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56.jpg" ContentType="image/jpg"/>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 id="2147483703" r:id="rId3"/>
    <p:sldMasterId id="2147483709" r:id="rId4"/>
    <p:sldMasterId id="2147483719" r:id="rId5"/>
    <p:sldMasterId id="2147483732" r:id="rId6"/>
  </p:sldMasterIdLst>
  <p:notesMasterIdLst>
    <p:notesMasterId r:id="rId125"/>
  </p:notesMasterIdLst>
  <p:sldIdLst>
    <p:sldId id="2100" r:id="rId7"/>
    <p:sldId id="1063" r:id="rId8"/>
    <p:sldId id="257" r:id="rId9"/>
    <p:sldId id="2038" r:id="rId10"/>
    <p:sldId id="2059" r:id="rId11"/>
    <p:sldId id="2027" r:id="rId12"/>
    <p:sldId id="889" r:id="rId13"/>
    <p:sldId id="263" r:id="rId14"/>
    <p:sldId id="264" r:id="rId15"/>
    <p:sldId id="842" r:id="rId16"/>
    <p:sldId id="890" r:id="rId17"/>
    <p:sldId id="2051" r:id="rId18"/>
    <p:sldId id="2014" r:id="rId19"/>
    <p:sldId id="358" r:id="rId20"/>
    <p:sldId id="363" r:id="rId21"/>
    <p:sldId id="827" r:id="rId22"/>
    <p:sldId id="2031" r:id="rId23"/>
    <p:sldId id="2060" r:id="rId24"/>
    <p:sldId id="2061" r:id="rId25"/>
    <p:sldId id="2062" r:id="rId26"/>
    <p:sldId id="270" r:id="rId27"/>
    <p:sldId id="271" r:id="rId28"/>
    <p:sldId id="2063" r:id="rId29"/>
    <p:sldId id="273" r:id="rId30"/>
    <p:sldId id="282" r:id="rId31"/>
    <p:sldId id="266608" r:id="rId32"/>
    <p:sldId id="2064" r:id="rId33"/>
    <p:sldId id="266600" r:id="rId34"/>
    <p:sldId id="266605" r:id="rId35"/>
    <p:sldId id="276" r:id="rId36"/>
    <p:sldId id="2065" r:id="rId37"/>
    <p:sldId id="278" r:id="rId38"/>
    <p:sldId id="2066" r:id="rId39"/>
    <p:sldId id="280" r:id="rId40"/>
    <p:sldId id="281" r:id="rId41"/>
    <p:sldId id="1057" r:id="rId42"/>
    <p:sldId id="258" r:id="rId43"/>
    <p:sldId id="2067" r:id="rId44"/>
    <p:sldId id="2068" r:id="rId45"/>
    <p:sldId id="262" r:id="rId46"/>
    <p:sldId id="2069" r:id="rId47"/>
    <p:sldId id="2070" r:id="rId48"/>
    <p:sldId id="2071" r:id="rId49"/>
    <p:sldId id="266" r:id="rId50"/>
    <p:sldId id="267" r:id="rId51"/>
    <p:sldId id="268" r:id="rId52"/>
    <p:sldId id="269" r:id="rId53"/>
    <p:sldId id="449" r:id="rId54"/>
    <p:sldId id="2072" r:id="rId55"/>
    <p:sldId id="2073" r:id="rId56"/>
    <p:sldId id="2074" r:id="rId57"/>
    <p:sldId id="274" r:id="rId58"/>
    <p:sldId id="275" r:id="rId59"/>
    <p:sldId id="2075" r:id="rId60"/>
    <p:sldId id="277" r:id="rId61"/>
    <p:sldId id="2076" r:id="rId62"/>
    <p:sldId id="266553" r:id="rId63"/>
    <p:sldId id="266606" r:id="rId64"/>
    <p:sldId id="6418" r:id="rId65"/>
    <p:sldId id="2078" r:id="rId66"/>
    <p:sldId id="1056" r:id="rId67"/>
    <p:sldId id="2079" r:id="rId68"/>
    <p:sldId id="259" r:id="rId69"/>
    <p:sldId id="2080" r:id="rId70"/>
    <p:sldId id="261" r:id="rId71"/>
    <p:sldId id="266601" r:id="rId72"/>
    <p:sldId id="2081" r:id="rId73"/>
    <p:sldId id="2082" r:id="rId74"/>
    <p:sldId id="2083" r:id="rId75"/>
    <p:sldId id="2084" r:id="rId76"/>
    <p:sldId id="2085" r:id="rId77"/>
    <p:sldId id="2086" r:id="rId78"/>
    <p:sldId id="283" r:id="rId79"/>
    <p:sldId id="2087" r:id="rId80"/>
    <p:sldId id="284" r:id="rId81"/>
    <p:sldId id="2088" r:id="rId82"/>
    <p:sldId id="2089" r:id="rId83"/>
    <p:sldId id="2090" r:id="rId84"/>
    <p:sldId id="2091" r:id="rId85"/>
    <p:sldId id="272" r:id="rId86"/>
    <p:sldId id="266610" r:id="rId87"/>
    <p:sldId id="2102" r:id="rId88"/>
    <p:sldId id="323" r:id="rId89"/>
    <p:sldId id="2144" r:id="rId90"/>
    <p:sldId id="2145" r:id="rId91"/>
    <p:sldId id="2146" r:id="rId92"/>
    <p:sldId id="266609" r:id="rId93"/>
    <p:sldId id="6581" r:id="rId94"/>
    <p:sldId id="6586" r:id="rId95"/>
    <p:sldId id="6587" r:id="rId96"/>
    <p:sldId id="6588" r:id="rId97"/>
    <p:sldId id="6589" r:id="rId98"/>
    <p:sldId id="6583" r:id="rId99"/>
    <p:sldId id="6584" r:id="rId100"/>
    <p:sldId id="6585" r:id="rId101"/>
    <p:sldId id="266613" r:id="rId102"/>
    <p:sldId id="6548" r:id="rId103"/>
    <p:sldId id="6555" r:id="rId104"/>
    <p:sldId id="6569" r:id="rId105"/>
    <p:sldId id="266607" r:id="rId106"/>
    <p:sldId id="6411" r:id="rId107"/>
    <p:sldId id="2143" r:id="rId108"/>
    <p:sldId id="2142" r:id="rId109"/>
    <p:sldId id="2147" r:id="rId110"/>
    <p:sldId id="2149" r:id="rId111"/>
    <p:sldId id="2150" r:id="rId112"/>
    <p:sldId id="2151" r:id="rId113"/>
    <p:sldId id="2152" r:id="rId114"/>
    <p:sldId id="2093" r:id="rId115"/>
    <p:sldId id="2095" r:id="rId116"/>
    <p:sldId id="2094" r:id="rId117"/>
    <p:sldId id="412" r:id="rId118"/>
    <p:sldId id="2097" r:id="rId119"/>
    <p:sldId id="2098" r:id="rId120"/>
    <p:sldId id="2099" r:id="rId121"/>
    <p:sldId id="808" r:id="rId122"/>
    <p:sldId id="425" r:id="rId123"/>
    <p:sldId id="1214"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D870"/>
    <a:srgbClr val="006EAB"/>
    <a:srgbClr val="104C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FB88A-5924-4F6E-8EEA-B2C248A4AED1}" v="611" dt="2022-12-16T14:59:59.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7089" autoAdjust="0"/>
  </p:normalViewPr>
  <p:slideViewPr>
    <p:cSldViewPr snapToGrid="0">
      <p:cViewPr varScale="1">
        <p:scale>
          <a:sx n="55" d="100"/>
          <a:sy n="55" d="100"/>
        </p:scale>
        <p:origin x="504" y="36"/>
      </p:cViewPr>
      <p:guideLst/>
    </p:cSldViewPr>
  </p:slideViewPr>
  <p:notesTextViewPr>
    <p:cViewPr>
      <p:scale>
        <a:sx n="1" d="1"/>
        <a:sy n="1" d="1"/>
      </p:scale>
      <p:origin x="0" y="0"/>
    </p:cViewPr>
  </p:notesTextViewPr>
  <p:sorterViewPr>
    <p:cViewPr>
      <p:scale>
        <a:sx n="80" d="100"/>
        <a:sy n="80" d="100"/>
      </p:scale>
      <p:origin x="0" y="-327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tableStyles" Target="tableStyles.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microsoft.com/office/2016/11/relationships/changesInfo" Target="changesInfos/changesInfo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customXml" Target="../customXml/item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Richard" userId="480655c1-8f47-49d5-bd5e-fc27e78f803e" providerId="ADAL" clId="{234FB88A-5924-4F6E-8EEA-B2C248A4AED1}"/>
    <pc:docChg chg="undo custSel addSld delSld modSld sldOrd">
      <pc:chgData name="JONES Richard" userId="480655c1-8f47-49d5-bd5e-fc27e78f803e" providerId="ADAL" clId="{234FB88A-5924-4F6E-8EEA-B2C248A4AED1}" dt="2022-12-16T14:59:59.729" v="1774"/>
      <pc:docMkLst>
        <pc:docMk/>
      </pc:docMkLst>
      <pc:sldChg chg="add del">
        <pc:chgData name="JONES Richard" userId="480655c1-8f47-49d5-bd5e-fc27e78f803e" providerId="ADAL" clId="{234FB88A-5924-4F6E-8EEA-B2C248A4AED1}" dt="2022-12-16T10:30:53.809" v="5" actId="47"/>
        <pc:sldMkLst>
          <pc:docMk/>
          <pc:sldMk cId="3678925180" sldId="256"/>
        </pc:sldMkLst>
      </pc:sldChg>
      <pc:sldChg chg="delSp modSp add mod ord setBg delDesignElem">
        <pc:chgData name="JONES Richard" userId="480655c1-8f47-49d5-bd5e-fc27e78f803e" providerId="ADAL" clId="{234FB88A-5924-4F6E-8EEA-B2C248A4AED1}" dt="2022-12-16T10:59:46.985" v="29" actId="1076"/>
        <pc:sldMkLst>
          <pc:docMk/>
          <pc:sldMk cId="2286372440" sldId="257"/>
        </pc:sldMkLst>
        <pc:spChg chg="del mod">
          <ac:chgData name="JONES Richard" userId="480655c1-8f47-49d5-bd5e-fc27e78f803e" providerId="ADAL" clId="{234FB88A-5924-4F6E-8EEA-B2C248A4AED1}" dt="2022-12-16T10:59:05.350" v="19" actId="478"/>
          <ac:spMkLst>
            <pc:docMk/>
            <pc:sldMk cId="2286372440" sldId="257"/>
            <ac:spMk id="2" creationId="{A33FB116-A606-AB71-233B-DB42ECFF912E}"/>
          </ac:spMkLst>
        </pc:spChg>
        <pc:spChg chg="del">
          <ac:chgData name="JONES Richard" userId="480655c1-8f47-49d5-bd5e-fc27e78f803e" providerId="ADAL" clId="{234FB88A-5924-4F6E-8EEA-B2C248A4AED1}" dt="2022-12-16T10:30:32.198" v="4"/>
          <ac:spMkLst>
            <pc:docMk/>
            <pc:sldMk cId="2286372440" sldId="257"/>
            <ac:spMk id="26" creationId="{AFF43104-F524-418A-A0E3-3146340ABA89}"/>
          </ac:spMkLst>
        </pc:spChg>
        <pc:spChg chg="del">
          <ac:chgData name="JONES Richard" userId="480655c1-8f47-49d5-bd5e-fc27e78f803e" providerId="ADAL" clId="{234FB88A-5924-4F6E-8EEA-B2C248A4AED1}" dt="2022-12-16T10:30:32.198" v="4"/>
          <ac:spMkLst>
            <pc:docMk/>
            <pc:sldMk cId="2286372440" sldId="257"/>
            <ac:spMk id="28" creationId="{B6ABA3F9-ECC4-45D8-8538-B7EEC4D27651}"/>
          </ac:spMkLst>
        </pc:spChg>
        <pc:spChg chg="del">
          <ac:chgData name="JONES Richard" userId="480655c1-8f47-49d5-bd5e-fc27e78f803e" providerId="ADAL" clId="{234FB88A-5924-4F6E-8EEA-B2C248A4AED1}" dt="2022-12-16T10:58:33.441" v="17" actId="478"/>
          <ac:spMkLst>
            <pc:docMk/>
            <pc:sldMk cId="2286372440" sldId="257"/>
            <ac:spMk id="31" creationId="{BF7F6E5E-7DEF-58EE-F5D6-0FBDED574CC4}"/>
          </ac:spMkLst>
        </pc:spChg>
        <pc:grpChg chg="del">
          <ac:chgData name="JONES Richard" userId="480655c1-8f47-49d5-bd5e-fc27e78f803e" providerId="ADAL" clId="{234FB88A-5924-4F6E-8EEA-B2C248A4AED1}" dt="2022-12-16T10:30:32.198" v="4"/>
          <ac:grpSpMkLst>
            <pc:docMk/>
            <pc:sldMk cId="2286372440" sldId="257"/>
            <ac:grpSpMk id="27" creationId="{323E5CD5-3226-4DDD-97AC-81C8F40E0963}"/>
          </ac:grpSpMkLst>
        </pc:grpChg>
        <pc:picChg chg="mod">
          <ac:chgData name="JONES Richard" userId="480655c1-8f47-49d5-bd5e-fc27e78f803e" providerId="ADAL" clId="{234FB88A-5924-4F6E-8EEA-B2C248A4AED1}" dt="2022-12-16T10:59:46.985" v="29" actId="1076"/>
          <ac:picMkLst>
            <pc:docMk/>
            <pc:sldMk cId="2286372440" sldId="257"/>
            <ac:picMk id="6" creationId="{3FADFFF8-AEB3-1529-1A75-8B5D5AE9C33D}"/>
          </ac:picMkLst>
        </pc:picChg>
        <pc:picChg chg="mod">
          <ac:chgData name="JONES Richard" userId="480655c1-8f47-49d5-bd5e-fc27e78f803e" providerId="ADAL" clId="{234FB88A-5924-4F6E-8EEA-B2C248A4AED1}" dt="2022-12-16T10:59:46.985" v="29" actId="1076"/>
          <ac:picMkLst>
            <pc:docMk/>
            <pc:sldMk cId="2286372440" sldId="257"/>
            <ac:picMk id="8" creationId="{DD21AAD0-0741-BA88-AE97-77F6D38BDEEC}"/>
          </ac:picMkLst>
        </pc:picChg>
        <pc:picChg chg="mod">
          <ac:chgData name="JONES Richard" userId="480655c1-8f47-49d5-bd5e-fc27e78f803e" providerId="ADAL" clId="{234FB88A-5924-4F6E-8EEA-B2C248A4AED1}" dt="2022-12-16T10:59:46.985" v="29" actId="1076"/>
          <ac:picMkLst>
            <pc:docMk/>
            <pc:sldMk cId="2286372440" sldId="257"/>
            <ac:picMk id="30" creationId="{8D56C5D9-E044-9121-D2DA-DF28B4532218}"/>
          </ac:picMkLst>
        </pc:picChg>
        <pc:cxnChg chg="del">
          <ac:chgData name="JONES Richard" userId="480655c1-8f47-49d5-bd5e-fc27e78f803e" providerId="ADAL" clId="{234FB88A-5924-4F6E-8EEA-B2C248A4AED1}" dt="2022-12-16T10:30:32.198" v="4"/>
          <ac:cxnSpMkLst>
            <pc:docMk/>
            <pc:sldMk cId="2286372440" sldId="257"/>
            <ac:cxnSpMk id="25" creationId="{420C8890-1E3E-474D-9D1E-D3E3062B61E4}"/>
          </ac:cxnSpMkLst>
        </pc:cxnChg>
      </pc:sldChg>
      <pc:sldChg chg="modSp modAnim">
        <pc:chgData name="JONES Richard" userId="480655c1-8f47-49d5-bd5e-fc27e78f803e" providerId="ADAL" clId="{234FB88A-5924-4F6E-8EEA-B2C248A4AED1}" dt="2022-12-16T11:43:23.343" v="929" actId="20577"/>
        <pc:sldMkLst>
          <pc:docMk/>
          <pc:sldMk cId="3486886181" sldId="258"/>
        </pc:sldMkLst>
        <pc:spChg chg="mod">
          <ac:chgData name="JONES Richard" userId="480655c1-8f47-49d5-bd5e-fc27e78f803e" providerId="ADAL" clId="{234FB88A-5924-4F6E-8EEA-B2C248A4AED1}" dt="2022-12-16T11:43:23.343" v="929" actId="20577"/>
          <ac:spMkLst>
            <pc:docMk/>
            <pc:sldMk cId="3486886181" sldId="258"/>
            <ac:spMk id="2" creationId="{00000000-0000-0000-0000-000000000000}"/>
          </ac:spMkLst>
        </pc:spChg>
      </pc:sldChg>
      <pc:sldChg chg="del">
        <pc:chgData name="JONES Richard" userId="480655c1-8f47-49d5-bd5e-fc27e78f803e" providerId="ADAL" clId="{234FB88A-5924-4F6E-8EEA-B2C248A4AED1}" dt="2022-12-16T11:02:50.111" v="49" actId="47"/>
        <pc:sldMkLst>
          <pc:docMk/>
          <pc:sldMk cId="429497207" sldId="260"/>
        </pc:sldMkLst>
      </pc:sldChg>
      <pc:sldChg chg="addSp modSp mod">
        <pc:chgData name="JONES Richard" userId="480655c1-8f47-49d5-bd5e-fc27e78f803e" providerId="ADAL" clId="{234FB88A-5924-4F6E-8EEA-B2C248A4AED1}" dt="2022-12-16T11:52:20.429" v="992" actId="1076"/>
        <pc:sldMkLst>
          <pc:docMk/>
          <pc:sldMk cId="2020833272" sldId="261"/>
        </pc:sldMkLst>
        <pc:spChg chg="add mod">
          <ac:chgData name="JONES Richard" userId="480655c1-8f47-49d5-bd5e-fc27e78f803e" providerId="ADAL" clId="{234FB88A-5924-4F6E-8EEA-B2C248A4AED1}" dt="2022-12-16T11:50:12.511" v="978" actId="1076"/>
          <ac:spMkLst>
            <pc:docMk/>
            <pc:sldMk cId="2020833272" sldId="261"/>
            <ac:spMk id="11" creationId="{8AAFAD58-D072-904F-8D0B-11B37DD586DC}"/>
          </ac:spMkLst>
        </pc:spChg>
        <pc:spChg chg="add mod">
          <ac:chgData name="JONES Richard" userId="480655c1-8f47-49d5-bd5e-fc27e78f803e" providerId="ADAL" clId="{234FB88A-5924-4F6E-8EEA-B2C248A4AED1}" dt="2022-12-16T11:52:09.449" v="990" actId="1582"/>
          <ac:spMkLst>
            <pc:docMk/>
            <pc:sldMk cId="2020833272" sldId="261"/>
            <ac:spMk id="12" creationId="{4F0F2885-D338-7B01-F2A2-680F972F8203}"/>
          </ac:spMkLst>
        </pc:spChg>
        <pc:spChg chg="add mod">
          <ac:chgData name="JONES Richard" userId="480655c1-8f47-49d5-bd5e-fc27e78f803e" providerId="ADAL" clId="{234FB88A-5924-4F6E-8EEA-B2C248A4AED1}" dt="2022-12-16T11:52:20.429" v="992" actId="1076"/>
          <ac:spMkLst>
            <pc:docMk/>
            <pc:sldMk cId="2020833272" sldId="261"/>
            <ac:spMk id="13" creationId="{E828BD58-F5C1-CEB8-3F6B-77EF41869693}"/>
          </ac:spMkLst>
        </pc:spChg>
        <pc:picChg chg="add mod">
          <ac:chgData name="JONES Richard" userId="480655c1-8f47-49d5-bd5e-fc27e78f803e" providerId="ADAL" clId="{234FB88A-5924-4F6E-8EEA-B2C248A4AED1}" dt="2022-12-16T11:49:18.454" v="960" actId="14100"/>
          <ac:picMkLst>
            <pc:docMk/>
            <pc:sldMk cId="2020833272" sldId="261"/>
            <ac:picMk id="7" creationId="{0C5AE3B3-D157-C895-2F24-E2EC15E1B8BE}"/>
          </ac:picMkLst>
        </pc:picChg>
        <pc:picChg chg="add mod">
          <ac:chgData name="JONES Richard" userId="480655c1-8f47-49d5-bd5e-fc27e78f803e" providerId="ADAL" clId="{234FB88A-5924-4F6E-8EEA-B2C248A4AED1}" dt="2022-12-16T11:49:46.703" v="966" actId="14100"/>
          <ac:picMkLst>
            <pc:docMk/>
            <pc:sldMk cId="2020833272" sldId="261"/>
            <ac:picMk id="10" creationId="{213F6134-7B4B-E4E8-34C2-8536DBA32944}"/>
          </ac:picMkLst>
        </pc:picChg>
        <pc:picChg chg="add mod">
          <ac:chgData name="JONES Richard" userId="480655c1-8f47-49d5-bd5e-fc27e78f803e" providerId="ADAL" clId="{234FB88A-5924-4F6E-8EEA-B2C248A4AED1}" dt="2022-12-16T11:50:49.236" v="982" actId="1076"/>
          <ac:picMkLst>
            <pc:docMk/>
            <pc:sldMk cId="2020833272" sldId="261"/>
            <ac:picMk id="1026" creationId="{8E4EDA87-6DA9-A0E3-2F8E-C583305475B2}"/>
          </ac:picMkLst>
        </pc:picChg>
        <pc:picChg chg="add mod">
          <ac:chgData name="JONES Richard" userId="480655c1-8f47-49d5-bd5e-fc27e78f803e" providerId="ADAL" clId="{234FB88A-5924-4F6E-8EEA-B2C248A4AED1}" dt="2022-12-16T11:51:15.684" v="985" actId="1076"/>
          <ac:picMkLst>
            <pc:docMk/>
            <pc:sldMk cId="2020833272" sldId="261"/>
            <ac:picMk id="1028" creationId="{512368EB-353B-8961-FBC1-9A66CA38269D}"/>
          </ac:picMkLst>
        </pc:picChg>
      </pc:sldChg>
      <pc:sldChg chg="ord">
        <pc:chgData name="JONES Richard" userId="480655c1-8f47-49d5-bd5e-fc27e78f803e" providerId="ADAL" clId="{234FB88A-5924-4F6E-8EEA-B2C248A4AED1}" dt="2022-12-16T11:02:30.247" v="45"/>
        <pc:sldMkLst>
          <pc:docMk/>
          <pc:sldMk cId="1527734939" sldId="263"/>
        </pc:sldMkLst>
      </pc:sldChg>
      <pc:sldChg chg="ord">
        <pc:chgData name="JONES Richard" userId="480655c1-8f47-49d5-bd5e-fc27e78f803e" providerId="ADAL" clId="{234FB88A-5924-4F6E-8EEA-B2C248A4AED1}" dt="2022-12-16T11:02:34.874" v="47"/>
        <pc:sldMkLst>
          <pc:docMk/>
          <pc:sldMk cId="337529496" sldId="264"/>
        </pc:sldMkLst>
      </pc:sldChg>
      <pc:sldChg chg="del">
        <pc:chgData name="JONES Richard" userId="480655c1-8f47-49d5-bd5e-fc27e78f803e" providerId="ADAL" clId="{234FB88A-5924-4F6E-8EEA-B2C248A4AED1}" dt="2022-12-16T11:02:47.505" v="48" actId="47"/>
        <pc:sldMkLst>
          <pc:docMk/>
          <pc:sldMk cId="2284393651" sldId="265"/>
        </pc:sldMkLst>
      </pc:sldChg>
      <pc:sldChg chg="del">
        <pc:chgData name="JONES Richard" userId="480655c1-8f47-49d5-bd5e-fc27e78f803e" providerId="ADAL" clId="{234FB88A-5924-4F6E-8EEA-B2C248A4AED1}" dt="2022-12-16T11:47:24.071" v="948" actId="47"/>
        <pc:sldMkLst>
          <pc:docMk/>
          <pc:sldMk cId="1271912907" sldId="279"/>
        </pc:sldMkLst>
      </pc:sldChg>
      <pc:sldChg chg="modSp mod">
        <pc:chgData name="JONES Richard" userId="480655c1-8f47-49d5-bd5e-fc27e78f803e" providerId="ADAL" clId="{234FB88A-5924-4F6E-8EEA-B2C248A4AED1}" dt="2022-12-16T11:59:39.760" v="1110" actId="14100"/>
        <pc:sldMkLst>
          <pc:docMk/>
          <pc:sldMk cId="2562847896" sldId="323"/>
        </pc:sldMkLst>
        <pc:spChg chg="mod">
          <ac:chgData name="JONES Richard" userId="480655c1-8f47-49d5-bd5e-fc27e78f803e" providerId="ADAL" clId="{234FB88A-5924-4F6E-8EEA-B2C248A4AED1}" dt="2022-12-16T11:59:39.760" v="1110" actId="14100"/>
          <ac:spMkLst>
            <pc:docMk/>
            <pc:sldMk cId="2562847896" sldId="323"/>
            <ac:spMk id="2" creationId="{00000000-0000-0000-0000-000000000000}"/>
          </ac:spMkLst>
        </pc:spChg>
      </pc:sldChg>
      <pc:sldChg chg="addSp delSp modSp mod delAnim modAnim">
        <pc:chgData name="JONES Richard" userId="480655c1-8f47-49d5-bd5e-fc27e78f803e" providerId="ADAL" clId="{234FB88A-5924-4F6E-8EEA-B2C248A4AED1}" dt="2022-12-16T11:23:37.290" v="569" actId="20577"/>
        <pc:sldMkLst>
          <pc:docMk/>
          <pc:sldMk cId="4226140846" sldId="358"/>
        </pc:sldMkLst>
        <pc:spChg chg="add mod">
          <ac:chgData name="JONES Richard" userId="480655c1-8f47-49d5-bd5e-fc27e78f803e" providerId="ADAL" clId="{234FB88A-5924-4F6E-8EEA-B2C248A4AED1}" dt="2022-12-16T11:22:14.129" v="456" actId="1076"/>
          <ac:spMkLst>
            <pc:docMk/>
            <pc:sldMk cId="4226140846" sldId="358"/>
            <ac:spMk id="2" creationId="{44D46EC9-C205-32AA-AC8D-661B7DD221BB}"/>
          </ac:spMkLst>
        </pc:spChg>
        <pc:spChg chg="add del mod">
          <ac:chgData name="JONES Richard" userId="480655c1-8f47-49d5-bd5e-fc27e78f803e" providerId="ADAL" clId="{234FB88A-5924-4F6E-8EEA-B2C248A4AED1}" dt="2022-12-16T11:22:20.982" v="457" actId="478"/>
          <ac:spMkLst>
            <pc:docMk/>
            <pc:sldMk cId="4226140846" sldId="358"/>
            <ac:spMk id="4" creationId="{31C4E4B8-D971-A2E1-9CBF-9C1F78EA993E}"/>
          </ac:spMkLst>
        </pc:spChg>
        <pc:spChg chg="mod">
          <ac:chgData name="JONES Richard" userId="480655c1-8f47-49d5-bd5e-fc27e78f803e" providerId="ADAL" clId="{234FB88A-5924-4F6E-8EEA-B2C248A4AED1}" dt="2022-12-16T11:18:15.157" v="248" actId="14100"/>
          <ac:spMkLst>
            <pc:docMk/>
            <pc:sldMk cId="4226140846" sldId="358"/>
            <ac:spMk id="6" creationId="{7DCD3283-81B7-47F1-9035-0B0E29426D40}"/>
          </ac:spMkLst>
        </pc:spChg>
        <pc:spChg chg="mod">
          <ac:chgData name="JONES Richard" userId="480655c1-8f47-49d5-bd5e-fc27e78f803e" providerId="ADAL" clId="{234FB88A-5924-4F6E-8EEA-B2C248A4AED1}" dt="2022-12-16T11:23:37.290" v="569" actId="20577"/>
          <ac:spMkLst>
            <pc:docMk/>
            <pc:sldMk cId="4226140846" sldId="358"/>
            <ac:spMk id="8" creationId="{1B431D94-69E6-4FFF-BBA6-D89C6B6313B0}"/>
          </ac:spMkLst>
        </pc:spChg>
        <pc:spChg chg="mod">
          <ac:chgData name="JONES Richard" userId="480655c1-8f47-49d5-bd5e-fc27e78f803e" providerId="ADAL" clId="{234FB88A-5924-4F6E-8EEA-B2C248A4AED1}" dt="2022-12-16T11:18:31.575" v="252" actId="1076"/>
          <ac:spMkLst>
            <pc:docMk/>
            <pc:sldMk cId="4226140846" sldId="358"/>
            <ac:spMk id="9" creationId="{022E3343-DCB8-432C-BF1D-96942FD69C0D}"/>
          </ac:spMkLst>
        </pc:spChg>
        <pc:spChg chg="mod">
          <ac:chgData name="JONES Richard" userId="480655c1-8f47-49d5-bd5e-fc27e78f803e" providerId="ADAL" clId="{234FB88A-5924-4F6E-8EEA-B2C248A4AED1}" dt="2022-12-16T11:18:18.464" v="249" actId="207"/>
          <ac:spMkLst>
            <pc:docMk/>
            <pc:sldMk cId="4226140846" sldId="358"/>
            <ac:spMk id="10" creationId="{55427D66-1F8C-4844-8EEB-FF88F011EEC4}"/>
          </ac:spMkLst>
        </pc:spChg>
        <pc:spChg chg="del mod">
          <ac:chgData name="JONES Richard" userId="480655c1-8f47-49d5-bd5e-fc27e78f803e" providerId="ADAL" clId="{234FB88A-5924-4F6E-8EEA-B2C248A4AED1}" dt="2022-12-16T11:22:06.519" v="455" actId="21"/>
          <ac:spMkLst>
            <pc:docMk/>
            <pc:sldMk cId="4226140846" sldId="358"/>
            <ac:spMk id="22" creationId="{B4F3747B-AB6A-467A-BBF4-C81247D19502}"/>
          </ac:spMkLst>
        </pc:spChg>
        <pc:picChg chg="del">
          <ac:chgData name="JONES Richard" userId="480655c1-8f47-49d5-bd5e-fc27e78f803e" providerId="ADAL" clId="{234FB88A-5924-4F6E-8EEA-B2C248A4AED1}" dt="2022-12-16T11:20:06.856" v="303" actId="21"/>
          <ac:picMkLst>
            <pc:docMk/>
            <pc:sldMk cId="4226140846" sldId="358"/>
            <ac:picMk id="11" creationId="{0B5BE84D-0E1D-4CAD-8B2D-FA7CFBB9C072}"/>
          </ac:picMkLst>
        </pc:picChg>
      </pc:sldChg>
      <pc:sldChg chg="del">
        <pc:chgData name="JONES Richard" userId="480655c1-8f47-49d5-bd5e-fc27e78f803e" providerId="ADAL" clId="{234FB88A-5924-4F6E-8EEA-B2C248A4AED1}" dt="2022-12-16T11:32:39.074" v="754" actId="47"/>
        <pc:sldMkLst>
          <pc:docMk/>
          <pc:sldMk cId="881493746" sldId="362"/>
        </pc:sldMkLst>
      </pc:sldChg>
      <pc:sldChg chg="addSp delSp modSp mod">
        <pc:chgData name="JONES Richard" userId="480655c1-8f47-49d5-bd5e-fc27e78f803e" providerId="ADAL" clId="{234FB88A-5924-4F6E-8EEA-B2C248A4AED1}" dt="2022-12-16T11:32:20.072" v="753" actId="14100"/>
        <pc:sldMkLst>
          <pc:docMk/>
          <pc:sldMk cId="1664441258" sldId="363"/>
        </pc:sldMkLst>
        <pc:spChg chg="add mod">
          <ac:chgData name="JONES Richard" userId="480655c1-8f47-49d5-bd5e-fc27e78f803e" providerId="ADAL" clId="{234FB88A-5924-4F6E-8EEA-B2C248A4AED1}" dt="2022-12-16T11:29:07.534" v="578"/>
          <ac:spMkLst>
            <pc:docMk/>
            <pc:sldMk cId="1664441258" sldId="363"/>
            <ac:spMk id="2" creationId="{D7E639C4-8A37-9CA1-8417-6BEADBBD16CD}"/>
          </ac:spMkLst>
        </pc:spChg>
        <pc:spChg chg="mod">
          <ac:chgData name="JONES Richard" userId="480655c1-8f47-49d5-bd5e-fc27e78f803e" providerId="ADAL" clId="{234FB88A-5924-4F6E-8EEA-B2C248A4AED1}" dt="2022-12-16T11:32:11.693" v="750" actId="14100"/>
          <ac:spMkLst>
            <pc:docMk/>
            <pc:sldMk cId="1664441258" sldId="363"/>
            <ac:spMk id="6" creationId="{0233DC9C-EF1C-4936-B492-D4B3D077040B}"/>
          </ac:spMkLst>
        </pc:spChg>
        <pc:spChg chg="del mod">
          <ac:chgData name="JONES Richard" userId="480655c1-8f47-49d5-bd5e-fc27e78f803e" providerId="ADAL" clId="{234FB88A-5924-4F6E-8EEA-B2C248A4AED1}" dt="2022-12-16T11:29:01.041" v="577" actId="478"/>
          <ac:spMkLst>
            <pc:docMk/>
            <pc:sldMk cId="1664441258" sldId="363"/>
            <ac:spMk id="7" creationId="{BFDF1118-7284-48A0-B6A6-9967AFD56F02}"/>
          </ac:spMkLst>
        </pc:spChg>
        <pc:spChg chg="mod">
          <ac:chgData name="JONES Richard" userId="480655c1-8f47-49d5-bd5e-fc27e78f803e" providerId="ADAL" clId="{234FB88A-5924-4F6E-8EEA-B2C248A4AED1}" dt="2022-12-16T11:29:19.310" v="583" actId="1076"/>
          <ac:spMkLst>
            <pc:docMk/>
            <pc:sldMk cId="1664441258" sldId="363"/>
            <ac:spMk id="8" creationId="{2E81F53C-A99D-45AE-B5AC-011D1D5675AF}"/>
          </ac:spMkLst>
        </pc:spChg>
        <pc:spChg chg="del">
          <ac:chgData name="JONES Richard" userId="480655c1-8f47-49d5-bd5e-fc27e78f803e" providerId="ADAL" clId="{234FB88A-5924-4F6E-8EEA-B2C248A4AED1}" dt="2022-12-16T11:28:58.698" v="575" actId="478"/>
          <ac:spMkLst>
            <pc:docMk/>
            <pc:sldMk cId="1664441258" sldId="363"/>
            <ac:spMk id="9" creationId="{A7962A5B-B302-4B0A-A2DD-AA331B97264A}"/>
          </ac:spMkLst>
        </pc:spChg>
        <pc:spChg chg="mod">
          <ac:chgData name="JONES Richard" userId="480655c1-8f47-49d5-bd5e-fc27e78f803e" providerId="ADAL" clId="{234FB88A-5924-4F6E-8EEA-B2C248A4AED1}" dt="2022-12-16T11:32:20.072" v="753" actId="14100"/>
          <ac:spMkLst>
            <pc:docMk/>
            <pc:sldMk cId="1664441258" sldId="363"/>
            <ac:spMk id="11" creationId="{B2AFF2F1-6CBA-46E1-ADAD-EBC6370015F1}"/>
          </ac:spMkLst>
        </pc:spChg>
        <pc:picChg chg="del">
          <ac:chgData name="JONES Richard" userId="480655c1-8f47-49d5-bd5e-fc27e78f803e" providerId="ADAL" clId="{234FB88A-5924-4F6E-8EEA-B2C248A4AED1}" dt="2022-12-16T11:28:57.849" v="574" actId="478"/>
          <ac:picMkLst>
            <pc:docMk/>
            <pc:sldMk cId="1664441258" sldId="363"/>
            <ac:picMk id="10" creationId="{53EFAD2F-CE63-49A5-A3DF-951F089E9C6D}"/>
          </ac:picMkLst>
        </pc:picChg>
      </pc:sldChg>
      <pc:sldChg chg="modSp mod modAnim">
        <pc:chgData name="JONES Richard" userId="480655c1-8f47-49d5-bd5e-fc27e78f803e" providerId="ADAL" clId="{234FB88A-5924-4F6E-8EEA-B2C248A4AED1}" dt="2022-12-16T14:59:59.729" v="1774"/>
        <pc:sldMkLst>
          <pc:docMk/>
          <pc:sldMk cId="1239037232" sldId="425"/>
        </pc:sldMkLst>
        <pc:spChg chg="mod">
          <ac:chgData name="JONES Richard" userId="480655c1-8f47-49d5-bd5e-fc27e78f803e" providerId="ADAL" clId="{234FB88A-5924-4F6E-8EEA-B2C248A4AED1}" dt="2022-12-16T13:23:24.211" v="1773"/>
          <ac:spMkLst>
            <pc:docMk/>
            <pc:sldMk cId="1239037232" sldId="425"/>
            <ac:spMk id="3" creationId="{32189340-CF6B-4D98-AD55-3EF6108E5437}"/>
          </ac:spMkLst>
        </pc:spChg>
        <pc:spChg chg="mod">
          <ac:chgData name="JONES Richard" userId="480655c1-8f47-49d5-bd5e-fc27e78f803e" providerId="ADAL" clId="{234FB88A-5924-4F6E-8EEA-B2C248A4AED1}" dt="2022-12-16T12:09:05.217" v="1579" actId="14100"/>
          <ac:spMkLst>
            <pc:docMk/>
            <pc:sldMk cId="1239037232" sldId="425"/>
            <ac:spMk id="4" creationId="{B1BC1770-1A7F-47BD-8A31-C69F58D742A1}"/>
          </ac:spMkLst>
        </pc:spChg>
      </pc:sldChg>
      <pc:sldChg chg="del">
        <pc:chgData name="JONES Richard" userId="480655c1-8f47-49d5-bd5e-fc27e78f803e" providerId="ADAL" clId="{234FB88A-5924-4F6E-8EEA-B2C248A4AED1}" dt="2022-12-16T12:02:01.983" v="1111" actId="47"/>
        <pc:sldMkLst>
          <pc:docMk/>
          <pc:sldMk cId="3083957475" sldId="807"/>
        </pc:sldMkLst>
      </pc:sldChg>
      <pc:sldChg chg="modSp del mod">
        <pc:chgData name="JONES Richard" userId="480655c1-8f47-49d5-bd5e-fc27e78f803e" providerId="ADAL" clId="{234FB88A-5924-4F6E-8EEA-B2C248A4AED1}" dt="2022-12-16T11:36:01.557" v="818" actId="47"/>
        <pc:sldMkLst>
          <pc:docMk/>
          <pc:sldMk cId="3312320488" sldId="826"/>
        </pc:sldMkLst>
        <pc:spChg chg="mod">
          <ac:chgData name="JONES Richard" userId="480655c1-8f47-49d5-bd5e-fc27e78f803e" providerId="ADAL" clId="{234FB88A-5924-4F6E-8EEA-B2C248A4AED1}" dt="2022-12-16T11:33:14.664" v="756" actId="27636"/>
          <ac:spMkLst>
            <pc:docMk/>
            <pc:sldMk cId="3312320488" sldId="826"/>
            <ac:spMk id="11" creationId="{AE1DF699-70B7-4732-8EF2-EFDD8FDA6B5B}"/>
          </ac:spMkLst>
        </pc:spChg>
      </pc:sldChg>
      <pc:sldChg chg="delSp modSp mod ord">
        <pc:chgData name="JONES Richard" userId="480655c1-8f47-49d5-bd5e-fc27e78f803e" providerId="ADAL" clId="{234FB88A-5924-4F6E-8EEA-B2C248A4AED1}" dt="2022-12-16T11:35:29.404" v="785" actId="14100"/>
        <pc:sldMkLst>
          <pc:docMk/>
          <pc:sldMk cId="987435524" sldId="827"/>
        </pc:sldMkLst>
        <pc:spChg chg="mod">
          <ac:chgData name="JONES Richard" userId="480655c1-8f47-49d5-bd5e-fc27e78f803e" providerId="ADAL" clId="{234FB88A-5924-4F6E-8EEA-B2C248A4AED1}" dt="2022-12-16T11:35:29.404" v="785" actId="14100"/>
          <ac:spMkLst>
            <pc:docMk/>
            <pc:sldMk cId="987435524" sldId="827"/>
            <ac:spMk id="5" creationId="{B720D24B-FACE-4E7A-B7E2-1E9D178CA3BB}"/>
          </ac:spMkLst>
        </pc:spChg>
        <pc:spChg chg="mod">
          <ac:chgData name="JONES Richard" userId="480655c1-8f47-49d5-bd5e-fc27e78f803e" providerId="ADAL" clId="{234FB88A-5924-4F6E-8EEA-B2C248A4AED1}" dt="2022-12-16T11:34:43.755" v="776" actId="27636"/>
          <ac:spMkLst>
            <pc:docMk/>
            <pc:sldMk cId="987435524" sldId="827"/>
            <ac:spMk id="6" creationId="{7E203D45-61B5-4A68-A1E4-E8315905C9FE}"/>
          </ac:spMkLst>
        </pc:spChg>
        <pc:spChg chg="mod">
          <ac:chgData name="JONES Richard" userId="480655c1-8f47-49d5-bd5e-fc27e78f803e" providerId="ADAL" clId="{234FB88A-5924-4F6E-8EEA-B2C248A4AED1}" dt="2022-12-16T11:34:57.439" v="782" actId="20577"/>
          <ac:spMkLst>
            <pc:docMk/>
            <pc:sldMk cId="987435524" sldId="827"/>
            <ac:spMk id="7" creationId="{E0F5B3AB-5FD4-4982-B732-980C8798DB0D}"/>
          </ac:spMkLst>
        </pc:spChg>
        <pc:spChg chg="mod">
          <ac:chgData name="JONES Richard" userId="480655c1-8f47-49d5-bd5e-fc27e78f803e" providerId="ADAL" clId="{234FB88A-5924-4F6E-8EEA-B2C248A4AED1}" dt="2022-12-16T11:35:04.464" v="784" actId="14100"/>
          <ac:spMkLst>
            <pc:docMk/>
            <pc:sldMk cId="987435524" sldId="827"/>
            <ac:spMk id="9" creationId="{46D9E562-FC0A-4151-9B10-44702D9B1027}"/>
          </ac:spMkLst>
        </pc:spChg>
        <pc:picChg chg="del">
          <ac:chgData name="JONES Richard" userId="480655c1-8f47-49d5-bd5e-fc27e78f803e" providerId="ADAL" clId="{234FB88A-5924-4F6E-8EEA-B2C248A4AED1}" dt="2022-12-16T11:35:00.167" v="783" actId="478"/>
          <ac:picMkLst>
            <pc:docMk/>
            <pc:sldMk cId="987435524" sldId="827"/>
            <ac:picMk id="8" creationId="{71BCC5A7-9BBF-400F-8005-9FCA52D4ADDA}"/>
          </ac:picMkLst>
        </pc:picChg>
      </pc:sldChg>
      <pc:sldChg chg="modSp add mod ord">
        <pc:chgData name="JONES Richard" userId="480655c1-8f47-49d5-bd5e-fc27e78f803e" providerId="ADAL" clId="{234FB88A-5924-4F6E-8EEA-B2C248A4AED1}" dt="2022-12-16T11:03:38.171" v="54" actId="1076"/>
        <pc:sldMkLst>
          <pc:docMk/>
          <pc:sldMk cId="3644902534" sldId="842"/>
        </pc:sldMkLst>
        <pc:spChg chg="mod">
          <ac:chgData name="JONES Richard" userId="480655c1-8f47-49d5-bd5e-fc27e78f803e" providerId="ADAL" clId="{234FB88A-5924-4F6E-8EEA-B2C248A4AED1}" dt="2022-12-16T11:03:38.171" v="54" actId="1076"/>
          <ac:spMkLst>
            <pc:docMk/>
            <pc:sldMk cId="3644902534" sldId="842"/>
            <ac:spMk id="5" creationId="{1949402F-5B3A-2FD9-0FBF-4DD658BCD8F2}"/>
          </ac:spMkLst>
        </pc:spChg>
      </pc:sldChg>
      <pc:sldChg chg="modSp add del mod ord">
        <pc:chgData name="JONES Richard" userId="480655c1-8f47-49d5-bd5e-fc27e78f803e" providerId="ADAL" clId="{234FB88A-5924-4F6E-8EEA-B2C248A4AED1}" dt="2022-12-16T11:44:15.480" v="930" actId="47"/>
        <pc:sldMkLst>
          <pc:docMk/>
          <pc:sldMk cId="90708384" sldId="851"/>
        </pc:sldMkLst>
        <pc:spChg chg="mod">
          <ac:chgData name="JONES Richard" userId="480655c1-8f47-49d5-bd5e-fc27e78f803e" providerId="ADAL" clId="{234FB88A-5924-4F6E-8EEA-B2C248A4AED1}" dt="2022-12-16T11:01:09.667" v="39" actId="14100"/>
          <ac:spMkLst>
            <pc:docMk/>
            <pc:sldMk cId="90708384" sldId="851"/>
            <ac:spMk id="2" creationId="{00000000-0000-0000-0000-000000000000}"/>
          </ac:spMkLst>
        </pc:spChg>
        <pc:spChg chg="mod">
          <ac:chgData name="JONES Richard" userId="480655c1-8f47-49d5-bd5e-fc27e78f803e" providerId="ADAL" clId="{234FB88A-5924-4F6E-8EEA-B2C248A4AED1}" dt="2022-12-16T11:01:18.015" v="42" actId="14100"/>
          <ac:spMkLst>
            <pc:docMk/>
            <pc:sldMk cId="90708384" sldId="851"/>
            <ac:spMk id="3" creationId="{00000000-0000-0000-0000-000000000000}"/>
          </ac:spMkLst>
        </pc:spChg>
      </pc:sldChg>
      <pc:sldChg chg="delSp modSp add mod ord">
        <pc:chgData name="JONES Richard" userId="480655c1-8f47-49d5-bd5e-fc27e78f803e" providerId="ADAL" clId="{234FB88A-5924-4F6E-8EEA-B2C248A4AED1}" dt="2022-12-16T11:03:56.826" v="56" actId="14100"/>
        <pc:sldMkLst>
          <pc:docMk/>
          <pc:sldMk cId="2076167627" sldId="889"/>
        </pc:sldMkLst>
        <pc:spChg chg="mod">
          <ac:chgData name="JONES Richard" userId="480655c1-8f47-49d5-bd5e-fc27e78f803e" providerId="ADAL" clId="{234FB88A-5924-4F6E-8EEA-B2C248A4AED1}" dt="2022-12-16T11:00:53.388" v="36" actId="1076"/>
          <ac:spMkLst>
            <pc:docMk/>
            <pc:sldMk cId="2076167627" sldId="889"/>
            <ac:spMk id="4" creationId="{1B8F1879-0461-4531-A6BA-9E7008CE4998}"/>
          </ac:spMkLst>
        </pc:spChg>
        <pc:spChg chg="mod">
          <ac:chgData name="JONES Richard" userId="480655c1-8f47-49d5-bd5e-fc27e78f803e" providerId="ADAL" clId="{234FB88A-5924-4F6E-8EEA-B2C248A4AED1}" dt="2022-12-16T11:00:42.125" v="34" actId="14100"/>
          <ac:spMkLst>
            <pc:docMk/>
            <pc:sldMk cId="2076167627" sldId="889"/>
            <ac:spMk id="6" creationId="{C25C1B51-46F7-46D8-B441-484C54CB49E6}"/>
          </ac:spMkLst>
        </pc:spChg>
        <pc:spChg chg="mod">
          <ac:chgData name="JONES Richard" userId="480655c1-8f47-49d5-bd5e-fc27e78f803e" providerId="ADAL" clId="{234FB88A-5924-4F6E-8EEA-B2C248A4AED1}" dt="2022-12-16T11:03:56.826" v="56" actId="14100"/>
          <ac:spMkLst>
            <pc:docMk/>
            <pc:sldMk cId="2076167627" sldId="889"/>
            <ac:spMk id="8" creationId="{B1317B6F-5E5C-4736-A97C-CD7B1C464BDF}"/>
          </ac:spMkLst>
        </pc:spChg>
        <pc:spChg chg="mod">
          <ac:chgData name="JONES Richard" userId="480655c1-8f47-49d5-bd5e-fc27e78f803e" providerId="ADAL" clId="{234FB88A-5924-4F6E-8EEA-B2C248A4AED1}" dt="2022-12-16T11:00:45.075" v="35" actId="14100"/>
          <ac:spMkLst>
            <pc:docMk/>
            <pc:sldMk cId="2076167627" sldId="889"/>
            <ac:spMk id="10" creationId="{0A2840E2-FC01-45F4-8A98-770B67C3F78A}"/>
          </ac:spMkLst>
        </pc:spChg>
        <pc:spChg chg="del">
          <ac:chgData name="JONES Richard" userId="480655c1-8f47-49d5-bd5e-fc27e78f803e" providerId="ADAL" clId="{234FB88A-5924-4F6E-8EEA-B2C248A4AED1}" dt="2022-12-16T11:03:50.669" v="55" actId="21"/>
          <ac:spMkLst>
            <pc:docMk/>
            <pc:sldMk cId="2076167627" sldId="889"/>
            <ac:spMk id="12" creationId="{7528CE88-9F00-4811-87E4-40E0CFD06139}"/>
          </ac:spMkLst>
        </pc:spChg>
      </pc:sldChg>
      <pc:sldChg chg="delSp modSp mod ord">
        <pc:chgData name="JONES Richard" userId="480655c1-8f47-49d5-bd5e-fc27e78f803e" providerId="ADAL" clId="{234FB88A-5924-4F6E-8EEA-B2C248A4AED1}" dt="2022-12-16T11:17:18.362" v="240"/>
        <pc:sldMkLst>
          <pc:docMk/>
          <pc:sldMk cId="4039468692" sldId="890"/>
        </pc:sldMkLst>
        <pc:spChg chg="mod">
          <ac:chgData name="JONES Richard" userId="480655c1-8f47-49d5-bd5e-fc27e78f803e" providerId="ADAL" clId="{234FB88A-5924-4F6E-8EEA-B2C248A4AED1}" dt="2022-12-16T11:16:45.097" v="235" actId="122"/>
          <ac:spMkLst>
            <pc:docMk/>
            <pc:sldMk cId="4039468692" sldId="890"/>
            <ac:spMk id="319490" creationId="{00000000-0000-0000-0000-000000000000}"/>
          </ac:spMkLst>
        </pc:spChg>
        <pc:spChg chg="mod">
          <ac:chgData name="JONES Richard" userId="480655c1-8f47-49d5-bd5e-fc27e78f803e" providerId="ADAL" clId="{234FB88A-5924-4F6E-8EEA-B2C248A4AED1}" dt="2022-12-16T11:16:40.967" v="233" actId="1076"/>
          <ac:spMkLst>
            <pc:docMk/>
            <pc:sldMk cId="4039468692" sldId="890"/>
            <ac:spMk id="319493" creationId="{00000000-0000-0000-0000-000000000000}"/>
          </ac:spMkLst>
        </pc:spChg>
        <pc:picChg chg="del">
          <ac:chgData name="JONES Richard" userId="480655c1-8f47-49d5-bd5e-fc27e78f803e" providerId="ADAL" clId="{234FB88A-5924-4F6E-8EEA-B2C248A4AED1}" dt="2022-12-16T11:16:47.639" v="236" actId="21"/>
          <ac:picMkLst>
            <pc:docMk/>
            <pc:sldMk cId="4039468692" sldId="890"/>
            <ac:picMk id="2" creationId="{3E28E5E4-BB1B-4231-9FAE-E3160D8D3159}"/>
          </ac:picMkLst>
        </pc:picChg>
      </pc:sldChg>
      <pc:sldChg chg="modSp del mod">
        <pc:chgData name="JONES Richard" userId="480655c1-8f47-49d5-bd5e-fc27e78f803e" providerId="ADAL" clId="{234FB88A-5924-4F6E-8EEA-B2C248A4AED1}" dt="2022-12-16T11:17:01.968" v="237" actId="47"/>
        <pc:sldMkLst>
          <pc:docMk/>
          <pc:sldMk cId="4064839834" sldId="891"/>
        </pc:sldMkLst>
        <pc:spChg chg="mod">
          <ac:chgData name="JONES Richard" userId="480655c1-8f47-49d5-bd5e-fc27e78f803e" providerId="ADAL" clId="{234FB88A-5924-4F6E-8EEA-B2C248A4AED1}" dt="2022-12-16T11:16:09.205" v="229" actId="27636"/>
          <ac:spMkLst>
            <pc:docMk/>
            <pc:sldMk cId="4064839834" sldId="891"/>
            <ac:spMk id="2" creationId="{250A0507-5152-4828-855F-929916344888}"/>
          </ac:spMkLst>
        </pc:spChg>
      </pc:sldChg>
      <pc:sldChg chg="modSp del mod">
        <pc:chgData name="JONES Richard" userId="480655c1-8f47-49d5-bd5e-fc27e78f803e" providerId="ADAL" clId="{234FB88A-5924-4F6E-8EEA-B2C248A4AED1}" dt="2022-12-16T11:17:03.240" v="238" actId="47"/>
        <pc:sldMkLst>
          <pc:docMk/>
          <pc:sldMk cId="2492007943" sldId="923"/>
        </pc:sldMkLst>
        <pc:spChg chg="mod">
          <ac:chgData name="JONES Richard" userId="480655c1-8f47-49d5-bd5e-fc27e78f803e" providerId="ADAL" clId="{234FB88A-5924-4F6E-8EEA-B2C248A4AED1}" dt="2022-12-16T11:16:09.221" v="230" actId="27636"/>
          <ac:spMkLst>
            <pc:docMk/>
            <pc:sldMk cId="2492007943" sldId="923"/>
            <ac:spMk id="2" creationId="{250A0507-5152-4828-855F-929916344888}"/>
          </ac:spMkLst>
        </pc:spChg>
      </pc:sldChg>
      <pc:sldChg chg="modSp mod">
        <pc:chgData name="JONES Richard" userId="480655c1-8f47-49d5-bd5e-fc27e78f803e" providerId="ADAL" clId="{234FB88A-5924-4F6E-8EEA-B2C248A4AED1}" dt="2022-12-16T11:03:06.290" v="50" actId="1076"/>
        <pc:sldMkLst>
          <pc:docMk/>
          <pc:sldMk cId="336931121" sldId="1063"/>
        </pc:sldMkLst>
        <pc:spChg chg="mod">
          <ac:chgData name="JONES Richard" userId="480655c1-8f47-49d5-bd5e-fc27e78f803e" providerId="ADAL" clId="{234FB88A-5924-4F6E-8EEA-B2C248A4AED1}" dt="2022-12-16T11:03:06.290" v="50" actId="1076"/>
          <ac:spMkLst>
            <pc:docMk/>
            <pc:sldMk cId="336931121" sldId="1063"/>
            <ac:spMk id="6" creationId="{2FE96A58-3D82-45BE-BF7E-08EA922E5240}"/>
          </ac:spMkLst>
        </pc:spChg>
      </pc:sldChg>
      <pc:sldChg chg="add del">
        <pc:chgData name="JONES Richard" userId="480655c1-8f47-49d5-bd5e-fc27e78f803e" providerId="ADAL" clId="{234FB88A-5924-4F6E-8EEA-B2C248A4AED1}" dt="2022-12-16T10:31:15.385" v="8" actId="47"/>
        <pc:sldMkLst>
          <pc:docMk/>
          <pc:sldMk cId="2008171828" sldId="2004"/>
        </pc:sldMkLst>
      </pc:sldChg>
      <pc:sldChg chg="add del">
        <pc:chgData name="JONES Richard" userId="480655c1-8f47-49d5-bd5e-fc27e78f803e" providerId="ADAL" clId="{234FB88A-5924-4F6E-8EEA-B2C248A4AED1}" dt="2022-12-16T10:31:10.535" v="7" actId="47"/>
        <pc:sldMkLst>
          <pc:docMk/>
          <pc:sldMk cId="967525563" sldId="2006"/>
        </pc:sldMkLst>
      </pc:sldChg>
      <pc:sldChg chg="delSp modSp add mod ord">
        <pc:chgData name="JONES Richard" userId="480655c1-8f47-49d5-bd5e-fc27e78f803e" providerId="ADAL" clId="{234FB88A-5924-4F6E-8EEA-B2C248A4AED1}" dt="2022-12-16T11:35:54.705" v="817" actId="20577"/>
        <pc:sldMkLst>
          <pc:docMk/>
          <pc:sldMk cId="4254664547" sldId="2014"/>
        </pc:sldMkLst>
        <pc:spChg chg="mod">
          <ac:chgData name="JONES Richard" userId="480655c1-8f47-49d5-bd5e-fc27e78f803e" providerId="ADAL" clId="{234FB88A-5924-4F6E-8EEA-B2C248A4AED1}" dt="2022-12-16T11:12:37.998" v="165" actId="403"/>
          <ac:spMkLst>
            <pc:docMk/>
            <pc:sldMk cId="4254664547" sldId="2014"/>
            <ac:spMk id="2" creationId="{4836F5FF-2814-46CA-8B61-996E740AA863}"/>
          </ac:spMkLst>
        </pc:spChg>
        <pc:spChg chg="mod">
          <ac:chgData name="JONES Richard" userId="480655c1-8f47-49d5-bd5e-fc27e78f803e" providerId="ADAL" clId="{234FB88A-5924-4F6E-8EEA-B2C248A4AED1}" dt="2022-12-16T11:35:54.705" v="817" actId="20577"/>
          <ac:spMkLst>
            <pc:docMk/>
            <pc:sldMk cId="4254664547" sldId="2014"/>
            <ac:spMk id="3" creationId="{FC008684-549F-4016-9A73-D6E503A4B111}"/>
          </ac:spMkLst>
        </pc:spChg>
        <pc:spChg chg="del">
          <ac:chgData name="JONES Richard" userId="480655c1-8f47-49d5-bd5e-fc27e78f803e" providerId="ADAL" clId="{234FB88A-5924-4F6E-8EEA-B2C248A4AED1}" dt="2022-12-16T11:12:24.773" v="160" actId="21"/>
          <ac:spMkLst>
            <pc:docMk/>
            <pc:sldMk cId="4254664547" sldId="2014"/>
            <ac:spMk id="5" creationId="{8B904145-21D2-4E3F-B1B1-0B6AFD766EAA}"/>
          </ac:spMkLst>
        </pc:spChg>
        <pc:spChg chg="mod">
          <ac:chgData name="JONES Richard" userId="480655c1-8f47-49d5-bd5e-fc27e78f803e" providerId="ADAL" clId="{234FB88A-5924-4F6E-8EEA-B2C248A4AED1}" dt="2022-12-16T11:14:36.079" v="227" actId="207"/>
          <ac:spMkLst>
            <pc:docMk/>
            <pc:sldMk cId="4254664547" sldId="2014"/>
            <ac:spMk id="6" creationId="{6F8BA973-5D74-1542-3999-4204AC5E9D2B}"/>
          </ac:spMkLst>
        </pc:spChg>
        <pc:spChg chg="mod">
          <ac:chgData name="JONES Richard" userId="480655c1-8f47-49d5-bd5e-fc27e78f803e" providerId="ADAL" clId="{234FB88A-5924-4F6E-8EEA-B2C248A4AED1}" dt="2022-12-16T11:14:24.907" v="221" actId="1076"/>
          <ac:spMkLst>
            <pc:docMk/>
            <pc:sldMk cId="4254664547" sldId="2014"/>
            <ac:spMk id="8" creationId="{B64A2271-1503-5C73-8BE4-E841E167B4BC}"/>
          </ac:spMkLst>
        </pc:spChg>
        <pc:picChg chg="mod">
          <ac:chgData name="JONES Richard" userId="480655c1-8f47-49d5-bd5e-fc27e78f803e" providerId="ADAL" clId="{234FB88A-5924-4F6E-8EEA-B2C248A4AED1}" dt="2022-12-16T11:14:30.174" v="225" actId="1076"/>
          <ac:picMkLst>
            <pc:docMk/>
            <pc:sldMk cId="4254664547" sldId="2014"/>
            <ac:picMk id="7" creationId="{B5D68D4F-1912-9021-A480-EC04CEA40CBB}"/>
          </ac:picMkLst>
        </pc:picChg>
        <pc:picChg chg="del">
          <ac:chgData name="JONES Richard" userId="480655c1-8f47-49d5-bd5e-fc27e78f803e" providerId="ADAL" clId="{234FB88A-5924-4F6E-8EEA-B2C248A4AED1}" dt="2022-12-16T11:12:59.207" v="167" actId="478"/>
          <ac:picMkLst>
            <pc:docMk/>
            <pc:sldMk cId="4254664547" sldId="2014"/>
            <ac:picMk id="11" creationId="{5CBBCB3E-E04E-1F99-1435-3ADAAFAAF709}"/>
          </ac:picMkLst>
        </pc:picChg>
      </pc:sldChg>
      <pc:sldChg chg="modSp add mod ord">
        <pc:chgData name="JONES Richard" userId="480655c1-8f47-49d5-bd5e-fc27e78f803e" providerId="ADAL" clId="{234FB88A-5924-4F6E-8EEA-B2C248A4AED1}" dt="2022-12-16T11:00:32.560" v="33" actId="1076"/>
        <pc:sldMkLst>
          <pc:docMk/>
          <pc:sldMk cId="124639761" sldId="2027"/>
        </pc:sldMkLst>
        <pc:spChg chg="mod">
          <ac:chgData name="JONES Richard" userId="480655c1-8f47-49d5-bd5e-fc27e78f803e" providerId="ADAL" clId="{234FB88A-5924-4F6E-8EEA-B2C248A4AED1}" dt="2022-12-16T11:00:32.560" v="33" actId="1076"/>
          <ac:spMkLst>
            <pc:docMk/>
            <pc:sldMk cId="124639761" sldId="2027"/>
            <ac:spMk id="5" creationId="{95A7DD8B-B617-D39F-98C2-6D27C2B1C438}"/>
          </ac:spMkLst>
        </pc:spChg>
      </pc:sldChg>
      <pc:sldChg chg="addSp delSp modSp add mod ord">
        <pc:chgData name="JONES Richard" userId="480655c1-8f47-49d5-bd5e-fc27e78f803e" providerId="ADAL" clId="{234FB88A-5924-4F6E-8EEA-B2C248A4AED1}" dt="2022-12-16T11:39:39.216" v="859" actId="1076"/>
        <pc:sldMkLst>
          <pc:docMk/>
          <pc:sldMk cId="3139273272" sldId="2031"/>
        </pc:sldMkLst>
        <pc:spChg chg="add mod">
          <ac:chgData name="JONES Richard" userId="480655c1-8f47-49d5-bd5e-fc27e78f803e" providerId="ADAL" clId="{234FB88A-5924-4F6E-8EEA-B2C248A4AED1}" dt="2022-12-16T11:39:39.216" v="859" actId="1076"/>
          <ac:spMkLst>
            <pc:docMk/>
            <pc:sldMk cId="3139273272" sldId="2031"/>
            <ac:spMk id="4" creationId="{B6574B7B-960A-026D-1F4E-79FE89E0CC22}"/>
          </ac:spMkLst>
        </pc:spChg>
        <pc:spChg chg="mod">
          <ac:chgData name="JONES Richard" userId="480655c1-8f47-49d5-bd5e-fc27e78f803e" providerId="ADAL" clId="{234FB88A-5924-4F6E-8EEA-B2C248A4AED1}" dt="2022-12-16T11:37:03.085" v="826" actId="1076"/>
          <ac:spMkLst>
            <pc:docMk/>
            <pc:sldMk cId="3139273272" sldId="2031"/>
            <ac:spMk id="13" creationId="{550D801E-F945-4752-8BAC-61EB8C2CD1FB}"/>
          </ac:spMkLst>
        </pc:spChg>
        <pc:picChg chg="del">
          <ac:chgData name="JONES Richard" userId="480655c1-8f47-49d5-bd5e-fc27e78f803e" providerId="ADAL" clId="{234FB88A-5924-4F6E-8EEA-B2C248A4AED1}" dt="2022-12-16T11:36:37.542" v="819" actId="21"/>
          <ac:picMkLst>
            <pc:docMk/>
            <pc:sldMk cId="3139273272" sldId="2031"/>
            <ac:picMk id="3" creationId="{E0C33640-6C76-DBBC-EB39-89ABD1F81ABD}"/>
          </ac:picMkLst>
        </pc:picChg>
      </pc:sldChg>
      <pc:sldChg chg="delSp modSp add mod ord">
        <pc:chgData name="JONES Richard" userId="480655c1-8f47-49d5-bd5e-fc27e78f803e" providerId="ADAL" clId="{234FB88A-5924-4F6E-8EEA-B2C248A4AED1}" dt="2022-12-16T10:58:03.198" v="16" actId="1076"/>
        <pc:sldMkLst>
          <pc:docMk/>
          <pc:sldMk cId="408331351" sldId="2038"/>
        </pc:sldMkLst>
        <pc:spChg chg="mod">
          <ac:chgData name="JONES Richard" userId="480655c1-8f47-49d5-bd5e-fc27e78f803e" providerId="ADAL" clId="{234FB88A-5924-4F6E-8EEA-B2C248A4AED1}" dt="2022-12-16T10:58:03.198" v="16" actId="1076"/>
          <ac:spMkLst>
            <pc:docMk/>
            <pc:sldMk cId="408331351" sldId="2038"/>
            <ac:spMk id="2" creationId="{202E4CFE-E401-5785-CF4F-9016F27AFEA6}"/>
          </ac:spMkLst>
        </pc:spChg>
        <pc:spChg chg="mod">
          <ac:chgData name="JONES Richard" userId="480655c1-8f47-49d5-bd5e-fc27e78f803e" providerId="ADAL" clId="{234FB88A-5924-4F6E-8EEA-B2C248A4AED1}" dt="2022-12-16T10:57:58.331" v="15" actId="1076"/>
          <ac:spMkLst>
            <pc:docMk/>
            <pc:sldMk cId="408331351" sldId="2038"/>
            <ac:spMk id="3" creationId="{6C034525-497F-8B47-DB52-8D5E2F30ECDA}"/>
          </ac:spMkLst>
        </pc:spChg>
        <pc:picChg chg="del">
          <ac:chgData name="JONES Richard" userId="480655c1-8f47-49d5-bd5e-fc27e78f803e" providerId="ADAL" clId="{234FB88A-5924-4F6E-8EEA-B2C248A4AED1}" dt="2022-12-16T10:57:54.384" v="14" actId="478"/>
          <ac:picMkLst>
            <pc:docMk/>
            <pc:sldMk cId="408331351" sldId="2038"/>
            <ac:picMk id="7" creationId="{11D32CA2-FE39-5DB5-50CA-691A19A4C43A}"/>
          </ac:picMkLst>
        </pc:picChg>
      </pc:sldChg>
      <pc:sldChg chg="add del">
        <pc:chgData name="JONES Richard" userId="480655c1-8f47-49d5-bd5e-fc27e78f803e" providerId="ADAL" clId="{234FB88A-5924-4F6E-8EEA-B2C248A4AED1}" dt="2022-12-16T10:30:59.279" v="6" actId="47"/>
        <pc:sldMkLst>
          <pc:docMk/>
          <pc:sldMk cId="1200901370" sldId="2050"/>
        </pc:sldMkLst>
      </pc:sldChg>
      <pc:sldChg chg="modSp add mod ord">
        <pc:chgData name="JONES Richard" userId="480655c1-8f47-49d5-bd5e-fc27e78f803e" providerId="ADAL" clId="{234FB88A-5924-4F6E-8EEA-B2C248A4AED1}" dt="2022-12-16T11:12:12.307" v="159" actId="1076"/>
        <pc:sldMkLst>
          <pc:docMk/>
          <pc:sldMk cId="774963239" sldId="2051"/>
        </pc:sldMkLst>
        <pc:spChg chg="mod">
          <ac:chgData name="JONES Richard" userId="480655c1-8f47-49d5-bd5e-fc27e78f803e" providerId="ADAL" clId="{234FB88A-5924-4F6E-8EEA-B2C248A4AED1}" dt="2022-12-16T11:11:23.311" v="106" actId="1076"/>
          <ac:spMkLst>
            <pc:docMk/>
            <pc:sldMk cId="774963239" sldId="2051"/>
            <ac:spMk id="2" creationId="{202E4CFE-E401-5785-CF4F-9016F27AFEA6}"/>
          </ac:spMkLst>
        </pc:spChg>
        <pc:spChg chg="mod">
          <ac:chgData name="JONES Richard" userId="480655c1-8f47-49d5-bd5e-fc27e78f803e" providerId="ADAL" clId="{234FB88A-5924-4F6E-8EEA-B2C248A4AED1}" dt="2022-12-16T11:12:12.307" v="159" actId="1076"/>
          <ac:spMkLst>
            <pc:docMk/>
            <pc:sldMk cId="774963239" sldId="2051"/>
            <ac:spMk id="3" creationId="{6C034525-497F-8B47-DB52-8D5E2F30ECDA}"/>
          </ac:spMkLst>
        </pc:spChg>
      </pc:sldChg>
      <pc:sldChg chg="del">
        <pc:chgData name="JONES Richard" userId="480655c1-8f47-49d5-bd5e-fc27e78f803e" providerId="ADAL" clId="{234FB88A-5924-4F6E-8EEA-B2C248A4AED1}" dt="2022-12-16T11:01:44.776" v="43" actId="47"/>
        <pc:sldMkLst>
          <pc:docMk/>
          <pc:sldMk cId="2998527790" sldId="2058"/>
        </pc:sldMkLst>
      </pc:sldChg>
      <pc:sldChg chg="ord">
        <pc:chgData name="JONES Richard" userId="480655c1-8f47-49d5-bd5e-fc27e78f803e" providerId="ADAL" clId="{234FB88A-5924-4F6E-8EEA-B2C248A4AED1}" dt="2022-12-16T11:04:57.861" v="58"/>
        <pc:sldMkLst>
          <pc:docMk/>
          <pc:sldMk cId="4136370712" sldId="2059"/>
        </pc:sldMkLst>
      </pc:sldChg>
      <pc:sldChg chg="ord">
        <pc:chgData name="JONES Richard" userId="480655c1-8f47-49d5-bd5e-fc27e78f803e" providerId="ADAL" clId="{234FB88A-5924-4F6E-8EEA-B2C248A4AED1}" dt="2022-12-16T11:42:11.277" v="876"/>
        <pc:sldMkLst>
          <pc:docMk/>
          <pc:sldMk cId="939879114" sldId="2064"/>
        </pc:sldMkLst>
      </pc:sldChg>
      <pc:sldChg chg="modSp mod">
        <pc:chgData name="JONES Richard" userId="480655c1-8f47-49d5-bd5e-fc27e78f803e" providerId="ADAL" clId="{234FB88A-5924-4F6E-8EEA-B2C248A4AED1}" dt="2022-12-16T11:44:39.068" v="942" actId="27636"/>
        <pc:sldMkLst>
          <pc:docMk/>
          <pc:sldMk cId="4035488833" sldId="2076"/>
        </pc:sldMkLst>
        <pc:spChg chg="mod">
          <ac:chgData name="JONES Richard" userId="480655c1-8f47-49d5-bd5e-fc27e78f803e" providerId="ADAL" clId="{234FB88A-5924-4F6E-8EEA-B2C248A4AED1}" dt="2022-12-16T11:44:39.068" v="942" actId="27636"/>
          <ac:spMkLst>
            <pc:docMk/>
            <pc:sldMk cId="4035488833" sldId="2076"/>
            <ac:spMk id="2" creationId="{00000000-0000-0000-0000-000000000000}"/>
          </ac:spMkLst>
        </pc:spChg>
      </pc:sldChg>
      <pc:sldChg chg="del">
        <pc:chgData name="JONES Richard" userId="480655c1-8f47-49d5-bd5e-fc27e78f803e" providerId="ADAL" clId="{234FB88A-5924-4F6E-8EEA-B2C248A4AED1}" dt="2022-12-16T11:47:25.419" v="949" actId="47"/>
        <pc:sldMkLst>
          <pc:docMk/>
          <pc:sldMk cId="1253022267" sldId="2077"/>
        </pc:sldMkLst>
      </pc:sldChg>
      <pc:sldChg chg="modSp mod">
        <pc:chgData name="JONES Richard" userId="480655c1-8f47-49d5-bd5e-fc27e78f803e" providerId="ADAL" clId="{234FB88A-5924-4F6E-8EEA-B2C248A4AED1}" dt="2022-12-16T11:52:50.524" v="993" actId="14100"/>
        <pc:sldMkLst>
          <pc:docMk/>
          <pc:sldMk cId="1125752397" sldId="2083"/>
        </pc:sldMkLst>
        <pc:spChg chg="mod">
          <ac:chgData name="JONES Richard" userId="480655c1-8f47-49d5-bd5e-fc27e78f803e" providerId="ADAL" clId="{234FB88A-5924-4F6E-8EEA-B2C248A4AED1}" dt="2022-12-16T11:52:50.524" v="993" actId="14100"/>
          <ac:spMkLst>
            <pc:docMk/>
            <pc:sldMk cId="1125752397" sldId="2083"/>
            <ac:spMk id="4" creationId="{ACA29C50-2C23-4C26-B813-91751BA433A3}"/>
          </ac:spMkLst>
        </pc:spChg>
      </pc:sldChg>
      <pc:sldChg chg="modSp mod">
        <pc:chgData name="JONES Richard" userId="480655c1-8f47-49d5-bd5e-fc27e78f803e" providerId="ADAL" clId="{234FB88A-5924-4F6E-8EEA-B2C248A4AED1}" dt="2022-12-16T11:53:20.882" v="1009" actId="1076"/>
        <pc:sldMkLst>
          <pc:docMk/>
          <pc:sldMk cId="564510799" sldId="2084"/>
        </pc:sldMkLst>
        <pc:spChg chg="mod">
          <ac:chgData name="JONES Richard" userId="480655c1-8f47-49d5-bd5e-fc27e78f803e" providerId="ADAL" clId="{234FB88A-5924-4F6E-8EEA-B2C248A4AED1}" dt="2022-12-16T11:53:15.217" v="1007" actId="20577"/>
          <ac:spMkLst>
            <pc:docMk/>
            <pc:sldMk cId="564510799" sldId="2084"/>
            <ac:spMk id="3" creationId="{4B53521A-8A7C-4A60-97C0-297705BF64E0}"/>
          </ac:spMkLst>
        </pc:spChg>
        <pc:picChg chg="mod">
          <ac:chgData name="JONES Richard" userId="480655c1-8f47-49d5-bd5e-fc27e78f803e" providerId="ADAL" clId="{234FB88A-5924-4F6E-8EEA-B2C248A4AED1}" dt="2022-12-16T11:53:20.882" v="1009" actId="1076"/>
          <ac:picMkLst>
            <pc:docMk/>
            <pc:sldMk cId="564510799" sldId="2084"/>
            <ac:picMk id="14" creationId="{58FCFB4A-2484-4CFA-8579-81DBA2330971}"/>
          </ac:picMkLst>
        </pc:picChg>
        <pc:picChg chg="mod">
          <ac:chgData name="JONES Richard" userId="480655c1-8f47-49d5-bd5e-fc27e78f803e" providerId="ADAL" clId="{234FB88A-5924-4F6E-8EEA-B2C248A4AED1}" dt="2022-12-16T11:53:19.197" v="1008" actId="14100"/>
          <ac:picMkLst>
            <pc:docMk/>
            <pc:sldMk cId="564510799" sldId="2084"/>
            <ac:picMk id="17" creationId="{BE8EC5C9-0BEA-47E5-86B7-FB312ECC83A4}"/>
          </ac:picMkLst>
        </pc:picChg>
      </pc:sldChg>
      <pc:sldChg chg="modSp mod">
        <pc:chgData name="JONES Richard" userId="480655c1-8f47-49d5-bd5e-fc27e78f803e" providerId="ADAL" clId="{234FB88A-5924-4F6E-8EEA-B2C248A4AED1}" dt="2022-12-16T11:53:32.237" v="1010" actId="14100"/>
        <pc:sldMkLst>
          <pc:docMk/>
          <pc:sldMk cId="3665868394" sldId="2086"/>
        </pc:sldMkLst>
        <pc:spChg chg="mod">
          <ac:chgData name="JONES Richard" userId="480655c1-8f47-49d5-bd5e-fc27e78f803e" providerId="ADAL" clId="{234FB88A-5924-4F6E-8EEA-B2C248A4AED1}" dt="2022-12-16T11:53:32.237" v="1010" actId="14100"/>
          <ac:spMkLst>
            <pc:docMk/>
            <pc:sldMk cId="3665868394" sldId="2086"/>
            <ac:spMk id="10" creationId="{B5E9F92D-7A56-4A07-A495-7ECE8E8C1907}"/>
          </ac:spMkLst>
        </pc:spChg>
      </pc:sldChg>
      <pc:sldChg chg="modSp mod ord">
        <pc:chgData name="JONES Richard" userId="480655c1-8f47-49d5-bd5e-fc27e78f803e" providerId="ADAL" clId="{234FB88A-5924-4F6E-8EEA-B2C248A4AED1}" dt="2022-12-16T12:11:53.492" v="1595" actId="1076"/>
        <pc:sldMkLst>
          <pc:docMk/>
          <pc:sldMk cId="2445662448" sldId="2093"/>
        </pc:sldMkLst>
        <pc:spChg chg="mod">
          <ac:chgData name="JONES Richard" userId="480655c1-8f47-49d5-bd5e-fc27e78f803e" providerId="ADAL" clId="{234FB88A-5924-4F6E-8EEA-B2C248A4AED1}" dt="2022-12-16T12:11:53.492" v="1595" actId="1076"/>
          <ac:spMkLst>
            <pc:docMk/>
            <pc:sldMk cId="2445662448" sldId="2093"/>
            <ac:spMk id="2" creationId="{00000000-0000-0000-0000-000000000000}"/>
          </ac:spMkLst>
        </pc:spChg>
      </pc:sldChg>
      <pc:sldChg chg="modSp mod">
        <pc:chgData name="JONES Richard" userId="480655c1-8f47-49d5-bd5e-fc27e78f803e" providerId="ADAL" clId="{234FB88A-5924-4F6E-8EEA-B2C248A4AED1}" dt="2022-12-16T12:05:21.415" v="1211" actId="122"/>
        <pc:sldMkLst>
          <pc:docMk/>
          <pc:sldMk cId="229215583" sldId="2094"/>
        </pc:sldMkLst>
        <pc:spChg chg="mod">
          <ac:chgData name="JONES Richard" userId="480655c1-8f47-49d5-bd5e-fc27e78f803e" providerId="ADAL" clId="{234FB88A-5924-4F6E-8EEA-B2C248A4AED1}" dt="2022-12-16T12:05:21.415" v="1211" actId="122"/>
          <ac:spMkLst>
            <pc:docMk/>
            <pc:sldMk cId="229215583" sldId="2094"/>
            <ac:spMk id="7" creationId="{D96899D8-481A-405F-AD49-D7E34C9A6F1E}"/>
          </ac:spMkLst>
        </pc:spChg>
      </pc:sldChg>
      <pc:sldChg chg="addSp delSp modSp mod">
        <pc:chgData name="JONES Richard" userId="480655c1-8f47-49d5-bd5e-fc27e78f803e" providerId="ADAL" clId="{234FB88A-5924-4F6E-8EEA-B2C248A4AED1}" dt="2022-12-16T12:05:10.247" v="1209" actId="14100"/>
        <pc:sldMkLst>
          <pc:docMk/>
          <pc:sldMk cId="1392989107" sldId="2095"/>
        </pc:sldMkLst>
        <pc:spChg chg="add mod">
          <ac:chgData name="JONES Richard" userId="480655c1-8f47-49d5-bd5e-fc27e78f803e" providerId="ADAL" clId="{234FB88A-5924-4F6E-8EEA-B2C248A4AED1}" dt="2022-12-16T12:05:10.247" v="1209" actId="14100"/>
          <ac:spMkLst>
            <pc:docMk/>
            <pc:sldMk cId="1392989107" sldId="2095"/>
            <ac:spMk id="6" creationId="{9C8359A3-1807-6979-1E39-B75E851440DE}"/>
          </ac:spMkLst>
        </pc:spChg>
        <pc:spChg chg="mod">
          <ac:chgData name="JONES Richard" userId="480655c1-8f47-49d5-bd5e-fc27e78f803e" providerId="ADAL" clId="{234FB88A-5924-4F6E-8EEA-B2C248A4AED1}" dt="2022-12-16T12:04:46.049" v="1184" actId="6549"/>
          <ac:spMkLst>
            <pc:docMk/>
            <pc:sldMk cId="1392989107" sldId="2095"/>
            <ac:spMk id="21" creationId="{497E2E7A-7DB4-44B2-8E0E-33A588FCD534}"/>
          </ac:spMkLst>
        </pc:spChg>
        <pc:picChg chg="add mod">
          <ac:chgData name="JONES Richard" userId="480655c1-8f47-49d5-bd5e-fc27e78f803e" providerId="ADAL" clId="{234FB88A-5924-4F6E-8EEA-B2C248A4AED1}" dt="2022-12-16T12:03:50.972" v="1115" actId="1076"/>
          <ac:picMkLst>
            <pc:docMk/>
            <pc:sldMk cId="1392989107" sldId="2095"/>
            <ac:picMk id="5" creationId="{4896B131-F1E1-7194-EEB0-42A76F8B429C}"/>
          </ac:picMkLst>
        </pc:picChg>
        <pc:picChg chg="del">
          <ac:chgData name="JONES Richard" userId="480655c1-8f47-49d5-bd5e-fc27e78f803e" providerId="ADAL" clId="{234FB88A-5924-4F6E-8EEA-B2C248A4AED1}" dt="2022-12-16T12:03:36.247" v="1112" actId="478"/>
          <ac:picMkLst>
            <pc:docMk/>
            <pc:sldMk cId="1392989107" sldId="2095"/>
            <ac:picMk id="17" creationId="{FEF7FC94-AA50-4C49-B8AA-3682D7E01297}"/>
          </ac:picMkLst>
        </pc:picChg>
      </pc:sldChg>
      <pc:sldChg chg="del">
        <pc:chgData name="JONES Richard" userId="480655c1-8f47-49d5-bd5e-fc27e78f803e" providerId="ADAL" clId="{234FB88A-5924-4F6E-8EEA-B2C248A4AED1}" dt="2022-12-16T11:47:58.845" v="952" actId="47"/>
        <pc:sldMkLst>
          <pc:docMk/>
          <pc:sldMk cId="2756727698" sldId="2101"/>
        </pc:sldMkLst>
      </pc:sldChg>
      <pc:sldChg chg="modSp mod">
        <pc:chgData name="JONES Richard" userId="480655c1-8f47-49d5-bd5e-fc27e78f803e" providerId="ADAL" clId="{234FB88A-5924-4F6E-8EEA-B2C248A4AED1}" dt="2022-12-16T12:58:54.350" v="1623" actId="6549"/>
        <pc:sldMkLst>
          <pc:docMk/>
          <pc:sldMk cId="284134484" sldId="2102"/>
        </pc:sldMkLst>
        <pc:spChg chg="mod">
          <ac:chgData name="JONES Richard" userId="480655c1-8f47-49d5-bd5e-fc27e78f803e" providerId="ADAL" clId="{234FB88A-5924-4F6E-8EEA-B2C248A4AED1}" dt="2022-12-16T12:58:54.350" v="1623" actId="6549"/>
          <ac:spMkLst>
            <pc:docMk/>
            <pc:sldMk cId="284134484" sldId="2102"/>
            <ac:spMk id="9" creationId="{703E0103-FB6D-4A40-B9FB-A91686D2F43E}"/>
          </ac:spMkLst>
        </pc:spChg>
      </pc:sldChg>
      <pc:sldChg chg="del">
        <pc:chgData name="JONES Richard" userId="480655c1-8f47-49d5-bd5e-fc27e78f803e" providerId="ADAL" clId="{234FB88A-5924-4F6E-8EEA-B2C248A4AED1}" dt="2022-12-16T12:56:56.516" v="1596" actId="47"/>
        <pc:sldMkLst>
          <pc:docMk/>
          <pc:sldMk cId="438422379" sldId="2104"/>
        </pc:sldMkLst>
      </pc:sldChg>
      <pc:sldChg chg="add ord">
        <pc:chgData name="JONES Richard" userId="480655c1-8f47-49d5-bd5e-fc27e78f803e" providerId="ADAL" clId="{234FB88A-5924-4F6E-8EEA-B2C248A4AED1}" dt="2022-12-16T12:10:30.063" v="1590"/>
        <pc:sldMkLst>
          <pc:docMk/>
          <pc:sldMk cId="4177637494" sldId="2142"/>
        </pc:sldMkLst>
      </pc:sldChg>
      <pc:sldChg chg="add ord">
        <pc:chgData name="JONES Richard" userId="480655c1-8f47-49d5-bd5e-fc27e78f803e" providerId="ADAL" clId="{234FB88A-5924-4F6E-8EEA-B2C248A4AED1}" dt="2022-12-16T12:10:30.063" v="1590"/>
        <pc:sldMkLst>
          <pc:docMk/>
          <pc:sldMk cId="3428422983" sldId="2143"/>
        </pc:sldMkLst>
      </pc:sldChg>
      <pc:sldChg chg="delSp modSp mod">
        <pc:chgData name="JONES Richard" userId="480655c1-8f47-49d5-bd5e-fc27e78f803e" providerId="ADAL" clId="{234FB88A-5924-4F6E-8EEA-B2C248A4AED1}" dt="2022-12-16T11:55:31.028" v="1013" actId="404"/>
        <pc:sldMkLst>
          <pc:docMk/>
          <pc:sldMk cId="3999050316" sldId="2144"/>
        </pc:sldMkLst>
        <pc:spChg chg="mod">
          <ac:chgData name="JONES Richard" userId="480655c1-8f47-49d5-bd5e-fc27e78f803e" providerId="ADAL" clId="{234FB88A-5924-4F6E-8EEA-B2C248A4AED1}" dt="2022-12-16T11:55:31.028" v="1013" actId="404"/>
          <ac:spMkLst>
            <pc:docMk/>
            <pc:sldMk cId="3999050316" sldId="2144"/>
            <ac:spMk id="3" creationId="{6DADC41E-B625-4E19-896F-3ABCF75D5815}"/>
          </ac:spMkLst>
        </pc:spChg>
        <pc:spChg chg="del">
          <ac:chgData name="JONES Richard" userId="480655c1-8f47-49d5-bd5e-fc27e78f803e" providerId="ADAL" clId="{234FB88A-5924-4F6E-8EEA-B2C248A4AED1}" dt="2022-12-16T11:55:27.288" v="1012" actId="21"/>
          <ac:spMkLst>
            <pc:docMk/>
            <pc:sldMk cId="3999050316" sldId="2144"/>
            <ac:spMk id="7" creationId="{C83D0171-DDA4-4426-9A27-24528110DE3B}"/>
          </ac:spMkLst>
        </pc:spChg>
      </pc:sldChg>
      <pc:sldChg chg="delSp modSp mod">
        <pc:chgData name="JONES Richard" userId="480655c1-8f47-49d5-bd5e-fc27e78f803e" providerId="ADAL" clId="{234FB88A-5924-4F6E-8EEA-B2C248A4AED1}" dt="2022-12-16T11:56:15.170" v="1022" actId="14100"/>
        <pc:sldMkLst>
          <pc:docMk/>
          <pc:sldMk cId="1170264644" sldId="2145"/>
        </pc:sldMkLst>
        <pc:spChg chg="del">
          <ac:chgData name="JONES Richard" userId="480655c1-8f47-49d5-bd5e-fc27e78f803e" providerId="ADAL" clId="{234FB88A-5924-4F6E-8EEA-B2C248A4AED1}" dt="2022-12-16T11:56:03.919" v="1019" actId="21"/>
          <ac:spMkLst>
            <pc:docMk/>
            <pc:sldMk cId="1170264644" sldId="2145"/>
            <ac:spMk id="10" creationId="{04533746-EB59-4BAC-A104-1C342FE08AB8}"/>
          </ac:spMkLst>
        </pc:spChg>
        <pc:spChg chg="mod">
          <ac:chgData name="JONES Richard" userId="480655c1-8f47-49d5-bd5e-fc27e78f803e" providerId="ADAL" clId="{234FB88A-5924-4F6E-8EEA-B2C248A4AED1}" dt="2022-12-16T11:55:58.878" v="1018" actId="1076"/>
          <ac:spMkLst>
            <pc:docMk/>
            <pc:sldMk cId="1170264644" sldId="2145"/>
            <ac:spMk id="13" creationId="{113C4044-59D8-4F46-87D4-125969E3512C}"/>
          </ac:spMkLst>
        </pc:spChg>
        <pc:picChg chg="mod">
          <ac:chgData name="JONES Richard" userId="480655c1-8f47-49d5-bd5e-fc27e78f803e" providerId="ADAL" clId="{234FB88A-5924-4F6E-8EEA-B2C248A4AED1}" dt="2022-12-16T11:56:07.546" v="1020" actId="1076"/>
          <ac:picMkLst>
            <pc:docMk/>
            <pc:sldMk cId="1170264644" sldId="2145"/>
            <ac:picMk id="22" creationId="{7F938EBD-4490-45D9-A344-0203B922F2AD}"/>
          </ac:picMkLst>
        </pc:picChg>
        <pc:picChg chg="mod">
          <ac:chgData name="JONES Richard" userId="480655c1-8f47-49d5-bd5e-fc27e78f803e" providerId="ADAL" clId="{234FB88A-5924-4F6E-8EEA-B2C248A4AED1}" dt="2022-12-16T11:56:15.170" v="1022" actId="14100"/>
          <ac:picMkLst>
            <pc:docMk/>
            <pc:sldMk cId="1170264644" sldId="2145"/>
            <ac:picMk id="24" creationId="{C288DF4B-59A2-498A-A998-D83557AB5956}"/>
          </ac:picMkLst>
        </pc:picChg>
      </pc:sldChg>
      <pc:sldChg chg="delSp modSp mod">
        <pc:chgData name="JONES Richard" userId="480655c1-8f47-49d5-bd5e-fc27e78f803e" providerId="ADAL" clId="{234FB88A-5924-4F6E-8EEA-B2C248A4AED1}" dt="2022-12-16T11:56:52.008" v="1029" actId="1076"/>
        <pc:sldMkLst>
          <pc:docMk/>
          <pc:sldMk cId="2974421735" sldId="2146"/>
        </pc:sldMkLst>
        <pc:spChg chg="mod">
          <ac:chgData name="JONES Richard" userId="480655c1-8f47-49d5-bd5e-fc27e78f803e" providerId="ADAL" clId="{234FB88A-5924-4F6E-8EEA-B2C248A4AED1}" dt="2022-12-16T11:56:47.959" v="1028" actId="1076"/>
          <ac:spMkLst>
            <pc:docMk/>
            <pc:sldMk cId="2974421735" sldId="2146"/>
            <ac:spMk id="8" creationId="{42713146-F4E4-45A6-978E-F650A75C0320}"/>
          </ac:spMkLst>
        </pc:spChg>
        <pc:spChg chg="mod">
          <ac:chgData name="JONES Richard" userId="480655c1-8f47-49d5-bd5e-fc27e78f803e" providerId="ADAL" clId="{234FB88A-5924-4F6E-8EEA-B2C248A4AED1}" dt="2022-12-16T11:56:44.915" v="1027" actId="1076"/>
          <ac:spMkLst>
            <pc:docMk/>
            <pc:sldMk cId="2974421735" sldId="2146"/>
            <ac:spMk id="9" creationId="{63215E3D-501A-4D8A-9EC2-6BFC24B9174F}"/>
          </ac:spMkLst>
        </pc:spChg>
        <pc:spChg chg="mod">
          <ac:chgData name="JONES Richard" userId="480655c1-8f47-49d5-bd5e-fc27e78f803e" providerId="ADAL" clId="{234FB88A-5924-4F6E-8EEA-B2C248A4AED1}" dt="2022-12-16T11:56:32.975" v="1024" actId="207"/>
          <ac:spMkLst>
            <pc:docMk/>
            <pc:sldMk cId="2974421735" sldId="2146"/>
            <ac:spMk id="10" creationId="{737ABC8C-A32B-48B8-8417-347064ECD80B}"/>
          </ac:spMkLst>
        </pc:spChg>
        <pc:spChg chg="del">
          <ac:chgData name="JONES Richard" userId="480655c1-8f47-49d5-bd5e-fc27e78f803e" providerId="ADAL" clId="{234FB88A-5924-4F6E-8EEA-B2C248A4AED1}" dt="2022-12-16T11:56:38.929" v="1025" actId="21"/>
          <ac:spMkLst>
            <pc:docMk/>
            <pc:sldMk cId="2974421735" sldId="2146"/>
            <ac:spMk id="12" creationId="{B3B05C5F-32D5-4EEC-A788-352807B68A57}"/>
          </ac:spMkLst>
        </pc:spChg>
        <pc:picChg chg="mod">
          <ac:chgData name="JONES Richard" userId="480655c1-8f47-49d5-bd5e-fc27e78f803e" providerId="ADAL" clId="{234FB88A-5924-4F6E-8EEA-B2C248A4AED1}" dt="2022-12-16T11:56:44.915" v="1027" actId="1076"/>
          <ac:picMkLst>
            <pc:docMk/>
            <pc:sldMk cId="2974421735" sldId="2146"/>
            <ac:picMk id="7" creationId="{0912D7F0-A447-4082-B99B-790A7974E06E}"/>
          </ac:picMkLst>
        </pc:picChg>
        <pc:picChg chg="mod">
          <ac:chgData name="JONES Richard" userId="480655c1-8f47-49d5-bd5e-fc27e78f803e" providerId="ADAL" clId="{234FB88A-5924-4F6E-8EEA-B2C248A4AED1}" dt="2022-12-16T11:56:52.008" v="1029" actId="1076"/>
          <ac:picMkLst>
            <pc:docMk/>
            <pc:sldMk cId="2974421735" sldId="2146"/>
            <ac:picMk id="13" creationId="{96A08AA7-8028-4FF6-A3AF-0F0CDE34CDED}"/>
          </ac:picMkLst>
        </pc:picChg>
      </pc:sldChg>
      <pc:sldChg chg="add ord">
        <pc:chgData name="JONES Richard" userId="480655c1-8f47-49d5-bd5e-fc27e78f803e" providerId="ADAL" clId="{234FB88A-5924-4F6E-8EEA-B2C248A4AED1}" dt="2022-12-16T12:10:30.063" v="1590"/>
        <pc:sldMkLst>
          <pc:docMk/>
          <pc:sldMk cId="1391970489" sldId="2147"/>
        </pc:sldMkLst>
      </pc:sldChg>
      <pc:sldChg chg="add ord">
        <pc:chgData name="JONES Richard" userId="480655c1-8f47-49d5-bd5e-fc27e78f803e" providerId="ADAL" clId="{234FB88A-5924-4F6E-8EEA-B2C248A4AED1}" dt="2022-12-16T12:10:30.063" v="1590"/>
        <pc:sldMkLst>
          <pc:docMk/>
          <pc:sldMk cId="2103297245" sldId="2149"/>
        </pc:sldMkLst>
      </pc:sldChg>
      <pc:sldChg chg="add ord">
        <pc:chgData name="JONES Richard" userId="480655c1-8f47-49d5-bd5e-fc27e78f803e" providerId="ADAL" clId="{234FB88A-5924-4F6E-8EEA-B2C248A4AED1}" dt="2022-12-16T12:10:30.063" v="1590"/>
        <pc:sldMkLst>
          <pc:docMk/>
          <pc:sldMk cId="1077764196" sldId="2150"/>
        </pc:sldMkLst>
      </pc:sldChg>
      <pc:sldChg chg="add ord">
        <pc:chgData name="JONES Richard" userId="480655c1-8f47-49d5-bd5e-fc27e78f803e" providerId="ADAL" clId="{234FB88A-5924-4F6E-8EEA-B2C248A4AED1}" dt="2022-12-16T12:10:30.063" v="1590"/>
        <pc:sldMkLst>
          <pc:docMk/>
          <pc:sldMk cId="1116748771" sldId="2151"/>
        </pc:sldMkLst>
      </pc:sldChg>
      <pc:sldChg chg="add ord">
        <pc:chgData name="JONES Richard" userId="480655c1-8f47-49d5-bd5e-fc27e78f803e" providerId="ADAL" clId="{234FB88A-5924-4F6E-8EEA-B2C248A4AED1}" dt="2022-12-16T12:10:30.063" v="1590"/>
        <pc:sldMkLst>
          <pc:docMk/>
          <pc:sldMk cId="3184535988" sldId="2152"/>
        </pc:sldMkLst>
      </pc:sldChg>
      <pc:sldChg chg="add ord">
        <pc:chgData name="JONES Richard" userId="480655c1-8f47-49d5-bd5e-fc27e78f803e" providerId="ADAL" clId="{234FB88A-5924-4F6E-8EEA-B2C248A4AED1}" dt="2022-12-16T12:10:30.063" v="1590"/>
        <pc:sldMkLst>
          <pc:docMk/>
          <pc:sldMk cId="2021613532" sldId="6411"/>
        </pc:sldMkLst>
      </pc:sldChg>
      <pc:sldChg chg="add ord">
        <pc:chgData name="JONES Richard" userId="480655c1-8f47-49d5-bd5e-fc27e78f803e" providerId="ADAL" clId="{234FB88A-5924-4F6E-8EEA-B2C248A4AED1}" dt="2022-12-16T11:46:03.969" v="946"/>
        <pc:sldMkLst>
          <pc:docMk/>
          <pc:sldMk cId="526534163" sldId="6418"/>
        </pc:sldMkLst>
      </pc:sldChg>
      <pc:sldChg chg="modSp mod">
        <pc:chgData name="JONES Richard" userId="480655c1-8f47-49d5-bd5e-fc27e78f803e" providerId="ADAL" clId="{234FB88A-5924-4F6E-8EEA-B2C248A4AED1}" dt="2022-12-16T13:01:29.275" v="1705" actId="20577"/>
        <pc:sldMkLst>
          <pc:docMk/>
          <pc:sldMk cId="1974633712" sldId="6585"/>
        </pc:sldMkLst>
        <pc:spChg chg="mod">
          <ac:chgData name="JONES Richard" userId="480655c1-8f47-49d5-bd5e-fc27e78f803e" providerId="ADAL" clId="{234FB88A-5924-4F6E-8EEA-B2C248A4AED1}" dt="2022-12-16T13:01:29.275" v="1705" actId="20577"/>
          <ac:spMkLst>
            <pc:docMk/>
            <pc:sldMk cId="1974633712" sldId="6585"/>
            <ac:spMk id="3" creationId="{03D83CF1-4D22-CF58-718E-C8D6516AEDCF}"/>
          </ac:spMkLst>
        </pc:spChg>
      </pc:sldChg>
      <pc:sldChg chg="modSp add mod ord">
        <pc:chgData name="JONES Richard" userId="480655c1-8f47-49d5-bd5e-fc27e78f803e" providerId="ADAL" clId="{234FB88A-5924-4F6E-8EEA-B2C248A4AED1}" dt="2022-12-16T11:46:37.093" v="947" actId="6549"/>
        <pc:sldMkLst>
          <pc:docMk/>
          <pc:sldMk cId="2259501627" sldId="266553"/>
        </pc:sldMkLst>
        <pc:spChg chg="mod">
          <ac:chgData name="JONES Richard" userId="480655c1-8f47-49d5-bd5e-fc27e78f803e" providerId="ADAL" clId="{234FB88A-5924-4F6E-8EEA-B2C248A4AED1}" dt="2022-12-16T11:46:37.093" v="947" actId="6549"/>
          <ac:spMkLst>
            <pc:docMk/>
            <pc:sldMk cId="2259501627" sldId="266553"/>
            <ac:spMk id="8" creationId="{3063848F-11A7-A6B0-806A-BCF5FF696A8B}"/>
          </ac:spMkLst>
        </pc:spChg>
      </pc:sldChg>
      <pc:sldChg chg="add ord">
        <pc:chgData name="JONES Richard" userId="480655c1-8f47-49d5-bd5e-fc27e78f803e" providerId="ADAL" clId="{234FB88A-5924-4F6E-8EEA-B2C248A4AED1}" dt="2022-12-16T11:41:51.213" v="874"/>
        <pc:sldMkLst>
          <pc:docMk/>
          <pc:sldMk cId="1441478105" sldId="266600"/>
        </pc:sldMkLst>
      </pc:sldChg>
      <pc:sldChg chg="add ord">
        <pc:chgData name="JONES Richard" userId="480655c1-8f47-49d5-bd5e-fc27e78f803e" providerId="ADAL" clId="{234FB88A-5924-4F6E-8EEA-B2C248A4AED1}" dt="2022-12-16T11:48:07.114" v="954"/>
        <pc:sldMkLst>
          <pc:docMk/>
          <pc:sldMk cId="523788637" sldId="266601"/>
        </pc:sldMkLst>
      </pc:sldChg>
      <pc:sldChg chg="add ord">
        <pc:chgData name="JONES Richard" userId="480655c1-8f47-49d5-bd5e-fc27e78f803e" providerId="ADAL" clId="{234FB88A-5924-4F6E-8EEA-B2C248A4AED1}" dt="2022-12-16T11:41:51.213" v="874"/>
        <pc:sldMkLst>
          <pc:docMk/>
          <pc:sldMk cId="191245953" sldId="266605"/>
        </pc:sldMkLst>
      </pc:sldChg>
      <pc:sldChg chg="add ord">
        <pc:chgData name="JONES Richard" userId="480655c1-8f47-49d5-bd5e-fc27e78f803e" providerId="ADAL" clId="{234FB88A-5924-4F6E-8EEA-B2C248A4AED1}" dt="2022-12-16T11:46:03.969" v="946"/>
        <pc:sldMkLst>
          <pc:docMk/>
          <pc:sldMk cId="355763322" sldId="266606"/>
        </pc:sldMkLst>
      </pc:sldChg>
      <pc:sldChg chg="delSp modSp add mod ord">
        <pc:chgData name="JONES Richard" userId="480655c1-8f47-49d5-bd5e-fc27e78f803e" providerId="ADAL" clId="{234FB88A-5924-4F6E-8EEA-B2C248A4AED1}" dt="2022-12-16T12:10:43.557" v="1592" actId="478"/>
        <pc:sldMkLst>
          <pc:docMk/>
          <pc:sldMk cId="4277911807" sldId="266607"/>
        </pc:sldMkLst>
        <pc:spChg chg="mod">
          <ac:chgData name="JONES Richard" userId="480655c1-8f47-49d5-bd5e-fc27e78f803e" providerId="ADAL" clId="{234FB88A-5924-4F6E-8EEA-B2C248A4AED1}" dt="2022-12-16T12:10:40.718" v="1591" actId="6549"/>
          <ac:spMkLst>
            <pc:docMk/>
            <pc:sldMk cId="4277911807" sldId="266607"/>
            <ac:spMk id="2" creationId="{2F1C863C-4332-ACA2-B6F7-72FF5C9EDCF6}"/>
          </ac:spMkLst>
        </pc:spChg>
        <pc:graphicFrameChg chg="del">
          <ac:chgData name="JONES Richard" userId="480655c1-8f47-49d5-bd5e-fc27e78f803e" providerId="ADAL" clId="{234FB88A-5924-4F6E-8EEA-B2C248A4AED1}" dt="2022-12-16T12:10:43.557" v="1592" actId="478"/>
          <ac:graphicFrameMkLst>
            <pc:docMk/>
            <pc:sldMk cId="4277911807" sldId="266607"/>
            <ac:graphicFrameMk id="7" creationId="{10F6FF1D-7412-1ED8-38E9-5D7047001B7C}"/>
          </ac:graphicFrameMkLst>
        </pc:graphicFrameChg>
      </pc:sldChg>
      <pc:sldChg chg="modSp add mod">
        <pc:chgData name="JONES Richard" userId="480655c1-8f47-49d5-bd5e-fc27e78f803e" providerId="ADAL" clId="{234FB88A-5924-4F6E-8EEA-B2C248A4AED1}" dt="2022-12-16T11:40:58.904" v="872" actId="20577"/>
        <pc:sldMkLst>
          <pc:docMk/>
          <pc:sldMk cId="263591919" sldId="266608"/>
        </pc:sldMkLst>
        <pc:spChg chg="mod">
          <ac:chgData name="JONES Richard" userId="480655c1-8f47-49d5-bd5e-fc27e78f803e" providerId="ADAL" clId="{234FB88A-5924-4F6E-8EEA-B2C248A4AED1}" dt="2022-12-16T11:40:58.904" v="872" actId="20577"/>
          <ac:spMkLst>
            <pc:docMk/>
            <pc:sldMk cId="263591919" sldId="266608"/>
            <ac:spMk id="6" creationId="{2FE96A58-3D82-45BE-BF7E-08EA922E5240}"/>
          </ac:spMkLst>
        </pc:spChg>
      </pc:sldChg>
      <pc:sldChg chg="delSp modSp mod">
        <pc:chgData name="JONES Richard" userId="480655c1-8f47-49d5-bd5e-fc27e78f803e" providerId="ADAL" clId="{234FB88A-5924-4F6E-8EEA-B2C248A4AED1}" dt="2022-12-16T11:57:08.188" v="1033" actId="21"/>
        <pc:sldMkLst>
          <pc:docMk/>
          <pc:sldMk cId="2924594254" sldId="266609"/>
        </pc:sldMkLst>
        <pc:spChg chg="del mod">
          <ac:chgData name="JONES Richard" userId="480655c1-8f47-49d5-bd5e-fc27e78f803e" providerId="ADAL" clId="{234FB88A-5924-4F6E-8EEA-B2C248A4AED1}" dt="2022-12-16T11:57:08.188" v="1033" actId="21"/>
          <ac:spMkLst>
            <pc:docMk/>
            <pc:sldMk cId="2924594254" sldId="266609"/>
            <ac:spMk id="6" creationId="{4DB26976-3443-4E69-BB17-38F68ED93A87}"/>
          </ac:spMkLst>
        </pc:spChg>
        <pc:spChg chg="mod">
          <ac:chgData name="JONES Richard" userId="480655c1-8f47-49d5-bd5e-fc27e78f803e" providerId="ADAL" clId="{234FB88A-5924-4F6E-8EEA-B2C248A4AED1}" dt="2022-12-16T11:57:01.981" v="1031" actId="1076"/>
          <ac:spMkLst>
            <pc:docMk/>
            <pc:sldMk cId="2924594254" sldId="266609"/>
            <ac:spMk id="7" creationId="{4746DAAC-7E85-4F2D-BB06-D7648B9192D6}"/>
          </ac:spMkLst>
        </pc:spChg>
      </pc:sldChg>
      <pc:sldChg chg="modSp mod">
        <pc:chgData name="JONES Richard" userId="480655c1-8f47-49d5-bd5e-fc27e78f803e" providerId="ADAL" clId="{234FB88A-5924-4F6E-8EEA-B2C248A4AED1}" dt="2022-12-16T12:57:20.434" v="1622" actId="20577"/>
        <pc:sldMkLst>
          <pc:docMk/>
          <pc:sldMk cId="2131455509" sldId="266610"/>
        </pc:sldMkLst>
        <pc:spChg chg="mod">
          <ac:chgData name="JONES Richard" userId="480655c1-8f47-49d5-bd5e-fc27e78f803e" providerId="ADAL" clId="{234FB88A-5924-4F6E-8EEA-B2C248A4AED1}" dt="2022-12-16T12:57:20.434" v="1622" actId="20577"/>
          <ac:spMkLst>
            <pc:docMk/>
            <pc:sldMk cId="2131455509" sldId="266610"/>
            <ac:spMk id="4" creationId="{B124D338-AE27-4339-A753-633382A37725}"/>
          </ac:spMkLst>
        </pc:spChg>
      </pc:sldChg>
      <pc:sldChg chg="addSp delSp modSp new del mod ord">
        <pc:chgData name="JONES Richard" userId="480655c1-8f47-49d5-bd5e-fc27e78f803e" providerId="ADAL" clId="{234FB88A-5924-4F6E-8EEA-B2C248A4AED1}" dt="2022-12-16T13:22:50.381" v="1771" actId="47"/>
        <pc:sldMkLst>
          <pc:docMk/>
          <pc:sldMk cId="538825171" sldId="266611"/>
        </pc:sldMkLst>
        <pc:spChg chg="del">
          <ac:chgData name="JONES Richard" userId="480655c1-8f47-49d5-bd5e-fc27e78f803e" providerId="ADAL" clId="{234FB88A-5924-4F6E-8EEA-B2C248A4AED1}" dt="2022-12-16T13:18:09.845" v="1711" actId="478"/>
          <ac:spMkLst>
            <pc:docMk/>
            <pc:sldMk cId="538825171" sldId="266611"/>
            <ac:spMk id="2" creationId="{D6EE1FCA-92C5-6830-DEB1-9095E7D474A6}"/>
          </ac:spMkLst>
        </pc:spChg>
        <pc:spChg chg="mod">
          <ac:chgData name="JONES Richard" userId="480655c1-8f47-49d5-bd5e-fc27e78f803e" providerId="ADAL" clId="{234FB88A-5924-4F6E-8EEA-B2C248A4AED1}" dt="2022-12-16T13:18:55.117" v="1715" actId="27636"/>
          <ac:spMkLst>
            <pc:docMk/>
            <pc:sldMk cId="538825171" sldId="266611"/>
            <ac:spMk id="3" creationId="{7DD835C6-5D37-3E0C-7253-D46F2021D928}"/>
          </ac:spMkLst>
        </pc:spChg>
        <pc:picChg chg="add del mod">
          <ac:chgData name="JONES Richard" userId="480655c1-8f47-49d5-bd5e-fc27e78f803e" providerId="ADAL" clId="{234FB88A-5924-4F6E-8EEA-B2C248A4AED1}" dt="2022-12-16T13:22:36.310" v="1770" actId="478"/>
          <ac:picMkLst>
            <pc:docMk/>
            <pc:sldMk cId="538825171" sldId="266611"/>
            <ac:picMk id="5" creationId="{5AECEAE2-8DE0-321D-15CB-4D2734A3A8B0}"/>
          </ac:picMkLst>
        </pc:picChg>
      </pc:sldChg>
      <pc:sldChg chg="new del">
        <pc:chgData name="JONES Richard" userId="480655c1-8f47-49d5-bd5e-fc27e78f803e" providerId="ADAL" clId="{234FB88A-5924-4F6E-8EEA-B2C248A4AED1}" dt="2022-12-16T13:22:09.938" v="1769" actId="47"/>
        <pc:sldMkLst>
          <pc:docMk/>
          <pc:sldMk cId="2491526122" sldId="266612"/>
        </pc:sldMkLst>
      </pc:sldChg>
      <pc:sldChg chg="delSp modSp new mod">
        <pc:chgData name="JONES Richard" userId="480655c1-8f47-49d5-bd5e-fc27e78f803e" providerId="ADAL" clId="{234FB88A-5924-4F6E-8EEA-B2C248A4AED1}" dt="2022-12-16T13:22:05.915" v="1768" actId="14100"/>
        <pc:sldMkLst>
          <pc:docMk/>
          <pc:sldMk cId="2812033605" sldId="266613"/>
        </pc:sldMkLst>
        <pc:spChg chg="mod">
          <ac:chgData name="JONES Richard" userId="480655c1-8f47-49d5-bd5e-fc27e78f803e" providerId="ADAL" clId="{234FB88A-5924-4F6E-8EEA-B2C248A4AED1}" dt="2022-12-16T13:22:05.915" v="1768" actId="14100"/>
          <ac:spMkLst>
            <pc:docMk/>
            <pc:sldMk cId="2812033605" sldId="266613"/>
            <ac:spMk id="2" creationId="{2C43D240-600D-484C-4D61-43B4FD9C4CB1}"/>
          </ac:spMkLst>
        </pc:spChg>
        <pc:spChg chg="del">
          <ac:chgData name="JONES Richard" userId="480655c1-8f47-49d5-bd5e-fc27e78f803e" providerId="ADAL" clId="{234FB88A-5924-4F6E-8EEA-B2C248A4AED1}" dt="2022-12-16T13:22:01.816" v="1767" actId="478"/>
          <ac:spMkLst>
            <pc:docMk/>
            <pc:sldMk cId="2812033605" sldId="266613"/>
            <ac:spMk id="3" creationId="{19E35C8A-A3EE-D380-69A5-17F746B4AB79}"/>
          </ac:spMkLst>
        </pc:spChg>
      </pc:sldChg>
      <pc:sldMasterChg chg="delSldLayout">
        <pc:chgData name="JONES Richard" userId="480655c1-8f47-49d5-bd5e-fc27e78f803e" providerId="ADAL" clId="{234FB88A-5924-4F6E-8EEA-B2C248A4AED1}" dt="2022-12-16T11:47:58.845" v="952" actId="47"/>
        <pc:sldMasterMkLst>
          <pc:docMk/>
          <pc:sldMasterMk cId="425620777" sldId="2147483660"/>
        </pc:sldMasterMkLst>
        <pc:sldLayoutChg chg="del">
          <pc:chgData name="JONES Richard" userId="480655c1-8f47-49d5-bd5e-fc27e78f803e" providerId="ADAL" clId="{234FB88A-5924-4F6E-8EEA-B2C248A4AED1}" dt="2022-12-16T11:47:58.845" v="952" actId="47"/>
          <pc:sldLayoutMkLst>
            <pc:docMk/>
            <pc:sldMasterMk cId="425620777" sldId="2147483660"/>
            <pc:sldLayoutMk cId="3855054241" sldId="2147483688"/>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Percentage</c:v>
                </c:pt>
              </c:strCache>
            </c:strRef>
          </c:tx>
          <c:spPr>
            <a:solidFill>
              <a:schemeClr val="accent1"/>
            </a:solidFill>
          </c:spPr>
          <c:invertIfNegative val="0"/>
          <c:dPt>
            <c:idx val="6"/>
            <c:invertIfNegative val="0"/>
            <c:bubble3D val="0"/>
            <c:spPr>
              <a:solidFill>
                <a:schemeClr val="tx2"/>
              </a:solidFill>
            </c:spPr>
            <c:extLst>
              <c:ext xmlns:c16="http://schemas.microsoft.com/office/drawing/2014/chart" uri="{C3380CC4-5D6E-409C-BE32-E72D297353CC}">
                <c16:uniqueId val="{00000001-BAFF-4691-8694-83836ECCF22F}"/>
              </c:ext>
            </c:extLst>
          </c:dPt>
          <c:dPt>
            <c:idx val="7"/>
            <c:invertIfNegative val="0"/>
            <c:bubble3D val="0"/>
            <c:spPr>
              <a:solidFill>
                <a:schemeClr val="tx2"/>
              </a:solidFill>
            </c:spPr>
            <c:extLst>
              <c:ext xmlns:c16="http://schemas.microsoft.com/office/drawing/2014/chart" uri="{C3380CC4-5D6E-409C-BE32-E72D297353CC}">
                <c16:uniqueId val="{00000003-BAFF-4691-8694-83836ECCF22F}"/>
              </c:ext>
            </c:extLst>
          </c:dPt>
          <c:dPt>
            <c:idx val="8"/>
            <c:invertIfNegative val="0"/>
            <c:bubble3D val="0"/>
            <c:spPr>
              <a:solidFill>
                <a:schemeClr val="tx2"/>
              </a:solidFill>
            </c:spPr>
            <c:extLst>
              <c:ext xmlns:c16="http://schemas.microsoft.com/office/drawing/2014/chart" uri="{C3380CC4-5D6E-409C-BE32-E72D297353CC}">
                <c16:uniqueId val="{00000005-BAFF-4691-8694-83836ECCF22F}"/>
              </c:ext>
            </c:extLst>
          </c:dPt>
          <c:dPt>
            <c:idx val="9"/>
            <c:invertIfNegative val="0"/>
            <c:bubble3D val="0"/>
            <c:spPr>
              <a:solidFill>
                <a:schemeClr val="tx2"/>
              </a:solidFill>
            </c:spPr>
            <c:extLst>
              <c:ext xmlns:c16="http://schemas.microsoft.com/office/drawing/2014/chart" uri="{C3380CC4-5D6E-409C-BE32-E72D297353CC}">
                <c16:uniqueId val="{00000007-BAFF-4691-8694-83836ECCF22F}"/>
              </c:ext>
            </c:extLst>
          </c:dPt>
          <c:dPt>
            <c:idx val="14"/>
            <c:invertIfNegative val="0"/>
            <c:bubble3D val="0"/>
            <c:extLst>
              <c:ext xmlns:c16="http://schemas.microsoft.com/office/drawing/2014/chart" uri="{C3380CC4-5D6E-409C-BE32-E72D297353CC}">
                <c16:uniqueId val="{00000008-BAFF-4691-8694-83836ECCF22F}"/>
              </c:ext>
            </c:extLst>
          </c:dPt>
          <c:dPt>
            <c:idx val="15"/>
            <c:invertIfNegative val="0"/>
            <c:bubble3D val="0"/>
            <c:extLst>
              <c:ext xmlns:c16="http://schemas.microsoft.com/office/drawing/2014/chart" uri="{C3380CC4-5D6E-409C-BE32-E72D297353CC}">
                <c16:uniqueId val="{00000009-BAFF-4691-8694-83836ECCF22F}"/>
              </c:ext>
            </c:extLst>
          </c:dPt>
          <c:dPt>
            <c:idx val="16"/>
            <c:invertIfNegative val="0"/>
            <c:bubble3D val="0"/>
            <c:extLst>
              <c:ext xmlns:c16="http://schemas.microsoft.com/office/drawing/2014/chart" uri="{C3380CC4-5D6E-409C-BE32-E72D297353CC}">
                <c16:uniqueId val="{0000000A-BAFF-4691-8694-83836ECCF22F}"/>
              </c:ext>
            </c:extLst>
          </c:dPt>
          <c:dPt>
            <c:idx val="17"/>
            <c:invertIfNegative val="0"/>
            <c:bubble3D val="0"/>
            <c:extLst>
              <c:ext xmlns:c16="http://schemas.microsoft.com/office/drawing/2014/chart" uri="{C3380CC4-5D6E-409C-BE32-E72D297353CC}">
                <c16:uniqueId val="{0000000B-BAFF-4691-8694-83836ECCF22F}"/>
              </c:ext>
            </c:extLst>
          </c:dPt>
          <c:dLbls>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was too busy/didn't have time</c:v>
                </c:pt>
                <c:pt idx="1">
                  <c:v>I didn't think it was a medical issue</c:v>
                </c:pt>
                <c:pt idx="2">
                  <c:v>I didn't know what it was</c:v>
                </c:pt>
                <c:pt idx="3">
                  <c:v>I didn't think it could be treated</c:v>
                </c:pt>
                <c:pt idx="4">
                  <c:v>I didn't want to waste the doctor's time</c:v>
                </c:pt>
                <c:pt idx="5">
                  <c:v>I thought it would just go away</c:v>
                </c:pt>
                <c:pt idx="6">
                  <c:v>I was embarrassed</c:v>
                </c:pt>
                <c:pt idx="7">
                  <c:v>I assumed it was to do with my age</c:v>
                </c:pt>
                <c:pt idx="8">
                  <c:v>I thought it was just a part of life</c:v>
                </c:pt>
                <c:pt idx="9">
                  <c:v>I didn't think it was a serious problem</c:v>
                </c:pt>
              </c:strCache>
            </c:strRef>
          </c:cat>
          <c:val>
            <c:numRef>
              <c:f>Sheet1!$B$2:$B$11</c:f>
              <c:numCache>
                <c:formatCode>General</c:formatCode>
                <c:ptCount val="10"/>
                <c:pt idx="0">
                  <c:v>11</c:v>
                </c:pt>
                <c:pt idx="1">
                  <c:v>20</c:v>
                </c:pt>
                <c:pt idx="2">
                  <c:v>24</c:v>
                </c:pt>
                <c:pt idx="3">
                  <c:v>26</c:v>
                </c:pt>
                <c:pt idx="4">
                  <c:v>28</c:v>
                </c:pt>
                <c:pt idx="5">
                  <c:v>29</c:v>
                </c:pt>
                <c:pt idx="6">
                  <c:v>41</c:v>
                </c:pt>
                <c:pt idx="7">
                  <c:v>44</c:v>
                </c:pt>
                <c:pt idx="8">
                  <c:v>46</c:v>
                </c:pt>
                <c:pt idx="9">
                  <c:v>49</c:v>
                </c:pt>
              </c:numCache>
            </c:numRef>
          </c:val>
          <c:extLst>
            <c:ext xmlns:c16="http://schemas.microsoft.com/office/drawing/2014/chart" uri="{C3380CC4-5D6E-409C-BE32-E72D297353CC}">
              <c16:uniqueId val="{0000000C-BAFF-4691-8694-83836ECCF22F}"/>
            </c:ext>
          </c:extLst>
        </c:ser>
        <c:dLbls>
          <c:showLegendKey val="0"/>
          <c:showVal val="0"/>
          <c:showCatName val="0"/>
          <c:showSerName val="0"/>
          <c:showPercent val="0"/>
          <c:showBubbleSize val="0"/>
        </c:dLbls>
        <c:gapWidth val="150"/>
        <c:axId val="305540184"/>
        <c:axId val="305541360"/>
      </c:barChart>
      <c:catAx>
        <c:axId val="305540184"/>
        <c:scaling>
          <c:orientation val="minMax"/>
        </c:scaling>
        <c:delete val="0"/>
        <c:axPos val="l"/>
        <c:numFmt formatCode="General" sourceLinked="0"/>
        <c:majorTickMark val="out"/>
        <c:minorTickMark val="none"/>
        <c:tickLblPos val="nextTo"/>
        <c:spPr>
          <a:ln w="19050">
            <a:solidFill>
              <a:schemeClr val="tx1"/>
            </a:solidFill>
          </a:ln>
        </c:spPr>
        <c:txPr>
          <a:bodyPr/>
          <a:lstStyle/>
          <a:p>
            <a:pPr>
              <a:defRPr sz="1400" b="1">
                <a:solidFill>
                  <a:schemeClr val="tx2"/>
                </a:solidFill>
              </a:defRPr>
            </a:pPr>
            <a:endParaRPr lang="en-US"/>
          </a:p>
        </c:txPr>
        <c:crossAx val="305541360"/>
        <c:crosses val="autoZero"/>
        <c:auto val="1"/>
        <c:lblAlgn val="ctr"/>
        <c:lblOffset val="100"/>
        <c:noMultiLvlLbl val="0"/>
      </c:catAx>
      <c:valAx>
        <c:axId val="30554136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200"/>
            </a:pPr>
            <a:endParaRPr lang="en-US"/>
          </a:p>
        </c:txPr>
        <c:crossAx val="3055401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solidFill>
              <a:schemeClr val="tx2"/>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dPt>
            <c:idx val="1"/>
            <c:bubble3D val="0"/>
            <c:spPr>
              <a:solidFill>
                <a:schemeClr val="bg1">
                  <a:lumMod val="75000"/>
                </a:schemeClr>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F8D4-4077-8D51-73895AC4F76A}"/>
              </c:ext>
            </c:extLst>
          </c:dPt>
          <c:dPt>
            <c:idx val="2"/>
            <c:bubble3D val="0"/>
            <c:spPr>
              <a:solidFill>
                <a:schemeClr val="tx1"/>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F8D4-4077-8D51-73895AC4F76A}"/>
              </c:ext>
            </c:extLst>
          </c:dPt>
          <c:dLbls>
            <c:dLbl>
              <c:idx val="0"/>
              <c:tx>
                <c:rich>
                  <a:bodyPr/>
                  <a:lstStyle/>
                  <a:p>
                    <a:r>
                      <a:rPr lang="en-US">
                        <a:solidFill>
                          <a:schemeClr val="bg1"/>
                        </a:solidFill>
                      </a:rPr>
                      <a:t>38%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F8D4-4077-8D51-73895AC4F76A}"/>
                </c:ext>
              </c:extLst>
            </c:dLbl>
            <c:dLbl>
              <c:idx val="1"/>
              <c:tx>
                <c:rich>
                  <a:bodyPr/>
                  <a:lstStyle/>
                  <a:p>
                    <a:r>
                      <a:rPr lang="en-US"/>
                      <a:t>60%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8D4-4077-8D51-73895AC4F76A}"/>
                </c:ext>
              </c:extLst>
            </c:dLbl>
            <c:dLbl>
              <c:idx val="2"/>
              <c:tx>
                <c:rich>
                  <a:bodyPr/>
                  <a:lstStyle/>
                  <a:p>
                    <a:r>
                      <a:rPr lang="en-US"/>
                      <a:t>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F8D4-4077-8D51-73895AC4F76A}"/>
                </c:ext>
              </c:extLst>
            </c:dLbl>
            <c:spPr>
              <a:noFill/>
              <a:ln>
                <a:noFill/>
              </a:ln>
              <a:effectLst/>
            </c:spPr>
            <c:txPr>
              <a:bodyPr/>
              <a:lstStyle/>
              <a:p>
                <a:pPr>
                  <a:defRPr sz="2400" b="1"/>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Albumin-bound T</c:v>
                </c:pt>
                <c:pt idx="1">
                  <c:v>SHBG-bound T</c:v>
                </c:pt>
                <c:pt idx="2">
                  <c:v>Free T</c:v>
                </c:pt>
              </c:strCache>
            </c:strRef>
          </c:cat>
          <c:val>
            <c:numRef>
              <c:f>Sheet1!$B$2:$B$4</c:f>
              <c:numCache>
                <c:formatCode>General</c:formatCode>
                <c:ptCount val="3"/>
                <c:pt idx="0">
                  <c:v>38</c:v>
                </c:pt>
                <c:pt idx="1">
                  <c:v>60</c:v>
                </c:pt>
                <c:pt idx="2">
                  <c:v>2</c:v>
                </c:pt>
              </c:numCache>
            </c:numRef>
          </c:val>
          <c:extLst>
            <c:ext xmlns:c16="http://schemas.microsoft.com/office/drawing/2014/chart" uri="{C3380CC4-5D6E-409C-BE32-E72D297353CC}">
              <c16:uniqueId val="{00000005-F8D4-4077-8D51-73895AC4F76A}"/>
            </c:ext>
          </c:extLst>
        </c:ser>
        <c:dLbls>
          <c:dLblPos val="ctr"/>
          <c:showLegendKey val="0"/>
          <c:showVal val="1"/>
          <c:showCatName val="0"/>
          <c:showSerName val="0"/>
          <c:showPercent val="0"/>
          <c:showBubbleSize val="0"/>
          <c:showLeaderLines val="1"/>
        </c:dLbls>
        <c:firstSliceAng val="25"/>
      </c:pieChart>
    </c:plotArea>
    <c:legend>
      <c:legendPos val="r"/>
      <c:layout>
        <c:manualLayout>
          <c:xMode val="edge"/>
          <c:yMode val="edge"/>
          <c:x val="0.55498618986556725"/>
          <c:y val="5.9430305514856598E-2"/>
          <c:w val="0.37688915513208188"/>
          <c:h val="0.2591248641921293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accent5"/>
                </a:solidFill>
                <a:latin typeface="+mn-lt"/>
                <a:ea typeface="+mn-ea"/>
                <a:cs typeface="+mn-cs"/>
              </a:defRPr>
            </a:pPr>
            <a:r>
              <a:rPr lang="en-GB" b="1" baseline="0">
                <a:solidFill>
                  <a:schemeClr val="accent5"/>
                </a:solidFill>
              </a:rPr>
              <a:t>Case Study 2 - Brian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accent5"/>
              </a:solidFill>
              <a:latin typeface="+mn-lt"/>
              <a:ea typeface="+mn-ea"/>
              <a:cs typeface="+mn-cs"/>
            </a:defRPr>
          </a:pPr>
          <a:endParaRPr lang="en-US"/>
        </a:p>
      </c:txPr>
    </c:title>
    <c:autoTitleDeleted val="0"/>
    <c:plotArea>
      <c:layout/>
      <c:barChart>
        <c:barDir val="col"/>
        <c:grouping val="clustered"/>
        <c:varyColors val="0"/>
        <c:ser>
          <c:idx val="0"/>
          <c:order val="0"/>
          <c:tx>
            <c:strRef>
              <c:f>Sheet1!$D$26</c:f>
              <c:strCache>
                <c:ptCount val="1"/>
                <c:pt idx="0">
                  <c:v>Initial</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Sheet1!$C$27:$C$30</c:f>
              <c:strCache>
                <c:ptCount val="4"/>
                <c:pt idx="0">
                  <c:v>T (nmol/L)</c:v>
                </c:pt>
                <c:pt idx="1">
                  <c:v>AMS</c:v>
                </c:pt>
                <c:pt idx="2">
                  <c:v>WC (inches)</c:v>
                </c:pt>
                <c:pt idx="3">
                  <c:v>HbA1c (mmol/mol)</c:v>
                </c:pt>
              </c:strCache>
            </c:strRef>
          </c:cat>
          <c:val>
            <c:numRef>
              <c:f>Sheet1!$D$27:$D$30</c:f>
              <c:numCache>
                <c:formatCode>General</c:formatCode>
                <c:ptCount val="4"/>
                <c:pt idx="0">
                  <c:v>2.9</c:v>
                </c:pt>
                <c:pt idx="1">
                  <c:v>45</c:v>
                </c:pt>
                <c:pt idx="2">
                  <c:v>40</c:v>
                </c:pt>
                <c:pt idx="3">
                  <c:v>55</c:v>
                </c:pt>
              </c:numCache>
            </c:numRef>
          </c:val>
          <c:extLst>
            <c:ext xmlns:c16="http://schemas.microsoft.com/office/drawing/2014/chart" uri="{C3380CC4-5D6E-409C-BE32-E72D297353CC}">
              <c16:uniqueId val="{00000000-BFAB-4D56-A294-3856E905511E}"/>
            </c:ext>
          </c:extLst>
        </c:ser>
        <c:ser>
          <c:idx val="1"/>
          <c:order val="1"/>
          <c:tx>
            <c:strRef>
              <c:f>Sheet1!$E$26</c:f>
              <c:strCache>
                <c:ptCount val="1"/>
                <c:pt idx="0">
                  <c:v>3 months</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Sheet1!$C$27:$C$30</c:f>
              <c:strCache>
                <c:ptCount val="4"/>
                <c:pt idx="0">
                  <c:v>T (nmol/L)</c:v>
                </c:pt>
                <c:pt idx="1">
                  <c:v>AMS</c:v>
                </c:pt>
                <c:pt idx="2">
                  <c:v>WC (inches)</c:v>
                </c:pt>
                <c:pt idx="3">
                  <c:v>HbA1c (mmol/mol)</c:v>
                </c:pt>
              </c:strCache>
            </c:strRef>
          </c:cat>
          <c:val>
            <c:numRef>
              <c:f>Sheet1!$E$27:$E$30</c:f>
              <c:numCache>
                <c:formatCode>General</c:formatCode>
                <c:ptCount val="4"/>
                <c:pt idx="0">
                  <c:v>12.9</c:v>
                </c:pt>
                <c:pt idx="1">
                  <c:v>40</c:v>
                </c:pt>
                <c:pt idx="2">
                  <c:v>40</c:v>
                </c:pt>
                <c:pt idx="3">
                  <c:v>53</c:v>
                </c:pt>
              </c:numCache>
            </c:numRef>
          </c:val>
          <c:extLst>
            <c:ext xmlns:c16="http://schemas.microsoft.com/office/drawing/2014/chart" uri="{C3380CC4-5D6E-409C-BE32-E72D297353CC}">
              <c16:uniqueId val="{00000001-BFAB-4D56-A294-3856E905511E}"/>
            </c:ext>
          </c:extLst>
        </c:ser>
        <c:ser>
          <c:idx val="2"/>
          <c:order val="2"/>
          <c:tx>
            <c:strRef>
              <c:f>Sheet1!$F$26</c:f>
              <c:strCache>
                <c:ptCount val="1"/>
                <c:pt idx="0">
                  <c:v>12 months</c:v>
                </c:pt>
              </c:strCache>
            </c:strRef>
          </c:tx>
          <c:spPr>
            <a:solidFill>
              <a:schemeClr val="accent5">
                <a:lumMod val="75000"/>
                <a:lumOff val="2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Sheet1!$C$27:$C$30</c:f>
              <c:strCache>
                <c:ptCount val="4"/>
                <c:pt idx="0">
                  <c:v>T (nmol/L)</c:v>
                </c:pt>
                <c:pt idx="1">
                  <c:v>AMS</c:v>
                </c:pt>
                <c:pt idx="2">
                  <c:v>WC (inches)</c:v>
                </c:pt>
                <c:pt idx="3">
                  <c:v>HbA1c (mmol/mol)</c:v>
                </c:pt>
              </c:strCache>
            </c:strRef>
          </c:cat>
          <c:val>
            <c:numRef>
              <c:f>Sheet1!$F$27:$F$30</c:f>
              <c:numCache>
                <c:formatCode>General</c:formatCode>
                <c:ptCount val="4"/>
                <c:pt idx="0">
                  <c:v>25.5</c:v>
                </c:pt>
                <c:pt idx="1">
                  <c:v>29</c:v>
                </c:pt>
                <c:pt idx="2">
                  <c:v>39</c:v>
                </c:pt>
                <c:pt idx="3">
                  <c:v>52</c:v>
                </c:pt>
              </c:numCache>
            </c:numRef>
          </c:val>
          <c:extLst>
            <c:ext xmlns:c16="http://schemas.microsoft.com/office/drawing/2014/chart" uri="{C3380CC4-5D6E-409C-BE32-E72D297353CC}">
              <c16:uniqueId val="{00000002-BFAB-4D56-A294-3856E905511E}"/>
            </c:ext>
          </c:extLst>
        </c:ser>
        <c:ser>
          <c:idx val="3"/>
          <c:order val="3"/>
          <c:tx>
            <c:strRef>
              <c:f>Sheet1!$G$26</c:f>
              <c:strCache>
                <c:ptCount val="1"/>
                <c:pt idx="0">
                  <c:v>24 months</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Sheet1!$C$27:$C$30</c:f>
              <c:strCache>
                <c:ptCount val="4"/>
                <c:pt idx="0">
                  <c:v>T (nmol/L)</c:v>
                </c:pt>
                <c:pt idx="1">
                  <c:v>AMS</c:v>
                </c:pt>
                <c:pt idx="2">
                  <c:v>WC (inches)</c:v>
                </c:pt>
                <c:pt idx="3">
                  <c:v>HbA1c (mmol/mol)</c:v>
                </c:pt>
              </c:strCache>
            </c:strRef>
          </c:cat>
          <c:val>
            <c:numRef>
              <c:f>Sheet1!$G$27:$G$30</c:f>
              <c:numCache>
                <c:formatCode>General</c:formatCode>
                <c:ptCount val="4"/>
                <c:pt idx="0">
                  <c:v>28.1</c:v>
                </c:pt>
                <c:pt idx="1">
                  <c:v>29</c:v>
                </c:pt>
                <c:pt idx="2">
                  <c:v>37</c:v>
                </c:pt>
                <c:pt idx="3">
                  <c:v>49</c:v>
                </c:pt>
              </c:numCache>
            </c:numRef>
          </c:val>
          <c:extLst>
            <c:ext xmlns:c16="http://schemas.microsoft.com/office/drawing/2014/chart" uri="{C3380CC4-5D6E-409C-BE32-E72D297353CC}">
              <c16:uniqueId val="{00000003-BFAB-4D56-A294-3856E905511E}"/>
            </c:ext>
          </c:extLst>
        </c:ser>
        <c:dLbls>
          <c:showLegendKey val="0"/>
          <c:showVal val="0"/>
          <c:showCatName val="0"/>
          <c:showSerName val="0"/>
          <c:showPercent val="0"/>
          <c:showBubbleSize val="0"/>
        </c:dLbls>
        <c:gapWidth val="219"/>
        <c:overlap val="-27"/>
        <c:axId val="489256568"/>
        <c:axId val="489257880"/>
      </c:barChart>
      <c:catAx>
        <c:axId val="489256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accent5"/>
                </a:solidFill>
                <a:latin typeface="+mn-lt"/>
                <a:ea typeface="+mn-ea"/>
                <a:cs typeface="+mn-cs"/>
              </a:defRPr>
            </a:pPr>
            <a:endParaRPr lang="en-US"/>
          </a:p>
        </c:txPr>
        <c:crossAx val="489257880"/>
        <c:crosses val="autoZero"/>
        <c:auto val="1"/>
        <c:lblAlgn val="ctr"/>
        <c:lblOffset val="100"/>
        <c:noMultiLvlLbl val="0"/>
      </c:catAx>
      <c:valAx>
        <c:axId val="4892578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5"/>
                </a:solidFill>
                <a:latin typeface="+mn-lt"/>
                <a:ea typeface="+mn-ea"/>
                <a:cs typeface="+mn-cs"/>
              </a:defRPr>
            </a:pPr>
            <a:endParaRPr lang="en-US"/>
          </a:p>
        </c:txPr>
        <c:crossAx val="489256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accent5"/>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3D747B-D609-47BE-A6A6-52428FADEC80}" type="datetimeFigureOut">
              <a:rPr lang="en-GB" smtClean="0"/>
              <a:t>16/12/2022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2D39-4678-4E9E-B489-7EE992660FB0}" type="slidenum">
              <a:rPr lang="en-GB" smtClean="0"/>
              <a:t>‹#›</a:t>
            </a:fld>
            <a:endParaRPr lang="en-GB"/>
          </a:p>
        </p:txBody>
      </p:sp>
    </p:spTree>
    <p:extLst>
      <p:ext uri="{BB962C8B-B14F-4D97-AF65-F5344CB8AC3E}">
        <p14:creationId xmlns:p14="http://schemas.microsoft.com/office/powerpoint/2010/main" val="3418594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fda.gov/media/91048/download"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89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720A13-90AA-43E7-94BB-FC83AA37967E}"/>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2D375F-A3CF-4B14-9A93-FFEBFD732D1C}"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650" name="Rectangle 2">
            <a:extLst>
              <a:ext uri="{FF2B5EF4-FFF2-40B4-BE49-F238E27FC236}">
                <a16:creationId xmlns:a16="http://schemas.microsoft.com/office/drawing/2014/main" id="{823E90E2-FBE5-4DCC-8E34-6460B8E1CE4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B7C804D3-5E9F-4F65-BEB6-2372B13DA965}"/>
              </a:ext>
            </a:extLst>
          </p:cNvPr>
          <p:cNvSpPr>
            <a:spLocks noGrp="1" noChangeArrowheads="1"/>
          </p:cNvSpPr>
          <p:nvPr>
            <p:ph type="body" idx="1"/>
          </p:nvPr>
        </p:nvSpPr>
        <p:spPr/>
        <p:txBody>
          <a:bodyPr/>
          <a:lstStyle/>
          <a:p>
            <a:endParaRPr lang="en-GB"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AAE694-5508-457A-AFFC-45B263279E06}"/>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0792F2-2599-45B6-A93F-68A3CADA974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98" name="Rectangle 2">
            <a:extLst>
              <a:ext uri="{FF2B5EF4-FFF2-40B4-BE49-F238E27FC236}">
                <a16:creationId xmlns:a16="http://schemas.microsoft.com/office/drawing/2014/main" id="{BD7FFC21-3A50-45FE-BF79-784E21D849C9}"/>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18D921DD-8253-47D4-8F1D-5222603E0710}"/>
              </a:ext>
            </a:extLst>
          </p:cNvPr>
          <p:cNvSpPr>
            <a:spLocks noGrp="1" noChangeArrowheads="1"/>
          </p:cNvSpPr>
          <p:nvPr>
            <p:ph type="body" idx="1"/>
          </p:nvPr>
        </p:nvSpPr>
        <p:spPr/>
        <p:txBody>
          <a:bodyPr/>
          <a:lstStyle/>
          <a:p>
            <a:endParaRPr lang="en-GB"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84888-CB99-4036-82FD-431DCF68B8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421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B71FDB-B2CE-9848-9772-14731443C3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400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14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GB" altLang="en-US" sz="1600" baseline="300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35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64466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803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taught in medical school or during speciality training (except endo but even then?)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D2DD-2CD0-4D6C-98F0-5A50F97583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856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General public perception (aggression/sex/steroids/gym), HCP perception (good vs bad)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D2DD-2CD0-4D6C-98F0-5A50F97583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8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140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71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30000" dirty="0"/>
          </a:p>
          <a:p>
            <a:pPr marL="0" indent="0">
              <a:buFontTx/>
              <a:buNone/>
            </a:pPr>
            <a:endParaRPr lang="en-US" sz="1200" dirty="0"/>
          </a:p>
          <a:p>
            <a:endParaRPr lang="en-GB"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4C942-A958-884B-A3D2-B74A432C0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607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647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065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068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60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324304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E4C942-A958-884B-A3D2-B74A432C0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422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140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70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42675-0B2B-4B78-A348-1B4B277481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487111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dirty="0">
              <a:solidFill>
                <a:schemeClr val="tx1"/>
              </a:solidFill>
            </a:endParaRPr>
          </a:p>
        </p:txBody>
      </p:sp>
      <p:sp>
        <p:nvSpPr>
          <p:cNvPr id="4" name="Slide Number Placeholder 3"/>
          <p:cNvSpPr>
            <a:spLocks noGrp="1"/>
          </p:cNvSpPr>
          <p:nvPr>
            <p:ph type="sldNum" sz="quarter" idx="5"/>
          </p:nvPr>
        </p:nvSpPr>
        <p:spPr/>
        <p:txBody>
          <a:bodyPr/>
          <a:lstStyle/>
          <a:p>
            <a:fld id="{73710F83-19D6-4F39-8D8D-32CC58258B04}" type="slidenum">
              <a:rPr lang="en-GB" smtClean="0"/>
              <a:t>48</a:t>
            </a:fld>
            <a:endParaRPr lang="en-GB"/>
          </a:p>
        </p:txBody>
      </p:sp>
    </p:spTree>
    <p:extLst>
      <p:ext uri="{BB962C8B-B14F-4D97-AF65-F5344CB8AC3E}">
        <p14:creationId xmlns:p14="http://schemas.microsoft.com/office/powerpoint/2010/main" val="118722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51404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188191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C15C34-218D-4151-A388-F19BB53A358F}"/>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E4548C-796B-447B-945E-6478F5B7F410}"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74" name="Rectangle 2">
            <a:extLst>
              <a:ext uri="{FF2B5EF4-FFF2-40B4-BE49-F238E27FC236}">
                <a16:creationId xmlns:a16="http://schemas.microsoft.com/office/drawing/2014/main" id="{305500B1-F1DE-4E66-A4CF-9E0D558524CE}"/>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7C780B18-2A36-4477-9B87-63F002B05FA6}"/>
              </a:ext>
            </a:extLst>
          </p:cNvPr>
          <p:cNvSpPr>
            <a:spLocks noGrp="1" noChangeArrowheads="1"/>
          </p:cNvSpPr>
          <p:nvPr>
            <p:ph type="body" idx="1"/>
          </p:nvPr>
        </p:nvSpPr>
        <p:spPr/>
        <p:txBody>
          <a:bodyPr/>
          <a:lstStyle/>
          <a:p>
            <a:endParaRPr lang="en-GB"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t> </a:t>
            </a:r>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440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624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6655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Only a small fraction of HCPs with expert knowledge on TD will diagnose and treat patients proactively based on their own experience, expertise and guideline recommendations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D2DD-2CD0-4D6C-98F0-5A50F975833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420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F9AE34-9F45-4A6E-B272-A8347CDD5225}" type="slidenum">
              <a:rPr lang="en-GB" smtClean="0"/>
              <a:t>67</a:t>
            </a:fld>
            <a:endParaRPr lang="en-GB"/>
          </a:p>
        </p:txBody>
      </p:sp>
    </p:spTree>
    <p:extLst>
      <p:ext uri="{BB962C8B-B14F-4D97-AF65-F5344CB8AC3E}">
        <p14:creationId xmlns:p14="http://schemas.microsoft.com/office/powerpoint/2010/main" val="40151515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78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A0A874-AB4F-4993-94B2-EA6A6815090D}" type="slidenum">
              <a:rPr lang="en-GB" smtClean="0"/>
              <a:t>8</a:t>
            </a:fld>
            <a:endParaRPr lang="en-GB" dirty="0"/>
          </a:p>
        </p:txBody>
      </p:sp>
    </p:spTree>
    <p:extLst>
      <p:ext uri="{BB962C8B-B14F-4D97-AF65-F5344CB8AC3E}">
        <p14:creationId xmlns:p14="http://schemas.microsoft.com/office/powerpoint/2010/main" val="867643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562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282492D-A07A-427C-89D0-CE51687F3E6A}" type="slidenum">
              <a:rPr kumimoji="0" lang="de-D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de-D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84550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646F05-AE01-440C-B3C5-74DC2D3B5C06}"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80325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PMingLiU" panose="02020500000000000000" pitchFamily="18" charset="-120"/>
              </a:rPr>
              <a:t>An increased HCT is one of the greatest concerns of HCPs who treat men with TTh. </a:t>
            </a:r>
            <a:endParaRPr lang="cs-C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DFD85-BE19-4C56-81DC-388742F3D0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18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DFD85-BE19-4C56-81DC-388742F3D0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8476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cs-C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A345D-D852-4122-A4D8-B563B162E8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64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cs-C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1A345D-D852-4122-A4D8-B563B162E86D}" type="slidenum">
              <a:rPr kumimoji="0" lang="cs-C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cs-CZ"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8440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342900">
              <a:buFont typeface="Arial" panose="020B0604020202020204" pitchFamily="34" charset="0"/>
              <a:buChar char="•"/>
            </a:pPr>
            <a:endParaRPr lang="en-US" sz="1200" b="1" dirty="0">
              <a:latin typeface="Avenir Next LT Pro" panose="020B0504020202020204" pitchFamily="34" charset="0"/>
              <a:ea typeface="+mj-ea"/>
              <a:cs typeface="+mj-cs"/>
            </a:endParaRPr>
          </a:p>
          <a:p>
            <a:endParaRPr lang="cs-C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DFD85-BE19-4C56-81DC-388742F3D0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041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1DFD85-BE19-4C56-81DC-388742F3D0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67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testosterone dose should be reduced if </a:t>
            </a:r>
            <a:r>
              <a:rPr lang="en-GB" dirty="0" err="1"/>
              <a:t>hematocrit</a:t>
            </a:r>
            <a:r>
              <a:rPr lang="en-GB" dirty="0"/>
              <a:t> rises above 52% and withheld if </a:t>
            </a:r>
            <a:r>
              <a:rPr lang="en-GB" dirty="0" err="1"/>
              <a:t>hematocrit</a:t>
            </a:r>
            <a:r>
              <a:rPr lang="en-GB" dirty="0"/>
              <a:t> levels rise above 54%.</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3C720-8739-4D75-8B9D-A0D4B31916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783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A0A874-AB4F-4993-94B2-EA6A6815090D}" type="slidenum">
              <a:rPr lang="en-GB" smtClean="0"/>
              <a:t>9</a:t>
            </a:fld>
            <a:endParaRPr lang="en-GB" dirty="0"/>
          </a:p>
        </p:txBody>
      </p:sp>
    </p:spTree>
    <p:extLst>
      <p:ext uri="{BB962C8B-B14F-4D97-AF65-F5344CB8AC3E}">
        <p14:creationId xmlns:p14="http://schemas.microsoft.com/office/powerpoint/2010/main" val="10804387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Expected publication/presentation of initial results in May 2023.  Could be longer.  Could even be Q1 2024.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897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a:bodyPr>
          <a:lstStyle/>
          <a:p>
            <a:pPr marL="171450" indent="-171450">
              <a:buFont typeface="Arial" panose="020B0604020202020204" pitchFamily="34" charset="0"/>
              <a:buChar char="•"/>
            </a:pPr>
            <a:r>
              <a:rPr lang="en-GB" sz="1200" dirty="0"/>
              <a:t>In 2013, in response to a petition by a citizen’s interest group to add a black box warning about the potential CV dangers of TTh, as well as conflicting reports of </a:t>
            </a:r>
            <a:br>
              <a:rPr lang="en-GB" sz="1200" dirty="0"/>
            </a:br>
            <a:r>
              <a:rPr lang="en-GB" sz="1200" dirty="0"/>
              <a:t>CV events from small clinical trials, retrospective analyses of medical records data, and pharmacovigilance studies of TTh-treated men, the FDA conducted an extensive review of the available information.</a:t>
            </a:r>
            <a:r>
              <a:rPr lang="en-GB" sz="1200" baseline="30000" dirty="0"/>
              <a:t>1,2</a:t>
            </a:r>
          </a:p>
          <a:p>
            <a:pPr marL="171450" indent="-171450">
              <a:buFont typeface="Arial" panose="020B0604020202020204" pitchFamily="34" charset="0"/>
              <a:buChar char="•"/>
            </a:pPr>
            <a:r>
              <a:rPr lang="en-GB" sz="1200" dirty="0"/>
              <a:t>The FDA concluded that “</a:t>
            </a:r>
            <a:r>
              <a:rPr lang="en-GB" sz="1200" i="1" dirty="0"/>
              <a:t>the studies presented in the petition have significant limitations that weaken their evidentiary value for confirming a causal relationship between testosterone and adverse cardiovascular outcomes.</a:t>
            </a:r>
            <a:r>
              <a:rPr lang="en-GB" sz="1200" dirty="0"/>
              <a:t>”</a:t>
            </a:r>
            <a:r>
              <a:rPr lang="en-GB" sz="1200" baseline="30000" dirty="0"/>
              <a:t>1,2</a:t>
            </a:r>
          </a:p>
          <a:p>
            <a:pPr marL="171450" indent="-171450">
              <a:buFont typeface="Arial" panose="020B0604020202020204" pitchFamily="34" charset="0"/>
              <a:buChar char="•"/>
            </a:pPr>
            <a:r>
              <a:rPr lang="en-GB" dirty="0"/>
              <a:t>Nevertheless, the FDA mandated pharmaceutical companies to add labelling information about a possible increased risk of CV events with the use of TTh.</a:t>
            </a:r>
            <a:r>
              <a:rPr lang="en-GB" baseline="30000" dirty="0"/>
              <a:t>1</a:t>
            </a:r>
          </a:p>
          <a:p>
            <a:pPr marL="171450" indent="-171450">
              <a:buFont typeface="Arial" panose="020B0604020202020204" pitchFamily="34" charset="0"/>
              <a:buChar char="•"/>
            </a:pPr>
            <a:r>
              <a:rPr lang="en-GB" sz="1200" dirty="0"/>
              <a:t>An independent review conducted by the European Medicines Agency also found no consistent evidence of an increased risk of coronary heart disease associated with testosterone treatment of men with hypogonadism.</a:t>
            </a:r>
            <a:r>
              <a:rPr lang="en-GB" sz="1200" baseline="30000" dirty="0"/>
              <a:t>1,2</a:t>
            </a:r>
          </a:p>
          <a:p>
            <a:pPr marL="0" indent="0">
              <a:buFont typeface="Arial" panose="020B0604020202020204" pitchFamily="34" charset="0"/>
              <a:buNone/>
            </a:pPr>
            <a:endParaRPr lang="sv-SE" sz="1200" dirty="0"/>
          </a:p>
          <a:p>
            <a:pPr marL="0" indent="0">
              <a:buFont typeface="Arial" panose="020B0604020202020204" pitchFamily="34" charset="0"/>
              <a:buNone/>
            </a:pPr>
            <a:r>
              <a:rPr lang="sv-SE" sz="1200" dirty="0"/>
              <a:t>CV, cardiovascular; FDA, US Food and Drug Administration; MACE, major adverse cardiovascular events; TTh, testosterone therapy.</a:t>
            </a:r>
          </a:p>
          <a:p>
            <a:pPr marL="0" indent="0">
              <a:buFont typeface="Arial" panose="020B0604020202020204" pitchFamily="34" charset="0"/>
              <a:buNone/>
            </a:pPr>
            <a:endParaRPr lang="sv-SE" sz="1200" dirty="0"/>
          </a:p>
          <a:p>
            <a:r>
              <a:rPr lang="sv-SE" sz="1200" b="1" dirty="0"/>
              <a:t>References</a:t>
            </a:r>
          </a:p>
          <a:p>
            <a:r>
              <a:rPr lang="sv-SE" b="1" dirty="0"/>
              <a:t>1</a:t>
            </a:r>
            <a:r>
              <a:rPr lang="sv-SE" sz="1200" b="1" dirty="0"/>
              <a:t>.</a:t>
            </a:r>
            <a:r>
              <a:rPr lang="sv-SE" dirty="0"/>
              <a:t> Bhasin S </a:t>
            </a:r>
            <a:r>
              <a:rPr lang="sv-SE" i="1" dirty="0"/>
              <a:t>et al. J Clin Endocrinol Metab</a:t>
            </a:r>
            <a:r>
              <a:rPr lang="sv-SE" dirty="0"/>
              <a:t> 2018;103:1715–44</a:t>
            </a:r>
            <a:r>
              <a:rPr lang="en-GB" dirty="0"/>
              <a:t>; </a:t>
            </a:r>
            <a:r>
              <a:rPr lang="sv-SE" b="1" dirty="0"/>
              <a:t>2</a:t>
            </a:r>
            <a:r>
              <a:rPr lang="sv-SE" sz="1200" b="1" dirty="0"/>
              <a:t>.</a:t>
            </a:r>
            <a:r>
              <a:rPr lang="sv-SE" sz="1200" dirty="0"/>
              <a:t> Bhasin S </a:t>
            </a:r>
            <a:r>
              <a:rPr lang="sv-SE" sz="1200" i="1" dirty="0"/>
              <a:t>et al. Am Heart J</a:t>
            </a:r>
            <a:r>
              <a:rPr lang="sv-SE" sz="1200" dirty="0"/>
              <a:t> 2022;245:41–50.</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72D39-4678-4E9E-B489-7EE992660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422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562600" cy="4743450"/>
          </a:xfrm>
        </p:spPr>
        <p:txBody>
          <a:bodyPr>
            <a:normAutofit/>
          </a:bodyPr>
          <a:lstStyle/>
          <a:p>
            <a:pPr marL="171450" indent="-171450">
              <a:buFont typeface="Arial" panose="020B0604020202020204" pitchFamily="34" charset="0"/>
              <a:buChar char="•"/>
            </a:pPr>
            <a:r>
              <a:rPr lang="en-GB" dirty="0"/>
              <a:t>Given the broad and growing use of TTh among middle-aged and older men with, or who are at risk for, CV disease, the FDA issued updated testosterone labelling inclusive of a limitation of use in men with ‘age-related hypogonadism,’ along with a guidance “</a:t>
            </a:r>
            <a:r>
              <a:rPr lang="en-GB" i="1" dirty="0"/>
              <a:t>…requiring manufacturers of approved testosterone products to conduct a well-designed clinical trial to more clearly address the question of whether an increased risk of heart attack or stroke exists among users of these products.</a:t>
            </a:r>
            <a:r>
              <a:rPr lang="en-GB" dirty="0"/>
              <a:t>”</a:t>
            </a:r>
            <a:r>
              <a:rPr lang="en-GB" baseline="30000" dirty="0"/>
              <a:t>1,2</a:t>
            </a:r>
          </a:p>
          <a:p>
            <a:pPr marL="171450" indent="-171450">
              <a:buFont typeface="Arial" panose="020B0604020202020204" pitchFamily="34" charset="0"/>
              <a:buChar char="•"/>
            </a:pPr>
            <a:r>
              <a:rPr lang="en-GB" dirty="0"/>
              <a:t>The </a:t>
            </a:r>
            <a:r>
              <a:rPr lang="en-GB" b="1" u="sng" dirty="0"/>
              <a:t>T</a:t>
            </a:r>
            <a:r>
              <a:rPr lang="en-GB" dirty="0"/>
              <a:t>estosterone </a:t>
            </a:r>
            <a:r>
              <a:rPr lang="en-GB" b="1" u="sng" dirty="0"/>
              <a:t>R</a:t>
            </a:r>
            <a:r>
              <a:rPr lang="en-GB" dirty="0"/>
              <a:t>eplacement therapy for </a:t>
            </a:r>
            <a:r>
              <a:rPr lang="en-GB" b="1" u="sng" dirty="0"/>
              <a:t>A</a:t>
            </a:r>
            <a:r>
              <a:rPr lang="en-GB" dirty="0"/>
              <a:t>ssessment of long-term </a:t>
            </a:r>
            <a:r>
              <a:rPr lang="en-GB" b="1" u="sng" dirty="0"/>
              <a:t>V</a:t>
            </a:r>
            <a:r>
              <a:rPr lang="en-GB" dirty="0"/>
              <a:t>ascular </a:t>
            </a:r>
            <a:r>
              <a:rPr lang="en-GB" b="1" u="sng" dirty="0"/>
              <a:t>E</a:t>
            </a:r>
            <a:r>
              <a:rPr lang="en-GB" dirty="0"/>
              <a:t>vents and efficacy </a:t>
            </a:r>
            <a:r>
              <a:rPr lang="en-GB" b="1" u="sng" dirty="0"/>
              <a:t>R</a:t>
            </a:r>
            <a:r>
              <a:rPr lang="en-GB" dirty="0"/>
              <a:t>espon</a:t>
            </a:r>
            <a:r>
              <a:rPr lang="en-GB" b="1" u="sng" dirty="0"/>
              <a:t>SE</a:t>
            </a:r>
            <a:r>
              <a:rPr lang="en-GB" dirty="0"/>
              <a:t> in hypogonadal men (</a:t>
            </a:r>
            <a:r>
              <a:rPr lang="en-GB" b="1" dirty="0"/>
              <a:t>TRAVERSE</a:t>
            </a:r>
            <a:r>
              <a:rPr lang="en-GB" dirty="0"/>
              <a:t>) study was designed in response to this FDA guidance to determine the effects of TTh on the incidence of MACE in middle-aged and older men with hypogonadism who have, or are at high risk for, CV disease.</a:t>
            </a:r>
            <a:r>
              <a:rPr lang="en-GB" baseline="30000" dirty="0"/>
              <a:t>1</a:t>
            </a:r>
          </a:p>
          <a:p>
            <a:endParaRPr lang="en-GB" dirty="0"/>
          </a:p>
          <a:p>
            <a:pPr marL="0" indent="0">
              <a:buFont typeface="Arial" panose="020B0604020202020204" pitchFamily="34" charset="0"/>
              <a:buNone/>
            </a:pPr>
            <a:r>
              <a:rPr lang="sv-SE" b="1" dirty="0"/>
              <a:t>Study organisation</a:t>
            </a:r>
          </a:p>
          <a:p>
            <a:pPr marL="171450" indent="-171450">
              <a:buFont typeface="Arial" panose="020B0604020202020204" pitchFamily="34" charset="0"/>
              <a:buChar char="•"/>
            </a:pPr>
            <a:r>
              <a:rPr lang="en-GB" dirty="0"/>
              <a:t>The TRAVERSE study is funded by a consortium of testosterone manufacturers led by AbbVie, Inc. (North Chicago, IL, USA), and coordinated by the Cleveland Clinic Coordinating Center for Clinical Research (C5Research, Cleveland, OH, USA).</a:t>
            </a:r>
            <a:r>
              <a:rPr lang="en-GB" baseline="30000" dirty="0"/>
              <a:t>1</a:t>
            </a:r>
            <a:endParaRPr lang="sv-SE" baseline="30000" dirty="0"/>
          </a:p>
          <a:p>
            <a:pPr marL="0" indent="0">
              <a:buFont typeface="Arial" panose="020B0604020202020204" pitchFamily="34" charset="0"/>
              <a:buNone/>
            </a:pPr>
            <a:endParaRPr lang="sv-SE" dirty="0"/>
          </a:p>
          <a:p>
            <a:pPr marL="0" indent="0">
              <a:buFont typeface="Arial" panose="020B0604020202020204" pitchFamily="34" charset="0"/>
              <a:buNone/>
            </a:pPr>
            <a:r>
              <a:rPr lang="sv-SE" dirty="0"/>
              <a:t>CV, cardiovascular; FDA, US Food and Drug Administration; MACE, major adverse cardiovascular events; TTh, testosterone therapy.</a:t>
            </a:r>
          </a:p>
          <a:p>
            <a:pPr marL="0" indent="0">
              <a:buFont typeface="Arial" panose="020B0604020202020204" pitchFamily="34" charset="0"/>
              <a:buNone/>
            </a:pPr>
            <a:endParaRPr lang="sv-SE" dirty="0"/>
          </a:p>
          <a:p>
            <a:r>
              <a:rPr lang="sv-SE" b="1" dirty="0"/>
              <a:t>References</a:t>
            </a:r>
          </a:p>
          <a:p>
            <a:r>
              <a:rPr lang="sv-SE" b="1" dirty="0"/>
              <a:t>1.</a:t>
            </a:r>
            <a:r>
              <a:rPr lang="sv-SE" dirty="0"/>
              <a:t> Bhasin S </a:t>
            </a:r>
            <a:r>
              <a:rPr lang="sv-SE" i="1" dirty="0"/>
              <a:t>et al. Am Heart J</a:t>
            </a:r>
            <a:r>
              <a:rPr lang="sv-SE" dirty="0"/>
              <a:t> 2022;245:41–50; </a:t>
            </a:r>
            <a:r>
              <a:rPr lang="en-GB" b="1" dirty="0"/>
              <a:t>2.</a:t>
            </a:r>
            <a:r>
              <a:rPr lang="en-GB" dirty="0"/>
              <a:t> US Food and Drug Administration. Drug Safety Communication: FDA cautions about using testosterone products for low testosterone due to aging. Available at: </a:t>
            </a:r>
            <a:r>
              <a:rPr lang="en-GB" dirty="0">
                <a:hlinkClick r:id="rId3"/>
              </a:rPr>
              <a:t>https://www.fda.gov/media/91048/download</a:t>
            </a:r>
            <a:r>
              <a:rPr lang="en-GB" dirty="0"/>
              <a:t> (accessed October 2022).</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72D39-4678-4E9E-B489-7EE992660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665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fontScale="85000" lnSpcReduction="20000"/>
          </a:bodyPr>
          <a:lstStyle/>
          <a:p>
            <a:r>
              <a:rPr lang="en-GB" b="1" dirty="0"/>
              <a:t>TRAVERSE study overview</a:t>
            </a:r>
          </a:p>
          <a:p>
            <a:pPr marL="171450" indent="-171450">
              <a:buFont typeface="Arial" panose="020B0604020202020204" pitchFamily="34" charset="0"/>
              <a:buChar char="•"/>
            </a:pPr>
            <a:r>
              <a:rPr lang="en-GB" dirty="0"/>
              <a:t>TRAVERSE (Clinicaltrials.gov identifier NCT03518034) is a phase 4, randomised, double-blind, placebo-controlled, non-inferiority, parallel-group, multicentre study of transdermal TRT in symptomatic men with hypogonadism who have pre-existing CV disease or increased risk for CV disease.</a:t>
            </a:r>
          </a:p>
          <a:p>
            <a:pPr marL="171450" indent="-171450">
              <a:buFont typeface="Arial" panose="020B0604020202020204" pitchFamily="34" charset="0"/>
              <a:buChar char="•"/>
            </a:pPr>
            <a:r>
              <a:rPr lang="en-GB" dirty="0"/>
              <a:t>Participants will be randomised to either 1.62% transdermal testosterone gel or a matching placebo gel daily for an anticipated duration of up to 5 years.</a:t>
            </a:r>
          </a:p>
          <a:p>
            <a:pPr marL="171450" indent="-171450">
              <a:buFont typeface="Arial" panose="020B0604020202020204" pitchFamily="34" charset="0"/>
              <a:buChar char="•"/>
            </a:pPr>
            <a:endParaRPr lang="en-GB" sz="1200" dirty="0"/>
          </a:p>
          <a:p>
            <a:r>
              <a:rPr lang="en-GB" b="1" dirty="0"/>
              <a:t>Primary and secondary safety outcomes</a:t>
            </a:r>
            <a:r>
              <a:rPr lang="en-GB" dirty="0"/>
              <a:t> </a:t>
            </a:r>
          </a:p>
          <a:p>
            <a:pPr marL="171450" indent="-171450">
              <a:buFont typeface="Arial" panose="020B0604020202020204" pitchFamily="34" charset="0"/>
              <a:buChar char="•"/>
            </a:pPr>
            <a:r>
              <a:rPr lang="en-GB" dirty="0"/>
              <a:t>The primary CV safety outcome of the study is the time from randomisation to first occurrence of any component of the MACE composite of nonfatal MI, nonfatal stroke, or death due to CV causes.</a:t>
            </a:r>
          </a:p>
          <a:p>
            <a:pPr marL="171450" indent="-171450">
              <a:buFont typeface="Arial" panose="020B0604020202020204" pitchFamily="34" charset="0"/>
              <a:buChar char="•"/>
            </a:pPr>
            <a:r>
              <a:rPr lang="en-GB" dirty="0"/>
              <a:t>The secondary CV safety endpoint is the time to first occurrence of any component of the composite endpoint of nonfatal MI, nonfatal stroke, death due to CV causes, or coronary revascularisation (PCI or CABG).</a:t>
            </a:r>
          </a:p>
          <a:p>
            <a:pPr marL="171450" indent="-171450">
              <a:buFont typeface="Arial" panose="020B0604020202020204" pitchFamily="34" charset="0"/>
              <a:buChar char="•"/>
            </a:pPr>
            <a:r>
              <a:rPr lang="en-GB" dirty="0"/>
              <a:t>The secondary prostate safety endpoint is the incidence of high-grade prostate cancer, defined as a pathologically confirmed prostate cancer with Gleason score </a:t>
            </a:r>
            <a:br>
              <a:rPr lang="en-GB" dirty="0"/>
            </a:br>
            <a:r>
              <a:rPr lang="en-GB" dirty="0"/>
              <a:t>4 + 3 or higher.</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CABG, coronary artery bypass grafting; CV, cardiovascular; MACE, major adverse cardiovascular events; MI, myocardial infarction; PCI, percutaneous coronary intervention.</a:t>
            </a:r>
          </a:p>
          <a:p>
            <a:pPr marL="0" indent="0">
              <a:buFont typeface="Arial" panose="020B0604020202020204" pitchFamily="34" charset="0"/>
              <a:buNone/>
            </a:pPr>
            <a:endParaRPr lang="sv-SE" dirty="0"/>
          </a:p>
          <a:p>
            <a:r>
              <a:rPr lang="sv-SE" b="1" dirty="0"/>
              <a:t>Reference</a:t>
            </a:r>
          </a:p>
          <a:p>
            <a:r>
              <a:rPr lang="sv-SE" dirty="0"/>
              <a:t>Bhasin S </a:t>
            </a:r>
            <a:r>
              <a:rPr lang="sv-SE" i="1" dirty="0"/>
              <a:t>et al. Am Heart J</a:t>
            </a:r>
            <a:r>
              <a:rPr lang="sv-SE" dirty="0"/>
              <a:t> 2022;245:41–50</a:t>
            </a:r>
            <a:r>
              <a:rPr lang="en-GB" dirty="0"/>
              <a:t>.</a:t>
            </a:r>
          </a:p>
          <a:p>
            <a:endParaRPr lang="en-GB" dirty="0"/>
          </a:p>
          <a:p>
            <a:r>
              <a:rPr lang="en-GB" dirty="0"/>
              <a:t>SPC “There is limited experience on the safety and efficacy of the use of TESTOGEL 16.2 mg/g in patients over 65 years of age.”</a:t>
            </a:r>
          </a:p>
          <a:p>
            <a:endParaRPr lang="en-GB" dirty="0"/>
          </a:p>
          <a:p>
            <a:r>
              <a:rPr lang="en-GB" dirty="0"/>
              <a:t>The combination of coronary angioplasty with stenting is usually referred to as percutaneous coronary intervention (PCI).</a:t>
            </a:r>
          </a:p>
          <a:p>
            <a:r>
              <a:rPr lang="en-GB" dirty="0"/>
              <a:t>Coronary Artery Bypass Graft (CABG)</a:t>
            </a:r>
          </a:p>
          <a:p>
            <a:endParaRPr lang="en-GB" dirty="0"/>
          </a:p>
          <a:p>
            <a:r>
              <a:rPr lang="en-GB" dirty="0"/>
              <a:t>For example, if the Gleason score is written as 4+3=7, it means most of the </a:t>
            </a:r>
            <a:r>
              <a:rPr lang="en-GB" dirty="0" err="1"/>
              <a:t>tumor</a:t>
            </a:r>
            <a:r>
              <a:rPr lang="en-GB" dirty="0"/>
              <a:t> is grade 4 and less is grade 3, and they are added for a Gleason score of 7) The cells look less like normal prostate cells. The cancer is likely to grow at a moderate rate</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72D39-4678-4E9E-B489-7EE992660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893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97071" cy="4743450"/>
          </a:xfrm>
        </p:spPr>
        <p:txBody>
          <a:bodyPr>
            <a:normAutofit fontScale="92500" lnSpcReduction="20000"/>
          </a:bodyPr>
          <a:lstStyle/>
          <a:p>
            <a:r>
              <a:rPr lang="en-GB" b="1" dirty="0"/>
              <a:t>Tertiary safety endpoints</a:t>
            </a:r>
          </a:p>
          <a:p>
            <a:pPr marL="171450" indent="-171450">
              <a:buFont typeface="Arial" panose="020B0604020202020204" pitchFamily="34" charset="0"/>
              <a:buChar char="•"/>
            </a:pPr>
            <a:r>
              <a:rPr lang="en-GB" dirty="0"/>
              <a:t>Tertiary safety CV endpoints include all-cause mortality; hospitalisation or urgent visit </a:t>
            </a:r>
            <a:br>
              <a:rPr lang="en-GB" dirty="0"/>
            </a:br>
            <a:r>
              <a:rPr lang="en-GB" dirty="0"/>
              <a:t>for heart failure; venous thromboembolic events, including DVT, PE, VTE; or peripheral arterial revascularisation.</a:t>
            </a:r>
          </a:p>
          <a:p>
            <a:pPr marL="171450" indent="-171450">
              <a:buFont typeface="Arial" panose="020B0604020202020204" pitchFamily="34" charset="0"/>
              <a:buChar char="•"/>
            </a:pPr>
            <a:r>
              <a:rPr lang="en-GB" dirty="0"/>
              <a:t>Tertiary prostate safety endpoints include prostate biopsy; any prostate cancer; </a:t>
            </a:r>
            <a:br>
              <a:rPr lang="en-GB" dirty="0"/>
            </a:br>
            <a:r>
              <a:rPr lang="en-GB" dirty="0"/>
              <a:t>acute urinary retention; starting pharmacologic treatment for LUTS; and invasive prostate surgical procedures (</a:t>
            </a:r>
            <a:r>
              <a:rPr lang="en-GB" i="1" dirty="0"/>
              <a:t>e.g.</a:t>
            </a:r>
            <a:r>
              <a:rPr lang="en-GB" dirty="0"/>
              <a:t> prostatectomy, transurethral prostate resection, brachytherapy </a:t>
            </a:r>
            <a:br>
              <a:rPr lang="en-GB" dirty="0"/>
            </a:br>
            <a:r>
              <a:rPr lang="en-GB" dirty="0"/>
              <a:t>or other prostate surgical procedure for BPH).</a:t>
            </a:r>
          </a:p>
          <a:p>
            <a:endParaRPr lang="en-GB" dirty="0"/>
          </a:p>
          <a:p>
            <a:r>
              <a:rPr lang="en-GB" b="1" dirty="0"/>
              <a:t>Efficacy endpoints</a:t>
            </a:r>
          </a:p>
          <a:p>
            <a:pPr marL="171450" indent="-171450">
              <a:buFont typeface="Arial" panose="020B0604020202020204" pitchFamily="34" charset="0"/>
              <a:buChar char="•"/>
            </a:pPr>
            <a:r>
              <a:rPr lang="en-GB" dirty="0"/>
              <a:t>A limited number of pre-specified efficacy endpoints are included as secondary outcomes </a:t>
            </a:r>
            <a:br>
              <a:rPr lang="en-GB" dirty="0"/>
            </a:br>
            <a:r>
              <a:rPr lang="en-GB" dirty="0"/>
              <a:t>in five efficacy domains, and will be evaluated in sub-studies or analyses of subpopulations using validated PRO questionnaires:</a:t>
            </a:r>
          </a:p>
          <a:p>
            <a:pPr marL="171450" indent="-171450">
              <a:buFont typeface="Arial" panose="020B0604020202020204" pitchFamily="34" charset="0"/>
              <a:buChar char="•"/>
            </a:pPr>
            <a:endParaRPr lang="en-GB" dirty="0"/>
          </a:p>
          <a:p>
            <a:pPr marL="685800" lvl="1" indent="-228600">
              <a:buFont typeface="+mj-lt"/>
              <a:buAutoNum type="arabicPeriod"/>
            </a:pPr>
            <a:r>
              <a:rPr lang="en-GB" b="1" dirty="0"/>
              <a:t>Sexual function:</a:t>
            </a:r>
            <a:r>
              <a:rPr lang="en-GB" dirty="0"/>
              <a:t> improvement in sexual activity in hypogonadal men with low libido.</a:t>
            </a:r>
          </a:p>
          <a:p>
            <a:pPr marL="685800" lvl="1" indent="-228600">
              <a:buFont typeface="+mj-lt"/>
              <a:buAutoNum type="arabicPeriod"/>
            </a:pPr>
            <a:r>
              <a:rPr lang="en-GB" b="1" dirty="0"/>
              <a:t>Low-grade PDD (dysthymia):</a:t>
            </a:r>
            <a:r>
              <a:rPr lang="en-GB" dirty="0"/>
              <a:t> remission of depression in hypogonadal men with </a:t>
            </a:r>
            <a:br>
              <a:rPr lang="en-GB" dirty="0"/>
            </a:br>
            <a:r>
              <a:rPr lang="en-GB" dirty="0"/>
              <a:t>late-onset, low grade PDD.</a:t>
            </a:r>
          </a:p>
          <a:p>
            <a:pPr marL="685800" lvl="1" indent="-228600">
              <a:buFont typeface="+mj-lt"/>
              <a:buAutoNum type="arabicPeriod"/>
            </a:pPr>
            <a:r>
              <a:rPr lang="en-GB" b="1" dirty="0"/>
              <a:t>Fracture:</a:t>
            </a:r>
            <a:r>
              <a:rPr lang="en-GB" dirty="0"/>
              <a:t> reduction in incidence of clinical fractures.</a:t>
            </a:r>
          </a:p>
          <a:p>
            <a:pPr marL="685800" lvl="1" indent="-228600">
              <a:buFont typeface="+mj-lt"/>
              <a:buAutoNum type="arabicPeriod"/>
            </a:pPr>
            <a:r>
              <a:rPr lang="en-GB" b="1" dirty="0"/>
              <a:t>Anaemia:</a:t>
            </a:r>
            <a:r>
              <a:rPr lang="en-GB" dirty="0"/>
              <a:t> correction of anaemia in subset of participants with baseline anaemia, </a:t>
            </a:r>
            <a:br>
              <a:rPr lang="en-GB" dirty="0"/>
            </a:br>
            <a:r>
              <a:rPr lang="en-GB" dirty="0"/>
              <a:t>and incidence of anaemia among randomised subjects who did not have anaemia </a:t>
            </a:r>
            <a:br>
              <a:rPr lang="en-GB" dirty="0"/>
            </a:br>
            <a:r>
              <a:rPr lang="en-GB" dirty="0"/>
              <a:t>at baseline.</a:t>
            </a:r>
          </a:p>
          <a:p>
            <a:pPr marL="685800" lvl="1" indent="-228600">
              <a:buFont typeface="+mj-lt"/>
              <a:buAutoNum type="arabicPeriod"/>
            </a:pPr>
            <a:r>
              <a:rPr lang="en-GB" b="1" dirty="0"/>
              <a:t>Diabetes:</a:t>
            </a:r>
            <a:r>
              <a:rPr lang="en-GB" dirty="0"/>
              <a:t> reduction in progression from pre-diabetes to diabetes in subset </a:t>
            </a:r>
            <a:br>
              <a:rPr lang="en-GB" dirty="0"/>
            </a:br>
            <a:r>
              <a:rPr lang="en-GB" dirty="0"/>
              <a:t>of participants with pre-diabetes at baseline, and glycaemic remission in subset </a:t>
            </a:r>
            <a:br>
              <a:rPr lang="en-GB" dirty="0"/>
            </a:br>
            <a:r>
              <a:rPr lang="en-GB" dirty="0"/>
              <a:t>of participants with diabetes at baseline.</a:t>
            </a:r>
          </a:p>
          <a:p>
            <a:endParaRPr lang="en-GB" dirty="0"/>
          </a:p>
          <a:p>
            <a:pPr indent="0">
              <a:buFont typeface="Arial" panose="020B0604020202020204" pitchFamily="34" charset="0"/>
              <a:buNone/>
            </a:pPr>
            <a:r>
              <a:rPr lang="sv-SE" spc="-10" dirty="0"/>
              <a:t>BPH, </a:t>
            </a:r>
            <a:r>
              <a:rPr lang="en-GB" spc="-10" dirty="0"/>
              <a:t>benign prostatic hyperplasia; </a:t>
            </a:r>
            <a:r>
              <a:rPr lang="sv-SE" spc="-10" dirty="0"/>
              <a:t>CV, cardiovascular; DVT, </a:t>
            </a:r>
            <a:r>
              <a:rPr lang="en-GB" spc="-10" dirty="0"/>
              <a:t>deep vein thrombosis; </a:t>
            </a:r>
            <a:br>
              <a:rPr lang="en-GB" spc="-10" dirty="0"/>
            </a:br>
            <a:r>
              <a:rPr lang="en-GB" spc="-10" dirty="0"/>
              <a:t>LUTS, lower urinary tract symptoms; </a:t>
            </a:r>
            <a:r>
              <a:rPr lang="sv-SE" spc="-10" dirty="0"/>
              <a:t>PDD, persistent depressive disorder; PE, </a:t>
            </a:r>
            <a:r>
              <a:rPr lang="en-GB" spc="-10" dirty="0"/>
              <a:t>pulmonary embolism;</a:t>
            </a:r>
            <a:r>
              <a:rPr lang="sv-SE" spc="-10" dirty="0"/>
              <a:t> PRO, patient-reported outcome; TTh, testosterone therapy; VTE, </a:t>
            </a:r>
            <a:r>
              <a:rPr lang="en-GB" spc="-10" dirty="0"/>
              <a:t>venous thromboembolism</a:t>
            </a:r>
            <a:r>
              <a:rPr lang="sv-SE" spc="-10" dirty="0"/>
              <a:t>.</a:t>
            </a:r>
          </a:p>
          <a:p>
            <a:pPr marL="0" indent="0">
              <a:buFont typeface="Arial" panose="020B0604020202020204" pitchFamily="34" charset="0"/>
              <a:buNone/>
            </a:pPr>
            <a:endParaRPr lang="sv-SE" dirty="0"/>
          </a:p>
          <a:p>
            <a:r>
              <a:rPr lang="sv-SE" b="1" dirty="0"/>
              <a:t>Reference</a:t>
            </a:r>
          </a:p>
          <a:p>
            <a:r>
              <a:rPr lang="sv-SE" dirty="0"/>
              <a:t>Bhasin S </a:t>
            </a:r>
            <a:r>
              <a:rPr lang="sv-SE" i="1" dirty="0"/>
              <a:t>et al. Am Heart J</a:t>
            </a:r>
            <a:r>
              <a:rPr lang="sv-SE" dirty="0"/>
              <a:t> 2022;245:41–50</a:t>
            </a:r>
            <a:r>
              <a:rPr lang="en-GB" dirty="0"/>
              <a:t>.</a:t>
            </a:r>
          </a:p>
          <a:p>
            <a:endParaRPr lang="en-GB" dirty="0"/>
          </a:p>
          <a:p>
            <a:r>
              <a:rPr lang="en-GB" dirty="0"/>
              <a:t>(CABG) surgery or angioplasty and stenting.</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72D39-4678-4E9E-B489-7EE992660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3914" y="4400550"/>
            <a:ext cx="6302829" cy="4743450"/>
          </a:xfrm>
        </p:spPr>
        <p:txBody>
          <a:bodyPr>
            <a:normAutofit fontScale="5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dirty="0">
                <a:ln>
                  <a:noFill/>
                </a:ln>
                <a:solidFill>
                  <a:prstClr val="black"/>
                </a:solidFill>
                <a:effectLst/>
                <a:uLnTx/>
                <a:uFillTx/>
                <a:ea typeface="+mn-ea"/>
                <a:cs typeface="+mn-cs"/>
              </a:rPr>
              <a:t>TRAVERSE: study population</a:t>
            </a:r>
          </a:p>
          <a:p>
            <a:pPr marL="171450" indent="-171450">
              <a:buFont typeface="Arial" panose="020B0604020202020204" pitchFamily="34" charset="0"/>
              <a:buChar char="•"/>
            </a:pPr>
            <a:r>
              <a:rPr lang="en-GB" dirty="0"/>
              <a:t>This consists of men aged 45–80 years with confirmed serum testosterone concentrations &lt;10.4 nmol/L (300 ng/dL) who report hypogonadal symptoms and have evidence of, or are at an increased risk for, CV disease.</a:t>
            </a:r>
            <a:r>
              <a:rPr lang="en-GB" baseline="30000" dirty="0"/>
              <a:t>1</a:t>
            </a:r>
          </a:p>
          <a:p>
            <a:endParaRPr lang="en-GB" dirty="0"/>
          </a:p>
          <a:p>
            <a:r>
              <a:rPr lang="en-GB" u="sng" dirty="0"/>
              <a:t>Inclusion criteria</a:t>
            </a:r>
            <a:r>
              <a:rPr lang="en-GB" baseline="30000" dirty="0"/>
              <a:t>1</a:t>
            </a:r>
            <a:endParaRPr lang="en-GB" u="sng" dirty="0"/>
          </a:p>
          <a:p>
            <a:pPr marL="171450" indent="-171450">
              <a:buFont typeface="Arial" panose="020B0604020202020204" pitchFamily="34" charset="0"/>
              <a:buChar char="•"/>
            </a:pPr>
            <a:r>
              <a:rPr lang="en-GB" dirty="0"/>
              <a:t>These were designed to enrol middle-aged and older men who met the Endocrine Society’s criteria for the diagnosis of hypogonadism,</a:t>
            </a:r>
            <a:r>
              <a:rPr lang="en-GB" baseline="30000" dirty="0"/>
              <a:t>2</a:t>
            </a:r>
            <a:r>
              <a:rPr lang="en-GB" dirty="0"/>
              <a:t> </a:t>
            </a:r>
            <a:br>
              <a:rPr lang="en-GB" dirty="0"/>
            </a:br>
            <a:r>
              <a:rPr lang="en-GB" dirty="0"/>
              <a:t>defined as the presence of: a) two serum testosterone levels &lt;10.4 nmol/L (300 ng/dL), measured using liquid chromatography tandem mass spectrometry in fasting specimens obtained between 5–11 AM, plus b) self-report of ≥1 of the following symptoms related to testosterone deficiency: decreased sexual desire, decreased spontaneous erections, low energy or fatigue, low or depressed mood; loss of body hair or reduced shaving, or hot flashes. To enrich the study population with those at increased risk of CV events, participants were also required to have evidence of either pre-existing CV disease indicated by clinical or angiographic evidence of CAD, cerebrovascular disease, or peripheral vascular disease or increased CV risk defined by the presence of ≥3 of the following risk factors : hypertension, dyslipidaemia, current smoking, stage 3 kidney disease, diabetes, elevated high sensitivity C-reactive protein, age ≥65 years, documented historical Agatston coronary calcium score &gt;75th percentile for age and race.</a:t>
            </a:r>
            <a:endParaRPr lang="en-GB" baseline="30000"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first participant was enrolled in May 2018; in April 2019, blinded data from the first 2669 enrolled participants [of which 1799 (67%) and 870 (33%) were in the primary and secondary prevention strata, respectively] showed a pooled primary event rate in the CV risk factor cohort below the 1.5% per year projection. Therefore, on 31 May 2019, it was decided to cease enrolment of participants who qualified via CV risk factors, and subsequently enrol only those with pre-existing CV disease.</a:t>
            </a:r>
          </a:p>
          <a:p>
            <a:endParaRPr lang="en-GB" dirty="0"/>
          </a:p>
          <a:p>
            <a:r>
              <a:rPr lang="en-GB" u="sng" dirty="0"/>
              <a:t>Exclusion criteria</a:t>
            </a:r>
            <a:r>
              <a:rPr lang="en-GB" baseline="30000" dirty="0"/>
              <a:t>1</a:t>
            </a:r>
          </a:p>
          <a:p>
            <a:pPr marL="171450" indent="-171450">
              <a:buFont typeface="Arial" panose="020B0604020202020204" pitchFamily="34" charset="0"/>
              <a:buChar char="•"/>
            </a:pPr>
            <a:r>
              <a:rPr lang="en-GB" dirty="0"/>
              <a:t>The study excludes men with congenital or acquired hypogonadism for whom long-term therapy with placebo would not be medically appropriate [</a:t>
            </a:r>
            <a:r>
              <a:rPr lang="en-GB" i="1" dirty="0"/>
              <a:t>e.g.</a:t>
            </a:r>
            <a:r>
              <a:rPr lang="en-GB" dirty="0"/>
              <a:t> men with two testosterone measurements &lt;3.5 nmol/L (100 ng/dL)], and men with conditions that constitute a contraindication for TTh, including unstable medical conditions that might compromise their safety or make it difficult or unsafe to apply transdermal testosterone gel. Thus, men are excluded if they had a history of prostate or breast cancer; undiagnosed prostate nodule or prostate induration; severe LUTS (IPSS &gt;19); screening PSA &gt;3 ng/mL (or &gt;1.5 ng/mL if taking a 5-alpha reductase inhibitor); erythrocytosis; thrombophilia, unprovoked DVT or PE; haematocrit &gt;50%; uncontrolled heart failure; untreated severe OSA; severe or end-stage CKD </a:t>
            </a:r>
            <a:br>
              <a:rPr lang="en-GB" dirty="0"/>
            </a:br>
            <a:r>
              <a:rPr lang="en-GB" dirty="0"/>
              <a:t>(eGFR &lt;30 mL/min/1.73 m</a:t>
            </a:r>
            <a:r>
              <a:rPr lang="en-GB" baseline="30000" dirty="0"/>
              <a:t>2</a:t>
            </a:r>
            <a:r>
              <a:rPr lang="en-GB" dirty="0"/>
              <a:t>); or BMI &gt;50 kg/m</a:t>
            </a:r>
            <a:r>
              <a:rPr lang="en-GB" baseline="30000" dirty="0"/>
              <a:t>2</a:t>
            </a:r>
            <a:r>
              <a:rPr lang="en-GB" dirty="0"/>
              <a:t>.</a:t>
            </a:r>
          </a:p>
          <a:p>
            <a:pPr marL="171450" indent="-171450">
              <a:buFont typeface="Arial" panose="020B0604020202020204" pitchFamily="34" charset="0"/>
              <a:buChar char="•"/>
            </a:pPr>
            <a:r>
              <a:rPr lang="en-GB" dirty="0"/>
              <a:t>Participants are ineligible within the first 4 months after documented MI, stroke, percutaneous coronary angioplasty, CABG surgery, </a:t>
            </a:r>
            <a:br>
              <a:rPr lang="en-GB" dirty="0"/>
            </a:br>
            <a:r>
              <a:rPr lang="en-GB" dirty="0"/>
              <a:t>unstable angina; or procedures to treat critical limb ischaemia.</a:t>
            </a:r>
          </a:p>
          <a:p>
            <a:pPr marL="171450" indent="-171450">
              <a:buFont typeface="Arial" panose="020B0604020202020204" pitchFamily="34" charset="0"/>
              <a:buChar char="•"/>
            </a:pPr>
            <a:r>
              <a:rPr lang="en-GB" dirty="0"/>
              <a:t>To avoid confounding due to the use of other medications or conditions that might affect testosterone levels or its action, men were excluded who during the preceding 6 months had received testosterone replacement, clomiphene, anabolic steroids, compounded or over-the-counter androgenic steroid derivatives and DHEA, including investigational products that may affect the reproductive hormonal system.</a:t>
            </a:r>
          </a:p>
          <a:p>
            <a:pPr marL="0" indent="0">
              <a:buFont typeface="Arial" panose="020B0604020202020204" pitchFamily="34" charset="0"/>
              <a:buNone/>
            </a:pPr>
            <a:endParaRPr lang="sv-SE" dirty="0"/>
          </a:p>
          <a:p>
            <a:pPr marL="0" indent="0">
              <a:buFont typeface="Arial" panose="020B0604020202020204" pitchFamily="34" charset="0"/>
              <a:buNone/>
            </a:pPr>
            <a:r>
              <a:rPr lang="sv-SE" u="sng" dirty="0"/>
              <a:t>Planned enrolment and randomisation</a:t>
            </a:r>
            <a:r>
              <a:rPr lang="sv-SE" baseline="30000" dirty="0"/>
              <a:t>1</a:t>
            </a:r>
          </a:p>
          <a:p>
            <a:pPr marL="171450" indent="-171450">
              <a:buFont typeface="Arial" panose="020B0604020202020204" pitchFamily="34" charset="0"/>
              <a:buChar char="•"/>
            </a:pPr>
            <a:r>
              <a:rPr lang="en-GB" dirty="0"/>
              <a:t>The study will enrol ~6000 participants and continue until at least 256 adjudicated MACE have occurred, to assess whether the 95% (2-sided) upper confidence limit for a hazard ratio of 1.5 can be ruled out.</a:t>
            </a:r>
          </a:p>
          <a:p>
            <a:pPr marL="171450" indent="-171450">
              <a:buFont typeface="Arial" panose="020B0604020202020204" pitchFamily="34" charset="0"/>
              <a:buChar char="•"/>
            </a:pPr>
            <a:r>
              <a:rPr lang="en-GB" dirty="0"/>
              <a:t>As of 1 July 2021, 5076 subjects have been randomised.</a:t>
            </a:r>
            <a:endParaRPr lang="sv-SE" dirty="0"/>
          </a:p>
          <a:p>
            <a:pPr marL="0" indent="0">
              <a:buFont typeface="Arial" panose="020B0604020202020204" pitchFamily="34" charset="0"/>
              <a:buNone/>
            </a:pPr>
            <a:endParaRPr lang="sv-SE" dirty="0"/>
          </a:p>
          <a:p>
            <a:pPr marL="0" indent="0">
              <a:buFont typeface="Arial" panose="020B0604020202020204" pitchFamily="34" charset="0"/>
              <a:buNone/>
            </a:pPr>
            <a:r>
              <a:rPr lang="sv-SE" dirty="0"/>
              <a:t>BMI, </a:t>
            </a:r>
            <a:r>
              <a:rPr lang="en-GB" dirty="0"/>
              <a:t>body mass index; CABG, coronary artery bypass graft; </a:t>
            </a:r>
            <a:r>
              <a:rPr lang="sv-SE" dirty="0"/>
              <a:t>CAD, coronary artery disease; CKD, </a:t>
            </a:r>
            <a:r>
              <a:rPr lang="en-GB" dirty="0"/>
              <a:t>chronic kidney disease; </a:t>
            </a:r>
            <a:r>
              <a:rPr lang="sv-SE" dirty="0"/>
              <a:t>CV, cardiovascular; </a:t>
            </a:r>
            <a:br>
              <a:rPr lang="sv-SE" dirty="0"/>
            </a:br>
            <a:r>
              <a:rPr lang="sv-SE" spc="-10" dirty="0"/>
              <a:t>DHEA, dehydroepiandrosterone; DVT, deep vein thrombosis; eGFR, estimated glomerular filtration rate; IPSS, </a:t>
            </a:r>
            <a:r>
              <a:rPr lang="en-GB" spc="-10" dirty="0"/>
              <a:t>International Prostate Symptom Score; </a:t>
            </a:r>
            <a:r>
              <a:rPr lang="sv-SE" dirty="0"/>
              <a:t>LUTS, </a:t>
            </a:r>
            <a:r>
              <a:rPr lang="en-GB" dirty="0"/>
              <a:t>lower urinary tract symptoms; MACE, major adverse cardiovascular events; MI, myocardial infarction; OSA, obstructive sleep apnoea; </a:t>
            </a:r>
            <a:br>
              <a:rPr lang="en-GB" dirty="0"/>
            </a:br>
            <a:r>
              <a:rPr lang="en-GB" dirty="0"/>
              <a:t>PE, pulmonary embolism; PSA, prostate-specific antigen; </a:t>
            </a:r>
            <a:r>
              <a:rPr lang="sv-SE" dirty="0"/>
              <a:t>TTh, testosterone therapy.</a:t>
            </a:r>
          </a:p>
          <a:p>
            <a:pPr marL="0" indent="0">
              <a:buFont typeface="Arial" panose="020B0604020202020204" pitchFamily="34" charset="0"/>
              <a:buNone/>
            </a:pPr>
            <a:endParaRPr lang="sv-SE" dirty="0"/>
          </a:p>
          <a:p>
            <a:r>
              <a:rPr lang="sv-SE" b="1" dirty="0"/>
              <a:t>References</a:t>
            </a:r>
          </a:p>
          <a:p>
            <a:pPr marL="228600" indent="-228600">
              <a:buAutoNum type="arabicPeriod"/>
            </a:pPr>
            <a:r>
              <a:rPr lang="sv-SE" dirty="0"/>
              <a:t>Bhasin S </a:t>
            </a:r>
            <a:r>
              <a:rPr lang="sv-SE" i="1" dirty="0"/>
              <a:t>et al. Am Heart J</a:t>
            </a:r>
            <a:r>
              <a:rPr lang="sv-SE" dirty="0"/>
              <a:t> 2022;245:41–50</a:t>
            </a:r>
            <a:r>
              <a:rPr lang="en-GB" dirty="0"/>
              <a:t>; </a:t>
            </a:r>
            <a:r>
              <a:rPr lang="en-GB" b="1" dirty="0"/>
              <a:t>2.</a:t>
            </a:r>
            <a:r>
              <a:rPr lang="en-GB" dirty="0"/>
              <a:t> </a:t>
            </a:r>
            <a:r>
              <a:rPr lang="sv-SE" dirty="0"/>
              <a:t>Bhasin S </a:t>
            </a:r>
            <a:r>
              <a:rPr lang="sv-SE" i="1" dirty="0"/>
              <a:t>et al. J Clin Endocrinol Metab</a:t>
            </a:r>
            <a:r>
              <a:rPr lang="sv-SE" dirty="0"/>
              <a:t> 2018;103:1715–44</a:t>
            </a:r>
            <a:r>
              <a:rPr lang="en-GB" dirty="0"/>
              <a:t>.</a:t>
            </a:r>
          </a:p>
          <a:p>
            <a:pPr marL="228600" indent="-228600">
              <a:buAutoNum type="arabicPeriod"/>
            </a:pPr>
            <a:endParaRPr lang="en-GB" dirty="0"/>
          </a:p>
          <a:p>
            <a:pPr marL="228600" indent="-228600">
              <a:buAutoNum type="arabicPeriod"/>
            </a:pPr>
            <a:r>
              <a:rPr lang="en-GB" dirty="0"/>
              <a:t>Do patients do 50% worse on testosterone than placebo?</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72D39-4678-4E9E-B489-7EE992660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609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743450"/>
          </a:xfrm>
        </p:spPr>
        <p:txBody>
          <a:bodyPr>
            <a:normAutofit lnSpcReduction="10000"/>
          </a:bodyPr>
          <a:lstStyle/>
          <a:p>
            <a:r>
              <a:rPr lang="sv-SE" b="1" dirty="0"/>
              <a:t>TRAVERSE: intervention and management</a:t>
            </a:r>
          </a:p>
          <a:p>
            <a:pPr marL="171450" indent="-171450">
              <a:buFont typeface="Arial" panose="020B0604020202020204" pitchFamily="34" charset="0"/>
              <a:buChar char="•"/>
            </a:pPr>
            <a:r>
              <a:rPr lang="en-GB" dirty="0"/>
              <a:t>Eligible subjects are randomised using an interactive response technology system in a 1:1 ratio to receive either transdermal 1.62% testoterone gel or a matching placebo gel daily.</a:t>
            </a:r>
          </a:p>
          <a:p>
            <a:pPr marL="171450" indent="-171450">
              <a:buFont typeface="Arial" panose="020B0604020202020204" pitchFamily="34" charset="0"/>
              <a:buChar char="•"/>
            </a:pPr>
            <a:r>
              <a:rPr lang="en-GB" dirty="0"/>
              <a:t>The study drug is provided in metered dose pumps applied once-daily in the morning to the shoulder(s) or upper arm(s).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All subjects randomised to the TTh group initiate therapy with a 40.5 mg dose </a:t>
            </a:r>
            <a:br>
              <a:rPr lang="en-GB" dirty="0"/>
            </a:br>
            <a:r>
              <a:rPr lang="en-GB" dirty="0"/>
              <a:t>(2 pump actuations, each delivering 20.25 mg testosterone) once-daily.</a:t>
            </a:r>
          </a:p>
          <a:p>
            <a:pPr marL="171450" indent="-171450">
              <a:buFont typeface="Arial" panose="020B0604020202020204" pitchFamily="34" charset="0"/>
              <a:buChar char="•"/>
            </a:pPr>
            <a:r>
              <a:rPr lang="en-GB" dirty="0"/>
              <a:t>The dose is titrated based on testosterone measurements to achieve and maintain serum levels at a concentration of 12.1–26.0 nmol/L (350–750 ng/dL).</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Study drug is permanently discontinued in subjects with confirmed testosterone levels &gt;26.0 nmol/L (750 ng/dL) or haematocrit &gt;54%, even after down-titration </a:t>
            </a:r>
            <a:br>
              <a:rPr lang="en-GB" dirty="0"/>
            </a:br>
            <a:r>
              <a:rPr lang="en-GB" dirty="0"/>
              <a:t>to the lowest dose, those with a new prostate cancer diagnosis, or those deemed at risk for suicide, as determined by the Investigator or by response to the Patient Health Questionnaire-9 in the PDD substudy.</a:t>
            </a:r>
          </a:p>
          <a:p>
            <a:pPr marL="171450" indent="-171450">
              <a:buFont typeface="Arial" panose="020B0604020202020204" pitchFamily="34" charset="0"/>
              <a:buChar char="•"/>
            </a:pPr>
            <a:r>
              <a:rPr lang="en-GB" dirty="0"/>
              <a:t>Specific criteria are provided for management or referral to a urologist for elevated prostate-specific antigen values.</a:t>
            </a:r>
          </a:p>
          <a:p>
            <a:pPr marL="171450" indent="-171450">
              <a:buFont typeface="Arial" panose="020B0604020202020204" pitchFamily="34" charset="0"/>
              <a:buChar char="•"/>
            </a:pPr>
            <a:r>
              <a:rPr lang="en-GB" dirty="0"/>
              <a:t>Otherwise, participants who discontinue study drug for other reasons may be restarted at any time, if deemed medically appropriate by the Investigator. </a:t>
            </a:r>
          </a:p>
          <a:p>
            <a:pPr marL="0" indent="0">
              <a:buFont typeface="Arial" panose="020B0604020202020204" pitchFamily="34" charset="0"/>
              <a:buNone/>
            </a:pPr>
            <a:endParaRPr lang="sv-SE" dirty="0"/>
          </a:p>
          <a:p>
            <a:pPr marL="0" indent="0">
              <a:buFont typeface="Arial" panose="020B0604020202020204" pitchFamily="34" charset="0"/>
              <a:buNone/>
            </a:pPr>
            <a:r>
              <a:rPr lang="sv-SE" dirty="0"/>
              <a:t>PDD, persistent depressive disorder; TTh, testosterone therapy.</a:t>
            </a:r>
          </a:p>
          <a:p>
            <a:pPr marL="0" indent="0">
              <a:buFont typeface="Arial" panose="020B0604020202020204" pitchFamily="34" charset="0"/>
              <a:buNone/>
            </a:pPr>
            <a:endParaRPr lang="sv-SE" dirty="0"/>
          </a:p>
          <a:p>
            <a:r>
              <a:rPr lang="sv-SE" b="1" dirty="0"/>
              <a:t>Reference</a:t>
            </a:r>
          </a:p>
          <a:p>
            <a:r>
              <a:rPr lang="sv-SE" dirty="0"/>
              <a:t>Bhasin S </a:t>
            </a:r>
            <a:r>
              <a:rPr lang="sv-SE" i="1" dirty="0"/>
              <a:t>et al. Am Heart J</a:t>
            </a:r>
            <a:r>
              <a:rPr lang="sv-SE" dirty="0"/>
              <a:t> 2022;245:41–50</a:t>
            </a:r>
            <a:r>
              <a:rPr lang="en-GB" dirty="0"/>
              <a:t>.</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72D39-4678-4E9E-B489-7EE992660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0584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72D39-4678-4E9E-B489-7EE992660FB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3193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6004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4984888-CB99-4036-82FD-431DCF68B846}" type="slidenum">
              <a:rPr lang="en-GB" smtClean="0"/>
              <a:t>110</a:t>
            </a:fld>
            <a:endParaRPr lang="en-GB"/>
          </a:p>
        </p:txBody>
      </p:sp>
    </p:spTree>
    <p:extLst>
      <p:ext uri="{BB962C8B-B14F-4D97-AF65-F5344CB8AC3E}">
        <p14:creationId xmlns:p14="http://schemas.microsoft.com/office/powerpoint/2010/main" val="136538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80% of men would like to be asked about it but only 20% would volunteer the information</a:t>
            </a:r>
          </a:p>
          <a:p>
            <a:endParaRPr lang="en-GB" dirty="0"/>
          </a:p>
          <a:p>
            <a:r>
              <a:rPr lang="en-GB" dirty="0"/>
              <a:t>Men 4 times a year to pharmacy – women 18 times a year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42675-0B2B-4B78-A348-1B4B277481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charset="0"/>
            </a:endParaRPr>
          </a:p>
        </p:txBody>
      </p:sp>
    </p:spTree>
    <p:extLst>
      <p:ext uri="{BB962C8B-B14F-4D97-AF65-F5344CB8AC3E}">
        <p14:creationId xmlns:p14="http://schemas.microsoft.com/office/powerpoint/2010/main" val="27182594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0377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FADCE-6200-4FA6-B02B-06991B4E0A5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94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fld id="{16BDB737-281B-4201-8908-270F0C17528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685800" rtl="0" eaLnBrk="1" fontAlgn="auto" latinLnBrk="0" hangingPunct="1">
                <a:lnSpc>
                  <a:spcPct val="100000"/>
                </a:lnSpc>
                <a:spcBef>
                  <a:spcPct val="0"/>
                </a:spcBef>
                <a:spcAft>
                  <a:spcPts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7955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685800" rtl="0" eaLnBrk="0" fontAlgn="base" latinLnBrk="0" hangingPunct="0">
              <a:lnSpc>
                <a:spcPct val="100000"/>
              </a:lnSpc>
              <a:spcBef>
                <a:spcPct val="0"/>
              </a:spcBef>
              <a:spcAft>
                <a:spcPct val="0"/>
              </a:spcAft>
              <a:buClrTx/>
              <a:buSzTx/>
              <a:buFontTx/>
              <a:buNone/>
              <a:tabLst/>
              <a:defRPr/>
            </a:pPr>
            <a:fld id="{268AA67A-6272-4F9F-9B6C-A35A0964EDB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6858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79556" name="Rectangle 2"/>
          <p:cNvSpPr>
            <a:spLocks noGrp="1" noRot="1" noChangeAspect="1" noChangeArrowheads="1" noTextEdit="1"/>
          </p:cNvSpPr>
          <p:nvPr>
            <p:ph type="sldImg"/>
          </p:nvPr>
        </p:nvSpPr>
        <p:spPr>
          <a:xfrm>
            <a:off x="381000" y="685800"/>
            <a:ext cx="6096000" cy="3429000"/>
          </a:xfrm>
          <a:ln/>
        </p:spPr>
      </p:sp>
      <p:sp>
        <p:nvSpPr>
          <p:cNvPr id="27955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val="2358402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6135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EDF29CD-F986-4498-85C9-19F4A8FF1CB3}"/>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A82D38-BA40-43FE-8F2A-BB395214A4F4}" type="slidenum">
              <a:rPr kumimoji="0" lang="en-GB"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38" name="Rectangle 2">
            <a:extLst>
              <a:ext uri="{FF2B5EF4-FFF2-40B4-BE49-F238E27FC236}">
                <a16:creationId xmlns:a16="http://schemas.microsoft.com/office/drawing/2014/main" id="{79887369-FA88-4397-8DF2-4C3CB383ADD7}"/>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DFFC9FA7-0EB8-4195-8279-34E3B8C41DBA}"/>
              </a:ext>
            </a:extLst>
          </p:cNvPr>
          <p:cNvSpPr>
            <a:spLocks noGrp="1" noChangeArrowheads="1"/>
          </p:cNvSpPr>
          <p:nvPr>
            <p:ph type="body" idx="1"/>
          </p:nvPr>
        </p:nvSpPr>
        <p:spPr/>
        <p:txBody>
          <a:bodyPr/>
          <a:lstStyle/>
          <a:p>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F4DC-DE03-428B-A6B8-D099DE2AC6B9}"/>
              </a:ext>
            </a:extLst>
          </p:cNvPr>
          <p:cNvSpPr>
            <a:spLocks noGrp="1"/>
          </p:cNvSpPr>
          <p:nvPr>
            <p:ph type="ctrTitle" hasCustomPrompt="1"/>
          </p:nvPr>
        </p:nvSpPr>
        <p:spPr>
          <a:xfrm>
            <a:off x="670956" y="457200"/>
            <a:ext cx="10474037" cy="1960050"/>
          </a:xfrm>
        </p:spPr>
        <p:txBody>
          <a:bodyPr anchor="b"/>
          <a:lstStyle>
            <a:lvl1pPr algn="l">
              <a:defRPr sz="4800"/>
            </a:lvl1pPr>
          </a:lstStyle>
          <a:p>
            <a:r>
              <a:rPr lang="en-US" dirty="0"/>
              <a:t>HERE IS THE MAIN TITLE</a:t>
            </a:r>
            <a:endParaRPr lang="en-GB" dirty="0"/>
          </a:p>
        </p:txBody>
      </p:sp>
      <p:sp>
        <p:nvSpPr>
          <p:cNvPr id="3" name="Subtitle 2">
            <a:extLst>
              <a:ext uri="{FF2B5EF4-FFF2-40B4-BE49-F238E27FC236}">
                <a16:creationId xmlns:a16="http://schemas.microsoft.com/office/drawing/2014/main" id="{C64935D9-ED78-4CDD-BA44-DB51FE9C22E4}"/>
              </a:ext>
            </a:extLst>
          </p:cNvPr>
          <p:cNvSpPr>
            <a:spLocks noGrp="1"/>
          </p:cNvSpPr>
          <p:nvPr>
            <p:ph type="subTitle" idx="1"/>
          </p:nvPr>
        </p:nvSpPr>
        <p:spPr>
          <a:xfrm>
            <a:off x="706581" y="2601119"/>
            <a:ext cx="8473045" cy="2481520"/>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7310BBD-AEFC-4104-A139-A21286FF97A9}"/>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5" name="Footer Placeholder 4">
            <a:extLst>
              <a:ext uri="{FF2B5EF4-FFF2-40B4-BE49-F238E27FC236}">
                <a16:creationId xmlns:a16="http://schemas.microsoft.com/office/drawing/2014/main" id="{BF8AB2A1-A7A6-4581-BB46-7DE3C97F7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E9B314-D687-47AA-957E-11B89CAB37B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48695176"/>
      </p:ext>
    </p:extLst>
  </p:cSld>
  <p:clrMapOvr>
    <a:masterClrMapping/>
  </p:clrMapOvr>
  <p:extLst>
    <p:ext uri="{DCECCB84-F9BA-43D5-87BE-67443E8EF086}">
      <p15:sldGuideLst xmlns:p15="http://schemas.microsoft.com/office/powerpoint/2012/main">
        <p15:guide id="1" orient="horz" pos="2160">
          <p15:clr>
            <a:srgbClr val="FBAE40"/>
          </p15:clr>
        </p15:guide>
        <p15:guide id="2" pos="234">
          <p15:clr>
            <a:srgbClr val="FBAE40"/>
          </p15:clr>
        </p15:guide>
        <p15:guide id="3" pos="7106">
          <p15:clr>
            <a:srgbClr val="FBAE40"/>
          </p15:clr>
        </p15:guide>
        <p15:guide id="4" orient="horz" pos="187">
          <p15:clr>
            <a:srgbClr val="FBAE40"/>
          </p15:clr>
        </p15:guide>
        <p15:guide id="5" orient="horz" pos="4247">
          <p15:clr>
            <a:srgbClr val="FBAE40"/>
          </p15:clr>
        </p15:guide>
        <p15:guide id="6" pos="100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3F3C-72B0-4542-8401-A719D3F3BF41}"/>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59EA80C7-1B9A-4454-80C3-6D83A051FB14}"/>
              </a:ext>
            </a:extLst>
          </p:cNvPr>
          <p:cNvSpPr>
            <a:spLocks noGrp="1"/>
          </p:cNvSpPr>
          <p:nvPr>
            <p:ph type="body" orient="vert" idx="1"/>
          </p:nvPr>
        </p:nvSpPr>
        <p:spPr>
          <a:xfrm>
            <a:off x="1595437" y="1813750"/>
            <a:ext cx="9793287" cy="396359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95A4362-C09C-4C17-B12F-EBEE6E91148B}"/>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5" name="Footer Placeholder 4">
            <a:extLst>
              <a:ext uri="{FF2B5EF4-FFF2-40B4-BE49-F238E27FC236}">
                <a16:creationId xmlns:a16="http://schemas.microsoft.com/office/drawing/2014/main" id="{48EA6B0E-33BE-4305-B447-D03F4A203A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A487E8-9DC1-4516-A8D6-5F9948381829}"/>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00982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2248D-9E44-4D54-AB28-48CE9512DF6F}"/>
              </a:ext>
            </a:extLst>
          </p:cNvPr>
          <p:cNvSpPr>
            <a:spLocks noGrp="1"/>
          </p:cNvSpPr>
          <p:nvPr>
            <p:ph type="title" orient="vert" hasCustomPrompt="1"/>
          </p:nvPr>
        </p:nvSpPr>
        <p:spPr>
          <a:xfrm>
            <a:off x="8724900" y="365125"/>
            <a:ext cx="2628900" cy="5430033"/>
          </a:xfrm>
        </p:spPr>
        <p:txBody>
          <a:bodyPr vert="eaVert"/>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3B64EB79-FC22-4D6A-B30B-8BBB87ADE3EC}"/>
              </a:ext>
            </a:extLst>
          </p:cNvPr>
          <p:cNvSpPr>
            <a:spLocks noGrp="1"/>
          </p:cNvSpPr>
          <p:nvPr>
            <p:ph type="body" orient="vert" idx="1"/>
          </p:nvPr>
        </p:nvSpPr>
        <p:spPr>
          <a:xfrm>
            <a:off x="838200" y="365125"/>
            <a:ext cx="7734300" cy="543003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7EF15F-7695-422E-8136-2E3719E38EFF}"/>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5" name="Footer Placeholder 4">
            <a:extLst>
              <a:ext uri="{FF2B5EF4-FFF2-40B4-BE49-F238E27FC236}">
                <a16:creationId xmlns:a16="http://schemas.microsoft.com/office/drawing/2014/main" id="{5F31E0BD-0534-4C88-A8C0-9D98EC96F0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5EB4F-35B8-436F-953B-1FE1CB1A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2393775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chemeClr val="tx2"/>
                </a:solidFill>
              </a:defRPr>
            </a:lvl1pPr>
          </a:lstStyle>
          <a:p>
            <a:r>
              <a:rPr lang="en-US" dirty="0"/>
              <a:t>Click to edit 1-line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1217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gramm als Bild aus pdf">
    <p:spTree>
      <p:nvGrpSpPr>
        <p:cNvPr id="1" name=""/>
        <p:cNvGrpSpPr/>
        <p:nvPr/>
      </p:nvGrpSpPr>
      <p:grpSpPr>
        <a:xfrm>
          <a:off x="0" y="0"/>
          <a:ext cx="0" cy="0"/>
          <a:chOff x="0" y="0"/>
          <a:chExt cx="0" cy="0"/>
        </a:xfrm>
      </p:grpSpPr>
      <p:sp>
        <p:nvSpPr>
          <p:cNvPr id="2" name="Titel 1"/>
          <p:cNvSpPr>
            <a:spLocks noGrp="1"/>
          </p:cNvSpPr>
          <p:nvPr>
            <p:ph type="title"/>
          </p:nvPr>
        </p:nvSpPr>
        <p:spPr>
          <a:xfrm>
            <a:off x="44335" y="188640"/>
            <a:ext cx="12103331" cy="706090"/>
          </a:xfrm>
        </p:spPr>
        <p:txBody>
          <a:bodyPr/>
          <a:lstStyle>
            <a:lvl1pPr>
              <a:defRPr sz="2400" b="1"/>
            </a:lvl1pPr>
          </a:lstStyle>
          <a:p>
            <a:r>
              <a:rPr lang="de-DE"/>
              <a:t>Titelmasterformat durch Klicken bearbeiten</a:t>
            </a:r>
            <a:endParaRPr lang="de-DE" dirty="0"/>
          </a:p>
        </p:txBody>
      </p:sp>
      <p:sp>
        <p:nvSpPr>
          <p:cNvPr id="4" name="Textplatzhalter 4"/>
          <p:cNvSpPr>
            <a:spLocks noGrp="1"/>
          </p:cNvSpPr>
          <p:nvPr>
            <p:ph type="body" sz="quarter" idx="15"/>
          </p:nvPr>
        </p:nvSpPr>
        <p:spPr>
          <a:xfrm>
            <a:off x="143339" y="6453188"/>
            <a:ext cx="11905323" cy="360362"/>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de-DE"/>
              <a:t>Textmasterformat bearbeiten</a:t>
            </a:r>
          </a:p>
        </p:txBody>
      </p:sp>
      <p:sp>
        <p:nvSpPr>
          <p:cNvPr id="9" name="Inhaltsplatzhalter 8"/>
          <p:cNvSpPr>
            <a:spLocks noGrp="1"/>
          </p:cNvSpPr>
          <p:nvPr>
            <p:ph sz="quarter" idx="17"/>
          </p:nvPr>
        </p:nvSpPr>
        <p:spPr>
          <a:xfrm>
            <a:off x="239184" y="1125538"/>
            <a:ext cx="11713467" cy="518378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100946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967AD-C4F9-4F93-9F17-CAB8F673A7F6}"/>
              </a:ext>
            </a:extLst>
          </p:cNvPr>
          <p:cNvSpPr>
            <a:spLocks noGrp="1"/>
          </p:cNvSpPr>
          <p:nvPr>
            <p:ph type="title"/>
          </p:nvPr>
        </p:nvSpPr>
        <p:spPr/>
        <p:txBody>
          <a:bodyPr/>
          <a:lstStyle/>
          <a:p>
            <a:r>
              <a:rPr lang="en-US"/>
              <a:t>Click to edit Master title style</a:t>
            </a:r>
            <a:endParaRPr lang="fr-FR"/>
          </a:p>
        </p:txBody>
      </p:sp>
      <p:sp>
        <p:nvSpPr>
          <p:cNvPr id="3" name="Espace réservé du pied de page 2">
            <a:extLst>
              <a:ext uri="{FF2B5EF4-FFF2-40B4-BE49-F238E27FC236}">
                <a16:creationId xmlns:a16="http://schemas.microsoft.com/office/drawing/2014/main" id="{5C1CDABA-9940-46CB-B512-78135406BDE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6EAB">
                  <a:lumMod val="20000"/>
                  <a:lumOff val="80000"/>
                </a:srgbClr>
              </a:solidFill>
              <a:effectLst/>
              <a:uLnTx/>
              <a:uFillTx/>
              <a:latin typeface="Poppins Light"/>
              <a:ea typeface="+mn-ea"/>
              <a:cs typeface="+mn-cs"/>
            </a:endParaRPr>
          </a:p>
        </p:txBody>
      </p:sp>
      <p:sp>
        <p:nvSpPr>
          <p:cNvPr id="7" name="Espace réservé du contenu 5">
            <a:extLst>
              <a:ext uri="{FF2B5EF4-FFF2-40B4-BE49-F238E27FC236}">
                <a16:creationId xmlns:a16="http://schemas.microsoft.com/office/drawing/2014/main" id="{3098CB69-000C-442F-A3B4-A4BF18AF8BF9}"/>
              </a:ext>
            </a:extLst>
          </p:cNvPr>
          <p:cNvSpPr>
            <a:spLocks noGrp="1"/>
          </p:cNvSpPr>
          <p:nvPr>
            <p:ph sz="quarter" idx="12"/>
          </p:nvPr>
        </p:nvSpPr>
        <p:spPr>
          <a:xfrm>
            <a:off x="598488" y="1196975"/>
            <a:ext cx="5414392" cy="4968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contenu 5">
            <a:extLst>
              <a:ext uri="{FF2B5EF4-FFF2-40B4-BE49-F238E27FC236}">
                <a16:creationId xmlns:a16="http://schemas.microsoft.com/office/drawing/2014/main" id="{03C554C1-2D7A-457C-8585-D37EBBBF8171}"/>
              </a:ext>
            </a:extLst>
          </p:cNvPr>
          <p:cNvSpPr>
            <a:spLocks noGrp="1"/>
          </p:cNvSpPr>
          <p:nvPr>
            <p:ph sz="quarter" idx="13"/>
          </p:nvPr>
        </p:nvSpPr>
        <p:spPr>
          <a:xfrm>
            <a:off x="6168008" y="1196974"/>
            <a:ext cx="5414392" cy="4968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Espace réservé du numéro de diapositive 4">
            <a:extLst>
              <a:ext uri="{FF2B5EF4-FFF2-40B4-BE49-F238E27FC236}">
                <a16:creationId xmlns:a16="http://schemas.microsoft.com/office/drawing/2014/main" id="{BD54E79F-F897-4FAC-A7BB-CD51AD93E605}"/>
              </a:ext>
            </a:extLst>
          </p:cNvPr>
          <p:cNvSpPr>
            <a:spLocks noGrp="1"/>
          </p:cNvSpPr>
          <p:nvPr>
            <p:ph type="sldNum" sz="quarter" idx="4"/>
          </p:nvPr>
        </p:nvSpPr>
        <p:spPr>
          <a:xfrm>
            <a:off x="494960" y="6600147"/>
            <a:ext cx="2129071" cy="268139"/>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E7DA1-1576-444B-8659-17C449BAA765}" type="slidenum">
              <a:rPr kumimoji="0" lang="en-US" sz="1000" b="0" i="0" u="none" strike="noStrike" kern="1200" cap="none" spc="0" normalizeH="0" baseline="0" noProof="0" smtClean="0">
                <a:ln>
                  <a:noFill/>
                </a:ln>
                <a:solidFill>
                  <a:prstClr val="white"/>
                </a:solidFill>
                <a:effectLst/>
                <a:uLnTx/>
                <a:uFillTx/>
                <a:latin typeface="Poppi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white"/>
              </a:solidFill>
              <a:effectLst/>
              <a:uLnTx/>
              <a:uFillTx/>
              <a:latin typeface="Poppins Light"/>
              <a:ea typeface="+mn-ea"/>
              <a:cs typeface="+mn-cs"/>
            </a:endParaRPr>
          </a:p>
        </p:txBody>
      </p:sp>
    </p:spTree>
    <p:extLst>
      <p:ext uri="{BB962C8B-B14F-4D97-AF65-F5344CB8AC3E}">
        <p14:creationId xmlns:p14="http://schemas.microsoft.com/office/powerpoint/2010/main" val="2632772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609600" y="3528591"/>
            <a:ext cx="10972800" cy="1752600"/>
          </a:xfrm>
          <a:prstGeom prst="rect">
            <a:avLst/>
          </a:prstGeom>
        </p:spPr>
        <p:txBody>
          <a:bodyPr/>
          <a:lstStyle>
            <a:lvl1pPr marL="0" indent="0" algn="ctr">
              <a:buNone/>
              <a:defRPr sz="4000">
                <a:solidFill>
                  <a:schemeClr val="tx2"/>
                </a:solidFill>
                <a:latin typeface="Abadi Extra Light" panose="020B0204020104020204" pitchFamily="34" charset="0"/>
                <a:cs typeface="Calibri"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7" name="Titre 6">
            <a:extLst>
              <a:ext uri="{FF2B5EF4-FFF2-40B4-BE49-F238E27FC236}">
                <a16:creationId xmlns:a16="http://schemas.microsoft.com/office/drawing/2014/main" id="{A0E6C783-2A93-45B3-BF5E-B3764ED1BD77}"/>
              </a:ext>
            </a:extLst>
          </p:cNvPr>
          <p:cNvSpPr>
            <a:spLocks noGrp="1"/>
          </p:cNvSpPr>
          <p:nvPr>
            <p:ph type="title"/>
          </p:nvPr>
        </p:nvSpPr>
        <p:spPr>
          <a:xfrm>
            <a:off x="609600" y="2070534"/>
            <a:ext cx="10972800" cy="765796"/>
          </a:xfrm>
        </p:spPr>
        <p:txBody>
          <a:bodyPr/>
          <a:lstStyle>
            <a:lvl1pPr algn="ctr">
              <a:defRPr>
                <a:solidFill>
                  <a:srgbClr val="26AEE5"/>
                </a:solidFill>
              </a:defRPr>
            </a:lvl1pPr>
          </a:lstStyle>
          <a:p>
            <a:r>
              <a:rPr lang="en-US"/>
              <a:t>Click to edit Master title style</a:t>
            </a:r>
            <a:endParaRPr lang="fr-FR" dirty="0"/>
          </a:p>
        </p:txBody>
      </p:sp>
      <p:sp>
        <p:nvSpPr>
          <p:cNvPr id="8" name="Espace réservé du pied de page 7">
            <a:extLst>
              <a:ext uri="{FF2B5EF4-FFF2-40B4-BE49-F238E27FC236}">
                <a16:creationId xmlns:a16="http://schemas.microsoft.com/office/drawing/2014/main" id="{E8CBDA57-6DF9-4567-A186-43B2B47AD644}"/>
              </a:ext>
            </a:extLst>
          </p:cNvPr>
          <p:cNvSpPr>
            <a:spLocks noGrp="1"/>
          </p:cNvSpPr>
          <p:nvPr>
            <p:ph type="ftr" sz="quarter" idx="10"/>
          </p:nvPr>
        </p:nvSpPr>
        <p:spPr/>
        <p:txBody>
          <a:bodyPr/>
          <a:lstStyle/>
          <a:p>
            <a:endParaRPr lang="en-US" dirty="0"/>
          </a:p>
        </p:txBody>
      </p:sp>
      <p:sp>
        <p:nvSpPr>
          <p:cNvPr id="6" name="Espace réservé du numéro de diapositive 4">
            <a:extLst>
              <a:ext uri="{FF2B5EF4-FFF2-40B4-BE49-F238E27FC236}">
                <a16:creationId xmlns:a16="http://schemas.microsoft.com/office/drawing/2014/main" id="{D1B1340C-99BD-4FFA-9131-273327202D81}"/>
              </a:ext>
            </a:extLst>
          </p:cNvPr>
          <p:cNvSpPr>
            <a:spLocks noGrp="1"/>
          </p:cNvSpPr>
          <p:nvPr>
            <p:ph type="sldNum" sz="quarter" idx="4"/>
          </p:nvPr>
        </p:nvSpPr>
        <p:spPr>
          <a:xfrm>
            <a:off x="494960" y="6600147"/>
            <a:ext cx="2129071" cy="268139"/>
          </a:xfrm>
          <a:prstGeom prst="rect">
            <a:avLst/>
          </a:prstGeom>
        </p:spPr>
        <p:txBody>
          <a:bodyPr/>
          <a:lstStyle>
            <a:lvl1pPr>
              <a:defRPr sz="1000">
                <a:solidFill>
                  <a:schemeClr val="bg1"/>
                </a:solidFill>
              </a:defRPr>
            </a:lvl1pPr>
          </a:lstStyle>
          <a:p>
            <a:fld id="{B8FE7DA1-1576-444B-8659-17C449BAA765}" type="slidenum">
              <a:rPr lang="en-US" smtClean="0"/>
              <a:t>‹#›</a:t>
            </a:fld>
            <a:endParaRPr lang="en-US" dirty="0"/>
          </a:p>
        </p:txBody>
      </p:sp>
    </p:spTree>
    <p:extLst>
      <p:ext uri="{BB962C8B-B14F-4D97-AF65-F5344CB8AC3E}">
        <p14:creationId xmlns:p14="http://schemas.microsoft.com/office/powerpoint/2010/main" val="6005229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globe asia"/>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13673" y="472173"/>
            <a:ext cx="3665024" cy="5959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780497" y="595972"/>
            <a:ext cx="2792227" cy="1099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38"/>
          <p:cNvSpPr txBox="1">
            <a:spLocks noChangeArrowheads="1"/>
          </p:cNvSpPr>
          <p:nvPr userDrawn="1"/>
        </p:nvSpPr>
        <p:spPr bwMode="auto">
          <a:xfrm>
            <a:off x="8768724" y="6538430"/>
            <a:ext cx="3411505" cy="22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915" tIns="32958" rIns="65915" bIns="32958">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865" dirty="0">
                <a:solidFill>
                  <a:schemeClr val="bg1"/>
                </a:solidFill>
                <a:latin typeface="Calibri" panose="020F0502020204030204" pitchFamily="34" charset="0"/>
                <a:ea typeface="+mn-ea"/>
                <a:cs typeface="Calibri" panose="020F0502020204030204" pitchFamily="34" charset="0"/>
              </a:rPr>
              <a:t>PROJECT REVIEW </a:t>
            </a:r>
            <a:r>
              <a:rPr lang="en-US" sz="1010" dirty="0">
                <a:solidFill>
                  <a:schemeClr val="bg1"/>
                </a:solidFill>
                <a:latin typeface="Calibri" panose="020F0502020204030204" pitchFamily="34" charset="0"/>
                <a:ea typeface="+mn-ea"/>
                <a:cs typeface="Calibri" panose="020F0502020204030204" pitchFamily="34" charset="0"/>
              </a:rPr>
              <a:t>- </a:t>
            </a:r>
            <a:r>
              <a:rPr lang="en-US" sz="1010" b="1" dirty="0">
                <a:solidFill>
                  <a:schemeClr val="bg1"/>
                </a:solidFill>
                <a:latin typeface="Calibri" panose="020F0502020204030204" pitchFamily="34" charset="0"/>
                <a:ea typeface="+mn-ea"/>
                <a:cs typeface="Calibri" panose="020F0502020204030204" pitchFamily="34" charset="0"/>
              </a:rPr>
              <a:t>Confidential</a:t>
            </a:r>
          </a:p>
        </p:txBody>
      </p:sp>
      <p:sp>
        <p:nvSpPr>
          <p:cNvPr id="2" name="Title 1"/>
          <p:cNvSpPr>
            <a:spLocks noGrp="1"/>
          </p:cNvSpPr>
          <p:nvPr>
            <p:ph type="ctrTitle"/>
          </p:nvPr>
        </p:nvSpPr>
        <p:spPr>
          <a:xfrm>
            <a:off x="1295622" y="2130531"/>
            <a:ext cx="10363108" cy="1469778"/>
          </a:xfrm>
        </p:spPr>
        <p:txBody>
          <a:bodyPr/>
          <a:lstStyle>
            <a:lvl1pPr algn="r">
              <a:defRPr sz="2596" b="0">
                <a:solidFill>
                  <a:srgbClr val="006EAB"/>
                </a:solidFill>
                <a:latin typeface="+mn-lt"/>
              </a:defRPr>
            </a:lvl1pPr>
          </a:lstStyle>
          <a:p>
            <a:r>
              <a:rPr lang="en-US"/>
              <a:t>Click to edit Master title style</a:t>
            </a:r>
          </a:p>
        </p:txBody>
      </p:sp>
      <p:sp>
        <p:nvSpPr>
          <p:cNvPr id="3" name="Subtitle 2"/>
          <p:cNvSpPr>
            <a:spLocks noGrp="1"/>
          </p:cNvSpPr>
          <p:nvPr>
            <p:ph type="subTitle" idx="1"/>
          </p:nvPr>
        </p:nvSpPr>
        <p:spPr>
          <a:xfrm>
            <a:off x="3124507" y="3886779"/>
            <a:ext cx="8534219" cy="1751928"/>
          </a:xfrm>
        </p:spPr>
        <p:txBody>
          <a:bodyPr/>
          <a:lstStyle>
            <a:lvl1pPr marL="0" indent="0" algn="r">
              <a:buNone/>
              <a:defRPr sz="1443" b="0">
                <a:latin typeface="+mn-lt"/>
              </a:defRPr>
            </a:lvl1pPr>
            <a:lvl2pPr marL="329564" indent="0" algn="ctr">
              <a:buNone/>
              <a:defRPr/>
            </a:lvl2pPr>
            <a:lvl3pPr marL="659128" indent="0" algn="ctr">
              <a:buNone/>
              <a:defRPr/>
            </a:lvl3pPr>
            <a:lvl4pPr marL="988690" indent="0" algn="ctr">
              <a:buNone/>
              <a:defRPr/>
            </a:lvl4pPr>
            <a:lvl5pPr marL="1318253" indent="0" algn="ctr">
              <a:buNone/>
              <a:defRPr/>
            </a:lvl5pPr>
            <a:lvl6pPr marL="1647815" indent="0" algn="ctr">
              <a:buNone/>
              <a:defRPr/>
            </a:lvl6pPr>
            <a:lvl7pPr marL="1977378" indent="0" algn="ctr">
              <a:buNone/>
              <a:defRPr/>
            </a:lvl7pPr>
            <a:lvl8pPr marL="2306941" indent="0" algn="ctr">
              <a:buNone/>
              <a:defRPr/>
            </a:lvl8pPr>
            <a:lvl9pPr marL="2636504" indent="0" algn="ctr">
              <a:buNone/>
              <a:defRPr/>
            </a:lvl9pPr>
          </a:lstStyle>
          <a:p>
            <a:r>
              <a:rPr lang="en-US"/>
              <a:t>Click to edit Master subtitle style</a:t>
            </a:r>
          </a:p>
        </p:txBody>
      </p:sp>
    </p:spTree>
    <p:extLst>
      <p:ext uri="{BB962C8B-B14F-4D97-AF65-F5344CB8AC3E}">
        <p14:creationId xmlns:p14="http://schemas.microsoft.com/office/powerpoint/2010/main" val="3819302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0249" y="274954"/>
            <a:ext cx="10971533" cy="914055"/>
          </a:xfrm>
        </p:spPr>
        <p:txBody>
          <a:bodyPr anchor="t"/>
          <a:lstStyle>
            <a:lvl1pPr algn="l">
              <a:defRPr sz="2596" b="0">
                <a:solidFill>
                  <a:srgbClr val="006EAB"/>
                </a:solidFill>
                <a:latin typeface="+mj-lt"/>
              </a:defRPr>
            </a:lvl1pPr>
          </a:lstStyle>
          <a:p>
            <a:r>
              <a:rPr lang="en-US"/>
              <a:t>Click to edit Master title style</a:t>
            </a:r>
          </a:p>
        </p:txBody>
      </p:sp>
      <p:sp>
        <p:nvSpPr>
          <p:cNvPr id="3" name="Content Placeholder 2"/>
          <p:cNvSpPr>
            <a:spLocks noGrp="1"/>
          </p:cNvSpPr>
          <p:nvPr>
            <p:ph idx="1"/>
          </p:nvPr>
        </p:nvSpPr>
        <p:spPr>
          <a:xfrm>
            <a:off x="610249" y="1286956"/>
            <a:ext cx="10971533" cy="5044171"/>
          </a:xfrm>
        </p:spPr>
        <p:txBody>
          <a:bodyPr/>
          <a:lstStyle>
            <a:lvl1pPr>
              <a:defRPr sz="1731">
                <a:solidFill>
                  <a:srgbClr val="006EAB"/>
                </a:solidFill>
                <a:latin typeface="+mj-lt"/>
              </a:defRPr>
            </a:lvl1pPr>
            <a:lvl2pPr>
              <a:defRPr sz="1443">
                <a:solidFill>
                  <a:srgbClr val="006EAB"/>
                </a:solidFill>
                <a:latin typeface="+mj-lt"/>
              </a:defRPr>
            </a:lvl2pPr>
            <a:lvl3pPr>
              <a:defRPr sz="1298">
                <a:solidFill>
                  <a:srgbClr val="006EAB"/>
                </a:solidFill>
                <a:latin typeface="+mj-lt"/>
              </a:defRPr>
            </a:lvl3pPr>
            <a:lvl4pPr>
              <a:defRPr sz="1226">
                <a:solidFill>
                  <a:srgbClr val="006EAB"/>
                </a:solidFill>
                <a:latin typeface="+mj-lt"/>
              </a:defRPr>
            </a:lvl4pPr>
            <a:lvl5pPr>
              <a:defRPr sz="1226">
                <a:solidFill>
                  <a:srgbClr val="006EAB"/>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11311054" y="6529210"/>
            <a:ext cx="821268" cy="251183"/>
          </a:xfrm>
          <a:prstGeom prst="rect">
            <a:avLst/>
          </a:prstGeom>
        </p:spPr>
        <p:txBody>
          <a:bodyPr/>
          <a:lstStyle>
            <a:lvl1pPr algn="r">
              <a:defRPr lang="en-US" sz="1010" kern="1200" smtClean="0">
                <a:solidFill>
                  <a:schemeClr val="bg1"/>
                </a:solidFill>
                <a:latin typeface="Calibri" panose="020F0502020204030204" pitchFamily="34" charset="0"/>
                <a:ea typeface="+mn-ea"/>
                <a:cs typeface="Calibri" panose="020F0502020204030204" pitchFamily="34" charset="0"/>
              </a:defRPr>
            </a:lvl1pPr>
          </a:lstStyle>
          <a:p>
            <a:fld id="{C90C2B07-BE74-4A0A-BC58-DE459BC06BC4}" type="slidenum">
              <a:rPr lang="fr-FR" smtClean="0"/>
              <a:pPr/>
              <a:t>‹#›</a:t>
            </a:fld>
            <a:endParaRPr lang="fr-FR" dirty="0"/>
          </a:p>
        </p:txBody>
      </p:sp>
      <p:cxnSp>
        <p:nvCxnSpPr>
          <p:cNvPr id="7" name="Connecteur droit 6">
            <a:extLst>
              <a:ext uri="{FF2B5EF4-FFF2-40B4-BE49-F238E27FC236}">
                <a16:creationId xmlns:a16="http://schemas.microsoft.com/office/drawing/2014/main" id="{671C12F0-20D0-46F6-A6E3-862A229E04AC}"/>
              </a:ext>
            </a:extLst>
          </p:cNvPr>
          <p:cNvCxnSpPr/>
          <p:nvPr userDrawn="1"/>
        </p:nvCxnSpPr>
        <p:spPr bwMode="auto">
          <a:xfrm>
            <a:off x="610249" y="941463"/>
            <a:ext cx="10971533" cy="0"/>
          </a:xfrm>
          <a:prstGeom prst="line">
            <a:avLst/>
          </a:prstGeom>
          <a:solidFill>
            <a:schemeClr val="accent1"/>
          </a:solidFill>
          <a:ln w="9525" cap="flat" cmpd="sng" algn="ctr">
            <a:solidFill>
              <a:srgbClr val="006EAB"/>
            </a:solidFill>
            <a:prstDash val="solid"/>
            <a:round/>
            <a:headEnd type="none" w="med" len="med"/>
            <a:tailEnd type="none" w="med" len="med"/>
          </a:ln>
          <a:effectLst/>
        </p:spPr>
      </p:cxnSp>
      <p:sp>
        <p:nvSpPr>
          <p:cNvPr id="8" name="Text Box 38">
            <a:extLst>
              <a:ext uri="{FF2B5EF4-FFF2-40B4-BE49-F238E27FC236}">
                <a16:creationId xmlns:a16="http://schemas.microsoft.com/office/drawing/2014/main" id="{C785B3A2-7BC2-4537-A6E5-1AA0ECAFE116}"/>
              </a:ext>
            </a:extLst>
          </p:cNvPr>
          <p:cNvSpPr txBox="1">
            <a:spLocks noChangeArrowheads="1"/>
          </p:cNvSpPr>
          <p:nvPr userDrawn="1"/>
        </p:nvSpPr>
        <p:spPr bwMode="auto">
          <a:xfrm>
            <a:off x="8768724" y="6538430"/>
            <a:ext cx="3411505" cy="22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915" tIns="32958" rIns="65915" bIns="32958">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865" dirty="0">
                <a:solidFill>
                  <a:schemeClr val="bg1"/>
                </a:solidFill>
                <a:latin typeface="Calibri" panose="020F0502020204030204" pitchFamily="34" charset="0"/>
                <a:ea typeface="+mn-ea"/>
                <a:cs typeface="Calibri" panose="020F0502020204030204" pitchFamily="34" charset="0"/>
              </a:rPr>
              <a:t>PROJECT REVIEW </a:t>
            </a:r>
            <a:r>
              <a:rPr lang="en-US" sz="1010" dirty="0">
                <a:solidFill>
                  <a:schemeClr val="bg1"/>
                </a:solidFill>
                <a:latin typeface="Calibri" panose="020F0502020204030204" pitchFamily="34" charset="0"/>
                <a:ea typeface="+mn-ea"/>
                <a:cs typeface="Calibri" panose="020F0502020204030204" pitchFamily="34" charset="0"/>
              </a:rPr>
              <a:t>- </a:t>
            </a:r>
            <a:r>
              <a:rPr lang="en-US" sz="1010" b="1" dirty="0">
                <a:solidFill>
                  <a:schemeClr val="bg1"/>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806097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D28AC1-8761-4FBF-8E24-48FF9DA681D1}"/>
              </a:ext>
            </a:extLst>
          </p:cNvPr>
          <p:cNvSpPr>
            <a:spLocks noGrp="1"/>
          </p:cNvSpPr>
          <p:nvPr>
            <p:ph type="title"/>
          </p:nvPr>
        </p:nvSpPr>
        <p:spPr>
          <a:xfrm>
            <a:off x="610249" y="274954"/>
            <a:ext cx="10971533" cy="914055"/>
          </a:xfrm>
        </p:spPr>
        <p:txBody>
          <a:bodyPr anchor="t"/>
          <a:lstStyle>
            <a:lvl1pPr algn="l">
              <a:defRPr b="0">
                <a:latin typeface="+mj-lt"/>
              </a:defRPr>
            </a:lvl1pPr>
          </a:lstStyle>
          <a:p>
            <a:r>
              <a:rPr lang="fr-FR"/>
              <a:t>Modifiez le style du titre</a:t>
            </a:r>
          </a:p>
        </p:txBody>
      </p:sp>
      <p:cxnSp>
        <p:nvCxnSpPr>
          <p:cNvPr id="3" name="Connecteur droit 2">
            <a:extLst>
              <a:ext uri="{FF2B5EF4-FFF2-40B4-BE49-F238E27FC236}">
                <a16:creationId xmlns:a16="http://schemas.microsoft.com/office/drawing/2014/main" id="{6AF95256-23B9-4FB8-8CD3-8CA28BCAFC32}"/>
              </a:ext>
            </a:extLst>
          </p:cNvPr>
          <p:cNvCxnSpPr/>
          <p:nvPr userDrawn="1"/>
        </p:nvCxnSpPr>
        <p:spPr bwMode="auto">
          <a:xfrm>
            <a:off x="610249" y="941463"/>
            <a:ext cx="10971533" cy="0"/>
          </a:xfrm>
          <a:prstGeom prst="line">
            <a:avLst/>
          </a:prstGeom>
          <a:solidFill>
            <a:schemeClr val="accent1"/>
          </a:solidFill>
          <a:ln w="9525" cap="flat" cmpd="sng" algn="ctr">
            <a:solidFill>
              <a:srgbClr val="006EAB"/>
            </a:solidFill>
            <a:prstDash val="solid"/>
            <a:round/>
            <a:headEnd type="none" w="med" len="med"/>
            <a:tailEnd type="none" w="med" len="med"/>
          </a:ln>
          <a:effectLst/>
        </p:spPr>
      </p:cxnSp>
      <p:sp>
        <p:nvSpPr>
          <p:cNvPr id="4" name="Slide Number Placeholder 5">
            <a:extLst>
              <a:ext uri="{FF2B5EF4-FFF2-40B4-BE49-F238E27FC236}">
                <a16:creationId xmlns:a16="http://schemas.microsoft.com/office/drawing/2014/main" id="{5DB42A81-43E9-4A22-BB2C-758323BCC5CE}"/>
              </a:ext>
            </a:extLst>
          </p:cNvPr>
          <p:cNvSpPr>
            <a:spLocks noGrp="1"/>
          </p:cNvSpPr>
          <p:nvPr>
            <p:ph type="sldNum" sz="quarter" idx="12"/>
          </p:nvPr>
        </p:nvSpPr>
        <p:spPr>
          <a:xfrm>
            <a:off x="11311054" y="6529210"/>
            <a:ext cx="821268" cy="251183"/>
          </a:xfrm>
          <a:prstGeom prst="rect">
            <a:avLst/>
          </a:prstGeom>
        </p:spPr>
        <p:txBody>
          <a:bodyPr/>
          <a:lstStyle>
            <a:lvl1pPr algn="r">
              <a:defRPr lang="en-US" sz="1010" kern="1200" smtClean="0">
                <a:solidFill>
                  <a:schemeClr val="bg1"/>
                </a:solidFill>
                <a:latin typeface="Calibri" panose="020F0502020204030204" pitchFamily="34" charset="0"/>
                <a:ea typeface="+mn-ea"/>
                <a:cs typeface="Calibri" panose="020F0502020204030204" pitchFamily="34" charset="0"/>
              </a:defRPr>
            </a:lvl1pPr>
          </a:lstStyle>
          <a:p>
            <a:fld id="{C90C2B07-BE74-4A0A-BC58-DE459BC06BC4}" type="slidenum">
              <a:rPr lang="fr-FR" smtClean="0"/>
              <a:pPr/>
              <a:t>‹#›</a:t>
            </a:fld>
            <a:endParaRPr lang="fr-FR" dirty="0"/>
          </a:p>
        </p:txBody>
      </p:sp>
      <p:sp>
        <p:nvSpPr>
          <p:cNvPr id="5" name="Text Box 38">
            <a:extLst>
              <a:ext uri="{FF2B5EF4-FFF2-40B4-BE49-F238E27FC236}">
                <a16:creationId xmlns:a16="http://schemas.microsoft.com/office/drawing/2014/main" id="{12E2195D-758E-4235-81AE-975EB5B3B896}"/>
              </a:ext>
            </a:extLst>
          </p:cNvPr>
          <p:cNvSpPr txBox="1">
            <a:spLocks noChangeArrowheads="1"/>
          </p:cNvSpPr>
          <p:nvPr userDrawn="1"/>
        </p:nvSpPr>
        <p:spPr bwMode="auto">
          <a:xfrm>
            <a:off x="8768724" y="6538430"/>
            <a:ext cx="3411505" cy="22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915" tIns="32958" rIns="65915" bIns="32958">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865" dirty="0">
                <a:solidFill>
                  <a:schemeClr val="bg1"/>
                </a:solidFill>
                <a:latin typeface="Calibri" panose="020F0502020204030204" pitchFamily="34" charset="0"/>
                <a:ea typeface="+mn-ea"/>
                <a:cs typeface="Calibri" panose="020F0502020204030204" pitchFamily="34" charset="0"/>
              </a:rPr>
              <a:t>PROJECT REVIEW </a:t>
            </a:r>
            <a:r>
              <a:rPr lang="en-US" sz="1010" dirty="0">
                <a:solidFill>
                  <a:schemeClr val="bg1"/>
                </a:solidFill>
                <a:latin typeface="Calibri" panose="020F0502020204030204" pitchFamily="34" charset="0"/>
                <a:ea typeface="+mn-ea"/>
                <a:cs typeface="Calibri" panose="020F0502020204030204" pitchFamily="34" charset="0"/>
              </a:rPr>
              <a:t>- </a:t>
            </a:r>
            <a:r>
              <a:rPr lang="en-US" sz="1010" b="1" dirty="0">
                <a:solidFill>
                  <a:schemeClr val="bg1"/>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3262756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D28AC1-8761-4FBF-8E24-48FF9DA681D1}"/>
              </a:ext>
            </a:extLst>
          </p:cNvPr>
          <p:cNvSpPr>
            <a:spLocks noGrp="1"/>
          </p:cNvSpPr>
          <p:nvPr>
            <p:ph type="title"/>
          </p:nvPr>
        </p:nvSpPr>
        <p:spPr>
          <a:xfrm>
            <a:off x="610249" y="274954"/>
            <a:ext cx="10971533" cy="914055"/>
          </a:xfrm>
        </p:spPr>
        <p:txBody>
          <a:bodyPr anchor="t"/>
          <a:lstStyle>
            <a:lvl1pPr algn="l">
              <a:defRPr b="0">
                <a:latin typeface="Calibri" panose="020F0502020204030204" pitchFamily="34" charset="0"/>
                <a:cs typeface="Calibri" panose="020F0502020204030204" pitchFamily="34" charset="0"/>
              </a:defRPr>
            </a:lvl1pPr>
          </a:lstStyle>
          <a:p>
            <a:r>
              <a:rPr lang="fr-FR"/>
              <a:t>Modifiez le style du titre</a:t>
            </a:r>
          </a:p>
        </p:txBody>
      </p:sp>
      <p:cxnSp>
        <p:nvCxnSpPr>
          <p:cNvPr id="3" name="Connecteur droit 2">
            <a:extLst>
              <a:ext uri="{FF2B5EF4-FFF2-40B4-BE49-F238E27FC236}">
                <a16:creationId xmlns:a16="http://schemas.microsoft.com/office/drawing/2014/main" id="{6AF95256-23B9-4FB8-8CD3-8CA28BCAFC32}"/>
              </a:ext>
            </a:extLst>
          </p:cNvPr>
          <p:cNvCxnSpPr/>
          <p:nvPr userDrawn="1"/>
        </p:nvCxnSpPr>
        <p:spPr bwMode="auto">
          <a:xfrm>
            <a:off x="610249" y="941463"/>
            <a:ext cx="10971533" cy="0"/>
          </a:xfrm>
          <a:prstGeom prst="line">
            <a:avLst/>
          </a:prstGeom>
          <a:solidFill>
            <a:schemeClr val="accent1"/>
          </a:solidFill>
          <a:ln w="9525" cap="flat" cmpd="sng" algn="ctr">
            <a:solidFill>
              <a:srgbClr val="006EAB"/>
            </a:solidFill>
            <a:prstDash val="solid"/>
            <a:round/>
            <a:headEnd type="none" w="med" len="med"/>
            <a:tailEnd type="none" w="med" len="med"/>
          </a:ln>
          <a:effectLst/>
        </p:spPr>
      </p:cxnSp>
      <p:sp>
        <p:nvSpPr>
          <p:cNvPr id="4" name="Slide Number Placeholder 5">
            <a:extLst>
              <a:ext uri="{FF2B5EF4-FFF2-40B4-BE49-F238E27FC236}">
                <a16:creationId xmlns:a16="http://schemas.microsoft.com/office/drawing/2014/main" id="{5DB42A81-43E9-4A22-BB2C-758323BCC5CE}"/>
              </a:ext>
            </a:extLst>
          </p:cNvPr>
          <p:cNvSpPr>
            <a:spLocks noGrp="1"/>
          </p:cNvSpPr>
          <p:nvPr>
            <p:ph type="sldNum" sz="quarter" idx="12"/>
          </p:nvPr>
        </p:nvSpPr>
        <p:spPr>
          <a:xfrm>
            <a:off x="11311054" y="6529210"/>
            <a:ext cx="821268" cy="251183"/>
          </a:xfrm>
          <a:prstGeom prst="rect">
            <a:avLst/>
          </a:prstGeom>
        </p:spPr>
        <p:txBody>
          <a:bodyPr/>
          <a:lstStyle>
            <a:lvl1pPr algn="r">
              <a:defRPr lang="en-US" sz="1010" kern="1200" smtClean="0">
                <a:solidFill>
                  <a:schemeClr val="bg1"/>
                </a:solidFill>
                <a:latin typeface="Calibri" panose="020F0502020204030204" pitchFamily="34" charset="0"/>
                <a:ea typeface="+mn-ea"/>
                <a:cs typeface="Calibri" panose="020F0502020204030204" pitchFamily="34" charset="0"/>
              </a:defRPr>
            </a:lvl1pPr>
          </a:lstStyle>
          <a:p>
            <a:fld id="{C90C2B07-BE74-4A0A-BC58-DE459BC06BC4}" type="slidenum">
              <a:rPr lang="fr-FR" smtClean="0"/>
              <a:pPr/>
              <a:t>‹#›</a:t>
            </a:fld>
            <a:endParaRPr lang="fr-FR" dirty="0"/>
          </a:p>
        </p:txBody>
      </p:sp>
      <p:sp>
        <p:nvSpPr>
          <p:cNvPr id="5" name="Text Box 38">
            <a:extLst>
              <a:ext uri="{FF2B5EF4-FFF2-40B4-BE49-F238E27FC236}">
                <a16:creationId xmlns:a16="http://schemas.microsoft.com/office/drawing/2014/main" id="{12E2195D-758E-4235-81AE-975EB5B3B896}"/>
              </a:ext>
            </a:extLst>
          </p:cNvPr>
          <p:cNvSpPr txBox="1">
            <a:spLocks noChangeArrowheads="1"/>
          </p:cNvSpPr>
          <p:nvPr userDrawn="1"/>
        </p:nvSpPr>
        <p:spPr bwMode="auto">
          <a:xfrm>
            <a:off x="8768724" y="6538430"/>
            <a:ext cx="3411505" cy="22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5915" tIns="32958" rIns="65915" bIns="32958">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865" kern="1200" dirty="0">
                <a:solidFill>
                  <a:schemeClr val="bg1"/>
                </a:solidFill>
                <a:latin typeface="Calibri" panose="020F0502020204030204" pitchFamily="34" charset="0"/>
                <a:ea typeface="ＭＳ Ｐゴシック" pitchFamily="34" charset="-128"/>
                <a:cs typeface="Calibri" panose="020F0502020204030204" pitchFamily="34" charset="0"/>
              </a:rPr>
              <a:t>Project Team Meeting </a:t>
            </a:r>
            <a:r>
              <a:rPr lang="en-US" sz="1010" dirty="0">
                <a:solidFill>
                  <a:schemeClr val="bg1"/>
                </a:solidFill>
                <a:latin typeface="Calibri" panose="020F0502020204030204" pitchFamily="34" charset="0"/>
                <a:ea typeface="+mn-ea"/>
                <a:cs typeface="Calibri" panose="020F0502020204030204" pitchFamily="34" charset="0"/>
              </a:rPr>
              <a:t>- </a:t>
            </a:r>
            <a:r>
              <a:rPr lang="en-US" sz="1010" b="1" dirty="0">
                <a:solidFill>
                  <a:schemeClr val="bg1"/>
                </a:solidFill>
                <a:latin typeface="Calibri" panose="020F0502020204030204" pitchFamily="34" charset="0"/>
                <a:ea typeface="+mn-ea"/>
                <a:cs typeface="Calibri" panose="020F0502020204030204" pitchFamily="34" charset="0"/>
              </a:rPr>
              <a:t>Confidential</a:t>
            </a:r>
          </a:p>
        </p:txBody>
      </p:sp>
      <p:sp>
        <p:nvSpPr>
          <p:cNvPr id="9" name="Espace réservé du contenu 8">
            <a:extLst>
              <a:ext uri="{FF2B5EF4-FFF2-40B4-BE49-F238E27FC236}">
                <a16:creationId xmlns:a16="http://schemas.microsoft.com/office/drawing/2014/main" id="{39212423-BC47-4DD1-9836-761DE00754AD}"/>
              </a:ext>
            </a:extLst>
          </p:cNvPr>
          <p:cNvSpPr>
            <a:spLocks noGrp="1"/>
          </p:cNvSpPr>
          <p:nvPr>
            <p:ph sz="quarter" idx="13"/>
          </p:nvPr>
        </p:nvSpPr>
        <p:spPr>
          <a:xfrm>
            <a:off x="610236" y="1356053"/>
            <a:ext cx="10971531" cy="4076796"/>
          </a:xfrm>
        </p:spPr>
        <p:txBody>
          <a:bodyPr/>
          <a:lstStyle>
            <a:lvl1pPr>
              <a:defRPr sz="1443"/>
            </a:lvl1pPr>
            <a:lvl2pPr>
              <a:defRPr sz="1298"/>
            </a:lvl2pPr>
            <a:lvl3pPr>
              <a:defRPr sz="1154"/>
            </a:lvl3pPr>
            <a:lvl4pPr>
              <a:defRPr sz="1154"/>
            </a:lvl4pPr>
            <a:lvl5pPr>
              <a:defRPr sz="1154"/>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19190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7E3E-461D-448D-BC3C-443911F7B654}"/>
              </a:ext>
            </a:extLst>
          </p:cNvPr>
          <p:cNvSpPr>
            <a:spLocks noGrp="1"/>
          </p:cNvSpPr>
          <p:nvPr>
            <p:ph type="title" hasCustomPrompt="1"/>
          </p:nvPr>
        </p:nvSpPr>
        <p:spPr>
          <a:xfrm>
            <a:off x="694708" y="483651"/>
            <a:ext cx="10652454" cy="1774104"/>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D39C72-89A7-4E43-B23E-1E4F002FE5B3}"/>
              </a:ext>
            </a:extLst>
          </p:cNvPr>
          <p:cNvSpPr>
            <a:spLocks noGrp="1"/>
          </p:cNvSpPr>
          <p:nvPr>
            <p:ph idx="1"/>
          </p:nvPr>
        </p:nvSpPr>
        <p:spPr>
          <a:xfrm>
            <a:off x="688767" y="2612570"/>
            <a:ext cx="10617529" cy="3141025"/>
          </a:xfrm>
        </p:spPr>
        <p:txBody>
          <a:bodyPr/>
          <a:lstStyle>
            <a:lvl1pPr>
              <a:buClr>
                <a:schemeClr val="tx1"/>
              </a:buClr>
              <a:buFont typeface="Wingdings" panose="05000000000000000000" pitchFamily="2" charset="2"/>
              <a:buChar char="§"/>
              <a:defRPr sz="2400"/>
            </a:lvl1pPr>
            <a:lvl2pPr>
              <a:buClr>
                <a:schemeClr val="tx1"/>
              </a:buClr>
              <a:buFont typeface="Wingdings" panose="05000000000000000000" pitchFamily="2" charset="2"/>
              <a:buChar char="§"/>
              <a:defRPr sz="2000"/>
            </a:lvl2pPr>
            <a:lvl3pPr>
              <a:buClr>
                <a:schemeClr val="tx1"/>
              </a:buClr>
              <a:buFont typeface="Wingdings" panose="05000000000000000000" pitchFamily="2" charset="2"/>
              <a:buChar char="§"/>
              <a:defRPr sz="1800"/>
            </a:lvl3pPr>
            <a:lvl4pPr>
              <a:buClr>
                <a:schemeClr val="tx1"/>
              </a:buClr>
              <a:buFont typeface="Wingdings" panose="05000000000000000000" pitchFamily="2" charset="2"/>
              <a:buChar char="§"/>
              <a:defRPr sz="1600"/>
            </a:lvl4pPr>
            <a:lvl5pPr>
              <a:buClr>
                <a:schemeClr val="tx1"/>
              </a:buClr>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EE4DDDE-EFC3-46D0-8447-311BF249F18D}"/>
              </a:ext>
            </a:extLst>
          </p:cNvPr>
          <p:cNvSpPr>
            <a:spLocks noGrp="1"/>
          </p:cNvSpPr>
          <p:nvPr>
            <p:ph type="dt" sz="half" idx="10"/>
          </p:nvPr>
        </p:nvSpPr>
        <p:spPr/>
        <p:txBody>
          <a:bodyPr/>
          <a:lstStyle>
            <a:lvl1pPr>
              <a:defRPr>
                <a:solidFill>
                  <a:schemeClr val="tx1">
                    <a:lumMod val="20000"/>
                    <a:lumOff val="80000"/>
                  </a:schemeClr>
                </a:solidFill>
              </a:defRPr>
            </a:lvl1pPr>
          </a:lstStyle>
          <a:p>
            <a:fld id="{E7B736C5-0A92-4502-AA74-B995BDCF208A}" type="datetimeFigureOut">
              <a:rPr lang="en-GB" smtClean="0"/>
              <a:pPr/>
              <a:t>16/12/2022</a:t>
            </a:fld>
            <a:endParaRPr lang="en-GB" dirty="0"/>
          </a:p>
        </p:txBody>
      </p:sp>
      <p:sp>
        <p:nvSpPr>
          <p:cNvPr id="5" name="Footer Placeholder 4">
            <a:extLst>
              <a:ext uri="{FF2B5EF4-FFF2-40B4-BE49-F238E27FC236}">
                <a16:creationId xmlns:a16="http://schemas.microsoft.com/office/drawing/2014/main" id="{DE061B96-1EB1-4186-AC99-9CE56E80D81B}"/>
              </a:ext>
            </a:extLst>
          </p:cNvPr>
          <p:cNvSpPr>
            <a:spLocks noGrp="1"/>
          </p:cNvSpPr>
          <p:nvPr>
            <p:ph type="ftr" sz="quarter" idx="11"/>
          </p:nvPr>
        </p:nvSpPr>
        <p:spPr/>
        <p:txBody>
          <a:bodyPr/>
          <a:lstStyle>
            <a:lvl1pPr>
              <a:defRPr>
                <a:solidFill>
                  <a:schemeClr val="tx1">
                    <a:lumMod val="20000"/>
                    <a:lumOff val="80000"/>
                  </a:schemeClr>
                </a:solidFill>
              </a:defRPr>
            </a:lvl1pPr>
          </a:lstStyle>
          <a:p>
            <a:endParaRPr lang="en-GB" dirty="0">
              <a:solidFill>
                <a:schemeClr val="tx1">
                  <a:lumMod val="20000"/>
                  <a:lumOff val="80000"/>
                </a:schemeClr>
              </a:solidFill>
            </a:endParaRPr>
          </a:p>
        </p:txBody>
      </p:sp>
      <p:sp>
        <p:nvSpPr>
          <p:cNvPr id="6" name="Slide Number Placeholder 5">
            <a:extLst>
              <a:ext uri="{FF2B5EF4-FFF2-40B4-BE49-F238E27FC236}">
                <a16:creationId xmlns:a16="http://schemas.microsoft.com/office/drawing/2014/main" id="{5C9DBE08-DC3D-4503-9D13-C5B2020B13D9}"/>
              </a:ext>
            </a:extLst>
          </p:cNvPr>
          <p:cNvSpPr>
            <a:spLocks noGrp="1"/>
          </p:cNvSpPr>
          <p:nvPr>
            <p:ph type="sldNum" sz="quarter" idx="12"/>
          </p:nvPr>
        </p:nvSpPr>
        <p:spPr/>
        <p:txBody>
          <a:bodyPr/>
          <a:lstStyle>
            <a:lvl1pPr>
              <a:defRPr>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11192801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867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12/16/2022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365096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10148" y="1273749"/>
            <a:ext cx="10971714" cy="4852808"/>
          </a:xfrm>
        </p:spPr>
        <p:txBody>
          <a:bodyPr/>
          <a:lstStyle>
            <a:lvl1pPr>
              <a:defRPr>
                <a:solidFill>
                  <a:schemeClr val="tx1"/>
                </a:solidFill>
              </a:defRPr>
            </a:lvl1pPr>
            <a:lvl2pPr>
              <a:defRPr sz="1905">
                <a:solidFill>
                  <a:schemeClr val="tx1"/>
                </a:solidFill>
              </a:defRPr>
            </a:lvl2pPr>
            <a:lvl3pPr>
              <a:defRPr sz="1633"/>
            </a:lvl3pPr>
            <a:lvl4pPr>
              <a:defRPr sz="1451"/>
            </a:lvl4pPr>
            <a:lvl5pPr>
              <a:defRPr sz="14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Line 5"/>
          <p:cNvSpPr>
            <a:spLocks noChangeShapeType="1"/>
          </p:cNvSpPr>
          <p:nvPr userDrawn="1"/>
        </p:nvSpPr>
        <p:spPr bwMode="auto">
          <a:xfrm flipH="1">
            <a:off x="656112" y="816395"/>
            <a:ext cx="6671744" cy="0"/>
          </a:xfrm>
          <a:prstGeom prst="line">
            <a:avLst/>
          </a:prstGeom>
          <a:noFill/>
          <a:ln w="19050">
            <a:solidFill>
              <a:srgbClr val="4D4D4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774" tIns="41387" rIns="82774" bIns="41387"/>
          <a:lstStyle/>
          <a:p>
            <a:endParaRPr lang="en-US" sz="1633" dirty="0">
              <a:solidFill>
                <a:prstClr val="black"/>
              </a:solidFill>
            </a:endParaRPr>
          </a:p>
        </p:txBody>
      </p:sp>
      <p:sp>
        <p:nvSpPr>
          <p:cNvPr id="9" name="Text Placeholder 8"/>
          <p:cNvSpPr>
            <a:spLocks noGrp="1"/>
          </p:cNvSpPr>
          <p:nvPr>
            <p:ph type="body" sz="quarter" idx="10"/>
          </p:nvPr>
        </p:nvSpPr>
        <p:spPr>
          <a:xfrm>
            <a:off x="593709" y="880672"/>
            <a:ext cx="11004583" cy="393079"/>
          </a:xfrm>
        </p:spPr>
        <p:txBody>
          <a:bodyPr/>
          <a:lstStyle>
            <a:lvl1pPr>
              <a:defRPr b="0">
                <a:solidFill>
                  <a:srgbClr val="FF0000"/>
                </a:solidFill>
              </a:defRPr>
            </a:lvl1pPr>
          </a:lstStyle>
          <a:p>
            <a:pPr lvl="0"/>
            <a:r>
              <a:rPr lang="en-US"/>
              <a:t>Click to edit Master text styles</a:t>
            </a:r>
          </a:p>
        </p:txBody>
      </p:sp>
    </p:spTree>
    <p:extLst>
      <p:ext uri="{BB962C8B-B14F-4D97-AF65-F5344CB8AC3E}">
        <p14:creationId xmlns:p14="http://schemas.microsoft.com/office/powerpoint/2010/main" val="114049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descr="globe asia"/>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13672" y="472172"/>
            <a:ext cx="3665024" cy="5959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780496" y="595972"/>
            <a:ext cx="2792227" cy="1099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38"/>
          <p:cNvSpPr txBox="1">
            <a:spLocks noChangeArrowheads="1"/>
          </p:cNvSpPr>
          <p:nvPr userDrawn="1"/>
        </p:nvSpPr>
        <p:spPr bwMode="auto">
          <a:xfrm>
            <a:off x="8768724" y="6538428"/>
            <a:ext cx="3411505" cy="279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888" tIns="41444" rIns="82888" bIns="41444">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1088" dirty="0">
                <a:solidFill>
                  <a:schemeClr val="bg1"/>
                </a:solidFill>
                <a:latin typeface="Calibri" panose="020F0502020204030204" pitchFamily="34" charset="0"/>
                <a:ea typeface="+mn-ea"/>
                <a:cs typeface="Calibri" panose="020F0502020204030204" pitchFamily="34" charset="0"/>
              </a:rPr>
              <a:t>PROJECT REVIEW </a:t>
            </a:r>
            <a:r>
              <a:rPr lang="en-US" sz="1270" dirty="0">
                <a:solidFill>
                  <a:schemeClr val="bg1"/>
                </a:solidFill>
                <a:latin typeface="Calibri" panose="020F0502020204030204" pitchFamily="34" charset="0"/>
                <a:ea typeface="+mn-ea"/>
                <a:cs typeface="Calibri" panose="020F0502020204030204" pitchFamily="34" charset="0"/>
              </a:rPr>
              <a:t>- </a:t>
            </a:r>
            <a:r>
              <a:rPr lang="en-US" sz="1270" b="1" dirty="0">
                <a:solidFill>
                  <a:schemeClr val="bg1"/>
                </a:solidFill>
                <a:latin typeface="Calibri" panose="020F0502020204030204" pitchFamily="34" charset="0"/>
                <a:ea typeface="+mn-ea"/>
                <a:cs typeface="Calibri" panose="020F0502020204030204" pitchFamily="34" charset="0"/>
              </a:rPr>
              <a:t>Confidential</a:t>
            </a:r>
          </a:p>
        </p:txBody>
      </p:sp>
      <p:sp>
        <p:nvSpPr>
          <p:cNvPr id="2" name="Title 1"/>
          <p:cNvSpPr>
            <a:spLocks noGrp="1"/>
          </p:cNvSpPr>
          <p:nvPr>
            <p:ph type="ctrTitle"/>
          </p:nvPr>
        </p:nvSpPr>
        <p:spPr>
          <a:xfrm>
            <a:off x="1295620" y="2130532"/>
            <a:ext cx="10363108" cy="1469778"/>
          </a:xfrm>
        </p:spPr>
        <p:txBody>
          <a:bodyPr/>
          <a:lstStyle>
            <a:lvl1pPr algn="r">
              <a:defRPr sz="3264" b="0">
                <a:solidFill>
                  <a:srgbClr val="006EAB"/>
                </a:solidFill>
                <a:latin typeface="+mn-lt"/>
              </a:defRPr>
            </a:lvl1pPr>
          </a:lstStyle>
          <a:p>
            <a:r>
              <a:rPr lang="en-US"/>
              <a:t>Click to edit Master title style</a:t>
            </a:r>
          </a:p>
        </p:txBody>
      </p:sp>
      <p:sp>
        <p:nvSpPr>
          <p:cNvPr id="3" name="Subtitle 2"/>
          <p:cNvSpPr>
            <a:spLocks noGrp="1"/>
          </p:cNvSpPr>
          <p:nvPr>
            <p:ph type="subTitle" idx="1"/>
          </p:nvPr>
        </p:nvSpPr>
        <p:spPr>
          <a:xfrm>
            <a:off x="3124505" y="3886779"/>
            <a:ext cx="8534219" cy="1751928"/>
          </a:xfrm>
        </p:spPr>
        <p:txBody>
          <a:bodyPr/>
          <a:lstStyle>
            <a:lvl1pPr marL="0" indent="0" algn="r">
              <a:buNone/>
              <a:defRPr sz="1814" b="0">
                <a:latin typeface="+mn-lt"/>
              </a:defRPr>
            </a:lvl1pPr>
            <a:lvl2pPr marL="414441" indent="0" algn="ctr">
              <a:buNone/>
              <a:defRPr/>
            </a:lvl2pPr>
            <a:lvl3pPr marL="828882" indent="0" algn="ctr">
              <a:buNone/>
              <a:defRPr/>
            </a:lvl3pPr>
            <a:lvl4pPr marL="1243321" indent="0" algn="ctr">
              <a:buNone/>
              <a:defRPr/>
            </a:lvl4pPr>
            <a:lvl5pPr marL="1657762" indent="0" algn="ctr">
              <a:buNone/>
              <a:defRPr/>
            </a:lvl5pPr>
            <a:lvl6pPr marL="2072200" indent="0" algn="ctr">
              <a:buNone/>
              <a:defRPr/>
            </a:lvl6pPr>
            <a:lvl7pPr marL="2486641" indent="0" algn="ctr">
              <a:buNone/>
              <a:defRPr/>
            </a:lvl7pPr>
            <a:lvl8pPr marL="2901080" indent="0" algn="ctr">
              <a:buNone/>
              <a:defRPr/>
            </a:lvl8pPr>
            <a:lvl9pPr marL="3315521" indent="0" algn="ctr">
              <a:buNone/>
              <a:defRPr/>
            </a:lvl9pPr>
          </a:lstStyle>
          <a:p>
            <a:r>
              <a:rPr lang="en-US"/>
              <a:t>Click to edit Master subtitle style</a:t>
            </a:r>
          </a:p>
        </p:txBody>
      </p:sp>
    </p:spTree>
    <p:extLst>
      <p:ext uri="{BB962C8B-B14F-4D97-AF65-F5344CB8AC3E}">
        <p14:creationId xmlns:p14="http://schemas.microsoft.com/office/powerpoint/2010/main" val="888966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0248" y="274954"/>
            <a:ext cx="10971532" cy="914055"/>
          </a:xfrm>
        </p:spPr>
        <p:txBody>
          <a:bodyPr anchor="t"/>
          <a:lstStyle>
            <a:lvl1pPr algn="l">
              <a:defRPr sz="3264" b="0">
                <a:solidFill>
                  <a:srgbClr val="006EAB"/>
                </a:solidFill>
                <a:latin typeface="+mj-lt"/>
              </a:defRPr>
            </a:lvl1pPr>
          </a:lstStyle>
          <a:p>
            <a:r>
              <a:rPr lang="en-US"/>
              <a:t>Click to edit Master title style</a:t>
            </a:r>
          </a:p>
        </p:txBody>
      </p:sp>
      <p:sp>
        <p:nvSpPr>
          <p:cNvPr id="3" name="Content Placeholder 2"/>
          <p:cNvSpPr>
            <a:spLocks noGrp="1"/>
          </p:cNvSpPr>
          <p:nvPr>
            <p:ph idx="1"/>
          </p:nvPr>
        </p:nvSpPr>
        <p:spPr>
          <a:xfrm>
            <a:off x="610248" y="1286955"/>
            <a:ext cx="10971532" cy="5044171"/>
          </a:xfrm>
        </p:spPr>
        <p:txBody>
          <a:bodyPr/>
          <a:lstStyle>
            <a:lvl1pPr>
              <a:defRPr sz="2176">
                <a:solidFill>
                  <a:srgbClr val="006EAB"/>
                </a:solidFill>
                <a:latin typeface="+mj-lt"/>
              </a:defRPr>
            </a:lvl1pPr>
            <a:lvl2pPr>
              <a:defRPr sz="1814">
                <a:solidFill>
                  <a:srgbClr val="006EAB"/>
                </a:solidFill>
                <a:latin typeface="+mj-lt"/>
              </a:defRPr>
            </a:lvl2pPr>
            <a:lvl3pPr>
              <a:defRPr sz="1632">
                <a:solidFill>
                  <a:srgbClr val="006EAB"/>
                </a:solidFill>
                <a:latin typeface="+mj-lt"/>
              </a:defRPr>
            </a:lvl3pPr>
            <a:lvl4pPr>
              <a:defRPr sz="1542">
                <a:solidFill>
                  <a:srgbClr val="006EAB"/>
                </a:solidFill>
                <a:latin typeface="+mj-lt"/>
              </a:defRPr>
            </a:lvl4pPr>
            <a:lvl5pPr>
              <a:defRPr sz="1542">
                <a:solidFill>
                  <a:srgbClr val="006EAB"/>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2"/>
          </p:nvPr>
        </p:nvSpPr>
        <p:spPr>
          <a:xfrm>
            <a:off x="11311054" y="6529209"/>
            <a:ext cx="821268" cy="251183"/>
          </a:xfrm>
          <a:prstGeom prst="rect">
            <a:avLst/>
          </a:prstGeom>
        </p:spPr>
        <p:txBody>
          <a:bodyPr/>
          <a:lstStyle>
            <a:lvl1pPr algn="r">
              <a:defRPr lang="en-US" sz="1270" kern="1200" smtClean="0">
                <a:solidFill>
                  <a:schemeClr val="bg1"/>
                </a:solidFill>
                <a:latin typeface="Calibri" panose="020F0502020204030204" pitchFamily="34" charset="0"/>
                <a:ea typeface="+mn-ea"/>
                <a:cs typeface="Calibri" panose="020F0502020204030204" pitchFamily="34" charset="0"/>
              </a:defRPr>
            </a:lvl1pPr>
          </a:lstStyle>
          <a:p>
            <a:fld id="{C90C2B07-BE74-4A0A-BC58-DE459BC06BC4}" type="slidenum">
              <a:rPr lang="fr-FR" smtClean="0"/>
              <a:pPr/>
              <a:t>‹#›</a:t>
            </a:fld>
            <a:endParaRPr lang="fr-FR" dirty="0"/>
          </a:p>
        </p:txBody>
      </p:sp>
      <p:cxnSp>
        <p:nvCxnSpPr>
          <p:cNvPr id="7" name="Connecteur droit 6">
            <a:extLst>
              <a:ext uri="{FF2B5EF4-FFF2-40B4-BE49-F238E27FC236}">
                <a16:creationId xmlns:a16="http://schemas.microsoft.com/office/drawing/2014/main" id="{671C12F0-20D0-46F6-A6E3-862A229E04AC}"/>
              </a:ext>
            </a:extLst>
          </p:cNvPr>
          <p:cNvCxnSpPr/>
          <p:nvPr userDrawn="1"/>
        </p:nvCxnSpPr>
        <p:spPr bwMode="auto">
          <a:xfrm>
            <a:off x="610248" y="941463"/>
            <a:ext cx="10971532" cy="0"/>
          </a:xfrm>
          <a:prstGeom prst="line">
            <a:avLst/>
          </a:prstGeom>
          <a:solidFill>
            <a:schemeClr val="accent1"/>
          </a:solidFill>
          <a:ln w="9525" cap="flat" cmpd="sng" algn="ctr">
            <a:solidFill>
              <a:srgbClr val="006EAB"/>
            </a:solidFill>
            <a:prstDash val="solid"/>
            <a:round/>
            <a:headEnd type="none" w="med" len="med"/>
            <a:tailEnd type="none" w="med" len="med"/>
          </a:ln>
          <a:effectLst/>
        </p:spPr>
      </p:cxnSp>
      <p:sp>
        <p:nvSpPr>
          <p:cNvPr id="8" name="Text Box 38">
            <a:extLst>
              <a:ext uri="{FF2B5EF4-FFF2-40B4-BE49-F238E27FC236}">
                <a16:creationId xmlns:a16="http://schemas.microsoft.com/office/drawing/2014/main" id="{C785B3A2-7BC2-4537-A6E5-1AA0ECAFE116}"/>
              </a:ext>
            </a:extLst>
          </p:cNvPr>
          <p:cNvSpPr txBox="1">
            <a:spLocks noChangeArrowheads="1"/>
          </p:cNvSpPr>
          <p:nvPr userDrawn="1"/>
        </p:nvSpPr>
        <p:spPr bwMode="auto">
          <a:xfrm>
            <a:off x="8768724" y="6538428"/>
            <a:ext cx="3411505" cy="279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888" tIns="41444" rIns="82888" bIns="41444">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1088" dirty="0">
                <a:solidFill>
                  <a:schemeClr val="bg1"/>
                </a:solidFill>
                <a:latin typeface="Calibri" panose="020F0502020204030204" pitchFamily="34" charset="0"/>
                <a:ea typeface="+mn-ea"/>
                <a:cs typeface="Calibri" panose="020F0502020204030204" pitchFamily="34" charset="0"/>
              </a:rPr>
              <a:t>PROJECT REVIEW </a:t>
            </a:r>
            <a:r>
              <a:rPr lang="en-US" sz="1270" dirty="0">
                <a:solidFill>
                  <a:schemeClr val="bg1"/>
                </a:solidFill>
                <a:latin typeface="Calibri" panose="020F0502020204030204" pitchFamily="34" charset="0"/>
                <a:ea typeface="+mn-ea"/>
                <a:cs typeface="Calibri" panose="020F0502020204030204" pitchFamily="34" charset="0"/>
              </a:rPr>
              <a:t>- </a:t>
            </a:r>
            <a:r>
              <a:rPr lang="en-US" sz="1270" b="1" dirty="0">
                <a:solidFill>
                  <a:schemeClr val="bg1"/>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2985742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D28AC1-8761-4FBF-8E24-48FF9DA681D1}"/>
              </a:ext>
            </a:extLst>
          </p:cNvPr>
          <p:cNvSpPr>
            <a:spLocks noGrp="1"/>
          </p:cNvSpPr>
          <p:nvPr>
            <p:ph type="title"/>
          </p:nvPr>
        </p:nvSpPr>
        <p:spPr>
          <a:xfrm>
            <a:off x="610248" y="274954"/>
            <a:ext cx="10971532" cy="914055"/>
          </a:xfrm>
        </p:spPr>
        <p:txBody>
          <a:bodyPr anchor="t"/>
          <a:lstStyle>
            <a:lvl1pPr algn="l">
              <a:defRPr b="0">
                <a:latin typeface="+mj-lt"/>
              </a:defRPr>
            </a:lvl1pPr>
          </a:lstStyle>
          <a:p>
            <a:r>
              <a:rPr lang="fr-FR"/>
              <a:t>Modifiez le style du titre</a:t>
            </a:r>
          </a:p>
        </p:txBody>
      </p:sp>
      <p:cxnSp>
        <p:nvCxnSpPr>
          <p:cNvPr id="3" name="Connecteur droit 2">
            <a:extLst>
              <a:ext uri="{FF2B5EF4-FFF2-40B4-BE49-F238E27FC236}">
                <a16:creationId xmlns:a16="http://schemas.microsoft.com/office/drawing/2014/main" id="{6AF95256-23B9-4FB8-8CD3-8CA28BCAFC32}"/>
              </a:ext>
            </a:extLst>
          </p:cNvPr>
          <p:cNvCxnSpPr/>
          <p:nvPr userDrawn="1"/>
        </p:nvCxnSpPr>
        <p:spPr bwMode="auto">
          <a:xfrm>
            <a:off x="610248" y="941463"/>
            <a:ext cx="10971532" cy="0"/>
          </a:xfrm>
          <a:prstGeom prst="line">
            <a:avLst/>
          </a:prstGeom>
          <a:solidFill>
            <a:schemeClr val="accent1"/>
          </a:solidFill>
          <a:ln w="9525" cap="flat" cmpd="sng" algn="ctr">
            <a:solidFill>
              <a:srgbClr val="006EAB"/>
            </a:solidFill>
            <a:prstDash val="solid"/>
            <a:round/>
            <a:headEnd type="none" w="med" len="med"/>
            <a:tailEnd type="none" w="med" len="med"/>
          </a:ln>
          <a:effectLst/>
        </p:spPr>
      </p:cxnSp>
      <p:sp>
        <p:nvSpPr>
          <p:cNvPr id="4" name="Slide Number Placeholder 5">
            <a:extLst>
              <a:ext uri="{FF2B5EF4-FFF2-40B4-BE49-F238E27FC236}">
                <a16:creationId xmlns:a16="http://schemas.microsoft.com/office/drawing/2014/main" id="{5DB42A81-43E9-4A22-BB2C-758323BCC5CE}"/>
              </a:ext>
            </a:extLst>
          </p:cNvPr>
          <p:cNvSpPr>
            <a:spLocks noGrp="1"/>
          </p:cNvSpPr>
          <p:nvPr>
            <p:ph type="sldNum" sz="quarter" idx="12"/>
          </p:nvPr>
        </p:nvSpPr>
        <p:spPr>
          <a:xfrm>
            <a:off x="11311054" y="6529209"/>
            <a:ext cx="821268" cy="251183"/>
          </a:xfrm>
          <a:prstGeom prst="rect">
            <a:avLst/>
          </a:prstGeom>
        </p:spPr>
        <p:txBody>
          <a:bodyPr/>
          <a:lstStyle>
            <a:lvl1pPr algn="r">
              <a:defRPr lang="en-US" sz="1270" kern="1200" smtClean="0">
                <a:solidFill>
                  <a:schemeClr val="bg1"/>
                </a:solidFill>
                <a:latin typeface="Calibri" panose="020F0502020204030204" pitchFamily="34" charset="0"/>
                <a:ea typeface="+mn-ea"/>
                <a:cs typeface="Calibri" panose="020F0502020204030204" pitchFamily="34" charset="0"/>
              </a:defRPr>
            </a:lvl1pPr>
          </a:lstStyle>
          <a:p>
            <a:fld id="{C90C2B07-BE74-4A0A-BC58-DE459BC06BC4}" type="slidenum">
              <a:rPr lang="fr-FR" smtClean="0"/>
              <a:pPr/>
              <a:t>‹#›</a:t>
            </a:fld>
            <a:endParaRPr lang="fr-FR" dirty="0"/>
          </a:p>
        </p:txBody>
      </p:sp>
      <p:sp>
        <p:nvSpPr>
          <p:cNvPr id="5" name="Text Box 38">
            <a:extLst>
              <a:ext uri="{FF2B5EF4-FFF2-40B4-BE49-F238E27FC236}">
                <a16:creationId xmlns:a16="http://schemas.microsoft.com/office/drawing/2014/main" id="{12E2195D-758E-4235-81AE-975EB5B3B896}"/>
              </a:ext>
            </a:extLst>
          </p:cNvPr>
          <p:cNvSpPr txBox="1">
            <a:spLocks noChangeArrowheads="1"/>
          </p:cNvSpPr>
          <p:nvPr userDrawn="1"/>
        </p:nvSpPr>
        <p:spPr bwMode="auto">
          <a:xfrm>
            <a:off x="8768724" y="6538428"/>
            <a:ext cx="3411505" cy="279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2888" tIns="41444" rIns="82888" bIns="41444">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1088" dirty="0">
                <a:solidFill>
                  <a:schemeClr val="bg1"/>
                </a:solidFill>
                <a:latin typeface="Calibri" panose="020F0502020204030204" pitchFamily="34" charset="0"/>
                <a:ea typeface="+mn-ea"/>
                <a:cs typeface="Calibri" panose="020F0502020204030204" pitchFamily="34" charset="0"/>
              </a:rPr>
              <a:t>PROJECT REVIEW </a:t>
            </a:r>
            <a:r>
              <a:rPr lang="en-US" sz="1270" dirty="0">
                <a:solidFill>
                  <a:schemeClr val="bg1"/>
                </a:solidFill>
                <a:latin typeface="Calibri" panose="020F0502020204030204" pitchFamily="34" charset="0"/>
                <a:ea typeface="+mn-ea"/>
                <a:cs typeface="Calibri" panose="020F0502020204030204" pitchFamily="34" charset="0"/>
              </a:rPr>
              <a:t>- </a:t>
            </a:r>
            <a:r>
              <a:rPr lang="en-US" sz="1270" b="1" dirty="0">
                <a:solidFill>
                  <a:schemeClr val="bg1"/>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1497158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967AD-C4F9-4F93-9F17-CAB8F673A7F6}"/>
              </a:ext>
            </a:extLst>
          </p:cNvPr>
          <p:cNvSpPr>
            <a:spLocks noGrp="1"/>
          </p:cNvSpPr>
          <p:nvPr>
            <p:ph type="title"/>
          </p:nvPr>
        </p:nvSpPr>
        <p:spPr/>
        <p:txBody>
          <a:bodyPr/>
          <a:lstStyle/>
          <a:p>
            <a:r>
              <a:rPr lang="en-US"/>
              <a:t>Click to edit Master title style</a:t>
            </a:r>
            <a:endParaRPr lang="fr-FR"/>
          </a:p>
        </p:txBody>
      </p:sp>
      <p:sp>
        <p:nvSpPr>
          <p:cNvPr id="3" name="Espace réservé du pied de page 2">
            <a:extLst>
              <a:ext uri="{FF2B5EF4-FFF2-40B4-BE49-F238E27FC236}">
                <a16:creationId xmlns:a16="http://schemas.microsoft.com/office/drawing/2014/main" id="{5C1CDABA-9940-46CB-B512-78135406BDE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6EAB">
                  <a:lumMod val="20000"/>
                  <a:lumOff val="80000"/>
                </a:srgbClr>
              </a:solidFill>
              <a:effectLst/>
              <a:uLnTx/>
              <a:uFillTx/>
              <a:latin typeface="Poppins Light"/>
              <a:ea typeface="+mn-ea"/>
              <a:cs typeface="+mn-cs"/>
            </a:endParaRPr>
          </a:p>
        </p:txBody>
      </p:sp>
      <p:sp>
        <p:nvSpPr>
          <p:cNvPr id="7" name="Espace réservé du contenu 5">
            <a:extLst>
              <a:ext uri="{FF2B5EF4-FFF2-40B4-BE49-F238E27FC236}">
                <a16:creationId xmlns:a16="http://schemas.microsoft.com/office/drawing/2014/main" id="{3098CB69-000C-442F-A3B4-A4BF18AF8BF9}"/>
              </a:ext>
            </a:extLst>
          </p:cNvPr>
          <p:cNvSpPr>
            <a:spLocks noGrp="1"/>
          </p:cNvSpPr>
          <p:nvPr>
            <p:ph sz="quarter" idx="12"/>
          </p:nvPr>
        </p:nvSpPr>
        <p:spPr>
          <a:xfrm>
            <a:off x="598488" y="1196975"/>
            <a:ext cx="5414392" cy="4968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dirty="0"/>
          </a:p>
        </p:txBody>
      </p:sp>
      <p:sp>
        <p:nvSpPr>
          <p:cNvPr id="8" name="Espace réservé du contenu 5">
            <a:extLst>
              <a:ext uri="{FF2B5EF4-FFF2-40B4-BE49-F238E27FC236}">
                <a16:creationId xmlns:a16="http://schemas.microsoft.com/office/drawing/2014/main" id="{03C554C1-2D7A-457C-8585-D37EBBBF8171}"/>
              </a:ext>
            </a:extLst>
          </p:cNvPr>
          <p:cNvSpPr>
            <a:spLocks noGrp="1"/>
          </p:cNvSpPr>
          <p:nvPr>
            <p:ph sz="quarter" idx="13"/>
          </p:nvPr>
        </p:nvSpPr>
        <p:spPr>
          <a:xfrm>
            <a:off x="6168008" y="1196974"/>
            <a:ext cx="5414392" cy="49683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9" name="Espace réservé du numéro de diapositive 4">
            <a:extLst>
              <a:ext uri="{FF2B5EF4-FFF2-40B4-BE49-F238E27FC236}">
                <a16:creationId xmlns:a16="http://schemas.microsoft.com/office/drawing/2014/main" id="{BD54E79F-F897-4FAC-A7BB-CD51AD93E605}"/>
              </a:ext>
            </a:extLst>
          </p:cNvPr>
          <p:cNvSpPr>
            <a:spLocks noGrp="1"/>
          </p:cNvSpPr>
          <p:nvPr>
            <p:ph type="sldNum" sz="quarter" idx="4"/>
          </p:nvPr>
        </p:nvSpPr>
        <p:spPr>
          <a:xfrm>
            <a:off x="494960" y="6600147"/>
            <a:ext cx="2129071" cy="268139"/>
          </a:xfrm>
          <a:prstGeom prst="rect">
            <a:avLst/>
          </a:prstGeom>
        </p:spPr>
        <p:txBody>
          <a:bodyPr/>
          <a:lstStyle>
            <a:lvl1pPr>
              <a:defRPr sz="10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8FE7DA1-1576-444B-8659-17C449BAA765}" type="slidenum">
              <a:rPr kumimoji="0" lang="en-US" sz="1000" b="0" i="0" u="none" strike="noStrike" kern="1200" cap="none" spc="0" normalizeH="0" baseline="0" noProof="0" smtClean="0">
                <a:ln>
                  <a:noFill/>
                </a:ln>
                <a:solidFill>
                  <a:prstClr val="white"/>
                </a:solidFill>
                <a:effectLst/>
                <a:uLnTx/>
                <a:uFillTx/>
                <a:latin typeface="Poppi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Poppins Light"/>
              <a:ea typeface="+mn-ea"/>
              <a:cs typeface="+mn-cs"/>
            </a:endParaRPr>
          </a:p>
        </p:txBody>
      </p:sp>
    </p:spTree>
    <p:extLst>
      <p:ext uri="{BB962C8B-B14F-4D97-AF65-F5344CB8AC3E}">
        <p14:creationId xmlns:p14="http://schemas.microsoft.com/office/powerpoint/2010/main" val="20147496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1708-F5FF-48FA-B940-8B639C81ADD5}"/>
              </a:ext>
            </a:extLst>
          </p:cNvPr>
          <p:cNvSpPr>
            <a:spLocks noGrp="1"/>
          </p:cNvSpPr>
          <p:nvPr>
            <p:ph type="title" hasCustomPrompt="1"/>
          </p:nvPr>
        </p:nvSpPr>
        <p:spPr>
          <a:xfrm>
            <a:off x="706579" y="365125"/>
            <a:ext cx="10682146" cy="1325563"/>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662EE47-83AE-48BB-9C5F-9BB0C40C9811}"/>
              </a:ext>
            </a:extLst>
          </p:cNvPr>
          <p:cNvSpPr>
            <a:spLocks noGrp="1"/>
          </p:cNvSpPr>
          <p:nvPr>
            <p:ph sz="half" idx="1"/>
          </p:nvPr>
        </p:nvSpPr>
        <p:spPr>
          <a:xfrm>
            <a:off x="694703" y="1825625"/>
            <a:ext cx="5146958"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3F0DFCC-45EB-4AA4-B615-6006019834E2}"/>
              </a:ext>
            </a:extLst>
          </p:cNvPr>
          <p:cNvSpPr>
            <a:spLocks noGrp="1"/>
          </p:cNvSpPr>
          <p:nvPr>
            <p:ph sz="half" idx="2"/>
          </p:nvPr>
        </p:nvSpPr>
        <p:spPr>
          <a:xfrm>
            <a:off x="6205993" y="1825625"/>
            <a:ext cx="5182732"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232E0965-C859-4EB6-89D3-7FD9C1057807}"/>
              </a:ext>
            </a:extLst>
          </p:cNvPr>
          <p:cNvSpPr>
            <a:spLocks noGrp="1"/>
          </p:cNvSpPr>
          <p:nvPr>
            <p:ph type="dt" sz="half" idx="10"/>
          </p:nvPr>
        </p:nvSpPr>
        <p:spPr/>
        <p:txBody>
          <a:bodyPr/>
          <a:lstStyle/>
          <a:p>
            <a:fld id="{E7B736C5-0A92-4502-AA74-B995BDCF208A}" type="datetimeFigureOut">
              <a:rPr lang="en-GB" smtClean="0"/>
              <a:t>16/12/2022</a:t>
            </a:fld>
            <a:endParaRPr lang="en-GB" dirty="0"/>
          </a:p>
        </p:txBody>
      </p:sp>
      <p:sp>
        <p:nvSpPr>
          <p:cNvPr id="6" name="Footer Placeholder 5">
            <a:extLst>
              <a:ext uri="{FF2B5EF4-FFF2-40B4-BE49-F238E27FC236}">
                <a16:creationId xmlns:a16="http://schemas.microsoft.com/office/drawing/2014/main" id="{30D12ECF-E291-41D6-AD1D-AAA71CA683E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EBCD248-3503-42B9-A86F-91923AF1607A}"/>
              </a:ext>
            </a:extLst>
          </p:cNvPr>
          <p:cNvSpPr>
            <a:spLocks noGrp="1"/>
          </p:cNvSpPr>
          <p:nvPr>
            <p:ph type="sldNum" sz="quarter" idx="12"/>
          </p:nvPr>
        </p:nvSpPr>
        <p:spPr/>
        <p:txBody>
          <a:bodyPr/>
          <a:lstStyle/>
          <a:p>
            <a:fld id="{24443D20-B41A-4E7F-B431-D4A85DE2CB5E}" type="slidenum">
              <a:rPr lang="en-GB" smtClean="0"/>
              <a:t>‹#›</a:t>
            </a:fld>
            <a:endParaRPr lang="en-GB" dirty="0"/>
          </a:p>
        </p:txBody>
      </p:sp>
    </p:spTree>
    <p:extLst>
      <p:ext uri="{BB962C8B-B14F-4D97-AF65-F5344CB8AC3E}">
        <p14:creationId xmlns:p14="http://schemas.microsoft.com/office/powerpoint/2010/main" val="3523768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13CDFF-BA09-4A90-8572-97038DD0D403}" type="datetimeFigureOut">
              <a:rPr lang="en-US" smtClean="0">
                <a:solidFill>
                  <a:prstClr val="black">
                    <a:tint val="75000"/>
                  </a:prstClr>
                </a:solidFill>
              </a:rPr>
              <a:pPr/>
              <a:t>12/16/2022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CF180D1-36DF-44E9-80FC-BFB0120A9CE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1052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Picture 7" descr="globe as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672" y="472172"/>
            <a:ext cx="3665024" cy="595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80495" y="595972"/>
            <a:ext cx="2792227" cy="109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295621" y="2130531"/>
            <a:ext cx="10363108" cy="1469778"/>
          </a:xfrm>
        </p:spPr>
        <p:txBody>
          <a:bodyPr/>
          <a:lstStyle>
            <a:lvl1pPr algn="r">
              <a:defRPr sz="3264" b="1">
                <a:solidFill>
                  <a:srgbClr val="006EAB"/>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3124505" y="3886778"/>
            <a:ext cx="8534219" cy="1751928"/>
          </a:xfrm>
        </p:spPr>
        <p:txBody>
          <a:bodyPr/>
          <a:lstStyle>
            <a:lvl1pPr marL="0" indent="0" algn="r">
              <a:buNone/>
              <a:defRPr sz="1814" b="1"/>
            </a:lvl1pPr>
            <a:lvl2pPr marL="414441" indent="0" algn="ctr">
              <a:buNone/>
              <a:defRPr/>
            </a:lvl2pPr>
            <a:lvl3pPr marL="828882" indent="0" algn="ctr">
              <a:buNone/>
              <a:defRPr/>
            </a:lvl3pPr>
            <a:lvl4pPr marL="1243321" indent="0" algn="ctr">
              <a:buNone/>
              <a:defRPr/>
            </a:lvl4pPr>
            <a:lvl5pPr marL="1657762" indent="0" algn="ctr">
              <a:buNone/>
              <a:defRPr/>
            </a:lvl5pPr>
            <a:lvl6pPr marL="2072200" indent="0" algn="ctr">
              <a:buNone/>
              <a:defRPr/>
            </a:lvl6pPr>
            <a:lvl7pPr marL="2486641" indent="0" algn="ctr">
              <a:buNone/>
              <a:defRPr/>
            </a:lvl7pPr>
            <a:lvl8pPr marL="2901080" indent="0" algn="ctr">
              <a:buNone/>
              <a:defRPr/>
            </a:lvl8pPr>
            <a:lvl9pPr marL="3315521" indent="0" algn="ctr">
              <a:buNone/>
              <a:defRPr/>
            </a:lvl9pPr>
          </a:lstStyle>
          <a:p>
            <a:r>
              <a:rPr lang="zh-CN" altLang="en-US"/>
              <a:t>单击此处编辑母版副标题样式</a:t>
            </a:r>
            <a:endParaRPr lang="en-US" dirty="0"/>
          </a:p>
        </p:txBody>
      </p:sp>
      <p:pic>
        <p:nvPicPr>
          <p:cNvPr id="6" name="Picture 7" descr="globe asia">
            <a:extLst>
              <a:ext uri="{FF2B5EF4-FFF2-40B4-BE49-F238E27FC236}">
                <a16:creationId xmlns:a16="http://schemas.microsoft.com/office/drawing/2014/main" id="{002B9E4F-090E-4AA5-B121-E001F6FC8257}"/>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213672" y="472172"/>
            <a:ext cx="3665024" cy="595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BD60D6C4-A951-4CAB-B875-80F0489DBE32}"/>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780495" y="595972"/>
            <a:ext cx="2792227" cy="109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8">
            <a:extLst>
              <a:ext uri="{FF2B5EF4-FFF2-40B4-BE49-F238E27FC236}">
                <a16:creationId xmlns:a16="http://schemas.microsoft.com/office/drawing/2014/main" id="{2F1F7C16-A0FF-4C1E-A040-182B15119124}"/>
              </a:ext>
            </a:extLst>
          </p:cNvPr>
          <p:cNvSpPr txBox="1">
            <a:spLocks noChangeArrowheads="1"/>
          </p:cNvSpPr>
          <p:nvPr userDrawn="1"/>
        </p:nvSpPr>
        <p:spPr bwMode="auto">
          <a:xfrm>
            <a:off x="8788427" y="6538428"/>
            <a:ext cx="3411505" cy="279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888" tIns="41444" rIns="82888" bIns="41444">
            <a:spAutoFit/>
          </a:bodyPr>
          <a:lstStyle>
            <a:lvl1pPr eaLnBrk="0" hangingPunct="0">
              <a:defRPr sz="2100">
                <a:solidFill>
                  <a:schemeClr val="tx1"/>
                </a:solidFill>
                <a:latin typeface="Arial" charset="0"/>
              </a:defRPr>
            </a:lvl1pPr>
            <a:lvl2pPr marL="742950" indent="-285750" eaLnBrk="0" hangingPunct="0">
              <a:defRPr sz="2100">
                <a:solidFill>
                  <a:schemeClr val="tx1"/>
                </a:solidFill>
                <a:latin typeface="Arial" charset="0"/>
              </a:defRPr>
            </a:lvl2pPr>
            <a:lvl3pPr marL="1143000" indent="-228600" eaLnBrk="0" hangingPunct="0">
              <a:defRPr sz="2100">
                <a:solidFill>
                  <a:schemeClr val="tx1"/>
                </a:solidFill>
                <a:latin typeface="Arial" charset="0"/>
              </a:defRPr>
            </a:lvl3pPr>
            <a:lvl4pPr marL="1600200" indent="-228600" eaLnBrk="0" hangingPunct="0">
              <a:defRPr sz="2100">
                <a:solidFill>
                  <a:schemeClr val="tx1"/>
                </a:solidFill>
                <a:latin typeface="Arial" charset="0"/>
              </a:defRPr>
            </a:lvl4pPr>
            <a:lvl5pPr marL="2057400" indent="-228600" eaLnBrk="0" hangingPunct="0">
              <a:defRPr sz="2100">
                <a:solidFill>
                  <a:schemeClr val="tx1"/>
                </a:solidFill>
                <a:latin typeface="Arial" charset="0"/>
              </a:defRPr>
            </a:lvl5pPr>
            <a:lvl6pPr marL="2514600" indent="-228600" eaLnBrk="0" fontAlgn="base" hangingPunct="0">
              <a:spcBef>
                <a:spcPct val="0"/>
              </a:spcBef>
              <a:spcAft>
                <a:spcPct val="0"/>
              </a:spcAft>
              <a:defRPr sz="2100">
                <a:solidFill>
                  <a:schemeClr val="tx1"/>
                </a:solidFill>
                <a:latin typeface="Arial" charset="0"/>
              </a:defRPr>
            </a:lvl6pPr>
            <a:lvl7pPr marL="2971800" indent="-228600" eaLnBrk="0" fontAlgn="base" hangingPunct="0">
              <a:spcBef>
                <a:spcPct val="0"/>
              </a:spcBef>
              <a:spcAft>
                <a:spcPct val="0"/>
              </a:spcAft>
              <a:defRPr sz="2100">
                <a:solidFill>
                  <a:schemeClr val="tx1"/>
                </a:solidFill>
                <a:latin typeface="Arial" charset="0"/>
              </a:defRPr>
            </a:lvl7pPr>
            <a:lvl8pPr marL="3429000" indent="-228600" eaLnBrk="0" fontAlgn="base" hangingPunct="0">
              <a:spcBef>
                <a:spcPct val="0"/>
              </a:spcBef>
              <a:spcAft>
                <a:spcPct val="0"/>
              </a:spcAft>
              <a:defRPr sz="2100">
                <a:solidFill>
                  <a:schemeClr val="tx1"/>
                </a:solidFill>
                <a:latin typeface="Arial" charset="0"/>
              </a:defRPr>
            </a:lvl8pPr>
            <a:lvl9pPr marL="3886200" indent="-228600" eaLnBrk="0" fontAlgn="base" hangingPunct="0">
              <a:spcBef>
                <a:spcPct val="0"/>
              </a:spcBef>
              <a:spcAft>
                <a:spcPct val="0"/>
              </a:spcAft>
              <a:defRPr sz="2100">
                <a:solidFill>
                  <a:schemeClr val="tx1"/>
                </a:solidFill>
                <a:latin typeface="Arial" charset="0"/>
              </a:defRPr>
            </a:lvl9pPr>
          </a:lstStyle>
          <a:p>
            <a:pPr algn="l" eaLnBrk="1" hangingPunct="1">
              <a:defRPr/>
            </a:pPr>
            <a:r>
              <a:rPr lang="en-US" sz="1270" dirty="0">
                <a:solidFill>
                  <a:schemeClr val="bg1"/>
                </a:solidFill>
                <a:latin typeface="Calibri" panose="020F0502020204030204" pitchFamily="34" charset="0"/>
                <a:ea typeface="+mn-ea"/>
                <a:cs typeface="Calibri" panose="020F0502020204030204" pitchFamily="34" charset="0"/>
              </a:rPr>
              <a:t>Corporate Presentation - </a:t>
            </a:r>
            <a:r>
              <a:rPr lang="en-US" sz="1270" b="1" dirty="0">
                <a:solidFill>
                  <a:schemeClr val="bg1"/>
                </a:solidFill>
                <a:latin typeface="Calibri" panose="020F0502020204030204" pitchFamily="34" charset="0"/>
                <a:ea typeface="+mn-ea"/>
                <a:cs typeface="Calibri" panose="020F0502020204030204" pitchFamily="34" charset="0"/>
              </a:rPr>
              <a:t>Confidential</a:t>
            </a:r>
          </a:p>
        </p:txBody>
      </p:sp>
    </p:spTree>
    <p:extLst>
      <p:ext uri="{BB962C8B-B14F-4D97-AF65-F5344CB8AC3E}">
        <p14:creationId xmlns:p14="http://schemas.microsoft.com/office/powerpoint/2010/main" val="4282412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9D69-5867-4F94-B7CC-C5D5DE9EA867}"/>
              </a:ext>
            </a:extLst>
          </p:cNvPr>
          <p:cNvSpPr>
            <a:spLocks noGrp="1"/>
          </p:cNvSpPr>
          <p:nvPr>
            <p:ph type="title" hasCustomPrompt="1"/>
          </p:nvPr>
        </p:nvSpPr>
        <p:spPr>
          <a:xfrm>
            <a:off x="701213" y="1709738"/>
            <a:ext cx="10640007" cy="2852737"/>
          </a:xfrm>
        </p:spPr>
        <p:txBody>
          <a:bodyPr anchor="b"/>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5423864-DFF3-4FD3-B035-8111D2A02C04}"/>
              </a:ext>
            </a:extLst>
          </p:cNvPr>
          <p:cNvSpPr>
            <a:spLocks noGrp="1"/>
          </p:cNvSpPr>
          <p:nvPr>
            <p:ph type="body" idx="1"/>
          </p:nvPr>
        </p:nvSpPr>
        <p:spPr>
          <a:xfrm>
            <a:off x="707152" y="4589463"/>
            <a:ext cx="10640007" cy="1045379"/>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644B5D1-BA80-473B-99D2-40AC1A142664}"/>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5" name="Footer Placeholder 4">
            <a:extLst>
              <a:ext uri="{FF2B5EF4-FFF2-40B4-BE49-F238E27FC236}">
                <a16:creationId xmlns:a16="http://schemas.microsoft.com/office/drawing/2014/main" id="{7748CC5B-AFC8-48CF-B0F4-FDB5D36F6A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ECAC44-1422-465F-A1E2-44EEC09C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2333344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64" b="1">
                <a:solidFill>
                  <a:srgbClr val="006EAB"/>
                </a:solidFill>
              </a:defRPr>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lvl1pPr>
              <a:defRPr sz="2176">
                <a:solidFill>
                  <a:srgbClr val="006EAB"/>
                </a:solidFill>
              </a:defRPr>
            </a:lvl1pPr>
            <a:lvl2pPr>
              <a:defRPr sz="1814">
                <a:solidFill>
                  <a:srgbClr val="006EAB"/>
                </a:solidFill>
              </a:defRPr>
            </a:lvl2pPr>
            <a:lvl3pPr>
              <a:defRPr sz="1632">
                <a:solidFill>
                  <a:srgbClr val="006EAB"/>
                </a:solidFill>
              </a:defRPr>
            </a:lvl3pPr>
            <a:lvl4pPr>
              <a:defRPr sz="1542">
                <a:solidFill>
                  <a:srgbClr val="006EAB"/>
                </a:solidFill>
              </a:defRPr>
            </a:lvl4pPr>
            <a:lvl5pPr>
              <a:defRPr sz="1542">
                <a:solidFill>
                  <a:srgbClr val="006EAB"/>
                </a:solidFill>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Slide Number Placeholder 5"/>
          <p:cNvSpPr>
            <a:spLocks noGrp="1"/>
          </p:cNvSpPr>
          <p:nvPr>
            <p:ph type="sldNum" sz="quarter" idx="12"/>
          </p:nvPr>
        </p:nvSpPr>
        <p:spPr>
          <a:xfrm>
            <a:off x="11383485" y="6529208"/>
            <a:ext cx="883662" cy="251183"/>
          </a:xfrm>
          <a:prstGeom prst="rect">
            <a:avLst/>
          </a:prstGeom>
        </p:spPr>
        <p:txBody>
          <a:bodyPr/>
          <a:lstStyle>
            <a:lvl1pPr algn="ctr">
              <a:defRPr lang="en-US" sz="1270" kern="1200" smtClean="0">
                <a:solidFill>
                  <a:schemeClr val="bg1"/>
                </a:solidFill>
                <a:latin typeface="Calibri" panose="020F0502020204030204" pitchFamily="34" charset="0"/>
                <a:ea typeface="+mn-ea"/>
                <a:cs typeface="Calibri" panose="020F0502020204030204" pitchFamily="34" charset="0"/>
              </a:defRPr>
            </a:lvl1pPr>
          </a:lstStyle>
          <a:p>
            <a:fld id="{C90C2B07-BE74-4A0A-BC58-DE459BC06BC4}" type="slidenum">
              <a:rPr lang="fr-FR" smtClean="0"/>
              <a:pPr/>
              <a:t>‹#›</a:t>
            </a:fld>
            <a:endParaRPr lang="fr-FR" dirty="0"/>
          </a:p>
        </p:txBody>
      </p:sp>
    </p:spTree>
    <p:extLst>
      <p:ext uri="{BB962C8B-B14F-4D97-AF65-F5344CB8AC3E}">
        <p14:creationId xmlns:p14="http://schemas.microsoft.com/office/powerpoint/2010/main" val="2190659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A019798-9678-4D8F-A0CD-5E274D5C20F6}"/>
              </a:ext>
            </a:extLst>
          </p:cNvPr>
          <p:cNvSpPr>
            <a:spLocks noGrp="1"/>
          </p:cNvSpPr>
          <p:nvPr>
            <p:ph type="sldNum" sz="quarter" idx="12"/>
          </p:nvPr>
        </p:nvSpPr>
        <p:spPr>
          <a:xfrm>
            <a:off x="11383485" y="6529208"/>
            <a:ext cx="883662" cy="251183"/>
          </a:xfrm>
          <a:prstGeom prst="rect">
            <a:avLst/>
          </a:prstGeom>
        </p:spPr>
        <p:txBody>
          <a:bodyPr/>
          <a:lstStyle>
            <a:lvl1pPr algn="ctr">
              <a:defRPr lang="en-US" sz="1270" kern="1200" smtClean="0">
                <a:solidFill>
                  <a:schemeClr val="bg1"/>
                </a:solidFill>
                <a:latin typeface="Calibri" panose="020F0502020204030204" pitchFamily="34" charset="0"/>
                <a:ea typeface="+mn-ea"/>
                <a:cs typeface="Calibri" panose="020F0502020204030204" pitchFamily="34" charset="0"/>
              </a:defRPr>
            </a:lvl1pPr>
          </a:lstStyle>
          <a:p>
            <a:fld id="{C90C2B07-BE74-4A0A-BC58-DE459BC06BC4}" type="slidenum">
              <a:rPr lang="fr-FR" smtClean="0"/>
              <a:pPr/>
              <a:t>‹#›</a:t>
            </a:fld>
            <a:endParaRPr lang="fr-FR" dirty="0"/>
          </a:p>
        </p:txBody>
      </p:sp>
    </p:spTree>
    <p:extLst>
      <p:ext uri="{BB962C8B-B14F-4D97-AF65-F5344CB8AC3E}">
        <p14:creationId xmlns:p14="http://schemas.microsoft.com/office/powerpoint/2010/main" val="16955692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130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dirty="0"/>
              <a:t>Click to edit 1-line title style</a:t>
            </a:r>
          </a:p>
        </p:txBody>
      </p:sp>
      <p:sp>
        <p:nvSpPr>
          <p:cNvPr id="3" name="Content Placeholder 2"/>
          <p:cNvSpPr>
            <a:spLocks noGrp="1"/>
          </p:cNvSpPr>
          <p:nvPr>
            <p:ph idx="1"/>
          </p:nvPr>
        </p:nvSpPr>
        <p:spPr>
          <a:xfrm>
            <a:off x="609601" y="986449"/>
            <a:ext cx="10972801" cy="489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8D1F74-9EDB-7D4E-8A19-66B481743202}" type="slidenum">
              <a:rPr lang="en-US" smtClean="0"/>
              <a:t>‹#›</a:t>
            </a:fld>
            <a:endParaRPr lang="en-US"/>
          </a:p>
        </p:txBody>
      </p:sp>
      <p:sp>
        <p:nvSpPr>
          <p:cNvPr id="5" name="TextBox 4">
            <a:extLst>
              <a:ext uri="{FF2B5EF4-FFF2-40B4-BE49-F238E27FC236}">
                <a16:creationId xmlns:a16="http://schemas.microsoft.com/office/drawing/2014/main" id="{B698523A-F31E-44F4-9000-16CEF896C2EB}"/>
              </a:ext>
            </a:extLst>
          </p:cNvPr>
          <p:cNvSpPr txBox="1"/>
          <p:nvPr userDrawn="1"/>
        </p:nvSpPr>
        <p:spPr>
          <a:xfrm>
            <a:off x="511583" y="5871555"/>
            <a:ext cx="11399310" cy="259751"/>
          </a:xfrm>
          <a:prstGeom prst="rect">
            <a:avLst/>
          </a:prstGeom>
          <a:noFill/>
        </p:spPr>
        <p:txBody>
          <a:bodyPr wrap="square">
            <a:spAutoFit/>
          </a:bodyPr>
          <a:lstStyle/>
          <a:p>
            <a:r>
              <a:rPr lang="en-US" sz="1088" b="1" dirty="0">
                <a:solidFill>
                  <a:srgbClr val="FF0000"/>
                </a:solidFill>
              </a:rPr>
              <a:t>Important: This is an internal document. Please check local regulatory and compliance before using any part of this material.</a:t>
            </a:r>
          </a:p>
        </p:txBody>
      </p:sp>
    </p:spTree>
    <p:extLst>
      <p:ext uri="{BB962C8B-B14F-4D97-AF65-F5344CB8AC3E}">
        <p14:creationId xmlns:p14="http://schemas.microsoft.com/office/powerpoint/2010/main" val="293904561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 2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76200"/>
            <a:ext cx="10972801" cy="1375385"/>
          </a:xfrm>
        </p:spPr>
        <p:txBody>
          <a:bodyPr/>
          <a:lstStyle>
            <a:lvl1pPr>
              <a:lnSpc>
                <a:spcPct val="80000"/>
              </a:lnSpc>
              <a:defRPr baseline="0">
                <a:solidFill>
                  <a:schemeClr val="tx2"/>
                </a:solidFill>
              </a:defRPr>
            </a:lvl1pPr>
          </a:lstStyle>
          <a:p>
            <a:r>
              <a:rPr lang="en-US" dirty="0"/>
              <a:t>Click to edit Master title style</a:t>
            </a:r>
            <a:br>
              <a:rPr lang="en-US" dirty="0"/>
            </a:br>
            <a:r>
              <a:rPr lang="en-US" dirty="0"/>
              <a:t>that flows into two lines</a:t>
            </a:r>
          </a:p>
        </p:txBody>
      </p:sp>
      <p:sp>
        <p:nvSpPr>
          <p:cNvPr id="3" name="Content Placeholder 2"/>
          <p:cNvSpPr>
            <a:spLocks noGrp="1"/>
          </p:cNvSpPr>
          <p:nvPr>
            <p:ph idx="1"/>
          </p:nvPr>
        </p:nvSpPr>
        <p:spPr>
          <a:xfrm>
            <a:off x="609601" y="1431601"/>
            <a:ext cx="10972801" cy="451768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8D1F74-9EDB-7D4E-8A19-66B481743202}" type="slidenum">
              <a:rPr lang="en-US" smtClean="0"/>
              <a:t>‹#›</a:t>
            </a:fld>
            <a:endParaRPr lang="en-US"/>
          </a:p>
        </p:txBody>
      </p:sp>
      <p:sp>
        <p:nvSpPr>
          <p:cNvPr id="5" name="TextBox 4">
            <a:extLst>
              <a:ext uri="{FF2B5EF4-FFF2-40B4-BE49-F238E27FC236}">
                <a16:creationId xmlns:a16="http://schemas.microsoft.com/office/drawing/2014/main" id="{76A47620-B0C4-420A-9462-0250B8FD194A}"/>
              </a:ext>
            </a:extLst>
          </p:cNvPr>
          <p:cNvSpPr txBox="1"/>
          <p:nvPr userDrawn="1"/>
        </p:nvSpPr>
        <p:spPr>
          <a:xfrm>
            <a:off x="511583" y="5871555"/>
            <a:ext cx="11399310" cy="259751"/>
          </a:xfrm>
          <a:prstGeom prst="rect">
            <a:avLst/>
          </a:prstGeom>
          <a:noFill/>
        </p:spPr>
        <p:txBody>
          <a:bodyPr wrap="square">
            <a:spAutoFit/>
          </a:bodyPr>
          <a:lstStyle/>
          <a:p>
            <a:r>
              <a:rPr lang="en-US" sz="1088" b="1" dirty="0">
                <a:solidFill>
                  <a:srgbClr val="FF0000"/>
                </a:solidFill>
              </a:rPr>
              <a:t>Important: This is an internal document. Please check local regulatory and compliance before using any part of this material.</a:t>
            </a:r>
          </a:p>
        </p:txBody>
      </p:sp>
    </p:spTree>
    <p:extLst>
      <p:ext uri="{BB962C8B-B14F-4D97-AF65-F5344CB8AC3E}">
        <p14:creationId xmlns:p14="http://schemas.microsoft.com/office/powerpoint/2010/main" val="1793038641"/>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Cente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8"/>
            <a:ext cx="103632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828800" y="3886203"/>
            <a:ext cx="8534401" cy="1752600"/>
          </a:xfrm>
        </p:spPr>
        <p:txBody>
          <a:bodyPr/>
          <a:lstStyle>
            <a:lvl1pPr marL="0" indent="0" algn="ctr">
              <a:buNone/>
              <a:defRPr>
                <a:solidFill>
                  <a:schemeClr val="tx1">
                    <a:tint val="75000"/>
                  </a:schemeClr>
                </a:solidFill>
              </a:defRPr>
            </a:lvl1pPr>
            <a:lvl2pPr marL="457169" indent="0" algn="ctr">
              <a:buNone/>
              <a:defRPr>
                <a:solidFill>
                  <a:schemeClr val="tx1">
                    <a:tint val="75000"/>
                  </a:schemeClr>
                </a:solidFill>
              </a:defRPr>
            </a:lvl2pPr>
            <a:lvl3pPr marL="914337" indent="0" algn="ctr">
              <a:buNone/>
              <a:defRPr>
                <a:solidFill>
                  <a:schemeClr val="tx1">
                    <a:tint val="75000"/>
                  </a:schemeClr>
                </a:solidFill>
              </a:defRPr>
            </a:lvl3pPr>
            <a:lvl4pPr marL="1371506" indent="0" algn="ctr">
              <a:buNone/>
              <a:defRPr>
                <a:solidFill>
                  <a:schemeClr val="tx1">
                    <a:tint val="75000"/>
                  </a:schemeClr>
                </a:solidFill>
              </a:defRPr>
            </a:lvl4pPr>
            <a:lvl5pPr marL="1828675" indent="0" algn="ctr">
              <a:buNone/>
              <a:defRPr>
                <a:solidFill>
                  <a:schemeClr val="tx1">
                    <a:tint val="75000"/>
                  </a:schemeClr>
                </a:solidFill>
              </a:defRPr>
            </a:lvl5pPr>
            <a:lvl6pPr marL="2285843" indent="0" algn="ctr">
              <a:buNone/>
              <a:defRPr>
                <a:solidFill>
                  <a:schemeClr val="tx1">
                    <a:tint val="75000"/>
                  </a:schemeClr>
                </a:solidFill>
              </a:defRPr>
            </a:lvl6pPr>
            <a:lvl7pPr marL="2743012" indent="0" algn="ctr">
              <a:buNone/>
              <a:defRPr>
                <a:solidFill>
                  <a:schemeClr val="tx1">
                    <a:tint val="75000"/>
                  </a:schemeClr>
                </a:solidFill>
              </a:defRPr>
            </a:lvl7pPr>
            <a:lvl8pPr marL="3200181" indent="0" algn="ctr">
              <a:buNone/>
              <a:defRPr>
                <a:solidFill>
                  <a:schemeClr val="tx1">
                    <a:tint val="75000"/>
                  </a:schemeClr>
                </a:solidFill>
              </a:defRPr>
            </a:lvl8pPr>
            <a:lvl9pPr marL="3657350" indent="0" algn="ctr">
              <a:buNone/>
              <a:defRPr>
                <a:solidFill>
                  <a:schemeClr val="tx1">
                    <a:tint val="75000"/>
                  </a:schemeClr>
                </a:solidFill>
              </a:defRPr>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558D1F74-9EDB-7D4E-8A19-66B481743202}" type="slidenum">
              <a:rPr lang="en-US" smtClean="0"/>
              <a:t>‹#›</a:t>
            </a:fld>
            <a:endParaRPr lang="en-US"/>
          </a:p>
        </p:txBody>
      </p:sp>
    </p:spTree>
    <p:extLst>
      <p:ext uri="{BB962C8B-B14F-4D97-AF65-F5344CB8AC3E}">
        <p14:creationId xmlns:p14="http://schemas.microsoft.com/office/powerpoint/2010/main" val="56836480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986448"/>
            <a:ext cx="5384800" cy="49628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86448"/>
            <a:ext cx="5384800" cy="49628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558D1F74-9EDB-7D4E-8A19-66B481743202}" type="slidenum">
              <a:rPr lang="en-US" smtClean="0"/>
              <a:t>‹#›</a:t>
            </a:fld>
            <a:endParaRPr lang="en-US"/>
          </a:p>
        </p:txBody>
      </p:sp>
      <p:sp>
        <p:nvSpPr>
          <p:cNvPr id="9" name="Title 1"/>
          <p:cNvSpPr>
            <a:spLocks noGrp="1"/>
          </p:cNvSpPr>
          <p:nvPr>
            <p:ph type="title"/>
          </p:nvPr>
        </p:nvSpPr>
        <p:spPr>
          <a:xfrm>
            <a:off x="609601" y="152403"/>
            <a:ext cx="10972801" cy="834047"/>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042619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986450"/>
            <a:ext cx="5386918" cy="639762"/>
          </a:xfrm>
        </p:spPr>
        <p:txBody>
          <a:bodyPr anchor="b"/>
          <a:lstStyle>
            <a:lvl1pPr marL="0" indent="0">
              <a:buNone/>
              <a:defRPr sz="2400" b="1"/>
            </a:lvl1pPr>
            <a:lvl2pPr marL="457169" indent="0">
              <a:buNone/>
              <a:defRPr sz="2000" b="1"/>
            </a:lvl2pPr>
            <a:lvl3pPr marL="914337" indent="0">
              <a:buNone/>
              <a:defRPr sz="1800" b="1"/>
            </a:lvl3pPr>
            <a:lvl4pPr marL="1371506" indent="0">
              <a:buNone/>
              <a:defRPr sz="1600" b="1"/>
            </a:lvl4pPr>
            <a:lvl5pPr marL="1828675" indent="0">
              <a:buNone/>
              <a:defRPr sz="1600" b="1"/>
            </a:lvl5pPr>
            <a:lvl6pPr marL="2285843" indent="0">
              <a:buNone/>
              <a:defRPr sz="1600" b="1"/>
            </a:lvl6pPr>
            <a:lvl7pPr marL="2743012" indent="0">
              <a:buNone/>
              <a:defRPr sz="1600" b="1"/>
            </a:lvl7pPr>
            <a:lvl8pPr marL="3200181" indent="0">
              <a:buNone/>
              <a:defRPr sz="1600" b="1"/>
            </a:lvl8pPr>
            <a:lvl9pPr marL="365735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1626208"/>
            <a:ext cx="5386918" cy="43950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986450"/>
            <a:ext cx="5389033" cy="639762"/>
          </a:xfrm>
        </p:spPr>
        <p:txBody>
          <a:bodyPr anchor="b"/>
          <a:lstStyle>
            <a:lvl1pPr marL="0" indent="0">
              <a:buNone/>
              <a:defRPr sz="2400" b="1"/>
            </a:lvl1pPr>
            <a:lvl2pPr marL="457169" indent="0">
              <a:buNone/>
              <a:defRPr sz="2000" b="1"/>
            </a:lvl2pPr>
            <a:lvl3pPr marL="914337" indent="0">
              <a:buNone/>
              <a:defRPr sz="1800" b="1"/>
            </a:lvl3pPr>
            <a:lvl4pPr marL="1371506" indent="0">
              <a:buNone/>
              <a:defRPr sz="1600" b="1"/>
            </a:lvl4pPr>
            <a:lvl5pPr marL="1828675" indent="0">
              <a:buNone/>
              <a:defRPr sz="1600" b="1"/>
            </a:lvl5pPr>
            <a:lvl6pPr marL="2285843" indent="0">
              <a:buNone/>
              <a:defRPr sz="1600" b="1"/>
            </a:lvl6pPr>
            <a:lvl7pPr marL="2743012" indent="0">
              <a:buNone/>
              <a:defRPr sz="1600" b="1"/>
            </a:lvl7pPr>
            <a:lvl8pPr marL="3200181" indent="0">
              <a:buNone/>
              <a:defRPr sz="1600" b="1"/>
            </a:lvl8pPr>
            <a:lvl9pPr marL="36573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626208"/>
            <a:ext cx="5389033" cy="43950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558D1F74-9EDB-7D4E-8A19-66B481743202}" type="slidenum">
              <a:rPr lang="en-US" smtClean="0"/>
              <a:t>‹#›</a:t>
            </a:fld>
            <a:endParaRPr lang="en-US"/>
          </a:p>
        </p:txBody>
      </p:sp>
      <p:sp>
        <p:nvSpPr>
          <p:cNvPr id="10" name="Title 1"/>
          <p:cNvSpPr>
            <a:spLocks noGrp="1"/>
          </p:cNvSpPr>
          <p:nvPr>
            <p:ph type="title"/>
          </p:nvPr>
        </p:nvSpPr>
        <p:spPr>
          <a:xfrm>
            <a:off x="609601" y="152403"/>
            <a:ext cx="10972801" cy="834047"/>
          </a:xfrm>
        </p:spPr>
        <p:txBody>
          <a:bodyPr/>
          <a:lstStyle>
            <a:lvl1pPr>
              <a:defRPr>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077051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58D1F74-9EDB-7D4E-8A19-66B481743202}" type="slidenum">
              <a:rPr lang="en-US" smtClean="0"/>
              <a:t>‹#›</a:t>
            </a:fld>
            <a:endParaRPr lang="en-US"/>
          </a:p>
        </p:txBody>
      </p:sp>
    </p:spTree>
    <p:extLst>
      <p:ext uri="{BB962C8B-B14F-4D97-AF65-F5344CB8AC3E}">
        <p14:creationId xmlns:p14="http://schemas.microsoft.com/office/powerpoint/2010/main" val="2092960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8D1F74-9EDB-7D4E-8A19-66B481743202}" type="slidenum">
              <a:rPr lang="en-US" smtClean="0"/>
              <a:t>‹#›</a:t>
            </a:fld>
            <a:endParaRPr lang="en-US"/>
          </a:p>
        </p:txBody>
      </p:sp>
    </p:spTree>
    <p:extLst>
      <p:ext uri="{BB962C8B-B14F-4D97-AF65-F5344CB8AC3E}">
        <p14:creationId xmlns:p14="http://schemas.microsoft.com/office/powerpoint/2010/main" val="3067392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1708-F5FF-48FA-B940-8B639C81ADD5}"/>
              </a:ext>
            </a:extLst>
          </p:cNvPr>
          <p:cNvSpPr>
            <a:spLocks noGrp="1"/>
          </p:cNvSpPr>
          <p:nvPr>
            <p:ph type="title" hasCustomPrompt="1"/>
          </p:nvPr>
        </p:nvSpPr>
        <p:spPr>
          <a:xfrm>
            <a:off x="706579" y="365125"/>
            <a:ext cx="10682146" cy="1325563"/>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662EE47-83AE-48BB-9C5F-9BB0C40C9811}"/>
              </a:ext>
            </a:extLst>
          </p:cNvPr>
          <p:cNvSpPr>
            <a:spLocks noGrp="1"/>
          </p:cNvSpPr>
          <p:nvPr>
            <p:ph sz="half" idx="1"/>
          </p:nvPr>
        </p:nvSpPr>
        <p:spPr>
          <a:xfrm>
            <a:off x="694703" y="1825625"/>
            <a:ext cx="5146958"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3F0DFCC-45EB-4AA4-B615-6006019834E2}"/>
              </a:ext>
            </a:extLst>
          </p:cNvPr>
          <p:cNvSpPr>
            <a:spLocks noGrp="1"/>
          </p:cNvSpPr>
          <p:nvPr>
            <p:ph sz="half" idx="2"/>
          </p:nvPr>
        </p:nvSpPr>
        <p:spPr>
          <a:xfrm>
            <a:off x="6205993" y="1825625"/>
            <a:ext cx="5182732"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232E0965-C859-4EB6-89D3-7FD9C1057807}"/>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6" name="Footer Placeholder 5">
            <a:extLst>
              <a:ext uri="{FF2B5EF4-FFF2-40B4-BE49-F238E27FC236}">
                <a16:creationId xmlns:a16="http://schemas.microsoft.com/office/drawing/2014/main" id="{30D12ECF-E291-41D6-AD1D-AAA71CA683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BCD248-3503-42B9-A86F-91923AF1607A}"/>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223338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2"/>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169" indent="0">
              <a:buNone/>
              <a:defRPr sz="2800"/>
            </a:lvl2pPr>
            <a:lvl3pPr marL="914337" indent="0">
              <a:buNone/>
              <a:defRPr sz="2400"/>
            </a:lvl3pPr>
            <a:lvl4pPr marL="1371506" indent="0">
              <a:buNone/>
              <a:defRPr sz="2000"/>
            </a:lvl4pPr>
            <a:lvl5pPr marL="1828675" indent="0">
              <a:buNone/>
              <a:defRPr sz="2000"/>
            </a:lvl5pPr>
            <a:lvl6pPr marL="2285843" indent="0">
              <a:buNone/>
              <a:defRPr sz="2000"/>
            </a:lvl6pPr>
            <a:lvl7pPr marL="2743012" indent="0">
              <a:buNone/>
              <a:defRPr sz="2000"/>
            </a:lvl7pPr>
            <a:lvl8pPr marL="3200181" indent="0">
              <a:buNone/>
              <a:defRPr sz="2000"/>
            </a:lvl8pPr>
            <a:lvl9pPr marL="3657350" indent="0">
              <a:buNone/>
              <a:defRPr sz="2000"/>
            </a:lvl9pPr>
          </a:lstStyle>
          <a:p>
            <a:r>
              <a:rPr lang="en-US"/>
              <a:t>Click icon to add picture</a:t>
            </a:r>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169" indent="0">
              <a:buNone/>
              <a:defRPr sz="1200"/>
            </a:lvl2pPr>
            <a:lvl3pPr marL="914337" indent="0">
              <a:buNone/>
              <a:defRPr sz="1000"/>
            </a:lvl3pPr>
            <a:lvl4pPr marL="1371506" indent="0">
              <a:buNone/>
              <a:defRPr sz="900"/>
            </a:lvl4pPr>
            <a:lvl5pPr marL="1828675" indent="0">
              <a:buNone/>
              <a:defRPr sz="900"/>
            </a:lvl5pPr>
            <a:lvl6pPr marL="2285843" indent="0">
              <a:buNone/>
              <a:defRPr sz="900"/>
            </a:lvl6pPr>
            <a:lvl7pPr marL="2743012" indent="0">
              <a:buNone/>
              <a:defRPr sz="900"/>
            </a:lvl7pPr>
            <a:lvl8pPr marL="3200181" indent="0">
              <a:buNone/>
              <a:defRPr sz="900"/>
            </a:lvl8pPr>
            <a:lvl9pPr marL="365735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8D1F74-9EDB-7D4E-8A19-66B481743202}" type="slidenum">
              <a:rPr lang="en-US" smtClean="0"/>
              <a:t>‹#›</a:t>
            </a:fld>
            <a:endParaRPr lang="en-US"/>
          </a:p>
        </p:txBody>
      </p:sp>
    </p:spTree>
    <p:extLst>
      <p:ext uri="{BB962C8B-B14F-4D97-AF65-F5344CB8AC3E}">
        <p14:creationId xmlns:p14="http://schemas.microsoft.com/office/powerpoint/2010/main" val="835144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785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C4281-519E-EC05-9516-9EA5BD8F56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cs-CZ"/>
          </a:p>
        </p:txBody>
      </p:sp>
      <p:sp>
        <p:nvSpPr>
          <p:cNvPr id="3" name="Subtitle 2">
            <a:extLst>
              <a:ext uri="{FF2B5EF4-FFF2-40B4-BE49-F238E27FC236}">
                <a16:creationId xmlns:a16="http://schemas.microsoft.com/office/drawing/2014/main" id="{EAAEA493-0433-905C-BAB8-E14B530316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cs-CZ"/>
          </a:p>
        </p:txBody>
      </p:sp>
      <p:sp>
        <p:nvSpPr>
          <p:cNvPr id="4" name="Date Placeholder 3">
            <a:extLst>
              <a:ext uri="{FF2B5EF4-FFF2-40B4-BE49-F238E27FC236}">
                <a16:creationId xmlns:a16="http://schemas.microsoft.com/office/drawing/2014/main" id="{97D6371A-6BF6-83CB-811C-40BD14C90C50}"/>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5" name="Footer Placeholder 4">
            <a:extLst>
              <a:ext uri="{FF2B5EF4-FFF2-40B4-BE49-F238E27FC236}">
                <a16:creationId xmlns:a16="http://schemas.microsoft.com/office/drawing/2014/main" id="{F888A4B3-E60B-9C84-4B75-CE59F2A55F11}"/>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E38F852B-AA17-C4A3-9F43-AD748439072C}"/>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3565334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7337-E2D6-940A-9B7A-DABB992038F0}"/>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FBF90A27-8CC4-700E-5865-6B8CFC34D4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F0503B2B-F68E-1CB1-78DD-4EEC3250ECDC}"/>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5" name="Footer Placeholder 4">
            <a:extLst>
              <a:ext uri="{FF2B5EF4-FFF2-40B4-BE49-F238E27FC236}">
                <a16:creationId xmlns:a16="http://schemas.microsoft.com/office/drawing/2014/main" id="{2AF76F28-2926-19D4-0CC1-C0475D0AA436}"/>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0198984B-2134-C3BC-1598-7BC69A2972BC}"/>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3314822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9944-2E54-C1EB-B2C0-070FB8AE17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cs-CZ"/>
          </a:p>
        </p:txBody>
      </p:sp>
      <p:sp>
        <p:nvSpPr>
          <p:cNvPr id="3" name="Text Placeholder 2">
            <a:extLst>
              <a:ext uri="{FF2B5EF4-FFF2-40B4-BE49-F238E27FC236}">
                <a16:creationId xmlns:a16="http://schemas.microsoft.com/office/drawing/2014/main" id="{434A21C5-9914-A10D-1D7B-9C1373F7F5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BE60C9-80AB-97B2-D8A2-3A5DD3B86423}"/>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5" name="Footer Placeholder 4">
            <a:extLst>
              <a:ext uri="{FF2B5EF4-FFF2-40B4-BE49-F238E27FC236}">
                <a16:creationId xmlns:a16="http://schemas.microsoft.com/office/drawing/2014/main" id="{F3C33885-20A4-8C48-9915-938041E7ED32}"/>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663A86A2-76C6-DA2E-6253-84AE58535CE3}"/>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30033591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8DC3D-06B3-D522-AD52-A2132D29F18D}"/>
              </a:ext>
            </a:extLst>
          </p:cNvPr>
          <p:cNvSpPr>
            <a:spLocks noGrp="1"/>
          </p:cNvSpPr>
          <p:nvPr>
            <p:ph type="title"/>
          </p:nvPr>
        </p:nvSpPr>
        <p:spPr/>
        <p:txBody>
          <a:bodyPr/>
          <a:lstStyle/>
          <a:p>
            <a:r>
              <a:rPr lang="en-US"/>
              <a:t>Click to edit Master title style</a:t>
            </a:r>
            <a:endParaRPr lang="cs-CZ"/>
          </a:p>
        </p:txBody>
      </p:sp>
      <p:sp>
        <p:nvSpPr>
          <p:cNvPr id="3" name="Content Placeholder 2">
            <a:extLst>
              <a:ext uri="{FF2B5EF4-FFF2-40B4-BE49-F238E27FC236}">
                <a16:creationId xmlns:a16="http://schemas.microsoft.com/office/drawing/2014/main" id="{5FC9D18B-8E3C-C4A6-6248-E15EAF7949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Content Placeholder 3">
            <a:extLst>
              <a:ext uri="{FF2B5EF4-FFF2-40B4-BE49-F238E27FC236}">
                <a16:creationId xmlns:a16="http://schemas.microsoft.com/office/drawing/2014/main" id="{18A09517-24F7-D1D0-8C74-83131444CE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Date Placeholder 4">
            <a:extLst>
              <a:ext uri="{FF2B5EF4-FFF2-40B4-BE49-F238E27FC236}">
                <a16:creationId xmlns:a16="http://schemas.microsoft.com/office/drawing/2014/main" id="{8F56F32A-81C3-0263-472D-F1CD5FAFCA0D}"/>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6" name="Footer Placeholder 5">
            <a:extLst>
              <a:ext uri="{FF2B5EF4-FFF2-40B4-BE49-F238E27FC236}">
                <a16:creationId xmlns:a16="http://schemas.microsoft.com/office/drawing/2014/main" id="{5B6AD840-01B9-B5F7-C00E-71D53DB47FF8}"/>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17DE4429-2B0A-8EAE-F99D-073C184E9E2F}"/>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29880021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E3E7-41AC-723F-547A-9CB7AB6D12D4}"/>
              </a:ext>
            </a:extLst>
          </p:cNvPr>
          <p:cNvSpPr>
            <a:spLocks noGrp="1"/>
          </p:cNvSpPr>
          <p:nvPr>
            <p:ph type="title"/>
          </p:nvPr>
        </p:nvSpPr>
        <p:spPr>
          <a:xfrm>
            <a:off x="839788" y="365125"/>
            <a:ext cx="10515600" cy="1325563"/>
          </a:xfrm>
        </p:spPr>
        <p:txBody>
          <a:bodyPr/>
          <a:lstStyle/>
          <a:p>
            <a:r>
              <a:rPr lang="en-US"/>
              <a:t>Click to edit Master title style</a:t>
            </a:r>
            <a:endParaRPr lang="cs-CZ"/>
          </a:p>
        </p:txBody>
      </p:sp>
      <p:sp>
        <p:nvSpPr>
          <p:cNvPr id="3" name="Text Placeholder 2">
            <a:extLst>
              <a:ext uri="{FF2B5EF4-FFF2-40B4-BE49-F238E27FC236}">
                <a16:creationId xmlns:a16="http://schemas.microsoft.com/office/drawing/2014/main" id="{04B84D34-D294-F3A2-5F9F-61ECF30C79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621B3-DD55-6CD7-E3E2-D606F88EB6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5" name="Text Placeholder 4">
            <a:extLst>
              <a:ext uri="{FF2B5EF4-FFF2-40B4-BE49-F238E27FC236}">
                <a16:creationId xmlns:a16="http://schemas.microsoft.com/office/drawing/2014/main" id="{335AA9CA-25B4-AB5A-8BC1-3BB5E2C9AE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B7CA87-ABC9-DDF2-F52A-B554A70DAA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7" name="Date Placeholder 6">
            <a:extLst>
              <a:ext uri="{FF2B5EF4-FFF2-40B4-BE49-F238E27FC236}">
                <a16:creationId xmlns:a16="http://schemas.microsoft.com/office/drawing/2014/main" id="{31032AB7-6FAA-46A0-1D97-4D6ED75FAFD9}"/>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8" name="Footer Placeholder 7">
            <a:extLst>
              <a:ext uri="{FF2B5EF4-FFF2-40B4-BE49-F238E27FC236}">
                <a16:creationId xmlns:a16="http://schemas.microsoft.com/office/drawing/2014/main" id="{32729C1D-9DE0-E3B7-D31F-8FD842F163D4}"/>
              </a:ext>
            </a:extLst>
          </p:cNvPr>
          <p:cNvSpPr>
            <a:spLocks noGrp="1"/>
          </p:cNvSpPr>
          <p:nvPr>
            <p:ph type="ftr" sz="quarter" idx="11"/>
          </p:nvPr>
        </p:nvSpPr>
        <p:spPr/>
        <p:txBody>
          <a:bodyPr/>
          <a:lstStyle/>
          <a:p>
            <a:endParaRPr lang="cs-CZ"/>
          </a:p>
        </p:txBody>
      </p:sp>
      <p:sp>
        <p:nvSpPr>
          <p:cNvPr id="9" name="Slide Number Placeholder 8">
            <a:extLst>
              <a:ext uri="{FF2B5EF4-FFF2-40B4-BE49-F238E27FC236}">
                <a16:creationId xmlns:a16="http://schemas.microsoft.com/office/drawing/2014/main" id="{580D658E-3FF4-2F86-AB01-429C1A376526}"/>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6051655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AC8F5-D317-CE9F-0DC5-0B0F7712F96E}"/>
              </a:ext>
            </a:extLst>
          </p:cNvPr>
          <p:cNvSpPr>
            <a:spLocks noGrp="1"/>
          </p:cNvSpPr>
          <p:nvPr>
            <p:ph type="title"/>
          </p:nvPr>
        </p:nvSpPr>
        <p:spPr/>
        <p:txBody>
          <a:bodyPr/>
          <a:lstStyle/>
          <a:p>
            <a:r>
              <a:rPr lang="en-US"/>
              <a:t>Click to edit Master title style</a:t>
            </a:r>
            <a:endParaRPr lang="cs-CZ"/>
          </a:p>
        </p:txBody>
      </p:sp>
      <p:sp>
        <p:nvSpPr>
          <p:cNvPr id="3" name="Date Placeholder 2">
            <a:extLst>
              <a:ext uri="{FF2B5EF4-FFF2-40B4-BE49-F238E27FC236}">
                <a16:creationId xmlns:a16="http://schemas.microsoft.com/office/drawing/2014/main" id="{8D0F72FE-BE42-76AC-2AFA-81579A0A0F66}"/>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4" name="Footer Placeholder 3">
            <a:extLst>
              <a:ext uri="{FF2B5EF4-FFF2-40B4-BE49-F238E27FC236}">
                <a16:creationId xmlns:a16="http://schemas.microsoft.com/office/drawing/2014/main" id="{DEE0F57A-526D-5841-D099-11254E01505C}"/>
              </a:ext>
            </a:extLst>
          </p:cNvPr>
          <p:cNvSpPr>
            <a:spLocks noGrp="1"/>
          </p:cNvSpPr>
          <p:nvPr>
            <p:ph type="ftr" sz="quarter" idx="11"/>
          </p:nvPr>
        </p:nvSpPr>
        <p:spPr/>
        <p:txBody>
          <a:bodyPr/>
          <a:lstStyle/>
          <a:p>
            <a:endParaRPr lang="cs-CZ"/>
          </a:p>
        </p:txBody>
      </p:sp>
      <p:sp>
        <p:nvSpPr>
          <p:cNvPr id="5" name="Slide Number Placeholder 4">
            <a:extLst>
              <a:ext uri="{FF2B5EF4-FFF2-40B4-BE49-F238E27FC236}">
                <a16:creationId xmlns:a16="http://schemas.microsoft.com/office/drawing/2014/main" id="{9D515CA5-9C18-BC31-7D55-53AC35712357}"/>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1913316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73773-F31F-DC6C-0352-A0612C25189C}"/>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3" name="Footer Placeholder 2">
            <a:extLst>
              <a:ext uri="{FF2B5EF4-FFF2-40B4-BE49-F238E27FC236}">
                <a16:creationId xmlns:a16="http://schemas.microsoft.com/office/drawing/2014/main" id="{AAB1E917-D30F-0C8C-C72B-4A3ACF6E6345}"/>
              </a:ext>
            </a:extLst>
          </p:cNvPr>
          <p:cNvSpPr>
            <a:spLocks noGrp="1"/>
          </p:cNvSpPr>
          <p:nvPr>
            <p:ph type="ftr" sz="quarter" idx="11"/>
          </p:nvPr>
        </p:nvSpPr>
        <p:spPr/>
        <p:txBody>
          <a:bodyPr/>
          <a:lstStyle/>
          <a:p>
            <a:endParaRPr lang="cs-CZ"/>
          </a:p>
        </p:txBody>
      </p:sp>
      <p:sp>
        <p:nvSpPr>
          <p:cNvPr id="4" name="Slide Number Placeholder 3">
            <a:extLst>
              <a:ext uri="{FF2B5EF4-FFF2-40B4-BE49-F238E27FC236}">
                <a16:creationId xmlns:a16="http://schemas.microsoft.com/office/drawing/2014/main" id="{5C31156E-F1BC-5075-3B5F-1F5CECAC25E4}"/>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36792181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A6B53-6DA8-0CC4-2284-C5263548F2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Content Placeholder 2">
            <a:extLst>
              <a:ext uri="{FF2B5EF4-FFF2-40B4-BE49-F238E27FC236}">
                <a16:creationId xmlns:a16="http://schemas.microsoft.com/office/drawing/2014/main" id="{85ED43B1-687A-60C3-F22D-414F3A1B0D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Text Placeholder 3">
            <a:extLst>
              <a:ext uri="{FF2B5EF4-FFF2-40B4-BE49-F238E27FC236}">
                <a16:creationId xmlns:a16="http://schemas.microsoft.com/office/drawing/2014/main" id="{0F052E06-DE94-C86F-5F6E-10C617DFA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6BDC7-80DB-28A6-4123-98841E610BFC}"/>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6" name="Footer Placeholder 5">
            <a:extLst>
              <a:ext uri="{FF2B5EF4-FFF2-40B4-BE49-F238E27FC236}">
                <a16:creationId xmlns:a16="http://schemas.microsoft.com/office/drawing/2014/main" id="{95AF5084-BB0E-AF7B-4293-CA205D1F284D}"/>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3511FBE5-B4C9-0437-0EA4-2B7C48F9C375}"/>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3143551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24EF-528E-46A0-BF0D-6CA6E99996D1}"/>
              </a:ext>
            </a:extLst>
          </p:cNvPr>
          <p:cNvSpPr>
            <a:spLocks noGrp="1"/>
          </p:cNvSpPr>
          <p:nvPr>
            <p:ph type="title" hasCustomPrompt="1"/>
          </p:nvPr>
        </p:nvSpPr>
        <p:spPr>
          <a:xfrm>
            <a:off x="703226" y="365125"/>
            <a:ext cx="10515600" cy="1325563"/>
          </a:xfrm>
        </p:spPr>
        <p:txBody>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E204860-339B-4335-A0A5-39EC4A9C927C}"/>
              </a:ext>
            </a:extLst>
          </p:cNvPr>
          <p:cNvSpPr>
            <a:spLocks noGrp="1"/>
          </p:cNvSpPr>
          <p:nvPr>
            <p:ph type="body" idx="1" hasCustomPrompt="1"/>
          </p:nvPr>
        </p:nvSpPr>
        <p:spPr>
          <a:xfrm>
            <a:off x="703220" y="1690688"/>
            <a:ext cx="5115689" cy="791234"/>
          </a:xfrm>
        </p:spPr>
        <p:txBody>
          <a:bodyPr anchor="b">
            <a:norm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346196D-4EAC-45DF-8CCF-F084BEE22347}"/>
              </a:ext>
            </a:extLst>
          </p:cNvPr>
          <p:cNvSpPr>
            <a:spLocks noGrp="1"/>
          </p:cNvSpPr>
          <p:nvPr>
            <p:ph sz="half" idx="2"/>
          </p:nvPr>
        </p:nvSpPr>
        <p:spPr>
          <a:xfrm>
            <a:off x="701629" y="2505075"/>
            <a:ext cx="5115689" cy="32900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1857B0-6DA1-4E2B-A5D7-75DC5DEFD046}"/>
              </a:ext>
            </a:extLst>
          </p:cNvPr>
          <p:cNvSpPr>
            <a:spLocks noGrp="1"/>
          </p:cNvSpPr>
          <p:nvPr>
            <p:ph type="body" sz="quarter" idx="3" hasCustomPrompt="1"/>
          </p:nvPr>
        </p:nvSpPr>
        <p:spPr>
          <a:xfrm>
            <a:off x="6234540" y="1687101"/>
            <a:ext cx="4984286" cy="733041"/>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08117D5-3F7B-4181-90B3-28944E4516DE}"/>
              </a:ext>
            </a:extLst>
          </p:cNvPr>
          <p:cNvSpPr>
            <a:spLocks noGrp="1"/>
          </p:cNvSpPr>
          <p:nvPr>
            <p:ph sz="quarter" idx="4"/>
          </p:nvPr>
        </p:nvSpPr>
        <p:spPr>
          <a:xfrm>
            <a:off x="6240480" y="2516951"/>
            <a:ext cx="4978282" cy="3278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A035A0-9E61-4FBF-83CB-DE2F14351C9F}"/>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8" name="Footer Placeholder 7">
            <a:extLst>
              <a:ext uri="{FF2B5EF4-FFF2-40B4-BE49-F238E27FC236}">
                <a16:creationId xmlns:a16="http://schemas.microsoft.com/office/drawing/2014/main" id="{A90C0A21-114E-469B-BAF9-B45ECAB82B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90647-2E4D-4A1E-9B9F-292488369537}"/>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39399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428A-5ACC-F3EA-DA54-2F9383A607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cs-CZ"/>
          </a:p>
        </p:txBody>
      </p:sp>
      <p:sp>
        <p:nvSpPr>
          <p:cNvPr id="3" name="Picture Placeholder 2">
            <a:extLst>
              <a:ext uri="{FF2B5EF4-FFF2-40B4-BE49-F238E27FC236}">
                <a16:creationId xmlns:a16="http://schemas.microsoft.com/office/drawing/2014/main" id="{EAA70CAB-191E-6746-6C81-AA65596FFB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a:extLst>
              <a:ext uri="{FF2B5EF4-FFF2-40B4-BE49-F238E27FC236}">
                <a16:creationId xmlns:a16="http://schemas.microsoft.com/office/drawing/2014/main" id="{3E869AA1-DFAF-61F7-9ECA-775863FD2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5B2483-F7DF-E347-8BDD-84E71E671E8F}"/>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6" name="Footer Placeholder 5">
            <a:extLst>
              <a:ext uri="{FF2B5EF4-FFF2-40B4-BE49-F238E27FC236}">
                <a16:creationId xmlns:a16="http://schemas.microsoft.com/office/drawing/2014/main" id="{F376B012-B53D-5BD8-A56F-EC60AAA82259}"/>
              </a:ext>
            </a:extLst>
          </p:cNvPr>
          <p:cNvSpPr>
            <a:spLocks noGrp="1"/>
          </p:cNvSpPr>
          <p:nvPr>
            <p:ph type="ftr" sz="quarter" idx="11"/>
          </p:nvPr>
        </p:nvSpPr>
        <p:spPr/>
        <p:txBody>
          <a:bodyPr/>
          <a:lstStyle/>
          <a:p>
            <a:endParaRPr lang="cs-CZ"/>
          </a:p>
        </p:txBody>
      </p:sp>
      <p:sp>
        <p:nvSpPr>
          <p:cNvPr id="7" name="Slide Number Placeholder 6">
            <a:extLst>
              <a:ext uri="{FF2B5EF4-FFF2-40B4-BE49-F238E27FC236}">
                <a16:creationId xmlns:a16="http://schemas.microsoft.com/office/drawing/2014/main" id="{EA5C3B29-DC1C-8FF1-ED36-511B7306A4A5}"/>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2434197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2840-65CB-1D83-561D-AE8503DB8739}"/>
              </a:ext>
            </a:extLst>
          </p:cNvPr>
          <p:cNvSpPr>
            <a:spLocks noGrp="1"/>
          </p:cNvSpPr>
          <p:nvPr>
            <p:ph type="title"/>
          </p:nvPr>
        </p:nvSpPr>
        <p:spPr/>
        <p:txBody>
          <a:bodyPr/>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4119BBDF-F24F-D6AB-6F2F-39388E0BBC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AFEEF1E4-62FF-E245-ABA2-0CFD99DBA732}"/>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5" name="Footer Placeholder 4">
            <a:extLst>
              <a:ext uri="{FF2B5EF4-FFF2-40B4-BE49-F238E27FC236}">
                <a16:creationId xmlns:a16="http://schemas.microsoft.com/office/drawing/2014/main" id="{DDEC416A-1FAF-1EF0-A79B-104D21792D1C}"/>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F281C488-E739-8104-7EA6-D033425BE5C9}"/>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1041535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7C218-62F5-53FC-FB2B-D56D626B41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cs-CZ"/>
          </a:p>
        </p:txBody>
      </p:sp>
      <p:sp>
        <p:nvSpPr>
          <p:cNvPr id="3" name="Vertical Text Placeholder 2">
            <a:extLst>
              <a:ext uri="{FF2B5EF4-FFF2-40B4-BE49-F238E27FC236}">
                <a16:creationId xmlns:a16="http://schemas.microsoft.com/office/drawing/2014/main" id="{1DB1138F-DD1B-1F7F-B27B-B174AB2E7C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61044030-036E-8707-7E30-2A2781DB2A48}"/>
              </a:ext>
            </a:extLst>
          </p:cNvPr>
          <p:cNvSpPr>
            <a:spLocks noGrp="1"/>
          </p:cNvSpPr>
          <p:nvPr>
            <p:ph type="dt" sz="half" idx="10"/>
          </p:nvPr>
        </p:nvSpPr>
        <p:spPr/>
        <p:txBody>
          <a:bodyPr/>
          <a:lstStyle/>
          <a:p>
            <a:fld id="{0EE9162C-84FB-4E53-B8F4-63BD721BDAA8}" type="datetimeFigureOut">
              <a:rPr lang="cs-CZ" smtClean="0"/>
              <a:t>16.12.2022</a:t>
            </a:fld>
            <a:endParaRPr lang="cs-CZ"/>
          </a:p>
        </p:txBody>
      </p:sp>
      <p:sp>
        <p:nvSpPr>
          <p:cNvPr id="5" name="Footer Placeholder 4">
            <a:extLst>
              <a:ext uri="{FF2B5EF4-FFF2-40B4-BE49-F238E27FC236}">
                <a16:creationId xmlns:a16="http://schemas.microsoft.com/office/drawing/2014/main" id="{C56F46B6-C355-3600-50C3-08D9C40E614D}"/>
              </a:ext>
            </a:extLst>
          </p:cNvPr>
          <p:cNvSpPr>
            <a:spLocks noGrp="1"/>
          </p:cNvSpPr>
          <p:nvPr>
            <p:ph type="ftr" sz="quarter" idx="11"/>
          </p:nvPr>
        </p:nvSpPr>
        <p:spPr/>
        <p:txBody>
          <a:bodyPr/>
          <a:lstStyle/>
          <a:p>
            <a:endParaRPr lang="cs-CZ"/>
          </a:p>
        </p:txBody>
      </p:sp>
      <p:sp>
        <p:nvSpPr>
          <p:cNvPr id="6" name="Slide Number Placeholder 5">
            <a:extLst>
              <a:ext uri="{FF2B5EF4-FFF2-40B4-BE49-F238E27FC236}">
                <a16:creationId xmlns:a16="http://schemas.microsoft.com/office/drawing/2014/main" id="{B4E2C53C-8F38-45A7-004D-55C2C05D6AC2}"/>
              </a:ext>
            </a:extLst>
          </p:cNvPr>
          <p:cNvSpPr>
            <a:spLocks noGrp="1"/>
          </p:cNvSpPr>
          <p:nvPr>
            <p:ph type="sldNum" sz="quarter" idx="12"/>
          </p:nvPr>
        </p:nvSpPr>
        <p:spPr/>
        <p:txBody>
          <a:bodyPr/>
          <a:lstStyle/>
          <a:p>
            <a:fld id="{95C412B0-53B6-468F-8D2E-5DE7B13AF02D}" type="slidenum">
              <a:rPr lang="cs-CZ" smtClean="0"/>
              <a:t>‹#›</a:t>
            </a:fld>
            <a:endParaRPr lang="cs-CZ"/>
          </a:p>
        </p:txBody>
      </p:sp>
    </p:spTree>
    <p:extLst>
      <p:ext uri="{BB962C8B-B14F-4D97-AF65-F5344CB8AC3E}">
        <p14:creationId xmlns:p14="http://schemas.microsoft.com/office/powerpoint/2010/main" val="21498106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541371"/>
            <a:ext cx="10363200" cy="6093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0"/>
            <a:ext cx="8534399"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9ED4500-15FB-445E-BDFD-25C62606644B}" type="datetime1">
              <a:rPr lang="en-US" smtClean="0"/>
              <a:t>12/16/2022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545070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US"/>
              <a:t>Click to edit 1-line title style</a:t>
            </a:r>
          </a:p>
        </p:txBody>
      </p:sp>
      <p:sp>
        <p:nvSpPr>
          <p:cNvPr id="3" name="Content Placeholder 2"/>
          <p:cNvSpPr>
            <a:spLocks noGrp="1"/>
          </p:cNvSpPr>
          <p:nvPr>
            <p:ph idx="1"/>
          </p:nvPr>
        </p:nvSpPr>
        <p:spPr>
          <a:xfrm>
            <a:off x="609600" y="986447"/>
            <a:ext cx="10972801" cy="4890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58D1F74-9EDB-7D4E-8A19-66B481743202}" type="slidenum">
              <a:rPr lang="en-US" smtClean="0"/>
              <a:t>‹#›</a:t>
            </a:fld>
            <a:endParaRPr lang="en-US" dirty="0"/>
          </a:p>
        </p:txBody>
      </p:sp>
    </p:spTree>
    <p:extLst>
      <p:ext uri="{BB962C8B-B14F-4D97-AF65-F5344CB8AC3E}">
        <p14:creationId xmlns:p14="http://schemas.microsoft.com/office/powerpoint/2010/main" val="1024612848"/>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 2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76200"/>
            <a:ext cx="10972801" cy="1375385"/>
          </a:xfrm>
        </p:spPr>
        <p:txBody>
          <a:bodyPr/>
          <a:lstStyle>
            <a:lvl1pPr>
              <a:lnSpc>
                <a:spcPct val="80000"/>
              </a:lnSpc>
              <a:defRPr baseline="0">
                <a:solidFill>
                  <a:schemeClr val="tx2"/>
                </a:solidFill>
              </a:defRPr>
            </a:lvl1pPr>
          </a:lstStyle>
          <a:p>
            <a:r>
              <a:rPr lang="en-US"/>
              <a:t>Click to edit Master title style</a:t>
            </a:r>
            <a:br>
              <a:rPr lang="en-US"/>
            </a:br>
            <a:r>
              <a:rPr lang="en-US"/>
              <a:t>that flows into two lines</a:t>
            </a:r>
          </a:p>
        </p:txBody>
      </p:sp>
      <p:sp>
        <p:nvSpPr>
          <p:cNvPr id="3" name="Content Placeholder 2"/>
          <p:cNvSpPr>
            <a:spLocks noGrp="1"/>
          </p:cNvSpPr>
          <p:nvPr>
            <p:ph idx="1"/>
          </p:nvPr>
        </p:nvSpPr>
        <p:spPr>
          <a:xfrm>
            <a:off x="609600" y="1431599"/>
            <a:ext cx="10972801" cy="451768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558D1F74-9EDB-7D4E-8A19-66B481743202}" type="slidenum">
              <a:rPr lang="en-US" smtClean="0"/>
              <a:t>‹#›</a:t>
            </a:fld>
            <a:endParaRPr lang="en-US" dirty="0"/>
          </a:p>
        </p:txBody>
      </p:sp>
    </p:spTree>
    <p:extLst>
      <p:ext uri="{BB962C8B-B14F-4D97-AF65-F5344CB8AC3E}">
        <p14:creationId xmlns:p14="http://schemas.microsoft.com/office/powerpoint/2010/main" val="2325565471"/>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Cente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6"/>
            <a:ext cx="10363200"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828800" y="3886201"/>
            <a:ext cx="8534401" cy="1752600"/>
          </a:xfrm>
        </p:spPr>
        <p:txBody>
          <a:bodyPr/>
          <a:lstStyle>
            <a:lvl1pPr marL="0" indent="0" algn="ctr">
              <a:buNone/>
              <a:defRPr>
                <a:solidFill>
                  <a:schemeClr val="tx1">
                    <a:tint val="75000"/>
                  </a:schemeClr>
                </a:solidFill>
              </a:defRPr>
            </a:lvl1pPr>
            <a:lvl2pPr marL="457185" indent="0" algn="ctr">
              <a:buNone/>
              <a:defRPr>
                <a:solidFill>
                  <a:schemeClr val="tx1">
                    <a:tint val="75000"/>
                  </a:schemeClr>
                </a:solidFill>
              </a:defRPr>
            </a:lvl2pPr>
            <a:lvl3pPr marL="914370" indent="0" algn="ctr">
              <a:buNone/>
              <a:defRPr>
                <a:solidFill>
                  <a:schemeClr val="tx1">
                    <a:tint val="75000"/>
                  </a:schemeClr>
                </a:solidFill>
              </a:defRPr>
            </a:lvl3pPr>
            <a:lvl4pPr marL="1371555" indent="0" algn="ctr">
              <a:buNone/>
              <a:defRPr>
                <a:solidFill>
                  <a:schemeClr val="tx1">
                    <a:tint val="75000"/>
                  </a:schemeClr>
                </a:solidFill>
              </a:defRPr>
            </a:lvl4pPr>
            <a:lvl5pPr marL="1828741" indent="0" algn="ctr">
              <a:buNone/>
              <a:defRPr>
                <a:solidFill>
                  <a:schemeClr val="tx1">
                    <a:tint val="75000"/>
                  </a:schemeClr>
                </a:solidFill>
              </a:defRPr>
            </a:lvl5pPr>
            <a:lvl6pPr marL="2285926" indent="0" algn="ctr">
              <a:buNone/>
              <a:defRPr>
                <a:solidFill>
                  <a:schemeClr val="tx1">
                    <a:tint val="75000"/>
                  </a:schemeClr>
                </a:solidFill>
              </a:defRPr>
            </a:lvl6pPr>
            <a:lvl7pPr marL="2743111" indent="0" algn="ctr">
              <a:buNone/>
              <a:defRPr>
                <a:solidFill>
                  <a:schemeClr val="tx1">
                    <a:tint val="75000"/>
                  </a:schemeClr>
                </a:solidFill>
              </a:defRPr>
            </a:lvl7pPr>
            <a:lvl8pPr marL="3200296" indent="0" algn="ctr">
              <a:buNone/>
              <a:defRPr>
                <a:solidFill>
                  <a:schemeClr val="tx1">
                    <a:tint val="75000"/>
                  </a:schemeClr>
                </a:solidFill>
              </a:defRPr>
            </a:lvl8pPr>
            <a:lvl9pPr marL="3657481"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558D1F74-9EDB-7D4E-8A19-66B481743202}" type="slidenum">
              <a:rPr lang="en-US" smtClean="0"/>
              <a:t>‹#›</a:t>
            </a:fld>
            <a:endParaRPr lang="en-US" dirty="0"/>
          </a:p>
        </p:txBody>
      </p:sp>
    </p:spTree>
    <p:extLst>
      <p:ext uri="{BB962C8B-B14F-4D97-AF65-F5344CB8AC3E}">
        <p14:creationId xmlns:p14="http://schemas.microsoft.com/office/powerpoint/2010/main" val="391607922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986448"/>
            <a:ext cx="5384800" cy="49628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86448"/>
            <a:ext cx="5384800" cy="49628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558D1F74-9EDB-7D4E-8A19-66B481743202}" type="slidenum">
              <a:rPr lang="en-US" smtClean="0"/>
              <a:t>‹#›</a:t>
            </a:fld>
            <a:endParaRPr lang="en-US" dirty="0"/>
          </a:p>
        </p:txBody>
      </p:sp>
      <p:sp>
        <p:nvSpPr>
          <p:cNvPr id="9" name="Title 1"/>
          <p:cNvSpPr>
            <a:spLocks noGrp="1"/>
          </p:cNvSpPr>
          <p:nvPr>
            <p:ph type="title"/>
          </p:nvPr>
        </p:nvSpPr>
        <p:spPr>
          <a:xfrm>
            <a:off x="609600" y="152401"/>
            <a:ext cx="10972801" cy="834047"/>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115436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986448"/>
            <a:ext cx="5386918" cy="639762"/>
          </a:xfrm>
        </p:spPr>
        <p:txBody>
          <a:bodyPr anchor="b"/>
          <a:lstStyle>
            <a:lvl1pPr marL="0" indent="0">
              <a:buNone/>
              <a:defRPr sz="2400" b="1"/>
            </a:lvl1pPr>
            <a:lvl2pPr marL="457185" indent="0">
              <a:buNone/>
              <a:defRPr sz="2000" b="1"/>
            </a:lvl2pPr>
            <a:lvl3pPr marL="914370" indent="0">
              <a:buNone/>
              <a:defRPr sz="1800"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1626208"/>
            <a:ext cx="5386918" cy="43950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986448"/>
            <a:ext cx="5389033" cy="639762"/>
          </a:xfrm>
        </p:spPr>
        <p:txBody>
          <a:bodyPr anchor="b"/>
          <a:lstStyle>
            <a:lvl1pPr marL="0" indent="0">
              <a:buNone/>
              <a:defRPr sz="2400" b="1"/>
            </a:lvl1pPr>
            <a:lvl2pPr marL="457185" indent="0">
              <a:buNone/>
              <a:defRPr sz="2000" b="1"/>
            </a:lvl2pPr>
            <a:lvl3pPr marL="914370" indent="0">
              <a:buNone/>
              <a:defRPr sz="1800" b="1"/>
            </a:lvl3pPr>
            <a:lvl4pPr marL="1371555" indent="0">
              <a:buNone/>
              <a:defRPr sz="1600" b="1"/>
            </a:lvl4pPr>
            <a:lvl5pPr marL="1828741" indent="0">
              <a:buNone/>
              <a:defRPr sz="1600" b="1"/>
            </a:lvl5pPr>
            <a:lvl6pPr marL="2285926" indent="0">
              <a:buNone/>
              <a:defRPr sz="1600" b="1"/>
            </a:lvl6pPr>
            <a:lvl7pPr marL="2743111" indent="0">
              <a:buNone/>
              <a:defRPr sz="1600" b="1"/>
            </a:lvl7pPr>
            <a:lvl8pPr marL="3200296" indent="0">
              <a:buNone/>
              <a:defRPr sz="1600" b="1"/>
            </a:lvl8pPr>
            <a:lvl9pPr marL="365748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626208"/>
            <a:ext cx="5389033" cy="439507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558D1F74-9EDB-7D4E-8A19-66B481743202}" type="slidenum">
              <a:rPr lang="en-US" smtClean="0"/>
              <a:t>‹#›</a:t>
            </a:fld>
            <a:endParaRPr lang="en-US" dirty="0"/>
          </a:p>
        </p:txBody>
      </p:sp>
      <p:sp>
        <p:nvSpPr>
          <p:cNvPr id="10" name="Title 1"/>
          <p:cNvSpPr>
            <a:spLocks noGrp="1"/>
          </p:cNvSpPr>
          <p:nvPr>
            <p:ph type="title"/>
          </p:nvPr>
        </p:nvSpPr>
        <p:spPr>
          <a:xfrm>
            <a:off x="609600" y="152401"/>
            <a:ext cx="10972801" cy="834047"/>
          </a:xfrm>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36820430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58D1F74-9EDB-7D4E-8A19-66B481743202}" type="slidenum">
              <a:rPr lang="en-US" smtClean="0"/>
              <a:t>‹#›</a:t>
            </a:fld>
            <a:endParaRPr lang="en-US" dirty="0"/>
          </a:p>
        </p:txBody>
      </p:sp>
    </p:spTree>
    <p:extLst>
      <p:ext uri="{BB962C8B-B14F-4D97-AF65-F5344CB8AC3E}">
        <p14:creationId xmlns:p14="http://schemas.microsoft.com/office/powerpoint/2010/main" val="13517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0E4A-D5DA-4C4B-B8BE-9DDA91B3529E}"/>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7FD586-4B54-4C10-89D5-E4D9BD6A0AD8}"/>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4" name="Footer Placeholder 3">
            <a:extLst>
              <a:ext uri="{FF2B5EF4-FFF2-40B4-BE49-F238E27FC236}">
                <a16:creationId xmlns:a16="http://schemas.microsoft.com/office/drawing/2014/main" id="{701D6CCB-E602-48D4-AF04-1CBCA40358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68710B-6D14-4617-AD4E-48509171E1DD}"/>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257272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8D1F74-9EDB-7D4E-8A19-66B481743202}" type="slidenum">
              <a:rPr lang="en-US" smtClean="0"/>
              <a:t>‹#›</a:t>
            </a:fld>
            <a:endParaRPr lang="en-US" dirty="0"/>
          </a:p>
        </p:txBody>
      </p:sp>
    </p:spTree>
    <p:extLst>
      <p:ext uri="{BB962C8B-B14F-4D97-AF65-F5344CB8AC3E}">
        <p14:creationId xmlns:p14="http://schemas.microsoft.com/office/powerpoint/2010/main" val="3713662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185" indent="0">
              <a:buNone/>
              <a:defRPr sz="2800"/>
            </a:lvl2pPr>
            <a:lvl3pPr marL="914370" indent="0">
              <a:buNone/>
              <a:defRPr sz="2400"/>
            </a:lvl3pPr>
            <a:lvl4pPr marL="1371555" indent="0">
              <a:buNone/>
              <a:defRPr sz="2000"/>
            </a:lvl4pPr>
            <a:lvl5pPr marL="1828741" indent="0">
              <a:buNone/>
              <a:defRPr sz="2000"/>
            </a:lvl5pPr>
            <a:lvl6pPr marL="2285926" indent="0">
              <a:buNone/>
              <a:defRPr sz="2000"/>
            </a:lvl6pPr>
            <a:lvl7pPr marL="2743111" indent="0">
              <a:buNone/>
              <a:defRPr sz="2000"/>
            </a:lvl7pPr>
            <a:lvl8pPr marL="3200296" indent="0">
              <a:buNone/>
              <a:defRPr sz="2000"/>
            </a:lvl8pPr>
            <a:lvl9pPr marL="3657481" indent="0">
              <a:buNone/>
              <a:defRPr sz="2000"/>
            </a:lvl9pPr>
          </a:lstStyle>
          <a:p>
            <a:r>
              <a:rPr lang="en-US" dirty="0"/>
              <a:t>Click icon to add picture</a:t>
            </a:r>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185" indent="0">
              <a:buNone/>
              <a:defRPr sz="1200"/>
            </a:lvl2pPr>
            <a:lvl3pPr marL="914370" indent="0">
              <a:buNone/>
              <a:defRPr sz="1000"/>
            </a:lvl3pPr>
            <a:lvl4pPr marL="1371555" indent="0">
              <a:buNone/>
              <a:defRPr sz="900"/>
            </a:lvl4pPr>
            <a:lvl5pPr marL="1828741" indent="0">
              <a:buNone/>
              <a:defRPr sz="900"/>
            </a:lvl5pPr>
            <a:lvl6pPr marL="2285926" indent="0">
              <a:buNone/>
              <a:defRPr sz="900"/>
            </a:lvl6pPr>
            <a:lvl7pPr marL="2743111" indent="0">
              <a:buNone/>
              <a:defRPr sz="900"/>
            </a:lvl7pPr>
            <a:lvl8pPr marL="3200296" indent="0">
              <a:buNone/>
              <a:defRPr sz="900"/>
            </a:lvl8pPr>
            <a:lvl9pPr marL="3657481"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8D1F74-9EDB-7D4E-8A19-66B481743202}" type="slidenum">
              <a:rPr lang="en-US" smtClean="0"/>
              <a:t>‹#›</a:t>
            </a:fld>
            <a:endParaRPr lang="en-US" dirty="0"/>
          </a:p>
        </p:txBody>
      </p:sp>
    </p:spTree>
    <p:extLst>
      <p:ext uri="{BB962C8B-B14F-4D97-AF65-F5344CB8AC3E}">
        <p14:creationId xmlns:p14="http://schemas.microsoft.com/office/powerpoint/2010/main" val="8365601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Disposition personnalisée">
    <p:spTree>
      <p:nvGrpSpPr>
        <p:cNvPr id="1" name=""/>
        <p:cNvGrpSpPr/>
        <p:nvPr/>
      </p:nvGrpSpPr>
      <p:grpSpPr>
        <a:xfrm>
          <a:off x="0" y="0"/>
          <a:ext cx="0" cy="0"/>
          <a:chOff x="0" y="0"/>
          <a:chExt cx="0" cy="0"/>
        </a:xfrm>
      </p:grpSpPr>
      <p:sp>
        <p:nvSpPr>
          <p:cNvPr id="2" name="Title 1"/>
          <p:cNvSpPr>
            <a:spLocks noGrp="1"/>
          </p:cNvSpPr>
          <p:nvPr>
            <p:ph type="title"/>
          </p:nvPr>
        </p:nvSpPr>
        <p:spPr>
          <a:xfrm>
            <a:off x="488654" y="269380"/>
            <a:ext cx="10972801" cy="563690"/>
          </a:xfrm>
        </p:spPr>
        <p:txBody>
          <a:bodyPr anchor="b"/>
          <a:lstStyle>
            <a:lvl1pPr>
              <a:defRPr sz="1836"/>
            </a:lvl1pPr>
          </a:lstStyle>
          <a:p>
            <a:r>
              <a:rPr lang="fr-FR"/>
              <a:t>Modifiez le style du titre</a:t>
            </a:r>
            <a:endParaRPr lang="en-US"/>
          </a:p>
        </p:txBody>
      </p:sp>
      <p:sp>
        <p:nvSpPr>
          <p:cNvPr id="7" name="Content Placeholder 2"/>
          <p:cNvSpPr>
            <a:spLocks noGrp="1"/>
          </p:cNvSpPr>
          <p:nvPr>
            <p:ph idx="1"/>
          </p:nvPr>
        </p:nvSpPr>
        <p:spPr>
          <a:xfrm>
            <a:off x="609602" y="1272303"/>
            <a:ext cx="10972801" cy="4978559"/>
          </a:xfrm>
        </p:spPr>
        <p:txBody>
          <a:bodyPr/>
          <a:lstStyle>
            <a:lvl1pPr>
              <a:buClr>
                <a:srgbClr val="E73D82"/>
              </a:buClr>
              <a:defRPr sz="1319">
                <a:solidFill>
                  <a:schemeClr val="bg1">
                    <a:lumMod val="50000"/>
                  </a:schemeClr>
                </a:solidFill>
              </a:defRPr>
            </a:lvl1pPr>
            <a:lvl2pPr>
              <a:defRPr sz="1319">
                <a:solidFill>
                  <a:schemeClr val="bg1">
                    <a:lumMod val="50000"/>
                  </a:schemeClr>
                </a:solidFill>
              </a:defRPr>
            </a:lvl2pPr>
            <a:lvl3pPr>
              <a:defRPr sz="1319">
                <a:solidFill>
                  <a:schemeClr val="bg1">
                    <a:lumMod val="50000"/>
                  </a:schemeClr>
                </a:solidFill>
              </a:defRPr>
            </a:lvl3pPr>
            <a:lvl4pPr>
              <a:defRPr sz="1319">
                <a:solidFill>
                  <a:schemeClr val="bg1">
                    <a:lumMod val="50000"/>
                  </a:schemeClr>
                </a:solidFill>
              </a:defRPr>
            </a:lvl4pPr>
            <a:lvl5pPr>
              <a:defRPr sz="1319">
                <a:solidFill>
                  <a:schemeClr val="bg1">
                    <a:lumMod val="50000"/>
                  </a:schemeClr>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516572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6F89FF-03DB-4633-84D0-08FBDD5A2F9F}"/>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3" name="Footer Placeholder 2">
            <a:extLst>
              <a:ext uri="{FF2B5EF4-FFF2-40B4-BE49-F238E27FC236}">
                <a16:creationId xmlns:a16="http://schemas.microsoft.com/office/drawing/2014/main" id="{A7FE62DE-D883-4164-86CD-4E3CEA5C66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1CC548-CD17-49A7-913D-0D8C045CEDB5}"/>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853797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6D22-5159-49E3-BB7F-52F868160056}"/>
              </a:ext>
            </a:extLst>
          </p:cNvPr>
          <p:cNvSpPr>
            <a:spLocks noGrp="1"/>
          </p:cNvSpPr>
          <p:nvPr>
            <p:ph type="title" hasCustomPrompt="1"/>
          </p:nvPr>
        </p:nvSpPr>
        <p:spPr>
          <a:xfrm>
            <a:off x="709157" y="457200"/>
            <a:ext cx="4114800" cy="1600200"/>
          </a:xfrm>
        </p:spPr>
        <p:txBody>
          <a:bodyPr anchor="b"/>
          <a:lstStyle>
            <a:lvl1pPr>
              <a:defRPr sz="28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A7C6D47-356F-44E5-8080-0113B776CD43}"/>
              </a:ext>
            </a:extLst>
          </p:cNvPr>
          <p:cNvSpPr>
            <a:spLocks noGrp="1"/>
          </p:cNvSpPr>
          <p:nvPr>
            <p:ph idx="1"/>
          </p:nvPr>
        </p:nvSpPr>
        <p:spPr>
          <a:xfrm>
            <a:off x="5183188" y="1276597"/>
            <a:ext cx="6172200" cy="4453247"/>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6ACAD40-8C40-4217-8ACC-A274E474F51C}"/>
              </a:ext>
            </a:extLst>
          </p:cNvPr>
          <p:cNvSpPr>
            <a:spLocks noGrp="1"/>
          </p:cNvSpPr>
          <p:nvPr>
            <p:ph type="body" sz="half" idx="2"/>
          </p:nvPr>
        </p:nvSpPr>
        <p:spPr>
          <a:xfrm>
            <a:off x="703223" y="2057400"/>
            <a:ext cx="4114800" cy="36724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A774C5-3E17-4B09-9890-8D828AF267DE}"/>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6" name="Footer Placeholder 5">
            <a:extLst>
              <a:ext uri="{FF2B5EF4-FFF2-40B4-BE49-F238E27FC236}">
                <a16:creationId xmlns:a16="http://schemas.microsoft.com/office/drawing/2014/main" id="{02138872-F0D3-4D9B-A29D-2E63240AC6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D469C9-220D-4F45-B812-5201BDA4334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408513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2670-8927-44BD-A2FE-2BA7E37A3333}"/>
              </a:ext>
            </a:extLst>
          </p:cNvPr>
          <p:cNvSpPr>
            <a:spLocks noGrp="1"/>
          </p:cNvSpPr>
          <p:nvPr>
            <p:ph type="title" hasCustomPrompt="1"/>
          </p:nvPr>
        </p:nvSpPr>
        <p:spPr>
          <a:xfrm>
            <a:off x="697282" y="457200"/>
            <a:ext cx="3932237" cy="1549262"/>
          </a:xfrm>
        </p:spPr>
        <p:txBody>
          <a:bodyPr anchor="b"/>
          <a:lstStyle>
            <a:lvl1pPr>
              <a:defRPr sz="28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F2F50D4-D809-48FF-8949-7B800C3A4AE3}"/>
              </a:ext>
            </a:extLst>
          </p:cNvPr>
          <p:cNvSpPr>
            <a:spLocks noGrp="1"/>
          </p:cNvSpPr>
          <p:nvPr>
            <p:ph type="pic" idx="1"/>
          </p:nvPr>
        </p:nvSpPr>
        <p:spPr>
          <a:xfrm>
            <a:off x="5183188" y="987426"/>
            <a:ext cx="6172200" cy="4760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8753EC-9A03-46E4-8CB3-5AC09D9695E0}"/>
              </a:ext>
            </a:extLst>
          </p:cNvPr>
          <p:cNvSpPr>
            <a:spLocks noGrp="1"/>
          </p:cNvSpPr>
          <p:nvPr>
            <p:ph type="body" sz="half" idx="2"/>
          </p:nvPr>
        </p:nvSpPr>
        <p:spPr>
          <a:xfrm>
            <a:off x="697282" y="2057400"/>
            <a:ext cx="3932237" cy="3690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E853C9-3EFB-41BB-ABA2-1F7831FA8D11}"/>
              </a:ext>
            </a:extLst>
          </p:cNvPr>
          <p:cNvSpPr>
            <a:spLocks noGrp="1"/>
          </p:cNvSpPr>
          <p:nvPr>
            <p:ph type="dt" sz="half" idx="10"/>
          </p:nvPr>
        </p:nvSpPr>
        <p:spPr/>
        <p:txBody>
          <a:bodyPr/>
          <a:lstStyle/>
          <a:p>
            <a:fld id="{E7B736C5-0A92-4502-AA74-B995BDCF208A}" type="datetimeFigureOut">
              <a:rPr lang="en-GB" smtClean="0"/>
              <a:t>16/12/2022</a:t>
            </a:fld>
            <a:endParaRPr lang="en-GB"/>
          </a:p>
        </p:txBody>
      </p:sp>
      <p:sp>
        <p:nvSpPr>
          <p:cNvPr id="6" name="Footer Placeholder 5">
            <a:extLst>
              <a:ext uri="{FF2B5EF4-FFF2-40B4-BE49-F238E27FC236}">
                <a16:creationId xmlns:a16="http://schemas.microsoft.com/office/drawing/2014/main" id="{0647DE5F-360D-44E3-B2AD-9C0C9E2253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575E9E-46EA-46B7-B5EC-1FAABD06E2AB}"/>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88870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5.png"/><Relationship Id="rId2" Type="http://schemas.openxmlformats.org/officeDocument/2006/relationships/slideLayout" Target="../slideLayouts/slideLayout17.xml"/><Relationship Id="rId16" Type="http://schemas.openxmlformats.org/officeDocument/2006/relationships/image" Target="../media/image4.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3.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32.xml"/><Relationship Id="rId9"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oleObject" Target="../embeddings/oleObject1.bin"/><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9.jpe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ags" Target="../tags/tag1.xml"/><Relationship Id="rId5" Type="http://schemas.openxmlformats.org/officeDocument/2006/relationships/slideLayout" Target="../slideLayouts/slideLayout37.xml"/><Relationship Id="rId10"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oleObject" Target="../embeddings/oleObject2.bin"/><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image" Target="../media/image9.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ags" Target="../tags/tag2.xml"/><Relationship Id="rId5" Type="http://schemas.openxmlformats.org/officeDocument/2006/relationships/slideLayout" Target="../slideLayouts/slideLayout58.xml"/><Relationship Id="rId10" Type="http://schemas.openxmlformats.org/officeDocument/2006/relationships/theme" Target="../theme/theme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8B279-006E-45AE-9DF4-35CD375C41F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12" name="Picture 11">
            <a:extLst>
              <a:ext uri="{FF2B5EF4-FFF2-40B4-BE49-F238E27FC236}">
                <a16:creationId xmlns:a16="http://schemas.microsoft.com/office/drawing/2014/main" id="{676482FF-5E57-49AE-9949-EC9D18A552B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77413" y="5803980"/>
            <a:ext cx="982312" cy="485699"/>
          </a:xfrm>
          <a:prstGeom prst="rect">
            <a:avLst/>
          </a:prstGeom>
        </p:spPr>
      </p:pic>
      <p:sp>
        <p:nvSpPr>
          <p:cNvPr id="2" name="Title Placeholder 1">
            <a:extLst>
              <a:ext uri="{FF2B5EF4-FFF2-40B4-BE49-F238E27FC236}">
                <a16:creationId xmlns:a16="http://schemas.microsoft.com/office/drawing/2014/main" id="{FDB02495-A369-4DE5-A8E8-FCE65F233CF8}"/>
              </a:ext>
            </a:extLst>
          </p:cNvPr>
          <p:cNvSpPr>
            <a:spLocks noGrp="1"/>
          </p:cNvSpPr>
          <p:nvPr>
            <p:ph type="title"/>
          </p:nvPr>
        </p:nvSpPr>
        <p:spPr>
          <a:xfrm>
            <a:off x="694705" y="365125"/>
            <a:ext cx="10635342"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E4BE7ED-C0A1-4E9D-A00C-6999EAB33095}"/>
              </a:ext>
            </a:extLst>
          </p:cNvPr>
          <p:cNvSpPr>
            <a:spLocks noGrp="1"/>
          </p:cNvSpPr>
          <p:nvPr>
            <p:ph type="body" idx="1"/>
          </p:nvPr>
        </p:nvSpPr>
        <p:spPr>
          <a:xfrm>
            <a:off x="718458" y="1813750"/>
            <a:ext cx="10670268" cy="3990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E994A6-E6C9-4077-8907-747E4514C333}"/>
              </a:ext>
            </a:extLst>
          </p:cNvPr>
          <p:cNvSpPr>
            <a:spLocks noGrp="1"/>
          </p:cNvSpPr>
          <p:nvPr>
            <p:ph type="dt" sz="half" idx="2"/>
          </p:nvPr>
        </p:nvSpPr>
        <p:spPr>
          <a:xfrm>
            <a:off x="838200" y="6463225"/>
            <a:ext cx="2743200" cy="365125"/>
          </a:xfrm>
          <a:prstGeom prst="rect">
            <a:avLst/>
          </a:prstGeom>
        </p:spPr>
        <p:txBody>
          <a:bodyPr vert="horz" lIns="91440" tIns="45720" rIns="91440" bIns="45720" rtlCol="0" anchor="ctr"/>
          <a:lstStyle>
            <a:lvl1pPr algn="l">
              <a:defRPr sz="1100">
                <a:solidFill>
                  <a:schemeClr val="tx1">
                    <a:lumMod val="20000"/>
                    <a:lumOff val="80000"/>
                  </a:schemeClr>
                </a:solidFill>
              </a:defRPr>
            </a:lvl1pPr>
          </a:lstStyle>
          <a:p>
            <a:fld id="{E7B736C5-0A92-4502-AA74-B995BDCF208A}" type="datetimeFigureOut">
              <a:rPr lang="en-GB" smtClean="0"/>
              <a:pPr/>
              <a:t>16/12/2022</a:t>
            </a:fld>
            <a:endParaRPr lang="en-GB" sz="1100" dirty="0"/>
          </a:p>
        </p:txBody>
      </p:sp>
      <p:sp>
        <p:nvSpPr>
          <p:cNvPr id="5" name="Footer Placeholder 4">
            <a:extLst>
              <a:ext uri="{FF2B5EF4-FFF2-40B4-BE49-F238E27FC236}">
                <a16:creationId xmlns:a16="http://schemas.microsoft.com/office/drawing/2014/main" id="{9A9EEE4E-F268-4348-9641-5AD819CF922F}"/>
              </a:ext>
            </a:extLst>
          </p:cNvPr>
          <p:cNvSpPr>
            <a:spLocks noGrp="1"/>
          </p:cNvSpPr>
          <p:nvPr>
            <p:ph type="ftr" sz="quarter" idx="3"/>
          </p:nvPr>
        </p:nvSpPr>
        <p:spPr>
          <a:xfrm>
            <a:off x="4038600" y="6457289"/>
            <a:ext cx="4114800" cy="365125"/>
          </a:xfrm>
          <a:prstGeom prst="rect">
            <a:avLst/>
          </a:prstGeom>
        </p:spPr>
        <p:txBody>
          <a:bodyPr vert="horz" lIns="91440" tIns="45720" rIns="91440" bIns="45720" rtlCol="0" anchor="ctr"/>
          <a:lstStyle>
            <a:lvl1pPr algn="ctr">
              <a:defRPr sz="1100">
                <a:solidFill>
                  <a:schemeClr val="tx1">
                    <a:lumMod val="20000"/>
                    <a:lumOff val="80000"/>
                  </a:schemeClr>
                </a:solidFill>
              </a:defRPr>
            </a:lvl1pPr>
          </a:lstStyle>
          <a:p>
            <a:endParaRPr lang="en-GB" sz="1100" dirty="0"/>
          </a:p>
        </p:txBody>
      </p:sp>
      <p:sp>
        <p:nvSpPr>
          <p:cNvPr id="6" name="Slide Number Placeholder 5">
            <a:extLst>
              <a:ext uri="{FF2B5EF4-FFF2-40B4-BE49-F238E27FC236}">
                <a16:creationId xmlns:a16="http://schemas.microsoft.com/office/drawing/2014/main" id="{19FF2274-0980-4F9F-8131-07FE6DF6C569}"/>
              </a:ext>
            </a:extLst>
          </p:cNvPr>
          <p:cNvSpPr>
            <a:spLocks noGrp="1"/>
          </p:cNvSpPr>
          <p:nvPr>
            <p:ph type="sldNum" sz="quarter" idx="4"/>
          </p:nvPr>
        </p:nvSpPr>
        <p:spPr>
          <a:xfrm>
            <a:off x="8610600" y="6457288"/>
            <a:ext cx="2743200" cy="365125"/>
          </a:xfrm>
          <a:prstGeom prst="rect">
            <a:avLst/>
          </a:prstGeom>
        </p:spPr>
        <p:txBody>
          <a:bodyPr vert="horz" lIns="91440" tIns="45720" rIns="91440" bIns="45720" rtlCol="0" anchor="ctr"/>
          <a:lstStyle>
            <a:lvl1pPr algn="r">
              <a:defRPr sz="1200">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425620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1">
          <p15:clr>
            <a:srgbClr val="F26B43"/>
          </p15:clr>
        </p15:guide>
        <p15:guide id="2" pos="3817">
          <p15:clr>
            <a:srgbClr val="F26B43"/>
          </p15:clr>
        </p15:guide>
        <p15:guide id="3" orient="horz" pos="187">
          <p15:clr>
            <a:srgbClr val="F26B43"/>
          </p15:clr>
        </p15:guide>
        <p15:guide id="4" pos="234">
          <p15:clr>
            <a:srgbClr val="F26B43"/>
          </p15:clr>
        </p15:guide>
        <p15:guide id="5" pos="7174">
          <p15:clr>
            <a:srgbClr val="F26B43"/>
          </p15:clr>
        </p15:guide>
        <p15:guide id="6" pos="506">
          <p15:clr>
            <a:srgbClr val="F26B43"/>
          </p15:clr>
        </p15:guide>
        <p15:guide id="7" pos="100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248" y="274956"/>
            <a:ext cx="10971532"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4250" tIns="52126" rIns="104250" bIns="5212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10248" y="1600782"/>
            <a:ext cx="10971532" cy="4525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4250" tIns="52126" rIns="104250" bIns="521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27"/>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11985581" y="0"/>
            <a:ext cx="20643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30"/>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9" y="0"/>
            <a:ext cx="20643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26"/>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0" y="10"/>
            <a:ext cx="12192000" cy="188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1" name="Picture 33"/>
          <p:cNvPicPr>
            <a:picLocks noChangeAspect="1" noChangeArrowheads="1"/>
          </p:cNvPicPr>
          <p:nvPr userDrawn="1"/>
        </p:nvPicPr>
        <p:blipFill>
          <a:blip r:embed="rId18" cstate="email">
            <a:extLst>
              <a:ext uri="{28A0092B-C50C-407E-A947-70E740481C1C}">
                <a14:useLocalDpi xmlns:a14="http://schemas.microsoft.com/office/drawing/2010/main"/>
              </a:ext>
            </a:extLst>
          </a:blip>
          <a:srcRect b="6020"/>
          <a:stretch>
            <a:fillRect/>
          </a:stretch>
        </p:blipFill>
        <p:spPr bwMode="auto">
          <a:xfrm>
            <a:off x="0" y="6466443"/>
            <a:ext cx="12192000" cy="40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662198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hdr="0" dt="0"/>
  <p:txStyles>
    <p:titleStyle>
      <a:lvl1pPr algn="ctr" defTabSz="945443" rtl="0" eaLnBrk="0" fontAlgn="base" hangingPunct="0">
        <a:spcBef>
          <a:spcPct val="0"/>
        </a:spcBef>
        <a:spcAft>
          <a:spcPct val="0"/>
        </a:spcAft>
        <a:defRPr sz="3264" b="1">
          <a:solidFill>
            <a:srgbClr val="006EAB"/>
          </a:solidFill>
          <a:latin typeface="Calibri" pitchFamily="34" charset="0"/>
          <a:ea typeface="ＭＳ Ｐゴシック" charset="0"/>
          <a:cs typeface="Calibri" pitchFamily="34" charset="0"/>
        </a:defRPr>
      </a:lvl1pPr>
      <a:lvl2pPr algn="ctr" defTabSz="945443" rtl="0" eaLnBrk="0" fontAlgn="base" hangingPunct="0">
        <a:spcBef>
          <a:spcPct val="0"/>
        </a:spcBef>
        <a:spcAft>
          <a:spcPct val="0"/>
        </a:spcAft>
        <a:defRPr sz="3264" b="1">
          <a:solidFill>
            <a:srgbClr val="006EAB"/>
          </a:solidFill>
          <a:latin typeface="Calibri" pitchFamily="34" charset="0"/>
          <a:ea typeface="ＭＳ Ｐゴシック" charset="0"/>
          <a:cs typeface="Calibri" pitchFamily="34" charset="0"/>
        </a:defRPr>
      </a:lvl2pPr>
      <a:lvl3pPr algn="ctr" defTabSz="945443" rtl="0" eaLnBrk="0" fontAlgn="base" hangingPunct="0">
        <a:spcBef>
          <a:spcPct val="0"/>
        </a:spcBef>
        <a:spcAft>
          <a:spcPct val="0"/>
        </a:spcAft>
        <a:defRPr sz="3264" b="1">
          <a:solidFill>
            <a:srgbClr val="006EAB"/>
          </a:solidFill>
          <a:latin typeface="Calibri" pitchFamily="34" charset="0"/>
          <a:ea typeface="ＭＳ Ｐゴシック" charset="0"/>
          <a:cs typeface="Calibri" pitchFamily="34" charset="0"/>
        </a:defRPr>
      </a:lvl3pPr>
      <a:lvl4pPr algn="ctr" defTabSz="945443" rtl="0" eaLnBrk="0" fontAlgn="base" hangingPunct="0">
        <a:spcBef>
          <a:spcPct val="0"/>
        </a:spcBef>
        <a:spcAft>
          <a:spcPct val="0"/>
        </a:spcAft>
        <a:defRPr sz="3264" b="1">
          <a:solidFill>
            <a:srgbClr val="006EAB"/>
          </a:solidFill>
          <a:latin typeface="Calibri" pitchFamily="34" charset="0"/>
          <a:ea typeface="ＭＳ Ｐゴシック" charset="0"/>
          <a:cs typeface="Calibri" pitchFamily="34" charset="0"/>
        </a:defRPr>
      </a:lvl4pPr>
      <a:lvl5pPr algn="ctr" defTabSz="945443" rtl="0" eaLnBrk="0" fontAlgn="base" hangingPunct="0">
        <a:spcBef>
          <a:spcPct val="0"/>
        </a:spcBef>
        <a:spcAft>
          <a:spcPct val="0"/>
        </a:spcAft>
        <a:defRPr sz="3264" b="1">
          <a:solidFill>
            <a:srgbClr val="006EAB"/>
          </a:solidFill>
          <a:latin typeface="Calibri" pitchFamily="34" charset="0"/>
          <a:ea typeface="ＭＳ Ｐゴシック" charset="0"/>
          <a:cs typeface="Calibri" pitchFamily="34" charset="0"/>
        </a:defRPr>
      </a:lvl5pPr>
      <a:lvl6pPr marL="414441" algn="ctr" defTabSz="945443" rtl="0" fontAlgn="base">
        <a:spcBef>
          <a:spcPct val="0"/>
        </a:spcBef>
        <a:spcAft>
          <a:spcPct val="0"/>
        </a:spcAft>
        <a:defRPr sz="4534">
          <a:solidFill>
            <a:schemeClr val="tx2"/>
          </a:solidFill>
          <a:latin typeface="Arial" charset="0"/>
        </a:defRPr>
      </a:lvl6pPr>
      <a:lvl7pPr marL="828882" algn="ctr" defTabSz="945443" rtl="0" fontAlgn="base">
        <a:spcBef>
          <a:spcPct val="0"/>
        </a:spcBef>
        <a:spcAft>
          <a:spcPct val="0"/>
        </a:spcAft>
        <a:defRPr sz="4534">
          <a:solidFill>
            <a:schemeClr val="tx2"/>
          </a:solidFill>
          <a:latin typeface="Arial" charset="0"/>
        </a:defRPr>
      </a:lvl7pPr>
      <a:lvl8pPr marL="1243321" algn="ctr" defTabSz="945443" rtl="0" fontAlgn="base">
        <a:spcBef>
          <a:spcPct val="0"/>
        </a:spcBef>
        <a:spcAft>
          <a:spcPct val="0"/>
        </a:spcAft>
        <a:defRPr sz="4534">
          <a:solidFill>
            <a:schemeClr val="tx2"/>
          </a:solidFill>
          <a:latin typeface="Arial" charset="0"/>
        </a:defRPr>
      </a:lvl8pPr>
      <a:lvl9pPr marL="1657762" algn="ctr" defTabSz="945443" rtl="0" fontAlgn="base">
        <a:spcBef>
          <a:spcPct val="0"/>
        </a:spcBef>
        <a:spcAft>
          <a:spcPct val="0"/>
        </a:spcAft>
        <a:defRPr sz="4534">
          <a:solidFill>
            <a:schemeClr val="tx2"/>
          </a:solidFill>
          <a:latin typeface="Arial" charset="0"/>
        </a:defRPr>
      </a:lvl9pPr>
    </p:titleStyle>
    <p:bodyStyle>
      <a:lvl1pPr marL="354001" indent="-354001" algn="l" defTabSz="945443" rtl="0" eaLnBrk="0" fontAlgn="base" hangingPunct="0">
        <a:spcBef>
          <a:spcPct val="20000"/>
        </a:spcBef>
        <a:spcAft>
          <a:spcPct val="0"/>
        </a:spcAft>
        <a:buChar char="•"/>
        <a:defRPr sz="2176">
          <a:solidFill>
            <a:srgbClr val="006EAB"/>
          </a:solidFill>
          <a:latin typeface="Calibri" pitchFamily="34" charset="0"/>
          <a:ea typeface="ＭＳ Ｐゴシック" charset="0"/>
          <a:cs typeface="Calibri" pitchFamily="34" charset="0"/>
        </a:defRPr>
      </a:lvl1pPr>
      <a:lvl2pPr marL="768441" indent="-296440" algn="l" defTabSz="945443" rtl="0" eaLnBrk="0" fontAlgn="base" hangingPunct="0">
        <a:spcBef>
          <a:spcPct val="20000"/>
        </a:spcBef>
        <a:spcAft>
          <a:spcPct val="0"/>
        </a:spcAft>
        <a:buChar char="–"/>
        <a:defRPr sz="1814">
          <a:solidFill>
            <a:srgbClr val="006EAB"/>
          </a:solidFill>
          <a:latin typeface="Calibri" pitchFamily="34" charset="0"/>
          <a:ea typeface="Calibri" charset="0"/>
          <a:cs typeface="Calibri" pitchFamily="34" charset="0"/>
        </a:defRPr>
      </a:lvl2pPr>
      <a:lvl3pPr marL="1181443" indent="-236000" algn="l" defTabSz="945443" rtl="0" eaLnBrk="0" fontAlgn="base" hangingPunct="0">
        <a:spcBef>
          <a:spcPct val="20000"/>
        </a:spcBef>
        <a:spcAft>
          <a:spcPct val="0"/>
        </a:spcAft>
        <a:buChar char="•"/>
        <a:defRPr>
          <a:solidFill>
            <a:srgbClr val="006EAB"/>
          </a:solidFill>
          <a:latin typeface="Calibri" pitchFamily="34" charset="0"/>
          <a:ea typeface="Calibri" charset="0"/>
          <a:cs typeface="Calibri" pitchFamily="34" charset="0"/>
        </a:defRPr>
      </a:lvl3pPr>
      <a:lvl4pPr marL="1654883" indent="-237437"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4pPr>
      <a:lvl5pPr marL="2126884" indent="-236000"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5pPr>
      <a:lvl6pPr marL="2541325" indent="-236000" algn="l" defTabSz="945443" rtl="0" fontAlgn="base">
        <a:spcBef>
          <a:spcPct val="20000"/>
        </a:spcBef>
        <a:spcAft>
          <a:spcPct val="0"/>
        </a:spcAft>
        <a:buChar char="»"/>
        <a:defRPr sz="2086">
          <a:solidFill>
            <a:schemeClr val="tx1"/>
          </a:solidFill>
          <a:latin typeface="+mn-lt"/>
        </a:defRPr>
      </a:lvl6pPr>
      <a:lvl7pPr marL="2955764" indent="-236000" algn="l" defTabSz="945443" rtl="0" fontAlgn="base">
        <a:spcBef>
          <a:spcPct val="20000"/>
        </a:spcBef>
        <a:spcAft>
          <a:spcPct val="0"/>
        </a:spcAft>
        <a:buChar char="»"/>
        <a:defRPr sz="2086">
          <a:solidFill>
            <a:schemeClr val="tx1"/>
          </a:solidFill>
          <a:latin typeface="+mn-lt"/>
        </a:defRPr>
      </a:lvl7pPr>
      <a:lvl8pPr marL="3370204" indent="-236000" algn="l" defTabSz="945443" rtl="0" fontAlgn="base">
        <a:spcBef>
          <a:spcPct val="20000"/>
        </a:spcBef>
        <a:spcAft>
          <a:spcPct val="0"/>
        </a:spcAft>
        <a:buChar char="»"/>
        <a:defRPr sz="2086">
          <a:solidFill>
            <a:schemeClr val="tx1"/>
          </a:solidFill>
          <a:latin typeface="+mn-lt"/>
        </a:defRPr>
      </a:lvl8pPr>
      <a:lvl9pPr marL="3784645" indent="-236000" algn="l" defTabSz="945443" rtl="0" fontAlgn="base">
        <a:spcBef>
          <a:spcPct val="20000"/>
        </a:spcBef>
        <a:spcAft>
          <a:spcPct val="0"/>
        </a:spcAft>
        <a:buChar char="»"/>
        <a:defRPr sz="2086">
          <a:solidFill>
            <a:schemeClr val="tx1"/>
          </a:solidFill>
          <a:latin typeface="+mn-lt"/>
        </a:defRPr>
      </a:lvl9pPr>
    </p:bodyStyle>
    <p:otherStyle>
      <a:defPPr>
        <a:defRPr lang="en-US"/>
      </a:defPPr>
      <a:lvl1pPr marL="0" algn="l" defTabSz="828882" rtl="0" eaLnBrk="1" latinLnBrk="0" hangingPunct="1">
        <a:defRPr sz="1632" kern="1200">
          <a:solidFill>
            <a:schemeClr val="tx1"/>
          </a:solidFill>
          <a:latin typeface="+mn-lt"/>
          <a:ea typeface="+mn-ea"/>
          <a:cs typeface="+mn-cs"/>
        </a:defRPr>
      </a:lvl1pPr>
      <a:lvl2pPr marL="414441" algn="l" defTabSz="828882" rtl="0" eaLnBrk="1" latinLnBrk="0" hangingPunct="1">
        <a:defRPr sz="1632" kern="1200">
          <a:solidFill>
            <a:schemeClr val="tx1"/>
          </a:solidFill>
          <a:latin typeface="+mn-lt"/>
          <a:ea typeface="+mn-ea"/>
          <a:cs typeface="+mn-cs"/>
        </a:defRPr>
      </a:lvl2pPr>
      <a:lvl3pPr marL="828882" algn="l" defTabSz="828882" rtl="0" eaLnBrk="1" latinLnBrk="0" hangingPunct="1">
        <a:defRPr sz="1632" kern="1200">
          <a:solidFill>
            <a:schemeClr val="tx1"/>
          </a:solidFill>
          <a:latin typeface="+mn-lt"/>
          <a:ea typeface="+mn-ea"/>
          <a:cs typeface="+mn-cs"/>
        </a:defRPr>
      </a:lvl3pPr>
      <a:lvl4pPr marL="1243321" algn="l" defTabSz="828882" rtl="0" eaLnBrk="1" latinLnBrk="0" hangingPunct="1">
        <a:defRPr sz="1632" kern="1200">
          <a:solidFill>
            <a:schemeClr val="tx1"/>
          </a:solidFill>
          <a:latin typeface="+mn-lt"/>
          <a:ea typeface="+mn-ea"/>
          <a:cs typeface="+mn-cs"/>
        </a:defRPr>
      </a:lvl4pPr>
      <a:lvl5pPr marL="1657762" algn="l" defTabSz="828882" rtl="0" eaLnBrk="1" latinLnBrk="0" hangingPunct="1">
        <a:defRPr sz="1632" kern="1200">
          <a:solidFill>
            <a:schemeClr val="tx1"/>
          </a:solidFill>
          <a:latin typeface="+mn-lt"/>
          <a:ea typeface="+mn-ea"/>
          <a:cs typeface="+mn-cs"/>
        </a:defRPr>
      </a:lvl5pPr>
      <a:lvl6pPr marL="2072200" algn="l" defTabSz="828882" rtl="0" eaLnBrk="1" latinLnBrk="0" hangingPunct="1">
        <a:defRPr sz="1632" kern="1200">
          <a:solidFill>
            <a:schemeClr val="tx1"/>
          </a:solidFill>
          <a:latin typeface="+mn-lt"/>
          <a:ea typeface="+mn-ea"/>
          <a:cs typeface="+mn-cs"/>
        </a:defRPr>
      </a:lvl6pPr>
      <a:lvl7pPr marL="2486641" algn="l" defTabSz="828882" rtl="0" eaLnBrk="1" latinLnBrk="0" hangingPunct="1">
        <a:defRPr sz="1632" kern="1200">
          <a:solidFill>
            <a:schemeClr val="tx1"/>
          </a:solidFill>
          <a:latin typeface="+mn-lt"/>
          <a:ea typeface="+mn-ea"/>
          <a:cs typeface="+mn-cs"/>
        </a:defRPr>
      </a:lvl7pPr>
      <a:lvl8pPr marL="2901080" algn="l" defTabSz="828882" rtl="0" eaLnBrk="1" latinLnBrk="0" hangingPunct="1">
        <a:defRPr sz="1632" kern="1200">
          <a:solidFill>
            <a:schemeClr val="tx1"/>
          </a:solidFill>
          <a:latin typeface="+mn-lt"/>
          <a:ea typeface="+mn-ea"/>
          <a:cs typeface="+mn-cs"/>
        </a:defRPr>
      </a:lvl8pPr>
      <a:lvl9pPr marL="3315521" algn="l" defTabSz="828882" rtl="0" eaLnBrk="1" latinLnBrk="0" hangingPunct="1">
        <a:defRPr sz="16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10247" y="274955"/>
            <a:ext cx="10971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50" tIns="52126" rIns="104250" bIns="52126" numCol="1" anchor="ctr" anchorCtr="0" compatLnSpc="1">
            <a:prstTxWarp prst="textNoShape">
              <a:avLst/>
            </a:prstTxWarp>
          </a:bodyPr>
          <a:lstStyle/>
          <a:p>
            <a:pPr lvl="0"/>
            <a:r>
              <a:rPr lang="zh-CN" altLang="en-US"/>
              <a:t>单击此处编辑母版标题样式</a:t>
            </a:r>
            <a:endParaRPr lang="en-US"/>
          </a:p>
        </p:txBody>
      </p:sp>
      <p:sp>
        <p:nvSpPr>
          <p:cNvPr id="1027" name="Rectangle 3"/>
          <p:cNvSpPr>
            <a:spLocks noGrp="1" noChangeArrowheads="1"/>
          </p:cNvSpPr>
          <p:nvPr>
            <p:ph type="body" idx="1"/>
          </p:nvPr>
        </p:nvSpPr>
        <p:spPr bwMode="auto">
          <a:xfrm>
            <a:off x="610247" y="1600782"/>
            <a:ext cx="10971533" cy="452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50" tIns="52126" rIns="104250" bIns="52126"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pic>
        <p:nvPicPr>
          <p:cNvPr id="1028" name="Picture 2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985581" y="0"/>
            <a:ext cx="2064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 y="0"/>
            <a:ext cx="20642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2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9"/>
            <a:ext cx="12192000" cy="18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33"/>
          <p:cNvPicPr>
            <a:picLocks noChangeAspect="1" noChangeArrowheads="1"/>
          </p:cNvPicPr>
          <p:nvPr/>
        </p:nvPicPr>
        <p:blipFill>
          <a:blip r:embed="rId9" cstate="email">
            <a:extLst>
              <a:ext uri="{28A0092B-C50C-407E-A947-70E740481C1C}">
                <a14:useLocalDpi xmlns:a14="http://schemas.microsoft.com/office/drawing/2010/main"/>
              </a:ext>
            </a:extLst>
          </a:blip>
          <a:srcRect b="6020"/>
          <a:stretch>
            <a:fillRect/>
          </a:stretch>
        </p:blipFill>
        <p:spPr bwMode="auto">
          <a:xfrm>
            <a:off x="0" y="6466443"/>
            <a:ext cx="12192000" cy="40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a:extLst>
              <a:ext uri="{FF2B5EF4-FFF2-40B4-BE49-F238E27FC236}">
                <a16:creationId xmlns:a16="http://schemas.microsoft.com/office/drawing/2014/main" id="{3D2A386E-8F41-45C4-9472-B5F1AE813D38}"/>
              </a:ext>
            </a:extLst>
          </p:cNvPr>
          <p:cNvSpPr>
            <a:spLocks noGrp="1"/>
          </p:cNvSpPr>
          <p:nvPr>
            <p:ph type="sldNum" sz="quarter" idx="4"/>
          </p:nvPr>
        </p:nvSpPr>
        <p:spPr>
          <a:xfrm>
            <a:off x="11383485" y="6529208"/>
            <a:ext cx="883662" cy="251183"/>
          </a:xfrm>
          <a:prstGeom prst="rect">
            <a:avLst/>
          </a:prstGeom>
        </p:spPr>
        <p:txBody>
          <a:bodyPr/>
          <a:lstStyle>
            <a:lvl1pPr algn="ctr">
              <a:defRPr lang="en-US" sz="1270" kern="1200" smtClean="0">
                <a:solidFill>
                  <a:schemeClr val="bg1"/>
                </a:solidFill>
                <a:latin typeface="Calibri" panose="020F0502020204030204" pitchFamily="34" charset="0"/>
                <a:ea typeface="+mn-ea"/>
                <a:cs typeface="Calibri" panose="020F0502020204030204" pitchFamily="34" charset="0"/>
              </a:defRPr>
            </a:lvl1pPr>
          </a:lstStyle>
          <a:p>
            <a:fld id="{65FDFCEA-8B4F-433F-AD55-C0CC5C366529}" type="slidenum">
              <a:rPr lang="en-US" smtClean="0"/>
              <a:t>‹#›</a:t>
            </a:fld>
            <a:endParaRPr lang="en-US" dirty="0"/>
          </a:p>
        </p:txBody>
      </p:sp>
    </p:spTree>
    <p:extLst>
      <p:ext uri="{BB962C8B-B14F-4D97-AF65-F5344CB8AC3E}">
        <p14:creationId xmlns:p14="http://schemas.microsoft.com/office/powerpoint/2010/main" val="25944496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txStyles>
    <p:titleStyle>
      <a:lvl1pPr algn="ctr" defTabSz="945443" rtl="0" eaLnBrk="1" fontAlgn="base" hangingPunct="1">
        <a:spcBef>
          <a:spcPct val="0"/>
        </a:spcBef>
        <a:spcAft>
          <a:spcPct val="0"/>
        </a:spcAft>
        <a:defRPr sz="3264" b="1">
          <a:solidFill>
            <a:srgbClr val="006EAB"/>
          </a:solidFill>
          <a:latin typeface="Calibri" pitchFamily="34" charset="0"/>
          <a:ea typeface="ＭＳ Ｐゴシック" charset="0"/>
          <a:cs typeface="Calibri" pitchFamily="34" charset="0"/>
        </a:defRPr>
      </a:lvl1pPr>
      <a:lvl2pPr algn="ctr" defTabSz="945443" rtl="0" eaLnBrk="1" fontAlgn="base" hangingPunct="1">
        <a:spcBef>
          <a:spcPct val="0"/>
        </a:spcBef>
        <a:spcAft>
          <a:spcPct val="0"/>
        </a:spcAft>
        <a:defRPr sz="3264" b="1">
          <a:solidFill>
            <a:srgbClr val="006EAB"/>
          </a:solidFill>
          <a:latin typeface="Calibri" pitchFamily="34" charset="0"/>
          <a:ea typeface="ＭＳ Ｐゴシック" charset="0"/>
          <a:cs typeface="Calibri" pitchFamily="34" charset="0"/>
        </a:defRPr>
      </a:lvl2pPr>
      <a:lvl3pPr algn="ctr" defTabSz="945443" rtl="0" eaLnBrk="1" fontAlgn="base" hangingPunct="1">
        <a:spcBef>
          <a:spcPct val="0"/>
        </a:spcBef>
        <a:spcAft>
          <a:spcPct val="0"/>
        </a:spcAft>
        <a:defRPr sz="3264" b="1">
          <a:solidFill>
            <a:srgbClr val="006EAB"/>
          </a:solidFill>
          <a:latin typeface="Calibri" pitchFamily="34" charset="0"/>
          <a:ea typeface="ＭＳ Ｐゴシック" charset="0"/>
          <a:cs typeface="Calibri" pitchFamily="34" charset="0"/>
        </a:defRPr>
      </a:lvl3pPr>
      <a:lvl4pPr algn="ctr" defTabSz="945443" rtl="0" eaLnBrk="1" fontAlgn="base" hangingPunct="1">
        <a:spcBef>
          <a:spcPct val="0"/>
        </a:spcBef>
        <a:spcAft>
          <a:spcPct val="0"/>
        </a:spcAft>
        <a:defRPr sz="3264" b="1">
          <a:solidFill>
            <a:srgbClr val="006EAB"/>
          </a:solidFill>
          <a:latin typeface="Calibri" pitchFamily="34" charset="0"/>
          <a:ea typeface="ＭＳ Ｐゴシック" charset="0"/>
          <a:cs typeface="Calibri" pitchFamily="34" charset="0"/>
        </a:defRPr>
      </a:lvl4pPr>
      <a:lvl5pPr algn="ctr" defTabSz="945443" rtl="0" eaLnBrk="1" fontAlgn="base" hangingPunct="1">
        <a:spcBef>
          <a:spcPct val="0"/>
        </a:spcBef>
        <a:spcAft>
          <a:spcPct val="0"/>
        </a:spcAft>
        <a:defRPr sz="3264" b="1">
          <a:solidFill>
            <a:srgbClr val="006EAB"/>
          </a:solidFill>
          <a:latin typeface="Calibri" pitchFamily="34" charset="0"/>
          <a:ea typeface="ＭＳ Ｐゴシック" charset="0"/>
          <a:cs typeface="Calibri" pitchFamily="34" charset="0"/>
        </a:defRPr>
      </a:lvl5pPr>
      <a:lvl6pPr marL="414441" algn="ctr" defTabSz="945443" rtl="0" eaLnBrk="1" fontAlgn="base" hangingPunct="1">
        <a:spcBef>
          <a:spcPct val="0"/>
        </a:spcBef>
        <a:spcAft>
          <a:spcPct val="0"/>
        </a:spcAft>
        <a:defRPr sz="4534">
          <a:solidFill>
            <a:schemeClr val="tx2"/>
          </a:solidFill>
          <a:latin typeface="Arial" charset="0"/>
        </a:defRPr>
      </a:lvl6pPr>
      <a:lvl7pPr marL="828882" algn="ctr" defTabSz="945443" rtl="0" eaLnBrk="1" fontAlgn="base" hangingPunct="1">
        <a:spcBef>
          <a:spcPct val="0"/>
        </a:spcBef>
        <a:spcAft>
          <a:spcPct val="0"/>
        </a:spcAft>
        <a:defRPr sz="4534">
          <a:solidFill>
            <a:schemeClr val="tx2"/>
          </a:solidFill>
          <a:latin typeface="Arial" charset="0"/>
        </a:defRPr>
      </a:lvl7pPr>
      <a:lvl8pPr marL="1243321" algn="ctr" defTabSz="945443" rtl="0" eaLnBrk="1" fontAlgn="base" hangingPunct="1">
        <a:spcBef>
          <a:spcPct val="0"/>
        </a:spcBef>
        <a:spcAft>
          <a:spcPct val="0"/>
        </a:spcAft>
        <a:defRPr sz="4534">
          <a:solidFill>
            <a:schemeClr val="tx2"/>
          </a:solidFill>
          <a:latin typeface="Arial" charset="0"/>
        </a:defRPr>
      </a:lvl8pPr>
      <a:lvl9pPr marL="1657762" algn="ctr" defTabSz="945443" rtl="0" eaLnBrk="1" fontAlgn="base" hangingPunct="1">
        <a:spcBef>
          <a:spcPct val="0"/>
        </a:spcBef>
        <a:spcAft>
          <a:spcPct val="0"/>
        </a:spcAft>
        <a:defRPr sz="4534">
          <a:solidFill>
            <a:schemeClr val="tx2"/>
          </a:solidFill>
          <a:latin typeface="Arial" charset="0"/>
        </a:defRPr>
      </a:lvl9pPr>
    </p:titleStyle>
    <p:bodyStyle>
      <a:lvl1pPr marL="354001" indent="-354001" algn="l" defTabSz="945443" rtl="0" eaLnBrk="1" fontAlgn="base" hangingPunct="1">
        <a:spcBef>
          <a:spcPct val="20000"/>
        </a:spcBef>
        <a:spcAft>
          <a:spcPct val="0"/>
        </a:spcAft>
        <a:buChar char="•"/>
        <a:defRPr sz="2176">
          <a:solidFill>
            <a:srgbClr val="006EAB"/>
          </a:solidFill>
          <a:latin typeface="Calibri" pitchFamily="34" charset="0"/>
          <a:ea typeface="ＭＳ Ｐゴシック" charset="0"/>
          <a:cs typeface="Calibri" pitchFamily="34" charset="0"/>
        </a:defRPr>
      </a:lvl1pPr>
      <a:lvl2pPr marL="768441" indent="-296440" algn="l" defTabSz="945443" rtl="0" eaLnBrk="1" fontAlgn="base" hangingPunct="1">
        <a:spcBef>
          <a:spcPct val="20000"/>
        </a:spcBef>
        <a:spcAft>
          <a:spcPct val="0"/>
        </a:spcAft>
        <a:buChar char="–"/>
        <a:defRPr sz="1814">
          <a:solidFill>
            <a:srgbClr val="006EAB"/>
          </a:solidFill>
          <a:latin typeface="Calibri" pitchFamily="34" charset="0"/>
          <a:ea typeface="Calibri" charset="0"/>
          <a:cs typeface="Calibri" pitchFamily="34" charset="0"/>
        </a:defRPr>
      </a:lvl2pPr>
      <a:lvl3pPr marL="1181443" indent="-236000" algn="l" defTabSz="945443" rtl="0" eaLnBrk="1" fontAlgn="base" hangingPunct="1">
        <a:spcBef>
          <a:spcPct val="20000"/>
        </a:spcBef>
        <a:spcAft>
          <a:spcPct val="0"/>
        </a:spcAft>
        <a:buChar char="•"/>
        <a:defRPr>
          <a:solidFill>
            <a:srgbClr val="006EAB"/>
          </a:solidFill>
          <a:latin typeface="Calibri" pitchFamily="34" charset="0"/>
          <a:ea typeface="Calibri" charset="0"/>
          <a:cs typeface="Calibri" pitchFamily="34" charset="0"/>
        </a:defRPr>
      </a:lvl3pPr>
      <a:lvl4pPr marL="1654883" indent="-237437" algn="l" defTabSz="945443" rtl="0" eaLnBrk="1" fontAlgn="base" hangingPunct="1">
        <a:spcBef>
          <a:spcPct val="20000"/>
        </a:spcBef>
        <a:spcAft>
          <a:spcPct val="0"/>
        </a:spcAft>
        <a:buChar char="–"/>
        <a:defRPr sz="1542">
          <a:solidFill>
            <a:srgbClr val="006EAB"/>
          </a:solidFill>
          <a:latin typeface="Calibri" pitchFamily="34" charset="0"/>
          <a:ea typeface="Calibri" charset="0"/>
          <a:cs typeface="Calibri" pitchFamily="34" charset="0"/>
        </a:defRPr>
      </a:lvl4pPr>
      <a:lvl5pPr marL="2126884" indent="-236000" algn="l" defTabSz="945443" rtl="0" eaLnBrk="1" fontAlgn="base" hangingPunct="1">
        <a:spcBef>
          <a:spcPct val="20000"/>
        </a:spcBef>
        <a:spcAft>
          <a:spcPct val="0"/>
        </a:spcAft>
        <a:buChar char="»"/>
        <a:defRPr sz="1542">
          <a:solidFill>
            <a:srgbClr val="006EAB"/>
          </a:solidFill>
          <a:latin typeface="Calibri" pitchFamily="34" charset="0"/>
          <a:ea typeface="Calibri" charset="0"/>
          <a:cs typeface="Calibri" pitchFamily="34" charset="0"/>
        </a:defRPr>
      </a:lvl5pPr>
      <a:lvl6pPr marL="2541325" indent="-236000" algn="l" defTabSz="945443" rtl="0" eaLnBrk="1" fontAlgn="base" hangingPunct="1">
        <a:spcBef>
          <a:spcPct val="20000"/>
        </a:spcBef>
        <a:spcAft>
          <a:spcPct val="0"/>
        </a:spcAft>
        <a:buChar char="»"/>
        <a:defRPr sz="2086">
          <a:solidFill>
            <a:schemeClr val="tx1"/>
          </a:solidFill>
          <a:latin typeface="+mn-lt"/>
        </a:defRPr>
      </a:lvl6pPr>
      <a:lvl7pPr marL="2955764" indent="-236000" algn="l" defTabSz="945443" rtl="0" eaLnBrk="1" fontAlgn="base" hangingPunct="1">
        <a:spcBef>
          <a:spcPct val="20000"/>
        </a:spcBef>
        <a:spcAft>
          <a:spcPct val="0"/>
        </a:spcAft>
        <a:buChar char="»"/>
        <a:defRPr sz="2086">
          <a:solidFill>
            <a:schemeClr val="tx1"/>
          </a:solidFill>
          <a:latin typeface="+mn-lt"/>
        </a:defRPr>
      </a:lvl7pPr>
      <a:lvl8pPr marL="3370204" indent="-236000" algn="l" defTabSz="945443" rtl="0" eaLnBrk="1" fontAlgn="base" hangingPunct="1">
        <a:spcBef>
          <a:spcPct val="20000"/>
        </a:spcBef>
        <a:spcAft>
          <a:spcPct val="0"/>
        </a:spcAft>
        <a:buChar char="»"/>
        <a:defRPr sz="2086">
          <a:solidFill>
            <a:schemeClr val="tx1"/>
          </a:solidFill>
          <a:latin typeface="+mn-lt"/>
        </a:defRPr>
      </a:lvl8pPr>
      <a:lvl9pPr marL="3784645" indent="-236000" algn="l" defTabSz="945443" rtl="0" eaLnBrk="1" fontAlgn="base" hangingPunct="1">
        <a:spcBef>
          <a:spcPct val="20000"/>
        </a:spcBef>
        <a:spcAft>
          <a:spcPct val="0"/>
        </a:spcAft>
        <a:buChar char="»"/>
        <a:defRPr sz="2086">
          <a:solidFill>
            <a:schemeClr val="tx1"/>
          </a:solidFill>
          <a:latin typeface="+mn-lt"/>
        </a:defRPr>
      </a:lvl9pPr>
    </p:bodyStyle>
    <p:otherStyle>
      <a:defPPr>
        <a:defRPr lang="en-US"/>
      </a:defPPr>
      <a:lvl1pPr marL="0" algn="l" defTabSz="828882" rtl="0" eaLnBrk="1" latinLnBrk="0" hangingPunct="1">
        <a:defRPr sz="1632" kern="1200">
          <a:solidFill>
            <a:schemeClr val="tx1"/>
          </a:solidFill>
          <a:latin typeface="+mn-lt"/>
          <a:ea typeface="+mn-ea"/>
          <a:cs typeface="+mn-cs"/>
        </a:defRPr>
      </a:lvl1pPr>
      <a:lvl2pPr marL="414441" algn="l" defTabSz="828882" rtl="0" eaLnBrk="1" latinLnBrk="0" hangingPunct="1">
        <a:defRPr sz="1632" kern="1200">
          <a:solidFill>
            <a:schemeClr val="tx1"/>
          </a:solidFill>
          <a:latin typeface="+mn-lt"/>
          <a:ea typeface="+mn-ea"/>
          <a:cs typeface="+mn-cs"/>
        </a:defRPr>
      </a:lvl2pPr>
      <a:lvl3pPr marL="828882" algn="l" defTabSz="828882" rtl="0" eaLnBrk="1" latinLnBrk="0" hangingPunct="1">
        <a:defRPr sz="1632" kern="1200">
          <a:solidFill>
            <a:schemeClr val="tx1"/>
          </a:solidFill>
          <a:latin typeface="+mn-lt"/>
          <a:ea typeface="+mn-ea"/>
          <a:cs typeface="+mn-cs"/>
        </a:defRPr>
      </a:lvl3pPr>
      <a:lvl4pPr marL="1243321" algn="l" defTabSz="828882" rtl="0" eaLnBrk="1" latinLnBrk="0" hangingPunct="1">
        <a:defRPr sz="1632" kern="1200">
          <a:solidFill>
            <a:schemeClr val="tx1"/>
          </a:solidFill>
          <a:latin typeface="+mn-lt"/>
          <a:ea typeface="+mn-ea"/>
          <a:cs typeface="+mn-cs"/>
        </a:defRPr>
      </a:lvl4pPr>
      <a:lvl5pPr marL="1657762" algn="l" defTabSz="828882" rtl="0" eaLnBrk="1" latinLnBrk="0" hangingPunct="1">
        <a:defRPr sz="1632" kern="1200">
          <a:solidFill>
            <a:schemeClr val="tx1"/>
          </a:solidFill>
          <a:latin typeface="+mn-lt"/>
          <a:ea typeface="+mn-ea"/>
          <a:cs typeface="+mn-cs"/>
        </a:defRPr>
      </a:lvl5pPr>
      <a:lvl6pPr marL="2072200" algn="l" defTabSz="828882" rtl="0" eaLnBrk="1" latinLnBrk="0" hangingPunct="1">
        <a:defRPr sz="1632" kern="1200">
          <a:solidFill>
            <a:schemeClr val="tx1"/>
          </a:solidFill>
          <a:latin typeface="+mn-lt"/>
          <a:ea typeface="+mn-ea"/>
          <a:cs typeface="+mn-cs"/>
        </a:defRPr>
      </a:lvl6pPr>
      <a:lvl7pPr marL="2486641" algn="l" defTabSz="828882" rtl="0" eaLnBrk="1" latinLnBrk="0" hangingPunct="1">
        <a:defRPr sz="1632" kern="1200">
          <a:solidFill>
            <a:schemeClr val="tx1"/>
          </a:solidFill>
          <a:latin typeface="+mn-lt"/>
          <a:ea typeface="+mn-ea"/>
          <a:cs typeface="+mn-cs"/>
        </a:defRPr>
      </a:lvl7pPr>
      <a:lvl8pPr marL="2901080" algn="l" defTabSz="828882" rtl="0" eaLnBrk="1" latinLnBrk="0" hangingPunct="1">
        <a:defRPr sz="1632" kern="1200">
          <a:solidFill>
            <a:schemeClr val="tx1"/>
          </a:solidFill>
          <a:latin typeface="+mn-lt"/>
          <a:ea typeface="+mn-ea"/>
          <a:cs typeface="+mn-cs"/>
        </a:defRPr>
      </a:lvl8pPr>
      <a:lvl9pPr marL="3315521" algn="l" defTabSz="828882" rtl="0" eaLnBrk="1" latinLnBrk="0" hangingPunct="1">
        <a:defRPr sz="163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E1DFF28-5B2A-4043-86D8-A53B4350F5B9}"/>
              </a:ext>
            </a:extLst>
          </p:cNvPr>
          <p:cNvGraphicFramePr>
            <a:graphicFrameLocks noChangeAspect="1"/>
          </p:cNvGraphicFramePr>
          <p:nvPr userDrawn="1">
            <p:custDataLst>
              <p:tags r:id="rId11"/>
            </p:custDataLst>
            <p:extLst>
              <p:ext uri="{D42A27DB-BD31-4B8C-83A1-F6EECF244321}">
                <p14:modId xmlns:p14="http://schemas.microsoft.com/office/powerpoint/2010/main" val="3661918375"/>
              </p:ext>
            </p:extLst>
          </p:nvPr>
        </p:nvGraphicFramePr>
        <p:xfrm>
          <a:off x="1812" y="1440"/>
          <a:ext cx="1811" cy="1440"/>
        </p:xfrm>
        <a:graphic>
          <a:graphicData uri="http://schemas.openxmlformats.org/presentationml/2006/ole">
            <mc:AlternateContent xmlns:mc="http://schemas.openxmlformats.org/markup-compatibility/2006">
              <mc:Choice xmlns:v="urn:schemas-microsoft-com:vml" Requires="v">
                <p:oleObj name="think-cell Slide" r:id="rId13" imgW="306" imgH="306" progId="TCLayout.ActiveDocument.1">
                  <p:embed/>
                </p:oleObj>
              </mc:Choice>
              <mc:Fallback>
                <p:oleObj name="think-cell Slide" r:id="rId13" imgW="306" imgH="306" progId="TCLayout.ActiveDocument.1">
                  <p:embed/>
                  <p:pic>
                    <p:nvPicPr>
                      <p:cNvPr id="5" name="Object 4" hidden="1">
                        <a:extLst>
                          <a:ext uri="{FF2B5EF4-FFF2-40B4-BE49-F238E27FC236}">
                            <a16:creationId xmlns:a16="http://schemas.microsoft.com/office/drawing/2014/main" id="{7E1DFF28-5B2A-4043-86D8-A53B4350F5B9}"/>
                          </a:ext>
                        </a:extLst>
                      </p:cNvPr>
                      <p:cNvPicPr/>
                      <p:nvPr/>
                    </p:nvPicPr>
                    <p:blipFill>
                      <a:blip r:embed="rId14"/>
                      <a:stretch>
                        <a:fillRect/>
                      </a:stretch>
                    </p:blipFill>
                    <p:spPr>
                      <a:xfrm>
                        <a:off x="1812" y="1440"/>
                        <a:ext cx="1811" cy="1440"/>
                      </a:xfrm>
                      <a:prstGeom prst="rect">
                        <a:avLst/>
                      </a:prstGeom>
                    </p:spPr>
                  </p:pic>
                </p:oleObj>
              </mc:Fallback>
            </mc:AlternateContent>
          </a:graphicData>
        </a:graphic>
      </p:graphicFrame>
      <p:sp>
        <p:nvSpPr>
          <p:cNvPr id="2" name="Title Placeholder 1"/>
          <p:cNvSpPr>
            <a:spLocks noGrp="1"/>
          </p:cNvSpPr>
          <p:nvPr>
            <p:ph type="title"/>
          </p:nvPr>
        </p:nvSpPr>
        <p:spPr>
          <a:xfrm>
            <a:off x="609601" y="152403"/>
            <a:ext cx="10972801" cy="83404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986447"/>
            <a:ext cx="10972801" cy="42467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a:defRPr>
            </a:lvl1pPr>
          </a:lstStyle>
          <a:p>
            <a:fld id="{558D1F74-9EDB-7D4E-8A19-66B481743202}" type="slidenum">
              <a:rPr lang="en-US" smtClean="0"/>
              <a:pPr/>
              <a:t>‹#›</a:t>
            </a:fld>
            <a:endParaRPr lang="en-US" dirty="0"/>
          </a:p>
        </p:txBody>
      </p:sp>
    </p:spTree>
    <p:extLst>
      <p:ext uri="{BB962C8B-B14F-4D97-AF65-F5344CB8AC3E}">
        <p14:creationId xmlns:p14="http://schemas.microsoft.com/office/powerpoint/2010/main" val="50429678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p:hf hdr="0" ftr="0" dt="0"/>
  <p:txStyles>
    <p:titleStyle>
      <a:lvl1pPr algn="l" defTabSz="457169" rtl="0" eaLnBrk="1" latinLnBrk="0" hangingPunct="1">
        <a:spcBef>
          <a:spcPct val="0"/>
        </a:spcBef>
        <a:buClr>
          <a:schemeClr val="tx2"/>
        </a:buClr>
        <a:buNone/>
        <a:defRPr sz="4400" b="1" i="0" kern="1200">
          <a:solidFill>
            <a:schemeClr val="tx2"/>
          </a:solidFill>
          <a:latin typeface="Calibri"/>
          <a:ea typeface="+mj-ea"/>
          <a:cs typeface="+mj-cs"/>
        </a:defRPr>
      </a:lvl1pPr>
    </p:titleStyle>
    <p:bodyStyle>
      <a:lvl1pPr marL="342876" indent="-342876" algn="l" defTabSz="457169"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899" indent="-285730" algn="l" defTabSz="457169"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2922" indent="-228585" algn="l" defTabSz="457169"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091" indent="-228585" algn="l" defTabSz="457169"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259" indent="-228585" algn="l" defTabSz="457169"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428" indent="-228585"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7" indent="-228585"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6" indent="-228585"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4" indent="-228585" algn="l" defTabSz="4571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9" rtl="0" eaLnBrk="1" latinLnBrk="0" hangingPunct="1">
        <a:defRPr sz="1800" kern="1200">
          <a:solidFill>
            <a:schemeClr val="tx1"/>
          </a:solidFill>
          <a:latin typeface="+mn-lt"/>
          <a:ea typeface="+mn-ea"/>
          <a:cs typeface="+mn-cs"/>
        </a:defRPr>
      </a:lvl1pPr>
      <a:lvl2pPr marL="457169" algn="l" defTabSz="457169" rtl="0" eaLnBrk="1" latinLnBrk="0" hangingPunct="1">
        <a:defRPr sz="1800" kern="1200">
          <a:solidFill>
            <a:schemeClr val="tx1"/>
          </a:solidFill>
          <a:latin typeface="+mn-lt"/>
          <a:ea typeface="+mn-ea"/>
          <a:cs typeface="+mn-cs"/>
        </a:defRPr>
      </a:lvl2pPr>
      <a:lvl3pPr marL="914337" algn="l" defTabSz="457169" rtl="0" eaLnBrk="1" latinLnBrk="0" hangingPunct="1">
        <a:defRPr sz="1800" kern="1200">
          <a:solidFill>
            <a:schemeClr val="tx1"/>
          </a:solidFill>
          <a:latin typeface="+mn-lt"/>
          <a:ea typeface="+mn-ea"/>
          <a:cs typeface="+mn-cs"/>
        </a:defRPr>
      </a:lvl3pPr>
      <a:lvl4pPr marL="1371506" algn="l" defTabSz="457169" rtl="0" eaLnBrk="1" latinLnBrk="0" hangingPunct="1">
        <a:defRPr sz="1800" kern="1200">
          <a:solidFill>
            <a:schemeClr val="tx1"/>
          </a:solidFill>
          <a:latin typeface="+mn-lt"/>
          <a:ea typeface="+mn-ea"/>
          <a:cs typeface="+mn-cs"/>
        </a:defRPr>
      </a:lvl4pPr>
      <a:lvl5pPr marL="1828675" algn="l" defTabSz="457169" rtl="0" eaLnBrk="1" latinLnBrk="0" hangingPunct="1">
        <a:defRPr sz="1800" kern="1200">
          <a:solidFill>
            <a:schemeClr val="tx1"/>
          </a:solidFill>
          <a:latin typeface="+mn-lt"/>
          <a:ea typeface="+mn-ea"/>
          <a:cs typeface="+mn-cs"/>
        </a:defRPr>
      </a:lvl5pPr>
      <a:lvl6pPr marL="2285843" algn="l" defTabSz="457169" rtl="0" eaLnBrk="1" latinLnBrk="0" hangingPunct="1">
        <a:defRPr sz="1800" kern="1200">
          <a:solidFill>
            <a:schemeClr val="tx1"/>
          </a:solidFill>
          <a:latin typeface="+mn-lt"/>
          <a:ea typeface="+mn-ea"/>
          <a:cs typeface="+mn-cs"/>
        </a:defRPr>
      </a:lvl6pPr>
      <a:lvl7pPr marL="2743012" algn="l" defTabSz="457169" rtl="0" eaLnBrk="1" latinLnBrk="0" hangingPunct="1">
        <a:defRPr sz="1800" kern="1200">
          <a:solidFill>
            <a:schemeClr val="tx1"/>
          </a:solidFill>
          <a:latin typeface="+mn-lt"/>
          <a:ea typeface="+mn-ea"/>
          <a:cs typeface="+mn-cs"/>
        </a:defRPr>
      </a:lvl7pPr>
      <a:lvl8pPr marL="3200181" algn="l" defTabSz="457169" rtl="0" eaLnBrk="1" latinLnBrk="0" hangingPunct="1">
        <a:defRPr sz="1800" kern="1200">
          <a:solidFill>
            <a:schemeClr val="tx1"/>
          </a:solidFill>
          <a:latin typeface="+mn-lt"/>
          <a:ea typeface="+mn-ea"/>
          <a:cs typeface="+mn-cs"/>
        </a:defRPr>
      </a:lvl8pPr>
      <a:lvl9pPr marL="3657350" algn="l" defTabSz="45716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754A72-5914-26DC-FB8F-DA997614A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a:extLst>
              <a:ext uri="{FF2B5EF4-FFF2-40B4-BE49-F238E27FC236}">
                <a16:creationId xmlns:a16="http://schemas.microsoft.com/office/drawing/2014/main" id="{C97AC88C-1617-7C46-1D3D-348E2F949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DEB0B263-1F16-05A0-26CC-4714FCDE5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E9162C-84FB-4E53-B8F4-63BD721BDAA8}" type="datetimeFigureOut">
              <a:rPr lang="cs-CZ" smtClean="0"/>
              <a:t>16.12.2022</a:t>
            </a:fld>
            <a:endParaRPr lang="cs-CZ"/>
          </a:p>
        </p:txBody>
      </p:sp>
      <p:sp>
        <p:nvSpPr>
          <p:cNvPr id="5" name="Footer Placeholder 4">
            <a:extLst>
              <a:ext uri="{FF2B5EF4-FFF2-40B4-BE49-F238E27FC236}">
                <a16:creationId xmlns:a16="http://schemas.microsoft.com/office/drawing/2014/main" id="{98101DE8-2217-2909-1E26-FE16B743A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a:extLst>
              <a:ext uri="{FF2B5EF4-FFF2-40B4-BE49-F238E27FC236}">
                <a16:creationId xmlns:a16="http://schemas.microsoft.com/office/drawing/2014/main" id="{64E08AD6-EB5A-CA92-CE06-225BE0C75B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C412B0-53B6-468F-8D2E-5DE7B13AF02D}" type="slidenum">
              <a:rPr lang="cs-CZ" smtClean="0"/>
              <a:t>‹#›</a:t>
            </a:fld>
            <a:endParaRPr lang="cs-CZ"/>
          </a:p>
        </p:txBody>
      </p:sp>
    </p:spTree>
    <p:extLst>
      <p:ext uri="{BB962C8B-B14F-4D97-AF65-F5344CB8AC3E}">
        <p14:creationId xmlns:p14="http://schemas.microsoft.com/office/powerpoint/2010/main" val="158652103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E1DFF28-5B2A-4043-86D8-A53B4350F5B9}"/>
              </a:ext>
            </a:extLst>
          </p:cNvPr>
          <p:cNvGraphicFramePr>
            <a:graphicFrameLocks noChangeAspect="1"/>
          </p:cNvGraphicFramePr>
          <p:nvPr userDrawn="1">
            <p:custDataLst>
              <p:tags r:id="rId11"/>
            </p:custDataLst>
            <p:extLst>
              <p:ext uri="{D42A27DB-BD31-4B8C-83A1-F6EECF244321}">
                <p14:modId xmlns:p14="http://schemas.microsoft.com/office/powerpoint/2010/main" val="2462690770"/>
              </p:ext>
            </p:extLst>
          </p:nvPr>
        </p:nvGraphicFramePr>
        <p:xfrm>
          <a:off x="1811" y="1440"/>
          <a:ext cx="1811" cy="1440"/>
        </p:xfrm>
        <a:graphic>
          <a:graphicData uri="http://schemas.openxmlformats.org/presentationml/2006/ole">
            <mc:AlternateContent xmlns:mc="http://schemas.openxmlformats.org/markup-compatibility/2006">
              <mc:Choice xmlns:v="urn:schemas-microsoft-com:vml" Requires="v">
                <p:oleObj name="think-cell Slide" r:id="rId13" imgW="306" imgH="306" progId="TCLayout.ActiveDocument.1">
                  <p:embed/>
                </p:oleObj>
              </mc:Choice>
              <mc:Fallback>
                <p:oleObj name="think-cell Slide" r:id="rId13" imgW="306" imgH="306" progId="TCLayout.ActiveDocument.1">
                  <p:embed/>
                  <p:pic>
                    <p:nvPicPr>
                      <p:cNvPr id="5" name="Object 4" hidden="1">
                        <a:extLst>
                          <a:ext uri="{FF2B5EF4-FFF2-40B4-BE49-F238E27FC236}">
                            <a16:creationId xmlns:a16="http://schemas.microsoft.com/office/drawing/2014/main" id="{7E1DFF28-5B2A-4043-86D8-A53B4350F5B9}"/>
                          </a:ext>
                        </a:extLst>
                      </p:cNvPr>
                      <p:cNvPicPr/>
                      <p:nvPr/>
                    </p:nvPicPr>
                    <p:blipFill>
                      <a:blip r:embed="rId14"/>
                      <a:stretch>
                        <a:fillRect/>
                      </a:stretch>
                    </p:blipFill>
                    <p:spPr>
                      <a:xfrm>
                        <a:off x="1811" y="1440"/>
                        <a:ext cx="1811" cy="1440"/>
                      </a:xfrm>
                      <a:prstGeom prst="rect">
                        <a:avLst/>
                      </a:prstGeom>
                    </p:spPr>
                  </p:pic>
                </p:oleObj>
              </mc:Fallback>
            </mc:AlternateContent>
          </a:graphicData>
        </a:graphic>
      </p:graphicFrame>
      <p:sp>
        <p:nvSpPr>
          <p:cNvPr id="2" name="Title Placeholder 1"/>
          <p:cNvSpPr>
            <a:spLocks noGrp="1"/>
          </p:cNvSpPr>
          <p:nvPr>
            <p:ph type="title"/>
          </p:nvPr>
        </p:nvSpPr>
        <p:spPr>
          <a:xfrm>
            <a:off x="609600" y="152401"/>
            <a:ext cx="10972801" cy="83404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986447"/>
            <a:ext cx="10972801" cy="42467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Calibri"/>
              </a:defRPr>
            </a:lvl1pPr>
          </a:lstStyle>
          <a:p>
            <a:fld id="{558D1F74-9EDB-7D4E-8A19-66B481743202}" type="slidenum">
              <a:rPr lang="en-US" smtClean="0"/>
              <a:pPr/>
              <a:t>‹#›</a:t>
            </a:fld>
            <a:endParaRPr lang="en-US" dirty="0"/>
          </a:p>
        </p:txBody>
      </p:sp>
    </p:spTree>
    <p:extLst>
      <p:ext uri="{BB962C8B-B14F-4D97-AF65-F5344CB8AC3E}">
        <p14:creationId xmlns:p14="http://schemas.microsoft.com/office/powerpoint/2010/main" val="377902752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Lst>
  <p:hf hdr="0" ftr="0" dt="0"/>
  <p:txStyles>
    <p:titleStyle>
      <a:lvl1pPr algn="l" defTabSz="457185" rtl="0" eaLnBrk="1" latinLnBrk="0" hangingPunct="1">
        <a:spcBef>
          <a:spcPct val="0"/>
        </a:spcBef>
        <a:buClr>
          <a:schemeClr val="tx2"/>
        </a:buClr>
        <a:buNone/>
        <a:defRPr sz="4400" b="1" i="0" kern="1200">
          <a:solidFill>
            <a:schemeClr val="tx2"/>
          </a:solidFill>
          <a:latin typeface="Calibri"/>
          <a:ea typeface="+mj-ea"/>
          <a:cs typeface="+mj-cs"/>
        </a:defRPr>
      </a:lvl1pPr>
    </p:titleStyle>
    <p:bodyStyle>
      <a:lvl1pPr marL="342889" indent="-342889" algn="l" defTabSz="457185"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26" indent="-285740" algn="l" defTabSz="457185"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2963" indent="-228593" algn="l" defTabSz="457185"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148" indent="-228593" algn="l" defTabSz="457185"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334" indent="-228593" algn="l" defTabSz="457185"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519" indent="-228593" algn="l" defTabSz="457185" rtl="0" eaLnBrk="1" latinLnBrk="0" hangingPunct="1">
        <a:spcBef>
          <a:spcPct val="20000"/>
        </a:spcBef>
        <a:buFont typeface="Arial"/>
        <a:buChar char="•"/>
        <a:defRPr sz="2000" kern="1200">
          <a:solidFill>
            <a:schemeClr val="tx1"/>
          </a:solidFill>
          <a:latin typeface="+mn-lt"/>
          <a:ea typeface="+mn-ea"/>
          <a:cs typeface="+mn-cs"/>
        </a:defRPr>
      </a:lvl6pPr>
      <a:lvl7pPr marL="2971704" indent="-228593" algn="l" defTabSz="457185" rtl="0" eaLnBrk="1" latinLnBrk="0" hangingPunct="1">
        <a:spcBef>
          <a:spcPct val="20000"/>
        </a:spcBef>
        <a:buFont typeface="Arial"/>
        <a:buChar char="•"/>
        <a:defRPr sz="2000" kern="1200">
          <a:solidFill>
            <a:schemeClr val="tx1"/>
          </a:solidFill>
          <a:latin typeface="+mn-lt"/>
          <a:ea typeface="+mn-ea"/>
          <a:cs typeface="+mn-cs"/>
        </a:defRPr>
      </a:lvl7pPr>
      <a:lvl8pPr marL="3428889" indent="-228593" algn="l" defTabSz="457185" rtl="0" eaLnBrk="1" latinLnBrk="0" hangingPunct="1">
        <a:spcBef>
          <a:spcPct val="20000"/>
        </a:spcBef>
        <a:buFont typeface="Arial"/>
        <a:buChar char="•"/>
        <a:defRPr sz="2000" kern="1200">
          <a:solidFill>
            <a:schemeClr val="tx1"/>
          </a:solidFill>
          <a:latin typeface="+mn-lt"/>
          <a:ea typeface="+mn-ea"/>
          <a:cs typeface="+mn-cs"/>
        </a:defRPr>
      </a:lvl8pPr>
      <a:lvl9pPr marL="3886074" indent="-228593" algn="l" defTabSz="45718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5" rtl="0" eaLnBrk="1" latinLnBrk="0" hangingPunct="1">
        <a:defRPr sz="1800" kern="1200">
          <a:solidFill>
            <a:schemeClr val="tx1"/>
          </a:solidFill>
          <a:latin typeface="+mn-lt"/>
          <a:ea typeface="+mn-ea"/>
          <a:cs typeface="+mn-cs"/>
        </a:defRPr>
      </a:lvl1pPr>
      <a:lvl2pPr marL="457185" algn="l" defTabSz="457185" rtl="0" eaLnBrk="1" latinLnBrk="0" hangingPunct="1">
        <a:defRPr sz="1800" kern="1200">
          <a:solidFill>
            <a:schemeClr val="tx1"/>
          </a:solidFill>
          <a:latin typeface="+mn-lt"/>
          <a:ea typeface="+mn-ea"/>
          <a:cs typeface="+mn-cs"/>
        </a:defRPr>
      </a:lvl2pPr>
      <a:lvl3pPr marL="914370" algn="l" defTabSz="457185" rtl="0" eaLnBrk="1" latinLnBrk="0" hangingPunct="1">
        <a:defRPr sz="1800" kern="1200">
          <a:solidFill>
            <a:schemeClr val="tx1"/>
          </a:solidFill>
          <a:latin typeface="+mn-lt"/>
          <a:ea typeface="+mn-ea"/>
          <a:cs typeface="+mn-cs"/>
        </a:defRPr>
      </a:lvl3pPr>
      <a:lvl4pPr marL="1371555" algn="l" defTabSz="457185" rtl="0" eaLnBrk="1" latinLnBrk="0" hangingPunct="1">
        <a:defRPr sz="1800" kern="1200">
          <a:solidFill>
            <a:schemeClr val="tx1"/>
          </a:solidFill>
          <a:latin typeface="+mn-lt"/>
          <a:ea typeface="+mn-ea"/>
          <a:cs typeface="+mn-cs"/>
        </a:defRPr>
      </a:lvl4pPr>
      <a:lvl5pPr marL="1828741" algn="l" defTabSz="457185" rtl="0" eaLnBrk="1" latinLnBrk="0" hangingPunct="1">
        <a:defRPr sz="1800" kern="1200">
          <a:solidFill>
            <a:schemeClr val="tx1"/>
          </a:solidFill>
          <a:latin typeface="+mn-lt"/>
          <a:ea typeface="+mn-ea"/>
          <a:cs typeface="+mn-cs"/>
        </a:defRPr>
      </a:lvl5pPr>
      <a:lvl6pPr marL="2285926" algn="l" defTabSz="457185" rtl="0" eaLnBrk="1" latinLnBrk="0" hangingPunct="1">
        <a:defRPr sz="1800" kern="1200">
          <a:solidFill>
            <a:schemeClr val="tx1"/>
          </a:solidFill>
          <a:latin typeface="+mn-lt"/>
          <a:ea typeface="+mn-ea"/>
          <a:cs typeface="+mn-cs"/>
        </a:defRPr>
      </a:lvl6pPr>
      <a:lvl7pPr marL="2743111" algn="l" defTabSz="457185" rtl="0" eaLnBrk="1" latinLnBrk="0" hangingPunct="1">
        <a:defRPr sz="1800" kern="1200">
          <a:solidFill>
            <a:schemeClr val="tx1"/>
          </a:solidFill>
          <a:latin typeface="+mn-lt"/>
          <a:ea typeface="+mn-ea"/>
          <a:cs typeface="+mn-cs"/>
        </a:defRPr>
      </a:lvl7pPr>
      <a:lvl8pPr marL="3200296" algn="l" defTabSz="457185" rtl="0" eaLnBrk="1" latinLnBrk="0" hangingPunct="1">
        <a:defRPr sz="1800" kern="1200">
          <a:solidFill>
            <a:schemeClr val="tx1"/>
          </a:solidFill>
          <a:latin typeface="+mn-lt"/>
          <a:ea typeface="+mn-ea"/>
          <a:cs typeface="+mn-cs"/>
        </a:defRPr>
      </a:lvl8pPr>
      <a:lvl9pPr marL="3657481" algn="l" defTabSz="45718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menshealthforum.org.uk/key-data-understanding-health-and-access-service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hyperlink" Target="https://clinicaltrials.gov/ct2/show/NCT03518034" TargetMode="External"/></Relationships>
</file>

<file path=ppt/slides/_rels/slide1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2.sv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microsoft.com/office/2007/relationships/hdphoto" Target="../media/hdphoto1.wdp"/></Relationships>
</file>

<file path=ppt/slides/_rels/slide10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8.png"/><Relationship Id="rId4" Type="http://schemas.microsoft.com/office/2007/relationships/hdphoto" Target="../media/hdphoto1.wdp"/></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05.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18.png"/><Relationship Id="rId7" Type="http://schemas.microsoft.com/office/2007/relationships/hdphoto" Target="../media/hdphoto2.wdp"/><Relationship Id="rId12"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29.svg"/><Relationship Id="rId5" Type="http://schemas.openxmlformats.org/officeDocument/2006/relationships/image" Target="../media/image125.png"/><Relationship Id="rId10" Type="http://schemas.openxmlformats.org/officeDocument/2006/relationships/image" Target="../media/image128.png"/><Relationship Id="rId4" Type="http://schemas.openxmlformats.org/officeDocument/2006/relationships/image" Target="../media/image124.png"/><Relationship Id="rId9" Type="http://schemas.microsoft.com/office/2007/relationships/hdphoto" Target="../media/hdphoto3.wdp"/></Relationships>
</file>

<file path=ppt/slides/_rels/slide10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microsoft.com/office/2007/relationships/hdphoto" Target="../media/hdphoto4.wdp"/><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18.png"/><Relationship Id="rId4" Type="http://schemas.openxmlformats.org/officeDocument/2006/relationships/image" Target="../media/image132.svg"/><Relationship Id="rId9" Type="http://schemas.openxmlformats.org/officeDocument/2006/relationships/image" Target="../media/image135.svg"/></Relationships>
</file>

<file path=ppt/slides/_rels/slide107.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18.png"/><Relationship Id="rId3" Type="http://schemas.openxmlformats.org/officeDocument/2006/relationships/image" Target="../media/image136.jpe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notesSlide" Target="../notesSlides/notesSlide56.xml"/><Relationship Id="rId16" Type="http://schemas.openxmlformats.org/officeDocument/2006/relationships/image" Target="../media/image148.sv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7.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6.jpeg"/></Relationships>
</file>

<file path=ppt/slides/_rels/slide108.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49.png"/><Relationship Id="rId3" Type="http://schemas.openxmlformats.org/officeDocument/2006/relationships/image" Target="../media/image118.png"/><Relationship Id="rId7" Type="http://schemas.microsoft.com/office/2007/relationships/hdphoto" Target="../media/hdphoto2.wdp"/><Relationship Id="rId12" Type="http://schemas.openxmlformats.org/officeDocument/2006/relationships/image" Target="../media/image130.png"/><Relationship Id="rId2" Type="http://schemas.openxmlformats.org/officeDocument/2006/relationships/notesSlide" Target="../notesSlides/notesSlide57.xml"/><Relationship Id="rId16" Type="http://schemas.openxmlformats.org/officeDocument/2006/relationships/image" Target="../media/image152.sv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29.svg"/><Relationship Id="rId5" Type="http://schemas.openxmlformats.org/officeDocument/2006/relationships/image" Target="../media/image125.png"/><Relationship Id="rId15" Type="http://schemas.openxmlformats.org/officeDocument/2006/relationships/image" Target="../media/image151.png"/><Relationship Id="rId10" Type="http://schemas.openxmlformats.org/officeDocument/2006/relationships/image" Target="../media/image128.png"/><Relationship Id="rId4" Type="http://schemas.openxmlformats.org/officeDocument/2006/relationships/image" Target="../media/image124.png"/><Relationship Id="rId9" Type="http://schemas.microsoft.com/office/2007/relationships/hdphoto" Target="../media/hdphoto3.wdp"/><Relationship Id="rId14" Type="http://schemas.openxmlformats.org/officeDocument/2006/relationships/image" Target="../media/image150.svg"/></Relationships>
</file>

<file path=ppt/slides/_rels/slide1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oleObject" Target="../embeddings/oleObject4.bin"/></Relationships>
</file>

<file path=ppt/slides/_rels/slide110.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56.jpeg"/><Relationship Id="rId5" Type="http://schemas.openxmlformats.org/officeDocument/2006/relationships/image" Target="../media/image155.png"/><Relationship Id="rId4" Type="http://schemas.openxmlformats.org/officeDocument/2006/relationships/image" Target="../media/image154.png"/></Relationships>
</file>

<file path=ppt/slides/_rels/slide11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www.bssm.org.uk/"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hyperlink" Target="https://doi.org/10.1016/j.eprac.2021.08.002" TargetMode="External"/><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2.xml"/><Relationship Id="rId5" Type="http://schemas.openxmlformats.org/officeDocument/2006/relationships/image" Target="../media/image162.png"/><Relationship Id="rId4" Type="http://schemas.openxmlformats.org/officeDocument/2006/relationships/image" Target="../media/image40.jpg"/></Relationships>
</file>

<file path=ppt/slides/_rels/slide1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bmj.com/content/365/bmj.l1631#:~:text=Globally%2C%20at%20birth%2C%20life%20expectancy,figures%20were%2078.2%20and%2083.4."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201/9780429347238"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researchgate.net/scientific-contributions/Robert-Z-Edwards-2137091228?_sg%5B0%5D=2qNwAVdtUp3I01FWiSmONm0_KZLebO3mFs9_1Urkxb5RaQltfBPzQFrTx9XCOnhxhm9Ryj0.VohJoukjqdVLC6RQ2DG7ivdKjiycXumR1jr0eH-V8o4Y0v_4lp88yNwhEy8_oWWQH1SYGRbnsYHSAXPN0JTpiA.6V8QnpRKOB9xzEqh7xIH2lKc8iARlrVp50zdBMx-nc1GJlk9j-qt70Wrbbd39GdO1TYQ32rohO0TddseJlrzBA&amp;_sg%5B1%5D=gIGSOtq_20HXm-cnTk3f_aYNNd7Ec-x85i-3HXjbG4mhkGHYeEJn5MQzoqayg5xi0jbotbw.EF0HwQm1hPnKB9qeEmz6U1TStu3R3aqrS252vP2mZ9womtvECHDvBOjQn71HBuENs5w1pP4n4Y4ARK9-lQE3fA" TargetMode="External"/><Relationship Id="rId5" Type="http://schemas.openxmlformats.org/officeDocument/2006/relationships/hyperlink" Target="http://dx.doi.org/10.1016/B978-0-323-35868-2.00064-5"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hyperlink" Target="https://time.com/magazine/us/3062871/august-18th-2014-vol-184-no-6-u-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onlinelibrary.wiley.com/doi/full/10.1111/andr.12506"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hyperlink" Target="https://www.bmj.com/content/365/bmj.l1631#:~:text=Globally%2C%20at%20birth%2C%20life%20expectancy,figures%20were%2078.2%20and%2083.4." TargetMode="External"/><Relationship Id="rId2" Type="http://schemas.openxmlformats.org/officeDocument/2006/relationships/hyperlink" Target="https://www.menshealthforum.org.uk/key-data-mens-life-expectancy"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onlinelibrary.wiley.com/doi/full/10.1111/andr.12506" TargetMode="External"/><Relationship Id="rId7"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bssm.org.uk/wp-content/uploads/2018/09/guidelines-on-adult-testosterone-deficiency-with-statements-for-uk-practice.pd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7.png"/><Relationship Id="rId1" Type="http://schemas.openxmlformats.org/officeDocument/2006/relationships/slideLayout" Target="../slideLayouts/slideLayout1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hyperlink" Target="http://www.pctag.uk/testosterone-calculator/" TargetMode="Externa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png"/></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tif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hyperlink" Target="https://www.medicines.org.uk/emc/product/8919/smpc"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41.xml"/><Relationship Id="rId5" Type="http://schemas.openxmlformats.org/officeDocument/2006/relationships/image" Target="../media/image110.jpeg"/><Relationship Id="rId4" Type="http://schemas.openxmlformats.org/officeDocument/2006/relationships/hyperlink" Target="https://uroweb.org/wp-content/uploads/EAU-Guidelines-on-Sexual-and-Reproductive-Health-2021-V3.pdf"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41.xml"/><Relationship Id="rId1" Type="http://schemas.openxmlformats.org/officeDocument/2006/relationships/themeOverride" Target="../theme/themeOverride1.xml"/><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3" Type="http://schemas.openxmlformats.org/officeDocument/2006/relationships/hyperlink" Target="https://www.auajournals.org/doi/abs/10.1097/JU.0000000000002437" TargetMode="External"/><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1.xml"/></Relationships>
</file>

<file path=ppt/slides/_rels/slide9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1.xml"/></Relationships>
</file>

<file path=ppt/slides/_rels/slide95.xml.rels><?xml version="1.0" encoding="UTF-8" standalone="yes"?>
<Relationships xmlns="http://schemas.openxmlformats.org/package/2006/relationships"><Relationship Id="rId3" Type="http://schemas.openxmlformats.org/officeDocument/2006/relationships/hyperlink" Target="https://uroweb.org/wp-content/uploads/EAU-Guidelines-on-Sexual-and-Reproductive-Health-2021-V3.pdf" TargetMode="External"/><Relationship Id="rId2" Type="http://schemas.openxmlformats.org/officeDocument/2006/relationships/notesSlide" Target="../notesSlides/notesSlide48.xml"/><Relationship Id="rId1" Type="http://schemas.openxmlformats.org/officeDocument/2006/relationships/slideLayout" Target="../slideLayouts/slideLayout41.xml"/><Relationship Id="rId4" Type="http://schemas.openxmlformats.org/officeDocument/2006/relationships/image" Target="../media/image113.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hyperlink" Target="https://www.imperial.ac.uk/metabolism-digestion-reproduction/research/diabetes-endocrinology-metabolism/endocrinology-and-investigative-medicine/nihr-testosterone/" TargetMode="External"/><Relationship Id="rId1" Type="http://schemas.openxmlformats.org/officeDocument/2006/relationships/slideLayout" Target="../slideLayouts/slideLayout55.x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14.png"/><Relationship Id="rId1" Type="http://schemas.openxmlformats.org/officeDocument/2006/relationships/slideLayout" Target="../slideLayouts/slideLayout4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emf"/></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075" y="99142"/>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124D338-AE27-4339-A753-633382A37725}"/>
              </a:ext>
            </a:extLst>
          </p:cNvPr>
          <p:cNvSpPr>
            <a:spLocks noGrp="1"/>
          </p:cNvSpPr>
          <p:nvPr>
            <p:ph type="ctrTitle"/>
          </p:nvPr>
        </p:nvSpPr>
        <p:spPr>
          <a:xfrm>
            <a:off x="317445" y="1138337"/>
            <a:ext cx="10776123" cy="2498517"/>
          </a:xfrm>
        </p:spPr>
        <p:txBody>
          <a:bodyPr>
            <a:normAutofit fontScale="90000"/>
          </a:bodyPr>
          <a:lstStyle/>
          <a:p>
            <a:r>
              <a:rPr lang="en-GB" dirty="0"/>
              <a:t>Besins Men’s Health Training Session</a:t>
            </a:r>
            <a:br>
              <a:rPr lang="en-GB" dirty="0"/>
            </a:br>
            <a:br>
              <a:rPr lang="en-GB" sz="4300" dirty="0"/>
            </a:br>
            <a:br>
              <a:rPr lang="en-GB" sz="4300" dirty="0"/>
            </a:br>
            <a:r>
              <a:rPr lang="en-GB" sz="3600" dirty="0"/>
              <a:t>Introduction to Men’s Health &amp; </a:t>
            </a:r>
            <a:br>
              <a:rPr lang="en-GB" sz="3600" dirty="0"/>
            </a:br>
            <a:r>
              <a:rPr lang="en-GB" sz="3600" dirty="0"/>
              <a:t>Testosterone Deficiency (TD)</a:t>
            </a:r>
            <a:endParaRPr lang="en-GB" sz="4300" dirty="0"/>
          </a:p>
        </p:txBody>
      </p:sp>
      <p:sp>
        <p:nvSpPr>
          <p:cNvPr id="6" name="Text Placeholder 3">
            <a:extLst>
              <a:ext uri="{FF2B5EF4-FFF2-40B4-BE49-F238E27FC236}">
                <a16:creationId xmlns:a16="http://schemas.microsoft.com/office/drawing/2014/main" id="{C7C5E2F2-7236-442C-8479-16920FC45655}"/>
              </a:ext>
            </a:extLst>
          </p:cNvPr>
          <p:cNvSpPr txBox="1">
            <a:spLocks/>
          </p:cNvSpPr>
          <p:nvPr/>
        </p:nvSpPr>
        <p:spPr>
          <a:xfrm>
            <a:off x="3452553" y="5719663"/>
            <a:ext cx="5286894" cy="4576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b="0" kern="1200">
                <a:solidFill>
                  <a:srgbClr val="104C8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104C8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104C8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104C8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104C8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Internal Use Only – Company Confidential </a:t>
            </a:r>
          </a:p>
        </p:txBody>
      </p:sp>
    </p:spTree>
    <p:extLst>
      <p:ext uri="{BB962C8B-B14F-4D97-AF65-F5344CB8AC3E}">
        <p14:creationId xmlns:p14="http://schemas.microsoft.com/office/powerpoint/2010/main" val="3123162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5C1B51-46F7-46D8-B441-484C54CB49E6}"/>
              </a:ext>
            </a:extLst>
          </p:cNvPr>
          <p:cNvSpPr/>
          <p:nvPr/>
        </p:nvSpPr>
        <p:spPr>
          <a:xfrm>
            <a:off x="1007165" y="1630017"/>
            <a:ext cx="10071652" cy="341906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350" dirty="0">
              <a:solidFill>
                <a:prstClr val="white"/>
              </a:solidFill>
              <a:latin typeface="Calibri"/>
            </a:endParaRPr>
          </a:p>
        </p:txBody>
      </p:sp>
      <p:sp>
        <p:nvSpPr>
          <p:cNvPr id="9" name="Rectangle 1027">
            <a:extLst>
              <a:ext uri="{FF2B5EF4-FFF2-40B4-BE49-F238E27FC236}">
                <a16:creationId xmlns:a16="http://schemas.microsoft.com/office/drawing/2014/main" id="{95DD925A-AB3F-48E5-A8AE-5BFD6D903865}"/>
              </a:ext>
            </a:extLst>
          </p:cNvPr>
          <p:cNvSpPr txBox="1">
            <a:spLocks noChangeArrowheads="1"/>
          </p:cNvSpPr>
          <p:nvPr/>
        </p:nvSpPr>
        <p:spPr>
          <a:xfrm>
            <a:off x="1205948" y="1781769"/>
            <a:ext cx="6268278" cy="30734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GB" sz="2100" dirty="0">
              <a:solidFill>
                <a:srgbClr val="272727"/>
              </a:solidFill>
              <a:latin typeface="Calibri"/>
            </a:endParaRPr>
          </a:p>
          <a:p>
            <a:pPr>
              <a:defRPr/>
            </a:pPr>
            <a:r>
              <a:rPr lang="en-GB" sz="2000" dirty="0">
                <a:solidFill>
                  <a:srgbClr val="272727"/>
                </a:solidFill>
                <a:latin typeface="Calibri"/>
              </a:rPr>
              <a:t>Men are twice as likely to have inadequate health literacy vs women </a:t>
            </a:r>
          </a:p>
          <a:p>
            <a:pPr>
              <a:defRPr/>
            </a:pPr>
            <a:endParaRPr lang="en-GB" sz="2000" dirty="0">
              <a:solidFill>
                <a:srgbClr val="272727"/>
              </a:solidFill>
              <a:latin typeface="Calibri"/>
            </a:endParaRPr>
          </a:p>
          <a:p>
            <a:pPr>
              <a:defRPr/>
            </a:pPr>
            <a:r>
              <a:rPr lang="en-GB" sz="2000" dirty="0">
                <a:solidFill>
                  <a:srgbClr val="272727"/>
                </a:solidFill>
                <a:latin typeface="Calibri"/>
              </a:rPr>
              <a:t>In persons aged 20-40, women attend the GP twice as often than men</a:t>
            </a:r>
          </a:p>
          <a:p>
            <a:pPr>
              <a:defRPr/>
            </a:pPr>
            <a:endParaRPr lang="en-GB" sz="2000" dirty="0">
              <a:solidFill>
                <a:srgbClr val="272727"/>
              </a:solidFill>
              <a:latin typeface="Calibri"/>
            </a:endParaRPr>
          </a:p>
          <a:p>
            <a:pPr>
              <a:defRPr/>
            </a:pPr>
            <a:r>
              <a:rPr lang="en-GB" sz="2000" dirty="0">
                <a:solidFill>
                  <a:srgbClr val="272727"/>
                </a:solidFill>
                <a:latin typeface="Calibri"/>
              </a:rPr>
              <a:t>Men are less likely to seek help when sick</a:t>
            </a:r>
          </a:p>
          <a:p>
            <a:pPr marL="0" indent="0">
              <a:buNone/>
              <a:defRPr/>
            </a:pPr>
            <a:endParaRPr lang="en-GB" sz="2100" dirty="0">
              <a:solidFill>
                <a:srgbClr val="272727"/>
              </a:solidFill>
              <a:latin typeface="Calibri"/>
            </a:endParaRPr>
          </a:p>
        </p:txBody>
      </p:sp>
      <p:sp>
        <p:nvSpPr>
          <p:cNvPr id="4" name="Rectangle 3">
            <a:extLst>
              <a:ext uri="{FF2B5EF4-FFF2-40B4-BE49-F238E27FC236}">
                <a16:creationId xmlns:a16="http://schemas.microsoft.com/office/drawing/2014/main" id="{1B8F1879-0461-4531-A6BA-9E7008CE4998}"/>
              </a:ext>
            </a:extLst>
          </p:cNvPr>
          <p:cNvSpPr/>
          <p:nvPr/>
        </p:nvSpPr>
        <p:spPr>
          <a:xfrm>
            <a:off x="2359417" y="5839261"/>
            <a:ext cx="7473165" cy="307777"/>
          </a:xfrm>
          <a:prstGeom prst="rect">
            <a:avLst/>
          </a:prstGeom>
        </p:spPr>
        <p:txBody>
          <a:bodyPr wrap="square">
            <a:spAutoFit/>
          </a:bodyPr>
          <a:lstStyle/>
          <a:p>
            <a:pPr algn="ctr" fontAlgn="base">
              <a:spcBef>
                <a:spcPct val="0"/>
              </a:spcBef>
              <a:spcAft>
                <a:spcPct val="0"/>
              </a:spcAft>
              <a:defRPr/>
            </a:pPr>
            <a:r>
              <a:rPr lang="en-GB" sz="1400" b="1" dirty="0">
                <a:latin typeface="Calibri"/>
                <a:cs typeface="Arial" charset="0"/>
                <a:hlinkClick r:id="rId3">
                  <a:extLst>
                    <a:ext uri="{A12FA001-AC4F-418D-AE19-62706E023703}">
                      <ahyp:hlinkClr xmlns:ahyp="http://schemas.microsoft.com/office/drawing/2018/hyperlinkcolor" val="tx"/>
                    </a:ext>
                  </a:extLst>
                </a:hlinkClick>
              </a:rPr>
              <a:t>https://www.menshealthforum.org.uk/key-data-understanding-health-and-access-services</a:t>
            </a:r>
            <a:r>
              <a:rPr lang="en-GB" sz="1400" b="1" dirty="0">
                <a:latin typeface="Calibri"/>
                <a:cs typeface="Arial" charset="0"/>
              </a:rPr>
              <a:t>  </a:t>
            </a:r>
          </a:p>
        </p:txBody>
      </p:sp>
      <p:pic>
        <p:nvPicPr>
          <p:cNvPr id="2" name="Picture 1">
            <a:extLst>
              <a:ext uri="{FF2B5EF4-FFF2-40B4-BE49-F238E27FC236}">
                <a16:creationId xmlns:a16="http://schemas.microsoft.com/office/drawing/2014/main" id="{D147799E-DB0A-4A68-845B-E5B4E3D1CC1A}"/>
              </a:ext>
            </a:extLst>
          </p:cNvPr>
          <p:cNvPicPr>
            <a:picLocks noChangeAspect="1"/>
          </p:cNvPicPr>
          <p:nvPr/>
        </p:nvPicPr>
        <p:blipFill>
          <a:blip r:embed="rId4"/>
          <a:stretch>
            <a:fillRect/>
          </a:stretch>
        </p:blipFill>
        <p:spPr>
          <a:xfrm>
            <a:off x="7701030" y="1781770"/>
            <a:ext cx="3046482" cy="3166239"/>
          </a:xfrm>
          <a:prstGeom prst="rect">
            <a:avLst/>
          </a:prstGeom>
        </p:spPr>
      </p:pic>
      <p:sp>
        <p:nvSpPr>
          <p:cNvPr id="5" name="Title 1">
            <a:extLst>
              <a:ext uri="{FF2B5EF4-FFF2-40B4-BE49-F238E27FC236}">
                <a16:creationId xmlns:a16="http://schemas.microsoft.com/office/drawing/2014/main" id="{1949402F-5B3A-2FD9-0FBF-4DD658BCD8F2}"/>
              </a:ext>
            </a:extLst>
          </p:cNvPr>
          <p:cNvSpPr txBox="1">
            <a:spLocks/>
          </p:cNvSpPr>
          <p:nvPr/>
        </p:nvSpPr>
        <p:spPr>
          <a:xfrm>
            <a:off x="1295401" y="311143"/>
            <a:ext cx="9601196" cy="799637"/>
          </a:xfrm>
          <a:prstGeom prst="rect">
            <a:avLst/>
          </a:prstGeom>
        </p:spPr>
        <p:txBody>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solidFill>
                  <a:schemeClr val="accent5"/>
                </a:solidFill>
              </a:rPr>
              <a:t>Health literacy</a:t>
            </a:r>
          </a:p>
        </p:txBody>
      </p:sp>
    </p:spTree>
    <p:extLst>
      <p:ext uri="{BB962C8B-B14F-4D97-AF65-F5344CB8AC3E}">
        <p14:creationId xmlns:p14="http://schemas.microsoft.com/office/powerpoint/2010/main" val="36449025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5075" y="99142"/>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96B6E3F5-9AD4-0B5F-620E-E50DDC2C0C76}"/>
              </a:ext>
            </a:extLst>
          </p:cNvPr>
          <p:cNvSpPr>
            <a:spLocks noGrp="1"/>
          </p:cNvSpPr>
          <p:nvPr>
            <p:ph type="ctrTitle"/>
          </p:nvPr>
        </p:nvSpPr>
        <p:spPr/>
        <p:txBody>
          <a:bodyPr/>
          <a:lstStyle/>
          <a:p>
            <a:r>
              <a:rPr lang="en-GB" dirty="0"/>
              <a:t>The TRAVERSE study</a:t>
            </a:r>
          </a:p>
        </p:txBody>
      </p:sp>
      <p:sp>
        <p:nvSpPr>
          <p:cNvPr id="2" name="Content Placeholder 2">
            <a:extLst>
              <a:ext uri="{FF2B5EF4-FFF2-40B4-BE49-F238E27FC236}">
                <a16:creationId xmlns:a16="http://schemas.microsoft.com/office/drawing/2014/main" id="{2F1C863C-4332-ACA2-B6F7-72FF5C9EDCF6}"/>
              </a:ext>
            </a:extLst>
          </p:cNvPr>
          <p:cNvSpPr txBox="1">
            <a:spLocks/>
          </p:cNvSpPr>
          <p:nvPr/>
        </p:nvSpPr>
        <p:spPr>
          <a:xfrm>
            <a:off x="688767" y="2597900"/>
            <a:ext cx="10094462" cy="99976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chemeClr val="tx1"/>
              </a:buClr>
              <a:buFont typeface="Wingdings" panose="05000000000000000000" pitchFamily="2" charset="2"/>
              <a:buNone/>
              <a:defRPr sz="2000" kern="1200">
                <a:solidFill>
                  <a:schemeClr val="bg2">
                    <a:lumMod val="25000"/>
                  </a:schemeClr>
                </a:solidFill>
                <a:latin typeface="+mn-lt"/>
                <a:ea typeface="+mn-ea"/>
                <a:cs typeface="+mn-cs"/>
              </a:defRPr>
            </a:lvl1pPr>
            <a:lvl2pPr marL="457200" indent="0" algn="ctr" defTabSz="914400" rtl="0" eaLnBrk="1" latinLnBrk="0" hangingPunct="1">
              <a:lnSpc>
                <a:spcPct val="90000"/>
              </a:lnSpc>
              <a:spcBef>
                <a:spcPts val="500"/>
              </a:spcBef>
              <a:buClr>
                <a:schemeClr val="tx1"/>
              </a:buClr>
              <a:buFont typeface="Wingdings" panose="05000000000000000000" pitchFamily="2" charset="2"/>
              <a:buNone/>
              <a:defRPr sz="2000" kern="1200">
                <a:solidFill>
                  <a:schemeClr val="bg2">
                    <a:lumMod val="25000"/>
                  </a:schemeClr>
                </a:solidFill>
                <a:latin typeface="+mn-lt"/>
                <a:ea typeface="+mn-ea"/>
                <a:cs typeface="+mn-cs"/>
              </a:defRPr>
            </a:lvl2pPr>
            <a:lvl3pPr marL="914400" indent="0" algn="ctr" defTabSz="914400" rtl="0" eaLnBrk="1" latinLnBrk="0" hangingPunct="1">
              <a:lnSpc>
                <a:spcPct val="90000"/>
              </a:lnSpc>
              <a:spcBef>
                <a:spcPts val="500"/>
              </a:spcBef>
              <a:buClr>
                <a:schemeClr val="tx1"/>
              </a:buClr>
              <a:buFont typeface="Wingdings" panose="05000000000000000000" pitchFamily="2" charset="2"/>
              <a:buNone/>
              <a:defRPr sz="1800" kern="1200">
                <a:solidFill>
                  <a:schemeClr val="bg2">
                    <a:lumMod val="25000"/>
                  </a:schemeClr>
                </a:solidFill>
                <a:latin typeface="+mn-lt"/>
                <a:ea typeface="+mn-ea"/>
                <a:cs typeface="+mn-cs"/>
              </a:defRPr>
            </a:lvl3pPr>
            <a:lvl4pPr marL="1371600" indent="0" algn="ctr" defTabSz="914400" rtl="0" eaLnBrk="1" latinLnBrk="0" hangingPunct="1">
              <a:lnSpc>
                <a:spcPct val="90000"/>
              </a:lnSpc>
              <a:spcBef>
                <a:spcPts val="500"/>
              </a:spcBef>
              <a:buClr>
                <a:schemeClr val="tx1"/>
              </a:buClr>
              <a:buFont typeface="Wingdings" panose="05000000000000000000" pitchFamily="2" charset="2"/>
              <a:buNone/>
              <a:defRPr sz="1600" kern="1200">
                <a:solidFill>
                  <a:schemeClr val="bg2">
                    <a:lumMod val="25000"/>
                  </a:schemeClr>
                </a:solidFill>
                <a:latin typeface="+mn-lt"/>
                <a:ea typeface="+mn-ea"/>
                <a:cs typeface="+mn-cs"/>
              </a:defRPr>
            </a:lvl4pPr>
            <a:lvl5pPr marL="1828800" indent="0" algn="ctr" defTabSz="914400" rtl="0" eaLnBrk="1" latinLnBrk="0" hangingPunct="1">
              <a:lnSpc>
                <a:spcPct val="90000"/>
              </a:lnSpc>
              <a:spcBef>
                <a:spcPts val="500"/>
              </a:spcBef>
              <a:buClr>
                <a:schemeClr val="tx1"/>
              </a:buClr>
              <a:buFont typeface="Wingdings" panose="05000000000000000000" pitchFamily="2" charset="2"/>
              <a:buNone/>
              <a:defRPr sz="1600" kern="1200">
                <a:solidFill>
                  <a:schemeClr val="bg2">
                    <a:lumMod val="2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r>
              <a:rPr kumimoji="0" lang="en-GB" sz="2800" b="0" i="0" u="none" strike="noStrike" kern="1200" cap="none" spc="0" normalizeH="0" baseline="0" noProof="0" dirty="0">
                <a:ln>
                  <a:noFill/>
                </a:ln>
                <a:solidFill>
                  <a:srgbClr val="E7E6E6">
                    <a:lumMod val="25000"/>
                  </a:srgbClr>
                </a:solidFill>
                <a:effectLst/>
                <a:uLnTx/>
                <a:uFillTx/>
                <a:latin typeface="Poppins Light"/>
                <a:ea typeface="+mn-ea"/>
                <a:cs typeface="+mn-cs"/>
              </a:rPr>
              <a:t>Rationale and study design</a:t>
            </a:r>
          </a:p>
          <a:p>
            <a:pPr marL="0" marR="0" lvl="0" indent="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None/>
              <a:tabLst/>
              <a:defRPr/>
            </a:pPr>
            <a:endParaRPr kumimoji="0" lang="en-GB" sz="28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sp>
        <p:nvSpPr>
          <p:cNvPr id="5" name="TextBox 4">
            <a:extLst>
              <a:ext uri="{FF2B5EF4-FFF2-40B4-BE49-F238E27FC236}">
                <a16:creationId xmlns:a16="http://schemas.microsoft.com/office/drawing/2014/main" id="{1B2D0440-0ED7-177F-74B8-766B27F9D46A}"/>
              </a:ext>
            </a:extLst>
          </p:cNvPr>
          <p:cNvSpPr txBox="1"/>
          <p:nvPr/>
        </p:nvSpPr>
        <p:spPr>
          <a:xfrm>
            <a:off x="5427916" y="5971195"/>
            <a:ext cx="6096000" cy="315984"/>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
                <a:srgbClr val="006EAB"/>
              </a:buClr>
              <a:buSzTx/>
              <a:buFontTx/>
              <a:buNone/>
              <a:tabLst/>
              <a:defRPr/>
            </a:pP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Clinicaltrials.gov identifier </a:t>
            </a: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hlinkClick r:id="rId4"/>
              </a:rPr>
              <a:t>NCT03518034</a:t>
            </a:r>
            <a:endPar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pic>
        <p:nvPicPr>
          <p:cNvPr id="6" name="Picture 5">
            <a:extLst>
              <a:ext uri="{FF2B5EF4-FFF2-40B4-BE49-F238E27FC236}">
                <a16:creationId xmlns:a16="http://schemas.microsoft.com/office/drawing/2014/main" id="{B1F46A8C-3AC9-1E43-299B-CE45FA2AF015}"/>
              </a:ext>
            </a:extLst>
          </p:cNvPr>
          <p:cNvPicPr>
            <a:picLocks noChangeAspect="1"/>
          </p:cNvPicPr>
          <p:nvPr/>
        </p:nvPicPr>
        <p:blipFill>
          <a:blip r:embed="rId5"/>
          <a:stretch>
            <a:fillRect/>
          </a:stretch>
        </p:blipFill>
        <p:spPr>
          <a:xfrm>
            <a:off x="8239070" y="4995111"/>
            <a:ext cx="2454623" cy="859934"/>
          </a:xfrm>
          <a:prstGeom prst="rect">
            <a:avLst/>
          </a:prstGeom>
          <a:effectLst>
            <a:innerShdw blurRad="114300">
              <a:prstClr val="black"/>
            </a:innerShdw>
          </a:effectLst>
        </p:spPr>
      </p:pic>
    </p:spTree>
    <p:extLst>
      <p:ext uri="{BB962C8B-B14F-4D97-AF65-F5344CB8AC3E}">
        <p14:creationId xmlns:p14="http://schemas.microsoft.com/office/powerpoint/2010/main" val="42779118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EA636-5418-171F-3493-C4A85A17813C}"/>
              </a:ext>
            </a:extLst>
          </p:cNvPr>
          <p:cNvSpPr>
            <a:spLocks noGrp="1"/>
          </p:cNvSpPr>
          <p:nvPr>
            <p:ph type="title"/>
          </p:nvPr>
        </p:nvSpPr>
        <p:spPr>
          <a:xfrm>
            <a:off x="610219" y="399672"/>
            <a:ext cx="10971533" cy="905452"/>
          </a:xfrm>
        </p:spPr>
        <p:txBody>
          <a:bodyPr/>
          <a:lstStyle/>
          <a:p>
            <a:r>
              <a:rPr lang="en-GB" dirty="0"/>
              <a:t>Effects of long-term testosterone treatment on CV outcomes in men with hypogonadism: TRAVERSE Study</a:t>
            </a:r>
          </a:p>
        </p:txBody>
      </p:sp>
      <p:sp>
        <p:nvSpPr>
          <p:cNvPr id="3" name="Content Placeholder 2">
            <a:extLst>
              <a:ext uri="{FF2B5EF4-FFF2-40B4-BE49-F238E27FC236}">
                <a16:creationId xmlns:a16="http://schemas.microsoft.com/office/drawing/2014/main" id="{F056A382-C093-0969-A182-1FFD8D291B10}"/>
              </a:ext>
            </a:extLst>
          </p:cNvPr>
          <p:cNvSpPr>
            <a:spLocks noGrp="1"/>
          </p:cNvSpPr>
          <p:nvPr>
            <p:ph idx="1"/>
          </p:nvPr>
        </p:nvSpPr>
        <p:spPr>
          <a:xfrm>
            <a:off x="610218" y="1637608"/>
            <a:ext cx="10971533" cy="4525936"/>
          </a:xfrm>
        </p:spPr>
        <p:txBody>
          <a:bodyPr/>
          <a:lstStyle/>
          <a:p>
            <a:r>
              <a:rPr lang="en-GB" sz="2400" dirty="0"/>
              <a:t>There will likely never be another study of this calibre with testosterone</a:t>
            </a:r>
          </a:p>
          <a:p>
            <a:r>
              <a:rPr lang="en-GB" sz="2400" b="1" dirty="0">
                <a:highlight>
                  <a:srgbClr val="FFFF00"/>
                </a:highlight>
              </a:rPr>
              <a:t>This is the one that HCPs have been asking for (and it’s using OUR PRODUCT!)</a:t>
            </a:r>
          </a:p>
          <a:p>
            <a:r>
              <a:rPr lang="en-GB" sz="2400" dirty="0"/>
              <a:t>Likely NEJM publication</a:t>
            </a:r>
          </a:p>
          <a:p>
            <a:r>
              <a:rPr lang="en-GB" sz="2400" dirty="0"/>
              <a:t>2016 T Trials (Besins/Abbvie) – Noise levels were somewhat muted</a:t>
            </a:r>
          </a:p>
          <a:p>
            <a:r>
              <a:rPr lang="en-GB" sz="2400" dirty="0"/>
              <a:t>2021 T4DM (Bayer) – Conservative commentary from authors. Muted dissemination. Has not changed practice.</a:t>
            </a:r>
          </a:p>
          <a:p>
            <a:endParaRPr lang="en-GB" sz="1200" dirty="0"/>
          </a:p>
          <a:p>
            <a:r>
              <a:rPr lang="en-GB" sz="2400" dirty="0"/>
              <a:t>It will be critical to ensure that TRAVERSE gets the attention it deserves in order to:</a:t>
            </a:r>
          </a:p>
          <a:p>
            <a:pPr lvl="1"/>
            <a:r>
              <a:rPr lang="en-GB" sz="1800" dirty="0"/>
              <a:t>Change behaviours and beliefs</a:t>
            </a:r>
          </a:p>
          <a:p>
            <a:pPr lvl="1"/>
            <a:r>
              <a:rPr lang="en-GB" sz="1800" dirty="0"/>
              <a:t>Change practice</a:t>
            </a:r>
          </a:p>
          <a:p>
            <a:pPr lvl="1"/>
            <a:r>
              <a:rPr lang="en-GB" sz="1800" dirty="0"/>
              <a:t>Re-ignite the market &amp; increase favourability towards Androgel</a:t>
            </a:r>
          </a:p>
          <a:p>
            <a:pPr lvl="1"/>
            <a:r>
              <a:rPr lang="en-GB" sz="1800" dirty="0"/>
              <a:t>Improve patient’s lives</a:t>
            </a:r>
          </a:p>
          <a:p>
            <a:pPr marL="0" indent="0">
              <a:buNone/>
            </a:pPr>
            <a:endParaRPr lang="en-GB" sz="2000" dirty="0"/>
          </a:p>
        </p:txBody>
      </p:sp>
      <p:pic>
        <p:nvPicPr>
          <p:cNvPr id="5" name="Picture 4">
            <a:extLst>
              <a:ext uri="{FF2B5EF4-FFF2-40B4-BE49-F238E27FC236}">
                <a16:creationId xmlns:a16="http://schemas.microsoft.com/office/drawing/2014/main" id="{C06AADD1-73F9-1F1A-1077-03D219A5C3B8}"/>
              </a:ext>
            </a:extLst>
          </p:cNvPr>
          <p:cNvPicPr>
            <a:picLocks noChangeAspect="1"/>
          </p:cNvPicPr>
          <p:nvPr/>
        </p:nvPicPr>
        <p:blipFill>
          <a:blip r:embed="rId2"/>
          <a:stretch>
            <a:fillRect/>
          </a:stretch>
        </p:blipFill>
        <p:spPr>
          <a:xfrm>
            <a:off x="9370141" y="5457698"/>
            <a:ext cx="2454623" cy="859934"/>
          </a:xfrm>
          <a:prstGeom prst="rect">
            <a:avLst/>
          </a:prstGeom>
          <a:effectLst>
            <a:innerShdw blurRad="114300">
              <a:prstClr val="black"/>
            </a:innerShdw>
          </a:effectLst>
        </p:spPr>
      </p:pic>
    </p:spTree>
    <p:extLst>
      <p:ext uri="{BB962C8B-B14F-4D97-AF65-F5344CB8AC3E}">
        <p14:creationId xmlns:p14="http://schemas.microsoft.com/office/powerpoint/2010/main" val="202161353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894454C-73A3-EE86-B97C-3CE50FB86694}"/>
              </a:ext>
            </a:extLst>
          </p:cNvPr>
          <p:cNvGrpSpPr/>
          <p:nvPr/>
        </p:nvGrpSpPr>
        <p:grpSpPr>
          <a:xfrm>
            <a:off x="3598281" y="1407263"/>
            <a:ext cx="7473579" cy="2622125"/>
            <a:chOff x="3598281" y="2321993"/>
            <a:chExt cx="7473579" cy="2622125"/>
          </a:xfrm>
        </p:grpSpPr>
        <p:sp>
          <p:nvSpPr>
            <p:cNvPr id="14" name="Rectangle: Rounded Corners 13">
              <a:extLst>
                <a:ext uri="{FF2B5EF4-FFF2-40B4-BE49-F238E27FC236}">
                  <a16:creationId xmlns:a16="http://schemas.microsoft.com/office/drawing/2014/main" id="{34929908-F368-F755-2118-0A3104C084ED}"/>
                </a:ext>
              </a:extLst>
            </p:cNvPr>
            <p:cNvSpPr/>
            <p:nvPr/>
          </p:nvSpPr>
          <p:spPr>
            <a:xfrm>
              <a:off x="3598281" y="2321993"/>
              <a:ext cx="7420239" cy="2622125"/>
            </a:xfrm>
            <a:prstGeom prst="roundRect">
              <a:avLst>
                <a:gd name="adj" fmla="val 8962"/>
              </a:avLst>
            </a:prstGeom>
            <a:solidFill>
              <a:srgbClr val="FFFFFF"/>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9" name="Content Placeholder 2">
              <a:extLst>
                <a:ext uri="{FF2B5EF4-FFF2-40B4-BE49-F238E27FC236}">
                  <a16:creationId xmlns:a16="http://schemas.microsoft.com/office/drawing/2014/main" id="{1C60033E-D77E-9029-4062-B487EA6002B0}"/>
                </a:ext>
              </a:extLst>
            </p:cNvPr>
            <p:cNvSpPr txBox="1">
              <a:spLocks/>
            </p:cNvSpPr>
            <p:nvPr/>
          </p:nvSpPr>
          <p:spPr>
            <a:xfrm>
              <a:off x="3699210" y="2422247"/>
              <a:ext cx="7372650" cy="83099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Char char="§"/>
                <a:tabLst/>
                <a:defRPr/>
              </a:pPr>
              <a:r>
                <a:rPr kumimoji="0" lang="en-GB" sz="1600" b="0" i="0" u="none" strike="noStrike" kern="1200" cap="none" spc="-10" normalizeH="0" baseline="0" noProof="0" dirty="0">
                  <a:ln>
                    <a:noFill/>
                  </a:ln>
                  <a:solidFill>
                    <a:srgbClr val="E7E6E6">
                      <a:lumMod val="25000"/>
                    </a:srgbClr>
                  </a:solidFill>
                  <a:effectLst/>
                  <a:uLnTx/>
                  <a:uFillTx/>
                  <a:latin typeface="Poppins Medium"/>
                  <a:ea typeface="+mn-ea"/>
                  <a:cs typeface="+mn-cs"/>
                </a:rPr>
                <a:t>In 2013</a:t>
              </a:r>
              <a:r>
                <a:rPr kumimoji="0" lang="en-GB" sz="1600" b="0" i="0" u="none" strike="noStrike" kern="1200" cap="none" spc="-10" normalizeH="0" baseline="0" noProof="0" dirty="0">
                  <a:ln>
                    <a:noFill/>
                  </a:ln>
                  <a:solidFill>
                    <a:srgbClr val="E7E6E6">
                      <a:lumMod val="25000"/>
                    </a:srgbClr>
                  </a:solidFill>
                  <a:effectLst/>
                  <a:uLnTx/>
                  <a:uFillTx/>
                  <a:latin typeface="Poppins Light"/>
                  <a:ea typeface="+mn-ea"/>
                  <a:cs typeface="+mn-cs"/>
                </a:rPr>
                <a:t>, in response to a petition from a citizen’s interest group to add</a:t>
              </a:r>
              <a:br>
                <a:rPr kumimoji="0" lang="en-GB" sz="1600" b="0" i="0" u="none" strike="noStrike" kern="1200" cap="none" spc="-10" normalizeH="0" baseline="0" noProof="0" dirty="0">
                  <a:ln>
                    <a:noFill/>
                  </a:ln>
                  <a:solidFill>
                    <a:srgbClr val="E7E6E6">
                      <a:lumMod val="25000"/>
                    </a:srgbClr>
                  </a:solidFill>
                  <a:effectLst/>
                  <a:uLnTx/>
                  <a:uFillTx/>
                  <a:latin typeface="Poppins Light"/>
                  <a:ea typeface="+mn-ea"/>
                  <a:cs typeface="+mn-cs"/>
                </a:rPr>
              </a:b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a black box warning about the potential CV dangers of TTh, the FDA extensively reviewed all available information and concluded:</a:t>
              </a:r>
            </a:p>
          </p:txBody>
        </p:sp>
      </p:grpSp>
      <p:sp>
        <p:nvSpPr>
          <p:cNvPr id="2" name="Title 1">
            <a:extLst>
              <a:ext uri="{FF2B5EF4-FFF2-40B4-BE49-F238E27FC236}">
                <a16:creationId xmlns:a16="http://schemas.microsoft.com/office/drawing/2014/main" id="{E644193A-D2D0-115F-A442-F9E59DA06916}"/>
              </a:ext>
            </a:extLst>
          </p:cNvPr>
          <p:cNvSpPr>
            <a:spLocks noGrp="1"/>
          </p:cNvSpPr>
          <p:nvPr>
            <p:ph type="title"/>
          </p:nvPr>
        </p:nvSpPr>
        <p:spPr>
          <a:xfrm>
            <a:off x="694708" y="582711"/>
            <a:ext cx="10652454" cy="639992"/>
          </a:xfrm>
        </p:spPr>
        <p:txBody>
          <a:bodyPr anchor="t">
            <a:normAutofit/>
          </a:bodyPr>
          <a:lstStyle/>
          <a:p>
            <a:r>
              <a:rPr lang="en-GB" dirty="0"/>
              <a:t>Background to the TRAVERSE study</a:t>
            </a:r>
          </a:p>
        </p:txBody>
      </p:sp>
      <p:sp>
        <p:nvSpPr>
          <p:cNvPr id="4" name="TextBox 3">
            <a:extLst>
              <a:ext uri="{FF2B5EF4-FFF2-40B4-BE49-F238E27FC236}">
                <a16:creationId xmlns:a16="http://schemas.microsoft.com/office/drawing/2014/main" id="{192C2554-437F-F1BB-45EC-ADB501D7A7BD}"/>
              </a:ext>
            </a:extLst>
          </p:cNvPr>
          <p:cNvSpPr txBox="1"/>
          <p:nvPr/>
        </p:nvSpPr>
        <p:spPr>
          <a:xfrm>
            <a:off x="1524001" y="5984478"/>
            <a:ext cx="10087896"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CV, cardiovascular; EMA, European Medicines Agency; FDA, US Food and Drug Administration; T, testosterone; TTh,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J Clin Endocrinol Metab</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2018;103:1715–44; 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Am Heart J</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2022;245:41–50</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a:t>
            </a:r>
            <a:endParaRPr kumimoji="0" lang="sv-SE" sz="900" b="0" i="0" u="none" strike="noStrike" kern="1200" cap="none" spc="0" normalizeH="0" baseline="0" noProof="0" dirty="0">
              <a:ln>
                <a:noFill/>
              </a:ln>
              <a:solidFill>
                <a:srgbClr val="005294"/>
              </a:solidFill>
              <a:effectLst/>
              <a:uLnTx/>
              <a:uFillTx/>
              <a:latin typeface="Poppins Light"/>
              <a:ea typeface="+mn-ea"/>
              <a:cs typeface="+mn-cs"/>
            </a:endParaRPr>
          </a:p>
        </p:txBody>
      </p:sp>
      <p:sp>
        <p:nvSpPr>
          <p:cNvPr id="8" name="TextBox 7">
            <a:extLst>
              <a:ext uri="{FF2B5EF4-FFF2-40B4-BE49-F238E27FC236}">
                <a16:creationId xmlns:a16="http://schemas.microsoft.com/office/drawing/2014/main" id="{9CE33038-5F0A-42AC-B8AA-7A30E3E70886}"/>
              </a:ext>
            </a:extLst>
          </p:cNvPr>
          <p:cNvSpPr txBox="1"/>
          <p:nvPr/>
        </p:nvSpPr>
        <p:spPr>
          <a:xfrm>
            <a:off x="4167341" y="2417405"/>
            <a:ext cx="66063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r>
              <a:rPr kumimoji="0" lang="en-GB" sz="1600" b="0" i="0" u="none" strike="noStrike" kern="1200" cap="none" spc="0" normalizeH="0" baseline="0" noProof="0" dirty="0">
                <a:ln>
                  <a:noFill/>
                </a:ln>
                <a:solidFill>
                  <a:srgbClr val="006EAB"/>
                </a:solidFill>
                <a:effectLst/>
                <a:uLnTx/>
                <a:uFillTx/>
                <a:latin typeface="Poppins Medium"/>
                <a:ea typeface="+mn-ea"/>
                <a:cs typeface="+mn-cs"/>
              </a:rPr>
              <a:t>The studies presented in the petition have significant limitations that weaken their evidentiary value for confirming a causal relationship between T and adverse CV outcomes</a:t>
            </a: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p>
        </p:txBody>
      </p:sp>
      <p:pic>
        <p:nvPicPr>
          <p:cNvPr id="11" name="Picture 2">
            <a:extLst>
              <a:ext uri="{FF2B5EF4-FFF2-40B4-BE49-F238E27FC236}">
                <a16:creationId xmlns:a16="http://schemas.microsoft.com/office/drawing/2014/main" id="{E9170BB8-5ED4-7594-9C51-66F5745F0F6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041" y="1442903"/>
            <a:ext cx="2733368" cy="587959"/>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463E0A35-1EC4-F95C-9FC1-B255463268A5}"/>
              </a:ext>
            </a:extLst>
          </p:cNvPr>
          <p:cNvSpPr txBox="1">
            <a:spLocks/>
          </p:cNvSpPr>
          <p:nvPr/>
        </p:nvSpPr>
        <p:spPr>
          <a:xfrm>
            <a:off x="3699210" y="3342106"/>
            <a:ext cx="7319310" cy="584775"/>
          </a:xfrm>
          <a:prstGeom prst="rect">
            <a:avLst/>
          </a:prstGeom>
        </p:spPr>
        <p:txBody>
          <a:bodyPr vert="horz" lIns="91440" tIns="45720" rIns="91440" bIns="45720" rtlCol="0">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Nevertheless, the FDA mandated that TTh product labelling includes a possible increased risk of CV events</a:t>
            </a:r>
          </a:p>
        </p:txBody>
      </p:sp>
      <p:pic>
        <p:nvPicPr>
          <p:cNvPr id="1026" name="Picture 2">
            <a:extLst>
              <a:ext uri="{FF2B5EF4-FFF2-40B4-BE49-F238E27FC236}">
                <a16:creationId xmlns:a16="http://schemas.microsoft.com/office/drawing/2014/main" id="{E37D6EF8-2481-DE85-5B99-10EF1A3F2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1" y="4372587"/>
            <a:ext cx="2746775" cy="924175"/>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D76CD68A-6A36-5D51-469E-690D0B728DC8}"/>
              </a:ext>
            </a:extLst>
          </p:cNvPr>
          <p:cNvGrpSpPr/>
          <p:nvPr/>
        </p:nvGrpSpPr>
        <p:grpSpPr>
          <a:xfrm>
            <a:off x="3598281" y="4568855"/>
            <a:ext cx="7420239" cy="1028074"/>
            <a:chOff x="3682101" y="4920548"/>
            <a:chExt cx="7420239" cy="1028074"/>
          </a:xfrm>
        </p:grpSpPr>
        <p:sp>
          <p:nvSpPr>
            <p:cNvPr id="21" name="Rectangle: Rounded Corners 20">
              <a:extLst>
                <a:ext uri="{FF2B5EF4-FFF2-40B4-BE49-F238E27FC236}">
                  <a16:creationId xmlns:a16="http://schemas.microsoft.com/office/drawing/2014/main" id="{42B590C7-2297-7933-C8B4-F68DF167EFD0}"/>
                </a:ext>
              </a:extLst>
            </p:cNvPr>
            <p:cNvSpPr/>
            <p:nvPr/>
          </p:nvSpPr>
          <p:spPr>
            <a:xfrm>
              <a:off x="3682101" y="4920548"/>
              <a:ext cx="7420239" cy="1028074"/>
            </a:xfrm>
            <a:prstGeom prst="roundRect">
              <a:avLst>
                <a:gd name="adj" fmla="val 18347"/>
              </a:avLst>
            </a:prstGeom>
            <a:solidFill>
              <a:srgbClr val="FFFFFF"/>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3" name="Content Placeholder 2">
              <a:extLst>
                <a:ext uri="{FF2B5EF4-FFF2-40B4-BE49-F238E27FC236}">
                  <a16:creationId xmlns:a16="http://schemas.microsoft.com/office/drawing/2014/main" id="{39C283E9-2230-B460-7FE9-08A737D0E119}"/>
                </a:ext>
              </a:extLst>
            </p:cNvPr>
            <p:cNvSpPr txBox="1">
              <a:spLocks/>
            </p:cNvSpPr>
            <p:nvPr/>
          </p:nvSpPr>
          <p:spPr>
            <a:xfrm>
              <a:off x="3783030" y="5004450"/>
              <a:ext cx="7319310" cy="83099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Char char="§"/>
                <a:tabLst/>
                <a:defRPr/>
              </a:pPr>
              <a:r>
                <a:rPr kumimoji="0" lang="en-GB" sz="1600" b="0" i="0" u="none" strike="noStrike" kern="1200" cap="none" spc="-10" normalizeH="0" baseline="0" noProof="0" dirty="0">
                  <a:ln>
                    <a:noFill/>
                  </a:ln>
                  <a:solidFill>
                    <a:srgbClr val="E7E6E6">
                      <a:lumMod val="25000"/>
                    </a:srgbClr>
                  </a:solidFill>
                  <a:effectLst/>
                  <a:uLnTx/>
                  <a:uFillTx/>
                  <a:latin typeface="Poppins Light"/>
                  <a:ea typeface="+mn-ea"/>
                  <a:cs typeface="+mn-cs"/>
                </a:rPr>
                <a:t>In parallel, the EMA concluded that there is </a:t>
              </a:r>
              <a:r>
                <a:rPr kumimoji="0" lang="en-GB" sz="1600" b="0" i="0" u="none" strike="noStrike" kern="1200" cap="none" spc="-10" normalizeH="0" baseline="0" noProof="0" dirty="0">
                  <a:ln>
                    <a:noFill/>
                  </a:ln>
                  <a:solidFill>
                    <a:srgbClr val="006EAB"/>
                  </a:solidFill>
                  <a:effectLst/>
                  <a:uLnTx/>
                  <a:uFillTx/>
                  <a:latin typeface="Poppins Medium"/>
                  <a:ea typeface="+mn-ea"/>
                  <a:cs typeface="+mn-cs"/>
                </a:rPr>
                <a:t>no consistent evidence of an increased risk of coronary heart disease associated with TTh use</a:t>
              </a: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 in men with hypogonadism</a:t>
              </a:r>
            </a:p>
          </p:txBody>
        </p:sp>
      </p:grpSp>
      <p:cxnSp>
        <p:nvCxnSpPr>
          <p:cNvPr id="17" name="Straight Connector 16">
            <a:extLst>
              <a:ext uri="{FF2B5EF4-FFF2-40B4-BE49-F238E27FC236}">
                <a16:creationId xmlns:a16="http://schemas.microsoft.com/office/drawing/2014/main" id="{DDB83977-F3C7-54FC-924E-FD6E4513E59E}"/>
              </a:ext>
            </a:extLst>
          </p:cNvPr>
          <p:cNvCxnSpPr>
            <a:cxnSpLocks/>
          </p:cNvCxnSpPr>
          <p:nvPr/>
        </p:nvCxnSpPr>
        <p:spPr>
          <a:xfrm>
            <a:off x="3600150" y="2372671"/>
            <a:ext cx="0" cy="88392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1D6BD73E-6734-7144-FAC2-117DEEDCE93A}"/>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rot="1320000" flipH="1">
            <a:off x="2087110" y="2066248"/>
            <a:ext cx="1828263" cy="18282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2842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par>
                                <p:cTn id="18" presetID="16" presetClass="entr" presetSubtype="37"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outVertical)">
                                      <p:cBhvr>
                                        <p:cTn id="20" dur="750"/>
                                        <p:tgtEl>
                                          <p:spTgt spid="1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500" fill="hold"/>
                                        <p:tgtEl>
                                          <p:spTgt spid="1026"/>
                                        </p:tgtEl>
                                        <p:attrNameLst>
                                          <p:attrName>ppt_w</p:attrName>
                                        </p:attrNameLst>
                                      </p:cBhvr>
                                      <p:tavLst>
                                        <p:tav tm="0">
                                          <p:val>
                                            <p:fltVal val="0"/>
                                          </p:val>
                                        </p:tav>
                                        <p:tav tm="100000">
                                          <p:val>
                                            <p:strVal val="#ppt_w"/>
                                          </p:val>
                                        </p:tav>
                                      </p:tavLst>
                                    </p:anim>
                                    <p:anim calcmode="lin" valueType="num">
                                      <p:cBhvr>
                                        <p:cTn id="36" dur="500" fill="hold"/>
                                        <p:tgtEl>
                                          <p:spTgt spid="1026"/>
                                        </p:tgtEl>
                                        <p:attrNameLst>
                                          <p:attrName>ppt_h</p:attrName>
                                        </p:attrNameLst>
                                      </p:cBhvr>
                                      <p:tavLst>
                                        <p:tav tm="0">
                                          <p:val>
                                            <p:strVal val="#ppt_h"/>
                                          </p:val>
                                        </p:tav>
                                        <p:tav tm="100000">
                                          <p:val>
                                            <p:strVal val="#ppt_h"/>
                                          </p:val>
                                        </p:tav>
                                      </p:tavLst>
                                    </p:anim>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193A-D2D0-115F-A442-F9E59DA06916}"/>
              </a:ext>
            </a:extLst>
          </p:cNvPr>
          <p:cNvSpPr>
            <a:spLocks noGrp="1"/>
          </p:cNvSpPr>
          <p:nvPr>
            <p:ph type="title"/>
          </p:nvPr>
        </p:nvSpPr>
        <p:spPr>
          <a:xfrm>
            <a:off x="694708" y="582711"/>
            <a:ext cx="10652454" cy="639992"/>
          </a:xfrm>
        </p:spPr>
        <p:txBody>
          <a:bodyPr anchor="t">
            <a:normAutofit/>
          </a:bodyPr>
          <a:lstStyle/>
          <a:p>
            <a:r>
              <a:rPr lang="en-GB" dirty="0"/>
              <a:t>Background to the TRAVERSE study</a:t>
            </a:r>
          </a:p>
        </p:txBody>
      </p:sp>
      <p:sp>
        <p:nvSpPr>
          <p:cNvPr id="4" name="TextBox 3">
            <a:extLst>
              <a:ext uri="{FF2B5EF4-FFF2-40B4-BE49-F238E27FC236}">
                <a16:creationId xmlns:a16="http://schemas.microsoft.com/office/drawing/2014/main" id="{192C2554-437F-F1BB-45EC-ADB501D7A7BD}"/>
              </a:ext>
            </a:extLst>
          </p:cNvPr>
          <p:cNvSpPr txBox="1"/>
          <p:nvPr/>
        </p:nvSpPr>
        <p:spPr>
          <a:xfrm>
            <a:off x="1524001" y="5845979"/>
            <a:ext cx="10087896"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CV, cardiovascular; FDA, US Food and Drug Administration; HCP, healthcare professional; MACE, major adverse cardiovascular events; T, testosterone; TTh,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srgbClr val="005294"/>
                </a:solidFill>
                <a:effectLst/>
                <a:uLnTx/>
                <a:uFillTx/>
                <a:latin typeface="Poppins Light"/>
                <a:ea typeface="+mn-ea"/>
                <a:cs typeface="+mn-cs"/>
              </a:rPr>
              <a:t>1.</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 US Food and Drug Administration. Drug Safety Communication: FDA cautions about using testosterone products for low testosterone due to aging. Available at: https://www.fda.gov/media/91048/download (accessed October 2022); </a:t>
            </a:r>
            <a:r>
              <a:rPr kumimoji="0" lang="en-GB" sz="900" b="1" i="0" u="none" strike="noStrike" kern="1200" cap="none" spc="0" normalizeH="0" baseline="0" noProof="0" dirty="0">
                <a:ln>
                  <a:noFill/>
                </a:ln>
                <a:solidFill>
                  <a:srgbClr val="005294"/>
                </a:solidFill>
                <a:effectLst/>
                <a:uLnTx/>
                <a:uFillTx/>
                <a:latin typeface="Poppins Light"/>
                <a:ea typeface="+mn-ea"/>
                <a:cs typeface="+mn-cs"/>
              </a:rPr>
              <a:t>2.</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 </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Am Heart J</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2022;245:41–50</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a:t>
            </a:r>
            <a:endParaRPr kumimoji="0" lang="sv-SE" sz="900" b="0" i="0" u="none" strike="noStrike" kern="1200" cap="none" spc="0" normalizeH="0" baseline="0" noProof="0" dirty="0">
              <a:ln>
                <a:noFill/>
              </a:ln>
              <a:solidFill>
                <a:srgbClr val="005294"/>
              </a:solidFill>
              <a:effectLst/>
              <a:uLnTx/>
              <a:uFillTx/>
              <a:latin typeface="Poppins Light"/>
              <a:ea typeface="+mn-ea"/>
              <a:cs typeface="+mn-cs"/>
            </a:endParaRPr>
          </a:p>
        </p:txBody>
      </p:sp>
      <p:grpSp>
        <p:nvGrpSpPr>
          <p:cNvPr id="19" name="Group 18">
            <a:extLst>
              <a:ext uri="{FF2B5EF4-FFF2-40B4-BE49-F238E27FC236}">
                <a16:creationId xmlns:a16="http://schemas.microsoft.com/office/drawing/2014/main" id="{6939EEE2-B683-6425-88F9-A82D3C710ED4}"/>
              </a:ext>
            </a:extLst>
          </p:cNvPr>
          <p:cNvGrpSpPr/>
          <p:nvPr/>
        </p:nvGrpSpPr>
        <p:grpSpPr>
          <a:xfrm>
            <a:off x="1686485" y="1409802"/>
            <a:ext cx="9385375" cy="2613828"/>
            <a:chOff x="1686485" y="1409802"/>
            <a:chExt cx="9385375" cy="2613828"/>
          </a:xfrm>
        </p:grpSpPr>
        <p:sp>
          <p:nvSpPr>
            <p:cNvPr id="18" name="Freeform: Shape 17">
              <a:extLst>
                <a:ext uri="{FF2B5EF4-FFF2-40B4-BE49-F238E27FC236}">
                  <a16:creationId xmlns:a16="http://schemas.microsoft.com/office/drawing/2014/main" id="{13E37E5C-50D5-DC2B-DE45-6336FB6717C4}"/>
                </a:ext>
              </a:extLst>
            </p:cNvPr>
            <p:cNvSpPr/>
            <p:nvPr/>
          </p:nvSpPr>
          <p:spPr>
            <a:xfrm>
              <a:off x="1686485" y="1409802"/>
              <a:ext cx="9332034" cy="2613828"/>
            </a:xfrm>
            <a:custGeom>
              <a:avLst/>
              <a:gdLst>
                <a:gd name="connsiteX0" fmla="*/ 2122634 w 9332034"/>
                <a:gd name="connsiteY0" fmla="*/ 0 h 2613828"/>
                <a:gd name="connsiteX1" fmla="*/ 9121195 w 9332034"/>
                <a:gd name="connsiteY1" fmla="*/ 0 h 2613828"/>
                <a:gd name="connsiteX2" fmla="*/ 9332034 w 9332034"/>
                <a:gd name="connsiteY2" fmla="*/ 210839 h 2613828"/>
                <a:gd name="connsiteX3" fmla="*/ 9332034 w 9332034"/>
                <a:gd name="connsiteY3" fmla="*/ 2141746 h 2613828"/>
                <a:gd name="connsiteX4" fmla="*/ 9332033 w 9332034"/>
                <a:gd name="connsiteY4" fmla="*/ 2141751 h 2613828"/>
                <a:gd name="connsiteX5" fmla="*/ 9332033 w 9332034"/>
                <a:gd name="connsiteY5" fmla="*/ 2402989 h 2613828"/>
                <a:gd name="connsiteX6" fmla="*/ 9121194 w 9332034"/>
                <a:gd name="connsiteY6" fmla="*/ 2613828 h 2613828"/>
                <a:gd name="connsiteX7" fmla="*/ 6244621 w 9332034"/>
                <a:gd name="connsiteY7" fmla="*/ 2613828 h 2613828"/>
                <a:gd name="connsiteX8" fmla="*/ 2122633 w 9332034"/>
                <a:gd name="connsiteY8" fmla="*/ 2613828 h 2613828"/>
                <a:gd name="connsiteX9" fmla="*/ 1267731 w 9332034"/>
                <a:gd name="connsiteY9" fmla="*/ 2613828 h 2613828"/>
                <a:gd name="connsiteX10" fmla="*/ 490616 w 9332034"/>
                <a:gd name="connsiteY10" fmla="*/ 2613828 h 2613828"/>
                <a:gd name="connsiteX11" fmla="*/ 200892 w 9332034"/>
                <a:gd name="connsiteY11" fmla="*/ 2613828 h 2613828"/>
                <a:gd name="connsiteX12" fmla="*/ 0 w 9332034"/>
                <a:gd name="connsiteY12" fmla="*/ 2412936 h 2613828"/>
                <a:gd name="connsiteX13" fmla="*/ 0 w 9332034"/>
                <a:gd name="connsiteY13" fmla="*/ 1908843 h 2613828"/>
                <a:gd name="connsiteX14" fmla="*/ 1 w 9332034"/>
                <a:gd name="connsiteY14" fmla="*/ 1908843 h 2613828"/>
                <a:gd name="connsiteX15" fmla="*/ 1 w 9332034"/>
                <a:gd name="connsiteY15" fmla="*/ 1077089 h 2613828"/>
                <a:gd name="connsiteX16" fmla="*/ 200893 w 9332034"/>
                <a:gd name="connsiteY16" fmla="*/ 876197 h 2613828"/>
                <a:gd name="connsiteX17" fmla="*/ 490617 w 9332034"/>
                <a:gd name="connsiteY17" fmla="*/ 876197 h 2613828"/>
                <a:gd name="connsiteX18" fmla="*/ 1267731 w 9332034"/>
                <a:gd name="connsiteY18" fmla="*/ 876197 h 2613828"/>
                <a:gd name="connsiteX19" fmla="*/ 1620324 w 9332034"/>
                <a:gd name="connsiteY19" fmla="*/ 876197 h 2613828"/>
                <a:gd name="connsiteX20" fmla="*/ 1620324 w 9332034"/>
                <a:gd name="connsiteY20" fmla="*/ 875689 h 2613828"/>
                <a:gd name="connsiteX21" fmla="*/ 1710452 w 9332034"/>
                <a:gd name="connsiteY21" fmla="*/ 875689 h 2613828"/>
                <a:gd name="connsiteX22" fmla="*/ 1911343 w 9332034"/>
                <a:gd name="connsiteY22" fmla="*/ 674797 h 2613828"/>
                <a:gd name="connsiteX23" fmla="*/ 1911343 w 9332034"/>
                <a:gd name="connsiteY23" fmla="*/ 580401 h 2613828"/>
                <a:gd name="connsiteX24" fmla="*/ 1911796 w 9332034"/>
                <a:gd name="connsiteY24" fmla="*/ 580401 h 2613828"/>
                <a:gd name="connsiteX25" fmla="*/ 1911796 w 9332034"/>
                <a:gd name="connsiteY25" fmla="*/ 210839 h 2613828"/>
                <a:gd name="connsiteX26" fmla="*/ 2122634 w 9332034"/>
                <a:gd name="connsiteY26" fmla="*/ 0 h 261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32034" h="2613828">
                  <a:moveTo>
                    <a:pt x="2122634" y="0"/>
                  </a:moveTo>
                  <a:lnTo>
                    <a:pt x="9121195" y="0"/>
                  </a:lnTo>
                  <a:cubicBezTo>
                    <a:pt x="9237638" y="0"/>
                    <a:pt x="9332034" y="94396"/>
                    <a:pt x="9332034" y="210839"/>
                  </a:cubicBezTo>
                  <a:lnTo>
                    <a:pt x="9332034" y="2141746"/>
                  </a:lnTo>
                  <a:lnTo>
                    <a:pt x="9332033" y="2141751"/>
                  </a:lnTo>
                  <a:lnTo>
                    <a:pt x="9332033" y="2402989"/>
                  </a:lnTo>
                  <a:cubicBezTo>
                    <a:pt x="9332033" y="2519432"/>
                    <a:pt x="9237637" y="2613828"/>
                    <a:pt x="9121194" y="2613828"/>
                  </a:cubicBezTo>
                  <a:lnTo>
                    <a:pt x="6244621" y="2613828"/>
                  </a:lnTo>
                  <a:lnTo>
                    <a:pt x="2122633" y="2613828"/>
                  </a:lnTo>
                  <a:lnTo>
                    <a:pt x="1267731" y="2613828"/>
                  </a:lnTo>
                  <a:lnTo>
                    <a:pt x="490616" y="2613828"/>
                  </a:lnTo>
                  <a:lnTo>
                    <a:pt x="200892" y="2613828"/>
                  </a:lnTo>
                  <a:cubicBezTo>
                    <a:pt x="89942" y="2613828"/>
                    <a:pt x="0" y="2523886"/>
                    <a:pt x="0" y="2412936"/>
                  </a:cubicBezTo>
                  <a:lnTo>
                    <a:pt x="0" y="1908843"/>
                  </a:lnTo>
                  <a:lnTo>
                    <a:pt x="1" y="1908843"/>
                  </a:lnTo>
                  <a:lnTo>
                    <a:pt x="1" y="1077089"/>
                  </a:lnTo>
                  <a:cubicBezTo>
                    <a:pt x="1" y="966139"/>
                    <a:pt x="89943" y="876197"/>
                    <a:pt x="200893" y="876197"/>
                  </a:cubicBezTo>
                  <a:lnTo>
                    <a:pt x="490617" y="876197"/>
                  </a:lnTo>
                  <a:lnTo>
                    <a:pt x="1267731" y="876197"/>
                  </a:lnTo>
                  <a:lnTo>
                    <a:pt x="1620324" y="876197"/>
                  </a:lnTo>
                  <a:lnTo>
                    <a:pt x="1620324" y="875689"/>
                  </a:lnTo>
                  <a:lnTo>
                    <a:pt x="1710452" y="875689"/>
                  </a:lnTo>
                  <a:cubicBezTo>
                    <a:pt x="1821401" y="875689"/>
                    <a:pt x="1911343" y="785747"/>
                    <a:pt x="1911343" y="674797"/>
                  </a:cubicBezTo>
                  <a:lnTo>
                    <a:pt x="1911343" y="580401"/>
                  </a:lnTo>
                  <a:lnTo>
                    <a:pt x="1911796" y="580401"/>
                  </a:lnTo>
                  <a:lnTo>
                    <a:pt x="1911796" y="210839"/>
                  </a:lnTo>
                  <a:cubicBezTo>
                    <a:pt x="1911796" y="94396"/>
                    <a:pt x="2006192" y="0"/>
                    <a:pt x="2122634" y="0"/>
                  </a:cubicBezTo>
                  <a:close/>
                </a:path>
              </a:pathLst>
            </a:custGeom>
            <a:solidFill>
              <a:srgbClr val="FFFFFF"/>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26" name="Content Placeholder 2">
              <a:extLst>
                <a:ext uri="{FF2B5EF4-FFF2-40B4-BE49-F238E27FC236}">
                  <a16:creationId xmlns:a16="http://schemas.microsoft.com/office/drawing/2014/main" id="{02112C96-4CAD-40D6-B04D-3B7A4B226BE6}"/>
                </a:ext>
              </a:extLst>
            </p:cNvPr>
            <p:cNvSpPr txBox="1">
              <a:spLocks/>
            </p:cNvSpPr>
            <p:nvPr/>
          </p:nvSpPr>
          <p:spPr>
            <a:xfrm>
              <a:off x="3699210" y="1469864"/>
              <a:ext cx="7372650" cy="33855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Char char="§"/>
                <a:tabLst/>
                <a:defRPr/>
              </a:pPr>
              <a:r>
                <a:rPr kumimoji="0" lang="en-GB" sz="1600" b="0" i="0" u="none" strike="noStrike" kern="1200" cap="none" spc="-10" normalizeH="0" baseline="0" noProof="0" dirty="0">
                  <a:ln>
                    <a:noFill/>
                  </a:ln>
                  <a:solidFill>
                    <a:srgbClr val="E7E6E6">
                      <a:lumMod val="25000"/>
                    </a:srgbClr>
                  </a:solidFill>
                  <a:effectLst/>
                  <a:uLnTx/>
                  <a:uFillTx/>
                  <a:latin typeface="Poppins Medium"/>
                  <a:ea typeface="+mn-ea"/>
                  <a:cs typeface="+mn-cs"/>
                </a:rPr>
                <a:t>In 2015</a:t>
              </a:r>
              <a:r>
                <a:rPr kumimoji="0" lang="en-GB" sz="1600" b="0" i="0" u="none" strike="noStrike" kern="1200" cap="none" spc="-10" normalizeH="0" baseline="0" noProof="0" dirty="0">
                  <a:ln>
                    <a:noFill/>
                  </a:ln>
                  <a:solidFill>
                    <a:srgbClr val="E7E6E6">
                      <a:lumMod val="25000"/>
                    </a:srgbClr>
                  </a:solidFill>
                  <a:effectLst/>
                  <a:uLnTx/>
                  <a:uFillTx/>
                  <a:latin typeface="Poppins Light"/>
                  <a:ea typeface="+mn-ea"/>
                  <a:cs typeface="+mn-cs"/>
                </a:rPr>
                <a:t>, the guidance from the</a:t>
              </a: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 FDA was updated to state:</a:t>
              </a:r>
              <a:r>
                <a:rPr kumimoji="0" lang="en-GB" sz="1600" b="0" i="0" u="none" strike="noStrike" kern="1200" cap="none" spc="0" normalizeH="0" baseline="30000" noProof="0" dirty="0">
                  <a:ln>
                    <a:noFill/>
                  </a:ln>
                  <a:solidFill>
                    <a:srgbClr val="E7E6E6">
                      <a:lumMod val="25000"/>
                    </a:srgbClr>
                  </a:solidFill>
                  <a:effectLst/>
                  <a:uLnTx/>
                  <a:uFillTx/>
                  <a:latin typeface="Poppins Light"/>
                  <a:ea typeface="+mn-ea"/>
                  <a:cs typeface="+mn-cs"/>
                </a:rPr>
                <a:t>1</a:t>
              </a:r>
            </a:p>
          </p:txBody>
        </p:sp>
      </p:grpSp>
      <p:pic>
        <p:nvPicPr>
          <p:cNvPr id="28" name="Picture 2">
            <a:extLst>
              <a:ext uri="{FF2B5EF4-FFF2-40B4-BE49-F238E27FC236}">
                <a16:creationId xmlns:a16="http://schemas.microsoft.com/office/drawing/2014/main" id="{EB19467D-172D-D46A-A649-73B8578D584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01041" y="1563429"/>
            <a:ext cx="2733368" cy="58795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EC273C14-CD43-C2F7-149D-BA5397570804}"/>
              </a:ext>
            </a:extLst>
          </p:cNvPr>
          <p:cNvSpPr txBox="1"/>
          <p:nvPr/>
        </p:nvSpPr>
        <p:spPr>
          <a:xfrm>
            <a:off x="3606540" y="1807572"/>
            <a:ext cx="74119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r>
              <a:rPr kumimoji="0" lang="en-GB" sz="1600" b="0" i="0" u="none" strike="noStrike" kern="1200" cap="none" spc="0" normalizeH="0" baseline="0" noProof="0" dirty="0">
                <a:ln>
                  <a:noFill/>
                </a:ln>
                <a:solidFill>
                  <a:srgbClr val="006EAB"/>
                </a:solidFill>
                <a:effectLst/>
                <a:uLnTx/>
                <a:uFillTx/>
                <a:latin typeface="Poppins Medium"/>
                <a:ea typeface="+mn-ea"/>
                <a:cs typeface="+mn-cs"/>
              </a:rPr>
              <a:t>HCPs should prescribe TTh only for men with low T levels caused </a:t>
            </a:r>
            <a:br>
              <a:rPr kumimoji="0" lang="en-GB" sz="1600" b="0" i="0" u="none" strike="noStrike" kern="1200" cap="none" spc="0" normalizeH="0" baseline="0" noProof="0" dirty="0">
                <a:ln>
                  <a:noFill/>
                </a:ln>
                <a:solidFill>
                  <a:srgbClr val="006EAB"/>
                </a:solidFill>
                <a:effectLst/>
                <a:uLnTx/>
                <a:uFillTx/>
                <a:latin typeface="Poppins Medium"/>
                <a:ea typeface="+mn-ea"/>
                <a:cs typeface="+mn-cs"/>
              </a:rPr>
            </a:br>
            <a:r>
              <a:rPr kumimoji="0" lang="en-GB" sz="1600" b="0" i="0" u="none" strike="noStrike" kern="1200" cap="none" spc="0" normalizeH="0" baseline="0" noProof="0" dirty="0">
                <a:ln>
                  <a:noFill/>
                </a:ln>
                <a:solidFill>
                  <a:srgbClr val="006EAB"/>
                </a:solidFill>
                <a:effectLst/>
                <a:uLnTx/>
                <a:uFillTx/>
                <a:latin typeface="Poppins Medium"/>
                <a:ea typeface="+mn-ea"/>
                <a:cs typeface="+mn-cs"/>
              </a:rPr>
              <a:t>by certain medical conditions and confirmed by laboratory tests</a:t>
            </a: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p>
        </p:txBody>
      </p:sp>
      <p:sp>
        <p:nvSpPr>
          <p:cNvPr id="35" name="Content Placeholder 2">
            <a:extLst>
              <a:ext uri="{FF2B5EF4-FFF2-40B4-BE49-F238E27FC236}">
                <a16:creationId xmlns:a16="http://schemas.microsoft.com/office/drawing/2014/main" id="{B1270170-D4EF-2AF6-A24B-94F3FF763670}"/>
              </a:ext>
            </a:extLst>
          </p:cNvPr>
          <p:cNvSpPr>
            <a:spLocks noGrp="1"/>
          </p:cNvSpPr>
          <p:nvPr>
            <p:ph idx="1"/>
          </p:nvPr>
        </p:nvSpPr>
        <p:spPr>
          <a:xfrm>
            <a:off x="688767" y="4613706"/>
            <a:ext cx="7747310" cy="1077218"/>
          </a:xfrm>
        </p:spPr>
        <p:txBody>
          <a:bodyPr wrap="square">
            <a:spAutoFit/>
          </a:bodyPr>
          <a:lstStyle/>
          <a:p>
            <a:pPr>
              <a:lnSpc>
                <a:spcPct val="100000"/>
              </a:lnSpc>
            </a:pPr>
            <a:r>
              <a:rPr lang="en-GB" sz="1600" dirty="0"/>
              <a:t>In response to this FDA guidance, the </a:t>
            </a:r>
            <a:r>
              <a:rPr lang="en-GB" sz="1600" u="sng" dirty="0">
                <a:solidFill>
                  <a:schemeClr val="tx1"/>
                </a:solidFill>
                <a:latin typeface="+mj-lt"/>
              </a:rPr>
              <a:t>T</a:t>
            </a:r>
            <a:r>
              <a:rPr lang="en-GB" sz="1600" dirty="0">
                <a:solidFill>
                  <a:schemeClr val="tx1"/>
                </a:solidFill>
              </a:rPr>
              <a:t>estosterone </a:t>
            </a:r>
            <a:r>
              <a:rPr lang="en-GB" sz="1600" u="sng" dirty="0">
                <a:solidFill>
                  <a:schemeClr val="tx1"/>
                </a:solidFill>
                <a:latin typeface="+mj-lt"/>
              </a:rPr>
              <a:t>R</a:t>
            </a:r>
            <a:r>
              <a:rPr lang="en-GB" sz="1600" dirty="0">
                <a:solidFill>
                  <a:schemeClr val="tx1"/>
                </a:solidFill>
              </a:rPr>
              <a:t>eplacement therapy for </a:t>
            </a:r>
            <a:r>
              <a:rPr lang="en-GB" sz="1600" u="sng" dirty="0">
                <a:solidFill>
                  <a:schemeClr val="tx1"/>
                </a:solidFill>
                <a:latin typeface="+mj-lt"/>
              </a:rPr>
              <a:t>A</a:t>
            </a:r>
            <a:r>
              <a:rPr lang="en-GB" sz="1600" dirty="0">
                <a:solidFill>
                  <a:schemeClr val="tx1"/>
                </a:solidFill>
              </a:rPr>
              <a:t>ssessment of long-term </a:t>
            </a:r>
            <a:r>
              <a:rPr lang="en-GB" sz="1600" u="sng" dirty="0">
                <a:solidFill>
                  <a:schemeClr val="tx1"/>
                </a:solidFill>
                <a:latin typeface="+mj-lt"/>
              </a:rPr>
              <a:t>V</a:t>
            </a:r>
            <a:r>
              <a:rPr lang="en-GB" sz="1600" dirty="0">
                <a:solidFill>
                  <a:schemeClr val="tx1"/>
                </a:solidFill>
              </a:rPr>
              <a:t>ascular </a:t>
            </a:r>
            <a:r>
              <a:rPr lang="en-GB" sz="1600" u="sng" dirty="0">
                <a:solidFill>
                  <a:schemeClr val="tx1"/>
                </a:solidFill>
                <a:latin typeface="+mj-lt"/>
              </a:rPr>
              <a:t>E</a:t>
            </a:r>
            <a:r>
              <a:rPr lang="en-GB" sz="1600" dirty="0">
                <a:solidFill>
                  <a:schemeClr val="tx1"/>
                </a:solidFill>
              </a:rPr>
              <a:t>vents and efficacy </a:t>
            </a:r>
            <a:r>
              <a:rPr lang="en-GB" sz="1600" u="sng" dirty="0">
                <a:solidFill>
                  <a:schemeClr val="tx1"/>
                </a:solidFill>
                <a:latin typeface="+mj-lt"/>
              </a:rPr>
              <a:t>R</a:t>
            </a:r>
            <a:r>
              <a:rPr lang="en-GB" sz="1600" dirty="0">
                <a:solidFill>
                  <a:schemeClr val="tx1"/>
                </a:solidFill>
              </a:rPr>
              <a:t>espon</a:t>
            </a:r>
            <a:r>
              <a:rPr lang="en-GB" sz="1600" u="sng" dirty="0">
                <a:solidFill>
                  <a:schemeClr val="tx1"/>
                </a:solidFill>
                <a:latin typeface="+mj-lt"/>
              </a:rPr>
              <a:t>SE</a:t>
            </a:r>
            <a:r>
              <a:rPr lang="en-GB" sz="1600" dirty="0">
                <a:solidFill>
                  <a:schemeClr val="tx1"/>
                </a:solidFill>
              </a:rPr>
              <a:t> in hypogonadal men (</a:t>
            </a:r>
            <a:r>
              <a:rPr lang="en-GB" sz="1600" dirty="0">
                <a:solidFill>
                  <a:schemeClr val="tx1"/>
                </a:solidFill>
                <a:latin typeface="+mj-lt"/>
              </a:rPr>
              <a:t>TRAVERSE</a:t>
            </a:r>
            <a:r>
              <a:rPr lang="en-GB" sz="1600" dirty="0">
                <a:solidFill>
                  <a:schemeClr val="tx1"/>
                </a:solidFill>
              </a:rPr>
              <a:t>) study</a:t>
            </a:r>
            <a:r>
              <a:rPr lang="en-GB" sz="1600" dirty="0"/>
              <a:t> was designed, funded by a consortium of TTh manufacturers led by AbbVie</a:t>
            </a:r>
            <a:r>
              <a:rPr lang="en-GB" sz="1600" baseline="30000" dirty="0"/>
              <a:t>2</a:t>
            </a:r>
          </a:p>
        </p:txBody>
      </p:sp>
      <p:pic>
        <p:nvPicPr>
          <p:cNvPr id="37" name="Picture 36">
            <a:extLst>
              <a:ext uri="{FF2B5EF4-FFF2-40B4-BE49-F238E27FC236}">
                <a16:creationId xmlns:a16="http://schemas.microsoft.com/office/drawing/2014/main" id="{829B0187-2435-8A45-E10A-DBAF617DEFFF}"/>
              </a:ext>
            </a:extLst>
          </p:cNvPr>
          <p:cNvPicPr>
            <a:picLocks noChangeAspect="1"/>
          </p:cNvPicPr>
          <p:nvPr/>
        </p:nvPicPr>
        <p:blipFill>
          <a:blip r:embed="rId5"/>
          <a:stretch>
            <a:fillRect/>
          </a:stretch>
        </p:blipFill>
        <p:spPr>
          <a:xfrm>
            <a:off x="8563896" y="4722348"/>
            <a:ext cx="2454623" cy="859934"/>
          </a:xfrm>
          <a:prstGeom prst="rect">
            <a:avLst/>
          </a:prstGeom>
          <a:effectLst>
            <a:innerShdw blurRad="114300">
              <a:prstClr val="black"/>
            </a:innerShdw>
          </a:effectLst>
        </p:spPr>
      </p:pic>
      <p:cxnSp>
        <p:nvCxnSpPr>
          <p:cNvPr id="42" name="Straight Connector 41">
            <a:extLst>
              <a:ext uri="{FF2B5EF4-FFF2-40B4-BE49-F238E27FC236}">
                <a16:creationId xmlns:a16="http://schemas.microsoft.com/office/drawing/2014/main" id="{CD15CD8C-9719-AB25-35D3-DAB2FA1A46B5}"/>
              </a:ext>
            </a:extLst>
          </p:cNvPr>
          <p:cNvCxnSpPr/>
          <p:nvPr/>
        </p:nvCxnSpPr>
        <p:spPr>
          <a:xfrm>
            <a:off x="507898" y="4345325"/>
            <a:ext cx="1081659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4A65EA1-ACCA-7340-F560-9BD9151797CF}"/>
              </a:ext>
            </a:extLst>
          </p:cNvPr>
          <p:cNvSpPr txBox="1"/>
          <p:nvPr/>
        </p:nvSpPr>
        <p:spPr>
          <a:xfrm>
            <a:off x="1686485" y="2458775"/>
            <a:ext cx="93320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r>
              <a:rPr kumimoji="0" lang="en-GB" sz="1600" b="0" i="0" u="none" strike="noStrike" kern="1200" cap="none" spc="0" normalizeH="0" baseline="0" noProof="0" dirty="0">
                <a:ln>
                  <a:noFill/>
                </a:ln>
                <a:solidFill>
                  <a:srgbClr val="006EAB"/>
                </a:solidFill>
                <a:effectLst/>
                <a:uLnTx/>
                <a:uFillTx/>
                <a:latin typeface="Poppins Medium"/>
                <a:ea typeface="+mn-ea"/>
                <a:cs typeface="+mn-cs"/>
              </a:rPr>
              <a:t>The benefit and safety of these medications have not been established for the treatment of low T levels due to aging, even if a man’s symptoms seem related to low T</a:t>
            </a: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p>
        </p:txBody>
      </p:sp>
      <p:sp>
        <p:nvSpPr>
          <p:cNvPr id="49" name="TextBox 48">
            <a:extLst>
              <a:ext uri="{FF2B5EF4-FFF2-40B4-BE49-F238E27FC236}">
                <a16:creationId xmlns:a16="http://schemas.microsoft.com/office/drawing/2014/main" id="{8EDB8A45-F25D-5124-8D24-C985BC69ED20}"/>
              </a:ext>
            </a:extLst>
          </p:cNvPr>
          <p:cNvSpPr txBox="1"/>
          <p:nvPr/>
        </p:nvSpPr>
        <p:spPr>
          <a:xfrm>
            <a:off x="1686484" y="3109977"/>
            <a:ext cx="933203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r>
              <a:rPr kumimoji="0" lang="en-GB" sz="1600" b="0" i="0" u="none" strike="noStrike" kern="1200" cap="none" spc="0" normalizeH="0" baseline="0" noProof="0" dirty="0">
                <a:ln>
                  <a:noFill/>
                </a:ln>
                <a:solidFill>
                  <a:srgbClr val="006EAB"/>
                </a:solidFill>
                <a:effectLst/>
                <a:uLnTx/>
                <a:uFillTx/>
                <a:latin typeface="Poppins Medium"/>
                <a:ea typeface="+mn-ea"/>
                <a:cs typeface="+mn-cs"/>
              </a:rPr>
              <a:t>…requiring manufacturers of approved testosterone products to conduct </a:t>
            </a:r>
            <a:br>
              <a:rPr kumimoji="0" lang="en-GB" sz="1600" b="0" i="0" u="none" strike="noStrike" kern="1200" cap="none" spc="0" normalizeH="0" baseline="0" noProof="0" dirty="0">
                <a:ln>
                  <a:noFill/>
                </a:ln>
                <a:solidFill>
                  <a:srgbClr val="006EAB"/>
                </a:solidFill>
                <a:effectLst/>
                <a:uLnTx/>
                <a:uFillTx/>
                <a:latin typeface="Poppins Medium"/>
                <a:ea typeface="+mn-ea"/>
                <a:cs typeface="+mn-cs"/>
              </a:rPr>
            </a:br>
            <a:r>
              <a:rPr kumimoji="0" lang="en-GB" sz="1600" b="0" i="0" u="none" strike="noStrike" kern="1200" cap="none" spc="0" normalizeH="0" baseline="0" noProof="0" dirty="0">
                <a:ln>
                  <a:noFill/>
                </a:ln>
                <a:solidFill>
                  <a:srgbClr val="006EAB"/>
                </a:solidFill>
                <a:effectLst/>
                <a:uLnTx/>
                <a:uFillTx/>
                <a:latin typeface="Poppins Medium"/>
                <a:ea typeface="+mn-ea"/>
                <a:cs typeface="+mn-cs"/>
              </a:rPr>
              <a:t>a well-designed clinical trial to more clearly address the question of whether </a:t>
            </a:r>
            <a:br>
              <a:rPr kumimoji="0" lang="en-GB" sz="1600" b="0" i="0" u="none" strike="noStrike" kern="1200" cap="none" spc="0" normalizeH="0" baseline="0" noProof="0" dirty="0">
                <a:ln>
                  <a:noFill/>
                </a:ln>
                <a:solidFill>
                  <a:srgbClr val="006EAB"/>
                </a:solidFill>
                <a:effectLst/>
                <a:uLnTx/>
                <a:uFillTx/>
                <a:latin typeface="Poppins Medium"/>
                <a:ea typeface="+mn-ea"/>
                <a:cs typeface="+mn-cs"/>
              </a:rPr>
            </a:br>
            <a:r>
              <a:rPr kumimoji="0" lang="en-GB" sz="1600" b="0" i="0" u="none" strike="noStrike" kern="1200" cap="none" spc="0" normalizeH="0" baseline="0" noProof="0" dirty="0">
                <a:ln>
                  <a:noFill/>
                </a:ln>
                <a:solidFill>
                  <a:srgbClr val="006EAB"/>
                </a:solidFill>
                <a:effectLst/>
                <a:uLnTx/>
                <a:uFillTx/>
                <a:latin typeface="Poppins Medium"/>
                <a:ea typeface="+mn-ea"/>
                <a:cs typeface="+mn-cs"/>
              </a:rPr>
              <a:t>an increased risk of heart attack or stroke exists among users of these products</a:t>
            </a:r>
            <a:r>
              <a:rPr kumimoji="0" lang="en-GB" sz="1600" b="0" i="0" u="none" strike="noStrike" kern="1200" cap="none" spc="0" normalizeH="0" baseline="0" noProof="0" dirty="0">
                <a:ln>
                  <a:noFill/>
                </a:ln>
                <a:solidFill>
                  <a:srgbClr val="E7E6E6">
                    <a:lumMod val="25000"/>
                  </a:srgbClr>
                </a:solidFill>
                <a:effectLst/>
                <a:uLnTx/>
                <a:uFillTx/>
                <a:latin typeface="Poppins Medium"/>
                <a:ea typeface="+mn-ea"/>
                <a:cs typeface="+mn-cs"/>
              </a:rPr>
              <a:t>”</a:t>
            </a:r>
          </a:p>
        </p:txBody>
      </p:sp>
    </p:spTree>
    <p:extLst>
      <p:ext uri="{BB962C8B-B14F-4D97-AF65-F5344CB8AC3E}">
        <p14:creationId xmlns:p14="http://schemas.microsoft.com/office/powerpoint/2010/main" val="417763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anim calcmode="lin" valueType="num">
                                      <p:cBhvr>
                                        <p:cTn id="17" dur="500" fill="hold"/>
                                        <p:tgtEl>
                                          <p:spTgt spid="34"/>
                                        </p:tgtEl>
                                        <p:attrNameLst>
                                          <p:attrName>ppt_x</p:attrName>
                                        </p:attrNameLst>
                                      </p:cBhvr>
                                      <p:tavLst>
                                        <p:tav tm="0">
                                          <p:val>
                                            <p:strVal val="#ppt_x"/>
                                          </p:val>
                                        </p:tav>
                                        <p:tav tm="100000">
                                          <p:val>
                                            <p:strVal val="#ppt_x"/>
                                          </p:val>
                                        </p:tav>
                                      </p:tavLst>
                                    </p:anim>
                                    <p:anim calcmode="lin" valueType="num">
                                      <p:cBhvr>
                                        <p:cTn id="18" dur="500" fill="hold"/>
                                        <p:tgtEl>
                                          <p:spTgt spid="34"/>
                                        </p:tgtEl>
                                        <p:attrNameLst>
                                          <p:attrName>ppt_y</p:attrName>
                                        </p:attrNameLst>
                                      </p:cBhvr>
                                      <p:tavLst>
                                        <p:tav tm="0">
                                          <p:val>
                                            <p:strVal val="#ppt_y+.1"/>
                                          </p:val>
                                        </p:tav>
                                        <p:tav tm="100000">
                                          <p:val>
                                            <p:strVal val="#ppt_y"/>
                                          </p:val>
                                        </p:tav>
                                      </p:tavLst>
                                    </p:anim>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anim calcmode="lin" valueType="num">
                                      <p:cBhvr>
                                        <p:cTn id="23" dur="500" fill="hold"/>
                                        <p:tgtEl>
                                          <p:spTgt spid="48"/>
                                        </p:tgtEl>
                                        <p:attrNameLst>
                                          <p:attrName>ppt_x</p:attrName>
                                        </p:attrNameLst>
                                      </p:cBhvr>
                                      <p:tavLst>
                                        <p:tav tm="0">
                                          <p:val>
                                            <p:strVal val="#ppt_x"/>
                                          </p:val>
                                        </p:tav>
                                        <p:tav tm="100000">
                                          <p:val>
                                            <p:strVal val="#ppt_x"/>
                                          </p:val>
                                        </p:tav>
                                      </p:tavLst>
                                    </p:anim>
                                    <p:anim calcmode="lin" valueType="num">
                                      <p:cBhvr>
                                        <p:cTn id="2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anim calcmode="lin" valueType="num">
                                      <p:cBhvr>
                                        <p:cTn id="30" dur="500" fill="hold"/>
                                        <p:tgtEl>
                                          <p:spTgt spid="49"/>
                                        </p:tgtEl>
                                        <p:attrNameLst>
                                          <p:attrName>ppt_x</p:attrName>
                                        </p:attrNameLst>
                                      </p:cBhvr>
                                      <p:tavLst>
                                        <p:tav tm="0">
                                          <p:val>
                                            <p:strVal val="#ppt_x"/>
                                          </p:val>
                                        </p:tav>
                                        <p:tav tm="100000">
                                          <p:val>
                                            <p:strVal val="#ppt_x"/>
                                          </p:val>
                                        </p:tav>
                                      </p:tavLst>
                                    </p:anim>
                                    <p:anim calcmode="lin" valueType="num">
                                      <p:cBhvr>
                                        <p:cTn id="31"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barn(outVertical)">
                                      <p:cBhvr>
                                        <p:cTn id="36" dur="500"/>
                                        <p:tgtEl>
                                          <p:spTgt spid="42"/>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35">
                                            <p:txEl>
                                              <p:pRg st="0" end="0"/>
                                            </p:txEl>
                                          </p:spTgt>
                                        </p:tgtEl>
                                        <p:attrNameLst>
                                          <p:attrName>style.visibility</p:attrName>
                                        </p:attrNameLst>
                                      </p:cBhvr>
                                      <p:to>
                                        <p:strVal val="visible"/>
                                      </p:to>
                                    </p:set>
                                    <p:animEffect transition="in" filter="fade">
                                      <p:cBhvr>
                                        <p:cTn id="40" dur="500"/>
                                        <p:tgtEl>
                                          <p:spTgt spid="35">
                                            <p:txEl>
                                              <p:pRg st="0" end="0"/>
                                            </p:txEl>
                                          </p:spTgt>
                                        </p:tgtEl>
                                      </p:cBhvr>
                                    </p:animEffect>
                                  </p:childTnLst>
                                </p:cTn>
                              </p:par>
                              <p:par>
                                <p:cTn id="41" presetID="53" presetClass="entr" presetSubtype="16"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 calcmode="lin" valueType="num">
                                      <p:cBhvr>
                                        <p:cTn id="43" dur="500" fill="hold"/>
                                        <p:tgtEl>
                                          <p:spTgt spid="37"/>
                                        </p:tgtEl>
                                        <p:attrNameLst>
                                          <p:attrName>ppt_w</p:attrName>
                                        </p:attrNameLst>
                                      </p:cBhvr>
                                      <p:tavLst>
                                        <p:tav tm="0">
                                          <p:val>
                                            <p:fltVal val="0"/>
                                          </p:val>
                                        </p:tav>
                                        <p:tav tm="100000">
                                          <p:val>
                                            <p:strVal val="#ppt_w"/>
                                          </p:val>
                                        </p:tav>
                                      </p:tavLst>
                                    </p:anim>
                                    <p:anim calcmode="lin" valueType="num">
                                      <p:cBhvr>
                                        <p:cTn id="44" dur="500" fill="hold"/>
                                        <p:tgtEl>
                                          <p:spTgt spid="37"/>
                                        </p:tgtEl>
                                        <p:attrNameLst>
                                          <p:attrName>ppt_h</p:attrName>
                                        </p:attrNameLst>
                                      </p:cBhvr>
                                      <p:tavLst>
                                        <p:tav tm="0">
                                          <p:val>
                                            <p:fltVal val="0"/>
                                          </p:val>
                                        </p:tav>
                                        <p:tav tm="100000">
                                          <p:val>
                                            <p:strVal val="#ppt_h"/>
                                          </p:val>
                                        </p:tav>
                                      </p:tavLst>
                                    </p:anim>
                                    <p:animEffect transition="in" filter="fade">
                                      <p:cBhvr>
                                        <p:cTn id="4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build="p"/>
      <p:bldP spid="48" grpId="0"/>
      <p:bldP spid="4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193A-D2D0-115F-A442-F9E59DA06916}"/>
              </a:ext>
            </a:extLst>
          </p:cNvPr>
          <p:cNvSpPr>
            <a:spLocks noGrp="1"/>
          </p:cNvSpPr>
          <p:nvPr>
            <p:ph type="title"/>
          </p:nvPr>
        </p:nvSpPr>
        <p:spPr>
          <a:xfrm>
            <a:off x="694708" y="582711"/>
            <a:ext cx="10917190" cy="639992"/>
          </a:xfrm>
        </p:spPr>
        <p:txBody>
          <a:bodyPr anchor="t">
            <a:normAutofit/>
          </a:bodyPr>
          <a:lstStyle/>
          <a:p>
            <a:r>
              <a:rPr lang="en-GB" dirty="0"/>
              <a:t>TRAVERSE: overview and key safety objectives</a:t>
            </a:r>
          </a:p>
        </p:txBody>
      </p:sp>
      <p:sp>
        <p:nvSpPr>
          <p:cNvPr id="4" name="TextBox 3">
            <a:extLst>
              <a:ext uri="{FF2B5EF4-FFF2-40B4-BE49-F238E27FC236}">
                <a16:creationId xmlns:a16="http://schemas.microsoft.com/office/drawing/2014/main" id="{192C2554-437F-F1BB-45EC-ADB501D7A7BD}"/>
              </a:ext>
            </a:extLst>
          </p:cNvPr>
          <p:cNvSpPr txBox="1"/>
          <p:nvPr/>
        </p:nvSpPr>
        <p:spPr>
          <a:xfrm>
            <a:off x="1524001" y="5984478"/>
            <a:ext cx="10087896"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CABG, coronary artery bypass grafting; CV, cardiovascular; MACE, major adverse cardiovascular events; MI, myocardial infarction; PCI, percutaneous coronary intervention.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Am Heart J</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2022;245:41–50</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a:t>
            </a:r>
            <a:endParaRPr kumimoji="0" lang="sv-SE" sz="900" b="0" i="0" u="none" strike="noStrike" kern="1200" cap="none" spc="0" normalizeH="0" baseline="0" noProof="0" dirty="0">
              <a:ln>
                <a:noFill/>
              </a:ln>
              <a:solidFill>
                <a:srgbClr val="005294"/>
              </a:solidFill>
              <a:effectLst/>
              <a:uLnTx/>
              <a:uFillTx/>
              <a:latin typeface="Poppins Light"/>
              <a:ea typeface="+mn-ea"/>
              <a:cs typeface="+mn-cs"/>
            </a:endParaRPr>
          </a:p>
        </p:txBody>
      </p:sp>
      <p:pic>
        <p:nvPicPr>
          <p:cNvPr id="37" name="Picture 36">
            <a:extLst>
              <a:ext uri="{FF2B5EF4-FFF2-40B4-BE49-F238E27FC236}">
                <a16:creationId xmlns:a16="http://schemas.microsoft.com/office/drawing/2014/main" id="{829B0187-2435-8A45-E10A-DBAF617DEFFF}"/>
              </a:ext>
            </a:extLst>
          </p:cNvPr>
          <p:cNvPicPr>
            <a:picLocks noChangeAspect="1"/>
          </p:cNvPicPr>
          <p:nvPr/>
        </p:nvPicPr>
        <p:blipFill>
          <a:blip r:embed="rId3"/>
          <a:stretch>
            <a:fillRect/>
          </a:stretch>
        </p:blipFill>
        <p:spPr>
          <a:xfrm>
            <a:off x="10842733" y="112552"/>
            <a:ext cx="1227312" cy="429967"/>
          </a:xfrm>
          <a:prstGeom prst="rect">
            <a:avLst/>
          </a:prstGeom>
          <a:effectLst>
            <a:innerShdw blurRad="114300">
              <a:prstClr val="black"/>
            </a:innerShdw>
          </a:effectLst>
        </p:spPr>
      </p:pic>
      <p:grpSp>
        <p:nvGrpSpPr>
          <p:cNvPr id="69" name="Group 68">
            <a:extLst>
              <a:ext uri="{FF2B5EF4-FFF2-40B4-BE49-F238E27FC236}">
                <a16:creationId xmlns:a16="http://schemas.microsoft.com/office/drawing/2014/main" id="{AC7F355F-D9A2-E4BD-4C44-B0F3B3E4E985}"/>
              </a:ext>
            </a:extLst>
          </p:cNvPr>
          <p:cNvGrpSpPr/>
          <p:nvPr/>
        </p:nvGrpSpPr>
        <p:grpSpPr>
          <a:xfrm>
            <a:off x="988733" y="2828679"/>
            <a:ext cx="10214535" cy="3009117"/>
            <a:chOff x="988733" y="2868871"/>
            <a:chExt cx="10214535" cy="3009117"/>
          </a:xfrm>
        </p:grpSpPr>
        <p:sp>
          <p:nvSpPr>
            <p:cNvPr id="67" name="Freeform: Shape 66">
              <a:extLst>
                <a:ext uri="{FF2B5EF4-FFF2-40B4-BE49-F238E27FC236}">
                  <a16:creationId xmlns:a16="http://schemas.microsoft.com/office/drawing/2014/main" id="{FA2F70F4-18F5-96ED-E0D3-850F8EA48DA2}"/>
                </a:ext>
              </a:extLst>
            </p:cNvPr>
            <p:cNvSpPr/>
            <p:nvPr/>
          </p:nvSpPr>
          <p:spPr>
            <a:xfrm flipV="1">
              <a:off x="988733" y="2868871"/>
              <a:ext cx="535268" cy="1766260"/>
            </a:xfrm>
            <a:custGeom>
              <a:avLst/>
              <a:gdLst>
                <a:gd name="connsiteX0" fmla="*/ 0 w 535268"/>
                <a:gd name="connsiteY0" fmla="*/ 1766260 h 1766260"/>
                <a:gd name="connsiteX1" fmla="*/ 281178 w 535268"/>
                <a:gd name="connsiteY1" fmla="*/ 1766260 h 1766260"/>
                <a:gd name="connsiteX2" fmla="*/ 281178 w 535268"/>
                <a:gd name="connsiteY2" fmla="*/ 1206516 h 1766260"/>
                <a:gd name="connsiteX3" fmla="*/ 281178 w 535268"/>
                <a:gd name="connsiteY3" fmla="*/ 1125338 h 1766260"/>
                <a:gd name="connsiteX4" fmla="*/ 281178 w 535268"/>
                <a:gd name="connsiteY4" fmla="*/ 386549 h 1766260"/>
                <a:gd name="connsiteX5" fmla="*/ 386549 w 535268"/>
                <a:gd name="connsiteY5" fmla="*/ 281178 h 1766260"/>
                <a:gd name="connsiteX6" fmla="*/ 535268 w 535268"/>
                <a:gd name="connsiteY6" fmla="*/ 281178 h 1766260"/>
                <a:gd name="connsiteX7" fmla="*/ 535268 w 535268"/>
                <a:gd name="connsiteY7" fmla="*/ 0 h 1766260"/>
                <a:gd name="connsiteX8" fmla="*/ 386549 w 535268"/>
                <a:gd name="connsiteY8" fmla="*/ 0 h 1766260"/>
                <a:gd name="connsiteX9" fmla="*/ 0 w 535268"/>
                <a:gd name="connsiteY9" fmla="*/ 386549 h 1766260"/>
                <a:gd name="connsiteX10" fmla="*/ 0 w 535268"/>
                <a:gd name="connsiteY10" fmla="*/ 1125338 h 1766260"/>
                <a:gd name="connsiteX11" fmla="*/ 0 w 535268"/>
                <a:gd name="connsiteY11" fmla="*/ 1206516 h 176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5268" h="1766260">
                  <a:moveTo>
                    <a:pt x="0" y="1766260"/>
                  </a:moveTo>
                  <a:lnTo>
                    <a:pt x="281178" y="1766260"/>
                  </a:lnTo>
                  <a:lnTo>
                    <a:pt x="281178" y="1206516"/>
                  </a:lnTo>
                  <a:lnTo>
                    <a:pt x="281178" y="1125338"/>
                  </a:lnTo>
                  <a:lnTo>
                    <a:pt x="281178" y="386549"/>
                  </a:lnTo>
                  <a:cubicBezTo>
                    <a:pt x="281178" y="328354"/>
                    <a:pt x="328354" y="281178"/>
                    <a:pt x="386549" y="281178"/>
                  </a:cubicBezTo>
                  <a:lnTo>
                    <a:pt x="535268" y="281178"/>
                  </a:lnTo>
                  <a:lnTo>
                    <a:pt x="535268" y="0"/>
                  </a:lnTo>
                  <a:lnTo>
                    <a:pt x="386549" y="0"/>
                  </a:lnTo>
                  <a:cubicBezTo>
                    <a:pt x="173064" y="0"/>
                    <a:pt x="0" y="173064"/>
                    <a:pt x="0" y="386549"/>
                  </a:cubicBezTo>
                  <a:lnTo>
                    <a:pt x="0" y="1125338"/>
                  </a:lnTo>
                  <a:lnTo>
                    <a:pt x="0" y="1206516"/>
                  </a:lnTo>
                  <a:close/>
                </a:path>
              </a:pathLst>
            </a:custGeom>
            <a:solidFill>
              <a:schemeClr val="accent1">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EAB"/>
                </a:solidFill>
                <a:effectLst/>
                <a:uLnTx/>
                <a:uFillTx/>
                <a:latin typeface="Poppins Light"/>
                <a:ea typeface="+mn-ea"/>
                <a:cs typeface="+mn-cs"/>
              </a:endParaRPr>
            </a:p>
          </p:txBody>
        </p:sp>
        <p:grpSp>
          <p:nvGrpSpPr>
            <p:cNvPr id="54" name="Group 53">
              <a:extLst>
                <a:ext uri="{FF2B5EF4-FFF2-40B4-BE49-F238E27FC236}">
                  <a16:creationId xmlns:a16="http://schemas.microsoft.com/office/drawing/2014/main" id="{B5D188C7-7362-56AE-B42C-C2E16089E2D4}"/>
                </a:ext>
              </a:extLst>
            </p:cNvPr>
            <p:cNvGrpSpPr/>
            <p:nvPr/>
          </p:nvGrpSpPr>
          <p:grpSpPr>
            <a:xfrm>
              <a:off x="1383504" y="4283111"/>
              <a:ext cx="9819764" cy="1594877"/>
              <a:chOff x="818686" y="3192760"/>
              <a:chExt cx="6032402" cy="1594877"/>
            </a:xfrm>
          </p:grpSpPr>
          <p:sp>
            <p:nvSpPr>
              <p:cNvPr id="55" name="TextBox 54">
                <a:extLst>
                  <a:ext uri="{FF2B5EF4-FFF2-40B4-BE49-F238E27FC236}">
                    <a16:creationId xmlns:a16="http://schemas.microsoft.com/office/drawing/2014/main" id="{EE1BAA55-F840-4F5D-84DD-CF4FCD7FF0D5}"/>
                  </a:ext>
                </a:extLst>
              </p:cNvPr>
              <p:cNvSpPr txBox="1"/>
              <p:nvPr/>
            </p:nvSpPr>
            <p:spPr>
              <a:xfrm>
                <a:off x="1079939" y="3422708"/>
                <a:ext cx="5771149" cy="1364929"/>
              </a:xfrm>
              <a:prstGeom prst="roundRect">
                <a:avLst>
                  <a:gd name="adj" fmla="val 11703"/>
                </a:avLst>
              </a:prstGeom>
              <a:solidFill>
                <a:schemeClr val="bg1"/>
              </a:solidFill>
              <a:ln w="57150">
                <a:solidFill>
                  <a:schemeClr val="accent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2438" marR="0" lvl="0" indent="-285750" algn="l" defTabSz="914400" rtl="0" eaLnBrk="1" fontAlgn="auto" latinLnBrk="0" hangingPunct="1">
                  <a:lnSpc>
                    <a:spcPct val="100000"/>
                  </a:lnSpc>
                  <a:spcBef>
                    <a:spcPts val="0"/>
                  </a:spcBef>
                  <a:spcAft>
                    <a:spcPts val="0"/>
                  </a:spcAft>
                  <a:buClr>
                    <a:srgbClr val="58595B"/>
                  </a:buClr>
                  <a:buSzTx/>
                  <a:buFontTx/>
                  <a:buNone/>
                  <a:tabLst/>
                  <a:defRPr/>
                </a:pPr>
                <a:endParaRPr kumimoji="0" lang="en-GB" sz="1050" b="0" i="0" u="none" strike="noStrike" kern="1200" cap="none" spc="0" normalizeH="0" baseline="0" noProof="0" dirty="0">
                  <a:ln>
                    <a:noFill/>
                  </a:ln>
                  <a:solidFill>
                    <a:srgbClr val="000000"/>
                  </a:solidFill>
                  <a:effectLst/>
                  <a:uLnTx/>
                  <a:uFillTx/>
                  <a:latin typeface="Poppins Light"/>
                  <a:ea typeface="+mn-ea"/>
                  <a:cs typeface="+mn-cs"/>
                </a:endParaRPr>
              </a:p>
              <a:p>
                <a:pPr marL="36195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rgbClr val="E7E6E6">
                        <a:lumMod val="25000"/>
                      </a:srgbClr>
                    </a:solidFill>
                    <a:effectLst/>
                    <a:uLnTx/>
                    <a:uFillTx/>
                    <a:latin typeface="Poppins Medium"/>
                    <a:ea typeface="+mn-ea"/>
                    <a:cs typeface="+mn-cs"/>
                  </a:rPr>
                  <a:t>CV safety:</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time to first occurrence of any component of the composite endpoint of nonfatal MI, </a:t>
                </a:r>
                <a:b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nonfatal stroke, death due to CV causes, or coronary revascularisation (PCI or CABG)</a:t>
                </a:r>
              </a:p>
              <a:p>
                <a:pPr marL="36195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rgbClr val="E7E6E6">
                        <a:lumMod val="25000"/>
                      </a:srgbClr>
                    </a:solidFill>
                    <a:effectLst/>
                    <a:uLnTx/>
                    <a:uFillTx/>
                    <a:latin typeface="Poppins Medium"/>
                    <a:ea typeface="+mn-ea"/>
                    <a:cs typeface="+mn-cs"/>
                  </a:rPr>
                  <a:t>Prostate safety:</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incidence of high-grade prostate cancer, defined as a pathologically confirmed </a:t>
                </a:r>
                <a:b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prostate cancer with Gleason score 4 + 3 or higher</a:t>
                </a:r>
              </a:p>
            </p:txBody>
          </p:sp>
          <p:grpSp>
            <p:nvGrpSpPr>
              <p:cNvPr id="56" name="Group 55">
                <a:extLst>
                  <a:ext uri="{FF2B5EF4-FFF2-40B4-BE49-F238E27FC236}">
                    <a16:creationId xmlns:a16="http://schemas.microsoft.com/office/drawing/2014/main" id="{853AF22D-8C70-8A33-1F00-4D5DA970EAAE}"/>
                  </a:ext>
                </a:extLst>
              </p:cNvPr>
              <p:cNvGrpSpPr/>
              <p:nvPr/>
            </p:nvGrpSpPr>
            <p:grpSpPr>
              <a:xfrm>
                <a:off x="818686" y="3192760"/>
                <a:ext cx="1765934" cy="439800"/>
                <a:chOff x="348337" y="1458681"/>
                <a:chExt cx="1765934" cy="310140"/>
              </a:xfrm>
            </p:grpSpPr>
            <p:sp>
              <p:nvSpPr>
                <p:cNvPr id="57" name="Pentagon 92">
                  <a:extLst>
                    <a:ext uri="{FF2B5EF4-FFF2-40B4-BE49-F238E27FC236}">
                      <a16:creationId xmlns:a16="http://schemas.microsoft.com/office/drawing/2014/main" id="{3BA6CF32-0A08-E32F-7C69-433C6A05AC80}"/>
                    </a:ext>
                  </a:extLst>
                </p:cNvPr>
                <p:cNvSpPr/>
                <p:nvPr/>
              </p:nvSpPr>
              <p:spPr>
                <a:xfrm>
                  <a:off x="348337" y="1458681"/>
                  <a:ext cx="1765934" cy="310140"/>
                </a:xfrm>
                <a:prstGeom prst="homePlate">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58" name="TextBox 57">
                  <a:extLst>
                    <a:ext uri="{FF2B5EF4-FFF2-40B4-BE49-F238E27FC236}">
                      <a16:creationId xmlns:a16="http://schemas.microsoft.com/office/drawing/2014/main" id="{9DBDB182-8949-259D-7464-36D580C6FCEF}"/>
                    </a:ext>
                  </a:extLst>
                </p:cNvPr>
                <p:cNvSpPr txBox="1"/>
                <p:nvPr/>
              </p:nvSpPr>
              <p:spPr>
                <a:xfrm>
                  <a:off x="359549" y="1483528"/>
                  <a:ext cx="1754722" cy="260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oppins Medium"/>
                      <a:ea typeface="+mn-ea"/>
                      <a:cs typeface="+mn-cs"/>
                    </a:rPr>
                    <a:t>Secondary endpoints</a:t>
                  </a:r>
                  <a:endParaRPr kumimoji="0" lang="en-GB" sz="1800" b="0" i="0" u="none" strike="noStrike" kern="1200" cap="none" spc="0" normalizeH="0" baseline="30000" noProof="0" dirty="0">
                    <a:ln>
                      <a:noFill/>
                    </a:ln>
                    <a:solidFill>
                      <a:prstClr val="white"/>
                    </a:solidFill>
                    <a:effectLst/>
                    <a:uLnTx/>
                    <a:uFillTx/>
                    <a:latin typeface="Poppins Medium"/>
                    <a:ea typeface="+mn-ea"/>
                    <a:cs typeface="+mn-cs"/>
                  </a:endParaRPr>
                </a:p>
              </p:txBody>
            </p:sp>
          </p:grpSp>
        </p:grpSp>
      </p:grpSp>
      <p:grpSp>
        <p:nvGrpSpPr>
          <p:cNvPr id="68" name="Group 67">
            <a:extLst>
              <a:ext uri="{FF2B5EF4-FFF2-40B4-BE49-F238E27FC236}">
                <a16:creationId xmlns:a16="http://schemas.microsoft.com/office/drawing/2014/main" id="{AC0D29B9-CC8C-4D37-4714-B73B8892BD82}"/>
              </a:ext>
            </a:extLst>
          </p:cNvPr>
          <p:cNvGrpSpPr/>
          <p:nvPr/>
        </p:nvGrpSpPr>
        <p:grpSpPr>
          <a:xfrm>
            <a:off x="988733" y="2007945"/>
            <a:ext cx="10214533" cy="1999182"/>
            <a:chOff x="988733" y="2017993"/>
            <a:chExt cx="10214533" cy="1999182"/>
          </a:xfrm>
        </p:grpSpPr>
        <p:sp>
          <p:nvSpPr>
            <p:cNvPr id="62" name="Freeform: Shape 61">
              <a:extLst>
                <a:ext uri="{FF2B5EF4-FFF2-40B4-BE49-F238E27FC236}">
                  <a16:creationId xmlns:a16="http://schemas.microsoft.com/office/drawing/2014/main" id="{518884AD-87DE-6ADD-A71B-AB67E165592B}"/>
                </a:ext>
              </a:extLst>
            </p:cNvPr>
            <p:cNvSpPr/>
            <p:nvPr/>
          </p:nvSpPr>
          <p:spPr>
            <a:xfrm flipV="1">
              <a:off x="988733" y="2017993"/>
              <a:ext cx="535268" cy="1206516"/>
            </a:xfrm>
            <a:custGeom>
              <a:avLst/>
              <a:gdLst>
                <a:gd name="connsiteX0" fmla="*/ 0 w 535268"/>
                <a:gd name="connsiteY0" fmla="*/ 1206516 h 1206516"/>
                <a:gd name="connsiteX1" fmla="*/ 281178 w 535268"/>
                <a:gd name="connsiteY1" fmla="*/ 1206516 h 1206516"/>
                <a:gd name="connsiteX2" fmla="*/ 281178 w 535268"/>
                <a:gd name="connsiteY2" fmla="*/ 386549 h 1206516"/>
                <a:gd name="connsiteX3" fmla="*/ 386549 w 535268"/>
                <a:gd name="connsiteY3" fmla="*/ 281178 h 1206516"/>
                <a:gd name="connsiteX4" fmla="*/ 535268 w 535268"/>
                <a:gd name="connsiteY4" fmla="*/ 281178 h 1206516"/>
                <a:gd name="connsiteX5" fmla="*/ 535268 w 535268"/>
                <a:gd name="connsiteY5" fmla="*/ 0 h 1206516"/>
                <a:gd name="connsiteX6" fmla="*/ 386549 w 535268"/>
                <a:gd name="connsiteY6" fmla="*/ 0 h 1206516"/>
                <a:gd name="connsiteX7" fmla="*/ 0 w 535268"/>
                <a:gd name="connsiteY7" fmla="*/ 386549 h 120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268" h="1206516">
                  <a:moveTo>
                    <a:pt x="0" y="1206516"/>
                  </a:moveTo>
                  <a:lnTo>
                    <a:pt x="281178" y="1206516"/>
                  </a:lnTo>
                  <a:lnTo>
                    <a:pt x="281178" y="386549"/>
                  </a:lnTo>
                  <a:cubicBezTo>
                    <a:pt x="281178" y="328354"/>
                    <a:pt x="328354" y="281178"/>
                    <a:pt x="386549" y="281178"/>
                  </a:cubicBezTo>
                  <a:lnTo>
                    <a:pt x="535268" y="281178"/>
                  </a:lnTo>
                  <a:lnTo>
                    <a:pt x="535268" y="0"/>
                  </a:lnTo>
                  <a:lnTo>
                    <a:pt x="386549" y="0"/>
                  </a:lnTo>
                  <a:cubicBezTo>
                    <a:pt x="173064" y="0"/>
                    <a:pt x="0" y="173064"/>
                    <a:pt x="0" y="386549"/>
                  </a:cubicBezTo>
                  <a:close/>
                </a:path>
              </a:pathLst>
            </a:cu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EAB"/>
                </a:solidFill>
                <a:effectLst/>
                <a:uLnTx/>
                <a:uFillTx/>
                <a:latin typeface="Poppins Light"/>
                <a:ea typeface="+mn-ea"/>
                <a:cs typeface="+mn-cs"/>
              </a:endParaRPr>
            </a:p>
          </p:txBody>
        </p:sp>
        <p:grpSp>
          <p:nvGrpSpPr>
            <p:cNvPr id="25" name="Group 24">
              <a:extLst>
                <a:ext uri="{FF2B5EF4-FFF2-40B4-BE49-F238E27FC236}">
                  <a16:creationId xmlns:a16="http://schemas.microsoft.com/office/drawing/2014/main" id="{9A5C4898-3513-FCE5-D404-9BFDFDDB6132}"/>
                </a:ext>
              </a:extLst>
            </p:cNvPr>
            <p:cNvGrpSpPr/>
            <p:nvPr/>
          </p:nvGrpSpPr>
          <p:grpSpPr>
            <a:xfrm>
              <a:off x="1383504" y="2874671"/>
              <a:ext cx="9819762" cy="1142504"/>
              <a:chOff x="818686" y="3192760"/>
              <a:chExt cx="6032401" cy="1142504"/>
            </a:xfrm>
          </p:grpSpPr>
          <p:sp>
            <p:nvSpPr>
              <p:cNvPr id="27" name="TextBox 26">
                <a:extLst>
                  <a:ext uri="{FF2B5EF4-FFF2-40B4-BE49-F238E27FC236}">
                    <a16:creationId xmlns:a16="http://schemas.microsoft.com/office/drawing/2014/main" id="{59302DF0-4B54-1720-BCDF-AC07640EAABD}"/>
                  </a:ext>
                </a:extLst>
              </p:cNvPr>
              <p:cNvSpPr txBox="1"/>
              <p:nvPr/>
            </p:nvSpPr>
            <p:spPr>
              <a:xfrm>
                <a:off x="1079938" y="3422710"/>
                <a:ext cx="5771149" cy="912554"/>
              </a:xfrm>
              <a:prstGeom prst="roundRect">
                <a:avLst>
                  <a:gd name="adj" fmla="val 11703"/>
                </a:avLst>
              </a:prstGeom>
              <a:solidFill>
                <a:schemeClr val="bg1"/>
              </a:solidFill>
              <a:ln w="57150">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2438" marR="0" lvl="0" indent="-285750" algn="l" defTabSz="914400" rtl="0" eaLnBrk="1" fontAlgn="auto" latinLnBrk="0" hangingPunct="1">
                  <a:lnSpc>
                    <a:spcPct val="100000"/>
                  </a:lnSpc>
                  <a:spcBef>
                    <a:spcPts val="0"/>
                  </a:spcBef>
                  <a:spcAft>
                    <a:spcPts val="0"/>
                  </a:spcAft>
                  <a:buClr>
                    <a:srgbClr val="58595B"/>
                  </a:buClr>
                  <a:buSzTx/>
                  <a:buFontTx/>
                  <a:buNone/>
                  <a:tabLst/>
                  <a:defRPr/>
                </a:pPr>
                <a:endParaRPr kumimoji="0" lang="en-GB" sz="1000" b="0" i="0" u="none" strike="noStrike" kern="1200" cap="none" spc="0" normalizeH="0" baseline="0" noProof="0" dirty="0">
                  <a:ln>
                    <a:noFill/>
                  </a:ln>
                  <a:solidFill>
                    <a:srgbClr val="000000"/>
                  </a:solidFill>
                  <a:effectLst/>
                  <a:uLnTx/>
                  <a:uFillTx/>
                  <a:latin typeface="Poppins Light"/>
                  <a:ea typeface="+mn-ea"/>
                  <a:cs typeface="+mn-cs"/>
                </a:endParaRPr>
              </a:p>
              <a:p>
                <a:pPr marL="36195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rgbClr val="E7E6E6">
                        <a:lumMod val="25000"/>
                      </a:srgbClr>
                    </a:solidFill>
                    <a:effectLst/>
                    <a:uLnTx/>
                    <a:uFillTx/>
                    <a:latin typeface="Poppins Medium"/>
                    <a:ea typeface="+mn-ea"/>
                    <a:cs typeface="+mn-cs"/>
                  </a:rPr>
                  <a:t>CV safety:</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time from randomisation to first occurrence of any component of the MACE composite </a:t>
                </a:r>
                <a:b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of nonfatal MI, nonfatal stroke, or death due to CV causes</a:t>
                </a:r>
              </a:p>
            </p:txBody>
          </p:sp>
          <p:grpSp>
            <p:nvGrpSpPr>
              <p:cNvPr id="29" name="Group 28">
                <a:extLst>
                  <a:ext uri="{FF2B5EF4-FFF2-40B4-BE49-F238E27FC236}">
                    <a16:creationId xmlns:a16="http://schemas.microsoft.com/office/drawing/2014/main" id="{5DF3624C-5E3E-4029-D011-628042549F96}"/>
                  </a:ext>
                </a:extLst>
              </p:cNvPr>
              <p:cNvGrpSpPr/>
              <p:nvPr/>
            </p:nvGrpSpPr>
            <p:grpSpPr>
              <a:xfrm>
                <a:off x="818686" y="3192760"/>
                <a:ext cx="1765934" cy="439800"/>
                <a:chOff x="348337" y="1458681"/>
                <a:chExt cx="1765934" cy="310140"/>
              </a:xfrm>
            </p:grpSpPr>
            <p:sp>
              <p:nvSpPr>
                <p:cNvPr id="30" name="Pentagon 92">
                  <a:extLst>
                    <a:ext uri="{FF2B5EF4-FFF2-40B4-BE49-F238E27FC236}">
                      <a16:creationId xmlns:a16="http://schemas.microsoft.com/office/drawing/2014/main" id="{91B6DB83-C2D6-1CD8-382F-1DEC16341344}"/>
                    </a:ext>
                  </a:extLst>
                </p:cNvPr>
                <p:cNvSpPr/>
                <p:nvPr/>
              </p:nvSpPr>
              <p:spPr>
                <a:xfrm>
                  <a:off x="348337" y="1458681"/>
                  <a:ext cx="1765934" cy="310140"/>
                </a:xfrm>
                <a:prstGeom prst="homePlat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31" name="TextBox 30">
                  <a:extLst>
                    <a:ext uri="{FF2B5EF4-FFF2-40B4-BE49-F238E27FC236}">
                      <a16:creationId xmlns:a16="http://schemas.microsoft.com/office/drawing/2014/main" id="{60FC0EAD-7A21-7973-3767-220D14D18CF9}"/>
                    </a:ext>
                  </a:extLst>
                </p:cNvPr>
                <p:cNvSpPr txBox="1"/>
                <p:nvPr/>
              </p:nvSpPr>
              <p:spPr>
                <a:xfrm>
                  <a:off x="359549" y="1483528"/>
                  <a:ext cx="1501636" cy="260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oppins Medium"/>
                      <a:ea typeface="+mn-ea"/>
                      <a:cs typeface="+mn-cs"/>
                    </a:rPr>
                    <a:t>Primary endpoint</a:t>
                  </a:r>
                  <a:endParaRPr kumimoji="0" lang="en-GB" sz="1800" b="0" i="0" u="none" strike="noStrike" kern="1200" cap="none" spc="0" normalizeH="0" baseline="30000" noProof="0" dirty="0">
                    <a:ln>
                      <a:noFill/>
                    </a:ln>
                    <a:solidFill>
                      <a:prstClr val="white"/>
                    </a:solidFill>
                    <a:effectLst/>
                    <a:uLnTx/>
                    <a:uFillTx/>
                    <a:latin typeface="Poppins Medium"/>
                    <a:ea typeface="+mn-ea"/>
                    <a:cs typeface="+mn-cs"/>
                  </a:endParaRPr>
                </a:p>
              </p:txBody>
            </p:sp>
          </p:grpSp>
        </p:grpSp>
      </p:grpSp>
      <p:grpSp>
        <p:nvGrpSpPr>
          <p:cNvPr id="6" name="Group 5">
            <a:extLst>
              <a:ext uri="{FF2B5EF4-FFF2-40B4-BE49-F238E27FC236}">
                <a16:creationId xmlns:a16="http://schemas.microsoft.com/office/drawing/2014/main" id="{C333139D-0820-B00D-14F7-7BFAFE0AB869}"/>
              </a:ext>
            </a:extLst>
          </p:cNvPr>
          <p:cNvGrpSpPr/>
          <p:nvPr/>
        </p:nvGrpSpPr>
        <p:grpSpPr>
          <a:xfrm>
            <a:off x="172090" y="1155461"/>
            <a:ext cx="11290733" cy="1396313"/>
            <a:chOff x="1059061" y="3558894"/>
            <a:chExt cx="11290733" cy="1396313"/>
          </a:xfrm>
        </p:grpSpPr>
        <p:grpSp>
          <p:nvGrpSpPr>
            <p:cNvPr id="7" name="Group 6">
              <a:extLst>
                <a:ext uri="{FF2B5EF4-FFF2-40B4-BE49-F238E27FC236}">
                  <a16:creationId xmlns:a16="http://schemas.microsoft.com/office/drawing/2014/main" id="{BF990D06-11D0-1063-2B4A-B42FF44DE20C}"/>
                </a:ext>
              </a:extLst>
            </p:cNvPr>
            <p:cNvGrpSpPr/>
            <p:nvPr/>
          </p:nvGrpSpPr>
          <p:grpSpPr>
            <a:xfrm>
              <a:off x="1697340" y="3759618"/>
              <a:ext cx="10652454" cy="1195589"/>
              <a:chOff x="1697340" y="3759618"/>
              <a:chExt cx="10652454" cy="1195589"/>
            </a:xfrm>
          </p:grpSpPr>
          <p:sp>
            <p:nvSpPr>
              <p:cNvPr id="17" name="Rounded Rectangle 75">
                <a:extLst>
                  <a:ext uri="{FF2B5EF4-FFF2-40B4-BE49-F238E27FC236}">
                    <a16:creationId xmlns:a16="http://schemas.microsoft.com/office/drawing/2014/main" id="{6B3B726F-EC24-4B3D-53C6-4C7BDE109BD1}"/>
                  </a:ext>
                </a:extLst>
              </p:cNvPr>
              <p:cNvSpPr/>
              <p:nvPr/>
            </p:nvSpPr>
            <p:spPr>
              <a:xfrm>
                <a:off x="1697340" y="3759618"/>
                <a:ext cx="10652454" cy="1195589"/>
              </a:xfrm>
              <a:prstGeom prst="roundRect">
                <a:avLst>
                  <a:gd name="adj" fmla="val 11807"/>
                </a:avLst>
              </a:prstGeom>
              <a:solidFill>
                <a:schemeClr val="accent1"/>
              </a:solidFill>
              <a:ln w="57150" cap="flat" cmpd="sng" algn="ctr">
                <a:solidFill>
                  <a:schemeClr val="tx2"/>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A239B30-4044-A5FE-7D95-274910509290}"/>
                  </a:ext>
                </a:extLst>
              </p:cNvPr>
              <p:cNvSpPr txBox="1"/>
              <p:nvPr/>
            </p:nvSpPr>
            <p:spPr>
              <a:xfrm>
                <a:off x="2278416" y="3818803"/>
                <a:ext cx="9802094" cy="1077218"/>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600"/>
                  </a:spcBef>
                  <a:spcAft>
                    <a:spcPts val="0"/>
                  </a:spcAft>
                  <a:buClr>
                    <a:prstClr val="white"/>
                  </a:buClr>
                  <a:buSzTx/>
                  <a:buFontTx/>
                  <a:buNone/>
                  <a:tabLst/>
                  <a:defRPr/>
                </a:pPr>
                <a:r>
                  <a:rPr kumimoji="0" lang="en-GB" sz="1600" b="0" i="0" u="none" strike="noStrike" kern="1200" cap="none" spc="0" normalizeH="0" baseline="0" noProof="0" dirty="0">
                    <a:ln>
                      <a:noFill/>
                    </a:ln>
                    <a:solidFill>
                      <a:prstClr val="white"/>
                    </a:solidFill>
                    <a:effectLst/>
                    <a:uLnTx/>
                    <a:uFillTx/>
                    <a:latin typeface="Poppins Light"/>
                    <a:ea typeface="+mn-ea"/>
                    <a:cs typeface="+mn-cs"/>
                  </a:rPr>
                  <a:t>Ongoing Phase 4, randomised, double-blind, placebo-controlled, non-inferiority, parallel-group, multicentre trial in middle-aged and older men with hypogonadism who have, or who are at high risk for, CV disease, randomized to daily 1.62% transdermal testosterone gel or matching placebo for up to 5 years</a:t>
                </a:r>
              </a:p>
            </p:txBody>
          </p:sp>
        </p:grpSp>
        <p:grpSp>
          <p:nvGrpSpPr>
            <p:cNvPr id="12" name="Group 11">
              <a:extLst>
                <a:ext uri="{FF2B5EF4-FFF2-40B4-BE49-F238E27FC236}">
                  <a16:creationId xmlns:a16="http://schemas.microsoft.com/office/drawing/2014/main" id="{0A669854-BC38-D334-3E00-98AEB0F02607}"/>
                </a:ext>
              </a:extLst>
            </p:cNvPr>
            <p:cNvGrpSpPr/>
            <p:nvPr/>
          </p:nvGrpSpPr>
          <p:grpSpPr>
            <a:xfrm>
              <a:off x="1059061" y="3558894"/>
              <a:ext cx="1236662" cy="1287483"/>
              <a:chOff x="4706938" y="1981200"/>
              <a:chExt cx="2781300" cy="2895600"/>
            </a:xfrm>
          </p:grpSpPr>
          <p:sp>
            <p:nvSpPr>
              <p:cNvPr id="13" name="Freeform 71">
                <a:extLst>
                  <a:ext uri="{FF2B5EF4-FFF2-40B4-BE49-F238E27FC236}">
                    <a16:creationId xmlns:a16="http://schemas.microsoft.com/office/drawing/2014/main" id="{536E0BFE-AA2E-CBD2-3D8B-5976F15838DF}"/>
                  </a:ext>
                </a:extLst>
              </p:cNvPr>
              <p:cNvSpPr/>
              <p:nvPr/>
            </p:nvSpPr>
            <p:spPr>
              <a:xfrm>
                <a:off x="5060950" y="2254250"/>
                <a:ext cx="1339850" cy="1320800"/>
              </a:xfrm>
              <a:custGeom>
                <a:avLst/>
                <a:gdLst>
                  <a:gd name="connsiteX0" fmla="*/ 0 w 1339850"/>
                  <a:gd name="connsiteY0" fmla="*/ 184150 h 1320800"/>
                  <a:gd name="connsiteX1" fmla="*/ 196850 w 1339850"/>
                  <a:gd name="connsiteY1" fmla="*/ 0 h 1320800"/>
                  <a:gd name="connsiteX2" fmla="*/ 425450 w 1339850"/>
                  <a:gd name="connsiteY2" fmla="*/ 234950 h 1320800"/>
                  <a:gd name="connsiteX3" fmla="*/ 501650 w 1339850"/>
                  <a:gd name="connsiteY3" fmla="*/ 190500 h 1320800"/>
                  <a:gd name="connsiteX4" fmla="*/ 1187450 w 1339850"/>
                  <a:gd name="connsiteY4" fmla="*/ 869950 h 1320800"/>
                  <a:gd name="connsiteX5" fmla="*/ 1168400 w 1339850"/>
                  <a:gd name="connsiteY5" fmla="*/ 971550 h 1320800"/>
                  <a:gd name="connsiteX6" fmla="*/ 1339850 w 1339850"/>
                  <a:gd name="connsiteY6" fmla="*/ 1155700 h 1320800"/>
                  <a:gd name="connsiteX7" fmla="*/ 1162050 w 1339850"/>
                  <a:gd name="connsiteY7" fmla="*/ 1320800 h 1320800"/>
                  <a:gd name="connsiteX8" fmla="*/ 996950 w 1339850"/>
                  <a:gd name="connsiteY8" fmla="*/ 1168400 h 1320800"/>
                  <a:gd name="connsiteX9" fmla="*/ 895350 w 1339850"/>
                  <a:gd name="connsiteY9" fmla="*/ 1193800 h 1320800"/>
                  <a:gd name="connsiteX10" fmla="*/ 742950 w 1339850"/>
                  <a:gd name="connsiteY10" fmla="*/ 1066800 h 1320800"/>
                  <a:gd name="connsiteX11" fmla="*/ 869950 w 1339850"/>
                  <a:gd name="connsiteY11" fmla="*/ 920750 h 1320800"/>
                  <a:gd name="connsiteX12" fmla="*/ 863600 w 1339850"/>
                  <a:gd name="connsiteY12" fmla="*/ 698500 h 1320800"/>
                  <a:gd name="connsiteX13" fmla="*/ 723900 w 1339850"/>
                  <a:gd name="connsiteY13" fmla="*/ 546100 h 1320800"/>
                  <a:gd name="connsiteX14" fmla="*/ 558800 w 1339850"/>
                  <a:gd name="connsiteY14" fmla="*/ 457200 h 1320800"/>
                  <a:gd name="connsiteX15" fmla="*/ 368300 w 1339850"/>
                  <a:gd name="connsiteY15" fmla="*/ 508000 h 1320800"/>
                  <a:gd name="connsiteX16" fmla="*/ 254000 w 1339850"/>
                  <a:gd name="connsiteY16" fmla="*/ 590550 h 1320800"/>
                  <a:gd name="connsiteX17" fmla="*/ 184150 w 1339850"/>
                  <a:gd name="connsiteY17" fmla="*/ 482600 h 1320800"/>
                  <a:gd name="connsiteX18" fmla="*/ 228600 w 1339850"/>
                  <a:gd name="connsiteY18" fmla="*/ 355600 h 1320800"/>
                  <a:gd name="connsiteX19" fmla="*/ 184150 w 1339850"/>
                  <a:gd name="connsiteY19" fmla="*/ 361950 h 1320800"/>
                  <a:gd name="connsiteX20" fmla="*/ 0 w 1339850"/>
                  <a:gd name="connsiteY20" fmla="*/ 18415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9850" h="1320800">
                    <a:moveTo>
                      <a:pt x="0" y="184150"/>
                    </a:moveTo>
                    <a:lnTo>
                      <a:pt x="196850" y="0"/>
                    </a:lnTo>
                    <a:lnTo>
                      <a:pt x="425450" y="234950"/>
                    </a:lnTo>
                    <a:lnTo>
                      <a:pt x="501650" y="190500"/>
                    </a:lnTo>
                    <a:lnTo>
                      <a:pt x="1187450" y="869950"/>
                    </a:lnTo>
                    <a:lnTo>
                      <a:pt x="1168400" y="971550"/>
                    </a:lnTo>
                    <a:lnTo>
                      <a:pt x="1339850" y="1155700"/>
                    </a:lnTo>
                    <a:lnTo>
                      <a:pt x="1162050" y="1320800"/>
                    </a:lnTo>
                    <a:lnTo>
                      <a:pt x="996950" y="1168400"/>
                    </a:lnTo>
                    <a:lnTo>
                      <a:pt x="895350" y="1193800"/>
                    </a:lnTo>
                    <a:lnTo>
                      <a:pt x="742950" y="1066800"/>
                    </a:lnTo>
                    <a:lnTo>
                      <a:pt x="869950" y="920750"/>
                    </a:lnTo>
                    <a:lnTo>
                      <a:pt x="863600" y="698500"/>
                    </a:lnTo>
                    <a:lnTo>
                      <a:pt x="723900" y="546100"/>
                    </a:lnTo>
                    <a:lnTo>
                      <a:pt x="558800" y="457200"/>
                    </a:lnTo>
                    <a:lnTo>
                      <a:pt x="368300" y="508000"/>
                    </a:lnTo>
                    <a:lnTo>
                      <a:pt x="254000" y="590550"/>
                    </a:lnTo>
                    <a:lnTo>
                      <a:pt x="184150" y="482600"/>
                    </a:lnTo>
                    <a:lnTo>
                      <a:pt x="228600" y="355600"/>
                    </a:lnTo>
                    <a:lnTo>
                      <a:pt x="184150" y="361950"/>
                    </a:lnTo>
                    <a:lnTo>
                      <a:pt x="0" y="18415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4" name="Freeform 72">
                <a:extLst>
                  <a:ext uri="{FF2B5EF4-FFF2-40B4-BE49-F238E27FC236}">
                    <a16:creationId xmlns:a16="http://schemas.microsoft.com/office/drawing/2014/main" id="{518B9AF9-44DD-1313-7E6C-BBDE203FAB85}"/>
                  </a:ext>
                </a:extLst>
              </p:cNvPr>
              <p:cNvSpPr/>
              <p:nvPr/>
            </p:nvSpPr>
            <p:spPr>
              <a:xfrm>
                <a:off x="5060950" y="3194050"/>
                <a:ext cx="2057400" cy="1371600"/>
              </a:xfrm>
              <a:custGeom>
                <a:avLst/>
                <a:gdLst>
                  <a:gd name="connsiteX0" fmla="*/ 190500 w 2057400"/>
                  <a:gd name="connsiteY0" fmla="*/ 0 h 1371600"/>
                  <a:gd name="connsiteX1" fmla="*/ 95250 w 2057400"/>
                  <a:gd name="connsiteY1" fmla="*/ 304800 h 1371600"/>
                  <a:gd name="connsiteX2" fmla="*/ 88900 w 2057400"/>
                  <a:gd name="connsiteY2" fmla="*/ 539750 h 1371600"/>
                  <a:gd name="connsiteX3" fmla="*/ 114300 w 2057400"/>
                  <a:gd name="connsiteY3" fmla="*/ 704850 h 1371600"/>
                  <a:gd name="connsiteX4" fmla="*/ 158750 w 2057400"/>
                  <a:gd name="connsiteY4" fmla="*/ 812800 h 1371600"/>
                  <a:gd name="connsiteX5" fmla="*/ 254000 w 2057400"/>
                  <a:gd name="connsiteY5" fmla="*/ 990600 h 1371600"/>
                  <a:gd name="connsiteX6" fmla="*/ 165100 w 2057400"/>
                  <a:gd name="connsiteY6" fmla="*/ 1041400 h 1371600"/>
                  <a:gd name="connsiteX7" fmla="*/ 63500 w 2057400"/>
                  <a:gd name="connsiteY7" fmla="*/ 1136650 h 1371600"/>
                  <a:gd name="connsiteX8" fmla="*/ 0 w 2057400"/>
                  <a:gd name="connsiteY8" fmla="*/ 1225550 h 1371600"/>
                  <a:gd name="connsiteX9" fmla="*/ 19050 w 2057400"/>
                  <a:gd name="connsiteY9" fmla="*/ 1320800 h 1371600"/>
                  <a:gd name="connsiteX10" fmla="*/ 114300 w 2057400"/>
                  <a:gd name="connsiteY10" fmla="*/ 1371600 h 1371600"/>
                  <a:gd name="connsiteX11" fmla="*/ 1987550 w 2057400"/>
                  <a:gd name="connsiteY11" fmla="*/ 1358900 h 1371600"/>
                  <a:gd name="connsiteX12" fmla="*/ 2025650 w 2057400"/>
                  <a:gd name="connsiteY12" fmla="*/ 1295400 h 1371600"/>
                  <a:gd name="connsiteX13" fmla="*/ 1993900 w 2057400"/>
                  <a:gd name="connsiteY13" fmla="*/ 1117600 h 1371600"/>
                  <a:gd name="connsiteX14" fmla="*/ 1898650 w 2057400"/>
                  <a:gd name="connsiteY14" fmla="*/ 1060450 h 1371600"/>
                  <a:gd name="connsiteX15" fmla="*/ 1790700 w 2057400"/>
                  <a:gd name="connsiteY15" fmla="*/ 1022350 h 1371600"/>
                  <a:gd name="connsiteX16" fmla="*/ 1765300 w 2057400"/>
                  <a:gd name="connsiteY16" fmla="*/ 984250 h 1371600"/>
                  <a:gd name="connsiteX17" fmla="*/ 1879600 w 2057400"/>
                  <a:gd name="connsiteY17" fmla="*/ 781050 h 1371600"/>
                  <a:gd name="connsiteX18" fmla="*/ 1968500 w 2057400"/>
                  <a:gd name="connsiteY18" fmla="*/ 781050 h 1371600"/>
                  <a:gd name="connsiteX19" fmla="*/ 2057400 w 2057400"/>
                  <a:gd name="connsiteY19" fmla="*/ 704850 h 1371600"/>
                  <a:gd name="connsiteX20" fmla="*/ 1968500 w 2057400"/>
                  <a:gd name="connsiteY20" fmla="*/ 596900 h 1371600"/>
                  <a:gd name="connsiteX21" fmla="*/ 1104900 w 2057400"/>
                  <a:gd name="connsiteY21" fmla="*/ 609600 h 1371600"/>
                  <a:gd name="connsiteX22" fmla="*/ 1022350 w 2057400"/>
                  <a:gd name="connsiteY22" fmla="*/ 673100 h 1371600"/>
                  <a:gd name="connsiteX23" fmla="*/ 1022350 w 2057400"/>
                  <a:gd name="connsiteY23" fmla="*/ 730250 h 1371600"/>
                  <a:gd name="connsiteX24" fmla="*/ 1104900 w 2057400"/>
                  <a:gd name="connsiteY24" fmla="*/ 781050 h 1371600"/>
                  <a:gd name="connsiteX25" fmla="*/ 1428750 w 2057400"/>
                  <a:gd name="connsiteY25" fmla="*/ 774700 h 1371600"/>
                  <a:gd name="connsiteX26" fmla="*/ 1390650 w 2057400"/>
                  <a:gd name="connsiteY26" fmla="*/ 869950 h 1371600"/>
                  <a:gd name="connsiteX27" fmla="*/ 1212850 w 2057400"/>
                  <a:gd name="connsiteY27" fmla="*/ 958850 h 1371600"/>
                  <a:gd name="connsiteX28" fmla="*/ 984250 w 2057400"/>
                  <a:gd name="connsiteY28" fmla="*/ 1003300 h 1371600"/>
                  <a:gd name="connsiteX29" fmla="*/ 819150 w 2057400"/>
                  <a:gd name="connsiteY29" fmla="*/ 958850 h 1371600"/>
                  <a:gd name="connsiteX30" fmla="*/ 654050 w 2057400"/>
                  <a:gd name="connsiteY30" fmla="*/ 889000 h 1371600"/>
                  <a:gd name="connsiteX31" fmla="*/ 558800 w 2057400"/>
                  <a:gd name="connsiteY31" fmla="*/ 768350 h 1371600"/>
                  <a:gd name="connsiteX32" fmla="*/ 533400 w 2057400"/>
                  <a:gd name="connsiteY32" fmla="*/ 704850 h 1371600"/>
                  <a:gd name="connsiteX33" fmla="*/ 546100 w 2057400"/>
                  <a:gd name="connsiteY33" fmla="*/ 692150 h 1371600"/>
                  <a:gd name="connsiteX34" fmla="*/ 488950 w 2057400"/>
                  <a:gd name="connsiteY34" fmla="*/ 577850 h 1371600"/>
                  <a:gd name="connsiteX35" fmla="*/ 476250 w 2057400"/>
                  <a:gd name="connsiteY35" fmla="*/ 546100 h 1371600"/>
                  <a:gd name="connsiteX36" fmla="*/ 463550 w 2057400"/>
                  <a:gd name="connsiteY36" fmla="*/ 387350 h 1371600"/>
                  <a:gd name="connsiteX37" fmla="*/ 476250 w 2057400"/>
                  <a:gd name="connsiteY37" fmla="*/ 203200 h 1371600"/>
                  <a:gd name="connsiteX38" fmla="*/ 342900 w 2057400"/>
                  <a:gd name="connsiteY38" fmla="*/ 133350 h 1371600"/>
                  <a:gd name="connsiteX39" fmla="*/ 190500 w 2057400"/>
                  <a:gd name="connsiteY39"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57400" h="1371600">
                    <a:moveTo>
                      <a:pt x="190500" y="0"/>
                    </a:moveTo>
                    <a:lnTo>
                      <a:pt x="95250" y="304800"/>
                    </a:lnTo>
                    <a:lnTo>
                      <a:pt x="88900" y="539750"/>
                    </a:lnTo>
                    <a:lnTo>
                      <a:pt x="114300" y="704850"/>
                    </a:lnTo>
                    <a:lnTo>
                      <a:pt x="158750" y="812800"/>
                    </a:lnTo>
                    <a:lnTo>
                      <a:pt x="254000" y="990600"/>
                    </a:lnTo>
                    <a:lnTo>
                      <a:pt x="165100" y="1041400"/>
                    </a:lnTo>
                    <a:lnTo>
                      <a:pt x="63500" y="1136650"/>
                    </a:lnTo>
                    <a:lnTo>
                      <a:pt x="0" y="1225550"/>
                    </a:lnTo>
                    <a:lnTo>
                      <a:pt x="19050" y="1320800"/>
                    </a:lnTo>
                    <a:lnTo>
                      <a:pt x="114300" y="1371600"/>
                    </a:lnTo>
                    <a:lnTo>
                      <a:pt x="1987550" y="1358900"/>
                    </a:lnTo>
                    <a:lnTo>
                      <a:pt x="2025650" y="1295400"/>
                    </a:lnTo>
                    <a:lnTo>
                      <a:pt x="1993900" y="1117600"/>
                    </a:lnTo>
                    <a:lnTo>
                      <a:pt x="1898650" y="1060450"/>
                    </a:lnTo>
                    <a:lnTo>
                      <a:pt x="1790700" y="1022350"/>
                    </a:lnTo>
                    <a:lnTo>
                      <a:pt x="1765300" y="984250"/>
                    </a:lnTo>
                    <a:lnTo>
                      <a:pt x="1879600" y="781050"/>
                    </a:lnTo>
                    <a:lnTo>
                      <a:pt x="1968500" y="781050"/>
                    </a:lnTo>
                    <a:lnTo>
                      <a:pt x="2057400" y="704850"/>
                    </a:lnTo>
                    <a:lnTo>
                      <a:pt x="1968500" y="596900"/>
                    </a:lnTo>
                    <a:lnTo>
                      <a:pt x="1104900" y="609600"/>
                    </a:lnTo>
                    <a:lnTo>
                      <a:pt x="1022350" y="673100"/>
                    </a:lnTo>
                    <a:lnTo>
                      <a:pt x="1022350" y="730250"/>
                    </a:lnTo>
                    <a:lnTo>
                      <a:pt x="1104900" y="781050"/>
                    </a:lnTo>
                    <a:lnTo>
                      <a:pt x="1428750" y="774700"/>
                    </a:lnTo>
                    <a:lnTo>
                      <a:pt x="1390650" y="869950"/>
                    </a:lnTo>
                    <a:lnTo>
                      <a:pt x="1212850" y="958850"/>
                    </a:lnTo>
                    <a:lnTo>
                      <a:pt x="984250" y="1003300"/>
                    </a:lnTo>
                    <a:lnTo>
                      <a:pt x="819150" y="958850"/>
                    </a:lnTo>
                    <a:lnTo>
                      <a:pt x="654050" y="889000"/>
                    </a:lnTo>
                    <a:lnTo>
                      <a:pt x="558800" y="768350"/>
                    </a:lnTo>
                    <a:lnTo>
                      <a:pt x="533400" y="704850"/>
                    </a:lnTo>
                    <a:lnTo>
                      <a:pt x="546100" y="692150"/>
                    </a:lnTo>
                    <a:lnTo>
                      <a:pt x="488950" y="577850"/>
                    </a:lnTo>
                    <a:lnTo>
                      <a:pt x="476250" y="546100"/>
                    </a:lnTo>
                    <a:lnTo>
                      <a:pt x="463550" y="387350"/>
                    </a:lnTo>
                    <a:lnTo>
                      <a:pt x="476250" y="203200"/>
                    </a:lnTo>
                    <a:lnTo>
                      <a:pt x="342900" y="133350"/>
                    </a:lnTo>
                    <a:lnTo>
                      <a:pt x="190500" y="0"/>
                    </a:lnTo>
                    <a:close/>
                  </a:path>
                </a:pathLst>
              </a:custGeom>
              <a:solidFill>
                <a:srgbClr val="C0C0C0"/>
              </a:solidFill>
              <a:ln w="25400" cap="flat" cmpd="sng" algn="ctr">
                <a:solidFill>
                  <a:srgbClr val="C0C0C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CCA6CDD7-FEC2-2F7B-384B-C299F18F3E8A}"/>
                  </a:ext>
                </a:extLst>
              </p:cNvPr>
              <p:cNvSpPr/>
              <p:nvPr/>
            </p:nvSpPr>
            <p:spPr>
              <a:xfrm>
                <a:off x="5289550" y="2769430"/>
                <a:ext cx="596900" cy="596900"/>
              </a:xfrm>
              <a:prstGeom prst="ellipse">
                <a:avLst/>
              </a:prstGeom>
              <a:solidFill>
                <a:srgbClr val="EFEFEF"/>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GB"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pic>
            <p:nvPicPr>
              <p:cNvPr id="16" name="Picture 2">
                <a:extLst>
                  <a:ext uri="{FF2B5EF4-FFF2-40B4-BE49-F238E27FC236}">
                    <a16:creationId xmlns:a16="http://schemas.microsoft.com/office/drawing/2014/main" id="{C56DF25F-A354-F713-9595-C0B5FCAFE621}"/>
                  </a:ext>
                </a:extLst>
              </p:cNvPr>
              <p:cNvPicPr>
                <a:picLocks noChangeAspect="1" noChangeArrowheads="1"/>
              </p:cNvPicPr>
              <p:nvPr/>
            </p:nvPicPr>
            <p:blipFill>
              <a:blip r:embed="rId4"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4706938" y="1981200"/>
                <a:ext cx="27813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spTree>
    <p:extLst>
      <p:ext uri="{BB962C8B-B14F-4D97-AF65-F5344CB8AC3E}">
        <p14:creationId xmlns:p14="http://schemas.microsoft.com/office/powerpoint/2010/main" val="139197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100000">
                                          <p:val>
                                            <p:strVal val="#ppt_x"/>
                                          </p:val>
                                        </p:tav>
                                      </p:tavLst>
                                    </p:anim>
                                    <p:anim calcmode="lin" valueType="num">
                                      <p:cBhvr>
                                        <p:cTn id="8" dur="500" fill="hold"/>
                                        <p:tgtEl>
                                          <p:spTgt spid="68"/>
                                        </p:tgtEl>
                                        <p:attrNameLst>
                                          <p:attrName>ppt_y</p:attrName>
                                        </p:attrNameLst>
                                      </p:cBhvr>
                                      <p:tavLst>
                                        <p:tav tm="0">
                                          <p:val>
                                            <p:strVal val="#ppt_y-#ppt_h/2"/>
                                          </p:val>
                                        </p:tav>
                                        <p:tav tm="100000">
                                          <p:val>
                                            <p:strVal val="#ppt_y"/>
                                          </p:val>
                                        </p:tav>
                                      </p:tavLst>
                                    </p:anim>
                                    <p:anim calcmode="lin" valueType="num">
                                      <p:cBhvr>
                                        <p:cTn id="9" dur="500" fill="hold"/>
                                        <p:tgtEl>
                                          <p:spTgt spid="68"/>
                                        </p:tgtEl>
                                        <p:attrNameLst>
                                          <p:attrName>ppt_w</p:attrName>
                                        </p:attrNameLst>
                                      </p:cBhvr>
                                      <p:tavLst>
                                        <p:tav tm="0">
                                          <p:val>
                                            <p:strVal val="#ppt_w"/>
                                          </p:val>
                                        </p:tav>
                                        <p:tav tm="100000">
                                          <p:val>
                                            <p:strVal val="#ppt_w"/>
                                          </p:val>
                                        </p:tav>
                                      </p:tavLst>
                                    </p:anim>
                                    <p:anim calcmode="lin" valueType="num">
                                      <p:cBhvr>
                                        <p:cTn id="10" dur="500" fill="hold"/>
                                        <p:tgtEl>
                                          <p:spTgt spid="68"/>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7" presetClass="entr" presetSubtype="1" fill="hold" nodeType="after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p:cTn id="14" dur="500" fill="hold"/>
                                        <p:tgtEl>
                                          <p:spTgt spid="69"/>
                                        </p:tgtEl>
                                        <p:attrNameLst>
                                          <p:attrName>ppt_x</p:attrName>
                                        </p:attrNameLst>
                                      </p:cBhvr>
                                      <p:tavLst>
                                        <p:tav tm="0">
                                          <p:val>
                                            <p:strVal val="#ppt_x"/>
                                          </p:val>
                                        </p:tav>
                                        <p:tav tm="100000">
                                          <p:val>
                                            <p:strVal val="#ppt_x"/>
                                          </p:val>
                                        </p:tav>
                                      </p:tavLst>
                                    </p:anim>
                                    <p:anim calcmode="lin" valueType="num">
                                      <p:cBhvr>
                                        <p:cTn id="15" dur="500" fill="hold"/>
                                        <p:tgtEl>
                                          <p:spTgt spid="69"/>
                                        </p:tgtEl>
                                        <p:attrNameLst>
                                          <p:attrName>ppt_y</p:attrName>
                                        </p:attrNameLst>
                                      </p:cBhvr>
                                      <p:tavLst>
                                        <p:tav tm="0">
                                          <p:val>
                                            <p:strVal val="#ppt_y-#ppt_h/2"/>
                                          </p:val>
                                        </p:tav>
                                        <p:tav tm="100000">
                                          <p:val>
                                            <p:strVal val="#ppt_y"/>
                                          </p:val>
                                        </p:tav>
                                      </p:tavLst>
                                    </p:anim>
                                    <p:anim calcmode="lin" valueType="num">
                                      <p:cBhvr>
                                        <p:cTn id="16" dur="500" fill="hold"/>
                                        <p:tgtEl>
                                          <p:spTgt spid="69"/>
                                        </p:tgtEl>
                                        <p:attrNameLst>
                                          <p:attrName>ppt_w</p:attrName>
                                        </p:attrNameLst>
                                      </p:cBhvr>
                                      <p:tavLst>
                                        <p:tav tm="0">
                                          <p:val>
                                            <p:strVal val="#ppt_w"/>
                                          </p:val>
                                        </p:tav>
                                        <p:tav tm="100000">
                                          <p:val>
                                            <p:strVal val="#ppt_w"/>
                                          </p:val>
                                        </p:tav>
                                      </p:tavLst>
                                    </p:anim>
                                    <p:anim calcmode="lin" valueType="num">
                                      <p:cBhvr>
                                        <p:cTn id="17" dur="500" fill="hold"/>
                                        <p:tgtEl>
                                          <p:spTgt spid="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193A-D2D0-115F-A442-F9E59DA06916}"/>
              </a:ext>
            </a:extLst>
          </p:cNvPr>
          <p:cNvSpPr>
            <a:spLocks noGrp="1"/>
          </p:cNvSpPr>
          <p:nvPr>
            <p:ph type="title"/>
          </p:nvPr>
        </p:nvSpPr>
        <p:spPr>
          <a:xfrm>
            <a:off x="694706" y="582711"/>
            <a:ext cx="10917191" cy="639992"/>
          </a:xfrm>
        </p:spPr>
        <p:txBody>
          <a:bodyPr anchor="t">
            <a:noAutofit/>
          </a:bodyPr>
          <a:lstStyle/>
          <a:p>
            <a:r>
              <a:rPr lang="en-GB" sz="3450" dirty="0"/>
              <a:t>TRAVERSE: tertiary safety and efficacy endpoints</a:t>
            </a:r>
          </a:p>
        </p:txBody>
      </p:sp>
      <p:sp>
        <p:nvSpPr>
          <p:cNvPr id="4" name="TextBox 3">
            <a:extLst>
              <a:ext uri="{FF2B5EF4-FFF2-40B4-BE49-F238E27FC236}">
                <a16:creationId xmlns:a16="http://schemas.microsoft.com/office/drawing/2014/main" id="{192C2554-437F-F1BB-45EC-ADB501D7A7BD}"/>
              </a:ext>
            </a:extLst>
          </p:cNvPr>
          <p:cNvSpPr txBox="1"/>
          <p:nvPr/>
        </p:nvSpPr>
        <p:spPr>
          <a:xfrm>
            <a:off x="1524001" y="5845979"/>
            <a:ext cx="10087896" cy="5078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BPH, benign prostatic hyperplasia; CV, cardiovascular; DVT, deep vein thrombosis; LUTS, lower urinary tract symptoms; PDD, persistent depressive disorder (dysthymia); </a:t>
            </a:r>
            <a:br>
              <a:rPr kumimoji="0" lang="sv-SE" sz="900" b="0" i="0" u="none" strike="noStrike" kern="1200" cap="none" spc="0" normalizeH="0" baseline="0" noProof="0" dirty="0">
                <a:ln>
                  <a:noFill/>
                </a:ln>
                <a:solidFill>
                  <a:srgbClr val="005294"/>
                </a:solidFill>
                <a:effectLst/>
                <a:uLnTx/>
                <a:uFillTx/>
                <a:latin typeface="Poppins Light"/>
                <a:ea typeface="+mn-ea"/>
                <a:cs typeface="+mn-cs"/>
              </a:rPr>
            </a:br>
            <a:r>
              <a:rPr kumimoji="0" lang="sv-SE" sz="900" b="0" i="0" u="none" strike="noStrike" kern="1200" cap="none" spc="0" normalizeH="0" baseline="0" noProof="0" dirty="0">
                <a:ln>
                  <a:noFill/>
                </a:ln>
                <a:solidFill>
                  <a:srgbClr val="005294"/>
                </a:solidFill>
                <a:effectLst/>
                <a:uLnTx/>
                <a:uFillTx/>
                <a:latin typeface="Poppins Light"/>
                <a:ea typeface="+mn-ea"/>
                <a:cs typeface="+mn-cs"/>
              </a:rPr>
              <a:t>PE, pulmonary embolism; PRO, patient-reported outcomes; VTE, venous thromboembolism.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Am Heart J</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2022;245:41–50</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a:t>
            </a:r>
            <a:endParaRPr kumimoji="0" lang="sv-SE" sz="900" b="0" i="0" u="none" strike="noStrike" kern="1200" cap="none" spc="0" normalizeH="0" baseline="0" noProof="0" dirty="0">
              <a:ln>
                <a:noFill/>
              </a:ln>
              <a:solidFill>
                <a:srgbClr val="005294"/>
              </a:solidFill>
              <a:effectLst/>
              <a:uLnTx/>
              <a:uFillTx/>
              <a:latin typeface="Poppins Light"/>
              <a:ea typeface="+mn-ea"/>
              <a:cs typeface="+mn-cs"/>
            </a:endParaRPr>
          </a:p>
        </p:txBody>
      </p:sp>
      <p:pic>
        <p:nvPicPr>
          <p:cNvPr id="37" name="Picture 36">
            <a:extLst>
              <a:ext uri="{FF2B5EF4-FFF2-40B4-BE49-F238E27FC236}">
                <a16:creationId xmlns:a16="http://schemas.microsoft.com/office/drawing/2014/main" id="{829B0187-2435-8A45-E10A-DBAF617DEFFF}"/>
              </a:ext>
            </a:extLst>
          </p:cNvPr>
          <p:cNvPicPr>
            <a:picLocks noChangeAspect="1"/>
          </p:cNvPicPr>
          <p:nvPr/>
        </p:nvPicPr>
        <p:blipFill>
          <a:blip r:embed="rId3"/>
          <a:stretch>
            <a:fillRect/>
          </a:stretch>
        </p:blipFill>
        <p:spPr>
          <a:xfrm>
            <a:off x="10842733" y="112552"/>
            <a:ext cx="1227312" cy="429967"/>
          </a:xfrm>
          <a:prstGeom prst="rect">
            <a:avLst/>
          </a:prstGeom>
          <a:effectLst>
            <a:innerShdw blurRad="114300">
              <a:prstClr val="black"/>
            </a:innerShdw>
          </a:effectLst>
        </p:spPr>
      </p:pic>
      <p:grpSp>
        <p:nvGrpSpPr>
          <p:cNvPr id="25" name="Group 24">
            <a:extLst>
              <a:ext uri="{FF2B5EF4-FFF2-40B4-BE49-F238E27FC236}">
                <a16:creationId xmlns:a16="http://schemas.microsoft.com/office/drawing/2014/main" id="{9A5C4898-3513-FCE5-D404-9BFDFDDB6132}"/>
              </a:ext>
            </a:extLst>
          </p:cNvPr>
          <p:cNvGrpSpPr/>
          <p:nvPr/>
        </p:nvGrpSpPr>
        <p:grpSpPr>
          <a:xfrm>
            <a:off x="649975" y="1275260"/>
            <a:ext cx="10674519" cy="1799537"/>
            <a:chOff x="818686" y="3192760"/>
            <a:chExt cx="6557489" cy="1799537"/>
          </a:xfrm>
        </p:grpSpPr>
        <p:sp>
          <p:nvSpPr>
            <p:cNvPr id="27" name="TextBox 26">
              <a:extLst>
                <a:ext uri="{FF2B5EF4-FFF2-40B4-BE49-F238E27FC236}">
                  <a16:creationId xmlns:a16="http://schemas.microsoft.com/office/drawing/2014/main" id="{59302DF0-4B54-1720-BCDF-AC07640EAABD}"/>
                </a:ext>
              </a:extLst>
            </p:cNvPr>
            <p:cNvSpPr txBox="1"/>
            <p:nvPr/>
          </p:nvSpPr>
          <p:spPr>
            <a:xfrm>
              <a:off x="1079938" y="3422709"/>
              <a:ext cx="6296237" cy="1569588"/>
            </a:xfrm>
            <a:prstGeom prst="roundRect">
              <a:avLst>
                <a:gd name="adj" fmla="val 11703"/>
              </a:avLst>
            </a:prstGeom>
            <a:solidFill>
              <a:schemeClr val="bg1"/>
            </a:solidFill>
            <a:ln w="571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452438" marR="0" lvl="0" indent="-285750" algn="l" defTabSz="914400" rtl="0" eaLnBrk="1" fontAlgn="auto" latinLnBrk="0" hangingPunct="1">
                <a:lnSpc>
                  <a:spcPct val="100000"/>
                </a:lnSpc>
                <a:spcBef>
                  <a:spcPts val="0"/>
                </a:spcBef>
                <a:spcAft>
                  <a:spcPts val="0"/>
                </a:spcAft>
                <a:buClr>
                  <a:srgbClr val="58595B"/>
                </a:buClr>
                <a:buSzTx/>
                <a:buFontTx/>
                <a:buNone/>
                <a:tabLst/>
                <a:defRPr/>
              </a:pPr>
              <a:endParaRPr kumimoji="0" lang="en-GB" sz="1000" b="0" i="0" u="none" strike="noStrike" kern="1200" cap="none" spc="0" normalizeH="0" baseline="0" noProof="0" dirty="0">
                <a:ln>
                  <a:noFill/>
                </a:ln>
                <a:solidFill>
                  <a:srgbClr val="000000"/>
                </a:solidFill>
                <a:effectLst/>
                <a:uLnTx/>
                <a:uFillTx/>
                <a:latin typeface="Poppins Light"/>
                <a:ea typeface="+mn-ea"/>
                <a:cs typeface="+mn-cs"/>
              </a:endParaRPr>
            </a:p>
            <a:p>
              <a:pPr marL="36195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rgbClr val="E7E6E6">
                      <a:lumMod val="25000"/>
                    </a:srgbClr>
                  </a:solidFill>
                  <a:effectLst/>
                  <a:uLnTx/>
                  <a:uFillTx/>
                  <a:latin typeface="Poppins Medium"/>
                  <a:ea typeface="+mn-ea"/>
                  <a:cs typeface="+mn-cs"/>
                </a:rPr>
                <a:t>CV safety:</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all-cause mortality; hospitalisation or urgent visit for heart failure; venous thromboembolic events, including DVT, PE and VTE; or peripheral arterial revascularisation</a:t>
              </a:r>
            </a:p>
            <a:p>
              <a:pPr marL="36195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rgbClr val="E7E6E6">
                      <a:lumMod val="25000"/>
                    </a:srgbClr>
                  </a:solidFill>
                  <a:effectLst/>
                  <a:uLnTx/>
                  <a:uFillTx/>
                  <a:latin typeface="Poppins Medium"/>
                  <a:ea typeface="+mn-ea"/>
                  <a:cs typeface="+mn-cs"/>
                </a:rPr>
                <a:t>Prostate safety:</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prostate biopsy; any prostate cancer; acute urinary retention; starting pharmacologic treatment for LUTS; and invasive prostate surgical procedures (</a:t>
              </a:r>
              <a:r>
                <a:rPr kumimoji="0" lang="en-GB" sz="1400" b="0" i="1" u="none" strike="noStrike" kern="1200" cap="none" spc="0" normalizeH="0" baseline="0" noProof="0" dirty="0">
                  <a:ln>
                    <a:noFill/>
                  </a:ln>
                  <a:solidFill>
                    <a:srgbClr val="E7E6E6">
                      <a:lumMod val="25000"/>
                    </a:srgbClr>
                  </a:solidFill>
                  <a:effectLst/>
                  <a:uLnTx/>
                  <a:uFillTx/>
                  <a:latin typeface="Poppins Light"/>
                  <a:ea typeface="+mn-ea"/>
                  <a:cs typeface="+mn-cs"/>
                </a:rPr>
                <a:t>e.g.</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prostatectomy, transurethral prostate resection, brachytherapy or other prostate surgical procedure for BPH)</a:t>
              </a:r>
            </a:p>
          </p:txBody>
        </p:sp>
        <p:grpSp>
          <p:nvGrpSpPr>
            <p:cNvPr id="29" name="Group 28">
              <a:extLst>
                <a:ext uri="{FF2B5EF4-FFF2-40B4-BE49-F238E27FC236}">
                  <a16:creationId xmlns:a16="http://schemas.microsoft.com/office/drawing/2014/main" id="{5DF3624C-5E3E-4029-D011-628042549F96}"/>
                </a:ext>
              </a:extLst>
            </p:cNvPr>
            <p:cNvGrpSpPr/>
            <p:nvPr/>
          </p:nvGrpSpPr>
          <p:grpSpPr>
            <a:xfrm>
              <a:off x="818686" y="3192760"/>
              <a:ext cx="1765934" cy="439800"/>
              <a:chOff x="348337" y="1458681"/>
              <a:chExt cx="1765934" cy="310140"/>
            </a:xfrm>
          </p:grpSpPr>
          <p:sp>
            <p:nvSpPr>
              <p:cNvPr id="30" name="Pentagon 92">
                <a:extLst>
                  <a:ext uri="{FF2B5EF4-FFF2-40B4-BE49-F238E27FC236}">
                    <a16:creationId xmlns:a16="http://schemas.microsoft.com/office/drawing/2014/main" id="{91B6DB83-C2D6-1CD8-382F-1DEC16341344}"/>
                  </a:ext>
                </a:extLst>
              </p:cNvPr>
              <p:cNvSpPr/>
              <p:nvPr/>
            </p:nvSpPr>
            <p:spPr>
              <a:xfrm>
                <a:off x="348337" y="1458681"/>
                <a:ext cx="1765934" cy="310140"/>
              </a:xfrm>
              <a:prstGeom prst="homePlat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31" name="TextBox 30">
                <a:extLst>
                  <a:ext uri="{FF2B5EF4-FFF2-40B4-BE49-F238E27FC236}">
                    <a16:creationId xmlns:a16="http://schemas.microsoft.com/office/drawing/2014/main" id="{60FC0EAD-7A21-7973-3767-220D14D18CF9}"/>
                  </a:ext>
                </a:extLst>
              </p:cNvPr>
              <p:cNvSpPr txBox="1"/>
              <p:nvPr/>
            </p:nvSpPr>
            <p:spPr>
              <a:xfrm>
                <a:off x="359549" y="1483528"/>
                <a:ext cx="1501636" cy="2604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Poppins Medium"/>
                    <a:ea typeface="+mn-ea"/>
                    <a:cs typeface="+mn-cs"/>
                  </a:rPr>
                  <a:t>Tertiary endpoints</a:t>
                </a:r>
                <a:endParaRPr kumimoji="0" lang="en-GB" sz="1800" b="0" i="0" u="none" strike="noStrike" kern="1200" cap="none" spc="0" normalizeH="0" baseline="30000" noProof="0" dirty="0">
                  <a:ln>
                    <a:noFill/>
                  </a:ln>
                  <a:solidFill>
                    <a:prstClr val="white"/>
                  </a:solidFill>
                  <a:effectLst/>
                  <a:uLnTx/>
                  <a:uFillTx/>
                  <a:latin typeface="Poppins Medium"/>
                  <a:ea typeface="+mn-ea"/>
                  <a:cs typeface="+mn-cs"/>
                </a:endParaRPr>
              </a:p>
            </p:txBody>
          </p:sp>
        </p:grpSp>
      </p:grpSp>
      <p:sp>
        <p:nvSpPr>
          <p:cNvPr id="32" name="Content Placeholder 2">
            <a:extLst>
              <a:ext uri="{FF2B5EF4-FFF2-40B4-BE49-F238E27FC236}">
                <a16:creationId xmlns:a16="http://schemas.microsoft.com/office/drawing/2014/main" id="{5F2D4A24-20AB-4168-0850-F90E7466AA58}"/>
              </a:ext>
            </a:extLst>
          </p:cNvPr>
          <p:cNvSpPr>
            <a:spLocks noGrp="1"/>
          </p:cNvSpPr>
          <p:nvPr>
            <p:ph idx="1"/>
          </p:nvPr>
        </p:nvSpPr>
        <p:spPr>
          <a:xfrm>
            <a:off x="688766" y="3327533"/>
            <a:ext cx="10556835" cy="584775"/>
          </a:xfrm>
        </p:spPr>
        <p:txBody>
          <a:bodyPr wrap="square">
            <a:spAutoFit/>
          </a:bodyPr>
          <a:lstStyle/>
          <a:p>
            <a:pPr>
              <a:lnSpc>
                <a:spcPct val="100000"/>
              </a:lnSpc>
            </a:pPr>
            <a:r>
              <a:rPr lang="en-GB" sz="1600" dirty="0"/>
              <a:t>Using PRO questionnaires, the following prespecified </a:t>
            </a:r>
            <a:r>
              <a:rPr lang="en-GB" sz="1600" dirty="0">
                <a:latin typeface="+mj-lt"/>
              </a:rPr>
              <a:t>efficacy endpoints</a:t>
            </a:r>
            <a:r>
              <a:rPr lang="en-GB" sz="1600" dirty="0"/>
              <a:t> across five domains will be analysed as secondary outcomes in specific sub-populations</a:t>
            </a:r>
            <a:endParaRPr lang="en-GB" sz="1600" baseline="30000" dirty="0"/>
          </a:p>
        </p:txBody>
      </p:sp>
      <p:cxnSp>
        <p:nvCxnSpPr>
          <p:cNvPr id="35" name="Straight Connector 34">
            <a:extLst>
              <a:ext uri="{FF2B5EF4-FFF2-40B4-BE49-F238E27FC236}">
                <a16:creationId xmlns:a16="http://schemas.microsoft.com/office/drawing/2014/main" id="{92D13DB8-11E4-0303-64D1-8B1FF437E8D6}"/>
              </a:ext>
            </a:extLst>
          </p:cNvPr>
          <p:cNvCxnSpPr/>
          <p:nvPr/>
        </p:nvCxnSpPr>
        <p:spPr>
          <a:xfrm>
            <a:off x="507898" y="3267245"/>
            <a:ext cx="10816596"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757C7F63-CEA5-77FD-2519-F5016B076C99}"/>
              </a:ext>
            </a:extLst>
          </p:cNvPr>
          <p:cNvGrpSpPr/>
          <p:nvPr/>
        </p:nvGrpSpPr>
        <p:grpSpPr>
          <a:xfrm>
            <a:off x="5303587" y="4009316"/>
            <a:ext cx="464043" cy="464043"/>
            <a:chOff x="2816907" y="4263718"/>
            <a:chExt cx="478629" cy="478629"/>
          </a:xfrm>
          <a:effectLst>
            <a:outerShdw blurRad="50800" dist="38100" dir="2700000" algn="tl" rotWithShape="0">
              <a:prstClr val="black">
                <a:alpha val="40000"/>
              </a:prstClr>
            </a:outerShdw>
          </a:effectLst>
        </p:grpSpPr>
        <p:sp>
          <p:nvSpPr>
            <p:cNvPr id="65" name="Rounded Rectangle 36">
              <a:extLst>
                <a:ext uri="{FF2B5EF4-FFF2-40B4-BE49-F238E27FC236}">
                  <a16:creationId xmlns:a16="http://schemas.microsoft.com/office/drawing/2014/main" id="{E9719D3D-AFA4-8466-9BA7-B9840117C31F}"/>
                </a:ext>
              </a:extLst>
            </p:cNvPr>
            <p:cNvSpPr/>
            <p:nvPr/>
          </p:nvSpPr>
          <p:spPr>
            <a:xfrm>
              <a:off x="2816907" y="4263718"/>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66" name="Group 65">
              <a:extLst>
                <a:ext uri="{FF2B5EF4-FFF2-40B4-BE49-F238E27FC236}">
                  <a16:creationId xmlns:a16="http://schemas.microsoft.com/office/drawing/2014/main" id="{5F688067-297D-36D2-C3E2-F9A29B97A5AC}"/>
                </a:ext>
              </a:extLst>
            </p:cNvPr>
            <p:cNvGrpSpPr/>
            <p:nvPr/>
          </p:nvGrpSpPr>
          <p:grpSpPr>
            <a:xfrm>
              <a:off x="2860709" y="4305540"/>
              <a:ext cx="398474" cy="355600"/>
              <a:chOff x="1388443" y="4340041"/>
              <a:chExt cx="539015" cy="481020"/>
            </a:xfrm>
          </p:grpSpPr>
          <p:grpSp>
            <p:nvGrpSpPr>
              <p:cNvPr id="70" name="Group 69">
                <a:extLst>
                  <a:ext uri="{FF2B5EF4-FFF2-40B4-BE49-F238E27FC236}">
                    <a16:creationId xmlns:a16="http://schemas.microsoft.com/office/drawing/2014/main" id="{B243593C-2340-30E7-111E-C3145167C066}"/>
                  </a:ext>
                </a:extLst>
              </p:cNvPr>
              <p:cNvGrpSpPr/>
              <p:nvPr/>
            </p:nvGrpSpPr>
            <p:grpSpPr>
              <a:xfrm>
                <a:off x="1388443" y="4425866"/>
                <a:ext cx="539015" cy="395195"/>
                <a:chOff x="4102780" y="2749550"/>
                <a:chExt cx="1853432" cy="1358900"/>
              </a:xfrm>
            </p:grpSpPr>
            <p:sp>
              <p:nvSpPr>
                <p:cNvPr id="74" name="Freeform 56">
                  <a:extLst>
                    <a:ext uri="{FF2B5EF4-FFF2-40B4-BE49-F238E27FC236}">
                      <a16:creationId xmlns:a16="http://schemas.microsoft.com/office/drawing/2014/main" id="{B2E88414-15CE-4749-4D11-6F57647DE414}"/>
                    </a:ext>
                  </a:extLst>
                </p:cNvPr>
                <p:cNvSpPr/>
                <p:nvPr/>
              </p:nvSpPr>
              <p:spPr>
                <a:xfrm>
                  <a:off x="4267185" y="3029418"/>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75" name="Picture 3">
                  <a:extLst>
                    <a:ext uri="{FF2B5EF4-FFF2-40B4-BE49-F238E27FC236}">
                      <a16:creationId xmlns:a16="http://schemas.microsoft.com/office/drawing/2014/main" id="{3268A736-01D2-956B-4B6C-2362FBCCF1F3}"/>
                    </a:ext>
                  </a:extLst>
                </p:cNvPr>
                <p:cNvPicPr>
                  <a:picLocks noChangeAspect="1" noChangeArrowheads="1"/>
                </p:cNvPicPr>
                <p:nvPr/>
              </p:nvPicPr>
              <p:blipFill rotWithShape="1">
                <a:blip r:embed="rId4"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12" r="33936"/>
                <a:stretch/>
              </p:blipFill>
              <p:spPr bwMode="auto">
                <a:xfrm flipH="1">
                  <a:off x="4102780" y="2749550"/>
                  <a:ext cx="185343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Group 70">
                <a:extLst>
                  <a:ext uri="{FF2B5EF4-FFF2-40B4-BE49-F238E27FC236}">
                    <a16:creationId xmlns:a16="http://schemas.microsoft.com/office/drawing/2014/main" id="{201C0968-FA19-8C7B-A8CB-6A743AA3D19D}"/>
                  </a:ext>
                </a:extLst>
              </p:cNvPr>
              <p:cNvGrpSpPr/>
              <p:nvPr/>
            </p:nvGrpSpPr>
            <p:grpSpPr>
              <a:xfrm>
                <a:off x="1500315" y="4340041"/>
                <a:ext cx="282345" cy="395195"/>
                <a:chOff x="3111495" y="2749550"/>
                <a:chExt cx="970858" cy="1358900"/>
              </a:xfrm>
            </p:grpSpPr>
            <p:sp>
              <p:nvSpPr>
                <p:cNvPr id="72" name="Freeform 54">
                  <a:extLst>
                    <a:ext uri="{FF2B5EF4-FFF2-40B4-BE49-F238E27FC236}">
                      <a16:creationId xmlns:a16="http://schemas.microsoft.com/office/drawing/2014/main" id="{5ABEA0A0-E6C9-5F3D-B441-EF4B30FE08CE}"/>
                    </a:ext>
                  </a:extLst>
                </p:cNvPr>
                <p:cNvSpPr/>
                <p:nvPr/>
              </p:nvSpPr>
              <p:spPr>
                <a:xfrm>
                  <a:off x="3356517" y="3033132"/>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73" name="Picture 3">
                  <a:extLst>
                    <a:ext uri="{FF2B5EF4-FFF2-40B4-BE49-F238E27FC236}">
                      <a16:creationId xmlns:a16="http://schemas.microsoft.com/office/drawing/2014/main" id="{DCDDAD73-0093-F0DF-FC65-897F53075E43}"/>
                    </a:ext>
                  </a:extLst>
                </p:cNvPr>
                <p:cNvPicPr>
                  <a:picLocks noChangeAspect="1" noChangeArrowheads="1"/>
                </p:cNvPicPr>
                <p:nvPr/>
              </p:nvPicPr>
              <p:blipFill rotWithShape="1">
                <a:blip r:embed="rId5"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66763"/>
                <a:stretch/>
              </p:blipFill>
              <p:spPr bwMode="auto">
                <a:xfrm flipH="1">
                  <a:off x="3111495" y="2749550"/>
                  <a:ext cx="970858"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130" name="Group 129">
            <a:extLst>
              <a:ext uri="{FF2B5EF4-FFF2-40B4-BE49-F238E27FC236}">
                <a16:creationId xmlns:a16="http://schemas.microsoft.com/office/drawing/2014/main" id="{26E9101A-E4F0-FC58-3D5B-5917572398D8}"/>
              </a:ext>
            </a:extLst>
          </p:cNvPr>
          <p:cNvGrpSpPr/>
          <p:nvPr/>
        </p:nvGrpSpPr>
        <p:grpSpPr>
          <a:xfrm>
            <a:off x="1025009" y="4009316"/>
            <a:ext cx="464044" cy="464043"/>
            <a:chOff x="1944675" y="4496399"/>
            <a:chExt cx="478630" cy="478629"/>
          </a:xfrm>
        </p:grpSpPr>
        <p:sp>
          <p:nvSpPr>
            <p:cNvPr id="128" name="Rounded Rectangle 94">
              <a:extLst>
                <a:ext uri="{FF2B5EF4-FFF2-40B4-BE49-F238E27FC236}">
                  <a16:creationId xmlns:a16="http://schemas.microsoft.com/office/drawing/2014/main" id="{1F650D7D-5265-FB1A-2250-B7462C03A284}"/>
                </a:ext>
              </a:extLst>
            </p:cNvPr>
            <p:cNvSpPr/>
            <p:nvPr/>
          </p:nvSpPr>
          <p:spPr>
            <a:xfrm>
              <a:off x="1944675" y="4496399"/>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29" name="Picture 3">
              <a:extLst>
                <a:ext uri="{FF2B5EF4-FFF2-40B4-BE49-F238E27FC236}">
                  <a16:creationId xmlns:a16="http://schemas.microsoft.com/office/drawing/2014/main" id="{771F9B00-A367-4310-862A-A3D1B6E06984}"/>
                </a:ext>
              </a:extLst>
            </p:cNvPr>
            <p:cNvPicPr>
              <a:picLocks noChangeAspect="1" noChangeArrowheads="1"/>
            </p:cNvPicPr>
            <p:nvPr/>
          </p:nvPicPr>
          <p:blipFill>
            <a:blip r:embed="rId6"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7167" y="4590347"/>
              <a:ext cx="466138" cy="278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3" name="Group 132">
            <a:extLst>
              <a:ext uri="{FF2B5EF4-FFF2-40B4-BE49-F238E27FC236}">
                <a16:creationId xmlns:a16="http://schemas.microsoft.com/office/drawing/2014/main" id="{2BC2E868-F17A-4801-8042-EB163609ABEF}"/>
              </a:ext>
            </a:extLst>
          </p:cNvPr>
          <p:cNvGrpSpPr/>
          <p:nvPr/>
        </p:nvGrpSpPr>
        <p:grpSpPr>
          <a:xfrm>
            <a:off x="1025010" y="4624516"/>
            <a:ext cx="464043" cy="464043"/>
            <a:chOff x="15014872" y="1830080"/>
            <a:chExt cx="478629" cy="478629"/>
          </a:xfrm>
        </p:grpSpPr>
        <p:sp>
          <p:nvSpPr>
            <p:cNvPr id="131" name="Rounded Rectangle 35">
              <a:extLst>
                <a:ext uri="{FF2B5EF4-FFF2-40B4-BE49-F238E27FC236}">
                  <a16:creationId xmlns:a16="http://schemas.microsoft.com/office/drawing/2014/main" id="{53846247-B168-0989-89DA-6CFC89854233}"/>
                </a:ext>
              </a:extLst>
            </p:cNvPr>
            <p:cNvSpPr/>
            <p:nvPr/>
          </p:nvSpPr>
          <p:spPr>
            <a:xfrm>
              <a:off x="15014872" y="1830080"/>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32" name="Picture 4">
              <a:extLst>
                <a:ext uri="{FF2B5EF4-FFF2-40B4-BE49-F238E27FC236}">
                  <a16:creationId xmlns:a16="http://schemas.microsoft.com/office/drawing/2014/main" id="{632EECC3-80B3-AC0A-418E-AA68B3920DB0}"/>
                </a:ext>
              </a:extLst>
            </p:cNvPr>
            <p:cNvPicPr>
              <a:picLocks noChangeAspect="1" noChangeArrowheads="1"/>
            </p:cNvPicPr>
            <p:nvPr/>
          </p:nvPicPr>
          <p:blipFill rotWithShape="1">
            <a:blip r:embed="rId8"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8865" t="10553" r="18810" b="9386"/>
            <a:stretch/>
          </p:blipFill>
          <p:spPr bwMode="auto">
            <a:xfrm>
              <a:off x="15069181" y="1849130"/>
              <a:ext cx="352060" cy="43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6" name="Group 135">
            <a:extLst>
              <a:ext uri="{FF2B5EF4-FFF2-40B4-BE49-F238E27FC236}">
                <a16:creationId xmlns:a16="http://schemas.microsoft.com/office/drawing/2014/main" id="{0C925D4F-F101-70F2-B44F-75E005C34A6E}"/>
              </a:ext>
            </a:extLst>
          </p:cNvPr>
          <p:cNvGrpSpPr/>
          <p:nvPr/>
        </p:nvGrpSpPr>
        <p:grpSpPr>
          <a:xfrm>
            <a:off x="1025010" y="5239716"/>
            <a:ext cx="464043" cy="464043"/>
            <a:chOff x="4717030" y="4509848"/>
            <a:chExt cx="478629" cy="478629"/>
          </a:xfrm>
        </p:grpSpPr>
        <p:sp>
          <p:nvSpPr>
            <p:cNvPr id="135" name="Rounded Rectangle 88">
              <a:extLst>
                <a:ext uri="{FF2B5EF4-FFF2-40B4-BE49-F238E27FC236}">
                  <a16:creationId xmlns:a16="http://schemas.microsoft.com/office/drawing/2014/main" id="{53A6C7B1-DDEF-2ED7-FD94-4F41CF5A4D2B}"/>
                </a:ext>
              </a:extLst>
            </p:cNvPr>
            <p:cNvSpPr/>
            <p:nvPr/>
          </p:nvSpPr>
          <p:spPr>
            <a:xfrm>
              <a:off x="4717030" y="4509848"/>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34" name="Graphic 133">
              <a:extLst>
                <a:ext uri="{FF2B5EF4-FFF2-40B4-BE49-F238E27FC236}">
                  <a16:creationId xmlns:a16="http://schemas.microsoft.com/office/drawing/2014/main" id="{9C5F93B7-DE85-E4FA-F9F7-D582CCB8263C}"/>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4740678" y="4533496"/>
              <a:ext cx="431332" cy="431332"/>
            </a:xfrm>
            <a:prstGeom prst="rect">
              <a:avLst/>
            </a:prstGeom>
          </p:spPr>
        </p:pic>
      </p:grpSp>
      <p:grpSp>
        <p:nvGrpSpPr>
          <p:cNvPr id="138" name="Group 137">
            <a:extLst>
              <a:ext uri="{FF2B5EF4-FFF2-40B4-BE49-F238E27FC236}">
                <a16:creationId xmlns:a16="http://schemas.microsoft.com/office/drawing/2014/main" id="{51632A8B-31DA-70B4-CF2D-057E60743193}"/>
              </a:ext>
            </a:extLst>
          </p:cNvPr>
          <p:cNvGrpSpPr/>
          <p:nvPr/>
        </p:nvGrpSpPr>
        <p:grpSpPr>
          <a:xfrm>
            <a:off x="5303587" y="4624516"/>
            <a:ext cx="464043" cy="464043"/>
            <a:chOff x="5152394" y="5061292"/>
            <a:chExt cx="478629" cy="478629"/>
          </a:xfrm>
        </p:grpSpPr>
        <p:sp>
          <p:nvSpPr>
            <p:cNvPr id="137" name="Rounded Rectangle 34">
              <a:extLst>
                <a:ext uri="{FF2B5EF4-FFF2-40B4-BE49-F238E27FC236}">
                  <a16:creationId xmlns:a16="http://schemas.microsoft.com/office/drawing/2014/main" id="{4082F6EF-7851-4F61-ACE4-BC740ACCA666}"/>
                </a:ext>
              </a:extLst>
            </p:cNvPr>
            <p:cNvSpPr/>
            <p:nvPr/>
          </p:nvSpPr>
          <p:spPr>
            <a:xfrm>
              <a:off x="5152394" y="5061292"/>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105" name="Group 104">
              <a:extLst>
                <a:ext uri="{FF2B5EF4-FFF2-40B4-BE49-F238E27FC236}">
                  <a16:creationId xmlns:a16="http://schemas.microsoft.com/office/drawing/2014/main" id="{6E9E0F3A-C586-3CB1-C841-B011B21F7BFB}"/>
                </a:ext>
              </a:extLst>
            </p:cNvPr>
            <p:cNvGrpSpPr/>
            <p:nvPr/>
          </p:nvGrpSpPr>
          <p:grpSpPr>
            <a:xfrm>
              <a:off x="5185729" y="5113870"/>
              <a:ext cx="416702" cy="369332"/>
              <a:chOff x="1005242" y="4873860"/>
              <a:chExt cx="614832" cy="544938"/>
            </a:xfrm>
          </p:grpSpPr>
          <p:grpSp>
            <p:nvGrpSpPr>
              <p:cNvPr id="120" name="Group 119">
                <a:extLst>
                  <a:ext uri="{FF2B5EF4-FFF2-40B4-BE49-F238E27FC236}">
                    <a16:creationId xmlns:a16="http://schemas.microsoft.com/office/drawing/2014/main" id="{57A3D32F-4EFF-9942-A391-1E2EE062056C}"/>
                  </a:ext>
                </a:extLst>
              </p:cNvPr>
              <p:cNvGrpSpPr/>
              <p:nvPr/>
            </p:nvGrpSpPr>
            <p:grpSpPr>
              <a:xfrm>
                <a:off x="1058779" y="4948517"/>
                <a:ext cx="498249" cy="376518"/>
                <a:chOff x="1058779" y="4948517"/>
                <a:chExt cx="498249" cy="376518"/>
              </a:xfrm>
            </p:grpSpPr>
            <p:grpSp>
              <p:nvGrpSpPr>
                <p:cNvPr id="124" name="Group 123">
                  <a:extLst>
                    <a:ext uri="{FF2B5EF4-FFF2-40B4-BE49-F238E27FC236}">
                      <a16:creationId xmlns:a16="http://schemas.microsoft.com/office/drawing/2014/main" id="{7791E0AD-5302-EBC3-2A16-968C01B19464}"/>
                    </a:ext>
                  </a:extLst>
                </p:cNvPr>
                <p:cNvGrpSpPr/>
                <p:nvPr/>
              </p:nvGrpSpPr>
              <p:grpSpPr>
                <a:xfrm>
                  <a:off x="1058779" y="4948517"/>
                  <a:ext cx="498249" cy="376518"/>
                  <a:chOff x="1058779" y="4948517"/>
                  <a:chExt cx="498249" cy="376518"/>
                </a:xfrm>
              </p:grpSpPr>
              <p:sp>
                <p:nvSpPr>
                  <p:cNvPr id="126" name="Freeform 64">
                    <a:extLst>
                      <a:ext uri="{FF2B5EF4-FFF2-40B4-BE49-F238E27FC236}">
                        <a16:creationId xmlns:a16="http://schemas.microsoft.com/office/drawing/2014/main" id="{F14E273F-5B09-BAED-29A1-14516F7835FE}"/>
                      </a:ext>
                    </a:extLst>
                  </p:cNvPr>
                  <p:cNvSpPr/>
                  <p:nvPr/>
                </p:nvSpPr>
                <p:spPr>
                  <a:xfrm>
                    <a:off x="1058779" y="4954180"/>
                    <a:ext cx="498249" cy="370855"/>
                  </a:xfrm>
                  <a:custGeom>
                    <a:avLst/>
                    <a:gdLst>
                      <a:gd name="connsiteX0" fmla="*/ 288758 w 498249"/>
                      <a:gd name="connsiteY0" fmla="*/ 0 h 370855"/>
                      <a:gd name="connsiteX1" fmla="*/ 220815 w 498249"/>
                      <a:gd name="connsiteY1" fmla="*/ 42464 h 370855"/>
                      <a:gd name="connsiteX2" fmla="*/ 155703 w 498249"/>
                      <a:gd name="connsiteY2" fmla="*/ 59450 h 370855"/>
                      <a:gd name="connsiteX3" fmla="*/ 87760 w 498249"/>
                      <a:gd name="connsiteY3" fmla="*/ 73605 h 370855"/>
                      <a:gd name="connsiteX4" fmla="*/ 39633 w 498249"/>
                      <a:gd name="connsiteY4" fmla="*/ 118900 h 370855"/>
                      <a:gd name="connsiteX5" fmla="*/ 14155 w 498249"/>
                      <a:gd name="connsiteY5" fmla="*/ 158533 h 370855"/>
                      <a:gd name="connsiteX6" fmla="*/ 0 w 498249"/>
                      <a:gd name="connsiteY6" fmla="*/ 209491 h 370855"/>
                      <a:gd name="connsiteX7" fmla="*/ 8493 w 498249"/>
                      <a:gd name="connsiteY7" fmla="*/ 271772 h 370855"/>
                      <a:gd name="connsiteX8" fmla="*/ 39633 w 498249"/>
                      <a:gd name="connsiteY8" fmla="*/ 322729 h 370855"/>
                      <a:gd name="connsiteX9" fmla="*/ 93422 w 498249"/>
                      <a:gd name="connsiteY9" fmla="*/ 353870 h 370855"/>
                      <a:gd name="connsiteX10" fmla="*/ 150041 w 498249"/>
                      <a:gd name="connsiteY10" fmla="*/ 370855 h 370855"/>
                      <a:gd name="connsiteX11" fmla="*/ 215153 w 498249"/>
                      <a:gd name="connsiteY11" fmla="*/ 370855 h 370855"/>
                      <a:gd name="connsiteX12" fmla="*/ 257617 w 498249"/>
                      <a:gd name="connsiteY12" fmla="*/ 359531 h 370855"/>
                      <a:gd name="connsiteX13" fmla="*/ 268941 w 498249"/>
                      <a:gd name="connsiteY13" fmla="*/ 336884 h 370855"/>
                      <a:gd name="connsiteX14" fmla="*/ 294420 w 498249"/>
                      <a:gd name="connsiteY14" fmla="*/ 311405 h 370855"/>
                      <a:gd name="connsiteX15" fmla="*/ 294420 w 498249"/>
                      <a:gd name="connsiteY15" fmla="*/ 271772 h 370855"/>
                      <a:gd name="connsiteX16" fmla="*/ 314236 w 498249"/>
                      <a:gd name="connsiteY16" fmla="*/ 234969 h 370855"/>
                      <a:gd name="connsiteX17" fmla="*/ 314236 w 498249"/>
                      <a:gd name="connsiteY17" fmla="*/ 206660 h 370855"/>
                      <a:gd name="connsiteX18" fmla="*/ 311406 w 498249"/>
                      <a:gd name="connsiteY18" fmla="*/ 186843 h 370855"/>
                      <a:gd name="connsiteX19" fmla="*/ 319898 w 498249"/>
                      <a:gd name="connsiteY19" fmla="*/ 172688 h 370855"/>
                      <a:gd name="connsiteX20" fmla="*/ 478432 w 498249"/>
                      <a:gd name="connsiteY20" fmla="*/ 175519 h 370855"/>
                      <a:gd name="connsiteX21" fmla="*/ 498249 w 498249"/>
                      <a:gd name="connsiteY21" fmla="*/ 155702 h 370855"/>
                      <a:gd name="connsiteX22" fmla="*/ 498249 w 498249"/>
                      <a:gd name="connsiteY22" fmla="*/ 135886 h 370855"/>
                      <a:gd name="connsiteX23" fmla="*/ 478432 w 498249"/>
                      <a:gd name="connsiteY23" fmla="*/ 121731 h 370855"/>
                      <a:gd name="connsiteX24" fmla="*/ 232139 w 498249"/>
                      <a:gd name="connsiteY24" fmla="*/ 118900 h 370855"/>
                      <a:gd name="connsiteX25" fmla="*/ 223646 w 498249"/>
                      <a:gd name="connsiteY25" fmla="*/ 107576 h 370855"/>
                      <a:gd name="connsiteX26" fmla="*/ 234970 w 498249"/>
                      <a:gd name="connsiteY26" fmla="*/ 93421 h 370855"/>
                      <a:gd name="connsiteX27" fmla="*/ 271772 w 498249"/>
                      <a:gd name="connsiteY27" fmla="*/ 73605 h 370855"/>
                      <a:gd name="connsiteX28" fmla="*/ 288758 w 498249"/>
                      <a:gd name="connsiteY28" fmla="*/ 0 h 37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8249" h="370855">
                        <a:moveTo>
                          <a:pt x="288758" y="0"/>
                        </a:moveTo>
                        <a:lnTo>
                          <a:pt x="220815" y="42464"/>
                        </a:lnTo>
                        <a:lnTo>
                          <a:pt x="155703" y="59450"/>
                        </a:lnTo>
                        <a:lnTo>
                          <a:pt x="87760" y="73605"/>
                        </a:lnTo>
                        <a:lnTo>
                          <a:pt x="39633" y="118900"/>
                        </a:lnTo>
                        <a:lnTo>
                          <a:pt x="14155" y="158533"/>
                        </a:lnTo>
                        <a:lnTo>
                          <a:pt x="0" y="209491"/>
                        </a:lnTo>
                        <a:lnTo>
                          <a:pt x="8493" y="271772"/>
                        </a:lnTo>
                        <a:lnTo>
                          <a:pt x="39633" y="322729"/>
                        </a:lnTo>
                        <a:lnTo>
                          <a:pt x="93422" y="353870"/>
                        </a:lnTo>
                        <a:lnTo>
                          <a:pt x="150041" y="370855"/>
                        </a:lnTo>
                        <a:lnTo>
                          <a:pt x="215153" y="370855"/>
                        </a:lnTo>
                        <a:lnTo>
                          <a:pt x="257617" y="359531"/>
                        </a:lnTo>
                        <a:lnTo>
                          <a:pt x="268941" y="336884"/>
                        </a:lnTo>
                        <a:lnTo>
                          <a:pt x="294420" y="311405"/>
                        </a:lnTo>
                        <a:lnTo>
                          <a:pt x="294420" y="271772"/>
                        </a:lnTo>
                        <a:lnTo>
                          <a:pt x="314236" y="234969"/>
                        </a:lnTo>
                        <a:lnTo>
                          <a:pt x="314236" y="206660"/>
                        </a:lnTo>
                        <a:lnTo>
                          <a:pt x="311406" y="186843"/>
                        </a:lnTo>
                        <a:lnTo>
                          <a:pt x="319898" y="172688"/>
                        </a:lnTo>
                        <a:lnTo>
                          <a:pt x="478432" y="175519"/>
                        </a:lnTo>
                        <a:lnTo>
                          <a:pt x="498249" y="155702"/>
                        </a:lnTo>
                        <a:lnTo>
                          <a:pt x="498249" y="135886"/>
                        </a:lnTo>
                        <a:lnTo>
                          <a:pt x="478432" y="121731"/>
                        </a:lnTo>
                        <a:lnTo>
                          <a:pt x="232139" y="118900"/>
                        </a:lnTo>
                        <a:lnTo>
                          <a:pt x="223646" y="107576"/>
                        </a:lnTo>
                        <a:lnTo>
                          <a:pt x="234970" y="93421"/>
                        </a:lnTo>
                        <a:lnTo>
                          <a:pt x="271772" y="73605"/>
                        </a:lnTo>
                        <a:lnTo>
                          <a:pt x="28875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27" name="Freeform 65">
                    <a:extLst>
                      <a:ext uri="{FF2B5EF4-FFF2-40B4-BE49-F238E27FC236}">
                        <a16:creationId xmlns:a16="http://schemas.microsoft.com/office/drawing/2014/main" id="{C1F8B286-63BB-9BE2-0BFA-D83F4380F67E}"/>
                      </a:ext>
                    </a:extLst>
                  </p:cNvPr>
                  <p:cNvSpPr/>
                  <p:nvPr/>
                </p:nvSpPr>
                <p:spPr>
                  <a:xfrm>
                    <a:off x="1313566" y="4948517"/>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sp>
              <p:nvSpPr>
                <p:cNvPr id="125" name="Freeform 63">
                  <a:extLst>
                    <a:ext uri="{FF2B5EF4-FFF2-40B4-BE49-F238E27FC236}">
                      <a16:creationId xmlns:a16="http://schemas.microsoft.com/office/drawing/2014/main" id="{39294804-9B9B-127B-FC18-865283BEA878}"/>
                    </a:ext>
                  </a:extLst>
                </p:cNvPr>
                <p:cNvSpPr/>
                <p:nvPr/>
              </p:nvSpPr>
              <p:spPr>
                <a:xfrm>
                  <a:off x="1310261" y="4970691"/>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grpSp>
            <p:nvGrpSpPr>
              <p:cNvPr id="121" name="Group 120">
                <a:extLst>
                  <a:ext uri="{FF2B5EF4-FFF2-40B4-BE49-F238E27FC236}">
                    <a16:creationId xmlns:a16="http://schemas.microsoft.com/office/drawing/2014/main" id="{7092E2FB-1F65-344C-02B5-89544C15666B}"/>
                  </a:ext>
                </a:extLst>
              </p:cNvPr>
              <p:cNvGrpSpPr/>
              <p:nvPr/>
            </p:nvGrpSpPr>
            <p:grpSpPr>
              <a:xfrm>
                <a:off x="1005242" y="4873860"/>
                <a:ext cx="614832" cy="544938"/>
                <a:chOff x="1005242" y="4873860"/>
                <a:chExt cx="614832" cy="544938"/>
              </a:xfrm>
            </p:grpSpPr>
            <p:sp>
              <p:nvSpPr>
                <p:cNvPr id="122" name="Freeform 60">
                  <a:extLst>
                    <a:ext uri="{FF2B5EF4-FFF2-40B4-BE49-F238E27FC236}">
                      <a16:creationId xmlns:a16="http://schemas.microsoft.com/office/drawing/2014/main" id="{3207BD1D-736B-DAAF-C931-39108A856440}"/>
                    </a:ext>
                  </a:extLst>
                </p:cNvPr>
                <p:cNvSpPr/>
                <p:nvPr/>
              </p:nvSpPr>
              <p:spPr>
                <a:xfrm>
                  <a:off x="1474447" y="5182986"/>
                  <a:ext cx="90378" cy="130725"/>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23" name="Picture 14">
                  <a:extLst>
                    <a:ext uri="{FF2B5EF4-FFF2-40B4-BE49-F238E27FC236}">
                      <a16:creationId xmlns:a16="http://schemas.microsoft.com/office/drawing/2014/main" id="{3C4C1375-CB64-284A-FACB-036B06E6E75E}"/>
                    </a:ext>
                  </a:extLst>
                </p:cNvPr>
                <p:cNvPicPr>
                  <a:picLocks noChangeAspect="1" noChangeArrowheads="1"/>
                </p:cNvPicPr>
                <p:nvPr/>
              </p:nvPicPr>
              <p:blipFill>
                <a:blip r:embed="rId12"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242" y="4873860"/>
                  <a:ext cx="614832" cy="5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sp>
        <p:nvSpPr>
          <p:cNvPr id="139" name="Content Placeholder 2">
            <a:extLst>
              <a:ext uri="{FF2B5EF4-FFF2-40B4-BE49-F238E27FC236}">
                <a16:creationId xmlns:a16="http://schemas.microsoft.com/office/drawing/2014/main" id="{11C6F158-955F-3871-D660-9DD7678D2119}"/>
              </a:ext>
            </a:extLst>
          </p:cNvPr>
          <p:cNvSpPr txBox="1">
            <a:spLocks/>
          </p:cNvSpPr>
          <p:nvPr/>
        </p:nvSpPr>
        <p:spPr>
          <a:xfrm>
            <a:off x="1499099" y="3968263"/>
            <a:ext cx="3002564" cy="52322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None/>
              <a:tabLst/>
              <a:defRPr/>
            </a:pP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Improvement in </a:t>
            </a:r>
            <a:r>
              <a:rPr kumimoji="0" lang="en-GB" sz="1400" b="0" i="0" u="none" strike="noStrike" kern="1200" cap="none" spc="0" normalizeH="0" baseline="0" noProof="0" dirty="0">
                <a:ln>
                  <a:noFill/>
                </a:ln>
                <a:solidFill>
                  <a:srgbClr val="1272AE"/>
                </a:solidFill>
                <a:effectLst/>
                <a:uLnTx/>
                <a:uFillTx/>
                <a:latin typeface="Poppins Medium"/>
                <a:ea typeface="+mn-ea"/>
                <a:cs typeface="+mn-cs"/>
              </a:rPr>
              <a:t>sexual activity</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in participants with low libido</a:t>
            </a:r>
            <a:endParaRPr kumimoji="0" lang="en-GB" sz="1400" b="0" i="0" u="none" strike="noStrike" kern="1200" cap="none" spc="0" normalizeH="0" baseline="30000" noProof="0" dirty="0">
              <a:ln>
                <a:noFill/>
              </a:ln>
              <a:solidFill>
                <a:srgbClr val="E7E6E6">
                  <a:lumMod val="25000"/>
                </a:srgbClr>
              </a:solidFill>
              <a:effectLst/>
              <a:uLnTx/>
              <a:uFillTx/>
              <a:latin typeface="Poppins Light"/>
              <a:ea typeface="+mn-ea"/>
              <a:cs typeface="+mn-cs"/>
            </a:endParaRPr>
          </a:p>
        </p:txBody>
      </p:sp>
      <p:sp>
        <p:nvSpPr>
          <p:cNvPr id="141" name="Content Placeholder 2">
            <a:extLst>
              <a:ext uri="{FF2B5EF4-FFF2-40B4-BE49-F238E27FC236}">
                <a16:creationId xmlns:a16="http://schemas.microsoft.com/office/drawing/2014/main" id="{93325341-5208-B508-2D39-2F59981347DC}"/>
              </a:ext>
            </a:extLst>
          </p:cNvPr>
          <p:cNvSpPr txBox="1">
            <a:spLocks/>
          </p:cNvSpPr>
          <p:nvPr/>
        </p:nvSpPr>
        <p:spPr>
          <a:xfrm>
            <a:off x="1499099" y="4594927"/>
            <a:ext cx="3749154" cy="52322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None/>
              <a:tabLst/>
              <a:defRPr/>
            </a:pP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Remission of </a:t>
            </a:r>
            <a:r>
              <a:rPr kumimoji="0" lang="en-GB" sz="1400" b="0" i="0" u="none" strike="noStrike" kern="1200" cap="none" spc="0" normalizeH="0" baseline="0" noProof="0" dirty="0">
                <a:ln>
                  <a:noFill/>
                </a:ln>
                <a:solidFill>
                  <a:srgbClr val="1272AE"/>
                </a:solidFill>
                <a:effectLst/>
                <a:uLnTx/>
                <a:uFillTx/>
                <a:latin typeface="Poppins Medium"/>
                <a:ea typeface="+mn-ea"/>
                <a:cs typeface="+mn-cs"/>
              </a:rPr>
              <a:t>depression</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in participants with late-onset, low grade PDD</a:t>
            </a:r>
          </a:p>
        </p:txBody>
      </p:sp>
      <p:sp>
        <p:nvSpPr>
          <p:cNvPr id="144" name="Content Placeholder 2">
            <a:extLst>
              <a:ext uri="{FF2B5EF4-FFF2-40B4-BE49-F238E27FC236}">
                <a16:creationId xmlns:a16="http://schemas.microsoft.com/office/drawing/2014/main" id="{F17C9673-C179-0E0B-0528-FCF65C648362}"/>
              </a:ext>
            </a:extLst>
          </p:cNvPr>
          <p:cNvSpPr txBox="1">
            <a:spLocks/>
          </p:cNvSpPr>
          <p:nvPr/>
        </p:nvSpPr>
        <p:spPr>
          <a:xfrm>
            <a:off x="1499099" y="5210127"/>
            <a:ext cx="3749154" cy="523220"/>
          </a:xfrm>
          <a:prstGeom prst="rect">
            <a:avLst/>
          </a:prstGeom>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None/>
              <a:tabLst/>
              <a:defRPr/>
            </a:pP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Reduction in incidence </a:t>
            </a:r>
            <a:b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of </a:t>
            </a:r>
            <a:r>
              <a:rPr kumimoji="0" lang="en-GB" sz="1400" b="0" i="0" u="none" strike="noStrike" kern="1200" cap="none" spc="0" normalizeH="0" baseline="0" noProof="0" dirty="0">
                <a:ln>
                  <a:noFill/>
                </a:ln>
                <a:solidFill>
                  <a:srgbClr val="1272AE"/>
                </a:solidFill>
                <a:effectLst/>
                <a:uLnTx/>
                <a:uFillTx/>
                <a:latin typeface="Poppins Medium"/>
                <a:ea typeface="+mn-ea"/>
                <a:cs typeface="+mn-cs"/>
              </a:rPr>
              <a:t>clinical fractures</a:t>
            </a:r>
          </a:p>
        </p:txBody>
      </p:sp>
      <p:sp>
        <p:nvSpPr>
          <p:cNvPr id="145" name="Content Placeholder 2">
            <a:extLst>
              <a:ext uri="{FF2B5EF4-FFF2-40B4-BE49-F238E27FC236}">
                <a16:creationId xmlns:a16="http://schemas.microsoft.com/office/drawing/2014/main" id="{A9376F8F-4379-A720-8B5F-363B330145C2}"/>
              </a:ext>
            </a:extLst>
          </p:cNvPr>
          <p:cNvSpPr txBox="1">
            <a:spLocks/>
          </p:cNvSpPr>
          <p:nvPr/>
        </p:nvSpPr>
        <p:spPr>
          <a:xfrm>
            <a:off x="5788195" y="3968263"/>
            <a:ext cx="5856845" cy="52322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None/>
              <a:tabLst/>
              <a:defRPr/>
            </a:pPr>
            <a:r>
              <a:rPr kumimoji="0" lang="en-GB" sz="1400" b="0" i="0" u="none" strike="noStrike" kern="1200" cap="none" spc="-10" normalizeH="0" baseline="0" noProof="0" dirty="0">
                <a:ln>
                  <a:noFill/>
                </a:ln>
                <a:solidFill>
                  <a:srgbClr val="E7E6E6">
                    <a:lumMod val="25000"/>
                  </a:srgbClr>
                </a:solidFill>
                <a:effectLst/>
                <a:uLnTx/>
                <a:uFillTx/>
                <a:latin typeface="Poppins Light"/>
                <a:ea typeface="+mn-ea"/>
                <a:cs typeface="+mn-cs"/>
              </a:rPr>
              <a:t>Correction of </a:t>
            </a:r>
            <a:r>
              <a:rPr kumimoji="0" lang="en-GB" sz="1400" b="0" i="0" u="none" strike="noStrike" kern="1200" cap="none" spc="-10" normalizeH="0" baseline="0" noProof="0" dirty="0">
                <a:ln>
                  <a:noFill/>
                </a:ln>
                <a:solidFill>
                  <a:srgbClr val="1272AE"/>
                </a:solidFill>
                <a:effectLst/>
                <a:uLnTx/>
                <a:uFillTx/>
                <a:latin typeface="Poppins Medium"/>
                <a:ea typeface="+mn-ea"/>
                <a:cs typeface="+mn-cs"/>
              </a:rPr>
              <a:t>anaemia</a:t>
            </a:r>
            <a:r>
              <a:rPr kumimoji="0" lang="en-GB" sz="1400" b="0" i="0" u="none" strike="noStrike" kern="1200" cap="none" spc="-10" normalizeH="0" baseline="0" noProof="0" dirty="0">
                <a:ln>
                  <a:noFill/>
                </a:ln>
                <a:solidFill>
                  <a:srgbClr val="E7E6E6">
                    <a:lumMod val="25000"/>
                  </a:srgbClr>
                </a:solidFill>
                <a:effectLst/>
                <a:uLnTx/>
                <a:uFillTx/>
                <a:latin typeface="Poppins Light"/>
                <a:ea typeface="+mn-ea"/>
                <a:cs typeface="+mn-cs"/>
              </a:rPr>
              <a:t> in participants with baseline anaemia; incidence of </a:t>
            </a:r>
            <a:r>
              <a:rPr kumimoji="0" lang="en-GB" sz="1400" b="0" i="0" u="none" strike="noStrike" kern="1200" cap="none" spc="-10" normalizeH="0" baseline="0" noProof="0" dirty="0">
                <a:ln>
                  <a:noFill/>
                </a:ln>
                <a:solidFill>
                  <a:srgbClr val="1272AE"/>
                </a:solidFill>
                <a:effectLst/>
                <a:uLnTx/>
                <a:uFillTx/>
                <a:latin typeface="Poppins Medium"/>
                <a:ea typeface="+mn-ea"/>
                <a:cs typeface="+mn-cs"/>
              </a:rPr>
              <a:t>anaemia</a:t>
            </a:r>
            <a:r>
              <a:rPr kumimoji="0" lang="en-GB" sz="1400" b="0" i="0" u="none" strike="noStrike" kern="1200" cap="none" spc="-10" normalizeH="0" baseline="0" noProof="0" dirty="0">
                <a:ln>
                  <a:noFill/>
                </a:ln>
                <a:solidFill>
                  <a:srgbClr val="E7E6E6">
                    <a:lumMod val="25000"/>
                  </a:srgbClr>
                </a:solidFill>
                <a:effectLst/>
                <a:uLnTx/>
                <a:uFillTx/>
                <a:latin typeface="Poppins Light"/>
                <a:ea typeface="+mn-ea"/>
                <a:cs typeface="+mn-cs"/>
              </a:rPr>
              <a:t> in participants without baseline anaemia</a:t>
            </a:r>
          </a:p>
        </p:txBody>
      </p:sp>
      <p:sp>
        <p:nvSpPr>
          <p:cNvPr id="146" name="Content Placeholder 2">
            <a:extLst>
              <a:ext uri="{FF2B5EF4-FFF2-40B4-BE49-F238E27FC236}">
                <a16:creationId xmlns:a16="http://schemas.microsoft.com/office/drawing/2014/main" id="{E2411FED-BB67-AD24-7EA7-28083CBBE213}"/>
              </a:ext>
            </a:extLst>
          </p:cNvPr>
          <p:cNvSpPr txBox="1">
            <a:spLocks/>
          </p:cNvSpPr>
          <p:nvPr/>
        </p:nvSpPr>
        <p:spPr>
          <a:xfrm>
            <a:off x="5788195" y="4594927"/>
            <a:ext cx="5516203" cy="738664"/>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006EAB"/>
              </a:buClr>
              <a:buSzTx/>
              <a:buFont typeface="Wingdings" panose="05000000000000000000" pitchFamily="2" charset="2"/>
              <a:buNone/>
              <a:tabLst/>
              <a:defRPr/>
            </a:pP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Reduction in </a:t>
            </a:r>
            <a:r>
              <a:rPr kumimoji="0" lang="en-GB" sz="1400" b="0" i="0" u="none" strike="noStrike" kern="1200" cap="none" spc="0" normalizeH="0" baseline="0" noProof="0" dirty="0">
                <a:ln>
                  <a:noFill/>
                </a:ln>
                <a:solidFill>
                  <a:srgbClr val="1272AE"/>
                </a:solidFill>
                <a:effectLst/>
                <a:uLnTx/>
                <a:uFillTx/>
                <a:latin typeface="Poppins Medium"/>
                <a:ea typeface="+mn-ea"/>
                <a:cs typeface="+mn-cs"/>
              </a:rPr>
              <a:t>progression from pre-diabetes to diabetes</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a:t>
            </a:r>
            <a:b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in participants with prediabetes at baseline; </a:t>
            </a:r>
            <a:r>
              <a:rPr kumimoji="0" lang="en-GB" sz="1400" b="0" i="0" u="none" strike="noStrike" kern="1200" cap="none" spc="0" normalizeH="0" baseline="0" noProof="0" dirty="0">
                <a:ln>
                  <a:noFill/>
                </a:ln>
                <a:solidFill>
                  <a:srgbClr val="1272AE"/>
                </a:solidFill>
                <a:effectLst/>
                <a:uLnTx/>
                <a:uFillTx/>
                <a:latin typeface="Poppins Medium"/>
                <a:ea typeface="+mn-ea"/>
                <a:cs typeface="+mn-cs"/>
              </a:rPr>
              <a:t>glycaemic remission</a:t>
            </a:r>
            <a:r>
              <a:rPr kumimoji="0" lang="en-GB" sz="1400" b="0" i="0" u="none" strike="noStrike" kern="1200" cap="none" spc="0" normalizeH="0" baseline="0" noProof="0" dirty="0">
                <a:ln>
                  <a:noFill/>
                </a:ln>
                <a:solidFill>
                  <a:srgbClr val="E7E6E6">
                    <a:lumMod val="25000"/>
                  </a:srgbClr>
                </a:solidFill>
                <a:effectLst/>
                <a:uLnTx/>
                <a:uFillTx/>
                <a:latin typeface="Poppins Light"/>
                <a:ea typeface="+mn-ea"/>
                <a:cs typeface="+mn-cs"/>
              </a:rPr>
              <a:t> in participants with diabetes at baseline</a:t>
            </a:r>
          </a:p>
        </p:txBody>
      </p:sp>
    </p:spTree>
    <p:extLst>
      <p:ext uri="{BB962C8B-B14F-4D97-AF65-F5344CB8AC3E}">
        <p14:creationId xmlns:p14="http://schemas.microsoft.com/office/powerpoint/2010/main" val="210329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fade">
                                      <p:cBhvr>
                                        <p:cTn id="11" dur="500"/>
                                        <p:tgtEl>
                                          <p:spTgt spid="32">
                                            <p:txEl>
                                              <p:pRg st="0" end="0"/>
                                            </p:txEl>
                                          </p:spTgt>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barn(outVertical)">
                                      <p:cBhvr>
                                        <p:cTn id="15" dur="250"/>
                                        <p:tgtEl>
                                          <p:spTgt spid="1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9">
                                            <p:txEl>
                                              <p:pRg st="0" end="0"/>
                                            </p:txEl>
                                          </p:spTgt>
                                        </p:tgtEl>
                                        <p:attrNameLst>
                                          <p:attrName>style.visibility</p:attrName>
                                        </p:attrNameLst>
                                      </p:cBhvr>
                                      <p:to>
                                        <p:strVal val="visible"/>
                                      </p:to>
                                    </p:set>
                                    <p:animEffect transition="in" filter="fade">
                                      <p:cBhvr>
                                        <p:cTn id="18" dur="250"/>
                                        <p:tgtEl>
                                          <p:spTgt spid="139">
                                            <p:txEl>
                                              <p:pRg st="0" end="0"/>
                                            </p:txEl>
                                          </p:spTgt>
                                        </p:tgtEl>
                                      </p:cBhvr>
                                    </p:animEffect>
                                  </p:childTnLst>
                                </p:cTn>
                              </p:par>
                            </p:childTnLst>
                          </p:cTn>
                        </p:par>
                        <p:par>
                          <p:cTn id="19" fill="hold">
                            <p:stCondLst>
                              <p:cond delay="1250"/>
                            </p:stCondLst>
                            <p:childTnLst>
                              <p:par>
                                <p:cTn id="20" presetID="16" presetClass="entr" presetSubtype="37" fill="hold" nodeType="after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barn(outVertical)">
                                      <p:cBhvr>
                                        <p:cTn id="22" dur="250"/>
                                        <p:tgtEl>
                                          <p:spTgt spid="1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1">
                                            <p:txEl>
                                              <p:pRg st="0" end="0"/>
                                            </p:txEl>
                                          </p:spTgt>
                                        </p:tgtEl>
                                        <p:attrNameLst>
                                          <p:attrName>style.visibility</p:attrName>
                                        </p:attrNameLst>
                                      </p:cBhvr>
                                      <p:to>
                                        <p:strVal val="visible"/>
                                      </p:to>
                                    </p:set>
                                    <p:animEffect transition="in" filter="fade">
                                      <p:cBhvr>
                                        <p:cTn id="25" dur="250"/>
                                        <p:tgtEl>
                                          <p:spTgt spid="141">
                                            <p:txEl>
                                              <p:pRg st="0" end="0"/>
                                            </p:txEl>
                                          </p:spTgt>
                                        </p:tgtEl>
                                      </p:cBhvr>
                                    </p:animEffect>
                                  </p:childTnLst>
                                </p:cTn>
                              </p:par>
                            </p:childTnLst>
                          </p:cTn>
                        </p:par>
                        <p:par>
                          <p:cTn id="26" fill="hold">
                            <p:stCondLst>
                              <p:cond delay="1500"/>
                            </p:stCondLst>
                            <p:childTnLst>
                              <p:par>
                                <p:cTn id="27" presetID="16" presetClass="entr" presetSubtype="37" fill="hold" nodeType="afterEffect">
                                  <p:stCondLst>
                                    <p:cond delay="0"/>
                                  </p:stCondLst>
                                  <p:childTnLst>
                                    <p:set>
                                      <p:cBhvr>
                                        <p:cTn id="28" dur="1" fill="hold">
                                          <p:stCondLst>
                                            <p:cond delay="0"/>
                                          </p:stCondLst>
                                        </p:cTn>
                                        <p:tgtEl>
                                          <p:spTgt spid="136"/>
                                        </p:tgtEl>
                                        <p:attrNameLst>
                                          <p:attrName>style.visibility</p:attrName>
                                        </p:attrNameLst>
                                      </p:cBhvr>
                                      <p:to>
                                        <p:strVal val="visible"/>
                                      </p:to>
                                    </p:set>
                                    <p:animEffect transition="in" filter="barn(outVertical)">
                                      <p:cBhvr>
                                        <p:cTn id="29" dur="250"/>
                                        <p:tgtEl>
                                          <p:spTgt spid="13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4">
                                            <p:txEl>
                                              <p:pRg st="0" end="0"/>
                                            </p:txEl>
                                          </p:spTgt>
                                        </p:tgtEl>
                                        <p:attrNameLst>
                                          <p:attrName>style.visibility</p:attrName>
                                        </p:attrNameLst>
                                      </p:cBhvr>
                                      <p:to>
                                        <p:strVal val="visible"/>
                                      </p:to>
                                    </p:set>
                                    <p:animEffect transition="in" filter="fade">
                                      <p:cBhvr>
                                        <p:cTn id="32" dur="250"/>
                                        <p:tgtEl>
                                          <p:spTgt spid="144">
                                            <p:txEl>
                                              <p:pRg st="0" end="0"/>
                                            </p:txEl>
                                          </p:spTgt>
                                        </p:tgtEl>
                                      </p:cBhvr>
                                    </p:animEffect>
                                  </p:childTnLst>
                                </p:cTn>
                              </p:par>
                            </p:childTnLst>
                          </p:cTn>
                        </p:par>
                        <p:par>
                          <p:cTn id="33" fill="hold">
                            <p:stCondLst>
                              <p:cond delay="1750"/>
                            </p:stCondLst>
                            <p:childTnLst>
                              <p:par>
                                <p:cTn id="34" presetID="16" presetClass="entr" presetSubtype="37" fill="hold"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arn(outVertical)">
                                      <p:cBhvr>
                                        <p:cTn id="36" dur="250"/>
                                        <p:tgtEl>
                                          <p:spTgt spid="6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5">
                                            <p:txEl>
                                              <p:pRg st="0" end="0"/>
                                            </p:txEl>
                                          </p:spTgt>
                                        </p:tgtEl>
                                        <p:attrNameLst>
                                          <p:attrName>style.visibility</p:attrName>
                                        </p:attrNameLst>
                                      </p:cBhvr>
                                      <p:to>
                                        <p:strVal val="visible"/>
                                      </p:to>
                                    </p:set>
                                    <p:animEffect transition="in" filter="fade">
                                      <p:cBhvr>
                                        <p:cTn id="39" dur="250"/>
                                        <p:tgtEl>
                                          <p:spTgt spid="145">
                                            <p:txEl>
                                              <p:pRg st="0" end="0"/>
                                            </p:txEl>
                                          </p:spTgt>
                                        </p:tgtEl>
                                      </p:cBhvr>
                                    </p:animEffect>
                                  </p:childTnLst>
                                </p:cTn>
                              </p:par>
                            </p:childTnLst>
                          </p:cTn>
                        </p:par>
                        <p:par>
                          <p:cTn id="40" fill="hold">
                            <p:stCondLst>
                              <p:cond delay="2000"/>
                            </p:stCondLst>
                            <p:childTnLst>
                              <p:par>
                                <p:cTn id="41" presetID="16" presetClass="entr" presetSubtype="37" fill="hold" nodeType="afterEffect">
                                  <p:stCondLst>
                                    <p:cond delay="0"/>
                                  </p:stCondLst>
                                  <p:childTnLst>
                                    <p:set>
                                      <p:cBhvr>
                                        <p:cTn id="42" dur="1" fill="hold">
                                          <p:stCondLst>
                                            <p:cond delay="0"/>
                                          </p:stCondLst>
                                        </p:cTn>
                                        <p:tgtEl>
                                          <p:spTgt spid="138"/>
                                        </p:tgtEl>
                                        <p:attrNameLst>
                                          <p:attrName>style.visibility</p:attrName>
                                        </p:attrNameLst>
                                      </p:cBhvr>
                                      <p:to>
                                        <p:strVal val="visible"/>
                                      </p:to>
                                    </p:set>
                                    <p:animEffect transition="in" filter="barn(outVertical)">
                                      <p:cBhvr>
                                        <p:cTn id="43" dur="250"/>
                                        <p:tgtEl>
                                          <p:spTgt spid="1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6">
                                            <p:txEl>
                                              <p:pRg st="0" end="0"/>
                                            </p:txEl>
                                          </p:spTgt>
                                        </p:tgtEl>
                                        <p:attrNameLst>
                                          <p:attrName>style.visibility</p:attrName>
                                        </p:attrNameLst>
                                      </p:cBhvr>
                                      <p:to>
                                        <p:strVal val="visible"/>
                                      </p:to>
                                    </p:set>
                                    <p:animEffect transition="in" filter="fade">
                                      <p:cBhvr>
                                        <p:cTn id="46" dur="250"/>
                                        <p:tgtEl>
                                          <p:spTgt spid="1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139" grpId="0" build="p"/>
      <p:bldP spid="141" grpId="0" build="p"/>
      <p:bldP spid="144" grpId="0" build="p"/>
      <p:bldP spid="145" grpId="0" build="p"/>
      <p:bldP spid="146"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72595CD5-3F3B-AAE4-5657-ED88E06A162E}"/>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775709" y="3182795"/>
            <a:ext cx="2026661" cy="2026661"/>
          </a:xfrm>
          <a:prstGeom prst="rect">
            <a:avLst/>
          </a:prstGeom>
        </p:spPr>
      </p:pic>
      <p:sp>
        <p:nvSpPr>
          <p:cNvPr id="2" name="Title 1">
            <a:extLst>
              <a:ext uri="{FF2B5EF4-FFF2-40B4-BE49-F238E27FC236}">
                <a16:creationId xmlns:a16="http://schemas.microsoft.com/office/drawing/2014/main" id="{E644193A-D2D0-115F-A442-F9E59DA06916}"/>
              </a:ext>
            </a:extLst>
          </p:cNvPr>
          <p:cNvSpPr>
            <a:spLocks noGrp="1"/>
          </p:cNvSpPr>
          <p:nvPr>
            <p:ph type="title"/>
          </p:nvPr>
        </p:nvSpPr>
        <p:spPr>
          <a:xfrm>
            <a:off x="694706" y="582711"/>
            <a:ext cx="10917191" cy="639992"/>
          </a:xfrm>
        </p:spPr>
        <p:txBody>
          <a:bodyPr anchor="t">
            <a:noAutofit/>
          </a:bodyPr>
          <a:lstStyle/>
          <a:p>
            <a:r>
              <a:rPr lang="en-GB" sz="3450" dirty="0"/>
              <a:t>TRAVERSE: study population</a:t>
            </a:r>
          </a:p>
        </p:txBody>
      </p:sp>
      <p:sp>
        <p:nvSpPr>
          <p:cNvPr id="4" name="TextBox 3">
            <a:extLst>
              <a:ext uri="{FF2B5EF4-FFF2-40B4-BE49-F238E27FC236}">
                <a16:creationId xmlns:a16="http://schemas.microsoft.com/office/drawing/2014/main" id="{192C2554-437F-F1BB-45EC-ADB501D7A7BD}"/>
              </a:ext>
            </a:extLst>
          </p:cNvPr>
          <p:cNvSpPr txBox="1"/>
          <p:nvPr/>
        </p:nvSpPr>
        <p:spPr>
          <a:xfrm>
            <a:off x="1524001" y="5707479"/>
            <a:ext cx="10087896"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*As of 31 May 2019, only participants with pre-existing CV disease (secondary prevention) are being enrolled.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CABG, coronary artery bypass grafting; CV, cardiovascular; DHEA, </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dehydroepiandrosterone</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MACE, major adverse cardiovascular events; </a:t>
            </a:r>
            <a:br>
              <a:rPr kumimoji="0" lang="sv-SE" sz="900" b="0" i="0" u="none" strike="noStrike" kern="1200" cap="none" spc="0" normalizeH="0" baseline="0" noProof="0" dirty="0">
                <a:ln>
                  <a:noFill/>
                </a:ln>
                <a:solidFill>
                  <a:srgbClr val="005294"/>
                </a:solidFill>
                <a:effectLst/>
                <a:uLnTx/>
                <a:uFillTx/>
                <a:latin typeface="Poppins Light"/>
                <a:ea typeface="+mn-ea"/>
                <a:cs typeface="+mn-cs"/>
              </a:rPr>
            </a:br>
            <a:r>
              <a:rPr kumimoji="0" lang="sv-SE" sz="900" b="0" i="0" u="none" strike="noStrike" kern="1200" cap="none" spc="0" normalizeH="0" baseline="0" noProof="0" dirty="0">
                <a:ln>
                  <a:noFill/>
                </a:ln>
                <a:solidFill>
                  <a:srgbClr val="005294"/>
                </a:solidFill>
                <a:effectLst/>
                <a:uLnTx/>
                <a:uFillTx/>
                <a:latin typeface="Poppins Light"/>
                <a:ea typeface="+mn-ea"/>
                <a:cs typeface="+mn-cs"/>
              </a:rPr>
              <a:t>MI, myocardial infarction; TTh,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1" i="0" u="none" strike="noStrike" kern="1200" cap="none" spc="0" normalizeH="0" baseline="0" noProof="0" dirty="0">
                <a:ln>
                  <a:noFill/>
                </a:ln>
                <a:solidFill>
                  <a:srgbClr val="005294"/>
                </a:solidFill>
                <a:effectLst/>
                <a:uLnTx/>
                <a:uFillTx/>
                <a:latin typeface="Poppins Light"/>
                <a:ea typeface="+mn-ea"/>
                <a:cs typeface="+mn-cs"/>
              </a:rPr>
              <a:t>1.</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Am Heart J</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2022;245:41–50; </a:t>
            </a:r>
            <a:r>
              <a:rPr kumimoji="0" lang="sv-SE" sz="900" b="1" i="0" u="none" strike="noStrike" kern="1200" cap="none" spc="0" normalizeH="0" baseline="0" noProof="0" dirty="0">
                <a:ln>
                  <a:noFill/>
                </a:ln>
                <a:solidFill>
                  <a:srgbClr val="005294"/>
                </a:solidFill>
                <a:effectLst/>
                <a:uLnTx/>
                <a:uFillTx/>
                <a:latin typeface="Poppins Light"/>
                <a:ea typeface="+mn-ea"/>
                <a:cs typeface="+mn-cs"/>
              </a:rPr>
              <a:t>2.</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J Clin Endocrinol Metab</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2018;103:1715–44</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a:t>
            </a:r>
            <a:endParaRPr kumimoji="0" lang="sv-SE" sz="900" b="0" i="0" u="none" strike="noStrike" kern="1200" cap="none" spc="0" normalizeH="0" baseline="0" noProof="0" dirty="0">
              <a:ln>
                <a:noFill/>
              </a:ln>
              <a:solidFill>
                <a:srgbClr val="005294"/>
              </a:solidFill>
              <a:effectLst/>
              <a:uLnTx/>
              <a:uFillTx/>
              <a:latin typeface="Poppins Light"/>
              <a:ea typeface="+mn-ea"/>
              <a:cs typeface="+mn-cs"/>
            </a:endParaRPr>
          </a:p>
        </p:txBody>
      </p:sp>
      <p:pic>
        <p:nvPicPr>
          <p:cNvPr id="37" name="Picture 36">
            <a:extLst>
              <a:ext uri="{FF2B5EF4-FFF2-40B4-BE49-F238E27FC236}">
                <a16:creationId xmlns:a16="http://schemas.microsoft.com/office/drawing/2014/main" id="{829B0187-2435-8A45-E10A-DBAF617DEFFF}"/>
              </a:ext>
            </a:extLst>
          </p:cNvPr>
          <p:cNvPicPr>
            <a:picLocks noChangeAspect="1"/>
          </p:cNvPicPr>
          <p:nvPr/>
        </p:nvPicPr>
        <p:blipFill>
          <a:blip r:embed="rId5"/>
          <a:stretch>
            <a:fillRect/>
          </a:stretch>
        </p:blipFill>
        <p:spPr>
          <a:xfrm>
            <a:off x="10842733" y="112552"/>
            <a:ext cx="1227312" cy="429967"/>
          </a:xfrm>
          <a:prstGeom prst="rect">
            <a:avLst/>
          </a:prstGeom>
          <a:effectLst>
            <a:innerShdw blurRad="114300">
              <a:prstClr val="black"/>
            </a:innerShdw>
          </a:effectLst>
        </p:spPr>
      </p:pic>
      <p:sp>
        <p:nvSpPr>
          <p:cNvPr id="32" name="Content Placeholder 2">
            <a:extLst>
              <a:ext uri="{FF2B5EF4-FFF2-40B4-BE49-F238E27FC236}">
                <a16:creationId xmlns:a16="http://schemas.microsoft.com/office/drawing/2014/main" id="{5F2D4A24-20AB-4168-0850-F90E7466AA58}"/>
              </a:ext>
            </a:extLst>
          </p:cNvPr>
          <p:cNvSpPr>
            <a:spLocks noGrp="1"/>
          </p:cNvSpPr>
          <p:nvPr>
            <p:ph idx="1"/>
          </p:nvPr>
        </p:nvSpPr>
        <p:spPr>
          <a:xfrm>
            <a:off x="688766" y="2523671"/>
            <a:ext cx="4772635" cy="2816156"/>
          </a:xfrm>
        </p:spPr>
        <p:txBody>
          <a:bodyPr wrap="square">
            <a:spAutoFit/>
          </a:bodyPr>
          <a:lstStyle/>
          <a:p>
            <a:pPr marL="0" indent="0">
              <a:lnSpc>
                <a:spcPct val="100000"/>
              </a:lnSpc>
              <a:spcBef>
                <a:spcPts val="600"/>
              </a:spcBef>
              <a:buNone/>
            </a:pPr>
            <a:r>
              <a:rPr lang="en-GB" sz="1800" dirty="0">
                <a:solidFill>
                  <a:schemeClr val="accent3">
                    <a:lumMod val="75000"/>
                  </a:schemeClr>
                </a:solidFill>
                <a:latin typeface="+mj-lt"/>
              </a:rPr>
              <a:t>Inclusion criteria</a:t>
            </a:r>
            <a:r>
              <a:rPr lang="en-GB" sz="1800" baseline="30000" dirty="0">
                <a:solidFill>
                  <a:schemeClr val="accent3">
                    <a:lumMod val="75000"/>
                  </a:schemeClr>
                </a:solidFill>
                <a:latin typeface="+mj-lt"/>
              </a:rPr>
              <a:t>1</a:t>
            </a:r>
          </a:p>
          <a:p>
            <a:pPr>
              <a:lnSpc>
                <a:spcPct val="100000"/>
              </a:lnSpc>
              <a:spcBef>
                <a:spcPts val="600"/>
              </a:spcBef>
            </a:pPr>
            <a:r>
              <a:rPr lang="en-GB" sz="1600" dirty="0"/>
              <a:t>Age 45–80 years</a:t>
            </a:r>
          </a:p>
          <a:p>
            <a:pPr>
              <a:lnSpc>
                <a:spcPct val="100000"/>
              </a:lnSpc>
              <a:spcBef>
                <a:spcPts val="600"/>
              </a:spcBef>
            </a:pPr>
            <a:r>
              <a:rPr lang="en-GB" sz="1600" dirty="0"/>
              <a:t>Confirmed low serum testosterone concentrations &lt;10.4 nmol/L (300 ng/dL) and hypogonadal symptoms </a:t>
            </a:r>
            <a:r>
              <a:rPr lang="en-GB" sz="1600" i="1" dirty="0"/>
              <a:t>i.e.</a:t>
            </a:r>
            <a:r>
              <a:rPr lang="en-GB" sz="1600" dirty="0"/>
              <a:t> adheres to the 2018 Endocrine Society criteria for the diagnosis of hypogonadism</a:t>
            </a:r>
            <a:r>
              <a:rPr lang="en-GB" sz="1600" baseline="30000" dirty="0"/>
              <a:t>2</a:t>
            </a:r>
          </a:p>
          <a:p>
            <a:pPr>
              <a:lnSpc>
                <a:spcPct val="100000"/>
              </a:lnSpc>
              <a:spcBef>
                <a:spcPts val="600"/>
              </a:spcBef>
            </a:pPr>
            <a:r>
              <a:rPr lang="en-GB" sz="1600" dirty="0"/>
              <a:t>Evidence of CV disease (secondary prevention) or increased risk for </a:t>
            </a:r>
            <a:br>
              <a:rPr lang="en-GB" sz="1600" dirty="0"/>
            </a:br>
            <a:r>
              <a:rPr lang="en-GB" sz="1600" dirty="0"/>
              <a:t>CV disease (primary prevention)*</a:t>
            </a:r>
          </a:p>
        </p:txBody>
      </p:sp>
      <p:grpSp>
        <p:nvGrpSpPr>
          <p:cNvPr id="33" name="Group 32">
            <a:extLst>
              <a:ext uri="{FF2B5EF4-FFF2-40B4-BE49-F238E27FC236}">
                <a16:creationId xmlns:a16="http://schemas.microsoft.com/office/drawing/2014/main" id="{15CA9FBB-7CF9-3864-52AF-2E76F83EA056}"/>
              </a:ext>
            </a:extLst>
          </p:cNvPr>
          <p:cNvGrpSpPr/>
          <p:nvPr/>
        </p:nvGrpSpPr>
        <p:grpSpPr>
          <a:xfrm>
            <a:off x="600349" y="1251814"/>
            <a:ext cx="10864063" cy="1149741"/>
            <a:chOff x="600349" y="1231718"/>
            <a:chExt cx="10864063" cy="1149741"/>
          </a:xfrm>
        </p:grpSpPr>
        <p:sp>
          <p:nvSpPr>
            <p:cNvPr id="28" name="Rectangle: Rounded Corners 27">
              <a:extLst>
                <a:ext uri="{FF2B5EF4-FFF2-40B4-BE49-F238E27FC236}">
                  <a16:creationId xmlns:a16="http://schemas.microsoft.com/office/drawing/2014/main" id="{5019127D-ACFB-2D73-B3E9-E2429078BA3A}"/>
                </a:ext>
              </a:extLst>
            </p:cNvPr>
            <p:cNvSpPr/>
            <p:nvPr/>
          </p:nvSpPr>
          <p:spPr>
            <a:xfrm>
              <a:off x="600349" y="1231718"/>
              <a:ext cx="10864063" cy="1149741"/>
            </a:xfrm>
            <a:prstGeom prst="roundRect">
              <a:avLst>
                <a:gd name="adj" fmla="val 7816"/>
              </a:avLst>
            </a:prstGeom>
            <a:solidFill>
              <a:srgbClr val="00A8E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18" name="Group 17">
              <a:extLst>
                <a:ext uri="{FF2B5EF4-FFF2-40B4-BE49-F238E27FC236}">
                  <a16:creationId xmlns:a16="http://schemas.microsoft.com/office/drawing/2014/main" id="{83D36FAD-5FF8-CDC4-B022-053354608C2E}"/>
                </a:ext>
              </a:extLst>
            </p:cNvPr>
            <p:cNvGrpSpPr/>
            <p:nvPr/>
          </p:nvGrpSpPr>
          <p:grpSpPr>
            <a:xfrm>
              <a:off x="805177" y="1251949"/>
              <a:ext cx="10595758" cy="1109278"/>
              <a:chOff x="986041" y="1390965"/>
              <a:chExt cx="10595758" cy="1109278"/>
            </a:xfrm>
          </p:grpSpPr>
          <p:grpSp>
            <p:nvGrpSpPr>
              <p:cNvPr id="5" name="Group 4">
                <a:extLst>
                  <a:ext uri="{FF2B5EF4-FFF2-40B4-BE49-F238E27FC236}">
                    <a16:creationId xmlns:a16="http://schemas.microsoft.com/office/drawing/2014/main" id="{F1986F76-9ACE-C79C-8851-399379A4AC73}"/>
                  </a:ext>
                </a:extLst>
              </p:cNvPr>
              <p:cNvGrpSpPr/>
              <p:nvPr/>
            </p:nvGrpSpPr>
            <p:grpSpPr>
              <a:xfrm>
                <a:off x="986041" y="1390965"/>
                <a:ext cx="10595758" cy="1109278"/>
                <a:chOff x="2723826" y="2372013"/>
                <a:chExt cx="10595758" cy="1109278"/>
              </a:xfrm>
            </p:grpSpPr>
            <p:pic>
              <p:nvPicPr>
                <p:cNvPr id="6" name="Picture 2">
                  <a:extLst>
                    <a:ext uri="{FF2B5EF4-FFF2-40B4-BE49-F238E27FC236}">
                      <a16:creationId xmlns:a16="http://schemas.microsoft.com/office/drawing/2014/main" id="{3C52E65B-5DF3-24B3-F698-8510E5AD8F9A}"/>
                    </a:ext>
                  </a:extLst>
                </p:cNvPr>
                <p:cNvPicPr>
                  <a:picLocks noChangeAspect="1" noChangeArrowheads="1"/>
                </p:cNvPicPr>
                <p:nvPr/>
              </p:nvPicPr>
              <p:blipFill rotWithShape="1">
                <a:blip r:embed="rId6"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13460" t="7938" r="13429" b="8787"/>
                <a:stretch/>
              </p:blipFill>
              <p:spPr bwMode="auto">
                <a:xfrm>
                  <a:off x="2723826" y="2544894"/>
                  <a:ext cx="400259" cy="745882"/>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a:extLst>
                    <a:ext uri="{FF2B5EF4-FFF2-40B4-BE49-F238E27FC236}">
                      <a16:creationId xmlns:a16="http://schemas.microsoft.com/office/drawing/2014/main" id="{1B246CDE-281B-CFBA-E7D2-F91632F4DF96}"/>
                    </a:ext>
                  </a:extLst>
                </p:cNvPr>
                <p:cNvGrpSpPr/>
                <p:nvPr/>
              </p:nvGrpSpPr>
              <p:grpSpPr>
                <a:xfrm>
                  <a:off x="3352801" y="2372013"/>
                  <a:ext cx="9966783" cy="1109278"/>
                  <a:chOff x="1828800" y="2372013"/>
                  <a:chExt cx="9966783" cy="1109278"/>
                </a:xfrm>
              </p:grpSpPr>
              <p:grpSp>
                <p:nvGrpSpPr>
                  <p:cNvPr id="8" name="Group 7">
                    <a:extLst>
                      <a:ext uri="{FF2B5EF4-FFF2-40B4-BE49-F238E27FC236}">
                        <a16:creationId xmlns:a16="http://schemas.microsoft.com/office/drawing/2014/main" id="{1019FF13-D052-3A58-8F2F-B483C0A9E873}"/>
                      </a:ext>
                    </a:extLst>
                  </p:cNvPr>
                  <p:cNvGrpSpPr/>
                  <p:nvPr/>
                </p:nvGrpSpPr>
                <p:grpSpPr>
                  <a:xfrm>
                    <a:off x="1828800" y="2372013"/>
                    <a:ext cx="9966783" cy="1109278"/>
                    <a:chOff x="1828800" y="2250303"/>
                    <a:chExt cx="9966783" cy="1109278"/>
                  </a:xfrm>
                </p:grpSpPr>
                <p:sp>
                  <p:nvSpPr>
                    <p:cNvPr id="12" name="TextBox 11">
                      <a:extLst>
                        <a:ext uri="{FF2B5EF4-FFF2-40B4-BE49-F238E27FC236}">
                          <a16:creationId xmlns:a16="http://schemas.microsoft.com/office/drawing/2014/main" id="{554A93D4-2FBC-29DB-4EF9-FD8B8A2774B5}"/>
                        </a:ext>
                      </a:extLst>
                    </p:cNvPr>
                    <p:cNvSpPr txBox="1"/>
                    <p:nvPr/>
                  </p:nvSpPr>
                  <p:spPr>
                    <a:xfrm>
                      <a:off x="1828800" y="2388802"/>
                      <a:ext cx="9966783" cy="970779"/>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n≈</a:t>
                      </a:r>
                    </a:p>
                    <a:p>
                      <a:pPr marL="228600" marR="0" lvl="0" indent="-228600" algn="l" defTabSz="914400" rtl="0" eaLnBrk="1" fontAlgn="auto" latinLnBrk="0" hangingPunct="1">
                        <a:lnSpc>
                          <a:spcPct val="90000"/>
                        </a:lnSpc>
                        <a:spcBef>
                          <a:spcPts val="1000"/>
                        </a:spcBef>
                        <a:spcAft>
                          <a:spcPts val="0"/>
                        </a:spcAft>
                        <a:buClr>
                          <a:srgbClr val="006EAB"/>
                        </a:buClr>
                        <a:buSzTx/>
                        <a:buFont typeface="Wingdings" panose="05000000000000000000" pitchFamily="2" charset="2"/>
                        <a:buChar char="§"/>
                        <a:tabLst/>
                        <a:defRPr/>
                      </a:pPr>
                      <a:r>
                        <a:rPr kumimoji="0" lang="en-GB" sz="1800" b="0" i="0" u="none" strike="noStrike" kern="1200" cap="none" spc="-20" normalizeH="0" baseline="0" noProof="0" dirty="0">
                          <a:ln>
                            <a:noFill/>
                          </a:ln>
                          <a:solidFill>
                            <a:srgbClr val="000000"/>
                          </a:solidFill>
                          <a:effectLst/>
                          <a:uLnTx/>
                          <a:uFillTx/>
                          <a:latin typeface="Poppins Light"/>
                          <a:ea typeface="+mn-ea"/>
                          <a:cs typeface="+mn-cs"/>
                        </a:rPr>
                        <a:t>Trial will continue until 256 primary MACE endpoints have occurred, to assess whether the 95% (2-sided) upper confidence limit for a hazard ratio of 1.5 can be ruled out</a:t>
                      </a:r>
                      <a:r>
                        <a:rPr kumimoji="0" lang="en-GB" sz="1800" b="0" i="0" u="none" strike="noStrike" kern="1200" cap="none" spc="-20" normalizeH="0" baseline="30000" noProof="0" dirty="0">
                          <a:ln>
                            <a:noFill/>
                          </a:ln>
                          <a:solidFill>
                            <a:srgbClr val="000000"/>
                          </a:solidFill>
                          <a:effectLst/>
                          <a:uLnTx/>
                          <a:uFillTx/>
                          <a:latin typeface="Poppins Light"/>
                          <a:ea typeface="+mn-ea"/>
                          <a:cs typeface="+mn-cs"/>
                        </a:rPr>
                        <a:t>1</a:t>
                      </a:r>
                    </a:p>
                  </p:txBody>
                </p:sp>
                <p:sp>
                  <p:nvSpPr>
                    <p:cNvPr id="13" name="TextBox 12">
                      <a:extLst>
                        <a:ext uri="{FF2B5EF4-FFF2-40B4-BE49-F238E27FC236}">
                          <a16:creationId xmlns:a16="http://schemas.microsoft.com/office/drawing/2014/main" id="{47422AE8-4532-C611-7F05-0684D2E21A6F}"/>
                        </a:ext>
                      </a:extLst>
                    </p:cNvPr>
                    <p:cNvSpPr txBox="1"/>
                    <p:nvPr/>
                  </p:nvSpPr>
                  <p:spPr>
                    <a:xfrm>
                      <a:off x="2326406" y="2250303"/>
                      <a:ext cx="10977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20" normalizeH="0" baseline="0" noProof="0" dirty="0">
                          <a:ln>
                            <a:noFill/>
                          </a:ln>
                          <a:solidFill>
                            <a:srgbClr val="000000"/>
                          </a:solidFill>
                          <a:effectLst/>
                          <a:uLnTx/>
                          <a:uFillTx/>
                          <a:latin typeface="Poppins Medium"/>
                          <a:ea typeface="+mn-ea"/>
                          <a:cs typeface="+mn-cs"/>
                        </a:rPr>
                        <a:t>6000</a:t>
                      </a:r>
                    </a:p>
                  </p:txBody>
                </p:sp>
              </p:grpSp>
              <p:sp>
                <p:nvSpPr>
                  <p:cNvPr id="10" name="TextBox 9">
                    <a:extLst>
                      <a:ext uri="{FF2B5EF4-FFF2-40B4-BE49-F238E27FC236}">
                        <a16:creationId xmlns:a16="http://schemas.microsoft.com/office/drawing/2014/main" id="{1C2E6A90-4318-537C-5C68-2DD623B7F346}"/>
                      </a:ext>
                    </a:extLst>
                  </p:cNvPr>
                  <p:cNvSpPr txBox="1"/>
                  <p:nvPr/>
                </p:nvSpPr>
                <p:spPr>
                  <a:xfrm>
                    <a:off x="3275260" y="2504461"/>
                    <a:ext cx="8331127" cy="343940"/>
                  </a:xfrm>
                  <a:prstGeom prst="rect">
                    <a:avLst/>
                  </a:prstGeom>
                  <a:noFill/>
                </p:spPr>
                <p:txBody>
                  <a:bodyPr wrap="none" rtlCol="0">
                    <a:spAutoFit/>
                  </a:bodyPr>
                  <a:lstStyle/>
                  <a:p>
                    <a:pPr marL="0" marR="0" lvl="0" indent="0" algn="l" defTabSz="914400" rtl="0" eaLnBrk="1" fontAlgn="auto" latinLnBrk="0" hangingPunct="1">
                      <a:lnSpc>
                        <a:spcPct val="90000"/>
                      </a:lnSpc>
                      <a:spcBef>
                        <a:spcPts val="1000"/>
                      </a:spcBef>
                      <a:spcAft>
                        <a:spcPts val="0"/>
                      </a:spcAft>
                      <a:buClr>
                        <a:srgbClr val="006EAB"/>
                      </a:buClr>
                      <a:buSzTx/>
                      <a:buFontTx/>
                      <a:buNone/>
                      <a:tabLst/>
                      <a:defRPr/>
                    </a:pPr>
                    <a:r>
                      <a:rPr kumimoji="0" lang="en-GB" sz="1800" b="0" i="0" u="none" strike="noStrike" kern="1200" cap="none" spc="0" normalizeH="0" baseline="0" noProof="0" dirty="0">
                        <a:ln>
                          <a:noFill/>
                        </a:ln>
                        <a:solidFill>
                          <a:srgbClr val="000000"/>
                        </a:solidFill>
                        <a:effectLst/>
                        <a:uLnTx/>
                        <a:uFillTx/>
                        <a:latin typeface="Poppins Light"/>
                        <a:ea typeface="+mn-ea"/>
                        <a:cs typeface="+mn-cs"/>
                      </a:rPr>
                      <a:t>expected to be enrolled; as of July 2021,                have been randomised</a:t>
                    </a:r>
                    <a:r>
                      <a:rPr kumimoji="0" lang="en-GB" sz="1800" b="0" i="0" u="none" strike="noStrike" kern="1200" cap="none" spc="0" normalizeH="0" baseline="30000" noProof="0" dirty="0">
                        <a:ln>
                          <a:noFill/>
                        </a:ln>
                        <a:solidFill>
                          <a:srgbClr val="000000"/>
                        </a:solidFill>
                        <a:effectLst/>
                        <a:uLnTx/>
                        <a:uFillTx/>
                        <a:latin typeface="Poppins Light"/>
                        <a:ea typeface="+mn-ea"/>
                        <a:cs typeface="+mn-cs"/>
                      </a:rPr>
                      <a:t>1</a:t>
                    </a:r>
                  </a:p>
                </p:txBody>
              </p:sp>
            </p:grpSp>
          </p:grpSp>
          <p:sp>
            <p:nvSpPr>
              <p:cNvPr id="17" name="TextBox 16">
                <a:extLst>
                  <a:ext uri="{FF2B5EF4-FFF2-40B4-BE49-F238E27FC236}">
                    <a16:creationId xmlns:a16="http://schemas.microsoft.com/office/drawing/2014/main" id="{5CDB3B55-3075-87A9-0F3D-8B94044AD7FB}"/>
                  </a:ext>
                </a:extLst>
              </p:cNvPr>
              <p:cNvSpPr txBox="1"/>
              <p:nvPr/>
            </p:nvSpPr>
            <p:spPr>
              <a:xfrm>
                <a:off x="7543680" y="1393785"/>
                <a:ext cx="106567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20" normalizeH="0" baseline="0" noProof="0" dirty="0">
                    <a:ln>
                      <a:noFill/>
                    </a:ln>
                    <a:solidFill>
                      <a:srgbClr val="1272AE"/>
                    </a:solidFill>
                    <a:effectLst/>
                    <a:uLnTx/>
                    <a:uFillTx/>
                    <a:latin typeface="Poppins Medium"/>
                    <a:ea typeface="+mn-ea"/>
                    <a:cs typeface="+mn-cs"/>
                  </a:rPr>
                  <a:t>5076</a:t>
                </a:r>
              </a:p>
            </p:txBody>
          </p:sp>
        </p:grpSp>
      </p:grpSp>
      <p:sp>
        <p:nvSpPr>
          <p:cNvPr id="52" name="Content Placeholder 2">
            <a:extLst>
              <a:ext uri="{FF2B5EF4-FFF2-40B4-BE49-F238E27FC236}">
                <a16:creationId xmlns:a16="http://schemas.microsoft.com/office/drawing/2014/main" id="{E53C2031-9B98-0B27-E998-A553EBDE3B9E}"/>
              </a:ext>
            </a:extLst>
          </p:cNvPr>
          <p:cNvSpPr txBox="1">
            <a:spLocks/>
          </p:cNvSpPr>
          <p:nvPr/>
        </p:nvSpPr>
        <p:spPr>
          <a:xfrm>
            <a:off x="5586878" y="2523671"/>
            <a:ext cx="5894441" cy="313932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None/>
              <a:tabLst/>
              <a:defRPr/>
            </a:pPr>
            <a:r>
              <a:rPr kumimoji="0" lang="en-GB" sz="1800" b="0" i="0" u="none" strike="noStrike" kern="1200" cap="none" spc="0" normalizeH="0" baseline="0" noProof="0" dirty="0">
                <a:ln>
                  <a:noFill/>
                </a:ln>
                <a:solidFill>
                  <a:srgbClr val="CC0000"/>
                </a:solidFill>
                <a:effectLst/>
                <a:uLnTx/>
                <a:uFillTx/>
                <a:latin typeface="Poppins Medium"/>
                <a:ea typeface="+mn-ea"/>
                <a:cs typeface="+mn-cs"/>
              </a:rPr>
              <a:t>Exclusion criteria</a:t>
            </a:r>
            <a:r>
              <a:rPr kumimoji="0" lang="en-GB" sz="1800" b="0" i="0" u="none" strike="noStrike" kern="1200" cap="none" spc="0" normalizeH="0" baseline="30000" noProof="0" dirty="0">
                <a:ln>
                  <a:noFill/>
                </a:ln>
                <a:solidFill>
                  <a:srgbClr val="CC0000"/>
                </a:solidFill>
                <a:effectLst/>
                <a:uLnTx/>
                <a:uFillTx/>
                <a:latin typeface="Poppins Medium"/>
                <a:ea typeface="+mn-ea"/>
                <a:cs typeface="+mn-cs"/>
              </a:rPr>
              <a:t>1</a:t>
            </a:r>
          </a:p>
          <a:p>
            <a:pPr marL="22860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Congenital or acquired hypogonadism making </a:t>
            </a:r>
            <a:b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long-term placebo therapy medically inappropriate</a:t>
            </a:r>
          </a:p>
          <a:p>
            <a:pPr marL="22860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Contraindications to TTh</a:t>
            </a:r>
          </a:p>
          <a:p>
            <a:pPr marL="22860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MI, stroke, percutaneous coronary angioplasty, </a:t>
            </a:r>
            <a:b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CABG surgery, unstable angina, or procedures to </a:t>
            </a:r>
            <a:b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treat critical limb ischaemia within the past 4 months</a:t>
            </a:r>
          </a:p>
          <a:p>
            <a:pPr marL="22860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Use within the past 6 months of TTh, clomiphene, </a:t>
            </a:r>
            <a:b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anabolic steroids, androgenic steroid derivatives, </a:t>
            </a:r>
            <a:b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DHEA or investigational products that may affect </a:t>
            </a:r>
            <a:b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br>
            <a:r>
              <a:rPr kumimoji="0" lang="en-GB" sz="1600" b="0" i="0" u="none" strike="noStrike" kern="1200" cap="none" spc="0" normalizeH="0" baseline="0" noProof="0" dirty="0">
                <a:ln>
                  <a:noFill/>
                </a:ln>
                <a:solidFill>
                  <a:srgbClr val="E7E6E6">
                    <a:lumMod val="25000"/>
                  </a:srgbClr>
                </a:solidFill>
                <a:effectLst/>
                <a:uLnTx/>
                <a:uFillTx/>
                <a:latin typeface="Poppins Light"/>
                <a:ea typeface="+mn-ea"/>
                <a:cs typeface="+mn-cs"/>
              </a:rPr>
              <a:t>the reproductive hormonal system</a:t>
            </a:r>
          </a:p>
        </p:txBody>
      </p:sp>
      <p:pic>
        <p:nvPicPr>
          <p:cNvPr id="11" name="Graphic 10">
            <a:extLst>
              <a:ext uri="{FF2B5EF4-FFF2-40B4-BE49-F238E27FC236}">
                <a16:creationId xmlns:a16="http://schemas.microsoft.com/office/drawing/2014/main" id="{C93362FD-BD9F-6536-0F10-E1598F9E310C}"/>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7423260" y="3281325"/>
            <a:ext cx="1829600" cy="1829600"/>
          </a:xfrm>
          <a:prstGeom prst="rect">
            <a:avLst/>
          </a:prstGeom>
        </p:spPr>
      </p:pic>
    </p:spTree>
    <p:extLst>
      <p:ext uri="{BB962C8B-B14F-4D97-AF65-F5344CB8AC3E}">
        <p14:creationId xmlns:p14="http://schemas.microsoft.com/office/powerpoint/2010/main" val="107776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fade">
                                      <p:cBhvr>
                                        <p:cTn id="12" dur="250"/>
                                        <p:tgtEl>
                                          <p:spTgt spid="32">
                                            <p:txEl>
                                              <p:pRg st="0" end="0"/>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xEl>
                                              <p:pRg st="1" end="1"/>
                                            </p:txEl>
                                          </p:spTgt>
                                        </p:tgtEl>
                                        <p:attrNameLst>
                                          <p:attrName>style.visibility</p:attrName>
                                        </p:attrNameLst>
                                      </p:cBhvr>
                                      <p:to>
                                        <p:strVal val="visible"/>
                                      </p:to>
                                    </p:set>
                                    <p:animEffect transition="in" filter="fade">
                                      <p:cBhvr>
                                        <p:cTn id="16" dur="250"/>
                                        <p:tgtEl>
                                          <p:spTgt spid="32">
                                            <p:txEl>
                                              <p:pRg st="1" end="1"/>
                                            </p:txEl>
                                          </p:spTgt>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32">
                                            <p:txEl>
                                              <p:pRg st="2" end="2"/>
                                            </p:txEl>
                                          </p:spTgt>
                                        </p:tgtEl>
                                        <p:attrNameLst>
                                          <p:attrName>style.visibility</p:attrName>
                                        </p:attrNameLst>
                                      </p:cBhvr>
                                      <p:to>
                                        <p:strVal val="visible"/>
                                      </p:to>
                                    </p:set>
                                    <p:animEffect transition="in" filter="fade">
                                      <p:cBhvr>
                                        <p:cTn id="20" dur="250"/>
                                        <p:tgtEl>
                                          <p:spTgt spid="32">
                                            <p:txEl>
                                              <p:pRg st="2" end="2"/>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32">
                                            <p:txEl>
                                              <p:pRg st="3" end="3"/>
                                            </p:txEl>
                                          </p:spTgt>
                                        </p:tgtEl>
                                        <p:attrNameLst>
                                          <p:attrName>style.visibility</p:attrName>
                                        </p:attrNameLst>
                                      </p:cBhvr>
                                      <p:to>
                                        <p:strVal val="visible"/>
                                      </p:to>
                                    </p:set>
                                    <p:animEffect transition="in" filter="fade">
                                      <p:cBhvr>
                                        <p:cTn id="24" dur="250"/>
                                        <p:tgtEl>
                                          <p:spTgt spid="3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xEl>
                                              <p:pRg st="0" end="0"/>
                                            </p:txEl>
                                          </p:spTgt>
                                        </p:tgtEl>
                                        <p:attrNameLst>
                                          <p:attrName>style.visibility</p:attrName>
                                        </p:attrNameLst>
                                      </p:cBhvr>
                                      <p:to>
                                        <p:strVal val="visible"/>
                                      </p:to>
                                    </p:set>
                                    <p:animEffect transition="in" filter="fade">
                                      <p:cBhvr>
                                        <p:cTn id="34" dur="250"/>
                                        <p:tgtEl>
                                          <p:spTgt spid="52">
                                            <p:txEl>
                                              <p:pRg st="0" end="0"/>
                                            </p:txEl>
                                          </p:spTgt>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52">
                                            <p:txEl>
                                              <p:pRg st="1" end="1"/>
                                            </p:txEl>
                                          </p:spTgt>
                                        </p:tgtEl>
                                        <p:attrNameLst>
                                          <p:attrName>style.visibility</p:attrName>
                                        </p:attrNameLst>
                                      </p:cBhvr>
                                      <p:to>
                                        <p:strVal val="visible"/>
                                      </p:to>
                                    </p:set>
                                    <p:animEffect transition="in" filter="fade">
                                      <p:cBhvr>
                                        <p:cTn id="38" dur="250"/>
                                        <p:tgtEl>
                                          <p:spTgt spid="52">
                                            <p:txEl>
                                              <p:pRg st="1" end="1"/>
                                            </p:txEl>
                                          </p:spTgt>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52">
                                            <p:txEl>
                                              <p:pRg st="2" end="2"/>
                                            </p:txEl>
                                          </p:spTgt>
                                        </p:tgtEl>
                                        <p:attrNameLst>
                                          <p:attrName>style.visibility</p:attrName>
                                        </p:attrNameLst>
                                      </p:cBhvr>
                                      <p:to>
                                        <p:strVal val="visible"/>
                                      </p:to>
                                    </p:set>
                                    <p:animEffect transition="in" filter="fade">
                                      <p:cBhvr>
                                        <p:cTn id="42" dur="250"/>
                                        <p:tgtEl>
                                          <p:spTgt spid="52">
                                            <p:txEl>
                                              <p:pRg st="2" end="2"/>
                                            </p:txEl>
                                          </p:spTgt>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52">
                                            <p:txEl>
                                              <p:pRg st="3" end="3"/>
                                            </p:txEl>
                                          </p:spTgt>
                                        </p:tgtEl>
                                        <p:attrNameLst>
                                          <p:attrName>style.visibility</p:attrName>
                                        </p:attrNameLst>
                                      </p:cBhvr>
                                      <p:to>
                                        <p:strVal val="visible"/>
                                      </p:to>
                                    </p:set>
                                    <p:animEffect transition="in" filter="fade">
                                      <p:cBhvr>
                                        <p:cTn id="46" dur="250"/>
                                        <p:tgtEl>
                                          <p:spTgt spid="52">
                                            <p:txEl>
                                              <p:pRg st="3" end="3"/>
                                            </p:txEl>
                                          </p:spTgt>
                                        </p:tgtEl>
                                      </p:cBhvr>
                                    </p:animEffect>
                                  </p:childTnLst>
                                </p:cTn>
                              </p:par>
                            </p:childTnLst>
                          </p:cTn>
                        </p:par>
                        <p:par>
                          <p:cTn id="47" fill="hold">
                            <p:stCondLst>
                              <p:cond delay="1250"/>
                            </p:stCondLst>
                            <p:childTnLst>
                              <p:par>
                                <p:cTn id="48" presetID="10" presetClass="entr" presetSubtype="0" fill="hold" grpId="0" nodeType="afterEffect">
                                  <p:stCondLst>
                                    <p:cond delay="0"/>
                                  </p:stCondLst>
                                  <p:childTnLst>
                                    <p:set>
                                      <p:cBhvr>
                                        <p:cTn id="49" dur="1" fill="hold">
                                          <p:stCondLst>
                                            <p:cond delay="0"/>
                                          </p:stCondLst>
                                        </p:cTn>
                                        <p:tgtEl>
                                          <p:spTgt spid="52">
                                            <p:txEl>
                                              <p:pRg st="4" end="4"/>
                                            </p:txEl>
                                          </p:spTgt>
                                        </p:tgtEl>
                                        <p:attrNameLst>
                                          <p:attrName>style.visibility</p:attrName>
                                        </p:attrNameLst>
                                      </p:cBhvr>
                                      <p:to>
                                        <p:strVal val="visible"/>
                                      </p:to>
                                    </p:set>
                                    <p:animEffect transition="in" filter="fade">
                                      <p:cBhvr>
                                        <p:cTn id="50" dur="250"/>
                                        <p:tgtEl>
                                          <p:spTgt spid="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uiExpand="1" build="p"/>
      <p:bldP spid="52"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8" name="Group 1107">
            <a:extLst>
              <a:ext uri="{FF2B5EF4-FFF2-40B4-BE49-F238E27FC236}">
                <a16:creationId xmlns:a16="http://schemas.microsoft.com/office/drawing/2014/main" id="{6F684DAB-2E2A-9667-2B8E-CDAA933B36BF}"/>
              </a:ext>
            </a:extLst>
          </p:cNvPr>
          <p:cNvGrpSpPr/>
          <p:nvPr/>
        </p:nvGrpSpPr>
        <p:grpSpPr>
          <a:xfrm>
            <a:off x="326557" y="2914024"/>
            <a:ext cx="2644807" cy="2696149"/>
            <a:chOff x="688767" y="1799704"/>
            <a:chExt cx="3141792" cy="3202781"/>
          </a:xfrm>
        </p:grpSpPr>
        <p:sp>
          <p:nvSpPr>
            <p:cNvPr id="1107" name="Oval 1106">
              <a:extLst>
                <a:ext uri="{FF2B5EF4-FFF2-40B4-BE49-F238E27FC236}">
                  <a16:creationId xmlns:a16="http://schemas.microsoft.com/office/drawing/2014/main" id="{D6B7A575-960A-2324-70F8-9AD1729909A7}"/>
                </a:ext>
              </a:extLst>
            </p:cNvPr>
            <p:cNvSpPr/>
            <p:nvPr/>
          </p:nvSpPr>
          <p:spPr>
            <a:xfrm>
              <a:off x="2134302" y="2043704"/>
              <a:ext cx="494104" cy="2022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1065" name="Group 1064">
              <a:extLst>
                <a:ext uri="{FF2B5EF4-FFF2-40B4-BE49-F238E27FC236}">
                  <a16:creationId xmlns:a16="http://schemas.microsoft.com/office/drawing/2014/main" id="{7A3E0E80-E5FD-9520-EA98-EBF45DD6E967}"/>
                </a:ext>
              </a:extLst>
            </p:cNvPr>
            <p:cNvGrpSpPr/>
            <p:nvPr/>
          </p:nvGrpSpPr>
          <p:grpSpPr>
            <a:xfrm>
              <a:off x="688767" y="1799704"/>
              <a:ext cx="3141792" cy="3202781"/>
              <a:chOff x="574377" y="1812498"/>
              <a:chExt cx="3141792" cy="3202781"/>
            </a:xfrm>
            <a:effectLst>
              <a:outerShdw blurRad="76200" dist="177800" dir="16800000" sy="23000" kx="-1200000" algn="bl" rotWithShape="0">
                <a:prstClr val="black">
                  <a:alpha val="20000"/>
                </a:prstClr>
              </a:outerShdw>
            </a:effectLst>
          </p:grpSpPr>
          <p:sp>
            <p:nvSpPr>
              <p:cNvPr id="1064" name="Freeform: Shape 1063">
                <a:extLst>
                  <a:ext uri="{FF2B5EF4-FFF2-40B4-BE49-F238E27FC236}">
                    <a16:creationId xmlns:a16="http://schemas.microsoft.com/office/drawing/2014/main" id="{20AC7499-26A6-C813-D612-5E6266905280}"/>
                  </a:ext>
                </a:extLst>
              </p:cNvPr>
              <p:cNvSpPr/>
              <p:nvPr/>
            </p:nvSpPr>
            <p:spPr>
              <a:xfrm>
                <a:off x="1867301" y="4528686"/>
                <a:ext cx="1720516" cy="303196"/>
              </a:xfrm>
              <a:custGeom>
                <a:avLst/>
                <a:gdLst>
                  <a:gd name="connsiteX0" fmla="*/ 0 w 1720516"/>
                  <a:gd name="connsiteY0" fmla="*/ 0 h 303196"/>
                  <a:gd name="connsiteX1" fmla="*/ 26470 w 1720516"/>
                  <a:gd name="connsiteY1" fmla="*/ 228600 h 303196"/>
                  <a:gd name="connsiteX2" fmla="*/ 767615 w 1720516"/>
                  <a:gd name="connsiteY2" fmla="*/ 228600 h 303196"/>
                  <a:gd name="connsiteX3" fmla="*/ 969745 w 1720516"/>
                  <a:gd name="connsiteY3" fmla="*/ 303196 h 303196"/>
                  <a:gd name="connsiteX4" fmla="*/ 1691640 w 1720516"/>
                  <a:gd name="connsiteY4" fmla="*/ 276727 h 303196"/>
                  <a:gd name="connsiteX5" fmla="*/ 1720516 w 1720516"/>
                  <a:gd name="connsiteY5" fmla="*/ 43314 h 303196"/>
                  <a:gd name="connsiteX6" fmla="*/ 0 w 1720516"/>
                  <a:gd name="connsiteY6" fmla="*/ 0 h 303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20516" h="303196">
                    <a:moveTo>
                      <a:pt x="0" y="0"/>
                    </a:moveTo>
                    <a:lnTo>
                      <a:pt x="26470" y="228600"/>
                    </a:lnTo>
                    <a:lnTo>
                      <a:pt x="767615" y="228600"/>
                    </a:lnTo>
                    <a:lnTo>
                      <a:pt x="969745" y="303196"/>
                    </a:lnTo>
                    <a:lnTo>
                      <a:pt x="1691640" y="276727"/>
                    </a:lnTo>
                    <a:lnTo>
                      <a:pt x="1720516" y="43314"/>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1044" name="Group 1043">
                <a:extLst>
                  <a:ext uri="{FF2B5EF4-FFF2-40B4-BE49-F238E27FC236}">
                    <a16:creationId xmlns:a16="http://schemas.microsoft.com/office/drawing/2014/main" id="{FB2F841F-0121-BFD6-A496-BD073994572F}"/>
                  </a:ext>
                </a:extLst>
              </p:cNvPr>
              <p:cNvGrpSpPr/>
              <p:nvPr/>
            </p:nvGrpSpPr>
            <p:grpSpPr>
              <a:xfrm>
                <a:off x="574377" y="1812498"/>
                <a:ext cx="3141792" cy="3202781"/>
                <a:chOff x="539562" y="2035063"/>
                <a:chExt cx="3141792" cy="3202781"/>
              </a:xfrm>
            </p:grpSpPr>
            <p:pic>
              <p:nvPicPr>
                <p:cNvPr id="1032" name="Picture 8">
                  <a:extLst>
                    <a:ext uri="{FF2B5EF4-FFF2-40B4-BE49-F238E27FC236}">
                      <a16:creationId xmlns:a16="http://schemas.microsoft.com/office/drawing/2014/main" id="{C6C23D5C-998F-3929-3974-238746ED8699}"/>
                    </a:ext>
                  </a:extLst>
                </p:cNvPr>
                <p:cNvPicPr>
                  <a:picLocks noChangeAspect="1" noChangeArrowheads="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l="27869" t="1778" r="28152" b="2151"/>
                <a:stretch/>
              </p:blipFill>
              <p:spPr bwMode="auto">
                <a:xfrm>
                  <a:off x="539562" y="2035063"/>
                  <a:ext cx="3141792" cy="320278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3B8B3D76-6BE0-1EF3-86AE-EF1476D3B69E}"/>
                    </a:ext>
                  </a:extLst>
                </p:cNvPr>
                <p:cNvPicPr>
                  <a:picLocks noChangeAspect="1"/>
                </p:cNvPicPr>
                <p:nvPr/>
              </p:nvPicPr>
              <p:blipFill>
                <a:blip r:embed="rId4"/>
                <a:stretch>
                  <a:fillRect/>
                </a:stretch>
              </p:blipFill>
              <p:spPr>
                <a:xfrm>
                  <a:off x="2006591" y="3473260"/>
                  <a:ext cx="462588" cy="181950"/>
                </a:xfrm>
                <a:prstGeom prst="rect">
                  <a:avLst/>
                </a:prstGeom>
              </p:spPr>
            </p:pic>
            <p:pic>
              <p:nvPicPr>
                <p:cNvPr id="34" name="Picture 33">
                  <a:extLst>
                    <a:ext uri="{FF2B5EF4-FFF2-40B4-BE49-F238E27FC236}">
                      <a16:creationId xmlns:a16="http://schemas.microsoft.com/office/drawing/2014/main" id="{AC59E93E-1AFA-0467-216E-F70410BE826F}"/>
                    </a:ext>
                  </a:extLst>
                </p:cNvPr>
                <p:cNvPicPr>
                  <a:picLocks noChangeAspect="1"/>
                </p:cNvPicPr>
                <p:nvPr/>
              </p:nvPicPr>
              <p:blipFill>
                <a:blip r:embed="rId4"/>
                <a:stretch>
                  <a:fillRect/>
                </a:stretch>
              </p:blipFill>
              <p:spPr>
                <a:xfrm>
                  <a:off x="1977302" y="3631145"/>
                  <a:ext cx="542510" cy="1110630"/>
                </a:xfrm>
                <a:prstGeom prst="rect">
                  <a:avLst/>
                </a:prstGeom>
              </p:spPr>
            </p:pic>
            <p:pic>
              <p:nvPicPr>
                <p:cNvPr id="35" name="Picture 34">
                  <a:extLst>
                    <a:ext uri="{FF2B5EF4-FFF2-40B4-BE49-F238E27FC236}">
                      <a16:creationId xmlns:a16="http://schemas.microsoft.com/office/drawing/2014/main" id="{5ABBA1A9-8CC4-02D7-4E34-D1FD1C980BC0}"/>
                    </a:ext>
                  </a:extLst>
                </p:cNvPr>
                <p:cNvPicPr>
                  <a:picLocks noChangeAspect="1"/>
                </p:cNvPicPr>
                <p:nvPr/>
              </p:nvPicPr>
              <p:blipFill>
                <a:blip r:embed="rId4"/>
                <a:stretch>
                  <a:fillRect/>
                </a:stretch>
              </p:blipFill>
              <p:spPr>
                <a:xfrm>
                  <a:off x="1947105" y="3792631"/>
                  <a:ext cx="617386" cy="1044456"/>
                </a:xfrm>
                <a:prstGeom prst="rect">
                  <a:avLst/>
                </a:prstGeom>
              </p:spPr>
            </p:pic>
            <p:pic>
              <p:nvPicPr>
                <p:cNvPr id="38" name="Picture 37">
                  <a:extLst>
                    <a:ext uri="{FF2B5EF4-FFF2-40B4-BE49-F238E27FC236}">
                      <a16:creationId xmlns:a16="http://schemas.microsoft.com/office/drawing/2014/main" id="{7A5B8687-A430-11D6-8981-9105049E0190}"/>
                    </a:ext>
                  </a:extLst>
                </p:cNvPr>
                <p:cNvPicPr>
                  <a:picLocks noChangeAspect="1"/>
                </p:cNvPicPr>
                <p:nvPr/>
              </p:nvPicPr>
              <p:blipFill>
                <a:blip r:embed="rId4"/>
                <a:stretch>
                  <a:fillRect/>
                </a:stretch>
              </p:blipFill>
              <p:spPr>
                <a:xfrm>
                  <a:off x="1902013" y="3993010"/>
                  <a:ext cx="617386" cy="758050"/>
                </a:xfrm>
                <a:prstGeom prst="rect">
                  <a:avLst/>
                </a:prstGeom>
              </p:spPr>
            </p:pic>
            <p:pic>
              <p:nvPicPr>
                <p:cNvPr id="48" name="Picture 47">
                  <a:extLst>
                    <a:ext uri="{FF2B5EF4-FFF2-40B4-BE49-F238E27FC236}">
                      <a16:creationId xmlns:a16="http://schemas.microsoft.com/office/drawing/2014/main" id="{18A95369-3401-855B-C298-8C02DCF7D5FA}"/>
                    </a:ext>
                  </a:extLst>
                </p:cNvPr>
                <p:cNvPicPr>
                  <a:picLocks noChangeAspect="1"/>
                </p:cNvPicPr>
                <p:nvPr/>
              </p:nvPicPr>
              <p:blipFill rotWithShape="1">
                <a:blip r:embed="rId4"/>
                <a:srcRect r="84976"/>
                <a:stretch/>
              </p:blipFill>
              <p:spPr>
                <a:xfrm rot="540000">
                  <a:off x="1915827" y="3798524"/>
                  <a:ext cx="92754" cy="221094"/>
                </a:xfrm>
                <a:prstGeom prst="rect">
                  <a:avLst/>
                </a:prstGeom>
              </p:spPr>
            </p:pic>
            <p:pic>
              <p:nvPicPr>
                <p:cNvPr id="56" name="Picture 55">
                  <a:extLst>
                    <a:ext uri="{FF2B5EF4-FFF2-40B4-BE49-F238E27FC236}">
                      <a16:creationId xmlns:a16="http://schemas.microsoft.com/office/drawing/2014/main" id="{D8419E8E-3CC3-3198-1A9F-CFBB0A648BC2}"/>
                    </a:ext>
                  </a:extLst>
                </p:cNvPr>
                <p:cNvPicPr>
                  <a:picLocks noChangeAspect="1"/>
                </p:cNvPicPr>
                <p:nvPr/>
              </p:nvPicPr>
              <p:blipFill>
                <a:blip r:embed="rId5"/>
                <a:stretch>
                  <a:fillRect/>
                </a:stretch>
              </p:blipFill>
              <p:spPr>
                <a:xfrm>
                  <a:off x="2803578" y="3368474"/>
                  <a:ext cx="519023" cy="358171"/>
                </a:xfrm>
                <a:prstGeom prst="rect">
                  <a:avLst/>
                </a:prstGeom>
              </p:spPr>
            </p:pic>
            <p:pic>
              <p:nvPicPr>
                <p:cNvPr id="57" name="Picture 56">
                  <a:extLst>
                    <a:ext uri="{FF2B5EF4-FFF2-40B4-BE49-F238E27FC236}">
                      <a16:creationId xmlns:a16="http://schemas.microsoft.com/office/drawing/2014/main" id="{20B07D2D-F2C3-4C5A-8EC2-9A692383E34B}"/>
                    </a:ext>
                  </a:extLst>
                </p:cNvPr>
                <p:cNvPicPr>
                  <a:picLocks noChangeAspect="1"/>
                </p:cNvPicPr>
                <p:nvPr/>
              </p:nvPicPr>
              <p:blipFill>
                <a:blip r:embed="rId5"/>
                <a:stretch>
                  <a:fillRect/>
                </a:stretch>
              </p:blipFill>
              <p:spPr>
                <a:xfrm>
                  <a:off x="2696842" y="3958889"/>
                  <a:ext cx="742426" cy="899150"/>
                </a:xfrm>
                <a:prstGeom prst="rect">
                  <a:avLst/>
                </a:prstGeom>
              </p:spPr>
            </p:pic>
            <p:pic>
              <p:nvPicPr>
                <p:cNvPr id="58" name="Picture 57">
                  <a:extLst>
                    <a:ext uri="{FF2B5EF4-FFF2-40B4-BE49-F238E27FC236}">
                      <a16:creationId xmlns:a16="http://schemas.microsoft.com/office/drawing/2014/main" id="{5F53E7D6-1F8D-BD1A-636D-FB796821BACD}"/>
                    </a:ext>
                  </a:extLst>
                </p:cNvPr>
                <p:cNvPicPr>
                  <a:picLocks noChangeAspect="1"/>
                </p:cNvPicPr>
                <p:nvPr/>
              </p:nvPicPr>
              <p:blipFill>
                <a:blip r:embed="rId5"/>
                <a:stretch>
                  <a:fillRect/>
                </a:stretch>
              </p:blipFill>
              <p:spPr>
                <a:xfrm>
                  <a:off x="2730559" y="3718217"/>
                  <a:ext cx="692571" cy="358171"/>
                </a:xfrm>
                <a:prstGeom prst="rect">
                  <a:avLst/>
                </a:prstGeom>
              </p:spPr>
            </p:pic>
            <p:pic>
              <p:nvPicPr>
                <p:cNvPr id="59" name="Picture 58">
                  <a:extLst>
                    <a:ext uri="{FF2B5EF4-FFF2-40B4-BE49-F238E27FC236}">
                      <a16:creationId xmlns:a16="http://schemas.microsoft.com/office/drawing/2014/main" id="{39B98915-F665-2E44-FF8D-90E1552292D5}"/>
                    </a:ext>
                  </a:extLst>
                </p:cNvPr>
                <p:cNvPicPr>
                  <a:picLocks noChangeAspect="1"/>
                </p:cNvPicPr>
                <p:nvPr/>
              </p:nvPicPr>
              <p:blipFill rotWithShape="1">
                <a:blip r:embed="rId4"/>
                <a:srcRect r="84976"/>
                <a:stretch/>
              </p:blipFill>
              <p:spPr>
                <a:xfrm rot="600000">
                  <a:off x="2707150" y="3661043"/>
                  <a:ext cx="92754" cy="292392"/>
                </a:xfrm>
                <a:prstGeom prst="rect">
                  <a:avLst/>
                </a:prstGeom>
              </p:spPr>
            </p:pic>
            <p:pic>
              <p:nvPicPr>
                <p:cNvPr id="60" name="Picture 59">
                  <a:extLst>
                    <a:ext uri="{FF2B5EF4-FFF2-40B4-BE49-F238E27FC236}">
                      <a16:creationId xmlns:a16="http://schemas.microsoft.com/office/drawing/2014/main" id="{E20CE8C0-CFAA-2096-ED51-5D587239908F}"/>
                    </a:ext>
                  </a:extLst>
                </p:cNvPr>
                <p:cNvPicPr>
                  <a:picLocks noChangeAspect="1"/>
                </p:cNvPicPr>
                <p:nvPr/>
              </p:nvPicPr>
              <p:blipFill rotWithShape="1">
                <a:blip r:embed="rId4"/>
                <a:srcRect r="84976"/>
                <a:stretch/>
              </p:blipFill>
              <p:spPr>
                <a:xfrm rot="21000000" flipH="1">
                  <a:off x="3298770" y="3429588"/>
                  <a:ext cx="92754" cy="292392"/>
                </a:xfrm>
                <a:prstGeom prst="rect">
                  <a:avLst/>
                </a:prstGeom>
              </p:spPr>
            </p:pic>
            <p:pic>
              <p:nvPicPr>
                <p:cNvPr id="1027" name="Picture 1026">
                  <a:extLst>
                    <a:ext uri="{FF2B5EF4-FFF2-40B4-BE49-F238E27FC236}">
                      <a16:creationId xmlns:a16="http://schemas.microsoft.com/office/drawing/2014/main" id="{928126A8-9752-9FB5-5B3F-E5B931A4D68B}"/>
                    </a:ext>
                  </a:extLst>
                </p:cNvPr>
                <p:cNvPicPr>
                  <a:picLocks noChangeAspect="1"/>
                </p:cNvPicPr>
                <p:nvPr/>
              </p:nvPicPr>
              <p:blipFill>
                <a:blip r:embed="rId6"/>
                <a:stretch>
                  <a:fillRect/>
                </a:stretch>
              </p:blipFill>
              <p:spPr>
                <a:xfrm>
                  <a:off x="801802" y="3137925"/>
                  <a:ext cx="706775" cy="750180"/>
                </a:xfrm>
                <a:prstGeom prst="rect">
                  <a:avLst/>
                </a:prstGeom>
              </p:spPr>
            </p:pic>
            <p:pic>
              <p:nvPicPr>
                <p:cNvPr id="1031" name="Picture 1030">
                  <a:extLst>
                    <a:ext uri="{FF2B5EF4-FFF2-40B4-BE49-F238E27FC236}">
                      <a16:creationId xmlns:a16="http://schemas.microsoft.com/office/drawing/2014/main" id="{300DA92F-138B-2FE9-B99E-93508217AD0C}"/>
                    </a:ext>
                  </a:extLst>
                </p:cNvPr>
                <p:cNvPicPr>
                  <a:picLocks noChangeAspect="1"/>
                </p:cNvPicPr>
                <p:nvPr/>
              </p:nvPicPr>
              <p:blipFill>
                <a:blip r:embed="rId7"/>
                <a:stretch>
                  <a:fillRect/>
                </a:stretch>
              </p:blipFill>
              <p:spPr>
                <a:xfrm rot="300000">
                  <a:off x="1380269" y="3486982"/>
                  <a:ext cx="447327" cy="406412"/>
                </a:xfrm>
                <a:prstGeom prst="rect">
                  <a:avLst/>
                </a:prstGeom>
              </p:spPr>
            </p:pic>
            <p:pic>
              <p:nvPicPr>
                <p:cNvPr id="1024" name="Picture 1023">
                  <a:extLst>
                    <a:ext uri="{FF2B5EF4-FFF2-40B4-BE49-F238E27FC236}">
                      <a16:creationId xmlns:a16="http://schemas.microsoft.com/office/drawing/2014/main" id="{2E4B846D-47B0-619F-1E57-EF7379E607E2}"/>
                    </a:ext>
                  </a:extLst>
                </p:cNvPr>
                <p:cNvPicPr>
                  <a:picLocks noChangeAspect="1"/>
                </p:cNvPicPr>
                <p:nvPr/>
              </p:nvPicPr>
              <p:blipFill>
                <a:blip r:embed="rId8"/>
                <a:stretch>
                  <a:fillRect/>
                </a:stretch>
              </p:blipFill>
              <p:spPr>
                <a:xfrm>
                  <a:off x="801802" y="3867973"/>
                  <a:ext cx="981300" cy="1027588"/>
                </a:xfrm>
                <a:prstGeom prst="rect">
                  <a:avLst/>
                </a:prstGeom>
              </p:spPr>
            </p:pic>
            <p:pic>
              <p:nvPicPr>
                <p:cNvPr id="1034" name="Picture 1033">
                  <a:extLst>
                    <a:ext uri="{FF2B5EF4-FFF2-40B4-BE49-F238E27FC236}">
                      <a16:creationId xmlns:a16="http://schemas.microsoft.com/office/drawing/2014/main" id="{B98C68C7-BBDD-A110-7FA5-D0EEFC5B3ADE}"/>
                    </a:ext>
                  </a:extLst>
                </p:cNvPr>
                <p:cNvPicPr>
                  <a:picLocks noChangeAspect="1"/>
                </p:cNvPicPr>
                <p:nvPr/>
              </p:nvPicPr>
              <p:blipFill>
                <a:blip r:embed="rId9"/>
                <a:stretch>
                  <a:fillRect/>
                </a:stretch>
              </p:blipFill>
              <p:spPr>
                <a:xfrm>
                  <a:off x="843915" y="3057535"/>
                  <a:ext cx="1013471" cy="480102"/>
                </a:xfrm>
                <a:prstGeom prst="rect">
                  <a:avLst/>
                </a:prstGeom>
              </p:spPr>
            </p:pic>
            <p:pic>
              <p:nvPicPr>
                <p:cNvPr id="1035" name="Picture 1034">
                  <a:extLst>
                    <a:ext uri="{FF2B5EF4-FFF2-40B4-BE49-F238E27FC236}">
                      <a16:creationId xmlns:a16="http://schemas.microsoft.com/office/drawing/2014/main" id="{E9F6034F-9FBA-08CF-86B1-BF4CDE898A2C}"/>
                    </a:ext>
                  </a:extLst>
                </p:cNvPr>
                <p:cNvPicPr>
                  <a:picLocks noChangeAspect="1"/>
                </p:cNvPicPr>
                <p:nvPr/>
              </p:nvPicPr>
              <p:blipFill>
                <a:blip r:embed="rId9"/>
                <a:stretch>
                  <a:fillRect/>
                </a:stretch>
              </p:blipFill>
              <p:spPr>
                <a:xfrm rot="540000">
                  <a:off x="1532388" y="3092911"/>
                  <a:ext cx="359702" cy="480102"/>
                </a:xfrm>
                <a:prstGeom prst="rect">
                  <a:avLst/>
                </a:prstGeom>
              </p:spPr>
            </p:pic>
            <p:pic>
              <p:nvPicPr>
                <p:cNvPr id="1037" name="Picture 1036">
                  <a:extLst>
                    <a:ext uri="{FF2B5EF4-FFF2-40B4-BE49-F238E27FC236}">
                      <a16:creationId xmlns:a16="http://schemas.microsoft.com/office/drawing/2014/main" id="{30938DA5-F4F1-0862-1DBC-E91E79349521}"/>
                    </a:ext>
                  </a:extLst>
                </p:cNvPr>
                <p:cNvPicPr>
                  <a:picLocks noChangeAspect="1"/>
                </p:cNvPicPr>
                <p:nvPr/>
              </p:nvPicPr>
              <p:blipFill>
                <a:blip r:embed="rId10"/>
                <a:stretch>
                  <a:fillRect/>
                </a:stretch>
              </p:blipFill>
              <p:spPr>
                <a:xfrm>
                  <a:off x="1572474" y="2883684"/>
                  <a:ext cx="354954" cy="243861"/>
                </a:xfrm>
                <a:prstGeom prst="rect">
                  <a:avLst/>
                </a:prstGeom>
              </p:spPr>
            </p:pic>
            <p:pic>
              <p:nvPicPr>
                <p:cNvPr id="1039" name="Picture 1038">
                  <a:extLst>
                    <a:ext uri="{FF2B5EF4-FFF2-40B4-BE49-F238E27FC236}">
                      <a16:creationId xmlns:a16="http://schemas.microsoft.com/office/drawing/2014/main" id="{20E99A6B-0A98-FC42-A322-B24E005A32A5}"/>
                    </a:ext>
                  </a:extLst>
                </p:cNvPr>
                <p:cNvPicPr>
                  <a:picLocks noChangeAspect="1"/>
                </p:cNvPicPr>
                <p:nvPr/>
              </p:nvPicPr>
              <p:blipFill>
                <a:blip r:embed="rId11"/>
                <a:stretch>
                  <a:fillRect/>
                </a:stretch>
              </p:blipFill>
              <p:spPr>
                <a:xfrm>
                  <a:off x="855074" y="2569709"/>
                  <a:ext cx="388891" cy="358171"/>
                </a:xfrm>
                <a:prstGeom prst="rect">
                  <a:avLst/>
                </a:prstGeom>
              </p:spPr>
            </p:pic>
            <p:pic>
              <p:nvPicPr>
                <p:cNvPr id="1040" name="Picture 1039">
                  <a:extLst>
                    <a:ext uri="{FF2B5EF4-FFF2-40B4-BE49-F238E27FC236}">
                      <a16:creationId xmlns:a16="http://schemas.microsoft.com/office/drawing/2014/main" id="{E08C9446-0768-4D05-11DF-E1E82D1804A2}"/>
                    </a:ext>
                  </a:extLst>
                </p:cNvPr>
                <p:cNvPicPr>
                  <a:picLocks noChangeAspect="1"/>
                </p:cNvPicPr>
                <p:nvPr/>
              </p:nvPicPr>
              <p:blipFill>
                <a:blip r:embed="rId11"/>
                <a:stretch>
                  <a:fillRect/>
                </a:stretch>
              </p:blipFill>
              <p:spPr>
                <a:xfrm rot="360000">
                  <a:off x="837227" y="2502841"/>
                  <a:ext cx="459180" cy="358171"/>
                </a:xfrm>
                <a:prstGeom prst="rect">
                  <a:avLst/>
                </a:prstGeom>
              </p:spPr>
            </p:pic>
            <p:pic>
              <p:nvPicPr>
                <p:cNvPr id="1042" name="Picture 1041">
                  <a:extLst>
                    <a:ext uri="{FF2B5EF4-FFF2-40B4-BE49-F238E27FC236}">
                      <a16:creationId xmlns:a16="http://schemas.microsoft.com/office/drawing/2014/main" id="{02651A49-7294-784A-95D7-1A9C01D1720F}"/>
                    </a:ext>
                  </a:extLst>
                </p:cNvPr>
                <p:cNvPicPr>
                  <a:picLocks noChangeAspect="1"/>
                </p:cNvPicPr>
                <p:nvPr/>
              </p:nvPicPr>
              <p:blipFill>
                <a:blip r:embed="rId12"/>
                <a:stretch>
                  <a:fillRect/>
                </a:stretch>
              </p:blipFill>
              <p:spPr>
                <a:xfrm>
                  <a:off x="685785" y="2920736"/>
                  <a:ext cx="99386" cy="434378"/>
                </a:xfrm>
                <a:prstGeom prst="rect">
                  <a:avLst/>
                </a:prstGeom>
              </p:spPr>
            </p:pic>
            <p:pic>
              <p:nvPicPr>
                <p:cNvPr id="1043" name="Picture 1042">
                  <a:extLst>
                    <a:ext uri="{FF2B5EF4-FFF2-40B4-BE49-F238E27FC236}">
                      <a16:creationId xmlns:a16="http://schemas.microsoft.com/office/drawing/2014/main" id="{88D36CAE-6986-1FB4-44B6-56361785FADB}"/>
                    </a:ext>
                  </a:extLst>
                </p:cNvPr>
                <p:cNvPicPr>
                  <a:picLocks noChangeAspect="1"/>
                </p:cNvPicPr>
                <p:nvPr/>
              </p:nvPicPr>
              <p:blipFill>
                <a:blip r:embed="rId12"/>
                <a:stretch>
                  <a:fillRect/>
                </a:stretch>
              </p:blipFill>
              <p:spPr>
                <a:xfrm rot="60000">
                  <a:off x="646852" y="3875547"/>
                  <a:ext cx="99386" cy="1027009"/>
                </a:xfrm>
                <a:prstGeom prst="rect">
                  <a:avLst/>
                </a:prstGeom>
              </p:spPr>
            </p:pic>
          </p:grpSp>
        </p:grpSp>
      </p:grpSp>
      <p:sp>
        <p:nvSpPr>
          <p:cNvPr id="2" name="Title 1">
            <a:extLst>
              <a:ext uri="{FF2B5EF4-FFF2-40B4-BE49-F238E27FC236}">
                <a16:creationId xmlns:a16="http://schemas.microsoft.com/office/drawing/2014/main" id="{E644193A-D2D0-115F-A442-F9E59DA06916}"/>
              </a:ext>
            </a:extLst>
          </p:cNvPr>
          <p:cNvSpPr>
            <a:spLocks noGrp="1"/>
          </p:cNvSpPr>
          <p:nvPr>
            <p:ph type="title"/>
          </p:nvPr>
        </p:nvSpPr>
        <p:spPr>
          <a:xfrm>
            <a:off x="694706" y="582711"/>
            <a:ext cx="10917191" cy="639992"/>
          </a:xfrm>
        </p:spPr>
        <p:txBody>
          <a:bodyPr anchor="t">
            <a:noAutofit/>
          </a:bodyPr>
          <a:lstStyle/>
          <a:p>
            <a:r>
              <a:rPr lang="en-GB" sz="3450" dirty="0"/>
              <a:t>TRAVERSE: intervention and management</a:t>
            </a:r>
          </a:p>
        </p:txBody>
      </p:sp>
      <p:sp>
        <p:nvSpPr>
          <p:cNvPr id="4" name="TextBox 3">
            <a:extLst>
              <a:ext uri="{FF2B5EF4-FFF2-40B4-BE49-F238E27FC236}">
                <a16:creationId xmlns:a16="http://schemas.microsoft.com/office/drawing/2014/main" id="{192C2554-437F-F1BB-45EC-ADB501D7A7BD}"/>
              </a:ext>
            </a:extLst>
          </p:cNvPr>
          <p:cNvSpPr txBox="1"/>
          <p:nvPr/>
        </p:nvSpPr>
        <p:spPr>
          <a:xfrm>
            <a:off x="1524001" y="5984478"/>
            <a:ext cx="10087896"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T, testosterone; TTh,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Am Heart J</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2022;245:41–50</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a:t>
            </a:r>
            <a:endParaRPr kumimoji="0" lang="sv-SE" sz="900" b="0" i="0" u="none" strike="noStrike" kern="1200" cap="none" spc="0" normalizeH="0" baseline="0" noProof="0" dirty="0">
              <a:ln>
                <a:noFill/>
              </a:ln>
              <a:solidFill>
                <a:srgbClr val="005294"/>
              </a:solidFill>
              <a:effectLst/>
              <a:uLnTx/>
              <a:uFillTx/>
              <a:latin typeface="Poppins Light"/>
              <a:ea typeface="+mn-ea"/>
              <a:cs typeface="+mn-cs"/>
            </a:endParaRPr>
          </a:p>
        </p:txBody>
      </p:sp>
      <p:pic>
        <p:nvPicPr>
          <p:cNvPr id="37" name="Picture 36">
            <a:extLst>
              <a:ext uri="{FF2B5EF4-FFF2-40B4-BE49-F238E27FC236}">
                <a16:creationId xmlns:a16="http://schemas.microsoft.com/office/drawing/2014/main" id="{829B0187-2435-8A45-E10A-DBAF617DEFFF}"/>
              </a:ext>
            </a:extLst>
          </p:cNvPr>
          <p:cNvPicPr>
            <a:picLocks noChangeAspect="1"/>
          </p:cNvPicPr>
          <p:nvPr/>
        </p:nvPicPr>
        <p:blipFill>
          <a:blip r:embed="rId13"/>
          <a:stretch>
            <a:fillRect/>
          </a:stretch>
        </p:blipFill>
        <p:spPr>
          <a:xfrm>
            <a:off x="10271336" y="167893"/>
            <a:ext cx="1227312" cy="429967"/>
          </a:xfrm>
          <a:prstGeom prst="rect">
            <a:avLst/>
          </a:prstGeom>
          <a:effectLst>
            <a:innerShdw blurRad="114300">
              <a:prstClr val="black"/>
            </a:innerShdw>
          </a:effectLst>
        </p:spPr>
      </p:pic>
      <p:sp>
        <p:nvSpPr>
          <p:cNvPr id="3" name="Content Placeholder 2">
            <a:extLst>
              <a:ext uri="{FF2B5EF4-FFF2-40B4-BE49-F238E27FC236}">
                <a16:creationId xmlns:a16="http://schemas.microsoft.com/office/drawing/2014/main" id="{101624FA-8D9B-2209-2978-B039EE9096CE}"/>
              </a:ext>
            </a:extLst>
          </p:cNvPr>
          <p:cNvSpPr>
            <a:spLocks noGrp="1"/>
          </p:cNvSpPr>
          <p:nvPr>
            <p:ph idx="1"/>
          </p:nvPr>
        </p:nvSpPr>
        <p:spPr>
          <a:xfrm>
            <a:off x="688767" y="1306288"/>
            <a:ext cx="10617529" cy="4531804"/>
          </a:xfrm>
        </p:spPr>
        <p:txBody>
          <a:bodyPr>
            <a:noAutofit/>
          </a:bodyPr>
          <a:lstStyle/>
          <a:p>
            <a:pPr>
              <a:spcBef>
                <a:spcPts val="1800"/>
              </a:spcBef>
            </a:pPr>
            <a:r>
              <a:rPr lang="en-GB" sz="1800" dirty="0"/>
              <a:t>Randomised 1:1 to receive either </a:t>
            </a:r>
            <a:r>
              <a:rPr lang="en-GB" sz="1800" dirty="0">
                <a:solidFill>
                  <a:schemeClr val="accent1"/>
                </a:solidFill>
                <a:latin typeface="+mj-lt"/>
              </a:rPr>
              <a:t>transdermal 1.62% T gel</a:t>
            </a:r>
            <a:r>
              <a:rPr lang="en-GB" sz="1800" dirty="0"/>
              <a:t> or matching </a:t>
            </a:r>
            <a:r>
              <a:rPr lang="en-GB" sz="1800" dirty="0">
                <a:solidFill>
                  <a:schemeClr val="accent1"/>
                </a:solidFill>
                <a:latin typeface="+mj-lt"/>
              </a:rPr>
              <a:t>placebo gel</a:t>
            </a:r>
          </a:p>
          <a:p>
            <a:pPr>
              <a:spcBef>
                <a:spcPts val="1800"/>
              </a:spcBef>
            </a:pPr>
            <a:r>
              <a:rPr lang="en-GB" sz="1800" dirty="0"/>
              <a:t>Study drug is provided in metered dose pumps, applied once-daily </a:t>
            </a:r>
            <a:br>
              <a:rPr lang="en-GB" sz="1800" dirty="0"/>
            </a:br>
            <a:r>
              <a:rPr lang="en-GB" sz="1800" dirty="0"/>
              <a:t>in the morning to the shoulder(s) or upper arm(s)</a:t>
            </a:r>
          </a:p>
          <a:p>
            <a:pPr>
              <a:spcBef>
                <a:spcPts val="1800"/>
              </a:spcBef>
            </a:pPr>
            <a:r>
              <a:rPr lang="en-GB" sz="1800" dirty="0"/>
              <a:t>For TTh, the starting dose is </a:t>
            </a:r>
            <a:r>
              <a:rPr lang="en-GB" sz="1800" dirty="0">
                <a:solidFill>
                  <a:schemeClr val="accent1"/>
                </a:solidFill>
                <a:latin typeface="+mj-lt"/>
              </a:rPr>
              <a:t>40.5 mg</a:t>
            </a:r>
            <a:r>
              <a:rPr lang="en-GB" sz="1800" dirty="0"/>
              <a:t> (2 pump actuations of 20.25 mg)</a:t>
            </a:r>
          </a:p>
          <a:p>
            <a:pPr marL="2692400">
              <a:spcBef>
                <a:spcPts val="1800"/>
              </a:spcBef>
            </a:pPr>
            <a:r>
              <a:rPr lang="en-GB" sz="1800" dirty="0"/>
              <a:t>TTh dose is titrated to achieve and maintain a serum </a:t>
            </a:r>
            <a:br>
              <a:rPr lang="en-GB" sz="1800" dirty="0"/>
            </a:br>
            <a:r>
              <a:rPr lang="en-GB" sz="1800" dirty="0"/>
              <a:t>T concentration of </a:t>
            </a:r>
            <a:r>
              <a:rPr lang="en-GB" sz="1800" dirty="0">
                <a:latin typeface="+mj-lt"/>
              </a:rPr>
              <a:t>12.1–26.0 nmol/L</a:t>
            </a:r>
            <a:r>
              <a:rPr lang="en-GB" sz="1800" dirty="0"/>
              <a:t> (350–750 ng/dL)</a:t>
            </a:r>
          </a:p>
          <a:p>
            <a:pPr marL="2692400">
              <a:spcBef>
                <a:spcPts val="1800"/>
              </a:spcBef>
            </a:pPr>
            <a:r>
              <a:rPr lang="en-GB" sz="1800" dirty="0"/>
              <a:t>Study drug is </a:t>
            </a:r>
            <a:r>
              <a:rPr lang="en-GB" sz="1800" dirty="0">
                <a:latin typeface="+mj-lt"/>
              </a:rPr>
              <a:t>permanently discontinued</a:t>
            </a:r>
            <a:r>
              <a:rPr lang="en-GB" sz="1800" dirty="0"/>
              <a:t> in cases of:</a:t>
            </a:r>
          </a:p>
          <a:p>
            <a:pPr marL="3149600" lvl="1">
              <a:spcBef>
                <a:spcPts val="900"/>
              </a:spcBef>
            </a:pPr>
            <a:r>
              <a:rPr lang="en-GB" sz="1600" dirty="0"/>
              <a:t>Serum T levels &gt;26.0 nmol/L (750 ng/dL) </a:t>
            </a:r>
            <a:br>
              <a:rPr lang="en-GB" sz="1600" dirty="0"/>
            </a:br>
            <a:r>
              <a:rPr lang="en-GB" sz="1600" dirty="0"/>
              <a:t>or haematocrit &gt;54%, even after down-titration to lowest dose</a:t>
            </a:r>
          </a:p>
          <a:p>
            <a:pPr marL="3149600" lvl="1">
              <a:spcBef>
                <a:spcPts val="900"/>
              </a:spcBef>
            </a:pPr>
            <a:r>
              <a:rPr lang="en-GB" sz="1600" dirty="0"/>
              <a:t>New prostate cancer diagnosis</a:t>
            </a:r>
          </a:p>
          <a:p>
            <a:pPr marL="3149600" lvl="1">
              <a:spcBef>
                <a:spcPts val="900"/>
              </a:spcBef>
            </a:pPr>
            <a:r>
              <a:rPr lang="en-GB" sz="1600" dirty="0"/>
              <a:t>Being deemed at risk for suicide</a:t>
            </a:r>
          </a:p>
          <a:p>
            <a:pPr marL="2692400">
              <a:spcBef>
                <a:spcPts val="1800"/>
              </a:spcBef>
              <a:tabLst>
                <a:tab pos="2873375" algn="l"/>
              </a:tabLst>
            </a:pPr>
            <a:r>
              <a:rPr lang="en-GB" sz="1800" dirty="0"/>
              <a:t>Participants who discontinue study drug for any other reason may</a:t>
            </a:r>
            <a:br>
              <a:rPr lang="en-GB" sz="1800" dirty="0"/>
            </a:br>
            <a:r>
              <a:rPr lang="en-GB" sz="1800" dirty="0"/>
              <a:t>restart at a time deemed medically appropriate by the Investigator</a:t>
            </a:r>
          </a:p>
        </p:txBody>
      </p:sp>
      <p:grpSp>
        <p:nvGrpSpPr>
          <p:cNvPr id="1063" name="Group 1062">
            <a:extLst>
              <a:ext uri="{FF2B5EF4-FFF2-40B4-BE49-F238E27FC236}">
                <a16:creationId xmlns:a16="http://schemas.microsoft.com/office/drawing/2014/main" id="{7EA45AFD-59A5-29C9-F427-10C0ECD1419A}"/>
              </a:ext>
            </a:extLst>
          </p:cNvPr>
          <p:cNvGrpSpPr/>
          <p:nvPr/>
        </p:nvGrpSpPr>
        <p:grpSpPr>
          <a:xfrm>
            <a:off x="10385370" y="-3141108"/>
            <a:ext cx="2453054" cy="2453054"/>
            <a:chOff x="5796424" y="3057535"/>
            <a:chExt cx="1543050" cy="1543050"/>
          </a:xfrm>
        </p:grpSpPr>
        <p:sp>
          <p:nvSpPr>
            <p:cNvPr id="1052" name="Freeform: Shape 1051">
              <a:extLst>
                <a:ext uri="{FF2B5EF4-FFF2-40B4-BE49-F238E27FC236}">
                  <a16:creationId xmlns:a16="http://schemas.microsoft.com/office/drawing/2014/main" id="{9E181CE6-A6DB-BD54-2FF1-7872036A2BBB}"/>
                </a:ext>
              </a:extLst>
            </p:cNvPr>
            <p:cNvSpPr/>
            <p:nvPr/>
          </p:nvSpPr>
          <p:spPr>
            <a:xfrm>
              <a:off x="5875994" y="3096126"/>
              <a:ext cx="1365871" cy="1466707"/>
            </a:xfrm>
            <a:custGeom>
              <a:avLst/>
              <a:gdLst>
                <a:gd name="connsiteX0" fmla="*/ 1028986 w 1365871"/>
                <a:gd name="connsiteY0" fmla="*/ 843357 h 1466707"/>
                <a:gd name="connsiteX1" fmla="*/ 1019820 w 1365871"/>
                <a:gd name="connsiteY1" fmla="*/ 969402 h 1466707"/>
                <a:gd name="connsiteX2" fmla="*/ 994611 w 1365871"/>
                <a:gd name="connsiteY2" fmla="*/ 1077113 h 1466707"/>
                <a:gd name="connsiteX3" fmla="*/ 962526 w 1365871"/>
                <a:gd name="connsiteY3" fmla="*/ 1244409 h 1466707"/>
                <a:gd name="connsiteX4" fmla="*/ 1022111 w 1365871"/>
                <a:gd name="connsiteY4" fmla="*/ 1244409 h 1466707"/>
                <a:gd name="connsiteX5" fmla="*/ 1040445 w 1365871"/>
                <a:gd name="connsiteY5" fmla="*/ 1230659 h 1466707"/>
                <a:gd name="connsiteX6" fmla="*/ 1083988 w 1365871"/>
                <a:gd name="connsiteY6" fmla="*/ 1184824 h 1466707"/>
                <a:gd name="connsiteX7" fmla="*/ 1129823 w 1365871"/>
                <a:gd name="connsiteY7" fmla="*/ 1125239 h 1466707"/>
                <a:gd name="connsiteX8" fmla="*/ 1138989 w 1365871"/>
                <a:gd name="connsiteY8" fmla="*/ 1093155 h 1466707"/>
                <a:gd name="connsiteX9" fmla="*/ 1164198 w 1365871"/>
                <a:gd name="connsiteY9" fmla="*/ 1003778 h 1466707"/>
                <a:gd name="connsiteX10" fmla="*/ 1180241 w 1365871"/>
                <a:gd name="connsiteY10" fmla="*/ 951068 h 1466707"/>
                <a:gd name="connsiteX11" fmla="*/ 1198574 w 1365871"/>
                <a:gd name="connsiteY11" fmla="*/ 923567 h 1466707"/>
                <a:gd name="connsiteX12" fmla="*/ 1106905 w 1365871"/>
                <a:gd name="connsiteY12" fmla="*/ 884608 h 1466707"/>
                <a:gd name="connsiteX13" fmla="*/ 343759 w 1365871"/>
                <a:gd name="connsiteY13" fmla="*/ 820439 h 1466707"/>
                <a:gd name="connsiteX14" fmla="*/ 270424 w 1365871"/>
                <a:gd name="connsiteY14" fmla="*/ 857107 h 1466707"/>
                <a:gd name="connsiteX15" fmla="*/ 222298 w 1365871"/>
                <a:gd name="connsiteY15" fmla="*/ 889191 h 1466707"/>
                <a:gd name="connsiteX16" fmla="*/ 153546 w 1365871"/>
                <a:gd name="connsiteY16" fmla="*/ 918984 h 1466707"/>
                <a:gd name="connsiteX17" fmla="*/ 181047 w 1365871"/>
                <a:gd name="connsiteY17" fmla="*/ 960235 h 1466707"/>
                <a:gd name="connsiteX18" fmla="*/ 194797 w 1365871"/>
                <a:gd name="connsiteY18" fmla="*/ 1006069 h 1466707"/>
                <a:gd name="connsiteX19" fmla="*/ 212286 w 1365871"/>
                <a:gd name="connsiteY19" fmla="*/ 1101464 h 1466707"/>
                <a:gd name="connsiteX20" fmla="*/ 192505 w 1365871"/>
                <a:gd name="connsiteY20" fmla="*/ 1067946 h 1466707"/>
                <a:gd name="connsiteX21" fmla="*/ 191704 w 1365871"/>
                <a:gd name="connsiteY21" fmla="*/ 1079804 h 1466707"/>
                <a:gd name="connsiteX22" fmla="*/ 219634 w 1365871"/>
                <a:gd name="connsiteY22" fmla="*/ 1141545 h 1466707"/>
                <a:gd name="connsiteX23" fmla="*/ 212286 w 1365871"/>
                <a:gd name="connsiteY23" fmla="*/ 1101464 h 1466707"/>
                <a:gd name="connsiteX24" fmla="*/ 275008 w 1365871"/>
                <a:gd name="connsiteY24" fmla="*/ 1207742 h 1466707"/>
                <a:gd name="connsiteX25" fmla="*/ 327717 w 1365871"/>
                <a:gd name="connsiteY25" fmla="*/ 1255868 h 1466707"/>
                <a:gd name="connsiteX26" fmla="*/ 373552 w 1365871"/>
                <a:gd name="connsiteY26" fmla="*/ 1253576 h 1466707"/>
                <a:gd name="connsiteX27" fmla="*/ 421678 w 1365871"/>
                <a:gd name="connsiteY27" fmla="*/ 1253576 h 1466707"/>
                <a:gd name="connsiteX28" fmla="*/ 373552 w 1365871"/>
                <a:gd name="connsiteY28" fmla="*/ 1026695 h 1466707"/>
                <a:gd name="connsiteX29" fmla="*/ 355218 w 1365871"/>
                <a:gd name="connsiteY29" fmla="*/ 946485 h 1466707"/>
                <a:gd name="connsiteX30" fmla="*/ 359801 w 1365871"/>
                <a:gd name="connsiteY30" fmla="*/ 852524 h 1466707"/>
                <a:gd name="connsiteX31" fmla="*/ 692102 w 1365871"/>
                <a:gd name="connsiteY31" fmla="*/ 0 h 1466707"/>
                <a:gd name="connsiteX32" fmla="*/ 737937 w 1365871"/>
                <a:gd name="connsiteY32" fmla="*/ 9167 h 1466707"/>
                <a:gd name="connsiteX33" fmla="*/ 790647 w 1365871"/>
                <a:gd name="connsiteY33" fmla="*/ 45835 h 1466707"/>
                <a:gd name="connsiteX34" fmla="*/ 806689 w 1365871"/>
                <a:gd name="connsiteY34" fmla="*/ 82503 h 1466707"/>
                <a:gd name="connsiteX35" fmla="*/ 815856 w 1365871"/>
                <a:gd name="connsiteY35" fmla="*/ 123754 h 1466707"/>
                <a:gd name="connsiteX36" fmla="*/ 815856 w 1365871"/>
                <a:gd name="connsiteY36" fmla="*/ 183339 h 1466707"/>
                <a:gd name="connsiteX37" fmla="*/ 841065 w 1365871"/>
                <a:gd name="connsiteY37" fmla="*/ 199381 h 1466707"/>
                <a:gd name="connsiteX38" fmla="*/ 836481 w 1365871"/>
                <a:gd name="connsiteY38" fmla="*/ 258966 h 1466707"/>
                <a:gd name="connsiteX39" fmla="*/ 815856 w 1365871"/>
                <a:gd name="connsiteY39" fmla="*/ 268133 h 1466707"/>
                <a:gd name="connsiteX40" fmla="*/ 808980 w 1365871"/>
                <a:gd name="connsiteY40" fmla="*/ 304800 h 1466707"/>
                <a:gd name="connsiteX41" fmla="*/ 792938 w 1365871"/>
                <a:gd name="connsiteY41" fmla="*/ 336885 h 1466707"/>
                <a:gd name="connsiteX42" fmla="*/ 772313 w 1365871"/>
                <a:gd name="connsiteY42" fmla="*/ 378136 h 1466707"/>
                <a:gd name="connsiteX43" fmla="*/ 774604 w 1365871"/>
                <a:gd name="connsiteY43" fmla="*/ 453763 h 1466707"/>
                <a:gd name="connsiteX44" fmla="*/ 932734 w 1365871"/>
                <a:gd name="connsiteY44" fmla="*/ 524806 h 1466707"/>
                <a:gd name="connsiteX45" fmla="*/ 951068 w 1365871"/>
                <a:gd name="connsiteY45" fmla="*/ 543140 h 1466707"/>
                <a:gd name="connsiteX46" fmla="*/ 1010653 w 1365871"/>
                <a:gd name="connsiteY46" fmla="*/ 554599 h 1466707"/>
                <a:gd name="connsiteX47" fmla="*/ 1125239 w 1365871"/>
                <a:gd name="connsiteY47" fmla="*/ 609600 h 1466707"/>
                <a:gd name="connsiteX48" fmla="*/ 1157323 w 1365871"/>
                <a:gd name="connsiteY48" fmla="*/ 657727 h 1466707"/>
                <a:gd name="connsiteX49" fmla="*/ 1262743 w 1365871"/>
                <a:gd name="connsiteY49" fmla="*/ 747104 h 1466707"/>
                <a:gd name="connsiteX50" fmla="*/ 1278785 w 1365871"/>
                <a:gd name="connsiteY50" fmla="*/ 774605 h 1466707"/>
                <a:gd name="connsiteX51" fmla="*/ 1299411 w 1365871"/>
                <a:gd name="connsiteY51" fmla="*/ 818148 h 1466707"/>
                <a:gd name="connsiteX52" fmla="*/ 1313161 w 1365871"/>
                <a:gd name="connsiteY52" fmla="*/ 836482 h 1466707"/>
                <a:gd name="connsiteX53" fmla="*/ 1365871 w 1365871"/>
                <a:gd name="connsiteY53" fmla="*/ 882316 h 1466707"/>
                <a:gd name="connsiteX54" fmla="*/ 1352120 w 1365871"/>
                <a:gd name="connsiteY54" fmla="*/ 955651 h 1466707"/>
                <a:gd name="connsiteX55" fmla="*/ 1285660 w 1365871"/>
                <a:gd name="connsiteY55" fmla="*/ 1118364 h 1466707"/>
                <a:gd name="connsiteX56" fmla="*/ 1228367 w 1365871"/>
                <a:gd name="connsiteY56" fmla="*/ 1180241 h 1466707"/>
                <a:gd name="connsiteX57" fmla="*/ 1187116 w 1365871"/>
                <a:gd name="connsiteY57" fmla="*/ 1221492 h 1466707"/>
                <a:gd name="connsiteX58" fmla="*/ 1136698 w 1365871"/>
                <a:gd name="connsiteY58" fmla="*/ 1287952 h 1466707"/>
                <a:gd name="connsiteX59" fmla="*/ 1079404 w 1365871"/>
                <a:gd name="connsiteY59" fmla="*/ 1352121 h 1466707"/>
                <a:gd name="connsiteX60" fmla="*/ 1024403 w 1365871"/>
                <a:gd name="connsiteY60" fmla="*/ 1409414 h 1466707"/>
                <a:gd name="connsiteX61" fmla="*/ 999194 w 1365871"/>
                <a:gd name="connsiteY61" fmla="*/ 1391080 h 1466707"/>
                <a:gd name="connsiteX62" fmla="*/ 946484 w 1365871"/>
                <a:gd name="connsiteY62" fmla="*/ 1395663 h 1466707"/>
                <a:gd name="connsiteX63" fmla="*/ 987735 w 1365871"/>
                <a:gd name="connsiteY63" fmla="*/ 1466707 h 1466707"/>
                <a:gd name="connsiteX64" fmla="*/ 387302 w 1365871"/>
                <a:gd name="connsiteY64" fmla="*/ 1466707 h 1466707"/>
                <a:gd name="connsiteX65" fmla="*/ 401053 w 1365871"/>
                <a:gd name="connsiteY65" fmla="*/ 1404830 h 1466707"/>
                <a:gd name="connsiteX66" fmla="*/ 378135 w 1365871"/>
                <a:gd name="connsiteY66" fmla="*/ 1395663 h 1466707"/>
                <a:gd name="connsiteX67" fmla="*/ 359801 w 1365871"/>
                <a:gd name="connsiteY67" fmla="*/ 1411706 h 1466707"/>
                <a:gd name="connsiteX68" fmla="*/ 307092 w 1365871"/>
                <a:gd name="connsiteY68" fmla="*/ 1379621 h 1466707"/>
                <a:gd name="connsiteX69" fmla="*/ 265315 w 1365871"/>
                <a:gd name="connsiteY69" fmla="*/ 1321134 h 1466707"/>
                <a:gd name="connsiteX70" fmla="*/ 265841 w 1365871"/>
                <a:gd name="connsiteY70" fmla="*/ 1324620 h 1466707"/>
                <a:gd name="connsiteX71" fmla="*/ 255862 w 1365871"/>
                <a:gd name="connsiteY71" fmla="*/ 1311857 h 1466707"/>
                <a:gd name="connsiteX72" fmla="*/ 240632 w 1365871"/>
                <a:gd name="connsiteY72" fmla="*/ 1301703 h 1466707"/>
                <a:gd name="connsiteX73" fmla="*/ 181047 w 1365871"/>
                <a:gd name="connsiteY73" fmla="*/ 1237534 h 1466707"/>
                <a:gd name="connsiteX74" fmla="*/ 181887 w 1365871"/>
                <a:gd name="connsiteY74" fmla="*/ 1225107 h 1466707"/>
                <a:gd name="connsiteX75" fmla="*/ 192505 w 1365871"/>
                <a:gd name="connsiteY75" fmla="*/ 1235242 h 1466707"/>
                <a:gd name="connsiteX76" fmla="*/ 203307 w 1365871"/>
                <a:gd name="connsiteY76" fmla="*/ 1244635 h 1466707"/>
                <a:gd name="connsiteX77" fmla="*/ 182376 w 1365871"/>
                <a:gd name="connsiteY77" fmla="*/ 1217864 h 1466707"/>
                <a:gd name="connsiteX78" fmla="*/ 181887 w 1365871"/>
                <a:gd name="connsiteY78" fmla="*/ 1225107 h 1466707"/>
                <a:gd name="connsiteX79" fmla="*/ 142087 w 1365871"/>
                <a:gd name="connsiteY79" fmla="*/ 1187116 h 1466707"/>
                <a:gd name="connsiteX80" fmla="*/ 107711 w 1365871"/>
                <a:gd name="connsiteY80" fmla="*/ 1150448 h 1466707"/>
                <a:gd name="connsiteX81" fmla="*/ 55001 w 1365871"/>
                <a:gd name="connsiteY81" fmla="*/ 1072530 h 1466707"/>
                <a:gd name="connsiteX82" fmla="*/ 22917 w 1365871"/>
                <a:gd name="connsiteY82" fmla="*/ 985444 h 1466707"/>
                <a:gd name="connsiteX83" fmla="*/ 0 w 1365871"/>
                <a:gd name="connsiteY83" fmla="*/ 891483 h 1466707"/>
                <a:gd name="connsiteX84" fmla="*/ 38959 w 1365871"/>
                <a:gd name="connsiteY84" fmla="*/ 852524 h 1466707"/>
                <a:gd name="connsiteX85" fmla="*/ 66460 w 1365871"/>
                <a:gd name="connsiteY85" fmla="*/ 820439 h 1466707"/>
                <a:gd name="connsiteX86" fmla="*/ 80211 w 1365871"/>
                <a:gd name="connsiteY86" fmla="*/ 802106 h 1466707"/>
                <a:gd name="connsiteX87" fmla="*/ 87086 w 1365871"/>
                <a:gd name="connsiteY87" fmla="*/ 772313 h 1466707"/>
                <a:gd name="connsiteX88" fmla="*/ 110003 w 1365871"/>
                <a:gd name="connsiteY88" fmla="*/ 749396 h 1466707"/>
                <a:gd name="connsiteX89" fmla="*/ 185630 w 1365871"/>
                <a:gd name="connsiteY89" fmla="*/ 689811 h 1466707"/>
                <a:gd name="connsiteX90" fmla="*/ 215423 w 1365871"/>
                <a:gd name="connsiteY90" fmla="*/ 650851 h 1466707"/>
                <a:gd name="connsiteX91" fmla="*/ 226881 w 1365871"/>
                <a:gd name="connsiteY91" fmla="*/ 623351 h 1466707"/>
                <a:gd name="connsiteX92" fmla="*/ 297925 w 1365871"/>
                <a:gd name="connsiteY92" fmla="*/ 582100 h 1466707"/>
                <a:gd name="connsiteX93" fmla="*/ 362093 w 1365871"/>
                <a:gd name="connsiteY93" fmla="*/ 547724 h 1466707"/>
                <a:gd name="connsiteX94" fmla="*/ 403344 w 1365871"/>
                <a:gd name="connsiteY94" fmla="*/ 554599 h 1466707"/>
                <a:gd name="connsiteX95" fmla="*/ 417095 w 1365871"/>
                <a:gd name="connsiteY95" fmla="*/ 531682 h 1466707"/>
                <a:gd name="connsiteX96" fmla="*/ 476680 w 1365871"/>
                <a:gd name="connsiteY96" fmla="*/ 506472 h 1466707"/>
                <a:gd name="connsiteX97" fmla="*/ 593558 w 1365871"/>
                <a:gd name="connsiteY97" fmla="*/ 444596 h 1466707"/>
                <a:gd name="connsiteX98" fmla="*/ 595850 w 1365871"/>
                <a:gd name="connsiteY98" fmla="*/ 387303 h 1466707"/>
                <a:gd name="connsiteX99" fmla="*/ 575224 w 1365871"/>
                <a:gd name="connsiteY99" fmla="*/ 334593 h 1466707"/>
                <a:gd name="connsiteX100" fmla="*/ 552307 w 1365871"/>
                <a:gd name="connsiteY100" fmla="*/ 302509 h 1466707"/>
                <a:gd name="connsiteX101" fmla="*/ 552307 w 1365871"/>
                <a:gd name="connsiteY101" fmla="*/ 279591 h 1466707"/>
                <a:gd name="connsiteX102" fmla="*/ 529389 w 1365871"/>
                <a:gd name="connsiteY102" fmla="*/ 258966 h 1466707"/>
                <a:gd name="connsiteX103" fmla="*/ 536265 w 1365871"/>
                <a:gd name="connsiteY103" fmla="*/ 199381 h 1466707"/>
                <a:gd name="connsiteX104" fmla="*/ 550015 w 1365871"/>
                <a:gd name="connsiteY104" fmla="*/ 190214 h 1466707"/>
                <a:gd name="connsiteX105" fmla="*/ 550015 w 1365871"/>
                <a:gd name="connsiteY105" fmla="*/ 132921 h 1466707"/>
                <a:gd name="connsiteX106" fmla="*/ 552307 w 1365871"/>
                <a:gd name="connsiteY106" fmla="*/ 93961 h 1466707"/>
                <a:gd name="connsiteX107" fmla="*/ 566057 w 1365871"/>
                <a:gd name="connsiteY107" fmla="*/ 73336 h 1466707"/>
                <a:gd name="connsiteX108" fmla="*/ 577516 w 1365871"/>
                <a:gd name="connsiteY108" fmla="*/ 48127 h 1466707"/>
                <a:gd name="connsiteX109" fmla="*/ 605017 w 1365871"/>
                <a:gd name="connsiteY109" fmla="*/ 22918 h 1466707"/>
                <a:gd name="connsiteX110" fmla="*/ 653143 w 1365871"/>
                <a:gd name="connsiteY110" fmla="*/ 4584 h 146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365871" h="1466707">
                  <a:moveTo>
                    <a:pt x="1028986" y="843357"/>
                  </a:moveTo>
                  <a:lnTo>
                    <a:pt x="1019820" y="969402"/>
                  </a:lnTo>
                  <a:lnTo>
                    <a:pt x="994611" y="1077113"/>
                  </a:lnTo>
                  <a:lnTo>
                    <a:pt x="962526" y="1244409"/>
                  </a:lnTo>
                  <a:lnTo>
                    <a:pt x="1022111" y="1244409"/>
                  </a:lnTo>
                  <a:lnTo>
                    <a:pt x="1040445" y="1230659"/>
                  </a:lnTo>
                  <a:lnTo>
                    <a:pt x="1083988" y="1184824"/>
                  </a:lnTo>
                  <a:lnTo>
                    <a:pt x="1129823" y="1125239"/>
                  </a:lnTo>
                  <a:lnTo>
                    <a:pt x="1138989" y="1093155"/>
                  </a:lnTo>
                  <a:lnTo>
                    <a:pt x="1164198" y="1003778"/>
                  </a:lnTo>
                  <a:lnTo>
                    <a:pt x="1180241" y="951068"/>
                  </a:lnTo>
                  <a:lnTo>
                    <a:pt x="1198574" y="923567"/>
                  </a:lnTo>
                  <a:lnTo>
                    <a:pt x="1106905" y="884608"/>
                  </a:lnTo>
                  <a:close/>
                  <a:moveTo>
                    <a:pt x="343759" y="820439"/>
                  </a:moveTo>
                  <a:lnTo>
                    <a:pt x="270424" y="857107"/>
                  </a:lnTo>
                  <a:lnTo>
                    <a:pt x="222298" y="889191"/>
                  </a:lnTo>
                  <a:lnTo>
                    <a:pt x="153546" y="918984"/>
                  </a:lnTo>
                  <a:lnTo>
                    <a:pt x="181047" y="960235"/>
                  </a:lnTo>
                  <a:lnTo>
                    <a:pt x="194797" y="1006069"/>
                  </a:lnTo>
                  <a:lnTo>
                    <a:pt x="212286" y="1101464"/>
                  </a:lnTo>
                  <a:lnTo>
                    <a:pt x="192505" y="1067946"/>
                  </a:lnTo>
                  <a:lnTo>
                    <a:pt x="191704" y="1079804"/>
                  </a:lnTo>
                  <a:lnTo>
                    <a:pt x="219634" y="1141545"/>
                  </a:lnTo>
                  <a:lnTo>
                    <a:pt x="212286" y="1101464"/>
                  </a:lnTo>
                  <a:lnTo>
                    <a:pt x="275008" y="1207742"/>
                  </a:lnTo>
                  <a:lnTo>
                    <a:pt x="327717" y="1255868"/>
                  </a:lnTo>
                  <a:lnTo>
                    <a:pt x="373552" y="1253576"/>
                  </a:lnTo>
                  <a:lnTo>
                    <a:pt x="421678" y="1253576"/>
                  </a:lnTo>
                  <a:lnTo>
                    <a:pt x="373552" y="1026695"/>
                  </a:lnTo>
                  <a:lnTo>
                    <a:pt x="355218" y="946485"/>
                  </a:lnTo>
                  <a:lnTo>
                    <a:pt x="359801" y="852524"/>
                  </a:lnTo>
                  <a:close/>
                  <a:moveTo>
                    <a:pt x="692102" y="0"/>
                  </a:moveTo>
                  <a:lnTo>
                    <a:pt x="737937" y="9167"/>
                  </a:lnTo>
                  <a:lnTo>
                    <a:pt x="790647" y="45835"/>
                  </a:lnTo>
                  <a:lnTo>
                    <a:pt x="806689" y="82503"/>
                  </a:lnTo>
                  <a:lnTo>
                    <a:pt x="815856" y="123754"/>
                  </a:lnTo>
                  <a:lnTo>
                    <a:pt x="815856" y="183339"/>
                  </a:lnTo>
                  <a:lnTo>
                    <a:pt x="841065" y="199381"/>
                  </a:lnTo>
                  <a:lnTo>
                    <a:pt x="836481" y="258966"/>
                  </a:lnTo>
                  <a:lnTo>
                    <a:pt x="815856" y="268133"/>
                  </a:lnTo>
                  <a:lnTo>
                    <a:pt x="808980" y="304800"/>
                  </a:lnTo>
                  <a:lnTo>
                    <a:pt x="792938" y="336885"/>
                  </a:lnTo>
                  <a:lnTo>
                    <a:pt x="772313" y="378136"/>
                  </a:lnTo>
                  <a:cubicBezTo>
                    <a:pt x="773077" y="403345"/>
                    <a:pt x="773840" y="428554"/>
                    <a:pt x="774604" y="453763"/>
                  </a:cubicBezTo>
                  <a:lnTo>
                    <a:pt x="932734" y="524806"/>
                  </a:lnTo>
                  <a:lnTo>
                    <a:pt x="951068" y="543140"/>
                  </a:lnTo>
                  <a:lnTo>
                    <a:pt x="1010653" y="554599"/>
                  </a:lnTo>
                  <a:lnTo>
                    <a:pt x="1125239" y="609600"/>
                  </a:lnTo>
                  <a:lnTo>
                    <a:pt x="1157323" y="657727"/>
                  </a:lnTo>
                  <a:lnTo>
                    <a:pt x="1262743" y="747104"/>
                  </a:lnTo>
                  <a:lnTo>
                    <a:pt x="1278785" y="774605"/>
                  </a:lnTo>
                  <a:lnTo>
                    <a:pt x="1299411" y="818148"/>
                  </a:lnTo>
                  <a:lnTo>
                    <a:pt x="1313161" y="836482"/>
                  </a:lnTo>
                  <a:lnTo>
                    <a:pt x="1365871" y="882316"/>
                  </a:lnTo>
                  <a:lnTo>
                    <a:pt x="1352120" y="955651"/>
                  </a:lnTo>
                  <a:lnTo>
                    <a:pt x="1285660" y="1118364"/>
                  </a:lnTo>
                  <a:lnTo>
                    <a:pt x="1228367" y="1180241"/>
                  </a:lnTo>
                  <a:lnTo>
                    <a:pt x="1187116" y="1221492"/>
                  </a:lnTo>
                  <a:lnTo>
                    <a:pt x="1136698" y="1287952"/>
                  </a:lnTo>
                  <a:lnTo>
                    <a:pt x="1079404" y="1352121"/>
                  </a:lnTo>
                  <a:lnTo>
                    <a:pt x="1024403" y="1409414"/>
                  </a:lnTo>
                  <a:lnTo>
                    <a:pt x="999194" y="1391080"/>
                  </a:lnTo>
                  <a:lnTo>
                    <a:pt x="946484" y="1395663"/>
                  </a:lnTo>
                  <a:lnTo>
                    <a:pt x="987735" y="1466707"/>
                  </a:lnTo>
                  <a:lnTo>
                    <a:pt x="387302" y="1466707"/>
                  </a:lnTo>
                  <a:lnTo>
                    <a:pt x="401053" y="1404830"/>
                  </a:lnTo>
                  <a:lnTo>
                    <a:pt x="378135" y="1395663"/>
                  </a:lnTo>
                  <a:lnTo>
                    <a:pt x="359801" y="1411706"/>
                  </a:lnTo>
                  <a:lnTo>
                    <a:pt x="307092" y="1379621"/>
                  </a:lnTo>
                  <a:lnTo>
                    <a:pt x="265315" y="1321134"/>
                  </a:lnTo>
                  <a:lnTo>
                    <a:pt x="265841" y="1324620"/>
                  </a:lnTo>
                  <a:lnTo>
                    <a:pt x="255862" y="1311857"/>
                  </a:lnTo>
                  <a:lnTo>
                    <a:pt x="240632" y="1301703"/>
                  </a:lnTo>
                  <a:lnTo>
                    <a:pt x="181047" y="1237534"/>
                  </a:lnTo>
                  <a:lnTo>
                    <a:pt x="181887" y="1225107"/>
                  </a:lnTo>
                  <a:lnTo>
                    <a:pt x="192505" y="1235242"/>
                  </a:lnTo>
                  <a:lnTo>
                    <a:pt x="203307" y="1244635"/>
                  </a:lnTo>
                  <a:lnTo>
                    <a:pt x="182376" y="1217864"/>
                  </a:lnTo>
                  <a:lnTo>
                    <a:pt x="181887" y="1225107"/>
                  </a:lnTo>
                  <a:lnTo>
                    <a:pt x="142087" y="1187116"/>
                  </a:lnTo>
                  <a:lnTo>
                    <a:pt x="107711" y="1150448"/>
                  </a:lnTo>
                  <a:lnTo>
                    <a:pt x="55001" y="1072530"/>
                  </a:lnTo>
                  <a:lnTo>
                    <a:pt x="22917" y="985444"/>
                  </a:lnTo>
                  <a:lnTo>
                    <a:pt x="0" y="891483"/>
                  </a:lnTo>
                  <a:lnTo>
                    <a:pt x="38959" y="852524"/>
                  </a:lnTo>
                  <a:lnTo>
                    <a:pt x="66460" y="820439"/>
                  </a:lnTo>
                  <a:lnTo>
                    <a:pt x="80211" y="802106"/>
                  </a:lnTo>
                  <a:lnTo>
                    <a:pt x="87086" y="772313"/>
                  </a:lnTo>
                  <a:lnTo>
                    <a:pt x="110003" y="749396"/>
                  </a:lnTo>
                  <a:lnTo>
                    <a:pt x="185630" y="689811"/>
                  </a:lnTo>
                  <a:lnTo>
                    <a:pt x="215423" y="650851"/>
                  </a:lnTo>
                  <a:lnTo>
                    <a:pt x="226881" y="623351"/>
                  </a:lnTo>
                  <a:lnTo>
                    <a:pt x="297925" y="582100"/>
                  </a:lnTo>
                  <a:lnTo>
                    <a:pt x="362093" y="547724"/>
                  </a:lnTo>
                  <a:lnTo>
                    <a:pt x="403344" y="554599"/>
                  </a:lnTo>
                  <a:lnTo>
                    <a:pt x="417095" y="531682"/>
                  </a:lnTo>
                  <a:lnTo>
                    <a:pt x="476680" y="506472"/>
                  </a:lnTo>
                  <a:lnTo>
                    <a:pt x="593558" y="444596"/>
                  </a:lnTo>
                  <a:lnTo>
                    <a:pt x="595850" y="387303"/>
                  </a:lnTo>
                  <a:lnTo>
                    <a:pt x="575224" y="334593"/>
                  </a:lnTo>
                  <a:lnTo>
                    <a:pt x="552307" y="302509"/>
                  </a:lnTo>
                  <a:lnTo>
                    <a:pt x="552307" y="279591"/>
                  </a:lnTo>
                  <a:lnTo>
                    <a:pt x="529389" y="258966"/>
                  </a:lnTo>
                  <a:lnTo>
                    <a:pt x="536265" y="199381"/>
                  </a:lnTo>
                  <a:lnTo>
                    <a:pt x="550015" y="190214"/>
                  </a:lnTo>
                  <a:lnTo>
                    <a:pt x="550015" y="132921"/>
                  </a:lnTo>
                  <a:lnTo>
                    <a:pt x="552307" y="93961"/>
                  </a:lnTo>
                  <a:lnTo>
                    <a:pt x="566057" y="73336"/>
                  </a:lnTo>
                  <a:lnTo>
                    <a:pt x="577516" y="48127"/>
                  </a:lnTo>
                  <a:lnTo>
                    <a:pt x="605017" y="22918"/>
                  </a:lnTo>
                  <a:lnTo>
                    <a:pt x="653143" y="4584"/>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1056" name="Group 1055">
              <a:extLst>
                <a:ext uri="{FF2B5EF4-FFF2-40B4-BE49-F238E27FC236}">
                  <a16:creationId xmlns:a16="http://schemas.microsoft.com/office/drawing/2014/main" id="{1C4DDE29-D1DA-14AC-2188-DC80AB739A1F}"/>
                </a:ext>
              </a:extLst>
            </p:cNvPr>
            <p:cNvGrpSpPr/>
            <p:nvPr/>
          </p:nvGrpSpPr>
          <p:grpSpPr>
            <a:xfrm>
              <a:off x="5796424" y="3057535"/>
              <a:ext cx="1543050" cy="1543050"/>
              <a:chOff x="5796424" y="3057535"/>
              <a:chExt cx="1543050" cy="1543050"/>
            </a:xfrm>
          </p:grpSpPr>
          <p:pic>
            <p:nvPicPr>
              <p:cNvPr id="1028" name="Picture 4" descr="Androgel">
                <a:extLst>
                  <a:ext uri="{FF2B5EF4-FFF2-40B4-BE49-F238E27FC236}">
                    <a16:creationId xmlns:a16="http://schemas.microsoft.com/office/drawing/2014/main" id="{A8855515-66AE-EDB1-B494-7E2CAD2CF03D}"/>
                  </a:ext>
                </a:extLst>
              </p:cNvPr>
              <p:cNvPicPr>
                <a:picLocks noChangeAspect="1" noChangeArrowheads="1"/>
              </p:cNvPicPr>
              <p:nvPr/>
            </p:nvPicPr>
            <p:blipFill>
              <a:blip r:embed="rId1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796424" y="3057535"/>
                <a:ext cx="1543050" cy="1543050"/>
              </a:xfrm>
              <a:prstGeom prst="rect">
                <a:avLst/>
              </a:prstGeom>
              <a:noFill/>
              <a:extLst>
                <a:ext uri="{909E8E84-426E-40DD-AFC4-6F175D3DCCD1}">
                  <a14:hiddenFill xmlns:a14="http://schemas.microsoft.com/office/drawing/2010/main">
                    <a:solidFill>
                      <a:srgbClr val="FFFFFF"/>
                    </a:solidFill>
                  </a14:hiddenFill>
                </a:ext>
              </a:extLst>
            </p:spPr>
          </p:pic>
          <p:sp>
            <p:nvSpPr>
              <p:cNvPr id="1055" name="Freeform: Shape 1054">
                <a:extLst>
                  <a:ext uri="{FF2B5EF4-FFF2-40B4-BE49-F238E27FC236}">
                    <a16:creationId xmlns:a16="http://schemas.microsoft.com/office/drawing/2014/main" id="{BFBC296F-889A-D978-FD32-B5BEE25AFDEA}"/>
                  </a:ext>
                </a:extLst>
              </p:cNvPr>
              <p:cNvSpPr/>
              <p:nvPr/>
            </p:nvSpPr>
            <p:spPr>
              <a:xfrm>
                <a:off x="6244590" y="3958590"/>
                <a:ext cx="638175" cy="592455"/>
              </a:xfrm>
              <a:custGeom>
                <a:avLst/>
                <a:gdLst>
                  <a:gd name="connsiteX0" fmla="*/ 0 w 638175"/>
                  <a:gd name="connsiteY0" fmla="*/ 0 h 592455"/>
                  <a:gd name="connsiteX1" fmla="*/ 53340 w 638175"/>
                  <a:gd name="connsiteY1" fmla="*/ 26670 h 592455"/>
                  <a:gd name="connsiteX2" fmla="*/ 83820 w 638175"/>
                  <a:gd name="connsiteY2" fmla="*/ 38100 h 592455"/>
                  <a:gd name="connsiteX3" fmla="*/ 213360 w 638175"/>
                  <a:gd name="connsiteY3" fmla="*/ 59055 h 592455"/>
                  <a:gd name="connsiteX4" fmla="*/ 281940 w 638175"/>
                  <a:gd name="connsiteY4" fmla="*/ 59055 h 592455"/>
                  <a:gd name="connsiteX5" fmla="*/ 428625 w 638175"/>
                  <a:gd name="connsiteY5" fmla="*/ 59055 h 592455"/>
                  <a:gd name="connsiteX6" fmla="*/ 531495 w 638175"/>
                  <a:gd name="connsiteY6" fmla="*/ 34290 h 592455"/>
                  <a:gd name="connsiteX7" fmla="*/ 638175 w 638175"/>
                  <a:gd name="connsiteY7" fmla="*/ 0 h 592455"/>
                  <a:gd name="connsiteX8" fmla="*/ 630555 w 638175"/>
                  <a:gd name="connsiteY8" fmla="*/ 114300 h 592455"/>
                  <a:gd name="connsiteX9" fmla="*/ 613410 w 638175"/>
                  <a:gd name="connsiteY9" fmla="*/ 182880 h 592455"/>
                  <a:gd name="connsiteX10" fmla="*/ 603885 w 638175"/>
                  <a:gd name="connsiteY10" fmla="*/ 238125 h 592455"/>
                  <a:gd name="connsiteX11" fmla="*/ 586740 w 638175"/>
                  <a:gd name="connsiteY11" fmla="*/ 316230 h 592455"/>
                  <a:gd name="connsiteX12" fmla="*/ 573405 w 638175"/>
                  <a:gd name="connsiteY12" fmla="*/ 390525 h 592455"/>
                  <a:gd name="connsiteX13" fmla="*/ 529590 w 638175"/>
                  <a:gd name="connsiteY13" fmla="*/ 415290 h 592455"/>
                  <a:gd name="connsiteX14" fmla="*/ 529590 w 638175"/>
                  <a:gd name="connsiteY14" fmla="*/ 421005 h 592455"/>
                  <a:gd name="connsiteX15" fmla="*/ 529590 w 638175"/>
                  <a:gd name="connsiteY15" fmla="*/ 434340 h 592455"/>
                  <a:gd name="connsiteX16" fmla="*/ 542925 w 638175"/>
                  <a:gd name="connsiteY16" fmla="*/ 457200 h 592455"/>
                  <a:gd name="connsiteX17" fmla="*/ 542018 w 638175"/>
                  <a:gd name="connsiteY17" fmla="*/ 471715 h 592455"/>
                  <a:gd name="connsiteX18" fmla="*/ 556260 w 638175"/>
                  <a:gd name="connsiteY18" fmla="*/ 542925 h 592455"/>
                  <a:gd name="connsiteX19" fmla="*/ 495300 w 638175"/>
                  <a:gd name="connsiteY19" fmla="*/ 575310 h 592455"/>
                  <a:gd name="connsiteX20" fmla="*/ 479568 w 638175"/>
                  <a:gd name="connsiteY20" fmla="*/ 557218 h 592455"/>
                  <a:gd name="connsiteX21" fmla="*/ 468630 w 638175"/>
                  <a:gd name="connsiteY21" fmla="*/ 569595 h 592455"/>
                  <a:gd name="connsiteX22" fmla="*/ 346710 w 638175"/>
                  <a:gd name="connsiteY22" fmla="*/ 592455 h 592455"/>
                  <a:gd name="connsiteX23" fmla="*/ 167640 w 638175"/>
                  <a:gd name="connsiteY23" fmla="*/ 575310 h 592455"/>
                  <a:gd name="connsiteX24" fmla="*/ 83820 w 638175"/>
                  <a:gd name="connsiteY24" fmla="*/ 518160 h 592455"/>
                  <a:gd name="connsiteX25" fmla="*/ 81915 w 638175"/>
                  <a:gd name="connsiteY25" fmla="*/ 462915 h 592455"/>
                  <a:gd name="connsiteX26" fmla="*/ 100965 w 638175"/>
                  <a:gd name="connsiteY26" fmla="*/ 440055 h 592455"/>
                  <a:gd name="connsiteX27" fmla="*/ 93345 w 638175"/>
                  <a:gd name="connsiteY27" fmla="*/ 413385 h 592455"/>
                  <a:gd name="connsiteX28" fmla="*/ 60960 w 638175"/>
                  <a:gd name="connsiteY28" fmla="*/ 388620 h 592455"/>
                  <a:gd name="connsiteX29" fmla="*/ 19050 w 638175"/>
                  <a:gd name="connsiteY29" fmla="*/ 217170 h 592455"/>
                  <a:gd name="connsiteX30" fmla="*/ 0 w 638175"/>
                  <a:gd name="connsiteY30" fmla="*/ 89535 h 592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8175" h="592455">
                    <a:moveTo>
                      <a:pt x="0" y="0"/>
                    </a:moveTo>
                    <a:lnTo>
                      <a:pt x="53340" y="26670"/>
                    </a:lnTo>
                    <a:lnTo>
                      <a:pt x="83820" y="38100"/>
                    </a:lnTo>
                    <a:lnTo>
                      <a:pt x="213360" y="59055"/>
                    </a:lnTo>
                    <a:lnTo>
                      <a:pt x="281940" y="59055"/>
                    </a:lnTo>
                    <a:lnTo>
                      <a:pt x="428625" y="59055"/>
                    </a:lnTo>
                    <a:lnTo>
                      <a:pt x="531495" y="34290"/>
                    </a:lnTo>
                    <a:lnTo>
                      <a:pt x="638175" y="0"/>
                    </a:lnTo>
                    <a:lnTo>
                      <a:pt x="630555" y="114300"/>
                    </a:lnTo>
                    <a:lnTo>
                      <a:pt x="613410" y="182880"/>
                    </a:lnTo>
                    <a:lnTo>
                      <a:pt x="603885" y="238125"/>
                    </a:lnTo>
                    <a:lnTo>
                      <a:pt x="586740" y="316230"/>
                    </a:lnTo>
                    <a:lnTo>
                      <a:pt x="573405" y="390525"/>
                    </a:lnTo>
                    <a:lnTo>
                      <a:pt x="529590" y="415290"/>
                    </a:lnTo>
                    <a:lnTo>
                      <a:pt x="529590" y="421005"/>
                    </a:lnTo>
                    <a:lnTo>
                      <a:pt x="529590" y="434340"/>
                    </a:lnTo>
                    <a:lnTo>
                      <a:pt x="542925" y="457200"/>
                    </a:lnTo>
                    <a:lnTo>
                      <a:pt x="542018" y="471715"/>
                    </a:lnTo>
                    <a:lnTo>
                      <a:pt x="556260" y="542925"/>
                    </a:lnTo>
                    <a:lnTo>
                      <a:pt x="495300" y="575310"/>
                    </a:lnTo>
                    <a:lnTo>
                      <a:pt x="479568" y="557218"/>
                    </a:lnTo>
                    <a:lnTo>
                      <a:pt x="468630" y="569595"/>
                    </a:lnTo>
                    <a:lnTo>
                      <a:pt x="346710" y="592455"/>
                    </a:lnTo>
                    <a:lnTo>
                      <a:pt x="167640" y="575310"/>
                    </a:lnTo>
                    <a:lnTo>
                      <a:pt x="83820" y="518160"/>
                    </a:lnTo>
                    <a:lnTo>
                      <a:pt x="81915" y="462915"/>
                    </a:lnTo>
                    <a:lnTo>
                      <a:pt x="100965" y="440055"/>
                    </a:lnTo>
                    <a:lnTo>
                      <a:pt x="93345" y="413385"/>
                    </a:lnTo>
                    <a:lnTo>
                      <a:pt x="60960" y="388620"/>
                    </a:lnTo>
                    <a:lnTo>
                      <a:pt x="19050" y="217170"/>
                    </a:lnTo>
                    <a:lnTo>
                      <a:pt x="0" y="8953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sp>
          <p:nvSpPr>
            <p:cNvPr id="1057" name="Oval 1056">
              <a:extLst>
                <a:ext uri="{FF2B5EF4-FFF2-40B4-BE49-F238E27FC236}">
                  <a16:creationId xmlns:a16="http://schemas.microsoft.com/office/drawing/2014/main" id="{21903611-18E0-7FFD-A4AA-17826A4B61B5}"/>
                </a:ext>
              </a:extLst>
            </p:cNvPr>
            <p:cNvSpPr/>
            <p:nvPr/>
          </p:nvSpPr>
          <p:spPr>
            <a:xfrm>
              <a:off x="6536069" y="4366191"/>
              <a:ext cx="45719" cy="4571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062" name="Freeform: Shape 1061">
              <a:extLst>
                <a:ext uri="{FF2B5EF4-FFF2-40B4-BE49-F238E27FC236}">
                  <a16:creationId xmlns:a16="http://schemas.microsoft.com/office/drawing/2014/main" id="{32C68BE4-5CBE-C5EC-0FC3-73C41FB1A802}"/>
                </a:ext>
              </a:extLst>
            </p:cNvPr>
            <p:cNvSpPr/>
            <p:nvPr/>
          </p:nvSpPr>
          <p:spPr>
            <a:xfrm>
              <a:off x="6560820" y="4352925"/>
              <a:ext cx="74295" cy="85725"/>
            </a:xfrm>
            <a:custGeom>
              <a:avLst/>
              <a:gdLst>
                <a:gd name="connsiteX0" fmla="*/ 0 w 74295"/>
                <a:gd name="connsiteY0" fmla="*/ 36195 h 85725"/>
                <a:gd name="connsiteX1" fmla="*/ 74295 w 74295"/>
                <a:gd name="connsiteY1" fmla="*/ 0 h 85725"/>
                <a:gd name="connsiteX2" fmla="*/ 74295 w 74295"/>
                <a:gd name="connsiteY2" fmla="*/ 85725 h 85725"/>
                <a:gd name="connsiteX3" fmla="*/ 0 w 74295"/>
                <a:gd name="connsiteY3" fmla="*/ 36195 h 85725"/>
              </a:gdLst>
              <a:ahLst/>
              <a:cxnLst>
                <a:cxn ang="0">
                  <a:pos x="connsiteX0" y="connsiteY0"/>
                </a:cxn>
                <a:cxn ang="0">
                  <a:pos x="connsiteX1" y="connsiteY1"/>
                </a:cxn>
                <a:cxn ang="0">
                  <a:pos x="connsiteX2" y="connsiteY2"/>
                </a:cxn>
                <a:cxn ang="0">
                  <a:pos x="connsiteX3" y="connsiteY3"/>
                </a:cxn>
              </a:cxnLst>
              <a:rect l="l" t="t" r="r" b="b"/>
              <a:pathLst>
                <a:path w="74295" h="85725">
                  <a:moveTo>
                    <a:pt x="0" y="36195"/>
                  </a:moveTo>
                  <a:lnTo>
                    <a:pt x="74295" y="0"/>
                  </a:lnTo>
                  <a:lnTo>
                    <a:pt x="74295" y="85725"/>
                  </a:lnTo>
                  <a:lnTo>
                    <a:pt x="0" y="3619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grpSp>
        <p:nvGrpSpPr>
          <p:cNvPr id="6" name="Group 5">
            <a:extLst>
              <a:ext uri="{FF2B5EF4-FFF2-40B4-BE49-F238E27FC236}">
                <a16:creationId xmlns:a16="http://schemas.microsoft.com/office/drawing/2014/main" id="{874D29F0-11B2-B4BD-3C47-F339FF072598}"/>
              </a:ext>
            </a:extLst>
          </p:cNvPr>
          <p:cNvGrpSpPr/>
          <p:nvPr/>
        </p:nvGrpSpPr>
        <p:grpSpPr>
          <a:xfrm>
            <a:off x="9508384" y="1705958"/>
            <a:ext cx="2028161" cy="2260437"/>
            <a:chOff x="9508384" y="1967210"/>
            <a:chExt cx="2028161" cy="2260437"/>
          </a:xfrm>
        </p:grpSpPr>
        <p:sp>
          <p:nvSpPr>
            <p:cNvPr id="1096" name="Freeform: Shape 1095">
              <a:extLst>
                <a:ext uri="{FF2B5EF4-FFF2-40B4-BE49-F238E27FC236}">
                  <a16:creationId xmlns:a16="http://schemas.microsoft.com/office/drawing/2014/main" id="{A8FA9919-F9C8-14FC-406C-FAB563107F07}"/>
                </a:ext>
              </a:extLst>
            </p:cNvPr>
            <p:cNvSpPr/>
            <p:nvPr/>
          </p:nvSpPr>
          <p:spPr>
            <a:xfrm>
              <a:off x="9668486" y="2070901"/>
              <a:ext cx="1704369" cy="2061519"/>
            </a:xfrm>
            <a:custGeom>
              <a:avLst/>
              <a:gdLst>
                <a:gd name="connsiteX0" fmla="*/ 2232660 w 2872740"/>
                <a:gd name="connsiteY0" fmla="*/ 1920240 h 3474720"/>
                <a:gd name="connsiteX1" fmla="*/ 2087880 w 2872740"/>
                <a:gd name="connsiteY1" fmla="*/ 2148840 h 3474720"/>
                <a:gd name="connsiteX2" fmla="*/ 2087880 w 2872740"/>
                <a:gd name="connsiteY2" fmla="*/ 2446020 h 3474720"/>
                <a:gd name="connsiteX3" fmla="*/ 2263140 w 2872740"/>
                <a:gd name="connsiteY3" fmla="*/ 2781300 h 3474720"/>
                <a:gd name="connsiteX4" fmla="*/ 2385060 w 2872740"/>
                <a:gd name="connsiteY4" fmla="*/ 2415540 h 3474720"/>
                <a:gd name="connsiteX5" fmla="*/ 2354580 w 2872740"/>
                <a:gd name="connsiteY5" fmla="*/ 2278380 h 3474720"/>
                <a:gd name="connsiteX6" fmla="*/ 609600 w 2872740"/>
                <a:gd name="connsiteY6" fmla="*/ 1866900 h 3474720"/>
                <a:gd name="connsiteX7" fmla="*/ 541020 w 2872740"/>
                <a:gd name="connsiteY7" fmla="*/ 2255520 h 3474720"/>
                <a:gd name="connsiteX8" fmla="*/ 487680 w 2872740"/>
                <a:gd name="connsiteY8" fmla="*/ 2430780 h 3474720"/>
                <a:gd name="connsiteX9" fmla="*/ 586740 w 2872740"/>
                <a:gd name="connsiteY9" fmla="*/ 2674620 h 3474720"/>
                <a:gd name="connsiteX10" fmla="*/ 586740 w 2872740"/>
                <a:gd name="connsiteY10" fmla="*/ 2811780 h 3474720"/>
                <a:gd name="connsiteX11" fmla="*/ 807720 w 2872740"/>
                <a:gd name="connsiteY11" fmla="*/ 2430780 h 3474720"/>
                <a:gd name="connsiteX12" fmla="*/ 807720 w 2872740"/>
                <a:gd name="connsiteY12" fmla="*/ 2148840 h 3474720"/>
                <a:gd name="connsiteX13" fmla="*/ 1074420 w 2872740"/>
                <a:gd name="connsiteY13" fmla="*/ 0 h 3474720"/>
                <a:gd name="connsiteX14" fmla="*/ 1790700 w 2872740"/>
                <a:gd name="connsiteY14" fmla="*/ 0 h 3474720"/>
                <a:gd name="connsiteX15" fmla="*/ 1813560 w 2872740"/>
                <a:gd name="connsiteY15" fmla="*/ 83820 h 3474720"/>
                <a:gd name="connsiteX16" fmla="*/ 1973580 w 2872740"/>
                <a:gd name="connsiteY16" fmla="*/ 167640 h 3474720"/>
                <a:gd name="connsiteX17" fmla="*/ 2164080 w 2872740"/>
                <a:gd name="connsiteY17" fmla="*/ 251460 h 3474720"/>
                <a:gd name="connsiteX18" fmla="*/ 2438400 w 2872740"/>
                <a:gd name="connsiteY18" fmla="*/ 312420 h 3474720"/>
                <a:gd name="connsiteX19" fmla="*/ 2644140 w 2872740"/>
                <a:gd name="connsiteY19" fmla="*/ 472440 h 3474720"/>
                <a:gd name="connsiteX20" fmla="*/ 2827020 w 2872740"/>
                <a:gd name="connsiteY20" fmla="*/ 678180 h 3474720"/>
                <a:gd name="connsiteX21" fmla="*/ 2857500 w 2872740"/>
                <a:gd name="connsiteY21" fmla="*/ 922020 h 3474720"/>
                <a:gd name="connsiteX22" fmla="*/ 2857500 w 2872740"/>
                <a:gd name="connsiteY22" fmla="*/ 1165860 h 3474720"/>
                <a:gd name="connsiteX23" fmla="*/ 2827020 w 2872740"/>
                <a:gd name="connsiteY23" fmla="*/ 1310640 h 3474720"/>
                <a:gd name="connsiteX24" fmla="*/ 2872740 w 2872740"/>
                <a:gd name="connsiteY24" fmla="*/ 1752600 h 3474720"/>
                <a:gd name="connsiteX25" fmla="*/ 2857500 w 2872740"/>
                <a:gd name="connsiteY25" fmla="*/ 2034540 h 3474720"/>
                <a:gd name="connsiteX26" fmla="*/ 2788920 w 2872740"/>
                <a:gd name="connsiteY26" fmla="*/ 2514600 h 3474720"/>
                <a:gd name="connsiteX27" fmla="*/ 2834640 w 2872740"/>
                <a:gd name="connsiteY27" fmla="*/ 2827020 h 3474720"/>
                <a:gd name="connsiteX28" fmla="*/ 2712720 w 2872740"/>
                <a:gd name="connsiteY28" fmla="*/ 3474720 h 3474720"/>
                <a:gd name="connsiteX29" fmla="*/ 1562100 w 2872740"/>
                <a:gd name="connsiteY29" fmla="*/ 3474720 h 3474720"/>
                <a:gd name="connsiteX30" fmla="*/ 1546860 w 2872740"/>
                <a:gd name="connsiteY30" fmla="*/ 3352800 h 3474720"/>
                <a:gd name="connsiteX31" fmla="*/ 1363980 w 2872740"/>
                <a:gd name="connsiteY31" fmla="*/ 3337560 h 3474720"/>
                <a:gd name="connsiteX32" fmla="*/ 1310640 w 2872740"/>
                <a:gd name="connsiteY32" fmla="*/ 3474720 h 3474720"/>
                <a:gd name="connsiteX33" fmla="*/ 160020 w 2872740"/>
                <a:gd name="connsiteY33" fmla="*/ 3474720 h 3474720"/>
                <a:gd name="connsiteX34" fmla="*/ 83820 w 2872740"/>
                <a:gd name="connsiteY34" fmla="*/ 3116580 h 3474720"/>
                <a:gd name="connsiteX35" fmla="*/ 45720 w 2872740"/>
                <a:gd name="connsiteY35" fmla="*/ 2720340 h 3474720"/>
                <a:gd name="connsiteX36" fmla="*/ 76200 w 2872740"/>
                <a:gd name="connsiteY36" fmla="*/ 2537460 h 3474720"/>
                <a:gd name="connsiteX37" fmla="*/ 38100 w 2872740"/>
                <a:gd name="connsiteY37" fmla="*/ 2362200 h 3474720"/>
                <a:gd name="connsiteX38" fmla="*/ 0 w 2872740"/>
                <a:gd name="connsiteY38" fmla="*/ 1729740 h 3474720"/>
                <a:gd name="connsiteX39" fmla="*/ 53340 w 2872740"/>
                <a:gd name="connsiteY39" fmla="*/ 1333500 h 3474720"/>
                <a:gd name="connsiteX40" fmla="*/ 0 w 2872740"/>
                <a:gd name="connsiteY40" fmla="*/ 1097280 h 3474720"/>
                <a:gd name="connsiteX41" fmla="*/ 15240 w 2872740"/>
                <a:gd name="connsiteY41" fmla="*/ 914400 h 3474720"/>
                <a:gd name="connsiteX42" fmla="*/ 91440 w 2872740"/>
                <a:gd name="connsiteY42" fmla="*/ 678180 h 3474720"/>
                <a:gd name="connsiteX43" fmla="*/ 205740 w 2872740"/>
                <a:gd name="connsiteY43" fmla="*/ 502920 h 3474720"/>
                <a:gd name="connsiteX44" fmla="*/ 381000 w 2872740"/>
                <a:gd name="connsiteY44" fmla="*/ 365760 h 3474720"/>
                <a:gd name="connsiteX45" fmla="*/ 624840 w 2872740"/>
                <a:gd name="connsiteY45" fmla="*/ 274320 h 3474720"/>
                <a:gd name="connsiteX46" fmla="*/ 899160 w 2872740"/>
                <a:gd name="connsiteY46" fmla="*/ 152400 h 3474720"/>
                <a:gd name="connsiteX47" fmla="*/ 1074420 w 2872740"/>
                <a:gd name="connsiteY47" fmla="*/ 12192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72740" h="3474720">
                  <a:moveTo>
                    <a:pt x="2232660" y="1920240"/>
                  </a:moveTo>
                  <a:lnTo>
                    <a:pt x="2087880" y="2148840"/>
                  </a:lnTo>
                  <a:lnTo>
                    <a:pt x="2087880" y="2446020"/>
                  </a:lnTo>
                  <a:lnTo>
                    <a:pt x="2263140" y="2781300"/>
                  </a:lnTo>
                  <a:lnTo>
                    <a:pt x="2385060" y="2415540"/>
                  </a:lnTo>
                  <a:lnTo>
                    <a:pt x="2354580" y="2278380"/>
                  </a:lnTo>
                  <a:close/>
                  <a:moveTo>
                    <a:pt x="609600" y="1866900"/>
                  </a:moveTo>
                  <a:lnTo>
                    <a:pt x="541020" y="2255520"/>
                  </a:lnTo>
                  <a:lnTo>
                    <a:pt x="487680" y="2430780"/>
                  </a:lnTo>
                  <a:lnTo>
                    <a:pt x="586740" y="2674620"/>
                  </a:lnTo>
                  <a:lnTo>
                    <a:pt x="586740" y="2811780"/>
                  </a:lnTo>
                  <a:lnTo>
                    <a:pt x="807720" y="2430780"/>
                  </a:lnTo>
                  <a:lnTo>
                    <a:pt x="807720" y="2148840"/>
                  </a:lnTo>
                  <a:close/>
                  <a:moveTo>
                    <a:pt x="1074420" y="0"/>
                  </a:moveTo>
                  <a:lnTo>
                    <a:pt x="1790700" y="0"/>
                  </a:lnTo>
                  <a:lnTo>
                    <a:pt x="1813560" y="83820"/>
                  </a:lnTo>
                  <a:lnTo>
                    <a:pt x="1973580" y="167640"/>
                  </a:lnTo>
                  <a:lnTo>
                    <a:pt x="2164080" y="251460"/>
                  </a:lnTo>
                  <a:lnTo>
                    <a:pt x="2438400" y="312420"/>
                  </a:lnTo>
                  <a:lnTo>
                    <a:pt x="2644140" y="472440"/>
                  </a:lnTo>
                  <a:lnTo>
                    <a:pt x="2827020" y="678180"/>
                  </a:lnTo>
                  <a:lnTo>
                    <a:pt x="2857500" y="922020"/>
                  </a:lnTo>
                  <a:lnTo>
                    <a:pt x="2857500" y="1165860"/>
                  </a:lnTo>
                  <a:lnTo>
                    <a:pt x="2827020" y="1310640"/>
                  </a:lnTo>
                  <a:lnTo>
                    <a:pt x="2872740" y="1752600"/>
                  </a:lnTo>
                  <a:lnTo>
                    <a:pt x="2857500" y="2034540"/>
                  </a:lnTo>
                  <a:lnTo>
                    <a:pt x="2788920" y="2514600"/>
                  </a:lnTo>
                  <a:lnTo>
                    <a:pt x="2834640" y="2827020"/>
                  </a:lnTo>
                  <a:lnTo>
                    <a:pt x="2712720" y="3474720"/>
                  </a:lnTo>
                  <a:lnTo>
                    <a:pt x="1562100" y="3474720"/>
                  </a:lnTo>
                  <a:lnTo>
                    <a:pt x="1546860" y="3352800"/>
                  </a:lnTo>
                  <a:lnTo>
                    <a:pt x="1363980" y="3337560"/>
                  </a:lnTo>
                  <a:lnTo>
                    <a:pt x="1310640" y="3474720"/>
                  </a:lnTo>
                  <a:lnTo>
                    <a:pt x="160020" y="3474720"/>
                  </a:lnTo>
                  <a:lnTo>
                    <a:pt x="83820" y="3116580"/>
                  </a:lnTo>
                  <a:lnTo>
                    <a:pt x="45720" y="2720340"/>
                  </a:lnTo>
                  <a:lnTo>
                    <a:pt x="76200" y="2537460"/>
                  </a:lnTo>
                  <a:lnTo>
                    <a:pt x="38100" y="2362200"/>
                  </a:lnTo>
                  <a:lnTo>
                    <a:pt x="0" y="1729740"/>
                  </a:lnTo>
                  <a:lnTo>
                    <a:pt x="53340" y="1333500"/>
                  </a:lnTo>
                  <a:lnTo>
                    <a:pt x="0" y="1097280"/>
                  </a:lnTo>
                  <a:lnTo>
                    <a:pt x="15240" y="914400"/>
                  </a:lnTo>
                  <a:lnTo>
                    <a:pt x="91440" y="678180"/>
                  </a:lnTo>
                  <a:lnTo>
                    <a:pt x="205740" y="502920"/>
                  </a:lnTo>
                  <a:lnTo>
                    <a:pt x="381000" y="365760"/>
                  </a:lnTo>
                  <a:lnTo>
                    <a:pt x="624840" y="274320"/>
                  </a:lnTo>
                  <a:lnTo>
                    <a:pt x="899160" y="152400"/>
                  </a:lnTo>
                  <a:lnTo>
                    <a:pt x="1074420" y="12192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101" name="Freeform: Shape 1100">
              <a:extLst>
                <a:ext uri="{FF2B5EF4-FFF2-40B4-BE49-F238E27FC236}">
                  <a16:creationId xmlns:a16="http://schemas.microsoft.com/office/drawing/2014/main" id="{EF357A77-BE5C-76FE-AA96-EFEA919898CE}"/>
                </a:ext>
              </a:extLst>
            </p:cNvPr>
            <p:cNvSpPr/>
            <p:nvPr/>
          </p:nvSpPr>
          <p:spPr>
            <a:xfrm flipH="1">
              <a:off x="9657172" y="2223494"/>
              <a:ext cx="1742260" cy="967935"/>
            </a:xfrm>
            <a:custGeom>
              <a:avLst/>
              <a:gdLst>
                <a:gd name="connsiteX0" fmla="*/ 609354 w 2936605"/>
                <a:gd name="connsiteY0" fmla="*/ 989 h 1631468"/>
                <a:gd name="connsiteX1" fmla="*/ 579476 w 2936605"/>
                <a:gd name="connsiteY1" fmla="*/ 2858 h 1631468"/>
                <a:gd name="connsiteX2" fmla="*/ 554205 w 2936605"/>
                <a:gd name="connsiteY2" fmla="*/ 18908 h 1631468"/>
                <a:gd name="connsiteX3" fmla="*/ 550050 w 2936605"/>
                <a:gd name="connsiteY3" fmla="*/ 25156 h 1631468"/>
                <a:gd name="connsiteX4" fmla="*/ 331595 w 2936605"/>
                <a:gd name="connsiteY4" fmla="*/ 144313 h 1631468"/>
                <a:gd name="connsiteX5" fmla="*/ 170822 w 2936605"/>
                <a:gd name="connsiteY5" fmla="*/ 274942 h 1631468"/>
                <a:gd name="connsiteX6" fmla="*/ 50241 w 2936605"/>
                <a:gd name="connsiteY6" fmla="*/ 516102 h 1631468"/>
                <a:gd name="connsiteX7" fmla="*/ 0 w 2936605"/>
                <a:gd name="connsiteY7" fmla="*/ 817553 h 1631468"/>
                <a:gd name="connsiteX8" fmla="*/ 70338 w 2936605"/>
                <a:gd name="connsiteY8" fmla="*/ 1058713 h 1631468"/>
                <a:gd name="connsiteX9" fmla="*/ 20096 w 2936605"/>
                <a:gd name="connsiteY9" fmla="*/ 1370212 h 1631468"/>
                <a:gd name="connsiteX10" fmla="*/ 64103 w 2936605"/>
                <a:gd name="connsiteY10" fmla="*/ 1398817 h 1631468"/>
                <a:gd name="connsiteX11" fmla="*/ 50485 w 2936605"/>
                <a:gd name="connsiteY11" fmla="*/ 1424422 h 1631468"/>
                <a:gd name="connsiteX12" fmla="*/ 44486 w 2936605"/>
                <a:gd name="connsiteY12" fmla="*/ 1459150 h 1631468"/>
                <a:gd name="connsiteX13" fmla="*/ 339735 w 2936605"/>
                <a:gd name="connsiteY13" fmla="*/ 1631468 h 1631468"/>
                <a:gd name="connsiteX14" fmla="*/ 342397 w 2936605"/>
                <a:gd name="connsiteY14" fmla="*/ 1631233 h 1631468"/>
                <a:gd name="connsiteX15" fmla="*/ 344390 w 2936605"/>
                <a:gd name="connsiteY15" fmla="*/ 1631468 h 1631468"/>
                <a:gd name="connsiteX16" fmla="*/ 358270 w 2936605"/>
                <a:gd name="connsiteY16" fmla="*/ 1629833 h 1631468"/>
                <a:gd name="connsiteX17" fmla="*/ 427534 w 2936605"/>
                <a:gd name="connsiteY17" fmla="*/ 1623721 h 1631468"/>
                <a:gd name="connsiteX18" fmla="*/ 440129 w 2936605"/>
                <a:gd name="connsiteY18" fmla="*/ 1620187 h 1631468"/>
                <a:gd name="connsiteX19" fmla="*/ 459315 w 2936605"/>
                <a:gd name="connsiteY19" fmla="*/ 1617927 h 1631468"/>
                <a:gd name="connsiteX20" fmla="*/ 486963 w 2936605"/>
                <a:gd name="connsiteY20" fmla="*/ 1607047 h 1631468"/>
                <a:gd name="connsiteX21" fmla="*/ 504812 w 2936605"/>
                <a:gd name="connsiteY21" fmla="*/ 1602039 h 1631468"/>
                <a:gd name="connsiteX22" fmla="*/ 519545 w 2936605"/>
                <a:gd name="connsiteY22" fmla="*/ 1594226 h 1631468"/>
                <a:gd name="connsiteX23" fmla="*/ 553163 w 2936605"/>
                <a:gd name="connsiteY23" fmla="*/ 1580997 h 1631468"/>
                <a:gd name="connsiteX24" fmla="*/ 566880 w 2936605"/>
                <a:gd name="connsiteY24" fmla="*/ 1569123 h 1631468"/>
                <a:gd name="connsiteX25" fmla="*/ 567564 w 2936605"/>
                <a:gd name="connsiteY25" fmla="*/ 1568761 h 1631468"/>
                <a:gd name="connsiteX26" fmla="*/ 569946 w 2936605"/>
                <a:gd name="connsiteY26" fmla="*/ 1566470 h 1631468"/>
                <a:gd name="connsiteX27" fmla="*/ 616437 w 2936605"/>
                <a:gd name="connsiteY27" fmla="*/ 1526224 h 1631468"/>
                <a:gd name="connsiteX28" fmla="*/ 625096 w 2936605"/>
                <a:gd name="connsiteY28" fmla="*/ 1501194 h 1631468"/>
                <a:gd name="connsiteX29" fmla="*/ 625283 w 2936605"/>
                <a:gd name="connsiteY29" fmla="*/ 1500841 h 1631468"/>
                <a:gd name="connsiteX30" fmla="*/ 633046 w 2936605"/>
                <a:gd name="connsiteY30" fmla="*/ 1500841 h 1631468"/>
                <a:gd name="connsiteX31" fmla="*/ 693336 w 2936605"/>
                <a:gd name="connsiteY31" fmla="*/ 1139100 h 1631468"/>
                <a:gd name="connsiteX32" fmla="*/ 592852 w 2936605"/>
                <a:gd name="connsiteY32" fmla="*/ 988375 h 1631468"/>
                <a:gd name="connsiteX33" fmla="*/ 767866 w 2936605"/>
                <a:gd name="connsiteY33" fmla="*/ 699602 h 1631468"/>
                <a:gd name="connsiteX34" fmla="*/ 776407 w 2936605"/>
                <a:gd name="connsiteY34" fmla="*/ 702773 h 1631468"/>
                <a:gd name="connsiteX35" fmla="*/ 806285 w 2936605"/>
                <a:gd name="connsiteY35" fmla="*/ 700905 h 1631468"/>
                <a:gd name="connsiteX36" fmla="*/ 829704 w 2936605"/>
                <a:gd name="connsiteY36" fmla="*/ 307425 h 1631468"/>
                <a:gd name="connsiteX37" fmla="*/ 609354 w 2936605"/>
                <a:gd name="connsiteY37" fmla="*/ 989 h 1631468"/>
                <a:gd name="connsiteX38" fmla="*/ 2338843 w 2936605"/>
                <a:gd name="connsiteY38" fmla="*/ 989 h 1631468"/>
                <a:gd name="connsiteX39" fmla="*/ 2118493 w 2936605"/>
                <a:gd name="connsiteY39" fmla="*/ 307425 h 1631468"/>
                <a:gd name="connsiteX40" fmla="*/ 2141912 w 2936605"/>
                <a:gd name="connsiteY40" fmla="*/ 700905 h 1631468"/>
                <a:gd name="connsiteX41" fmla="*/ 2170617 w 2936605"/>
                <a:gd name="connsiteY41" fmla="*/ 702700 h 1631468"/>
                <a:gd name="connsiteX42" fmla="*/ 2343753 w 2936605"/>
                <a:gd name="connsiteY42" fmla="*/ 988375 h 1631468"/>
                <a:gd name="connsiteX43" fmla="*/ 2243269 w 2936605"/>
                <a:gd name="connsiteY43" fmla="*/ 1139100 h 1631468"/>
                <a:gd name="connsiteX44" fmla="*/ 2303559 w 2936605"/>
                <a:gd name="connsiteY44" fmla="*/ 1500841 h 1631468"/>
                <a:gd name="connsiteX45" fmla="*/ 2311322 w 2936605"/>
                <a:gd name="connsiteY45" fmla="*/ 1500841 h 1631468"/>
                <a:gd name="connsiteX46" fmla="*/ 2324823 w 2936605"/>
                <a:gd name="connsiteY46" fmla="*/ 1526224 h 1631468"/>
                <a:gd name="connsiteX47" fmla="*/ 2596870 w 2936605"/>
                <a:gd name="connsiteY47" fmla="*/ 1631468 h 1631468"/>
                <a:gd name="connsiteX48" fmla="*/ 2892119 w 2936605"/>
                <a:gd name="connsiteY48" fmla="*/ 1459150 h 1631468"/>
                <a:gd name="connsiteX49" fmla="*/ 2886120 w 2936605"/>
                <a:gd name="connsiteY49" fmla="*/ 1424422 h 1631468"/>
                <a:gd name="connsiteX50" fmla="*/ 2872502 w 2936605"/>
                <a:gd name="connsiteY50" fmla="*/ 1398817 h 1631468"/>
                <a:gd name="connsiteX51" fmla="*/ 2916509 w 2936605"/>
                <a:gd name="connsiteY51" fmla="*/ 1370212 h 1631468"/>
                <a:gd name="connsiteX52" fmla="*/ 2866267 w 2936605"/>
                <a:gd name="connsiteY52" fmla="*/ 1058713 h 1631468"/>
                <a:gd name="connsiteX53" fmla="*/ 2936605 w 2936605"/>
                <a:gd name="connsiteY53" fmla="*/ 817553 h 1631468"/>
                <a:gd name="connsiteX54" fmla="*/ 2886364 w 2936605"/>
                <a:gd name="connsiteY54" fmla="*/ 516102 h 1631468"/>
                <a:gd name="connsiteX55" fmla="*/ 2765783 w 2936605"/>
                <a:gd name="connsiteY55" fmla="*/ 274942 h 1631468"/>
                <a:gd name="connsiteX56" fmla="*/ 2605010 w 2936605"/>
                <a:gd name="connsiteY56" fmla="*/ 144313 h 1631468"/>
                <a:gd name="connsiteX57" fmla="*/ 2404747 w 2936605"/>
                <a:gd name="connsiteY57" fmla="*/ 35079 h 1631468"/>
                <a:gd name="connsiteX58" fmla="*/ 2393992 w 2936605"/>
                <a:gd name="connsiteY58" fmla="*/ 18908 h 1631468"/>
                <a:gd name="connsiteX59" fmla="*/ 2368722 w 2936605"/>
                <a:gd name="connsiteY59" fmla="*/ 2858 h 1631468"/>
                <a:gd name="connsiteX60" fmla="*/ 2338843 w 2936605"/>
                <a:gd name="connsiteY60" fmla="*/ 989 h 163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936605" h="1631468">
                  <a:moveTo>
                    <a:pt x="609354" y="989"/>
                  </a:moveTo>
                  <a:cubicBezTo>
                    <a:pt x="598937" y="-766"/>
                    <a:pt x="588921" y="-211"/>
                    <a:pt x="579476" y="2858"/>
                  </a:cubicBezTo>
                  <a:cubicBezTo>
                    <a:pt x="570030" y="5927"/>
                    <a:pt x="561601" y="11365"/>
                    <a:pt x="554205" y="18908"/>
                  </a:cubicBezTo>
                  <a:lnTo>
                    <a:pt x="550050" y="25156"/>
                  </a:lnTo>
                  <a:lnTo>
                    <a:pt x="331595" y="144313"/>
                  </a:lnTo>
                  <a:lnTo>
                    <a:pt x="170822" y="274942"/>
                  </a:lnTo>
                  <a:lnTo>
                    <a:pt x="50241" y="516102"/>
                  </a:lnTo>
                  <a:lnTo>
                    <a:pt x="0" y="817553"/>
                  </a:lnTo>
                  <a:lnTo>
                    <a:pt x="70338" y="1058713"/>
                  </a:lnTo>
                  <a:lnTo>
                    <a:pt x="20096" y="1370212"/>
                  </a:lnTo>
                  <a:lnTo>
                    <a:pt x="64103" y="1398817"/>
                  </a:lnTo>
                  <a:lnTo>
                    <a:pt x="50485" y="1424422"/>
                  </a:lnTo>
                  <a:cubicBezTo>
                    <a:pt x="46552" y="1435639"/>
                    <a:pt x="44486" y="1447254"/>
                    <a:pt x="44486" y="1459150"/>
                  </a:cubicBezTo>
                  <a:cubicBezTo>
                    <a:pt x="44486" y="1554319"/>
                    <a:pt x="176673" y="1631468"/>
                    <a:pt x="339735" y="1631468"/>
                  </a:cubicBezTo>
                  <a:lnTo>
                    <a:pt x="342397" y="1631233"/>
                  </a:lnTo>
                  <a:lnTo>
                    <a:pt x="344390" y="1631468"/>
                  </a:lnTo>
                  <a:lnTo>
                    <a:pt x="358270" y="1629833"/>
                  </a:lnTo>
                  <a:lnTo>
                    <a:pt x="427534" y="1623721"/>
                  </a:lnTo>
                  <a:lnTo>
                    <a:pt x="440129" y="1620187"/>
                  </a:lnTo>
                  <a:lnTo>
                    <a:pt x="459315" y="1617927"/>
                  </a:lnTo>
                  <a:lnTo>
                    <a:pt x="486963" y="1607047"/>
                  </a:lnTo>
                  <a:lnTo>
                    <a:pt x="504812" y="1602039"/>
                  </a:lnTo>
                  <a:lnTo>
                    <a:pt x="519545" y="1594226"/>
                  </a:lnTo>
                  <a:lnTo>
                    <a:pt x="553163" y="1580997"/>
                  </a:lnTo>
                  <a:lnTo>
                    <a:pt x="566880" y="1569123"/>
                  </a:lnTo>
                  <a:lnTo>
                    <a:pt x="567564" y="1568761"/>
                  </a:lnTo>
                  <a:lnTo>
                    <a:pt x="569946" y="1566470"/>
                  </a:lnTo>
                  <a:lnTo>
                    <a:pt x="616437" y="1526224"/>
                  </a:lnTo>
                  <a:lnTo>
                    <a:pt x="625096" y="1501194"/>
                  </a:lnTo>
                  <a:lnTo>
                    <a:pt x="625283" y="1500841"/>
                  </a:lnTo>
                  <a:lnTo>
                    <a:pt x="633046" y="1500841"/>
                  </a:lnTo>
                  <a:lnTo>
                    <a:pt x="693336" y="1139100"/>
                  </a:lnTo>
                  <a:lnTo>
                    <a:pt x="592852" y="988375"/>
                  </a:lnTo>
                  <a:lnTo>
                    <a:pt x="767866" y="699602"/>
                  </a:lnTo>
                  <a:lnTo>
                    <a:pt x="776407" y="702773"/>
                  </a:lnTo>
                  <a:cubicBezTo>
                    <a:pt x="786824" y="704529"/>
                    <a:pt x="796840" y="703974"/>
                    <a:pt x="806285" y="700905"/>
                  </a:cubicBezTo>
                  <a:cubicBezTo>
                    <a:pt x="881850" y="676352"/>
                    <a:pt x="892336" y="500185"/>
                    <a:pt x="829704" y="307425"/>
                  </a:cubicBezTo>
                  <a:cubicBezTo>
                    <a:pt x="774902" y="138759"/>
                    <a:pt x="682277" y="13276"/>
                    <a:pt x="609354" y="989"/>
                  </a:cubicBezTo>
                  <a:close/>
                  <a:moveTo>
                    <a:pt x="2338843" y="989"/>
                  </a:moveTo>
                  <a:cubicBezTo>
                    <a:pt x="2265920" y="13276"/>
                    <a:pt x="2173296" y="138759"/>
                    <a:pt x="2118493" y="307425"/>
                  </a:cubicBezTo>
                  <a:cubicBezTo>
                    <a:pt x="2055862" y="500185"/>
                    <a:pt x="2066347" y="676352"/>
                    <a:pt x="2141912" y="700905"/>
                  </a:cubicBezTo>
                  <a:lnTo>
                    <a:pt x="2170617" y="702700"/>
                  </a:lnTo>
                  <a:lnTo>
                    <a:pt x="2343753" y="988375"/>
                  </a:lnTo>
                  <a:lnTo>
                    <a:pt x="2243269" y="1139100"/>
                  </a:lnTo>
                  <a:lnTo>
                    <a:pt x="2303559" y="1500841"/>
                  </a:lnTo>
                  <a:lnTo>
                    <a:pt x="2311322" y="1500841"/>
                  </a:lnTo>
                  <a:lnTo>
                    <a:pt x="2324823" y="1526224"/>
                  </a:lnTo>
                  <a:cubicBezTo>
                    <a:pt x="2369644" y="1588072"/>
                    <a:pt x="2474573" y="1631468"/>
                    <a:pt x="2596870" y="1631468"/>
                  </a:cubicBezTo>
                  <a:cubicBezTo>
                    <a:pt x="2759932" y="1631468"/>
                    <a:pt x="2892119" y="1554319"/>
                    <a:pt x="2892119" y="1459150"/>
                  </a:cubicBezTo>
                  <a:cubicBezTo>
                    <a:pt x="2892119" y="1447254"/>
                    <a:pt x="2890053" y="1435639"/>
                    <a:pt x="2886120" y="1424422"/>
                  </a:cubicBezTo>
                  <a:lnTo>
                    <a:pt x="2872502" y="1398817"/>
                  </a:lnTo>
                  <a:lnTo>
                    <a:pt x="2916509" y="1370212"/>
                  </a:lnTo>
                  <a:lnTo>
                    <a:pt x="2866267" y="1058713"/>
                  </a:lnTo>
                  <a:lnTo>
                    <a:pt x="2936605" y="817553"/>
                  </a:lnTo>
                  <a:lnTo>
                    <a:pt x="2886364" y="516102"/>
                  </a:lnTo>
                  <a:lnTo>
                    <a:pt x="2765783" y="274942"/>
                  </a:lnTo>
                  <a:lnTo>
                    <a:pt x="2605010" y="144313"/>
                  </a:lnTo>
                  <a:lnTo>
                    <a:pt x="2404747" y="35079"/>
                  </a:lnTo>
                  <a:lnTo>
                    <a:pt x="2393992" y="18908"/>
                  </a:lnTo>
                  <a:cubicBezTo>
                    <a:pt x="2386596" y="11365"/>
                    <a:pt x="2378167" y="5927"/>
                    <a:pt x="2368722" y="2858"/>
                  </a:cubicBezTo>
                  <a:cubicBezTo>
                    <a:pt x="2359276" y="-211"/>
                    <a:pt x="2349261" y="-766"/>
                    <a:pt x="2338843" y="98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104" name="Freeform: Shape 1103">
              <a:extLst>
                <a:ext uri="{FF2B5EF4-FFF2-40B4-BE49-F238E27FC236}">
                  <a16:creationId xmlns:a16="http://schemas.microsoft.com/office/drawing/2014/main" id="{A3DDFE0A-3D36-538F-3919-EC5931C5DCBB}"/>
                </a:ext>
              </a:extLst>
            </p:cNvPr>
            <p:cNvSpPr/>
            <p:nvPr/>
          </p:nvSpPr>
          <p:spPr>
            <a:xfrm>
              <a:off x="10009290" y="3512496"/>
              <a:ext cx="1035280" cy="556068"/>
            </a:xfrm>
            <a:custGeom>
              <a:avLst/>
              <a:gdLst>
                <a:gd name="connsiteX0" fmla="*/ 0 w 1744980"/>
                <a:gd name="connsiteY0" fmla="*/ 480060 h 937260"/>
                <a:gd name="connsiteX1" fmla="*/ 441960 w 1744980"/>
                <a:gd name="connsiteY1" fmla="*/ 701040 h 937260"/>
                <a:gd name="connsiteX2" fmla="*/ 800100 w 1744980"/>
                <a:gd name="connsiteY2" fmla="*/ 937260 h 937260"/>
                <a:gd name="connsiteX3" fmla="*/ 990600 w 1744980"/>
                <a:gd name="connsiteY3" fmla="*/ 914400 h 937260"/>
                <a:gd name="connsiteX4" fmla="*/ 1120140 w 1744980"/>
                <a:gd name="connsiteY4" fmla="*/ 784860 h 937260"/>
                <a:gd name="connsiteX5" fmla="*/ 1493520 w 1744980"/>
                <a:gd name="connsiteY5" fmla="*/ 609600 h 937260"/>
                <a:gd name="connsiteX6" fmla="*/ 1744980 w 1744980"/>
                <a:gd name="connsiteY6" fmla="*/ 487680 h 937260"/>
                <a:gd name="connsiteX7" fmla="*/ 1668780 w 1744980"/>
                <a:gd name="connsiteY7" fmla="*/ 289560 h 937260"/>
                <a:gd name="connsiteX8" fmla="*/ 1501140 w 1744980"/>
                <a:gd name="connsiteY8" fmla="*/ 15240 h 937260"/>
                <a:gd name="connsiteX9" fmla="*/ 1257300 w 1744980"/>
                <a:gd name="connsiteY9" fmla="*/ 53340 h 937260"/>
                <a:gd name="connsiteX10" fmla="*/ 655320 w 1744980"/>
                <a:gd name="connsiteY10" fmla="*/ 83820 h 937260"/>
                <a:gd name="connsiteX11" fmla="*/ 228600 w 1744980"/>
                <a:gd name="connsiteY11" fmla="*/ 0 h 937260"/>
                <a:gd name="connsiteX12" fmla="*/ 91440 w 1744980"/>
                <a:gd name="connsiteY12" fmla="*/ 266700 h 937260"/>
                <a:gd name="connsiteX13" fmla="*/ 0 w 1744980"/>
                <a:gd name="connsiteY13" fmla="*/ 480060 h 93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4980" h="937260">
                  <a:moveTo>
                    <a:pt x="0" y="480060"/>
                  </a:moveTo>
                  <a:lnTo>
                    <a:pt x="441960" y="701040"/>
                  </a:lnTo>
                  <a:lnTo>
                    <a:pt x="800100" y="937260"/>
                  </a:lnTo>
                  <a:lnTo>
                    <a:pt x="990600" y="914400"/>
                  </a:lnTo>
                  <a:lnTo>
                    <a:pt x="1120140" y="784860"/>
                  </a:lnTo>
                  <a:lnTo>
                    <a:pt x="1493520" y="609600"/>
                  </a:lnTo>
                  <a:lnTo>
                    <a:pt x="1744980" y="487680"/>
                  </a:lnTo>
                  <a:lnTo>
                    <a:pt x="1668780" y="289560"/>
                  </a:lnTo>
                  <a:lnTo>
                    <a:pt x="1501140" y="15240"/>
                  </a:lnTo>
                  <a:lnTo>
                    <a:pt x="1257300" y="53340"/>
                  </a:lnTo>
                  <a:lnTo>
                    <a:pt x="655320" y="83820"/>
                  </a:lnTo>
                  <a:lnTo>
                    <a:pt x="228600" y="0"/>
                  </a:lnTo>
                  <a:lnTo>
                    <a:pt x="91440" y="266700"/>
                  </a:lnTo>
                  <a:lnTo>
                    <a:pt x="0" y="48006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105" name="Graphic 1104">
              <a:extLst>
                <a:ext uri="{FF2B5EF4-FFF2-40B4-BE49-F238E27FC236}">
                  <a16:creationId xmlns:a16="http://schemas.microsoft.com/office/drawing/2014/main" id="{5354A0B7-D562-D41E-8FA4-DF4516DA3650}"/>
                </a:ext>
              </a:extLst>
            </p:cNvPr>
            <p:cNvPicPr>
              <a:picLocks/>
            </p:cNvPicPr>
            <p:nvPr/>
          </p:nvPicPr>
          <p:blipFill>
            <a:blip r:embed="rId15">
              <a:extLst>
                <a:ext uri="{96DAC541-7B7A-43D3-8B79-37D633B846F1}">
                  <asvg:svgBlip xmlns:asvg="http://schemas.microsoft.com/office/drawing/2016/SVG/main" r:embed="rId16"/>
                </a:ext>
              </a:extLst>
            </a:blip>
            <a:stretch>
              <a:fillRect/>
            </a:stretch>
          </p:blipFill>
          <p:spPr>
            <a:xfrm>
              <a:off x="9508384" y="1967210"/>
              <a:ext cx="2028161" cy="2260437"/>
            </a:xfrm>
            <a:prstGeom prst="rect">
              <a:avLst/>
            </a:prstGeom>
          </p:spPr>
        </p:pic>
      </p:grpSp>
    </p:spTree>
    <p:extLst>
      <p:ext uri="{BB962C8B-B14F-4D97-AF65-F5344CB8AC3E}">
        <p14:creationId xmlns:p14="http://schemas.microsoft.com/office/powerpoint/2010/main" val="11167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08"/>
                                        </p:tgtEl>
                                        <p:attrNameLst>
                                          <p:attrName>style.visibility</p:attrName>
                                        </p:attrNameLst>
                                      </p:cBhvr>
                                      <p:to>
                                        <p:strVal val="visible"/>
                                      </p:to>
                                    </p:set>
                                    <p:anim calcmode="lin" valueType="num">
                                      <p:cBhvr>
                                        <p:cTn id="7" dur="500" fill="hold"/>
                                        <p:tgtEl>
                                          <p:spTgt spid="1108"/>
                                        </p:tgtEl>
                                        <p:attrNameLst>
                                          <p:attrName>ppt_w</p:attrName>
                                        </p:attrNameLst>
                                      </p:cBhvr>
                                      <p:tavLst>
                                        <p:tav tm="0">
                                          <p:val>
                                            <p:fltVal val="0"/>
                                          </p:val>
                                        </p:tav>
                                        <p:tav tm="100000">
                                          <p:val>
                                            <p:strVal val="#ppt_w"/>
                                          </p:val>
                                        </p:tav>
                                      </p:tavLst>
                                    </p:anim>
                                    <p:anim calcmode="lin" valueType="num">
                                      <p:cBhvr>
                                        <p:cTn id="8" dur="500" fill="hold"/>
                                        <p:tgtEl>
                                          <p:spTgt spid="1108"/>
                                        </p:tgtEl>
                                        <p:attrNameLst>
                                          <p:attrName>ppt_h</p:attrName>
                                        </p:attrNameLst>
                                      </p:cBhvr>
                                      <p:tavLst>
                                        <p:tav tm="0">
                                          <p:val>
                                            <p:fltVal val="0"/>
                                          </p:val>
                                        </p:tav>
                                        <p:tav tm="100000">
                                          <p:val>
                                            <p:strVal val="#ppt_h"/>
                                          </p:val>
                                        </p:tav>
                                      </p:tavLst>
                                    </p:anim>
                                    <p:animEffect transition="in" filter="fade">
                                      <p:cBhvr>
                                        <p:cTn id="9" dur="500"/>
                                        <p:tgtEl>
                                          <p:spTgt spid="110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500"/>
                                        <p:tgtEl>
                                          <p:spTgt spid="3">
                                            <p:txEl>
                                              <p:pRg st="6" end="6"/>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4193A-D2D0-115F-A442-F9E59DA06916}"/>
              </a:ext>
            </a:extLst>
          </p:cNvPr>
          <p:cNvSpPr>
            <a:spLocks noGrp="1"/>
          </p:cNvSpPr>
          <p:nvPr>
            <p:ph type="title"/>
          </p:nvPr>
        </p:nvSpPr>
        <p:spPr>
          <a:xfrm>
            <a:off x="694708" y="582711"/>
            <a:ext cx="10652454" cy="639992"/>
          </a:xfrm>
        </p:spPr>
        <p:txBody>
          <a:bodyPr anchor="t">
            <a:normAutofit/>
          </a:bodyPr>
          <a:lstStyle/>
          <a:p>
            <a:r>
              <a:rPr lang="en-GB" dirty="0"/>
              <a:t>Outlook and perspective</a:t>
            </a:r>
          </a:p>
        </p:txBody>
      </p:sp>
      <p:sp>
        <p:nvSpPr>
          <p:cNvPr id="4" name="TextBox 3">
            <a:extLst>
              <a:ext uri="{FF2B5EF4-FFF2-40B4-BE49-F238E27FC236}">
                <a16:creationId xmlns:a16="http://schemas.microsoft.com/office/drawing/2014/main" id="{192C2554-437F-F1BB-45EC-ADB501D7A7BD}"/>
              </a:ext>
            </a:extLst>
          </p:cNvPr>
          <p:cNvSpPr txBox="1"/>
          <p:nvPr/>
        </p:nvSpPr>
        <p:spPr>
          <a:xfrm>
            <a:off x="1524001" y="5984478"/>
            <a:ext cx="10087896" cy="369332"/>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CV, cardiovascular; MACE, major adverse cardiovascular events; TTh, testosterone 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srgbClr val="005294"/>
                </a:solidFill>
                <a:effectLst/>
                <a:uLnTx/>
                <a:uFillTx/>
                <a:latin typeface="Poppins Light"/>
                <a:ea typeface="+mn-ea"/>
                <a:cs typeface="+mn-cs"/>
              </a:rPr>
              <a:t>Bhasin S </a:t>
            </a:r>
            <a:r>
              <a:rPr kumimoji="0" lang="sv-SE" sz="900" b="0" i="1" u="none" strike="noStrike" kern="1200" cap="none" spc="0" normalizeH="0" baseline="0" noProof="0" dirty="0">
                <a:ln>
                  <a:noFill/>
                </a:ln>
                <a:solidFill>
                  <a:srgbClr val="005294"/>
                </a:solidFill>
                <a:effectLst/>
                <a:uLnTx/>
                <a:uFillTx/>
                <a:latin typeface="Poppins Light"/>
                <a:ea typeface="+mn-ea"/>
                <a:cs typeface="+mn-cs"/>
              </a:rPr>
              <a:t>et al. Am Heart J</a:t>
            </a:r>
            <a:r>
              <a:rPr kumimoji="0" lang="sv-SE" sz="900" b="0" i="0" u="none" strike="noStrike" kern="1200" cap="none" spc="0" normalizeH="0" baseline="0" noProof="0" dirty="0">
                <a:ln>
                  <a:noFill/>
                </a:ln>
                <a:solidFill>
                  <a:srgbClr val="005294"/>
                </a:solidFill>
                <a:effectLst/>
                <a:uLnTx/>
                <a:uFillTx/>
                <a:latin typeface="Poppins Light"/>
                <a:ea typeface="+mn-ea"/>
                <a:cs typeface="+mn-cs"/>
              </a:rPr>
              <a:t> 2022;245:41–50</a:t>
            </a:r>
            <a:r>
              <a:rPr kumimoji="0" lang="en-GB" sz="900" b="0" i="0" u="none" strike="noStrike" kern="1200" cap="none" spc="0" normalizeH="0" baseline="0" noProof="0" dirty="0">
                <a:ln>
                  <a:noFill/>
                </a:ln>
                <a:solidFill>
                  <a:srgbClr val="005294"/>
                </a:solidFill>
                <a:effectLst/>
                <a:uLnTx/>
                <a:uFillTx/>
                <a:latin typeface="Poppins Light"/>
                <a:ea typeface="+mn-ea"/>
                <a:cs typeface="+mn-cs"/>
              </a:rPr>
              <a:t>.</a:t>
            </a:r>
            <a:endParaRPr kumimoji="0" lang="sv-SE" sz="900" b="0" i="0" u="none" strike="noStrike" kern="1200" cap="none" spc="0" normalizeH="0" baseline="0" noProof="0" dirty="0">
              <a:ln>
                <a:noFill/>
              </a:ln>
              <a:solidFill>
                <a:srgbClr val="005294"/>
              </a:solidFill>
              <a:effectLst/>
              <a:uLnTx/>
              <a:uFillTx/>
              <a:latin typeface="Poppins Light"/>
              <a:ea typeface="+mn-ea"/>
              <a:cs typeface="+mn-cs"/>
            </a:endParaRPr>
          </a:p>
        </p:txBody>
      </p:sp>
      <p:sp>
        <p:nvSpPr>
          <p:cNvPr id="9" name="Content Placeholder 2">
            <a:extLst>
              <a:ext uri="{FF2B5EF4-FFF2-40B4-BE49-F238E27FC236}">
                <a16:creationId xmlns:a16="http://schemas.microsoft.com/office/drawing/2014/main" id="{FD2C92CD-AE4E-09A7-7524-1A56B48AD9E7}"/>
              </a:ext>
            </a:extLst>
          </p:cNvPr>
          <p:cNvSpPr>
            <a:spLocks noGrp="1"/>
          </p:cNvSpPr>
          <p:nvPr>
            <p:ph idx="1"/>
          </p:nvPr>
        </p:nvSpPr>
        <p:spPr>
          <a:xfrm>
            <a:off x="688767" y="1360561"/>
            <a:ext cx="10899511" cy="4332316"/>
          </a:xfrm>
        </p:spPr>
        <p:txBody>
          <a:bodyPr>
            <a:noAutofit/>
          </a:bodyPr>
          <a:lstStyle/>
          <a:p>
            <a:pPr>
              <a:spcBef>
                <a:spcPts val="1800"/>
              </a:spcBef>
              <a:buClr>
                <a:srgbClr val="006EAB"/>
              </a:buClr>
              <a:defRPr/>
            </a:pPr>
            <a:r>
              <a:rPr lang="en-GB" sz="2000" dirty="0">
                <a:solidFill>
                  <a:srgbClr val="E7E6E6">
                    <a:lumMod val="25000"/>
                  </a:srgbClr>
                </a:solidFill>
              </a:rPr>
              <a:t>TRAVERSE is the </a:t>
            </a:r>
            <a:r>
              <a:rPr lang="en-GB" sz="2000" dirty="0">
                <a:solidFill>
                  <a:schemeClr val="accent1"/>
                </a:solidFill>
                <a:latin typeface="+mj-lt"/>
              </a:rPr>
              <a:t>largest and longest-duration randomised </a:t>
            </a:r>
            <a:br>
              <a:rPr lang="en-GB" sz="2000" dirty="0">
                <a:solidFill>
                  <a:schemeClr val="accent1"/>
                </a:solidFill>
                <a:latin typeface="+mj-lt"/>
              </a:rPr>
            </a:br>
            <a:r>
              <a:rPr lang="en-GB" sz="2000" dirty="0">
                <a:solidFill>
                  <a:schemeClr val="accent1"/>
                </a:solidFill>
                <a:latin typeface="+mj-lt"/>
              </a:rPr>
              <a:t>study of TTh</a:t>
            </a:r>
            <a:r>
              <a:rPr lang="en-GB" sz="2000" dirty="0">
                <a:solidFill>
                  <a:srgbClr val="E7E6E6">
                    <a:lumMod val="25000"/>
                  </a:srgbClr>
                </a:solidFill>
              </a:rPr>
              <a:t> ever conducted</a:t>
            </a:r>
          </a:p>
          <a:p>
            <a:pPr>
              <a:spcBef>
                <a:spcPts val="1800"/>
              </a:spcBef>
              <a:buClr>
                <a:srgbClr val="006EAB"/>
              </a:buClr>
              <a:defRPr/>
            </a:pPr>
            <a:r>
              <a:rPr lang="en-GB" sz="2000" dirty="0">
                <a:solidFill>
                  <a:srgbClr val="E7E6E6">
                    <a:lumMod val="25000"/>
                  </a:srgbClr>
                </a:solidFill>
              </a:rPr>
              <a:t>It includes a greater number of </a:t>
            </a:r>
            <a:r>
              <a:rPr lang="en-GB" sz="2000" dirty="0">
                <a:solidFill>
                  <a:schemeClr val="accent1"/>
                </a:solidFill>
                <a:latin typeface="+mj-lt"/>
              </a:rPr>
              <a:t>MACE endpoints</a:t>
            </a:r>
            <a:r>
              <a:rPr lang="en-GB" sz="2000" dirty="0">
                <a:solidFill>
                  <a:srgbClr val="E7E6E6">
                    <a:lumMod val="25000"/>
                  </a:srgbClr>
                </a:solidFill>
              </a:rPr>
              <a:t> than all other randomised trials </a:t>
            </a:r>
            <a:br>
              <a:rPr lang="en-GB" sz="2000" dirty="0">
                <a:solidFill>
                  <a:srgbClr val="E7E6E6">
                    <a:lumMod val="25000"/>
                  </a:srgbClr>
                </a:solidFill>
              </a:rPr>
            </a:br>
            <a:r>
              <a:rPr lang="en-GB" sz="2000" dirty="0">
                <a:solidFill>
                  <a:srgbClr val="E7E6E6">
                    <a:lumMod val="25000"/>
                  </a:srgbClr>
                </a:solidFill>
              </a:rPr>
              <a:t>to date combined; therefore, it will help to address the uncertainty regarding </a:t>
            </a:r>
            <a:br>
              <a:rPr lang="en-GB" sz="2000" dirty="0">
                <a:solidFill>
                  <a:srgbClr val="E7E6E6">
                    <a:lumMod val="25000"/>
                  </a:srgbClr>
                </a:solidFill>
              </a:rPr>
            </a:br>
            <a:r>
              <a:rPr lang="en-GB" sz="2000" dirty="0">
                <a:solidFill>
                  <a:srgbClr val="E7E6E6">
                    <a:lumMod val="25000"/>
                  </a:srgbClr>
                </a:solidFill>
              </a:rPr>
              <a:t>CV safety of TTh among middle-aged or older men who have, or who are at </a:t>
            </a:r>
            <a:br>
              <a:rPr lang="en-GB" sz="2000" dirty="0">
                <a:solidFill>
                  <a:srgbClr val="E7E6E6">
                    <a:lumMod val="25000"/>
                  </a:srgbClr>
                </a:solidFill>
              </a:rPr>
            </a:br>
            <a:r>
              <a:rPr lang="en-GB" sz="2000" dirty="0">
                <a:solidFill>
                  <a:srgbClr val="E7E6E6">
                    <a:lumMod val="25000"/>
                  </a:srgbClr>
                </a:solidFill>
              </a:rPr>
              <a:t>high risk for, CV disease</a:t>
            </a:r>
          </a:p>
          <a:p>
            <a:pPr>
              <a:spcBef>
                <a:spcPts val="1800"/>
              </a:spcBef>
              <a:buClr>
                <a:srgbClr val="006EAB"/>
              </a:buClr>
              <a:defRPr/>
            </a:pPr>
            <a:r>
              <a:rPr lang="en-GB" sz="2000" dirty="0">
                <a:solidFill>
                  <a:srgbClr val="E7E6E6">
                    <a:lumMod val="25000"/>
                  </a:srgbClr>
                </a:solidFill>
              </a:rPr>
              <a:t>By virtue of its large sample size and treatment duration, the TRAVERSE study will also allow </a:t>
            </a:r>
            <a:r>
              <a:rPr lang="en-GB" sz="2000" dirty="0">
                <a:solidFill>
                  <a:schemeClr val="accent1"/>
                </a:solidFill>
                <a:latin typeface="+mj-lt"/>
              </a:rPr>
              <a:t>assessment of prostate safety</a:t>
            </a:r>
            <a:r>
              <a:rPr lang="en-GB" sz="2000" dirty="0">
                <a:solidFill>
                  <a:srgbClr val="E7E6E6">
                    <a:lumMod val="25000"/>
                  </a:srgbClr>
                </a:solidFill>
              </a:rPr>
              <a:t> and provide information regarding the long-term efficacy of TTh in improving </a:t>
            </a:r>
            <a:r>
              <a:rPr lang="en-GB" sz="2000" dirty="0">
                <a:solidFill>
                  <a:schemeClr val="accent1"/>
                </a:solidFill>
                <a:latin typeface="+mj-lt"/>
              </a:rPr>
              <a:t>sexual function</a:t>
            </a:r>
            <a:r>
              <a:rPr lang="en-GB" sz="2000" dirty="0">
                <a:solidFill>
                  <a:srgbClr val="E7E6E6">
                    <a:lumMod val="25000"/>
                  </a:srgbClr>
                </a:solidFill>
              </a:rPr>
              <a:t>, </a:t>
            </a:r>
            <a:r>
              <a:rPr lang="en-GB" sz="2000" dirty="0">
                <a:solidFill>
                  <a:schemeClr val="accent1"/>
                </a:solidFill>
                <a:latin typeface="+mj-lt"/>
              </a:rPr>
              <a:t>depressive symptoms</a:t>
            </a:r>
            <a:r>
              <a:rPr lang="en-GB" sz="2000" dirty="0">
                <a:solidFill>
                  <a:srgbClr val="E7E6E6">
                    <a:lumMod val="25000"/>
                  </a:srgbClr>
                </a:solidFill>
              </a:rPr>
              <a:t> and </a:t>
            </a:r>
            <a:r>
              <a:rPr lang="en-GB" sz="2000" dirty="0">
                <a:solidFill>
                  <a:schemeClr val="accent1"/>
                </a:solidFill>
                <a:latin typeface="+mj-lt"/>
              </a:rPr>
              <a:t>anaemia</a:t>
            </a:r>
            <a:r>
              <a:rPr lang="en-GB" sz="2000" dirty="0">
                <a:solidFill>
                  <a:srgbClr val="E7E6E6">
                    <a:lumMod val="25000"/>
                  </a:srgbClr>
                </a:solidFill>
              </a:rPr>
              <a:t>, and its effect on progression from prediabetes to diabetes or glycaemic remission in </a:t>
            </a:r>
            <a:r>
              <a:rPr lang="en-GB" sz="2000" dirty="0">
                <a:solidFill>
                  <a:schemeClr val="accent1"/>
                </a:solidFill>
                <a:latin typeface="+mj-lt"/>
              </a:rPr>
              <a:t>men with diabetes</a:t>
            </a:r>
            <a:r>
              <a:rPr lang="en-GB" sz="2000" dirty="0">
                <a:solidFill>
                  <a:srgbClr val="E7E6E6">
                    <a:lumMod val="25000"/>
                  </a:srgbClr>
                </a:solidFill>
              </a:rPr>
              <a:t>, and risk of </a:t>
            </a:r>
            <a:r>
              <a:rPr lang="en-GB" sz="2000" dirty="0">
                <a:solidFill>
                  <a:schemeClr val="accent1"/>
                </a:solidFill>
                <a:latin typeface="+mj-lt"/>
              </a:rPr>
              <a:t>bone fractures</a:t>
            </a:r>
          </a:p>
        </p:txBody>
      </p:sp>
      <p:pic>
        <p:nvPicPr>
          <p:cNvPr id="6" name="Picture 5">
            <a:extLst>
              <a:ext uri="{FF2B5EF4-FFF2-40B4-BE49-F238E27FC236}">
                <a16:creationId xmlns:a16="http://schemas.microsoft.com/office/drawing/2014/main" id="{0E39DF10-6280-0B00-34BE-4B9210A788B5}"/>
              </a:ext>
            </a:extLst>
          </p:cNvPr>
          <p:cNvPicPr>
            <a:picLocks noChangeAspect="1"/>
          </p:cNvPicPr>
          <p:nvPr/>
        </p:nvPicPr>
        <p:blipFill>
          <a:blip r:embed="rId3"/>
          <a:stretch>
            <a:fillRect/>
          </a:stretch>
        </p:blipFill>
        <p:spPr>
          <a:xfrm>
            <a:off x="8686588" y="1067925"/>
            <a:ext cx="2660574" cy="932085"/>
          </a:xfrm>
          <a:prstGeom prst="rect">
            <a:avLst/>
          </a:prstGeom>
          <a:effectLst>
            <a:innerShdw blurRad="114300">
              <a:prstClr val="black"/>
            </a:innerShdw>
          </a:effectLst>
        </p:spPr>
      </p:pic>
      <p:grpSp>
        <p:nvGrpSpPr>
          <p:cNvPr id="55" name="Group 54">
            <a:extLst>
              <a:ext uri="{FF2B5EF4-FFF2-40B4-BE49-F238E27FC236}">
                <a16:creationId xmlns:a16="http://schemas.microsoft.com/office/drawing/2014/main" id="{FC289555-BD4F-B4C0-C98E-6542AA53621E}"/>
              </a:ext>
            </a:extLst>
          </p:cNvPr>
          <p:cNvGrpSpPr/>
          <p:nvPr/>
        </p:nvGrpSpPr>
        <p:grpSpPr>
          <a:xfrm>
            <a:off x="1858130" y="5019940"/>
            <a:ext cx="8475741" cy="774293"/>
            <a:chOff x="1858130" y="5019940"/>
            <a:chExt cx="8475741" cy="774293"/>
          </a:xfrm>
        </p:grpSpPr>
        <p:grpSp>
          <p:nvGrpSpPr>
            <p:cNvPr id="7" name="Group 6">
              <a:extLst>
                <a:ext uri="{FF2B5EF4-FFF2-40B4-BE49-F238E27FC236}">
                  <a16:creationId xmlns:a16="http://schemas.microsoft.com/office/drawing/2014/main" id="{9994FDA1-8AC8-40D6-1562-2F40422A1213}"/>
                </a:ext>
              </a:extLst>
            </p:cNvPr>
            <p:cNvGrpSpPr/>
            <p:nvPr/>
          </p:nvGrpSpPr>
          <p:grpSpPr>
            <a:xfrm>
              <a:off x="6992428" y="5019940"/>
              <a:ext cx="774293" cy="774293"/>
              <a:chOff x="2816907" y="4263718"/>
              <a:chExt cx="478629" cy="478629"/>
            </a:xfrm>
            <a:effectLst>
              <a:outerShdw blurRad="50800" dist="38100" dir="2700000" algn="tl" rotWithShape="0">
                <a:prstClr val="black">
                  <a:alpha val="40000"/>
                </a:prstClr>
              </a:outerShdw>
            </a:effectLst>
          </p:grpSpPr>
          <p:sp>
            <p:nvSpPr>
              <p:cNvPr id="8" name="Rounded Rectangle 36">
                <a:extLst>
                  <a:ext uri="{FF2B5EF4-FFF2-40B4-BE49-F238E27FC236}">
                    <a16:creationId xmlns:a16="http://schemas.microsoft.com/office/drawing/2014/main" id="{7366BD31-354E-A06F-496F-EE95BE24C835}"/>
                  </a:ext>
                </a:extLst>
              </p:cNvPr>
              <p:cNvSpPr/>
              <p:nvPr/>
            </p:nvSpPr>
            <p:spPr>
              <a:xfrm>
                <a:off x="2816907" y="4263718"/>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10" name="Group 9">
                <a:extLst>
                  <a:ext uri="{FF2B5EF4-FFF2-40B4-BE49-F238E27FC236}">
                    <a16:creationId xmlns:a16="http://schemas.microsoft.com/office/drawing/2014/main" id="{4559D164-D76F-CA23-0260-7EEE01B79AD1}"/>
                  </a:ext>
                </a:extLst>
              </p:cNvPr>
              <p:cNvGrpSpPr/>
              <p:nvPr/>
            </p:nvGrpSpPr>
            <p:grpSpPr>
              <a:xfrm>
                <a:off x="2860709" y="4305540"/>
                <a:ext cx="398474" cy="355600"/>
                <a:chOff x="1388443" y="4340041"/>
                <a:chExt cx="539015" cy="481020"/>
              </a:xfrm>
            </p:grpSpPr>
            <p:grpSp>
              <p:nvGrpSpPr>
                <p:cNvPr id="11" name="Group 10">
                  <a:extLst>
                    <a:ext uri="{FF2B5EF4-FFF2-40B4-BE49-F238E27FC236}">
                      <a16:creationId xmlns:a16="http://schemas.microsoft.com/office/drawing/2014/main" id="{48EA6F24-2290-FBFC-1C8E-9D74AD4BFD24}"/>
                    </a:ext>
                  </a:extLst>
                </p:cNvPr>
                <p:cNvGrpSpPr/>
                <p:nvPr/>
              </p:nvGrpSpPr>
              <p:grpSpPr>
                <a:xfrm>
                  <a:off x="1388443" y="4425866"/>
                  <a:ext cx="539015" cy="395195"/>
                  <a:chOff x="4102780" y="2749550"/>
                  <a:chExt cx="1853432" cy="1358900"/>
                </a:xfrm>
              </p:grpSpPr>
              <p:sp>
                <p:nvSpPr>
                  <p:cNvPr id="15" name="Freeform 56">
                    <a:extLst>
                      <a:ext uri="{FF2B5EF4-FFF2-40B4-BE49-F238E27FC236}">
                        <a16:creationId xmlns:a16="http://schemas.microsoft.com/office/drawing/2014/main" id="{F7770C74-C4B7-43FF-4DA9-79132014BB29}"/>
                      </a:ext>
                    </a:extLst>
                  </p:cNvPr>
                  <p:cNvSpPr/>
                  <p:nvPr/>
                </p:nvSpPr>
                <p:spPr>
                  <a:xfrm>
                    <a:off x="4267185" y="3029418"/>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6" name="Picture 3">
                    <a:extLst>
                      <a:ext uri="{FF2B5EF4-FFF2-40B4-BE49-F238E27FC236}">
                        <a16:creationId xmlns:a16="http://schemas.microsoft.com/office/drawing/2014/main" id="{2F5835EB-510A-5097-CCB9-010A664289F1}"/>
                      </a:ext>
                    </a:extLst>
                  </p:cNvPr>
                  <p:cNvPicPr>
                    <a:picLocks noChangeAspect="1" noChangeArrowheads="1"/>
                  </p:cNvPicPr>
                  <p:nvPr/>
                </p:nvPicPr>
                <p:blipFill rotWithShape="1">
                  <a:blip r:embed="rId4"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612" r="33936"/>
                  <a:stretch/>
                </p:blipFill>
                <p:spPr bwMode="auto">
                  <a:xfrm flipH="1">
                    <a:off x="4102780" y="2749550"/>
                    <a:ext cx="185343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2" name="Group 11">
                  <a:extLst>
                    <a:ext uri="{FF2B5EF4-FFF2-40B4-BE49-F238E27FC236}">
                      <a16:creationId xmlns:a16="http://schemas.microsoft.com/office/drawing/2014/main" id="{D243FD60-5EE2-4B1B-D8B0-C8C71F364D10}"/>
                    </a:ext>
                  </a:extLst>
                </p:cNvPr>
                <p:cNvGrpSpPr/>
                <p:nvPr/>
              </p:nvGrpSpPr>
              <p:grpSpPr>
                <a:xfrm>
                  <a:off x="1500315" y="4340041"/>
                  <a:ext cx="282345" cy="395195"/>
                  <a:chOff x="3111495" y="2749550"/>
                  <a:chExt cx="970858" cy="1358900"/>
                </a:xfrm>
              </p:grpSpPr>
              <p:sp>
                <p:nvSpPr>
                  <p:cNvPr id="13" name="Freeform 54">
                    <a:extLst>
                      <a:ext uri="{FF2B5EF4-FFF2-40B4-BE49-F238E27FC236}">
                        <a16:creationId xmlns:a16="http://schemas.microsoft.com/office/drawing/2014/main" id="{3C3ADA13-80BA-6132-DE1E-1C1576287C8A}"/>
                      </a:ext>
                    </a:extLst>
                  </p:cNvPr>
                  <p:cNvSpPr/>
                  <p:nvPr/>
                </p:nvSpPr>
                <p:spPr>
                  <a:xfrm>
                    <a:off x="3356517" y="3033132"/>
                    <a:ext cx="624468" cy="903248"/>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4" name="Picture 3">
                    <a:extLst>
                      <a:ext uri="{FF2B5EF4-FFF2-40B4-BE49-F238E27FC236}">
                        <a16:creationId xmlns:a16="http://schemas.microsoft.com/office/drawing/2014/main" id="{5906C92D-5382-9F75-EFA0-1774D0E02DC8}"/>
                      </a:ext>
                    </a:extLst>
                  </p:cNvPr>
                  <p:cNvPicPr>
                    <a:picLocks noChangeAspect="1" noChangeArrowheads="1"/>
                  </p:cNvPicPr>
                  <p:nvPr/>
                </p:nvPicPr>
                <p:blipFill rotWithShape="1">
                  <a:blip r:embed="rId5"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66763"/>
                  <a:stretch/>
                </p:blipFill>
                <p:spPr bwMode="auto">
                  <a:xfrm flipH="1">
                    <a:off x="3111495" y="2749550"/>
                    <a:ext cx="970858"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17" name="Group 16">
              <a:extLst>
                <a:ext uri="{FF2B5EF4-FFF2-40B4-BE49-F238E27FC236}">
                  <a16:creationId xmlns:a16="http://schemas.microsoft.com/office/drawing/2014/main" id="{CB0AF821-456A-45D1-100A-E7BA22AA749C}"/>
                </a:ext>
              </a:extLst>
            </p:cNvPr>
            <p:cNvGrpSpPr/>
            <p:nvPr/>
          </p:nvGrpSpPr>
          <p:grpSpPr>
            <a:xfrm>
              <a:off x="4425278" y="5019940"/>
              <a:ext cx="774295" cy="774293"/>
              <a:chOff x="1944675" y="4496399"/>
              <a:chExt cx="478630" cy="478629"/>
            </a:xfrm>
          </p:grpSpPr>
          <p:sp>
            <p:nvSpPr>
              <p:cNvPr id="18" name="Rounded Rectangle 94">
                <a:extLst>
                  <a:ext uri="{FF2B5EF4-FFF2-40B4-BE49-F238E27FC236}">
                    <a16:creationId xmlns:a16="http://schemas.microsoft.com/office/drawing/2014/main" id="{265DC1D0-4E38-65F2-FBBF-1A6D7B19903D}"/>
                  </a:ext>
                </a:extLst>
              </p:cNvPr>
              <p:cNvSpPr/>
              <p:nvPr/>
            </p:nvSpPr>
            <p:spPr>
              <a:xfrm>
                <a:off x="1944675" y="4496399"/>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19" name="Picture 3">
                <a:extLst>
                  <a:ext uri="{FF2B5EF4-FFF2-40B4-BE49-F238E27FC236}">
                    <a16:creationId xmlns:a16="http://schemas.microsoft.com/office/drawing/2014/main" id="{0BB936C5-BF3A-0B2A-D3CA-E08C91E32572}"/>
                  </a:ext>
                </a:extLst>
              </p:cNvPr>
              <p:cNvPicPr>
                <a:picLocks noChangeAspect="1" noChangeArrowheads="1"/>
              </p:cNvPicPr>
              <p:nvPr/>
            </p:nvPicPr>
            <p:blipFill>
              <a:blip r:embed="rId6"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57167" y="4590347"/>
                <a:ext cx="466138" cy="278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a:extLst>
                <a:ext uri="{FF2B5EF4-FFF2-40B4-BE49-F238E27FC236}">
                  <a16:creationId xmlns:a16="http://schemas.microsoft.com/office/drawing/2014/main" id="{9E2E209D-7E58-2D1F-4549-6A46E37074EB}"/>
                </a:ext>
              </a:extLst>
            </p:cNvPr>
            <p:cNvGrpSpPr/>
            <p:nvPr/>
          </p:nvGrpSpPr>
          <p:grpSpPr>
            <a:xfrm>
              <a:off x="5708854" y="5019940"/>
              <a:ext cx="774293" cy="774293"/>
              <a:chOff x="15014872" y="1830080"/>
              <a:chExt cx="478629" cy="478629"/>
            </a:xfrm>
          </p:grpSpPr>
          <p:sp>
            <p:nvSpPr>
              <p:cNvPr id="21" name="Rounded Rectangle 35">
                <a:extLst>
                  <a:ext uri="{FF2B5EF4-FFF2-40B4-BE49-F238E27FC236}">
                    <a16:creationId xmlns:a16="http://schemas.microsoft.com/office/drawing/2014/main" id="{8A7C5438-3021-22DE-FF30-06F5BEBD8B71}"/>
                  </a:ext>
                </a:extLst>
              </p:cNvPr>
              <p:cNvSpPr/>
              <p:nvPr/>
            </p:nvSpPr>
            <p:spPr>
              <a:xfrm>
                <a:off x="15014872" y="1830080"/>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22" name="Picture 4">
                <a:extLst>
                  <a:ext uri="{FF2B5EF4-FFF2-40B4-BE49-F238E27FC236}">
                    <a16:creationId xmlns:a16="http://schemas.microsoft.com/office/drawing/2014/main" id="{1950D134-A468-DE53-F9EE-8C50A64CB795}"/>
                  </a:ext>
                </a:extLst>
              </p:cNvPr>
              <p:cNvPicPr>
                <a:picLocks noChangeAspect="1" noChangeArrowheads="1"/>
              </p:cNvPicPr>
              <p:nvPr/>
            </p:nvPicPr>
            <p:blipFill rotWithShape="1">
              <a:blip r:embed="rId8" cstate="print">
                <a:clrChange>
                  <a:clrFrom>
                    <a:srgbClr val="FAFAFA"/>
                  </a:clrFrom>
                  <a:clrTo>
                    <a:srgbClr val="FAFAFA">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8865" t="10553" r="18810" b="9386"/>
              <a:stretch/>
            </p:blipFill>
            <p:spPr bwMode="auto">
              <a:xfrm>
                <a:off x="15069181" y="1849130"/>
                <a:ext cx="352060" cy="43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a:extLst>
                <a:ext uri="{FF2B5EF4-FFF2-40B4-BE49-F238E27FC236}">
                  <a16:creationId xmlns:a16="http://schemas.microsoft.com/office/drawing/2014/main" id="{E71C474E-8C5E-96E2-EB3C-384BE7E11927}"/>
                </a:ext>
              </a:extLst>
            </p:cNvPr>
            <p:cNvGrpSpPr/>
            <p:nvPr/>
          </p:nvGrpSpPr>
          <p:grpSpPr>
            <a:xfrm>
              <a:off x="9559578" y="5019940"/>
              <a:ext cx="774293" cy="774293"/>
              <a:chOff x="4717030" y="4509848"/>
              <a:chExt cx="478629" cy="478629"/>
            </a:xfrm>
          </p:grpSpPr>
          <p:sp>
            <p:nvSpPr>
              <p:cNvPr id="24" name="Rounded Rectangle 88">
                <a:extLst>
                  <a:ext uri="{FF2B5EF4-FFF2-40B4-BE49-F238E27FC236}">
                    <a16:creationId xmlns:a16="http://schemas.microsoft.com/office/drawing/2014/main" id="{A174BD54-1D3D-8FD2-2262-2448F5B4CBC2}"/>
                  </a:ext>
                </a:extLst>
              </p:cNvPr>
              <p:cNvSpPr/>
              <p:nvPr/>
            </p:nvSpPr>
            <p:spPr>
              <a:xfrm>
                <a:off x="4717030" y="4509848"/>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25" name="Graphic 24">
                <a:extLst>
                  <a:ext uri="{FF2B5EF4-FFF2-40B4-BE49-F238E27FC236}">
                    <a16:creationId xmlns:a16="http://schemas.microsoft.com/office/drawing/2014/main" id="{68F47DB1-0515-6B2F-E42F-CC042E536D25}"/>
                  </a:ext>
                </a:extLst>
              </p:cNvPr>
              <p:cNvPicPr>
                <a:picLocks/>
              </p:cNvPicPr>
              <p:nvPr/>
            </p:nvPicPr>
            <p:blipFill>
              <a:blip r:embed="rId10">
                <a:extLst>
                  <a:ext uri="{96DAC541-7B7A-43D3-8B79-37D633B846F1}">
                    <asvg:svgBlip xmlns:asvg="http://schemas.microsoft.com/office/drawing/2016/SVG/main" r:embed="rId11"/>
                  </a:ext>
                </a:extLst>
              </a:blip>
              <a:stretch>
                <a:fillRect/>
              </a:stretch>
            </p:blipFill>
            <p:spPr>
              <a:xfrm>
                <a:off x="4740678" y="4533496"/>
                <a:ext cx="431332" cy="431332"/>
              </a:xfrm>
              <a:prstGeom prst="rect">
                <a:avLst/>
              </a:prstGeom>
            </p:spPr>
          </p:pic>
        </p:grpSp>
        <p:grpSp>
          <p:nvGrpSpPr>
            <p:cNvPr id="26" name="Group 25">
              <a:extLst>
                <a:ext uri="{FF2B5EF4-FFF2-40B4-BE49-F238E27FC236}">
                  <a16:creationId xmlns:a16="http://schemas.microsoft.com/office/drawing/2014/main" id="{CD4E6A35-773C-7F78-9E46-87CC214CEB59}"/>
                </a:ext>
              </a:extLst>
            </p:cNvPr>
            <p:cNvGrpSpPr/>
            <p:nvPr/>
          </p:nvGrpSpPr>
          <p:grpSpPr>
            <a:xfrm>
              <a:off x="8276002" y="5019940"/>
              <a:ext cx="774293" cy="774293"/>
              <a:chOff x="5152394" y="5061292"/>
              <a:chExt cx="478629" cy="478629"/>
            </a:xfrm>
          </p:grpSpPr>
          <p:sp>
            <p:nvSpPr>
              <p:cNvPr id="27" name="Rounded Rectangle 34">
                <a:extLst>
                  <a:ext uri="{FF2B5EF4-FFF2-40B4-BE49-F238E27FC236}">
                    <a16:creationId xmlns:a16="http://schemas.microsoft.com/office/drawing/2014/main" id="{312DD510-3819-A382-F055-5BBF5F349229}"/>
                  </a:ext>
                </a:extLst>
              </p:cNvPr>
              <p:cNvSpPr/>
              <p:nvPr/>
            </p:nvSpPr>
            <p:spPr>
              <a:xfrm>
                <a:off x="5152394" y="5061292"/>
                <a:ext cx="478629" cy="478629"/>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nvGrpSpPr>
              <p:cNvPr id="28" name="Group 27">
                <a:extLst>
                  <a:ext uri="{FF2B5EF4-FFF2-40B4-BE49-F238E27FC236}">
                    <a16:creationId xmlns:a16="http://schemas.microsoft.com/office/drawing/2014/main" id="{BF411EB7-D641-0105-FC0C-17D1DBD51B3E}"/>
                  </a:ext>
                </a:extLst>
              </p:cNvPr>
              <p:cNvGrpSpPr/>
              <p:nvPr/>
            </p:nvGrpSpPr>
            <p:grpSpPr>
              <a:xfrm>
                <a:off x="5185729" y="5113870"/>
                <a:ext cx="416702" cy="369332"/>
                <a:chOff x="1005242" y="4873860"/>
                <a:chExt cx="614832" cy="544938"/>
              </a:xfrm>
            </p:grpSpPr>
            <p:grpSp>
              <p:nvGrpSpPr>
                <p:cNvPr id="29" name="Group 28">
                  <a:extLst>
                    <a:ext uri="{FF2B5EF4-FFF2-40B4-BE49-F238E27FC236}">
                      <a16:creationId xmlns:a16="http://schemas.microsoft.com/office/drawing/2014/main" id="{526819D3-AC89-E047-6E81-E964C2BB855F}"/>
                    </a:ext>
                  </a:extLst>
                </p:cNvPr>
                <p:cNvGrpSpPr/>
                <p:nvPr/>
              </p:nvGrpSpPr>
              <p:grpSpPr>
                <a:xfrm>
                  <a:off x="1058779" y="4948517"/>
                  <a:ext cx="498249" cy="376518"/>
                  <a:chOff x="1058779" y="4948517"/>
                  <a:chExt cx="498249" cy="376518"/>
                </a:xfrm>
              </p:grpSpPr>
              <p:grpSp>
                <p:nvGrpSpPr>
                  <p:cNvPr id="33" name="Group 32">
                    <a:extLst>
                      <a:ext uri="{FF2B5EF4-FFF2-40B4-BE49-F238E27FC236}">
                        <a16:creationId xmlns:a16="http://schemas.microsoft.com/office/drawing/2014/main" id="{887F8A39-F5BA-963C-7B03-B38B71E4268A}"/>
                      </a:ext>
                    </a:extLst>
                  </p:cNvPr>
                  <p:cNvGrpSpPr/>
                  <p:nvPr/>
                </p:nvGrpSpPr>
                <p:grpSpPr>
                  <a:xfrm>
                    <a:off x="1058779" y="4948517"/>
                    <a:ext cx="498249" cy="376518"/>
                    <a:chOff x="1058779" y="4948517"/>
                    <a:chExt cx="498249" cy="376518"/>
                  </a:xfrm>
                </p:grpSpPr>
                <p:sp>
                  <p:nvSpPr>
                    <p:cNvPr id="35" name="Freeform 64">
                      <a:extLst>
                        <a:ext uri="{FF2B5EF4-FFF2-40B4-BE49-F238E27FC236}">
                          <a16:creationId xmlns:a16="http://schemas.microsoft.com/office/drawing/2014/main" id="{51630E03-32B1-5163-21B4-8845D29FA667}"/>
                        </a:ext>
                      </a:extLst>
                    </p:cNvPr>
                    <p:cNvSpPr/>
                    <p:nvPr/>
                  </p:nvSpPr>
                  <p:spPr>
                    <a:xfrm>
                      <a:off x="1058779" y="4954180"/>
                      <a:ext cx="498249" cy="370855"/>
                    </a:xfrm>
                    <a:custGeom>
                      <a:avLst/>
                      <a:gdLst>
                        <a:gd name="connsiteX0" fmla="*/ 288758 w 498249"/>
                        <a:gd name="connsiteY0" fmla="*/ 0 h 370855"/>
                        <a:gd name="connsiteX1" fmla="*/ 220815 w 498249"/>
                        <a:gd name="connsiteY1" fmla="*/ 42464 h 370855"/>
                        <a:gd name="connsiteX2" fmla="*/ 155703 w 498249"/>
                        <a:gd name="connsiteY2" fmla="*/ 59450 h 370855"/>
                        <a:gd name="connsiteX3" fmla="*/ 87760 w 498249"/>
                        <a:gd name="connsiteY3" fmla="*/ 73605 h 370855"/>
                        <a:gd name="connsiteX4" fmla="*/ 39633 w 498249"/>
                        <a:gd name="connsiteY4" fmla="*/ 118900 h 370855"/>
                        <a:gd name="connsiteX5" fmla="*/ 14155 w 498249"/>
                        <a:gd name="connsiteY5" fmla="*/ 158533 h 370855"/>
                        <a:gd name="connsiteX6" fmla="*/ 0 w 498249"/>
                        <a:gd name="connsiteY6" fmla="*/ 209491 h 370855"/>
                        <a:gd name="connsiteX7" fmla="*/ 8493 w 498249"/>
                        <a:gd name="connsiteY7" fmla="*/ 271772 h 370855"/>
                        <a:gd name="connsiteX8" fmla="*/ 39633 w 498249"/>
                        <a:gd name="connsiteY8" fmla="*/ 322729 h 370855"/>
                        <a:gd name="connsiteX9" fmla="*/ 93422 w 498249"/>
                        <a:gd name="connsiteY9" fmla="*/ 353870 h 370855"/>
                        <a:gd name="connsiteX10" fmla="*/ 150041 w 498249"/>
                        <a:gd name="connsiteY10" fmla="*/ 370855 h 370855"/>
                        <a:gd name="connsiteX11" fmla="*/ 215153 w 498249"/>
                        <a:gd name="connsiteY11" fmla="*/ 370855 h 370855"/>
                        <a:gd name="connsiteX12" fmla="*/ 257617 w 498249"/>
                        <a:gd name="connsiteY12" fmla="*/ 359531 h 370855"/>
                        <a:gd name="connsiteX13" fmla="*/ 268941 w 498249"/>
                        <a:gd name="connsiteY13" fmla="*/ 336884 h 370855"/>
                        <a:gd name="connsiteX14" fmla="*/ 294420 w 498249"/>
                        <a:gd name="connsiteY14" fmla="*/ 311405 h 370855"/>
                        <a:gd name="connsiteX15" fmla="*/ 294420 w 498249"/>
                        <a:gd name="connsiteY15" fmla="*/ 271772 h 370855"/>
                        <a:gd name="connsiteX16" fmla="*/ 314236 w 498249"/>
                        <a:gd name="connsiteY16" fmla="*/ 234969 h 370855"/>
                        <a:gd name="connsiteX17" fmla="*/ 314236 w 498249"/>
                        <a:gd name="connsiteY17" fmla="*/ 206660 h 370855"/>
                        <a:gd name="connsiteX18" fmla="*/ 311406 w 498249"/>
                        <a:gd name="connsiteY18" fmla="*/ 186843 h 370855"/>
                        <a:gd name="connsiteX19" fmla="*/ 319898 w 498249"/>
                        <a:gd name="connsiteY19" fmla="*/ 172688 h 370855"/>
                        <a:gd name="connsiteX20" fmla="*/ 478432 w 498249"/>
                        <a:gd name="connsiteY20" fmla="*/ 175519 h 370855"/>
                        <a:gd name="connsiteX21" fmla="*/ 498249 w 498249"/>
                        <a:gd name="connsiteY21" fmla="*/ 155702 h 370855"/>
                        <a:gd name="connsiteX22" fmla="*/ 498249 w 498249"/>
                        <a:gd name="connsiteY22" fmla="*/ 135886 h 370855"/>
                        <a:gd name="connsiteX23" fmla="*/ 478432 w 498249"/>
                        <a:gd name="connsiteY23" fmla="*/ 121731 h 370855"/>
                        <a:gd name="connsiteX24" fmla="*/ 232139 w 498249"/>
                        <a:gd name="connsiteY24" fmla="*/ 118900 h 370855"/>
                        <a:gd name="connsiteX25" fmla="*/ 223646 w 498249"/>
                        <a:gd name="connsiteY25" fmla="*/ 107576 h 370855"/>
                        <a:gd name="connsiteX26" fmla="*/ 234970 w 498249"/>
                        <a:gd name="connsiteY26" fmla="*/ 93421 h 370855"/>
                        <a:gd name="connsiteX27" fmla="*/ 271772 w 498249"/>
                        <a:gd name="connsiteY27" fmla="*/ 73605 h 370855"/>
                        <a:gd name="connsiteX28" fmla="*/ 288758 w 498249"/>
                        <a:gd name="connsiteY28" fmla="*/ 0 h 37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8249" h="370855">
                          <a:moveTo>
                            <a:pt x="288758" y="0"/>
                          </a:moveTo>
                          <a:lnTo>
                            <a:pt x="220815" y="42464"/>
                          </a:lnTo>
                          <a:lnTo>
                            <a:pt x="155703" y="59450"/>
                          </a:lnTo>
                          <a:lnTo>
                            <a:pt x="87760" y="73605"/>
                          </a:lnTo>
                          <a:lnTo>
                            <a:pt x="39633" y="118900"/>
                          </a:lnTo>
                          <a:lnTo>
                            <a:pt x="14155" y="158533"/>
                          </a:lnTo>
                          <a:lnTo>
                            <a:pt x="0" y="209491"/>
                          </a:lnTo>
                          <a:lnTo>
                            <a:pt x="8493" y="271772"/>
                          </a:lnTo>
                          <a:lnTo>
                            <a:pt x="39633" y="322729"/>
                          </a:lnTo>
                          <a:lnTo>
                            <a:pt x="93422" y="353870"/>
                          </a:lnTo>
                          <a:lnTo>
                            <a:pt x="150041" y="370855"/>
                          </a:lnTo>
                          <a:lnTo>
                            <a:pt x="215153" y="370855"/>
                          </a:lnTo>
                          <a:lnTo>
                            <a:pt x="257617" y="359531"/>
                          </a:lnTo>
                          <a:lnTo>
                            <a:pt x="268941" y="336884"/>
                          </a:lnTo>
                          <a:lnTo>
                            <a:pt x="294420" y="311405"/>
                          </a:lnTo>
                          <a:lnTo>
                            <a:pt x="294420" y="271772"/>
                          </a:lnTo>
                          <a:lnTo>
                            <a:pt x="314236" y="234969"/>
                          </a:lnTo>
                          <a:lnTo>
                            <a:pt x="314236" y="206660"/>
                          </a:lnTo>
                          <a:lnTo>
                            <a:pt x="311406" y="186843"/>
                          </a:lnTo>
                          <a:lnTo>
                            <a:pt x="319898" y="172688"/>
                          </a:lnTo>
                          <a:lnTo>
                            <a:pt x="478432" y="175519"/>
                          </a:lnTo>
                          <a:lnTo>
                            <a:pt x="498249" y="155702"/>
                          </a:lnTo>
                          <a:lnTo>
                            <a:pt x="498249" y="135886"/>
                          </a:lnTo>
                          <a:lnTo>
                            <a:pt x="478432" y="121731"/>
                          </a:lnTo>
                          <a:lnTo>
                            <a:pt x="232139" y="118900"/>
                          </a:lnTo>
                          <a:lnTo>
                            <a:pt x="223646" y="107576"/>
                          </a:lnTo>
                          <a:lnTo>
                            <a:pt x="234970" y="93421"/>
                          </a:lnTo>
                          <a:lnTo>
                            <a:pt x="271772" y="73605"/>
                          </a:lnTo>
                          <a:lnTo>
                            <a:pt x="288758"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36" name="Freeform 65">
                      <a:extLst>
                        <a:ext uri="{FF2B5EF4-FFF2-40B4-BE49-F238E27FC236}">
                          <a16:creationId xmlns:a16="http://schemas.microsoft.com/office/drawing/2014/main" id="{622321BD-DAFE-603B-4547-2247C5768D06}"/>
                        </a:ext>
                      </a:extLst>
                    </p:cNvPr>
                    <p:cNvSpPr/>
                    <p:nvPr/>
                  </p:nvSpPr>
                  <p:spPr>
                    <a:xfrm>
                      <a:off x="1313566" y="4948517"/>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sp>
                <p:nvSpPr>
                  <p:cNvPr id="34" name="Freeform 63">
                    <a:extLst>
                      <a:ext uri="{FF2B5EF4-FFF2-40B4-BE49-F238E27FC236}">
                        <a16:creationId xmlns:a16="http://schemas.microsoft.com/office/drawing/2014/main" id="{8A789622-01F9-8BAF-F644-250BAD1A3845}"/>
                      </a:ext>
                    </a:extLst>
                  </p:cNvPr>
                  <p:cNvSpPr/>
                  <p:nvPr/>
                </p:nvSpPr>
                <p:spPr>
                  <a:xfrm>
                    <a:off x="1310261" y="4970691"/>
                    <a:ext cx="48126" cy="62282"/>
                  </a:xfrm>
                  <a:custGeom>
                    <a:avLst/>
                    <a:gdLst>
                      <a:gd name="connsiteX0" fmla="*/ 48126 w 48126"/>
                      <a:gd name="connsiteY0" fmla="*/ 0 h 62282"/>
                      <a:gd name="connsiteX1" fmla="*/ 39633 w 48126"/>
                      <a:gd name="connsiteY1" fmla="*/ 62282 h 62282"/>
                      <a:gd name="connsiteX2" fmla="*/ 0 w 48126"/>
                      <a:gd name="connsiteY2" fmla="*/ 45296 h 62282"/>
                      <a:gd name="connsiteX3" fmla="*/ 48126 w 48126"/>
                      <a:gd name="connsiteY3" fmla="*/ 0 h 62282"/>
                    </a:gdLst>
                    <a:ahLst/>
                    <a:cxnLst>
                      <a:cxn ang="0">
                        <a:pos x="connsiteX0" y="connsiteY0"/>
                      </a:cxn>
                      <a:cxn ang="0">
                        <a:pos x="connsiteX1" y="connsiteY1"/>
                      </a:cxn>
                      <a:cxn ang="0">
                        <a:pos x="connsiteX2" y="connsiteY2"/>
                      </a:cxn>
                      <a:cxn ang="0">
                        <a:pos x="connsiteX3" y="connsiteY3"/>
                      </a:cxn>
                    </a:cxnLst>
                    <a:rect l="l" t="t" r="r" b="b"/>
                    <a:pathLst>
                      <a:path w="48126" h="62282">
                        <a:moveTo>
                          <a:pt x="48126" y="0"/>
                        </a:moveTo>
                        <a:lnTo>
                          <a:pt x="39633" y="62282"/>
                        </a:lnTo>
                        <a:lnTo>
                          <a:pt x="0" y="45296"/>
                        </a:lnTo>
                        <a:lnTo>
                          <a:pt x="48126"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grpSp>
            <p:grpSp>
              <p:nvGrpSpPr>
                <p:cNvPr id="30" name="Group 29">
                  <a:extLst>
                    <a:ext uri="{FF2B5EF4-FFF2-40B4-BE49-F238E27FC236}">
                      <a16:creationId xmlns:a16="http://schemas.microsoft.com/office/drawing/2014/main" id="{CF44A1EA-7631-40A3-6895-C80E19AFCFD9}"/>
                    </a:ext>
                  </a:extLst>
                </p:cNvPr>
                <p:cNvGrpSpPr/>
                <p:nvPr/>
              </p:nvGrpSpPr>
              <p:grpSpPr>
                <a:xfrm>
                  <a:off x="1005242" y="4873860"/>
                  <a:ext cx="614832" cy="544938"/>
                  <a:chOff x="1005242" y="4873860"/>
                  <a:chExt cx="614832" cy="544938"/>
                </a:xfrm>
              </p:grpSpPr>
              <p:sp>
                <p:nvSpPr>
                  <p:cNvPr id="31" name="Freeform 60">
                    <a:extLst>
                      <a:ext uri="{FF2B5EF4-FFF2-40B4-BE49-F238E27FC236}">
                        <a16:creationId xmlns:a16="http://schemas.microsoft.com/office/drawing/2014/main" id="{E86D5847-6C9E-FF5D-274E-E5566D98FE13}"/>
                      </a:ext>
                    </a:extLst>
                  </p:cNvPr>
                  <p:cNvSpPr/>
                  <p:nvPr/>
                </p:nvSpPr>
                <p:spPr>
                  <a:xfrm>
                    <a:off x="1474447" y="5182986"/>
                    <a:ext cx="90378" cy="130725"/>
                  </a:xfrm>
                  <a:custGeom>
                    <a:avLst/>
                    <a:gdLst>
                      <a:gd name="connsiteX0" fmla="*/ 312234 w 624468"/>
                      <a:gd name="connsiteY0" fmla="*/ 0 h 903248"/>
                      <a:gd name="connsiteX1" fmla="*/ 22303 w 624468"/>
                      <a:gd name="connsiteY1" fmla="*/ 501805 h 903248"/>
                      <a:gd name="connsiteX2" fmla="*/ 0 w 624468"/>
                      <a:gd name="connsiteY2" fmla="*/ 624468 h 903248"/>
                      <a:gd name="connsiteX3" fmla="*/ 66907 w 624468"/>
                      <a:gd name="connsiteY3" fmla="*/ 814039 h 903248"/>
                      <a:gd name="connsiteX4" fmla="*/ 211873 w 624468"/>
                      <a:gd name="connsiteY4" fmla="*/ 903248 h 903248"/>
                      <a:gd name="connsiteX5" fmla="*/ 412595 w 624468"/>
                      <a:gd name="connsiteY5" fmla="*/ 903248 h 903248"/>
                      <a:gd name="connsiteX6" fmla="*/ 568712 w 624468"/>
                      <a:gd name="connsiteY6" fmla="*/ 791736 h 903248"/>
                      <a:gd name="connsiteX7" fmla="*/ 624468 w 624468"/>
                      <a:gd name="connsiteY7" fmla="*/ 669073 h 903248"/>
                      <a:gd name="connsiteX8" fmla="*/ 624468 w 624468"/>
                      <a:gd name="connsiteY8" fmla="*/ 535258 h 903248"/>
                      <a:gd name="connsiteX9" fmla="*/ 312234 w 624468"/>
                      <a:gd name="connsiteY9" fmla="*/ 0 h 903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4468" h="903248">
                        <a:moveTo>
                          <a:pt x="312234" y="0"/>
                        </a:moveTo>
                        <a:lnTo>
                          <a:pt x="22303" y="501805"/>
                        </a:lnTo>
                        <a:lnTo>
                          <a:pt x="0" y="624468"/>
                        </a:lnTo>
                        <a:lnTo>
                          <a:pt x="66907" y="814039"/>
                        </a:lnTo>
                        <a:lnTo>
                          <a:pt x="211873" y="903248"/>
                        </a:lnTo>
                        <a:lnTo>
                          <a:pt x="412595" y="903248"/>
                        </a:lnTo>
                        <a:lnTo>
                          <a:pt x="568712" y="791736"/>
                        </a:lnTo>
                        <a:lnTo>
                          <a:pt x="624468" y="669073"/>
                        </a:lnTo>
                        <a:lnTo>
                          <a:pt x="624468" y="535258"/>
                        </a:lnTo>
                        <a:lnTo>
                          <a:pt x="312234" y="0"/>
                        </a:lnTo>
                        <a:close/>
                      </a:path>
                    </a:pathLst>
                  </a:cu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32" name="Picture 14">
                    <a:extLst>
                      <a:ext uri="{FF2B5EF4-FFF2-40B4-BE49-F238E27FC236}">
                        <a16:creationId xmlns:a16="http://schemas.microsoft.com/office/drawing/2014/main" id="{CAD783D4-F729-E6B8-7D05-055610645EBA}"/>
                      </a:ext>
                    </a:extLst>
                  </p:cNvPr>
                  <p:cNvPicPr>
                    <a:picLocks noChangeAspect="1" noChangeArrowheads="1"/>
                  </p:cNvPicPr>
                  <p:nvPr/>
                </p:nvPicPr>
                <p:blipFill>
                  <a:blip r:embed="rId12" cstate="print">
                    <a:clrChange>
                      <a:clrFrom>
                        <a:srgbClr val="FAFAFA"/>
                      </a:clrFrom>
                      <a:clrTo>
                        <a:srgbClr val="FAFAFA">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5242" y="4873860"/>
                    <a:ext cx="614832" cy="54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grpSp>
          <p:nvGrpSpPr>
            <p:cNvPr id="44" name="Group 43">
              <a:extLst>
                <a:ext uri="{FF2B5EF4-FFF2-40B4-BE49-F238E27FC236}">
                  <a16:creationId xmlns:a16="http://schemas.microsoft.com/office/drawing/2014/main" id="{802F154F-F194-3893-35FF-150902D506CE}"/>
                </a:ext>
              </a:extLst>
            </p:cNvPr>
            <p:cNvGrpSpPr/>
            <p:nvPr/>
          </p:nvGrpSpPr>
          <p:grpSpPr>
            <a:xfrm>
              <a:off x="1858130" y="5019940"/>
              <a:ext cx="774293" cy="774293"/>
              <a:chOff x="1513777" y="4936737"/>
              <a:chExt cx="774293" cy="774293"/>
            </a:xfrm>
          </p:grpSpPr>
          <p:sp>
            <p:nvSpPr>
              <p:cNvPr id="40" name="Rounded Rectangle 94">
                <a:extLst>
                  <a:ext uri="{FF2B5EF4-FFF2-40B4-BE49-F238E27FC236}">
                    <a16:creationId xmlns:a16="http://schemas.microsoft.com/office/drawing/2014/main" id="{2177CD01-1F40-B1ED-F805-C7017B45C292}"/>
                  </a:ext>
                </a:extLst>
              </p:cNvPr>
              <p:cNvSpPr/>
              <p:nvPr/>
            </p:nvSpPr>
            <p:spPr>
              <a:xfrm>
                <a:off x="1513777" y="4936737"/>
                <a:ext cx="774293" cy="774293"/>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38" name="Graphic 37">
                <a:extLst>
                  <a:ext uri="{FF2B5EF4-FFF2-40B4-BE49-F238E27FC236}">
                    <a16:creationId xmlns:a16="http://schemas.microsoft.com/office/drawing/2014/main" id="{583140BF-9D48-D032-3BB4-E8DA308AC76B}"/>
                  </a:ext>
                </a:extLst>
              </p:cNvPr>
              <p:cNvPicPr>
                <a:picLocks/>
              </p:cNvPicPr>
              <p:nvPr/>
            </p:nvPicPr>
            <p:blipFill rotWithShape="1">
              <a:blip r:embed="rId13">
                <a:extLst>
                  <a:ext uri="{96DAC541-7B7A-43D3-8B79-37D633B846F1}">
                    <asvg:svgBlip xmlns:asvg="http://schemas.microsoft.com/office/drawing/2016/SVG/main" r:embed="rId14"/>
                  </a:ext>
                </a:extLst>
              </a:blip>
              <a:srcRect l="13492" t="17956" r="14222" b="19348"/>
              <a:stretch/>
            </p:blipFill>
            <p:spPr>
              <a:xfrm>
                <a:off x="1557320" y="5035904"/>
                <a:ext cx="683527" cy="592840"/>
              </a:xfrm>
              <a:prstGeom prst="rect">
                <a:avLst/>
              </a:prstGeom>
            </p:spPr>
          </p:pic>
        </p:grpSp>
        <p:grpSp>
          <p:nvGrpSpPr>
            <p:cNvPr id="54" name="Group 53">
              <a:extLst>
                <a:ext uri="{FF2B5EF4-FFF2-40B4-BE49-F238E27FC236}">
                  <a16:creationId xmlns:a16="http://schemas.microsoft.com/office/drawing/2014/main" id="{1AF68270-C378-768F-F576-8EE620A2FFCC}"/>
                </a:ext>
              </a:extLst>
            </p:cNvPr>
            <p:cNvGrpSpPr/>
            <p:nvPr/>
          </p:nvGrpSpPr>
          <p:grpSpPr>
            <a:xfrm>
              <a:off x="3141704" y="5019940"/>
              <a:ext cx="774293" cy="774293"/>
              <a:chOff x="3141704" y="5019940"/>
              <a:chExt cx="774293" cy="774293"/>
            </a:xfrm>
          </p:grpSpPr>
          <p:grpSp>
            <p:nvGrpSpPr>
              <p:cNvPr id="45" name="Group 44">
                <a:extLst>
                  <a:ext uri="{FF2B5EF4-FFF2-40B4-BE49-F238E27FC236}">
                    <a16:creationId xmlns:a16="http://schemas.microsoft.com/office/drawing/2014/main" id="{825141AF-AA8F-55E4-18DF-C7924EE7E4A3}"/>
                  </a:ext>
                </a:extLst>
              </p:cNvPr>
              <p:cNvGrpSpPr/>
              <p:nvPr/>
            </p:nvGrpSpPr>
            <p:grpSpPr>
              <a:xfrm>
                <a:off x="3141704" y="5019940"/>
                <a:ext cx="774293" cy="774293"/>
                <a:chOff x="2501853" y="4934242"/>
                <a:chExt cx="774293" cy="774293"/>
              </a:xfrm>
            </p:grpSpPr>
            <p:sp>
              <p:nvSpPr>
                <p:cNvPr id="41" name="Rounded Rectangle 94">
                  <a:extLst>
                    <a:ext uri="{FF2B5EF4-FFF2-40B4-BE49-F238E27FC236}">
                      <a16:creationId xmlns:a16="http://schemas.microsoft.com/office/drawing/2014/main" id="{22190F98-D990-31B2-B265-8E272F321347}"/>
                    </a:ext>
                  </a:extLst>
                </p:cNvPr>
                <p:cNvSpPr/>
                <p:nvPr/>
              </p:nvSpPr>
              <p:spPr>
                <a:xfrm>
                  <a:off x="2501853" y="4934242"/>
                  <a:ext cx="774293" cy="774293"/>
                </a:xfrm>
                <a:prstGeom prst="roundRect">
                  <a:avLst/>
                </a:prstGeom>
                <a:solidFill>
                  <a:schemeClr val="bg1"/>
                </a:solidFill>
                <a:ln>
                  <a:no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39" name="Graphic 38">
                  <a:extLst>
                    <a:ext uri="{FF2B5EF4-FFF2-40B4-BE49-F238E27FC236}">
                      <a16:creationId xmlns:a16="http://schemas.microsoft.com/office/drawing/2014/main" id="{9998F305-B9DD-6C77-523A-0C1A263B3BC0}"/>
                    </a:ext>
                  </a:extLst>
                </p:cNvPr>
                <p:cNvPicPr>
                  <a:picLocks/>
                </p:cNvPicPr>
                <p:nvPr/>
              </p:nvPicPr>
              <p:blipFill rotWithShape="1">
                <a:blip r:embed="rId15">
                  <a:extLst>
                    <a:ext uri="{96DAC541-7B7A-43D3-8B79-37D633B846F1}">
                      <asvg:svgBlip xmlns:asvg="http://schemas.microsoft.com/office/drawing/2016/SVG/main" r:embed="rId16"/>
                    </a:ext>
                  </a:extLst>
                </a:blip>
                <a:srcRect l="23392" t="23293" r="22567" b="22024"/>
                <a:stretch/>
              </p:blipFill>
              <p:spPr>
                <a:xfrm>
                  <a:off x="2587149" y="5041418"/>
                  <a:ext cx="606182" cy="613379"/>
                </a:xfrm>
                <a:prstGeom prst="rect">
                  <a:avLst/>
                </a:prstGeom>
              </p:spPr>
            </p:pic>
          </p:grpSp>
          <p:sp>
            <p:nvSpPr>
              <p:cNvPr id="53" name="Explosion 2 61">
                <a:extLst>
                  <a:ext uri="{FF2B5EF4-FFF2-40B4-BE49-F238E27FC236}">
                    <a16:creationId xmlns:a16="http://schemas.microsoft.com/office/drawing/2014/main" id="{9028F6E9-BFAF-5688-09D1-E22F466B3E0A}"/>
                  </a:ext>
                </a:extLst>
              </p:cNvPr>
              <p:cNvSpPr/>
              <p:nvPr/>
            </p:nvSpPr>
            <p:spPr>
              <a:xfrm>
                <a:off x="3254048" y="5226301"/>
                <a:ext cx="273329" cy="273328"/>
              </a:xfrm>
              <a:prstGeom prst="irregularSeal2">
                <a:avLst/>
              </a:prstGeom>
              <a:solidFill>
                <a:srgbClr val="CC0000"/>
              </a:solidFill>
              <a:ln w="12700" cap="flat" cmpd="sng" algn="ctr">
                <a:solidFill>
                  <a:schemeClr val="tx1">
                    <a:lumMod val="75000"/>
                  </a:scheme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318453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85782" y="2177675"/>
            <a:ext cx="8463510" cy="1288943"/>
          </a:xfrm>
          <a:solidFill>
            <a:srgbClr val="FFFFFF">
              <a:alpha val="50196"/>
            </a:srgbClr>
          </a:solidFill>
        </p:spPr>
        <p:txBody>
          <a:bodyPr wrap="square">
            <a:spAutoFit/>
          </a:bodyPr>
          <a:lstStyle/>
          <a:p>
            <a:r>
              <a:rPr lang="en-GB" sz="4300" b="1" dirty="0">
                <a:solidFill>
                  <a:srgbClr val="006EAB"/>
                </a:solidFill>
              </a:rPr>
              <a:t>Guideline Recommendations</a:t>
            </a:r>
            <a:br>
              <a:rPr lang="en-GB" sz="4300" b="1" dirty="0">
                <a:solidFill>
                  <a:srgbClr val="080808"/>
                </a:solidFill>
              </a:rPr>
            </a:br>
            <a:endParaRPr lang="en-GB" sz="4300" b="1" dirty="0">
              <a:solidFill>
                <a:srgbClr val="080808"/>
              </a:solidFill>
            </a:endParaRPr>
          </a:p>
        </p:txBody>
      </p:sp>
      <p:sp>
        <p:nvSpPr>
          <p:cNvPr id="3" name="Slide Number Placeholder 2">
            <a:extLst>
              <a:ext uri="{FF2B5EF4-FFF2-40B4-BE49-F238E27FC236}">
                <a16:creationId xmlns:a16="http://schemas.microsoft.com/office/drawing/2014/main" id="{0CAF632B-C6F5-4E58-998B-20232001783A}"/>
              </a:ext>
            </a:extLst>
          </p:cNvPr>
          <p:cNvSpPr>
            <a:spLocks noGrp="1"/>
          </p:cNvSpPr>
          <p:nvPr>
            <p:ph type="sldNum" sz="quarter" idx="12"/>
          </p:nvPr>
        </p:nvSpPr>
        <p:spPr/>
        <p:txBody>
          <a:bodyPr/>
          <a:lstStyle/>
          <a:p>
            <a:fld id="{24443D20-B41A-4E7F-B431-D4A85DE2CB5E}" type="slidenum">
              <a:rPr lang="en-GB" smtClean="0"/>
              <a:t>109</a:t>
            </a:fld>
            <a:endParaRPr lang="en-GB"/>
          </a:p>
        </p:txBody>
      </p:sp>
    </p:spTree>
    <p:extLst>
      <p:ext uri="{BB962C8B-B14F-4D97-AF65-F5344CB8AC3E}">
        <p14:creationId xmlns:p14="http://schemas.microsoft.com/office/powerpoint/2010/main" val="2445662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idx="4294967295"/>
          </p:nvPr>
        </p:nvSpPr>
        <p:spPr>
          <a:xfrm>
            <a:off x="1683488" y="260399"/>
            <a:ext cx="8830340" cy="803176"/>
          </a:xfrm>
        </p:spPr>
        <p:txBody>
          <a:bodyPr>
            <a:normAutofit fontScale="90000"/>
          </a:bodyPr>
          <a:lstStyle/>
          <a:p>
            <a:pPr algn="ctr"/>
            <a:r>
              <a:rPr lang="en-GB" altLang="en-US" sz="3600" b="1" dirty="0">
                <a:solidFill>
                  <a:schemeClr val="accent5"/>
                </a:solidFill>
                <a:latin typeface="Calibri" panose="020F0502020204030204" pitchFamily="34" charset="0"/>
                <a:cs typeface="Calibri" panose="020F0502020204030204" pitchFamily="34" charset="0"/>
              </a:rPr>
              <a:t>Men tend to delay diagnosis and treatment</a:t>
            </a:r>
            <a:br>
              <a:rPr lang="en-GB" altLang="en-US" sz="3600" b="1" dirty="0">
                <a:solidFill>
                  <a:schemeClr val="accent5"/>
                </a:solidFill>
                <a:latin typeface="Calibri" panose="020F0502020204030204" pitchFamily="34" charset="0"/>
                <a:cs typeface="Calibri" panose="020F0502020204030204" pitchFamily="34" charset="0"/>
              </a:rPr>
            </a:br>
            <a:r>
              <a:rPr lang="en-GB" altLang="en-US" sz="2800" b="1" dirty="0">
                <a:solidFill>
                  <a:schemeClr val="accent5"/>
                </a:solidFill>
                <a:latin typeface="Calibri" panose="020F0502020204030204" pitchFamily="34" charset="0"/>
                <a:cs typeface="Calibri" panose="020F0502020204030204" pitchFamily="34" charset="0"/>
              </a:rPr>
              <a:t>The example of Melanoma</a:t>
            </a:r>
            <a:r>
              <a:rPr lang="en-GB" altLang="en-US" sz="3600" b="1" dirty="0">
                <a:solidFill>
                  <a:schemeClr val="accent5"/>
                </a:solidFill>
                <a:latin typeface="Calibri" panose="020F0502020204030204" pitchFamily="34" charset="0"/>
                <a:cs typeface="Calibri" panose="020F0502020204030204" pitchFamily="34" charset="0"/>
              </a:rPr>
              <a:t> </a:t>
            </a:r>
            <a:r>
              <a:rPr lang="en-GB" altLang="en-US" sz="2800" b="1" dirty="0">
                <a:solidFill>
                  <a:schemeClr val="accent5"/>
                </a:solidFill>
                <a:latin typeface="Calibri" panose="020F0502020204030204" pitchFamily="34" charset="0"/>
                <a:cs typeface="Calibri" panose="020F0502020204030204" pitchFamily="34" charset="0"/>
              </a:rPr>
              <a:t>(all ages)</a:t>
            </a:r>
          </a:p>
        </p:txBody>
      </p:sp>
      <p:sp>
        <p:nvSpPr>
          <p:cNvPr id="319491" name="Rectangle 3"/>
          <p:cNvSpPr>
            <a:spLocks noChangeArrowheads="1"/>
          </p:cNvSpPr>
          <p:nvPr/>
        </p:nvSpPr>
        <p:spPr bwMode="auto">
          <a:xfrm>
            <a:off x="3757613" y="2228852"/>
            <a:ext cx="9144000" cy="461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6" tIns="45679" rIns="91356" bIns="45679">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913569">
              <a:defRPr/>
            </a:pPr>
            <a:endParaRPr lang="en-US" altLang="en-US">
              <a:solidFill>
                <a:srgbClr val="000000"/>
              </a:solidFill>
              <a:cs typeface="Arial" charset="0"/>
            </a:endParaRPr>
          </a:p>
        </p:txBody>
      </p:sp>
      <p:graphicFrame>
        <p:nvGraphicFramePr>
          <p:cNvPr id="259076" name="Object 4"/>
          <p:cNvGraphicFramePr>
            <a:graphicFrameLocks noChangeAspect="1"/>
          </p:cNvGraphicFramePr>
          <p:nvPr/>
        </p:nvGraphicFramePr>
        <p:xfrm>
          <a:off x="5410207" y="1357313"/>
          <a:ext cx="4829175" cy="4838700"/>
        </p:xfrm>
        <a:graphic>
          <a:graphicData uri="http://schemas.openxmlformats.org/presentationml/2006/ole">
            <mc:AlternateContent xmlns:mc="http://schemas.openxmlformats.org/markup-compatibility/2006">
              <mc:Choice xmlns:v="urn:schemas-microsoft-com:vml" Requires="v">
                <p:oleObj name="Chart" r:id="rId2" imgW="4067251" imgH="4324281" progId="Excel.Chart.8">
                  <p:embed/>
                </p:oleObj>
              </mc:Choice>
              <mc:Fallback>
                <p:oleObj name="Chart" r:id="rId2" imgW="4067251" imgH="4324281" progId="Excel.Chart.8">
                  <p:embed/>
                  <p:pic>
                    <p:nvPicPr>
                      <p:cNvPr id="25907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7" y="1357313"/>
                        <a:ext cx="4829175" cy="483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9493" name="Text Box 5"/>
          <p:cNvSpPr txBox="1">
            <a:spLocks noChangeArrowheads="1"/>
          </p:cNvSpPr>
          <p:nvPr/>
        </p:nvSpPr>
        <p:spPr bwMode="auto">
          <a:xfrm>
            <a:off x="4025237" y="6473666"/>
            <a:ext cx="4871820" cy="33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6" tIns="45679" rIns="91356" bIns="45679">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defTabSz="913569">
              <a:spcBef>
                <a:spcPct val="50000"/>
              </a:spcBef>
              <a:defRPr/>
            </a:pPr>
            <a:r>
              <a:rPr lang="en-GB" altLang="en-US" sz="1600" b="1" dirty="0">
                <a:solidFill>
                  <a:srgbClr val="000000"/>
                </a:solidFill>
                <a:latin typeface="Calibri" panose="020F0502020204030204" pitchFamily="34" charset="0"/>
                <a:cs typeface="Calibri" panose="020F0502020204030204" pitchFamily="34" charset="0"/>
              </a:rPr>
              <a:t>Source of data: Health for All database 2003</a:t>
            </a:r>
          </a:p>
        </p:txBody>
      </p:sp>
      <p:graphicFrame>
        <p:nvGraphicFramePr>
          <p:cNvPr id="319494" name="Object 6"/>
          <p:cNvGraphicFramePr>
            <a:graphicFrameLocks noGrp="1"/>
          </p:cNvGraphicFramePr>
          <p:nvPr>
            <p:ph idx="4294967295"/>
          </p:nvPr>
        </p:nvGraphicFramePr>
        <p:xfrm>
          <a:off x="2057405" y="1357322"/>
          <a:ext cx="4684713" cy="4865687"/>
        </p:xfrm>
        <a:graphic>
          <a:graphicData uri="http://schemas.openxmlformats.org/presentationml/2006/ole">
            <mc:AlternateContent xmlns:mc="http://schemas.openxmlformats.org/markup-compatibility/2006">
              <mc:Choice xmlns:v="urn:schemas-microsoft-com:vml" Requires="v">
                <p:oleObj name="Chart" r:id="rId4" imgW="4229026" imgH="4362519" progId="Excel.Chart.8">
                  <p:embed/>
                </p:oleObj>
              </mc:Choice>
              <mc:Fallback>
                <p:oleObj name="Chart" r:id="rId4" imgW="4229026" imgH="4362519" progId="Excel.Chart.8">
                  <p:embed/>
                  <p:pic>
                    <p:nvPicPr>
                      <p:cNvPr id="319494" name="Object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5" y="1357322"/>
                        <a:ext cx="4684713" cy="486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9495" name="Text Box 7"/>
          <p:cNvSpPr txBox="1">
            <a:spLocks noChangeArrowheads="1"/>
          </p:cNvSpPr>
          <p:nvPr/>
        </p:nvSpPr>
        <p:spPr bwMode="auto">
          <a:xfrm>
            <a:off x="2501906" y="1800225"/>
            <a:ext cx="1523331" cy="308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6" tIns="45679" rIns="91356" bIns="45679">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defTabSz="913569">
              <a:defRPr/>
            </a:pPr>
            <a:r>
              <a:rPr lang="en-GB" altLang="en-US" sz="1400" dirty="0">
                <a:solidFill>
                  <a:srgbClr val="333399"/>
                </a:solidFill>
                <a:latin typeface="Arial" charset="0"/>
                <a:cs typeface="Arial" charset="0"/>
              </a:rPr>
              <a:t>Incidence Rates</a:t>
            </a:r>
          </a:p>
        </p:txBody>
      </p:sp>
      <p:sp>
        <p:nvSpPr>
          <p:cNvPr id="319496" name="Text Box 8"/>
          <p:cNvSpPr txBox="1">
            <a:spLocks noChangeArrowheads="1"/>
          </p:cNvSpPr>
          <p:nvPr/>
        </p:nvSpPr>
        <p:spPr bwMode="auto">
          <a:xfrm>
            <a:off x="8485190" y="1800225"/>
            <a:ext cx="1223132" cy="308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56" tIns="45679" rIns="91356" bIns="45679">
            <a:spAutoFit/>
          </a:bodyP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defTabSz="913569">
              <a:defRPr/>
            </a:pPr>
            <a:r>
              <a:rPr lang="en-GB" altLang="en-US" sz="1400">
                <a:solidFill>
                  <a:srgbClr val="333399"/>
                </a:solidFill>
                <a:latin typeface="Arial" charset="0"/>
                <a:cs typeface="Arial" charset="0"/>
              </a:rPr>
              <a:t>Death Rates</a:t>
            </a:r>
          </a:p>
        </p:txBody>
      </p:sp>
      <p:grpSp>
        <p:nvGrpSpPr>
          <p:cNvPr id="319497" name="Group 9"/>
          <p:cNvGrpSpPr>
            <a:grpSpLocks/>
          </p:cNvGrpSpPr>
          <p:nvPr/>
        </p:nvGrpSpPr>
        <p:grpSpPr bwMode="auto">
          <a:xfrm>
            <a:off x="8426457" y="4389440"/>
            <a:ext cx="1363663" cy="966787"/>
            <a:chOff x="4348" y="2765"/>
            <a:chExt cx="859" cy="609"/>
          </a:xfrm>
        </p:grpSpPr>
        <p:sp>
          <p:nvSpPr>
            <p:cNvPr id="319498" name="Rectangle 10"/>
            <p:cNvSpPr>
              <a:spLocks noChangeArrowheads="1"/>
            </p:cNvSpPr>
            <p:nvPr/>
          </p:nvSpPr>
          <p:spPr bwMode="auto">
            <a:xfrm>
              <a:off x="4348" y="2765"/>
              <a:ext cx="859" cy="609"/>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l">
                <a:tabLst>
                  <a:tab pos="266700" algn="l"/>
                </a:tabLst>
                <a:defRPr sz="2400">
                  <a:solidFill>
                    <a:schemeClr val="tx1"/>
                  </a:solidFill>
                  <a:latin typeface="Times New Roman" pitchFamily="18" charset="0"/>
                </a:defRPr>
              </a:lvl1pPr>
              <a:lvl2pPr marL="742950" indent="-285750" algn="l">
                <a:tabLst>
                  <a:tab pos="266700" algn="l"/>
                </a:tabLst>
                <a:defRPr sz="2400">
                  <a:solidFill>
                    <a:schemeClr val="tx1"/>
                  </a:solidFill>
                  <a:latin typeface="Times New Roman" pitchFamily="18" charset="0"/>
                </a:defRPr>
              </a:lvl2pPr>
              <a:lvl3pPr marL="1143000" indent="-228600" algn="l">
                <a:tabLst>
                  <a:tab pos="266700" algn="l"/>
                </a:tabLst>
                <a:defRPr sz="2400">
                  <a:solidFill>
                    <a:schemeClr val="tx1"/>
                  </a:solidFill>
                  <a:latin typeface="Times New Roman" pitchFamily="18" charset="0"/>
                </a:defRPr>
              </a:lvl3pPr>
              <a:lvl4pPr marL="1600200" indent="-228600" algn="l">
                <a:tabLst>
                  <a:tab pos="266700" algn="l"/>
                </a:tabLst>
                <a:defRPr sz="2400">
                  <a:solidFill>
                    <a:schemeClr val="tx1"/>
                  </a:solidFill>
                  <a:latin typeface="Times New Roman" pitchFamily="18" charset="0"/>
                </a:defRPr>
              </a:lvl4pPr>
              <a:lvl5pPr marL="2057400" indent="-228600" algn="l">
                <a:tabLst>
                  <a:tab pos="266700" algn="l"/>
                </a:tabLst>
                <a:defRPr sz="2400">
                  <a:solidFill>
                    <a:schemeClr val="tx1"/>
                  </a:solidFill>
                  <a:latin typeface="Times New Roman" pitchFamily="18" charset="0"/>
                </a:defRPr>
              </a:lvl5pPr>
              <a:lvl6pPr marL="2514600" indent="-228600" fontAlgn="base">
                <a:spcBef>
                  <a:spcPct val="0"/>
                </a:spcBef>
                <a:spcAft>
                  <a:spcPct val="0"/>
                </a:spcAft>
                <a:tabLst>
                  <a:tab pos="266700" algn="l"/>
                </a:tabLst>
                <a:defRPr sz="2400">
                  <a:solidFill>
                    <a:schemeClr val="tx1"/>
                  </a:solidFill>
                  <a:latin typeface="Times New Roman" pitchFamily="18" charset="0"/>
                </a:defRPr>
              </a:lvl6pPr>
              <a:lvl7pPr marL="2971800" indent="-228600" fontAlgn="base">
                <a:spcBef>
                  <a:spcPct val="0"/>
                </a:spcBef>
                <a:spcAft>
                  <a:spcPct val="0"/>
                </a:spcAft>
                <a:tabLst>
                  <a:tab pos="266700" algn="l"/>
                </a:tabLst>
                <a:defRPr sz="2400">
                  <a:solidFill>
                    <a:schemeClr val="tx1"/>
                  </a:solidFill>
                  <a:latin typeface="Times New Roman" pitchFamily="18" charset="0"/>
                </a:defRPr>
              </a:lvl7pPr>
              <a:lvl8pPr marL="3429000" indent="-228600" fontAlgn="base">
                <a:spcBef>
                  <a:spcPct val="0"/>
                </a:spcBef>
                <a:spcAft>
                  <a:spcPct val="0"/>
                </a:spcAft>
                <a:tabLst>
                  <a:tab pos="266700" algn="l"/>
                </a:tabLst>
                <a:defRPr sz="2400">
                  <a:solidFill>
                    <a:schemeClr val="tx1"/>
                  </a:solidFill>
                  <a:latin typeface="Times New Roman" pitchFamily="18" charset="0"/>
                </a:defRPr>
              </a:lvl8pPr>
              <a:lvl9pPr marL="3886200" indent="-228600" fontAlgn="base">
                <a:spcBef>
                  <a:spcPct val="0"/>
                </a:spcBef>
                <a:spcAft>
                  <a:spcPct val="0"/>
                </a:spcAft>
                <a:tabLst>
                  <a:tab pos="266700" algn="l"/>
                </a:tabLst>
                <a:defRPr sz="2400">
                  <a:solidFill>
                    <a:schemeClr val="tx1"/>
                  </a:solidFill>
                  <a:latin typeface="Times New Roman" pitchFamily="18" charset="0"/>
                </a:defRPr>
              </a:lvl9pPr>
            </a:lstStyle>
            <a:p>
              <a:pPr defTabSz="913569">
                <a:lnSpc>
                  <a:spcPct val="70000"/>
                </a:lnSpc>
                <a:defRPr/>
              </a:pPr>
              <a:r>
                <a:rPr lang="en-GB" altLang="en-US" sz="1100">
                  <a:solidFill>
                    <a:srgbClr val="000000"/>
                  </a:solidFill>
                  <a:latin typeface="Arial" charset="0"/>
                  <a:cs typeface="Arial" charset="0"/>
                </a:rPr>
                <a:t>	Men</a:t>
              </a:r>
            </a:p>
            <a:p>
              <a:pPr defTabSz="913569">
                <a:lnSpc>
                  <a:spcPct val="70000"/>
                </a:lnSpc>
                <a:defRPr/>
              </a:pPr>
              <a:endParaRPr lang="en-GB" altLang="en-US" sz="1100">
                <a:solidFill>
                  <a:srgbClr val="000000"/>
                </a:solidFill>
                <a:latin typeface="Arial" charset="0"/>
                <a:cs typeface="Arial" charset="0"/>
              </a:endParaRPr>
            </a:p>
            <a:p>
              <a:pPr defTabSz="913569">
                <a:lnSpc>
                  <a:spcPct val="70000"/>
                </a:lnSpc>
                <a:defRPr/>
              </a:pPr>
              <a:r>
                <a:rPr lang="en-GB" altLang="en-US" sz="1100">
                  <a:solidFill>
                    <a:srgbClr val="000000"/>
                  </a:solidFill>
                  <a:latin typeface="Arial" charset="0"/>
                  <a:cs typeface="Arial" charset="0"/>
                </a:rPr>
                <a:t>	Women</a:t>
              </a:r>
            </a:p>
            <a:p>
              <a:pPr defTabSz="913569">
                <a:lnSpc>
                  <a:spcPct val="70000"/>
                </a:lnSpc>
                <a:defRPr/>
              </a:pPr>
              <a:endParaRPr lang="en-GB" altLang="en-US" sz="1100">
                <a:solidFill>
                  <a:srgbClr val="000000"/>
                </a:solidFill>
                <a:latin typeface="Arial" charset="0"/>
                <a:cs typeface="Arial" charset="0"/>
              </a:endParaRPr>
            </a:p>
            <a:p>
              <a:pPr defTabSz="913569">
                <a:lnSpc>
                  <a:spcPct val="70000"/>
                </a:lnSpc>
                <a:defRPr/>
              </a:pPr>
              <a:endParaRPr lang="en-GB" altLang="en-US" sz="1100">
                <a:solidFill>
                  <a:srgbClr val="000000"/>
                </a:solidFill>
                <a:latin typeface="Arial" charset="0"/>
                <a:cs typeface="Arial" charset="0"/>
              </a:endParaRPr>
            </a:p>
            <a:p>
              <a:pPr defTabSz="913569">
                <a:lnSpc>
                  <a:spcPct val="70000"/>
                </a:lnSpc>
                <a:defRPr/>
              </a:pPr>
              <a:r>
                <a:rPr lang="en-GB" altLang="en-US" sz="1000">
                  <a:solidFill>
                    <a:srgbClr val="000000"/>
                  </a:solidFill>
                  <a:latin typeface="Arial" charset="0"/>
                  <a:cs typeface="Arial" charset="0"/>
                </a:rPr>
                <a:t>Rate per 100,000</a:t>
              </a:r>
            </a:p>
          </p:txBody>
        </p:sp>
        <p:sp>
          <p:nvSpPr>
            <p:cNvPr id="319499" name="Rectangle 11"/>
            <p:cNvSpPr>
              <a:spLocks noChangeAspect="1" noChangeArrowheads="1"/>
            </p:cNvSpPr>
            <p:nvPr/>
          </p:nvSpPr>
          <p:spPr bwMode="auto">
            <a:xfrm>
              <a:off x="4415" y="2808"/>
              <a:ext cx="93" cy="100"/>
            </a:xfrm>
            <a:prstGeom prst="rect">
              <a:avLst/>
            </a:prstGeom>
            <a:solidFill>
              <a:srgbClr val="9999FF"/>
            </a:solidFill>
            <a:ln w="9525">
              <a:solidFill>
                <a:schemeClr val="tx1"/>
              </a:solidFill>
              <a:miter lim="800000"/>
              <a:headEnd/>
              <a:tailEnd/>
            </a:ln>
          </p:spPr>
          <p:txBody>
            <a:bodyPr wrap="none"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913569">
                <a:defRPr/>
              </a:pPr>
              <a:endParaRPr lang="en-US" altLang="en-US">
                <a:solidFill>
                  <a:srgbClr val="000000"/>
                </a:solidFill>
                <a:cs typeface="Arial" charset="0"/>
              </a:endParaRPr>
            </a:p>
          </p:txBody>
        </p:sp>
        <p:sp>
          <p:nvSpPr>
            <p:cNvPr id="319500" name="Rectangle 12"/>
            <p:cNvSpPr>
              <a:spLocks noChangeAspect="1" noChangeArrowheads="1"/>
            </p:cNvSpPr>
            <p:nvPr/>
          </p:nvSpPr>
          <p:spPr bwMode="auto">
            <a:xfrm>
              <a:off x="4415" y="2958"/>
              <a:ext cx="93" cy="100"/>
            </a:xfrm>
            <a:prstGeom prst="rect">
              <a:avLst/>
            </a:prstGeom>
            <a:solidFill>
              <a:srgbClr val="993366"/>
            </a:solidFill>
            <a:ln w="9525">
              <a:solidFill>
                <a:schemeClr val="tx1"/>
              </a:solidFill>
              <a:miter lim="800000"/>
              <a:headEnd/>
              <a:tailEnd/>
            </a:ln>
          </p:spPr>
          <p:txBody>
            <a:bodyPr wrap="none" anchor="ctr"/>
            <a:lstStyle>
              <a:lvl1pPr algn="l">
                <a:defRPr sz="2400">
                  <a:solidFill>
                    <a:schemeClr val="tx1"/>
                  </a:solidFill>
                  <a:latin typeface="Times New Roman" pitchFamily="18" charset="0"/>
                </a:defRPr>
              </a:lvl1pPr>
              <a:lvl2pPr marL="742950" indent="-285750" algn="l">
                <a:defRPr sz="2400">
                  <a:solidFill>
                    <a:schemeClr val="tx1"/>
                  </a:solidFill>
                  <a:latin typeface="Times New Roman" pitchFamily="18" charset="0"/>
                </a:defRPr>
              </a:lvl2pPr>
              <a:lvl3pPr marL="1143000" indent="-228600" algn="l">
                <a:defRPr sz="2400">
                  <a:solidFill>
                    <a:schemeClr val="tx1"/>
                  </a:solidFill>
                  <a:latin typeface="Times New Roman" pitchFamily="18" charset="0"/>
                </a:defRPr>
              </a:lvl3pPr>
              <a:lvl4pPr marL="1600200" indent="-228600" algn="l">
                <a:defRPr sz="2400">
                  <a:solidFill>
                    <a:schemeClr val="tx1"/>
                  </a:solidFill>
                  <a:latin typeface="Times New Roman" pitchFamily="18" charset="0"/>
                </a:defRPr>
              </a:lvl4pPr>
              <a:lvl5pPr marL="2057400" indent="-228600" algn="l">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defTabSz="913569">
                <a:defRPr/>
              </a:pPr>
              <a:endParaRPr lang="en-US" altLang="en-US">
                <a:solidFill>
                  <a:srgbClr val="000000"/>
                </a:solidFill>
                <a:cs typeface="Arial" charset="0"/>
              </a:endParaRPr>
            </a:p>
          </p:txBody>
        </p:sp>
      </p:grpSp>
    </p:spTree>
    <p:extLst>
      <p:ext uri="{BB962C8B-B14F-4D97-AF65-F5344CB8AC3E}">
        <p14:creationId xmlns:p14="http://schemas.microsoft.com/office/powerpoint/2010/main" val="40394686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663A471-2867-4ED6-908C-142B05F73E93}"/>
              </a:ext>
            </a:extLst>
          </p:cNvPr>
          <p:cNvSpPr/>
          <p:nvPr/>
        </p:nvSpPr>
        <p:spPr>
          <a:xfrm>
            <a:off x="420892" y="3222389"/>
            <a:ext cx="5370593" cy="2078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2" name="Title 1">
            <a:extLst>
              <a:ext uri="{FF2B5EF4-FFF2-40B4-BE49-F238E27FC236}">
                <a16:creationId xmlns:a16="http://schemas.microsoft.com/office/drawing/2014/main" id="{AC840C50-8FBB-4954-BE2F-00D00DA2147C}"/>
              </a:ext>
            </a:extLst>
          </p:cNvPr>
          <p:cNvSpPr>
            <a:spLocks noGrp="1"/>
          </p:cNvSpPr>
          <p:nvPr>
            <p:ph type="title"/>
          </p:nvPr>
        </p:nvSpPr>
        <p:spPr>
          <a:xfrm>
            <a:off x="1099449" y="222756"/>
            <a:ext cx="10109480" cy="777708"/>
          </a:xfrm>
        </p:spPr>
        <p:txBody>
          <a:bodyPr>
            <a:noAutofit/>
          </a:bodyPr>
          <a:lstStyle/>
          <a:p>
            <a:pPr marL="12700">
              <a:lnSpc>
                <a:spcPts val="4175"/>
              </a:lnSpc>
              <a:spcBef>
                <a:spcPts val="208"/>
              </a:spcBef>
              <a:defRPr/>
            </a:pPr>
            <a:r>
              <a:rPr lang="en-GB" sz="4000" kern="0" dirty="0">
                <a:solidFill>
                  <a:srgbClr val="000000"/>
                </a:solidFill>
                <a:cs typeface="Calibri"/>
              </a:rPr>
              <a:t>Testosterone Deficiency Guidelines</a:t>
            </a:r>
          </a:p>
        </p:txBody>
      </p:sp>
      <p:pic>
        <p:nvPicPr>
          <p:cNvPr id="8" name="Picture 7">
            <a:extLst>
              <a:ext uri="{FF2B5EF4-FFF2-40B4-BE49-F238E27FC236}">
                <a16:creationId xmlns:a16="http://schemas.microsoft.com/office/drawing/2014/main" id="{4EE47CC7-863A-423C-AEBB-81C202C1CAD6}"/>
              </a:ext>
            </a:extLst>
          </p:cNvPr>
          <p:cNvPicPr>
            <a:picLocks noChangeAspect="1"/>
          </p:cNvPicPr>
          <p:nvPr/>
        </p:nvPicPr>
        <p:blipFill>
          <a:blip r:embed="rId3"/>
          <a:stretch>
            <a:fillRect/>
          </a:stretch>
        </p:blipFill>
        <p:spPr>
          <a:xfrm>
            <a:off x="1883018" y="1221075"/>
            <a:ext cx="6274669" cy="1690358"/>
          </a:xfrm>
          <a:prstGeom prst="rect">
            <a:avLst/>
          </a:prstGeom>
        </p:spPr>
      </p:pic>
      <p:pic>
        <p:nvPicPr>
          <p:cNvPr id="10" name="Picture 9">
            <a:extLst>
              <a:ext uri="{FF2B5EF4-FFF2-40B4-BE49-F238E27FC236}">
                <a16:creationId xmlns:a16="http://schemas.microsoft.com/office/drawing/2014/main" id="{289B81EA-5CB2-4268-A85B-98FE400B3F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4574" y="1486636"/>
            <a:ext cx="1243724" cy="1243724"/>
          </a:xfrm>
          <a:prstGeom prst="rect">
            <a:avLst/>
          </a:prstGeom>
        </p:spPr>
      </p:pic>
      <p:sp>
        <p:nvSpPr>
          <p:cNvPr id="16" name="Rectangle 15">
            <a:extLst>
              <a:ext uri="{FF2B5EF4-FFF2-40B4-BE49-F238E27FC236}">
                <a16:creationId xmlns:a16="http://schemas.microsoft.com/office/drawing/2014/main" id="{4D8AB096-2DA5-4164-8AE3-504C8F92C46E}"/>
              </a:ext>
            </a:extLst>
          </p:cNvPr>
          <p:cNvSpPr/>
          <p:nvPr/>
        </p:nvSpPr>
        <p:spPr>
          <a:xfrm>
            <a:off x="1601605" y="1193644"/>
            <a:ext cx="8268353" cy="1735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3" name="Slide Number Placeholder 2">
            <a:extLst>
              <a:ext uri="{FF2B5EF4-FFF2-40B4-BE49-F238E27FC236}">
                <a16:creationId xmlns:a16="http://schemas.microsoft.com/office/drawing/2014/main" id="{B5B22458-481C-4F05-A5EE-922FF92BBE91}"/>
              </a:ext>
            </a:extLst>
          </p:cNvPr>
          <p:cNvSpPr>
            <a:spLocks noGrp="1"/>
          </p:cNvSpPr>
          <p:nvPr>
            <p:ph type="sldNum" sz="quarter" idx="12"/>
          </p:nvPr>
        </p:nvSpPr>
        <p:spPr>
          <a:xfrm>
            <a:off x="8653803" y="6460619"/>
            <a:ext cx="2743200" cy="365125"/>
          </a:xfrm>
        </p:spPr>
        <p:txBody>
          <a:bodyPr/>
          <a:lstStyle/>
          <a:p>
            <a:fld id="{24443D20-B41A-4E7F-B431-D4A85DE2CB5E}" type="slidenum">
              <a:rPr lang="en-GB" smtClean="0"/>
              <a:pPr/>
              <a:t>110</a:t>
            </a:fld>
            <a:endParaRPr lang="en-GB" dirty="0">
              <a:solidFill>
                <a:schemeClr val="tx1">
                  <a:lumMod val="20000"/>
                  <a:lumOff val="80000"/>
                </a:schemeClr>
              </a:solidFill>
            </a:endParaRPr>
          </a:p>
        </p:txBody>
      </p:sp>
      <p:sp>
        <p:nvSpPr>
          <p:cNvPr id="18" name="Rectangle 17">
            <a:extLst>
              <a:ext uri="{FF2B5EF4-FFF2-40B4-BE49-F238E27FC236}">
                <a16:creationId xmlns:a16="http://schemas.microsoft.com/office/drawing/2014/main" id="{9371EF22-C683-420E-ABBB-0933BF59ADE8}"/>
              </a:ext>
            </a:extLst>
          </p:cNvPr>
          <p:cNvSpPr/>
          <p:nvPr/>
        </p:nvSpPr>
        <p:spPr>
          <a:xfrm>
            <a:off x="5941928" y="3222389"/>
            <a:ext cx="5370593" cy="2078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pic>
        <p:nvPicPr>
          <p:cNvPr id="19" name="Picture 18">
            <a:extLst>
              <a:ext uri="{FF2B5EF4-FFF2-40B4-BE49-F238E27FC236}">
                <a16:creationId xmlns:a16="http://schemas.microsoft.com/office/drawing/2014/main" id="{3906B2DC-8E08-44CA-8B06-E1F5000E1AC8}"/>
              </a:ext>
            </a:extLst>
          </p:cNvPr>
          <p:cNvPicPr>
            <a:picLocks noChangeAspect="1"/>
          </p:cNvPicPr>
          <p:nvPr/>
        </p:nvPicPr>
        <p:blipFill>
          <a:blip r:embed="rId5"/>
          <a:stretch>
            <a:fillRect/>
          </a:stretch>
        </p:blipFill>
        <p:spPr>
          <a:xfrm>
            <a:off x="6096000" y="3997442"/>
            <a:ext cx="5112929" cy="1120694"/>
          </a:xfrm>
          <a:prstGeom prst="rect">
            <a:avLst/>
          </a:prstGeom>
        </p:spPr>
      </p:pic>
      <p:pic>
        <p:nvPicPr>
          <p:cNvPr id="20" name="Picture 19" descr="Clinical Endocrinology">
            <a:extLst>
              <a:ext uri="{FF2B5EF4-FFF2-40B4-BE49-F238E27FC236}">
                <a16:creationId xmlns:a16="http://schemas.microsoft.com/office/drawing/2014/main" id="{4947527C-22B5-4A4C-A164-774A60FC5F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3326236"/>
            <a:ext cx="4142102" cy="5301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97E2E7A-7DB4-44B2-8E0E-33A588FCD534}"/>
              </a:ext>
            </a:extLst>
          </p:cNvPr>
          <p:cNvSpPr txBox="1"/>
          <p:nvPr/>
        </p:nvSpPr>
        <p:spPr>
          <a:xfrm>
            <a:off x="540037" y="6427737"/>
            <a:ext cx="10502895" cy="430887"/>
          </a:xfrm>
          <a:prstGeom prst="rect">
            <a:avLst/>
          </a:prstGeom>
          <a:noFill/>
        </p:spPr>
        <p:txBody>
          <a:bodyPr wrap="square">
            <a:spAutoFit/>
          </a:bodyPr>
          <a:lstStyle/>
          <a:p>
            <a:pPr algn="ctr">
              <a:lnSpc>
                <a:spcPct val="100000"/>
              </a:lnSpc>
              <a:spcBef>
                <a:spcPts val="0"/>
              </a:spcBef>
            </a:pPr>
            <a:r>
              <a:rPr lang="sv-SE" sz="1100" dirty="0">
                <a:solidFill>
                  <a:schemeClr val="bg1"/>
                </a:solidFill>
              </a:rPr>
              <a:t>1. Hackett G,  et al. J Sex Med 2017; 14:1504-1523 2. Salonia, A</a:t>
            </a:r>
            <a:r>
              <a:rPr lang="en-GB" sz="1100" dirty="0">
                <a:solidFill>
                  <a:schemeClr val="bg1"/>
                </a:solidFill>
              </a:rPr>
              <a:t>, et al. European Association of Urology Guidelines on Sexual and Reproductive Health—2022 Update. </a:t>
            </a:r>
            <a:r>
              <a:rPr lang="sv-SE" sz="1100" dirty="0">
                <a:solidFill>
                  <a:schemeClr val="bg1"/>
                </a:solidFill>
              </a:rPr>
              <a:t>3. </a:t>
            </a:r>
            <a:r>
              <a:rPr lang="en-IN" sz="1100" dirty="0">
                <a:solidFill>
                  <a:schemeClr val="bg1"/>
                </a:solidFill>
              </a:rPr>
              <a:t>Jayasena, C et al. Clinical Endocrinology. 2021;1–20. DOI: 10.1111/cen.14633</a:t>
            </a:r>
            <a:r>
              <a:rPr lang="en-GB" sz="1100" dirty="0">
                <a:solidFill>
                  <a:schemeClr val="bg1"/>
                </a:solidFill>
              </a:rPr>
              <a:t> </a:t>
            </a:r>
            <a:endParaRPr lang="en-US" sz="1100" dirty="0">
              <a:solidFill>
                <a:schemeClr val="bg1"/>
              </a:solidFill>
            </a:endParaRPr>
          </a:p>
        </p:txBody>
      </p:sp>
      <p:pic>
        <p:nvPicPr>
          <p:cNvPr id="5" name="Picture 4">
            <a:extLst>
              <a:ext uri="{FF2B5EF4-FFF2-40B4-BE49-F238E27FC236}">
                <a16:creationId xmlns:a16="http://schemas.microsoft.com/office/drawing/2014/main" id="{4896B131-F1E1-7194-EEB0-42A76F8B429C}"/>
              </a:ext>
            </a:extLst>
          </p:cNvPr>
          <p:cNvPicPr>
            <a:picLocks noChangeAspect="1"/>
          </p:cNvPicPr>
          <p:nvPr/>
        </p:nvPicPr>
        <p:blipFill>
          <a:blip r:embed="rId7"/>
          <a:stretch>
            <a:fillRect/>
          </a:stretch>
        </p:blipFill>
        <p:spPr>
          <a:xfrm>
            <a:off x="1136895" y="3420899"/>
            <a:ext cx="3938586" cy="1681162"/>
          </a:xfrm>
          <a:prstGeom prst="rect">
            <a:avLst/>
          </a:prstGeom>
        </p:spPr>
      </p:pic>
      <p:sp>
        <p:nvSpPr>
          <p:cNvPr id="6" name="Title 1">
            <a:extLst>
              <a:ext uri="{FF2B5EF4-FFF2-40B4-BE49-F238E27FC236}">
                <a16:creationId xmlns:a16="http://schemas.microsoft.com/office/drawing/2014/main" id="{9C8359A3-1807-6979-1E39-B75E851440DE}"/>
              </a:ext>
            </a:extLst>
          </p:cNvPr>
          <p:cNvSpPr txBox="1">
            <a:spLocks/>
          </p:cNvSpPr>
          <p:nvPr/>
        </p:nvSpPr>
        <p:spPr>
          <a:xfrm>
            <a:off x="1471767" y="5504335"/>
            <a:ext cx="9084344" cy="7777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marL="12700" algn="ctr">
              <a:lnSpc>
                <a:spcPts val="4175"/>
              </a:lnSpc>
              <a:spcBef>
                <a:spcPts val="208"/>
              </a:spcBef>
              <a:defRPr/>
            </a:pPr>
            <a:r>
              <a:rPr lang="en-GB" sz="4000" kern="0" dirty="0">
                <a:solidFill>
                  <a:srgbClr val="000000"/>
                </a:solidFill>
                <a:cs typeface="Calibri"/>
              </a:rPr>
              <a:t>Plus many others….</a:t>
            </a:r>
          </a:p>
        </p:txBody>
      </p:sp>
    </p:spTree>
    <p:extLst>
      <p:ext uri="{BB962C8B-B14F-4D97-AF65-F5344CB8AC3E}">
        <p14:creationId xmlns:p14="http://schemas.microsoft.com/office/powerpoint/2010/main" val="13929891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302F2A6-0F00-4745-85AD-08D4D14793B4}"/>
              </a:ext>
            </a:extLst>
          </p:cNvPr>
          <p:cNvSpPr txBox="1">
            <a:spLocks/>
          </p:cNvSpPr>
          <p:nvPr/>
        </p:nvSpPr>
        <p:spPr>
          <a:xfrm>
            <a:off x="447674" y="3196826"/>
            <a:ext cx="10696575" cy="25895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005294"/>
              </a:buClr>
              <a:buNone/>
              <a:defRPr/>
            </a:pPr>
            <a:r>
              <a:rPr lang="en-GB" sz="2800" b="1">
                <a:solidFill>
                  <a:srgbClr val="005294"/>
                </a:solidFill>
                <a:latin typeface="+mj-lt"/>
              </a:rPr>
              <a:t>    </a:t>
            </a:r>
            <a:r>
              <a:rPr lang="en-GB" sz="2800" b="1" i="1">
                <a:solidFill>
                  <a:srgbClr val="3B3838"/>
                </a:solidFill>
                <a:latin typeface="+mn-lt"/>
              </a:rPr>
              <a:t>“The committee recommends that </a:t>
            </a:r>
            <a:r>
              <a:rPr lang="en-GB" sz="2800" b="1" i="1" err="1">
                <a:solidFill>
                  <a:srgbClr val="3B3838"/>
                </a:solidFill>
                <a:latin typeface="+mn-lt"/>
              </a:rPr>
              <a:t>TTh</a:t>
            </a:r>
            <a:r>
              <a:rPr lang="en-GB" sz="2800" b="1" i="1">
                <a:solidFill>
                  <a:srgbClr val="3B3838"/>
                </a:solidFill>
                <a:latin typeface="+mn-lt"/>
              </a:rPr>
              <a:t> be initiated and monitored by the generalist in urology or family medicine, for most patients, provided that authoritative clinical guidelines are followed</a:t>
            </a:r>
            <a:r>
              <a:rPr lang="en-GB" sz="2800" b="1">
                <a:solidFill>
                  <a:srgbClr val="3B3838"/>
                </a:solidFill>
                <a:latin typeface="+mn-lt"/>
              </a:rPr>
              <a:t>” </a:t>
            </a:r>
            <a:r>
              <a:rPr lang="en-GB" sz="2800" b="1" baseline="30000">
                <a:solidFill>
                  <a:srgbClr val="3B3838"/>
                </a:solidFill>
                <a:latin typeface="+mn-lt"/>
              </a:rPr>
              <a:t>1</a:t>
            </a:r>
          </a:p>
          <a:p>
            <a:pPr marL="0" indent="0" algn="ctr">
              <a:buClr>
                <a:srgbClr val="005294"/>
              </a:buClr>
              <a:buNone/>
              <a:defRPr/>
            </a:pPr>
            <a:endParaRPr lang="en-GB" sz="2800">
              <a:solidFill>
                <a:srgbClr val="3B3838"/>
              </a:solidFill>
              <a:latin typeface="+mn-lt"/>
            </a:endParaRPr>
          </a:p>
          <a:p>
            <a:pPr marL="457189" lvl="1" indent="0" algn="ctr">
              <a:buClr>
                <a:srgbClr val="005294"/>
              </a:buClr>
              <a:buNone/>
              <a:defRPr/>
            </a:pPr>
            <a:endParaRPr lang="en-GB">
              <a:solidFill>
                <a:srgbClr val="6F9AD3">
                  <a:lumMod val="75000"/>
                </a:srgbClr>
              </a:solidFill>
            </a:endParaRPr>
          </a:p>
          <a:p>
            <a:pPr lvl="1" algn="ctr">
              <a:buClr>
                <a:srgbClr val="005294"/>
              </a:buClr>
              <a:defRPr/>
            </a:pPr>
            <a:endParaRPr lang="en-GB">
              <a:solidFill>
                <a:srgbClr val="005294"/>
              </a:solidFill>
            </a:endParaRPr>
          </a:p>
        </p:txBody>
      </p:sp>
      <p:sp>
        <p:nvSpPr>
          <p:cNvPr id="7" name="Title 1">
            <a:extLst>
              <a:ext uri="{FF2B5EF4-FFF2-40B4-BE49-F238E27FC236}">
                <a16:creationId xmlns:a16="http://schemas.microsoft.com/office/drawing/2014/main" id="{D96899D8-481A-405F-AD49-D7E34C9A6F1E}"/>
              </a:ext>
            </a:extLst>
          </p:cNvPr>
          <p:cNvSpPr txBox="1">
            <a:spLocks/>
          </p:cNvSpPr>
          <p:nvPr/>
        </p:nvSpPr>
        <p:spPr>
          <a:xfrm>
            <a:off x="186308" y="136722"/>
            <a:ext cx="11666168" cy="1106196"/>
          </a:xfrm>
          <a:prstGeom prst="rect">
            <a:avLst/>
          </a:prstGeom>
        </p:spPr>
        <p:txBody>
          <a:bodyPr vert="horz" lIns="91440" tIns="45720" rIns="91440" bIns="45720" rtlCol="0" anchor="ctr">
            <a:noAutofit/>
          </a:bodyPr>
          <a:lstStyle>
            <a:defPPr>
              <a:defRPr lang="en-US"/>
            </a:defPPr>
            <a:lvl1pPr algn="ctr" defTabSz="457200">
              <a:lnSpc>
                <a:spcPct val="80000"/>
              </a:lnSpc>
              <a:spcBef>
                <a:spcPct val="0"/>
              </a:spcBef>
              <a:buClr>
                <a:schemeClr val="tx2"/>
              </a:buClr>
              <a:buNone/>
              <a:defRPr sz="4000" b="0" i="0" baseline="0">
                <a:solidFill>
                  <a:srgbClr val="000000"/>
                </a:solidFill>
                <a:latin typeface="+mj-lt"/>
                <a:ea typeface="+mj-ea"/>
                <a:cs typeface="+mj-cs"/>
              </a:defRPr>
            </a:lvl1pPr>
          </a:lstStyle>
          <a:p>
            <a:pPr marL="12700" defTabSz="914400">
              <a:lnSpc>
                <a:spcPts val="4175"/>
              </a:lnSpc>
              <a:spcBef>
                <a:spcPts val="208"/>
              </a:spcBef>
              <a:defRPr/>
            </a:pPr>
            <a:r>
              <a:rPr lang="en-GB" sz="3200" kern="0" dirty="0">
                <a:cs typeface="Calibri"/>
              </a:rPr>
              <a:t>Who Should be Initiating &amp; Monitoring TD Patients?</a:t>
            </a:r>
          </a:p>
        </p:txBody>
      </p:sp>
      <p:sp>
        <p:nvSpPr>
          <p:cNvPr id="9" name="TextBox 8">
            <a:extLst>
              <a:ext uri="{FF2B5EF4-FFF2-40B4-BE49-F238E27FC236}">
                <a16:creationId xmlns:a16="http://schemas.microsoft.com/office/drawing/2014/main" id="{DEE576A7-B95E-4E59-8852-79AD3F6B3542}"/>
              </a:ext>
            </a:extLst>
          </p:cNvPr>
          <p:cNvSpPr txBox="1"/>
          <p:nvPr/>
        </p:nvSpPr>
        <p:spPr>
          <a:xfrm>
            <a:off x="3571061" y="6495444"/>
            <a:ext cx="5049297" cy="307777"/>
          </a:xfrm>
          <a:prstGeom prst="rect">
            <a:avLst/>
          </a:prstGeom>
          <a:noFill/>
        </p:spPr>
        <p:txBody>
          <a:bodyPr wrap="square" rtlCol="0">
            <a:spAutoFit/>
          </a:bodyPr>
          <a:lstStyle/>
          <a:p>
            <a:pPr algn="ctr" fontAlgn="base">
              <a:spcBef>
                <a:spcPct val="0"/>
              </a:spcBef>
              <a:spcAft>
                <a:spcPct val="0"/>
              </a:spcAft>
              <a:defRPr/>
            </a:pPr>
            <a:r>
              <a:rPr lang="en-GB" sz="1400" b="1" kern="0">
                <a:solidFill>
                  <a:schemeClr val="bg1"/>
                </a:solidFill>
                <a:cs typeface="Arial" charset="0"/>
              </a:rPr>
              <a:t>1. Dean J et al. J Sex Med 2015;12:1660-86. </a:t>
            </a:r>
          </a:p>
        </p:txBody>
      </p:sp>
      <p:pic>
        <p:nvPicPr>
          <p:cNvPr id="10" name="Picture 9">
            <a:extLst>
              <a:ext uri="{FF2B5EF4-FFF2-40B4-BE49-F238E27FC236}">
                <a16:creationId xmlns:a16="http://schemas.microsoft.com/office/drawing/2014/main" id="{75722306-E064-4FE5-AE1F-76618E11F2C7}"/>
              </a:ext>
            </a:extLst>
          </p:cNvPr>
          <p:cNvPicPr>
            <a:picLocks noChangeAspect="1"/>
          </p:cNvPicPr>
          <p:nvPr/>
        </p:nvPicPr>
        <p:blipFill>
          <a:blip r:embed="rId2"/>
          <a:stretch>
            <a:fillRect/>
          </a:stretch>
        </p:blipFill>
        <p:spPr>
          <a:xfrm>
            <a:off x="3357926" y="1665505"/>
            <a:ext cx="5018948" cy="1299779"/>
          </a:xfrm>
          <a:prstGeom prst="rect">
            <a:avLst/>
          </a:prstGeom>
        </p:spPr>
      </p:pic>
      <p:sp>
        <p:nvSpPr>
          <p:cNvPr id="2" name="Slide Number Placeholder 1">
            <a:extLst>
              <a:ext uri="{FF2B5EF4-FFF2-40B4-BE49-F238E27FC236}">
                <a16:creationId xmlns:a16="http://schemas.microsoft.com/office/drawing/2014/main" id="{EF742889-A32F-4A68-9F95-F8C9184E1038}"/>
              </a:ext>
            </a:extLst>
          </p:cNvPr>
          <p:cNvSpPr>
            <a:spLocks noGrp="1"/>
          </p:cNvSpPr>
          <p:nvPr>
            <p:ph type="sldNum" sz="quarter" idx="12"/>
          </p:nvPr>
        </p:nvSpPr>
        <p:spPr/>
        <p:txBody>
          <a:bodyPr/>
          <a:lstStyle/>
          <a:p>
            <a:fld id="{24443D20-B41A-4E7F-B431-D4A85DE2CB5E}" type="slidenum">
              <a:rPr lang="en-GB" smtClean="0"/>
              <a:pPr/>
              <a:t>111</a:t>
            </a:fld>
            <a:endParaRPr lang="en-GB">
              <a:solidFill>
                <a:schemeClr val="tx1">
                  <a:lumMod val="20000"/>
                  <a:lumOff val="80000"/>
                </a:schemeClr>
              </a:solidFill>
            </a:endParaRPr>
          </a:p>
        </p:txBody>
      </p:sp>
    </p:spTree>
    <p:extLst>
      <p:ext uri="{BB962C8B-B14F-4D97-AF65-F5344CB8AC3E}">
        <p14:creationId xmlns:p14="http://schemas.microsoft.com/office/powerpoint/2010/main" val="2292155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2F51C-38A3-48EF-866E-40C4EC6A4B95}"/>
              </a:ext>
            </a:extLst>
          </p:cNvPr>
          <p:cNvSpPr txBox="1"/>
          <p:nvPr/>
        </p:nvSpPr>
        <p:spPr>
          <a:xfrm>
            <a:off x="1865694" y="148126"/>
            <a:ext cx="9859581" cy="2246769"/>
          </a:xfrm>
          <a:prstGeom prst="rect">
            <a:avLst/>
          </a:prstGeom>
          <a:noFill/>
        </p:spPr>
        <p:txBody>
          <a:bodyPr wrap="square" rtlCol="0">
            <a:spAutoFit/>
          </a:bodyPr>
          <a:lstStyle/>
          <a:p>
            <a:pPr algn="ctr" defTabSz="685800">
              <a:defRPr/>
            </a:pPr>
            <a:r>
              <a:rPr lang="en-GB" sz="3200" dirty="0">
                <a:solidFill>
                  <a:srgbClr val="000000"/>
                </a:solidFill>
                <a:latin typeface="+mj-lt"/>
                <a:cs typeface="Calibri" panose="020F0502020204030204" pitchFamily="34" charset="0"/>
              </a:rPr>
              <a:t>The British Society for Sexual Medicine (BSSM) guidelines on adult testosterone deficiency, with statements for UK practice 2017</a:t>
            </a:r>
          </a:p>
          <a:p>
            <a:pPr algn="ctr" defTabSz="685800">
              <a:defRPr/>
            </a:pPr>
            <a:endParaRPr lang="en-GB" sz="2800" b="1" dirty="0">
              <a:solidFill>
                <a:srgbClr val="000000"/>
              </a:solidFill>
              <a:latin typeface="Calibri" panose="020F0502020204030204" pitchFamily="34" charset="0"/>
              <a:cs typeface="Calibri" panose="020F0502020204030204" pitchFamily="34" charset="0"/>
            </a:endParaRPr>
          </a:p>
          <a:p>
            <a:pPr algn="ctr" defTabSz="685800">
              <a:defRPr/>
            </a:pPr>
            <a:endParaRPr lang="en-GB" sz="1600" dirty="0">
              <a:solidFill>
                <a:srgbClr val="272727"/>
              </a:solidFill>
              <a:latin typeface="Calibri"/>
            </a:endParaRPr>
          </a:p>
        </p:txBody>
      </p:sp>
      <p:sp>
        <p:nvSpPr>
          <p:cNvPr id="8" name="Rectangle 7">
            <a:extLst>
              <a:ext uri="{FF2B5EF4-FFF2-40B4-BE49-F238E27FC236}">
                <a16:creationId xmlns:a16="http://schemas.microsoft.com/office/drawing/2014/main" id="{4A94DE08-A83B-49FF-9832-D8926731DF65}"/>
              </a:ext>
            </a:extLst>
          </p:cNvPr>
          <p:cNvSpPr/>
          <p:nvPr/>
        </p:nvSpPr>
        <p:spPr>
          <a:xfrm>
            <a:off x="2114798" y="2918464"/>
            <a:ext cx="7658121" cy="769441"/>
          </a:xfrm>
          <a:prstGeom prst="rect">
            <a:avLst/>
          </a:prstGeom>
        </p:spPr>
        <p:txBody>
          <a:bodyPr wrap="square">
            <a:spAutoFit/>
          </a:bodyPr>
          <a:lstStyle/>
          <a:p>
            <a:pPr defTabSz="457200">
              <a:defRPr/>
            </a:pPr>
            <a:r>
              <a:rPr lang="en-GB" sz="4400" b="1" dirty="0">
                <a:solidFill>
                  <a:srgbClr val="000000"/>
                </a:solidFill>
                <a:latin typeface="+mj-lt"/>
                <a:hlinkClick r:id="rId2"/>
              </a:rPr>
              <a:t>http://www.bssm.org.uk/</a:t>
            </a:r>
            <a:r>
              <a:rPr lang="en-GB" sz="4400" b="1" dirty="0">
                <a:solidFill>
                  <a:srgbClr val="000000"/>
                </a:solidFill>
                <a:latin typeface="+mj-lt"/>
              </a:rPr>
              <a:t> </a:t>
            </a:r>
          </a:p>
        </p:txBody>
      </p:sp>
      <p:sp>
        <p:nvSpPr>
          <p:cNvPr id="10" name="Rectangle 9">
            <a:extLst>
              <a:ext uri="{FF2B5EF4-FFF2-40B4-BE49-F238E27FC236}">
                <a16:creationId xmlns:a16="http://schemas.microsoft.com/office/drawing/2014/main" id="{F12BBA0B-50B2-47ED-AB31-22E57CB54449}"/>
              </a:ext>
            </a:extLst>
          </p:cNvPr>
          <p:cNvSpPr/>
          <p:nvPr/>
        </p:nvSpPr>
        <p:spPr>
          <a:xfrm>
            <a:off x="1023931" y="4316563"/>
            <a:ext cx="9477375" cy="707886"/>
          </a:xfrm>
          <a:prstGeom prst="rect">
            <a:avLst/>
          </a:prstGeom>
        </p:spPr>
        <p:txBody>
          <a:bodyPr wrap="square">
            <a:spAutoFit/>
          </a:bodyPr>
          <a:lstStyle/>
          <a:p>
            <a:pPr algn="ctr" defTabSz="457200">
              <a:defRPr/>
            </a:pPr>
            <a:r>
              <a:rPr lang="en-GB" sz="4000" b="1" dirty="0">
                <a:solidFill>
                  <a:srgbClr val="000000"/>
                </a:solidFill>
                <a:latin typeface="+mj-lt"/>
              </a:rPr>
              <a:t>Google “BSSM Guideline Resources” </a:t>
            </a:r>
          </a:p>
        </p:txBody>
      </p:sp>
      <p:pic>
        <p:nvPicPr>
          <p:cNvPr id="11" name="Content Placeholder 4">
            <a:extLst>
              <a:ext uri="{FF2B5EF4-FFF2-40B4-BE49-F238E27FC236}">
                <a16:creationId xmlns:a16="http://schemas.microsoft.com/office/drawing/2014/main" id="{72977D9E-B127-4DD6-91D5-73509DCF1446}"/>
              </a:ext>
            </a:extLst>
          </p:cNvPr>
          <p:cNvPicPr>
            <a:picLocks noChangeAspect="1"/>
          </p:cNvPicPr>
          <p:nvPr/>
        </p:nvPicPr>
        <p:blipFill>
          <a:blip r:embed="rId3"/>
          <a:stretch>
            <a:fillRect/>
          </a:stretch>
        </p:blipFill>
        <p:spPr>
          <a:xfrm>
            <a:off x="123825" y="439801"/>
            <a:ext cx="1990973" cy="892898"/>
          </a:xfrm>
          <a:prstGeom prst="rect">
            <a:avLst/>
          </a:prstGeom>
        </p:spPr>
      </p:pic>
      <p:sp>
        <p:nvSpPr>
          <p:cNvPr id="12" name="TextBox 11">
            <a:extLst>
              <a:ext uri="{FF2B5EF4-FFF2-40B4-BE49-F238E27FC236}">
                <a16:creationId xmlns:a16="http://schemas.microsoft.com/office/drawing/2014/main" id="{D9C9FB05-23F9-453F-B0DD-18D986E6670A}"/>
              </a:ext>
            </a:extLst>
          </p:cNvPr>
          <p:cNvSpPr txBox="1"/>
          <p:nvPr/>
        </p:nvSpPr>
        <p:spPr>
          <a:xfrm>
            <a:off x="1971675" y="2172106"/>
            <a:ext cx="7581889" cy="369332"/>
          </a:xfrm>
          <a:prstGeom prst="rect">
            <a:avLst/>
          </a:prstGeom>
          <a:noFill/>
        </p:spPr>
        <p:txBody>
          <a:bodyPr wrap="square">
            <a:spAutoFit/>
          </a:bodyPr>
          <a:lstStyle/>
          <a:p>
            <a:pPr algn="ctr" defTabSz="685800">
              <a:defRPr/>
            </a:pPr>
            <a:r>
              <a:rPr lang="en-GB" sz="1800" dirty="0">
                <a:solidFill>
                  <a:srgbClr val="000000"/>
                </a:solidFill>
              </a:rPr>
              <a:t>Journal of Sexual Medicine. Volume 14, Issue 12: December 2017</a:t>
            </a:r>
          </a:p>
        </p:txBody>
      </p:sp>
    </p:spTree>
    <p:extLst>
      <p:ext uri="{BB962C8B-B14F-4D97-AF65-F5344CB8AC3E}">
        <p14:creationId xmlns:p14="http://schemas.microsoft.com/office/powerpoint/2010/main" val="123716491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EDB553-EAEE-4807-BCEA-3C5E0F8B32D3}"/>
              </a:ext>
            </a:extLst>
          </p:cNvPr>
          <p:cNvPicPr>
            <a:picLocks noChangeAspect="1"/>
          </p:cNvPicPr>
          <p:nvPr/>
        </p:nvPicPr>
        <p:blipFill rotWithShape="1">
          <a:blip r:embed="rId2"/>
          <a:srcRect l="6297" r="3389" b="1538"/>
          <a:stretch/>
        </p:blipFill>
        <p:spPr>
          <a:xfrm>
            <a:off x="2020824" y="205740"/>
            <a:ext cx="7543800" cy="6168166"/>
          </a:xfrm>
          <a:prstGeom prst="rect">
            <a:avLst/>
          </a:prstGeom>
        </p:spPr>
      </p:pic>
      <p:sp>
        <p:nvSpPr>
          <p:cNvPr id="2" name="Slide Number Placeholder 1">
            <a:extLst>
              <a:ext uri="{FF2B5EF4-FFF2-40B4-BE49-F238E27FC236}">
                <a16:creationId xmlns:a16="http://schemas.microsoft.com/office/drawing/2014/main" id="{E1D9AB64-F29C-4233-AA15-BEAFC06D1AAB}"/>
              </a:ext>
            </a:extLst>
          </p:cNvPr>
          <p:cNvSpPr>
            <a:spLocks noGrp="1"/>
          </p:cNvSpPr>
          <p:nvPr>
            <p:ph type="sldNum" sz="quarter" idx="12"/>
          </p:nvPr>
        </p:nvSpPr>
        <p:spPr/>
        <p:txBody>
          <a:bodyPr/>
          <a:lstStyle/>
          <a:p>
            <a:fld id="{24443D20-B41A-4E7F-B431-D4A85DE2CB5E}" type="slidenum">
              <a:rPr lang="en-GB" smtClean="0"/>
              <a:t>113</a:t>
            </a:fld>
            <a:endParaRPr lang="en-GB"/>
          </a:p>
        </p:txBody>
      </p:sp>
      <p:sp>
        <p:nvSpPr>
          <p:cNvPr id="5" name="TextBox 4">
            <a:extLst>
              <a:ext uri="{FF2B5EF4-FFF2-40B4-BE49-F238E27FC236}">
                <a16:creationId xmlns:a16="http://schemas.microsoft.com/office/drawing/2014/main" id="{1249DA13-A317-4C20-B5B3-5DD518F3875C}"/>
              </a:ext>
            </a:extLst>
          </p:cNvPr>
          <p:cNvSpPr txBox="1"/>
          <p:nvPr/>
        </p:nvSpPr>
        <p:spPr>
          <a:xfrm>
            <a:off x="1406929" y="6501350"/>
            <a:ext cx="9378142" cy="276999"/>
          </a:xfrm>
          <a:prstGeom prst="rect">
            <a:avLst/>
          </a:prstGeom>
          <a:noFill/>
        </p:spPr>
        <p:txBody>
          <a:bodyPr wrap="square">
            <a:spAutoFit/>
          </a:bodyPr>
          <a:lstStyle/>
          <a:p>
            <a:r>
              <a:rPr lang="en-GB" sz="1200" b="1" dirty="0">
                <a:solidFill>
                  <a:schemeClr val="bg1"/>
                </a:solidFill>
              </a:rPr>
              <a:t>http://www.bssm.org.uk/wp-content/uploads/2018/02/BSSM-Practical-Guide-High-Res-single-pp-view-final.pdf</a:t>
            </a:r>
          </a:p>
        </p:txBody>
      </p:sp>
    </p:spTree>
    <p:extLst>
      <p:ext uri="{BB962C8B-B14F-4D97-AF65-F5344CB8AC3E}">
        <p14:creationId xmlns:p14="http://schemas.microsoft.com/office/powerpoint/2010/main" val="20514023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C2904C7B-3C31-4835-B1E1-BD16FA16AEEE}"/>
              </a:ext>
            </a:extLst>
          </p:cNvPr>
          <p:cNvSpPr txBox="1">
            <a:spLocks/>
          </p:cNvSpPr>
          <p:nvPr/>
        </p:nvSpPr>
        <p:spPr>
          <a:xfrm>
            <a:off x="565923" y="324539"/>
            <a:ext cx="8153400" cy="834047"/>
          </a:xfrm>
          <a:prstGeom prst="rect">
            <a:avLst/>
          </a:prstGeom>
        </p:spPr>
        <p:txBody>
          <a:bodyPr vert="horz" lIns="91440" tIns="45720" rIns="91440" bIns="45720" rtlCol="0" anchor="ctr">
            <a:normAutofit/>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marL="12700" defTabSz="914400">
              <a:lnSpc>
                <a:spcPts val="4175"/>
              </a:lnSpc>
              <a:spcBef>
                <a:spcPts val="208"/>
              </a:spcBef>
              <a:buClr>
                <a:srgbClr val="005294"/>
              </a:buClr>
              <a:defRPr/>
            </a:pPr>
            <a:r>
              <a:rPr lang="en-GB" sz="4000" b="0" kern="0" dirty="0">
                <a:solidFill>
                  <a:srgbClr val="000000"/>
                </a:solidFill>
                <a:latin typeface="+mj-lt"/>
                <a:cs typeface="Calibri"/>
              </a:rPr>
              <a:t>Follow-up &amp; Monitoring</a:t>
            </a:r>
          </a:p>
        </p:txBody>
      </p:sp>
      <p:pic>
        <p:nvPicPr>
          <p:cNvPr id="6" name="Picture 5">
            <a:extLst>
              <a:ext uri="{FF2B5EF4-FFF2-40B4-BE49-F238E27FC236}">
                <a16:creationId xmlns:a16="http://schemas.microsoft.com/office/drawing/2014/main" id="{97920EED-C454-4C73-ABDF-909CE9733F99}"/>
              </a:ext>
            </a:extLst>
          </p:cNvPr>
          <p:cNvPicPr>
            <a:picLocks noChangeAspect="1"/>
          </p:cNvPicPr>
          <p:nvPr/>
        </p:nvPicPr>
        <p:blipFill>
          <a:blip r:embed="rId2"/>
          <a:stretch>
            <a:fillRect/>
          </a:stretch>
        </p:blipFill>
        <p:spPr>
          <a:xfrm>
            <a:off x="1286857" y="1449832"/>
            <a:ext cx="9231881" cy="3958335"/>
          </a:xfrm>
          <a:prstGeom prst="rect">
            <a:avLst/>
          </a:prstGeom>
        </p:spPr>
      </p:pic>
      <p:sp>
        <p:nvSpPr>
          <p:cNvPr id="12" name="TextBox 11">
            <a:extLst>
              <a:ext uri="{FF2B5EF4-FFF2-40B4-BE49-F238E27FC236}">
                <a16:creationId xmlns:a16="http://schemas.microsoft.com/office/drawing/2014/main" id="{5609CDED-7942-4BE5-844F-B384B4A9B6E9}"/>
              </a:ext>
            </a:extLst>
          </p:cNvPr>
          <p:cNvSpPr txBox="1"/>
          <p:nvPr/>
        </p:nvSpPr>
        <p:spPr>
          <a:xfrm>
            <a:off x="1830163" y="5254278"/>
            <a:ext cx="8199882" cy="307777"/>
          </a:xfrm>
          <a:prstGeom prst="rect">
            <a:avLst/>
          </a:prstGeom>
          <a:noFill/>
        </p:spPr>
        <p:txBody>
          <a:bodyPr wrap="square">
            <a:spAutoFit/>
          </a:bodyPr>
          <a:lstStyle/>
          <a:p>
            <a:pPr algn="ctr"/>
            <a:r>
              <a:rPr lang="en-GB" sz="1400" b="1" i="0" u="none" strike="noStrike" baseline="0">
                <a:solidFill>
                  <a:schemeClr val="bg2">
                    <a:lumMod val="10000"/>
                  </a:schemeClr>
                </a:solidFill>
              </a:rPr>
              <a:t>A standardized plan for monitoring of testosterone replacement therapy</a:t>
            </a:r>
            <a:endParaRPr lang="en-GB" sz="1400" b="1">
              <a:solidFill>
                <a:schemeClr val="bg2">
                  <a:lumMod val="10000"/>
                </a:schemeClr>
              </a:solidFill>
            </a:endParaRPr>
          </a:p>
        </p:txBody>
      </p:sp>
      <p:sp>
        <p:nvSpPr>
          <p:cNvPr id="13" name="TextBox 12">
            <a:extLst>
              <a:ext uri="{FF2B5EF4-FFF2-40B4-BE49-F238E27FC236}">
                <a16:creationId xmlns:a16="http://schemas.microsoft.com/office/drawing/2014/main" id="{BBADEFAA-4D9B-4101-BFB0-8B80D72873D8}"/>
              </a:ext>
            </a:extLst>
          </p:cNvPr>
          <p:cNvSpPr txBox="1"/>
          <p:nvPr/>
        </p:nvSpPr>
        <p:spPr>
          <a:xfrm>
            <a:off x="-45629" y="6425766"/>
            <a:ext cx="12280392" cy="461665"/>
          </a:xfrm>
          <a:prstGeom prst="rect">
            <a:avLst/>
          </a:prstGeom>
          <a:noFill/>
        </p:spPr>
        <p:txBody>
          <a:bodyPr wrap="square">
            <a:spAutoFit/>
          </a:bodyPr>
          <a:lstStyle/>
          <a:p>
            <a:pPr algn="ctr"/>
            <a:r>
              <a:rPr lang="en-GB" sz="1200" b="1">
                <a:solidFill>
                  <a:schemeClr val="bg1"/>
                </a:solidFill>
              </a:rPr>
              <a:t>Bhasin S, </a:t>
            </a:r>
            <a:r>
              <a:rPr lang="en-GB" sz="1200" b="1" err="1">
                <a:solidFill>
                  <a:schemeClr val="bg1"/>
                </a:solidFill>
              </a:rPr>
              <a:t>Ozimek</a:t>
            </a:r>
            <a:r>
              <a:rPr lang="en-GB" sz="1200" b="1">
                <a:solidFill>
                  <a:schemeClr val="bg1"/>
                </a:solidFill>
              </a:rPr>
              <a:t> N, Optimizing the Diagnostic Accuracy and Treatment Decisions in Men with Testosterone Deficiency, Endocrine Practice (2021) </a:t>
            </a:r>
            <a:br>
              <a:rPr lang="en-GB" sz="1200" b="1">
                <a:solidFill>
                  <a:schemeClr val="bg1"/>
                </a:solidFill>
              </a:rPr>
            </a:br>
            <a:r>
              <a:rPr lang="en-GB" sz="1200" b="1" err="1">
                <a:solidFill>
                  <a:schemeClr val="bg1"/>
                </a:solidFill>
              </a:rPr>
              <a:t>Pubmed</a:t>
            </a:r>
            <a:r>
              <a:rPr lang="en-GB" sz="1200" b="1">
                <a:solidFill>
                  <a:schemeClr val="bg1"/>
                </a:solidFill>
              </a:rPr>
              <a:t> Link: </a:t>
            </a:r>
            <a:r>
              <a:rPr lang="en-GB" sz="1200" b="1">
                <a:solidFill>
                  <a:schemeClr val="bg1"/>
                </a:solidFill>
                <a:hlinkClick r:id="rId3">
                  <a:extLst>
                    <a:ext uri="{A12FA001-AC4F-418D-AE19-62706E023703}">
                      <ahyp:hlinkClr xmlns:ahyp="http://schemas.microsoft.com/office/drawing/2018/hyperlinkcolor" val="tx"/>
                    </a:ext>
                  </a:extLst>
                </a:hlinkClick>
              </a:rPr>
              <a:t>https://doi.org/10.1016/j.eprac.2021.08.002</a:t>
            </a:r>
            <a:r>
              <a:rPr lang="en-GB" sz="1200" b="1">
                <a:solidFill>
                  <a:schemeClr val="bg1"/>
                </a:solidFill>
              </a:rPr>
              <a:t> </a:t>
            </a:r>
          </a:p>
        </p:txBody>
      </p:sp>
      <p:sp>
        <p:nvSpPr>
          <p:cNvPr id="2" name="Slide Number Placeholder 1">
            <a:extLst>
              <a:ext uri="{FF2B5EF4-FFF2-40B4-BE49-F238E27FC236}">
                <a16:creationId xmlns:a16="http://schemas.microsoft.com/office/drawing/2014/main" id="{52DCB0D1-8595-4407-8242-1032FD83D4D4}"/>
              </a:ext>
            </a:extLst>
          </p:cNvPr>
          <p:cNvSpPr>
            <a:spLocks noGrp="1"/>
          </p:cNvSpPr>
          <p:nvPr>
            <p:ph type="sldNum" sz="quarter" idx="12"/>
          </p:nvPr>
        </p:nvSpPr>
        <p:spPr/>
        <p:txBody>
          <a:bodyPr/>
          <a:lstStyle/>
          <a:p>
            <a:fld id="{24443D20-B41A-4E7F-B431-D4A85DE2CB5E}" type="slidenum">
              <a:rPr lang="en-GB" smtClean="0"/>
              <a:t>114</a:t>
            </a:fld>
            <a:endParaRPr lang="en-GB"/>
          </a:p>
        </p:txBody>
      </p:sp>
    </p:spTree>
    <p:extLst>
      <p:ext uri="{BB962C8B-B14F-4D97-AF65-F5344CB8AC3E}">
        <p14:creationId xmlns:p14="http://schemas.microsoft.com/office/powerpoint/2010/main" val="3418261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282" y="120912"/>
            <a:ext cx="11106149" cy="834047"/>
          </a:xfrm>
        </p:spPr>
        <p:txBody>
          <a:bodyPr>
            <a:noAutofit/>
          </a:bodyPr>
          <a:lstStyle/>
          <a:p>
            <a:pPr marL="12700">
              <a:lnSpc>
                <a:spcPts val="4175"/>
              </a:lnSpc>
              <a:spcBef>
                <a:spcPts val="208"/>
              </a:spcBef>
              <a:defRPr/>
            </a:pPr>
            <a:r>
              <a:rPr lang="en-US" kern="0" dirty="0">
                <a:solidFill>
                  <a:srgbClr val="000000"/>
                </a:solidFill>
                <a:cs typeface="Calibri"/>
              </a:rPr>
              <a:t>Case study 1 – Part 3: Two years later</a:t>
            </a:r>
          </a:p>
        </p:txBody>
      </p:sp>
      <p:sp>
        <p:nvSpPr>
          <p:cNvPr id="6" name="Rectangle 5"/>
          <p:cNvSpPr/>
          <p:nvPr/>
        </p:nvSpPr>
        <p:spPr>
          <a:xfrm>
            <a:off x="530482" y="1390402"/>
            <a:ext cx="9518682" cy="400110"/>
          </a:xfrm>
          <a:prstGeom prst="rect">
            <a:avLst/>
          </a:prstGeom>
        </p:spPr>
        <p:txBody>
          <a:bodyPr wrap="square">
            <a:spAutoFit/>
          </a:bodyPr>
          <a:lstStyle/>
          <a:p>
            <a:pPr>
              <a:defRPr/>
            </a:pPr>
            <a:r>
              <a:rPr lang="en-GB" sz="2000" b="1">
                <a:solidFill>
                  <a:srgbClr val="3B3838"/>
                </a:solidFill>
              </a:rPr>
              <a:t>Chris: 54-year-old office worker with type 2 diabetes mellitus (T2DM)*</a:t>
            </a:r>
            <a:endParaRPr lang="en-US" sz="2000" b="1">
              <a:solidFill>
                <a:srgbClr val="3B3838"/>
              </a:solidFill>
            </a:endParaRPr>
          </a:p>
        </p:txBody>
      </p:sp>
      <p:sp>
        <p:nvSpPr>
          <p:cNvPr id="11" name="Content Placeholder 2">
            <a:extLst>
              <a:ext uri="{FF2B5EF4-FFF2-40B4-BE49-F238E27FC236}">
                <a16:creationId xmlns:a16="http://schemas.microsoft.com/office/drawing/2014/main" id="{B564983D-1ED9-4232-8962-DC55075EC45E}"/>
              </a:ext>
            </a:extLst>
          </p:cNvPr>
          <p:cNvSpPr>
            <a:spLocks noGrp="1"/>
          </p:cNvSpPr>
          <p:nvPr>
            <p:ph idx="1"/>
          </p:nvPr>
        </p:nvSpPr>
        <p:spPr>
          <a:xfrm>
            <a:off x="379990" y="2023495"/>
            <a:ext cx="8878601" cy="3522941"/>
          </a:xfrm>
        </p:spPr>
        <p:txBody>
          <a:bodyPr>
            <a:normAutofit lnSpcReduction="10000"/>
          </a:bodyPr>
          <a:lstStyle/>
          <a:p>
            <a:r>
              <a:rPr lang="en-GB" sz="1800" dirty="0">
                <a:solidFill>
                  <a:srgbClr val="3B3838"/>
                </a:solidFill>
              </a:rPr>
              <a:t>Following </a:t>
            </a:r>
            <a:r>
              <a:rPr lang="en-GB" sz="1800" dirty="0" err="1">
                <a:solidFill>
                  <a:srgbClr val="3B3838"/>
                </a:solidFill>
              </a:rPr>
              <a:t>Testogel</a:t>
            </a:r>
            <a:r>
              <a:rPr lang="en-GB" sz="1800" baseline="30000" dirty="0">
                <a:solidFill>
                  <a:srgbClr val="3B3838"/>
                </a:solidFill>
              </a:rPr>
              <a:t>†</a:t>
            </a:r>
            <a:r>
              <a:rPr lang="en-GB" sz="1800" dirty="0">
                <a:solidFill>
                  <a:srgbClr val="3B3838"/>
                </a:solidFill>
              </a:rPr>
              <a:t> treatment for his TD </a:t>
            </a:r>
          </a:p>
          <a:p>
            <a:pPr marL="0" indent="0">
              <a:buNone/>
            </a:pPr>
            <a:r>
              <a:rPr lang="en-GB" sz="1800" dirty="0">
                <a:solidFill>
                  <a:srgbClr val="3B3838"/>
                </a:solidFill>
              </a:rPr>
              <a:t>    after 24 months:</a:t>
            </a:r>
          </a:p>
          <a:p>
            <a:pPr lvl="1">
              <a:buClr>
                <a:srgbClr val="006EAB"/>
              </a:buClr>
              <a:buFont typeface="Calibri" panose="020F0502020204030204" pitchFamily="34" charset="0"/>
              <a:buChar char="-"/>
            </a:pPr>
            <a:r>
              <a:rPr lang="en-GB" sz="1800" b="1" dirty="0">
                <a:solidFill>
                  <a:srgbClr val="3B3838"/>
                </a:solidFill>
              </a:rPr>
              <a:t>Testosterone: </a:t>
            </a:r>
            <a:r>
              <a:rPr lang="en-GB" sz="1800" dirty="0">
                <a:solidFill>
                  <a:srgbClr val="3B3838"/>
                </a:solidFill>
              </a:rPr>
              <a:t>15.9nmol/L</a:t>
            </a:r>
          </a:p>
          <a:p>
            <a:pPr lvl="1">
              <a:buClr>
                <a:srgbClr val="006EAB"/>
              </a:buClr>
              <a:buFont typeface="Calibri" panose="020F0502020204030204" pitchFamily="34" charset="0"/>
              <a:buChar char="-"/>
            </a:pPr>
            <a:r>
              <a:rPr lang="en-GB" sz="1800" b="1" dirty="0">
                <a:solidFill>
                  <a:srgbClr val="3B3838"/>
                </a:solidFill>
              </a:rPr>
              <a:t>AMS score: </a:t>
            </a:r>
            <a:r>
              <a:rPr lang="en-GB" sz="1800" dirty="0">
                <a:solidFill>
                  <a:srgbClr val="3B3838"/>
                </a:solidFill>
              </a:rPr>
              <a:t>32</a:t>
            </a:r>
          </a:p>
          <a:p>
            <a:pPr lvl="1">
              <a:buClr>
                <a:srgbClr val="006EAB"/>
              </a:buClr>
              <a:buFont typeface="Calibri" panose="020F0502020204030204" pitchFamily="34" charset="0"/>
              <a:buChar char="-"/>
            </a:pPr>
            <a:r>
              <a:rPr lang="en-GB" sz="1800" b="1" dirty="0">
                <a:solidFill>
                  <a:srgbClr val="3B3838"/>
                </a:solidFill>
              </a:rPr>
              <a:t>WC: </a:t>
            </a:r>
            <a:r>
              <a:rPr lang="en-GB" sz="1800" dirty="0">
                <a:solidFill>
                  <a:srgbClr val="3B3838"/>
                </a:solidFill>
              </a:rPr>
              <a:t>38 inches</a:t>
            </a:r>
          </a:p>
          <a:p>
            <a:pPr lvl="1">
              <a:buClr>
                <a:srgbClr val="006EAB"/>
              </a:buClr>
              <a:buFont typeface="Calibri" panose="020F0502020204030204" pitchFamily="34" charset="0"/>
              <a:buChar char="-"/>
            </a:pPr>
            <a:r>
              <a:rPr lang="en-GB" sz="1800" b="1" dirty="0">
                <a:solidFill>
                  <a:srgbClr val="3B3838"/>
                </a:solidFill>
              </a:rPr>
              <a:t>HbA1c: </a:t>
            </a:r>
            <a:r>
              <a:rPr lang="en-GB" sz="1800" dirty="0">
                <a:solidFill>
                  <a:srgbClr val="3B3838"/>
                </a:solidFill>
              </a:rPr>
              <a:t>57mmol/mol</a:t>
            </a:r>
          </a:p>
          <a:p>
            <a:pPr>
              <a:buClrTx/>
              <a:buFont typeface="Arial" panose="020B0604020202020204" pitchFamily="34" charset="0"/>
              <a:buChar char="•"/>
            </a:pPr>
            <a:endParaRPr lang="en-GB" sz="1800" dirty="0">
              <a:solidFill>
                <a:srgbClr val="3B3838"/>
              </a:solidFill>
            </a:endParaRPr>
          </a:p>
          <a:p>
            <a:r>
              <a:rPr lang="en-GB" sz="1800" dirty="0">
                <a:solidFill>
                  <a:srgbClr val="3B3838"/>
                </a:solidFill>
              </a:rPr>
              <a:t>Feels much better</a:t>
            </a:r>
          </a:p>
          <a:p>
            <a:endParaRPr lang="en-GB" sz="1800" dirty="0">
              <a:solidFill>
                <a:srgbClr val="3B3838"/>
              </a:solidFill>
            </a:endParaRPr>
          </a:p>
          <a:p>
            <a:r>
              <a:rPr lang="en-GB" sz="1800" dirty="0">
                <a:solidFill>
                  <a:srgbClr val="3B3838"/>
                </a:solidFill>
              </a:rPr>
              <a:t>His wife said, </a:t>
            </a:r>
            <a:r>
              <a:rPr lang="en-GB" sz="1800" b="1" i="1" dirty="0">
                <a:solidFill>
                  <a:srgbClr val="3B3838"/>
                </a:solidFill>
              </a:rPr>
              <a:t>“Thank you so much for helping Chris. He’s like the man I fell in love with” </a:t>
            </a:r>
          </a:p>
          <a:p>
            <a:endParaRPr lang="en-GB" sz="1800" dirty="0">
              <a:solidFill>
                <a:srgbClr val="3B3838"/>
              </a:solidFill>
            </a:endParaRPr>
          </a:p>
          <a:p>
            <a:pPr lvl="1"/>
            <a:endParaRPr lang="en-GB" sz="1800" dirty="0"/>
          </a:p>
        </p:txBody>
      </p:sp>
      <p:sp>
        <p:nvSpPr>
          <p:cNvPr id="8" name="Footer Placeholder 3">
            <a:extLst>
              <a:ext uri="{FF2B5EF4-FFF2-40B4-BE49-F238E27FC236}">
                <a16:creationId xmlns:a16="http://schemas.microsoft.com/office/drawing/2014/main" id="{BAC5E793-E53A-43AF-8DE0-6A1CAE13A5AA}"/>
              </a:ext>
            </a:extLst>
          </p:cNvPr>
          <p:cNvSpPr txBox="1">
            <a:spLocks/>
          </p:cNvSpPr>
          <p:nvPr/>
        </p:nvSpPr>
        <p:spPr>
          <a:xfrm>
            <a:off x="63371" y="6446880"/>
            <a:ext cx="12071032" cy="44441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500" b="1">
                <a:solidFill>
                  <a:srgbClr val="000000"/>
                </a:solidFill>
                <a:cs typeface="Arial" panose="020B0604020202020204" pitchFamily="34" charset="0"/>
              </a:rPr>
              <a:t> </a:t>
            </a:r>
            <a:r>
              <a:rPr lang="en-GB" sz="1000" b="1">
                <a:solidFill>
                  <a:schemeClr val="bg1"/>
                </a:solidFill>
                <a:cs typeface="Arial" panose="020B0604020202020204" pitchFamily="34" charset="0"/>
              </a:rPr>
              <a:t>* This patient profile is based on a real patient, and has been anonymised and reproduced with permission. </a:t>
            </a:r>
            <a:r>
              <a:rPr lang="en-GB" sz="1000" b="1" baseline="30000">
                <a:solidFill>
                  <a:schemeClr val="bg1"/>
                </a:solidFill>
              </a:rPr>
              <a:t>†</a:t>
            </a:r>
            <a:r>
              <a:rPr lang="en-GB" sz="1000" b="1">
                <a:solidFill>
                  <a:schemeClr val="bg1"/>
                </a:solidFill>
                <a:cs typeface="Arial" panose="020B0604020202020204" pitchFamily="34" charset="0"/>
              </a:rPr>
              <a:t>This patient started treatment in Sept 2016 on one sachet of </a:t>
            </a:r>
            <a:r>
              <a:rPr lang="en-GB" sz="1000" b="1" err="1">
                <a:solidFill>
                  <a:schemeClr val="bg1"/>
                </a:solidFill>
                <a:cs typeface="Arial" panose="020B0604020202020204" pitchFamily="34" charset="0"/>
              </a:rPr>
              <a:t>Testogel</a:t>
            </a:r>
            <a:r>
              <a:rPr lang="en-GB" sz="1000" b="1">
                <a:solidFill>
                  <a:schemeClr val="bg1"/>
                </a:solidFill>
                <a:cs typeface="Arial" panose="020B0604020202020204" pitchFamily="34" charset="0"/>
              </a:rPr>
              <a:t> 50 mg per day.  In February 2018 he was changed to Testogel 16.2mg/g pump (40.5mg/day).</a:t>
            </a:r>
            <a:endParaRPr lang="en-US" sz="1000" b="1">
              <a:solidFill>
                <a:schemeClr val="bg1"/>
              </a:solidFill>
            </a:endParaRPr>
          </a:p>
        </p:txBody>
      </p:sp>
      <p:sp>
        <p:nvSpPr>
          <p:cNvPr id="9" name="TextBox 8">
            <a:extLst>
              <a:ext uri="{FF2B5EF4-FFF2-40B4-BE49-F238E27FC236}">
                <a16:creationId xmlns:a16="http://schemas.microsoft.com/office/drawing/2014/main" id="{F14C4286-13D0-4AF8-8EC8-E73D3E1E2E86}"/>
              </a:ext>
            </a:extLst>
          </p:cNvPr>
          <p:cNvSpPr txBox="1"/>
          <p:nvPr/>
        </p:nvSpPr>
        <p:spPr>
          <a:xfrm>
            <a:off x="1595438" y="5977051"/>
            <a:ext cx="8334946" cy="276999"/>
          </a:xfrm>
          <a:prstGeom prst="rect">
            <a:avLst/>
          </a:prstGeom>
          <a:noFill/>
        </p:spPr>
        <p:txBody>
          <a:bodyPr wrap="square">
            <a:spAutoFit/>
          </a:bodyPr>
          <a:lstStyle/>
          <a:p>
            <a:r>
              <a:rPr lang="en-US" sz="1200" b="1">
                <a:solidFill>
                  <a:srgbClr val="080808"/>
                </a:solidFill>
              </a:rPr>
              <a:t>AMS, Ageing Males’ Symptoms; TD, Testosterone Deficiency; WC, Waist Circumference; T, Testosterone. </a:t>
            </a:r>
            <a:endParaRPr lang="en-GB" sz="1200">
              <a:solidFill>
                <a:srgbClr val="080808"/>
              </a:solidFill>
            </a:endParaRPr>
          </a:p>
        </p:txBody>
      </p:sp>
      <p:pic>
        <p:nvPicPr>
          <p:cNvPr id="10" name="Picture 9">
            <a:extLst>
              <a:ext uri="{FF2B5EF4-FFF2-40B4-BE49-F238E27FC236}">
                <a16:creationId xmlns:a16="http://schemas.microsoft.com/office/drawing/2014/main" id="{3769C80B-314D-4FC9-BAFB-F5D8CE105E42}"/>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9994077" y="4777651"/>
            <a:ext cx="1641435" cy="1689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708DDA9-5941-404D-A22F-E0C4BF66B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869" y="4862447"/>
            <a:ext cx="1368054" cy="1368054"/>
          </a:xfrm>
          <a:prstGeom prst="rect">
            <a:avLst/>
          </a:prstGeom>
        </p:spPr>
      </p:pic>
      <p:pic>
        <p:nvPicPr>
          <p:cNvPr id="13" name="Picture 12">
            <a:extLst>
              <a:ext uri="{FF2B5EF4-FFF2-40B4-BE49-F238E27FC236}">
                <a16:creationId xmlns:a16="http://schemas.microsoft.com/office/drawing/2014/main" id="{457DC479-C883-4A2F-9C3D-AA13160EDBF5}"/>
              </a:ext>
            </a:extLst>
          </p:cNvPr>
          <p:cNvPicPr>
            <a:picLocks noChangeAspect="1"/>
          </p:cNvPicPr>
          <p:nvPr/>
        </p:nvPicPr>
        <p:blipFill>
          <a:blip r:embed="rId5"/>
          <a:stretch>
            <a:fillRect/>
          </a:stretch>
        </p:blipFill>
        <p:spPr>
          <a:xfrm>
            <a:off x="5441653" y="1970724"/>
            <a:ext cx="4841190" cy="2614098"/>
          </a:xfrm>
          <a:prstGeom prst="rect">
            <a:avLst/>
          </a:prstGeom>
        </p:spPr>
      </p:pic>
    </p:spTree>
    <p:extLst>
      <p:ext uri="{BB962C8B-B14F-4D97-AF65-F5344CB8AC3E}">
        <p14:creationId xmlns:p14="http://schemas.microsoft.com/office/powerpoint/2010/main" val="295306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5093" y="5972018"/>
            <a:ext cx="9049889" cy="698360"/>
          </a:xfrm>
        </p:spPr>
        <p:txBody>
          <a:bodyPr>
            <a:normAutofit/>
          </a:bodyPr>
          <a:lstStyle/>
          <a:p>
            <a:pPr marL="0" indent="0" algn="ctr">
              <a:buNone/>
            </a:pPr>
            <a:r>
              <a:rPr lang="en-GB" sz="1200" b="1" dirty="0">
                <a:solidFill>
                  <a:schemeClr val="accent5"/>
                </a:solidFill>
              </a:rPr>
              <a:t>   </a:t>
            </a:r>
            <a:r>
              <a:rPr lang="en-GB" sz="1400" b="1" dirty="0">
                <a:solidFill>
                  <a:schemeClr val="accent5"/>
                </a:solidFill>
              </a:rPr>
              <a:t>“Cannot thank you enough for checking my testosterone.  I’d never considered that it was the cause of my loss of interest in sex” </a:t>
            </a:r>
          </a:p>
          <a:p>
            <a:endParaRPr lang="en-GB" sz="2800" dirty="0"/>
          </a:p>
        </p:txBody>
      </p:sp>
      <p:sp>
        <p:nvSpPr>
          <p:cNvPr id="4" name="Title 1">
            <a:extLst>
              <a:ext uri="{FF2B5EF4-FFF2-40B4-BE49-F238E27FC236}">
                <a16:creationId xmlns:a16="http://schemas.microsoft.com/office/drawing/2014/main" id="{0CD938A0-B578-4848-A499-7CD59AB7DABF}"/>
              </a:ext>
            </a:extLst>
          </p:cNvPr>
          <p:cNvSpPr txBox="1">
            <a:spLocks/>
          </p:cNvSpPr>
          <p:nvPr/>
        </p:nvSpPr>
        <p:spPr>
          <a:xfrm>
            <a:off x="1663757" y="90601"/>
            <a:ext cx="8834340" cy="1300508"/>
          </a:xfrm>
          <a:prstGeom prst="rect">
            <a:avLst/>
          </a:prstGeom>
        </p:spPr>
        <p:txBody>
          <a:bodyPr vert="horz" lIns="91440" tIns="45720" rIns="91440" bIns="45720" rtlCol="0" anchor="ctr">
            <a:normAutofit fontScale="97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100" b="0" dirty="0">
                <a:solidFill>
                  <a:srgbClr val="272727"/>
                </a:solidFill>
                <a:latin typeface="+mj-lt"/>
              </a:rPr>
              <a:t>Case Study #2</a:t>
            </a:r>
            <a:br>
              <a:rPr lang="en-GB" dirty="0">
                <a:solidFill>
                  <a:srgbClr val="272727"/>
                </a:solidFill>
              </a:rPr>
            </a:br>
            <a:endParaRPr lang="en-GB" dirty="0">
              <a:solidFill>
                <a:srgbClr val="272727"/>
              </a:solidFill>
            </a:endParaRPr>
          </a:p>
        </p:txBody>
      </p:sp>
      <p:sp>
        <p:nvSpPr>
          <p:cNvPr id="7" name="Rectangle 6">
            <a:extLst>
              <a:ext uri="{FF2B5EF4-FFF2-40B4-BE49-F238E27FC236}">
                <a16:creationId xmlns:a16="http://schemas.microsoft.com/office/drawing/2014/main" id="{51DB525F-5CAE-4D02-BC8A-9F5024E20038}"/>
              </a:ext>
            </a:extLst>
          </p:cNvPr>
          <p:cNvSpPr/>
          <p:nvPr/>
        </p:nvSpPr>
        <p:spPr>
          <a:xfrm>
            <a:off x="1371600" y="885982"/>
            <a:ext cx="9393382" cy="1444013"/>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8" name="TextBox 7">
            <a:extLst>
              <a:ext uri="{FF2B5EF4-FFF2-40B4-BE49-F238E27FC236}">
                <a16:creationId xmlns:a16="http://schemas.microsoft.com/office/drawing/2014/main" id="{A7F339BD-EB08-4EE7-9799-D0365B0E1206}"/>
              </a:ext>
            </a:extLst>
          </p:cNvPr>
          <p:cNvSpPr txBox="1"/>
          <p:nvPr/>
        </p:nvSpPr>
        <p:spPr>
          <a:xfrm>
            <a:off x="1660324" y="994559"/>
            <a:ext cx="4585235" cy="1969770"/>
          </a:xfrm>
          <a:prstGeom prst="rect">
            <a:avLst/>
          </a:prstGeom>
          <a:noFill/>
        </p:spPr>
        <p:txBody>
          <a:bodyPr wrap="square" rtlCol="0">
            <a:spAutoFit/>
          </a:bodyPr>
          <a:lstStyle/>
          <a:p>
            <a:pPr>
              <a:defRPr/>
            </a:pPr>
            <a:r>
              <a:rPr lang="en-GB" u="sng" dirty="0">
                <a:solidFill>
                  <a:srgbClr val="272727"/>
                </a:solidFill>
                <a:latin typeface="Calibri"/>
              </a:rPr>
              <a:t>History:</a:t>
            </a:r>
          </a:p>
          <a:p>
            <a:pPr marL="285750" indent="-285750">
              <a:buFont typeface="Arial" panose="020B0604020202020204" pitchFamily="34" charset="0"/>
              <a:buChar char="•"/>
              <a:defRPr/>
            </a:pPr>
            <a:r>
              <a:rPr lang="en-GB" b="1" dirty="0">
                <a:solidFill>
                  <a:srgbClr val="272727"/>
                </a:solidFill>
                <a:latin typeface="Calibri"/>
              </a:rPr>
              <a:t>Brian - 63 year old, semi-retired plumber.  </a:t>
            </a:r>
          </a:p>
          <a:p>
            <a:pPr marL="285750" indent="-285750">
              <a:buFont typeface="Arial" panose="020B0604020202020204" pitchFamily="34" charset="0"/>
              <a:buChar char="•"/>
              <a:defRPr/>
            </a:pPr>
            <a:r>
              <a:rPr lang="en-GB" b="1" dirty="0">
                <a:solidFill>
                  <a:srgbClr val="272727"/>
                </a:solidFill>
                <a:latin typeface="Calibri"/>
              </a:rPr>
              <a:t>Picked up in diabetic T screen. </a:t>
            </a:r>
          </a:p>
          <a:p>
            <a:pPr marL="285750" indent="-285750">
              <a:buFont typeface="Arial" panose="020B0604020202020204" pitchFamily="34" charset="0"/>
              <a:buChar char="•"/>
              <a:defRPr/>
            </a:pPr>
            <a:r>
              <a:rPr lang="en-GB" b="1" dirty="0">
                <a:solidFill>
                  <a:srgbClr val="272727"/>
                </a:solidFill>
                <a:latin typeface="Calibri"/>
              </a:rPr>
              <a:t>Single testicle </a:t>
            </a:r>
          </a:p>
          <a:p>
            <a:pPr>
              <a:defRPr/>
            </a:pPr>
            <a:endParaRPr lang="en-GB" sz="1600" b="1" dirty="0">
              <a:solidFill>
                <a:srgbClr val="272727"/>
              </a:solidFill>
              <a:latin typeface="Calibri"/>
            </a:endParaRPr>
          </a:p>
          <a:p>
            <a:pPr>
              <a:defRPr/>
            </a:pPr>
            <a:r>
              <a:rPr lang="en-GB" sz="1600" b="1" dirty="0">
                <a:solidFill>
                  <a:srgbClr val="272727"/>
                </a:solidFill>
                <a:latin typeface="Calibri"/>
              </a:rPr>
              <a:t> </a:t>
            </a:r>
          </a:p>
          <a:p>
            <a:pPr>
              <a:defRPr/>
            </a:pPr>
            <a:endParaRPr lang="en-GB" dirty="0">
              <a:solidFill>
                <a:srgbClr val="272727"/>
              </a:solidFill>
              <a:latin typeface="Calibri"/>
            </a:endParaRPr>
          </a:p>
        </p:txBody>
      </p:sp>
      <p:sp>
        <p:nvSpPr>
          <p:cNvPr id="10" name="Rectangle 9">
            <a:extLst>
              <a:ext uri="{FF2B5EF4-FFF2-40B4-BE49-F238E27FC236}">
                <a16:creationId xmlns:a16="http://schemas.microsoft.com/office/drawing/2014/main" id="{3D215DCA-1EFC-4BBF-901E-BA8106C68848}"/>
              </a:ext>
            </a:extLst>
          </p:cNvPr>
          <p:cNvSpPr/>
          <p:nvPr/>
        </p:nvSpPr>
        <p:spPr>
          <a:xfrm>
            <a:off x="1674725" y="2410331"/>
            <a:ext cx="8842550" cy="34833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9" name="TextBox 8">
            <a:extLst>
              <a:ext uri="{FF2B5EF4-FFF2-40B4-BE49-F238E27FC236}">
                <a16:creationId xmlns:a16="http://schemas.microsoft.com/office/drawing/2014/main" id="{7BFF48E3-C073-4834-AC1C-D4339E28869A}"/>
              </a:ext>
            </a:extLst>
          </p:cNvPr>
          <p:cNvSpPr txBox="1"/>
          <p:nvPr/>
        </p:nvSpPr>
        <p:spPr>
          <a:xfrm>
            <a:off x="6080927" y="994559"/>
            <a:ext cx="4901944" cy="1415772"/>
          </a:xfrm>
          <a:prstGeom prst="rect">
            <a:avLst/>
          </a:prstGeom>
          <a:noFill/>
        </p:spPr>
        <p:txBody>
          <a:bodyPr wrap="square" rtlCol="0">
            <a:spAutoFit/>
          </a:bodyPr>
          <a:lstStyle/>
          <a:p>
            <a:pPr>
              <a:defRPr/>
            </a:pPr>
            <a:r>
              <a:rPr lang="en-GB" sz="1600" b="1" dirty="0">
                <a:solidFill>
                  <a:srgbClr val="272727"/>
                </a:solidFill>
                <a:latin typeface="Calibri"/>
              </a:rPr>
              <a:t> </a:t>
            </a:r>
          </a:p>
          <a:p>
            <a:pPr marL="285750" indent="-285750">
              <a:buFont typeface="Arial" panose="020B0604020202020204" pitchFamily="34" charset="0"/>
              <a:buChar char="•"/>
              <a:defRPr/>
            </a:pPr>
            <a:r>
              <a:rPr lang="en-GB" b="1" dirty="0">
                <a:solidFill>
                  <a:srgbClr val="272727"/>
                </a:solidFill>
                <a:latin typeface="Calibri"/>
              </a:rPr>
              <a:t>He had never had his testosterone checked.</a:t>
            </a:r>
          </a:p>
          <a:p>
            <a:pPr marL="285750" indent="-285750">
              <a:buFont typeface="Arial" panose="020B0604020202020204" pitchFamily="34" charset="0"/>
              <a:buChar char="•"/>
              <a:defRPr/>
            </a:pPr>
            <a:r>
              <a:rPr lang="en-GB" b="1" dirty="0">
                <a:solidFill>
                  <a:srgbClr val="272727"/>
                </a:solidFill>
                <a:latin typeface="Calibri"/>
              </a:rPr>
              <a:t>Decreased libido was his main complaint.</a:t>
            </a:r>
          </a:p>
          <a:p>
            <a:pPr>
              <a:defRPr/>
            </a:pPr>
            <a:r>
              <a:rPr lang="en-GB" sz="1600" b="1" dirty="0">
                <a:solidFill>
                  <a:srgbClr val="272727"/>
                </a:solidFill>
                <a:latin typeface="Calibri"/>
              </a:rPr>
              <a:t> </a:t>
            </a:r>
          </a:p>
          <a:p>
            <a:pPr>
              <a:defRPr/>
            </a:pPr>
            <a:endParaRPr lang="en-GB" dirty="0">
              <a:solidFill>
                <a:srgbClr val="272727"/>
              </a:solidFill>
              <a:latin typeface="Calibri"/>
            </a:endParaRPr>
          </a:p>
        </p:txBody>
      </p:sp>
      <p:graphicFrame>
        <p:nvGraphicFramePr>
          <p:cNvPr id="13" name="Chart 12">
            <a:extLst>
              <a:ext uri="{FF2B5EF4-FFF2-40B4-BE49-F238E27FC236}">
                <a16:creationId xmlns:a16="http://schemas.microsoft.com/office/drawing/2014/main" id="{07D47778-7513-4305-8860-AADC7EAA766C}"/>
              </a:ext>
            </a:extLst>
          </p:cNvPr>
          <p:cNvGraphicFramePr>
            <a:graphicFrameLocks/>
          </p:cNvGraphicFramePr>
          <p:nvPr>
            <p:extLst>
              <p:ext uri="{D42A27DB-BD31-4B8C-83A1-F6EECF244321}">
                <p14:modId xmlns:p14="http://schemas.microsoft.com/office/powerpoint/2010/main" val="2370938782"/>
              </p:ext>
            </p:extLst>
          </p:nvPr>
        </p:nvGraphicFramePr>
        <p:xfrm>
          <a:off x="3128553" y="2642515"/>
          <a:ext cx="5963696" cy="3106754"/>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94BE5B6A-B1BD-4D72-B76D-ED051E25F629}"/>
              </a:ext>
            </a:extLst>
          </p:cNvPr>
          <p:cNvSpPr txBox="1"/>
          <p:nvPr/>
        </p:nvSpPr>
        <p:spPr>
          <a:xfrm>
            <a:off x="952500" y="6495246"/>
            <a:ext cx="102923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ea typeface="+mn-ea"/>
                <a:cs typeface="Arial" panose="020B0604020202020204" pitchFamily="34" charset="0"/>
              </a:rPr>
              <a:t> * This patient profile is based on a real patient, and has been anonymised and reproduced with permission</a:t>
            </a:r>
            <a:r>
              <a:rPr kumimoji="0" lang="en-GB" sz="1400" b="0" i="0" u="none" strike="noStrike" kern="1200" cap="none" spc="0" normalizeH="0" baseline="0" noProof="0" dirty="0">
                <a:ln>
                  <a:noFill/>
                </a:ln>
                <a:solidFill>
                  <a:schemeClr val="bg1"/>
                </a:solidFill>
                <a:effectLst/>
                <a:uLnTx/>
                <a:uFillTx/>
                <a:ea typeface="+mn-ea"/>
                <a:cs typeface="Arial" panose="020B0604020202020204" pitchFamily="34" charset="0"/>
              </a:rPr>
              <a:t>.</a:t>
            </a:r>
          </a:p>
        </p:txBody>
      </p:sp>
    </p:spTree>
    <p:extLst>
      <p:ext uri="{BB962C8B-B14F-4D97-AF65-F5344CB8AC3E}">
        <p14:creationId xmlns:p14="http://schemas.microsoft.com/office/powerpoint/2010/main" val="5088432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3328-25A4-4B9D-896A-60D71F636645}"/>
              </a:ext>
            </a:extLst>
          </p:cNvPr>
          <p:cNvSpPr>
            <a:spLocks noGrp="1"/>
          </p:cNvSpPr>
          <p:nvPr>
            <p:ph type="title"/>
          </p:nvPr>
        </p:nvSpPr>
        <p:spPr>
          <a:xfrm>
            <a:off x="1937784" y="140962"/>
            <a:ext cx="8229600" cy="1223963"/>
          </a:xfrm>
        </p:spPr>
        <p:txBody>
          <a:bodyPr>
            <a:normAutofit/>
          </a:bodyPr>
          <a:lstStyle/>
          <a:p>
            <a:pPr algn="ctr"/>
            <a:r>
              <a:rPr lang="en-GB" sz="4800" dirty="0">
                <a:solidFill>
                  <a:srgbClr val="000000"/>
                </a:solidFill>
              </a:rPr>
              <a:t>Conclusions</a:t>
            </a:r>
            <a:r>
              <a:rPr lang="en-GB" sz="4800" dirty="0"/>
              <a:t> </a:t>
            </a:r>
          </a:p>
        </p:txBody>
      </p:sp>
      <p:sp>
        <p:nvSpPr>
          <p:cNvPr id="3" name="Content Placeholder 2">
            <a:extLst>
              <a:ext uri="{FF2B5EF4-FFF2-40B4-BE49-F238E27FC236}">
                <a16:creationId xmlns:a16="http://schemas.microsoft.com/office/drawing/2014/main" id="{32189340-CF6B-4D98-AD55-3EF6108E5437}"/>
              </a:ext>
            </a:extLst>
          </p:cNvPr>
          <p:cNvSpPr>
            <a:spLocks noGrp="1"/>
          </p:cNvSpPr>
          <p:nvPr>
            <p:ph idx="1"/>
          </p:nvPr>
        </p:nvSpPr>
        <p:spPr>
          <a:xfrm>
            <a:off x="365760" y="1522866"/>
            <a:ext cx="11180618" cy="4246766"/>
          </a:xfrm>
        </p:spPr>
        <p:txBody>
          <a:bodyPr>
            <a:noAutofit/>
          </a:bodyPr>
          <a:lstStyle/>
          <a:p>
            <a:r>
              <a:rPr lang="en-GB" sz="2000" dirty="0">
                <a:solidFill>
                  <a:srgbClr val="000000"/>
                </a:solidFill>
              </a:rPr>
              <a:t>There needs to be a renewed and focussed approach to Men’s Health </a:t>
            </a:r>
          </a:p>
          <a:p>
            <a:r>
              <a:rPr lang="en-GB" sz="2000" dirty="0">
                <a:solidFill>
                  <a:srgbClr val="000000"/>
                </a:solidFill>
              </a:rPr>
              <a:t>HCPs need to be exposed to high quality education on men’s health/TD</a:t>
            </a:r>
          </a:p>
          <a:p>
            <a:r>
              <a:rPr lang="en-GB" sz="2000" dirty="0">
                <a:solidFill>
                  <a:srgbClr val="000000"/>
                </a:solidFill>
              </a:rPr>
              <a:t>There are an abundance of patient cohorts that should be screened for TD</a:t>
            </a:r>
          </a:p>
          <a:p>
            <a:r>
              <a:rPr lang="en-GB" sz="2000" dirty="0">
                <a:solidFill>
                  <a:srgbClr val="000000"/>
                </a:solidFill>
              </a:rPr>
              <a:t>HCPs need to be aware of and adhere to evidence-based action limits as opposed to local laboratory reference ranges when diagnosing patients.</a:t>
            </a:r>
          </a:p>
          <a:p>
            <a:r>
              <a:rPr lang="en-GB" sz="2000" dirty="0">
                <a:solidFill>
                  <a:srgbClr val="000000"/>
                </a:solidFill>
              </a:rPr>
              <a:t>There are important differences between the available testosterone treatments</a:t>
            </a:r>
          </a:p>
          <a:p>
            <a:r>
              <a:rPr lang="en-GB" sz="2000" dirty="0">
                <a:solidFill>
                  <a:srgbClr val="000000"/>
                </a:solidFill>
              </a:rPr>
              <a:t>HCPs need to reinforce compliance to and longevity of treatment. Important to manage expectations of the patient at treatment initiation.</a:t>
            </a:r>
          </a:p>
          <a:p>
            <a:pPr marL="0" indent="0">
              <a:buNone/>
            </a:pPr>
            <a:endParaRPr lang="en-GB" sz="1600" dirty="0"/>
          </a:p>
          <a:p>
            <a:pPr marL="0" indent="0" algn="ctr">
              <a:buNone/>
            </a:pPr>
            <a:r>
              <a:rPr lang="en-GB" b="1" dirty="0">
                <a:solidFill>
                  <a:srgbClr val="000000"/>
                </a:solidFill>
              </a:rPr>
              <a:t>HCPs may only get one opportunity to positively impact the health of any given male patient – Don’t waste that opportunity!</a:t>
            </a:r>
          </a:p>
        </p:txBody>
      </p:sp>
      <p:sp>
        <p:nvSpPr>
          <p:cNvPr id="4" name="Rectangle: Rounded Corners 3">
            <a:extLst>
              <a:ext uri="{FF2B5EF4-FFF2-40B4-BE49-F238E27FC236}">
                <a16:creationId xmlns:a16="http://schemas.microsoft.com/office/drawing/2014/main" id="{B1BC1770-1A7F-47BD-8A31-C69F58D742A1}"/>
              </a:ext>
            </a:extLst>
          </p:cNvPr>
          <p:cNvSpPr/>
          <p:nvPr/>
        </p:nvSpPr>
        <p:spPr>
          <a:xfrm>
            <a:off x="280327" y="4651451"/>
            <a:ext cx="11266051" cy="111818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GB" sz="2400">
              <a:solidFill>
                <a:prstClr val="white"/>
              </a:solidFill>
              <a:latin typeface="Calibri"/>
            </a:endParaRPr>
          </a:p>
        </p:txBody>
      </p:sp>
    </p:spTree>
    <p:extLst>
      <p:ext uri="{BB962C8B-B14F-4D97-AF65-F5344CB8AC3E}">
        <p14:creationId xmlns:p14="http://schemas.microsoft.com/office/powerpoint/2010/main" val="12390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5F4676-D41E-4C54-9C4B-8D74BC81DA40}"/>
              </a:ext>
            </a:extLst>
          </p:cNvPr>
          <p:cNvSpPr>
            <a:spLocks noGrp="1"/>
          </p:cNvSpPr>
          <p:nvPr>
            <p:ph type="sldNum" sz="quarter" idx="12"/>
          </p:nvPr>
        </p:nvSpPr>
        <p:spPr/>
        <p:txBody>
          <a:bodyPr/>
          <a:lstStyle/>
          <a:p>
            <a:fld id="{558D1F74-9EDB-7D4E-8A19-66B481743202}" type="slidenum">
              <a:rPr lang="en-US" smtClean="0"/>
              <a:t>118</a:t>
            </a:fld>
            <a:endParaRPr lang="en-US"/>
          </a:p>
        </p:txBody>
      </p:sp>
      <p:sp>
        <p:nvSpPr>
          <p:cNvPr id="10" name="TextBox 9">
            <a:extLst>
              <a:ext uri="{FF2B5EF4-FFF2-40B4-BE49-F238E27FC236}">
                <a16:creationId xmlns:a16="http://schemas.microsoft.com/office/drawing/2014/main" id="{80B60DC0-64F8-42C7-B271-F3DB9D4587B4}"/>
              </a:ext>
            </a:extLst>
          </p:cNvPr>
          <p:cNvSpPr txBox="1"/>
          <p:nvPr/>
        </p:nvSpPr>
        <p:spPr>
          <a:xfrm>
            <a:off x="2036618" y="2374115"/>
            <a:ext cx="7808976" cy="1938992"/>
          </a:xfrm>
          <a:prstGeom prst="rect">
            <a:avLst/>
          </a:prstGeom>
          <a:noFill/>
        </p:spPr>
        <p:txBody>
          <a:bodyPr wrap="square" rtlCol="0">
            <a:spAutoFit/>
          </a:bodyPr>
          <a:lstStyle/>
          <a:p>
            <a:pPr algn="ctr"/>
            <a:r>
              <a:rPr lang="en-GB" sz="4000" b="1" dirty="0"/>
              <a:t>Thank you for your attention</a:t>
            </a:r>
          </a:p>
          <a:p>
            <a:pPr algn="ctr"/>
            <a:endParaRPr lang="en-GB" sz="4000" b="1" dirty="0"/>
          </a:p>
          <a:p>
            <a:pPr algn="ctr"/>
            <a:r>
              <a:rPr lang="en-GB" sz="4000" b="1" dirty="0"/>
              <a:t>Questions?</a:t>
            </a:r>
          </a:p>
        </p:txBody>
      </p:sp>
    </p:spTree>
    <p:extLst>
      <p:ext uri="{BB962C8B-B14F-4D97-AF65-F5344CB8AC3E}">
        <p14:creationId xmlns:p14="http://schemas.microsoft.com/office/powerpoint/2010/main" val="32804046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4CFE-E401-5785-CF4F-9016F27AFEA6}"/>
              </a:ext>
            </a:extLst>
          </p:cNvPr>
          <p:cNvSpPr>
            <a:spLocks noGrp="1"/>
          </p:cNvSpPr>
          <p:nvPr>
            <p:ph type="title"/>
          </p:nvPr>
        </p:nvSpPr>
        <p:spPr>
          <a:xfrm>
            <a:off x="557854" y="344755"/>
            <a:ext cx="10652454" cy="963184"/>
          </a:xfrm>
        </p:spPr>
        <p:txBody>
          <a:bodyPr/>
          <a:lstStyle/>
          <a:p>
            <a:r>
              <a:rPr lang="en-GB" dirty="0"/>
              <a:t>Doctor-centred considerations</a:t>
            </a:r>
          </a:p>
        </p:txBody>
      </p:sp>
      <p:sp>
        <p:nvSpPr>
          <p:cNvPr id="3" name="Content Placeholder 2">
            <a:extLst>
              <a:ext uri="{FF2B5EF4-FFF2-40B4-BE49-F238E27FC236}">
                <a16:creationId xmlns:a16="http://schemas.microsoft.com/office/drawing/2014/main" id="{6C034525-497F-8B47-DB52-8D5E2F30ECDA}"/>
              </a:ext>
            </a:extLst>
          </p:cNvPr>
          <p:cNvSpPr>
            <a:spLocks noGrp="1"/>
          </p:cNvSpPr>
          <p:nvPr>
            <p:ph idx="1"/>
          </p:nvPr>
        </p:nvSpPr>
        <p:spPr>
          <a:xfrm>
            <a:off x="557854" y="1449818"/>
            <a:ext cx="10515600" cy="4129179"/>
          </a:xfrm>
        </p:spPr>
        <p:txBody>
          <a:bodyPr>
            <a:normAutofit fontScale="92500" lnSpcReduction="20000"/>
          </a:bodyPr>
          <a:lstStyle/>
          <a:p>
            <a:pPr algn="l">
              <a:lnSpc>
                <a:spcPct val="150000"/>
              </a:lnSpc>
            </a:pPr>
            <a:r>
              <a:rPr lang="en-US" b="1" dirty="0">
                <a:solidFill>
                  <a:srgbClr val="202124"/>
                </a:solidFill>
                <a:latin typeface="arial" panose="020B0604020202020204" pitchFamily="34" charset="0"/>
              </a:rPr>
              <a:t>Very little undergraduate or post-graduate training in Men’s Health</a:t>
            </a:r>
          </a:p>
          <a:p>
            <a:pPr algn="l">
              <a:lnSpc>
                <a:spcPct val="150000"/>
              </a:lnSpc>
            </a:pPr>
            <a:r>
              <a:rPr lang="en-GB" b="1" dirty="0">
                <a:solidFill>
                  <a:srgbClr val="202124"/>
                </a:solidFill>
                <a:latin typeface="arial" panose="020B0604020202020204" pitchFamily="34" charset="0"/>
              </a:rPr>
              <a:t>Lack of GPs specialising in Men’s Health</a:t>
            </a:r>
          </a:p>
          <a:p>
            <a:pPr algn="l">
              <a:lnSpc>
                <a:spcPct val="150000"/>
              </a:lnSpc>
            </a:pPr>
            <a:r>
              <a:rPr lang="en-GB" b="1" dirty="0">
                <a:solidFill>
                  <a:srgbClr val="202124"/>
                </a:solidFill>
                <a:latin typeface="arial" panose="020B0604020202020204" pitchFamily="34" charset="0"/>
              </a:rPr>
              <a:t>Poor communication skills re how to broach sexual histories</a:t>
            </a:r>
          </a:p>
          <a:p>
            <a:pPr algn="l">
              <a:lnSpc>
                <a:spcPct val="150000"/>
              </a:lnSpc>
            </a:pPr>
            <a:r>
              <a:rPr lang="en-US" b="1" dirty="0">
                <a:solidFill>
                  <a:srgbClr val="202124"/>
                </a:solidFill>
                <a:latin typeface="arial" panose="020B0604020202020204" pitchFamily="34" charset="0"/>
              </a:rPr>
              <a:t>Financial incentives vs women’s health?</a:t>
            </a:r>
          </a:p>
          <a:p>
            <a:pPr algn="l">
              <a:lnSpc>
                <a:spcPct val="150000"/>
              </a:lnSpc>
            </a:pPr>
            <a:r>
              <a:rPr lang="en-US" b="1" i="0" dirty="0">
                <a:solidFill>
                  <a:srgbClr val="202124"/>
                </a:solidFill>
                <a:effectLst/>
                <a:latin typeface="arial" panose="020B0604020202020204" pitchFamily="34" charset="0"/>
              </a:rPr>
              <a:t>Male only </a:t>
            </a:r>
            <a:r>
              <a:rPr lang="en-US" b="1" dirty="0">
                <a:solidFill>
                  <a:srgbClr val="202124"/>
                </a:solidFill>
                <a:latin typeface="arial" panose="020B0604020202020204" pitchFamily="34" charset="0"/>
              </a:rPr>
              <a:t>hospitals? </a:t>
            </a:r>
          </a:p>
          <a:p>
            <a:pPr algn="l">
              <a:lnSpc>
                <a:spcPct val="150000"/>
              </a:lnSpc>
            </a:pPr>
            <a:r>
              <a:rPr lang="en-US" b="1" i="0" dirty="0">
                <a:solidFill>
                  <a:srgbClr val="202124"/>
                </a:solidFill>
                <a:effectLst/>
                <a:latin typeface="arial" panose="020B0604020202020204" pitchFamily="34" charset="0"/>
              </a:rPr>
              <a:t>Government ministers for Men’s Health?</a:t>
            </a:r>
          </a:p>
          <a:p>
            <a:pPr algn="l">
              <a:lnSpc>
                <a:spcPct val="150000"/>
              </a:lnSpc>
            </a:pPr>
            <a:r>
              <a:rPr lang="en-US" b="1" dirty="0">
                <a:solidFill>
                  <a:srgbClr val="202124"/>
                </a:solidFill>
                <a:latin typeface="arial" panose="020B0604020202020204" pitchFamily="34" charset="0"/>
              </a:rPr>
              <a:t>Country strategies for Men’s Health?</a:t>
            </a:r>
            <a:endParaRPr lang="en-US" b="1" i="0" dirty="0">
              <a:solidFill>
                <a:srgbClr val="202124"/>
              </a:solidFill>
              <a:effectLst/>
              <a:latin typeface="arial" panose="020B0604020202020204" pitchFamily="34" charset="0"/>
            </a:endParaRPr>
          </a:p>
          <a:p>
            <a:pPr algn="l"/>
            <a:endParaRPr lang="en-US" sz="1800" b="1" i="0" dirty="0">
              <a:solidFill>
                <a:srgbClr val="FF0000"/>
              </a:solidFill>
              <a:effectLst/>
              <a:latin typeface="arial" panose="020B0604020202020204" pitchFamily="34" charset="0"/>
            </a:endParaRPr>
          </a:p>
          <a:p>
            <a:pPr algn="l"/>
            <a:endParaRPr lang="en-US" sz="1800" b="0" i="0" dirty="0">
              <a:solidFill>
                <a:srgbClr val="202124"/>
              </a:solidFill>
              <a:effectLst/>
              <a:latin typeface="arial" panose="020B0604020202020204" pitchFamily="34" charset="0"/>
            </a:endParaRPr>
          </a:p>
          <a:p>
            <a:pPr marL="0" indent="0" algn="ctr">
              <a:buNone/>
            </a:pPr>
            <a:endParaRPr lang="en-US" sz="1800" b="0" i="0" u="none" strike="noStrike" dirty="0">
              <a:solidFill>
                <a:srgbClr val="1A0DAB"/>
              </a:solidFill>
              <a:effectLst/>
              <a:latin typeface="arial" panose="020B0604020202020204" pitchFamily="34" charset="0"/>
              <a:hlinkClick r:id="rId2"/>
            </a:endParaRPr>
          </a:p>
          <a:p>
            <a:pPr marL="0" indent="0" algn="ctr">
              <a:buNone/>
            </a:pPr>
            <a:endParaRPr lang="en-US" sz="1800" dirty="0">
              <a:solidFill>
                <a:srgbClr val="1A0DAB"/>
              </a:solidFill>
              <a:latin typeface="arial" panose="020B0604020202020204" pitchFamily="34" charset="0"/>
              <a:hlinkClick r:id="rId2"/>
            </a:endParaRPr>
          </a:p>
          <a:p>
            <a:pPr marL="0" indent="0" algn="ctr">
              <a:buNone/>
            </a:pPr>
            <a:endParaRPr lang="en-GB" sz="1800" dirty="0"/>
          </a:p>
        </p:txBody>
      </p:sp>
    </p:spTree>
    <p:extLst>
      <p:ext uri="{BB962C8B-B14F-4D97-AF65-F5344CB8AC3E}">
        <p14:creationId xmlns:p14="http://schemas.microsoft.com/office/powerpoint/2010/main" val="774963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6F5FF-2814-46CA-8B61-996E740AA863}"/>
              </a:ext>
            </a:extLst>
          </p:cNvPr>
          <p:cNvSpPr>
            <a:spLocks noGrp="1"/>
          </p:cNvSpPr>
          <p:nvPr>
            <p:ph type="title"/>
          </p:nvPr>
        </p:nvSpPr>
        <p:spPr>
          <a:xfrm>
            <a:off x="416689" y="214506"/>
            <a:ext cx="10757744" cy="953081"/>
          </a:xfrm>
        </p:spPr>
        <p:txBody>
          <a:bodyPr>
            <a:noAutofit/>
          </a:bodyPr>
          <a:lstStyle/>
          <a:p>
            <a:pPr algn="ctr"/>
            <a:r>
              <a:rPr lang="en-GB" sz="3200" dirty="0">
                <a:solidFill>
                  <a:schemeClr val="accent5"/>
                </a:solidFill>
              </a:rPr>
              <a:t>How should we tackle the male consultation?</a:t>
            </a:r>
          </a:p>
        </p:txBody>
      </p:sp>
      <p:sp>
        <p:nvSpPr>
          <p:cNvPr id="3" name="Content Placeholder 2">
            <a:extLst>
              <a:ext uri="{FF2B5EF4-FFF2-40B4-BE49-F238E27FC236}">
                <a16:creationId xmlns:a16="http://schemas.microsoft.com/office/drawing/2014/main" id="{FC008684-549F-4016-9A73-D6E503A4B111}"/>
              </a:ext>
            </a:extLst>
          </p:cNvPr>
          <p:cNvSpPr>
            <a:spLocks noGrp="1"/>
          </p:cNvSpPr>
          <p:nvPr>
            <p:ph idx="1"/>
          </p:nvPr>
        </p:nvSpPr>
        <p:spPr>
          <a:xfrm>
            <a:off x="717128" y="1096326"/>
            <a:ext cx="10757744" cy="4857981"/>
          </a:xfrm>
        </p:spPr>
        <p:txBody>
          <a:bodyPr>
            <a:normAutofit fontScale="92500" lnSpcReduction="20000"/>
          </a:bodyPr>
          <a:lstStyle/>
          <a:p>
            <a:pPr>
              <a:lnSpc>
                <a:spcPct val="150000"/>
              </a:lnSpc>
              <a:buClrTx/>
            </a:pPr>
            <a:r>
              <a:rPr lang="en-GB" dirty="0">
                <a:solidFill>
                  <a:schemeClr val="accent5"/>
                </a:solidFill>
                <a:latin typeface="Arial" panose="020B0604020202020204" pitchFamily="34" charset="0"/>
                <a:cs typeface="Arial" panose="020B0604020202020204" pitchFamily="34" charset="0"/>
              </a:rPr>
              <a:t>Male specific consultation modules</a:t>
            </a:r>
          </a:p>
          <a:p>
            <a:pPr>
              <a:lnSpc>
                <a:spcPct val="150000"/>
              </a:lnSpc>
              <a:buClrTx/>
            </a:pPr>
            <a:r>
              <a:rPr lang="en-GB" dirty="0">
                <a:solidFill>
                  <a:schemeClr val="accent5"/>
                </a:solidFill>
                <a:latin typeface="Arial" panose="020B0604020202020204" pitchFamily="34" charset="0"/>
                <a:cs typeface="Arial" panose="020B0604020202020204" pitchFamily="34" charset="0"/>
              </a:rPr>
              <a:t>Direct Language</a:t>
            </a:r>
          </a:p>
          <a:p>
            <a:pPr lvl="1">
              <a:lnSpc>
                <a:spcPct val="150000"/>
              </a:lnSpc>
            </a:pPr>
            <a:r>
              <a:rPr lang="en-US" dirty="0">
                <a:solidFill>
                  <a:schemeClr val="accent5"/>
                </a:solidFill>
                <a:latin typeface="Arial" panose="020B0604020202020204" pitchFamily="34" charset="0"/>
                <a:cs typeface="Arial" panose="020B0604020202020204" pitchFamily="34" charset="0"/>
              </a:rPr>
              <a:t>80% of men would like to be asked about sex, only 20% would volunteer the information</a:t>
            </a:r>
          </a:p>
          <a:p>
            <a:pPr lvl="1">
              <a:lnSpc>
                <a:spcPct val="150000"/>
              </a:lnSpc>
            </a:pPr>
            <a:r>
              <a:rPr lang="en-US" dirty="0">
                <a:solidFill>
                  <a:schemeClr val="accent5"/>
                </a:solidFill>
                <a:latin typeface="Arial" panose="020B0604020202020204" pitchFamily="34" charset="0"/>
                <a:cs typeface="Arial" panose="020B0604020202020204" pitchFamily="34" charset="0"/>
              </a:rPr>
              <a:t>Not asking about ED is a missed opportunity (see following example)</a:t>
            </a:r>
          </a:p>
          <a:p>
            <a:pPr>
              <a:lnSpc>
                <a:spcPct val="150000"/>
              </a:lnSpc>
              <a:buClrTx/>
            </a:pPr>
            <a:r>
              <a:rPr lang="en-GB" dirty="0">
                <a:solidFill>
                  <a:schemeClr val="accent5"/>
                </a:solidFill>
                <a:latin typeface="Arial" panose="020B0604020202020204" pitchFamily="34" charset="0"/>
                <a:cs typeface="Arial" panose="020B0604020202020204" pitchFamily="34" charset="0"/>
              </a:rPr>
              <a:t>Empowering ownership</a:t>
            </a:r>
          </a:p>
          <a:p>
            <a:pPr>
              <a:lnSpc>
                <a:spcPct val="150000"/>
              </a:lnSpc>
              <a:buClrTx/>
            </a:pPr>
            <a:r>
              <a:rPr lang="en-GB" dirty="0">
                <a:solidFill>
                  <a:schemeClr val="accent5"/>
                </a:solidFill>
                <a:latin typeface="Arial" panose="020B0604020202020204" pitchFamily="34" charset="0"/>
                <a:cs typeface="Arial" panose="020B0604020202020204" pitchFamily="34" charset="0"/>
              </a:rPr>
              <a:t>Understanding expectations</a:t>
            </a:r>
          </a:p>
          <a:p>
            <a:pPr>
              <a:lnSpc>
                <a:spcPct val="150000"/>
              </a:lnSpc>
              <a:buClrTx/>
            </a:pPr>
            <a:r>
              <a:rPr lang="en-GB" dirty="0">
                <a:solidFill>
                  <a:schemeClr val="accent5"/>
                </a:solidFill>
                <a:latin typeface="Arial" panose="020B0604020202020204" pitchFamily="34" charset="0"/>
                <a:cs typeface="Arial" panose="020B0604020202020204" pitchFamily="34" charset="0"/>
              </a:rPr>
              <a:t>Realistic management plans</a:t>
            </a:r>
          </a:p>
          <a:p>
            <a:pPr>
              <a:lnSpc>
                <a:spcPct val="150000"/>
              </a:lnSpc>
              <a:buClrTx/>
            </a:pPr>
            <a:r>
              <a:rPr lang="en-GB" dirty="0">
                <a:solidFill>
                  <a:schemeClr val="accent5"/>
                </a:solidFill>
                <a:latin typeface="Arial" panose="020B0604020202020204" pitchFamily="34" charset="0"/>
                <a:cs typeface="Arial" panose="020B0604020202020204" pitchFamily="34" charset="0"/>
              </a:rPr>
              <a:t>Address health risky behaviour</a:t>
            </a:r>
          </a:p>
          <a:p>
            <a:pPr>
              <a:lnSpc>
                <a:spcPct val="150000"/>
              </a:lnSpc>
              <a:buClrTx/>
            </a:pPr>
            <a:r>
              <a:rPr lang="en-GB" dirty="0">
                <a:solidFill>
                  <a:schemeClr val="accent5"/>
                </a:solidFill>
                <a:latin typeface="Arial" panose="020B0604020202020204" pitchFamily="34" charset="0"/>
                <a:cs typeface="Arial" panose="020B0604020202020204" pitchFamily="34" charset="0"/>
              </a:rPr>
              <a:t>Control = compliance</a:t>
            </a:r>
          </a:p>
        </p:txBody>
      </p:sp>
      <p:sp>
        <p:nvSpPr>
          <p:cNvPr id="4" name="Slide Number Placeholder 3">
            <a:extLst>
              <a:ext uri="{FF2B5EF4-FFF2-40B4-BE49-F238E27FC236}">
                <a16:creationId xmlns:a16="http://schemas.microsoft.com/office/drawing/2014/main" id="{8F89F0B7-714D-4B04-AD2E-BA87F0E229F6}"/>
              </a:ext>
            </a:extLst>
          </p:cNvPr>
          <p:cNvSpPr>
            <a:spLocks noGrp="1"/>
          </p:cNvSpPr>
          <p:nvPr>
            <p:ph type="sldNum" sz="quarter" idx="12"/>
          </p:nvPr>
        </p:nvSpPr>
        <p:spPr/>
        <p:txBody>
          <a:bodyPr>
            <a:normAutofit/>
          </a:bodyPr>
          <a:lstStyle/>
          <a:p>
            <a:fld id="{558D1F74-9EDB-7D4E-8A19-66B481743202}" type="slidenum">
              <a:rPr lang="en-US" smtClean="0"/>
              <a:t>13</a:t>
            </a:fld>
            <a:endParaRPr lang="en-US"/>
          </a:p>
        </p:txBody>
      </p:sp>
      <p:sp>
        <p:nvSpPr>
          <p:cNvPr id="6" name="Title 4">
            <a:extLst>
              <a:ext uri="{FF2B5EF4-FFF2-40B4-BE49-F238E27FC236}">
                <a16:creationId xmlns:a16="http://schemas.microsoft.com/office/drawing/2014/main" id="{6F8BA973-5D74-1542-3999-4204AC5E9D2B}"/>
              </a:ext>
            </a:extLst>
          </p:cNvPr>
          <p:cNvSpPr txBox="1">
            <a:spLocks/>
          </p:cNvSpPr>
          <p:nvPr/>
        </p:nvSpPr>
        <p:spPr>
          <a:xfrm>
            <a:off x="6397905" y="3429000"/>
            <a:ext cx="4425387" cy="834047"/>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dirty="0">
                <a:solidFill>
                  <a:schemeClr val="accent5"/>
                </a:solidFill>
              </a:rPr>
              <a:t>The way to a man’s heart is through his penis</a:t>
            </a:r>
            <a:br>
              <a:rPr lang="en-US" sz="2400" dirty="0"/>
            </a:br>
            <a:endParaRPr lang="en-US" sz="2400" dirty="0"/>
          </a:p>
        </p:txBody>
      </p:sp>
      <p:pic>
        <p:nvPicPr>
          <p:cNvPr id="7" name="Picture 6" descr="Logo&#10;&#10;Description automatically generated">
            <a:extLst>
              <a:ext uri="{FF2B5EF4-FFF2-40B4-BE49-F238E27FC236}">
                <a16:creationId xmlns:a16="http://schemas.microsoft.com/office/drawing/2014/main" id="{B5D68D4F-1912-9021-A480-EC04CEA40CBB}"/>
              </a:ext>
            </a:extLst>
          </p:cNvPr>
          <p:cNvPicPr>
            <a:picLocks noChangeAspect="1"/>
          </p:cNvPicPr>
          <p:nvPr/>
        </p:nvPicPr>
        <p:blipFill>
          <a:blip r:embed="rId2"/>
          <a:stretch>
            <a:fillRect/>
          </a:stretch>
        </p:blipFill>
        <p:spPr>
          <a:xfrm>
            <a:off x="7373238" y="4498105"/>
            <a:ext cx="2474723" cy="1363320"/>
          </a:xfrm>
          <a:prstGeom prst="rect">
            <a:avLst/>
          </a:prstGeom>
          <a:noFill/>
        </p:spPr>
      </p:pic>
      <p:sp>
        <p:nvSpPr>
          <p:cNvPr id="8" name="Rectangle 7">
            <a:extLst>
              <a:ext uri="{FF2B5EF4-FFF2-40B4-BE49-F238E27FC236}">
                <a16:creationId xmlns:a16="http://schemas.microsoft.com/office/drawing/2014/main" id="{B64A2271-1503-5C73-8BE4-E841E167B4BC}"/>
              </a:ext>
            </a:extLst>
          </p:cNvPr>
          <p:cNvSpPr/>
          <p:nvPr/>
        </p:nvSpPr>
        <p:spPr>
          <a:xfrm>
            <a:off x="6111946" y="3193942"/>
            <a:ext cx="4845451" cy="287705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4664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2E3343-DCB8-432C-BF1D-96942FD69C0D}"/>
              </a:ext>
            </a:extLst>
          </p:cNvPr>
          <p:cNvSpPr/>
          <p:nvPr/>
        </p:nvSpPr>
        <p:spPr bwMode="auto">
          <a:xfrm>
            <a:off x="7351976" y="1447994"/>
            <a:ext cx="4117555" cy="4308738"/>
          </a:xfrm>
          <a:prstGeom prst="roundRect">
            <a:avLst/>
          </a:prstGeom>
          <a:solidFill>
            <a:schemeClr val="accent6">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Times" pitchFamily="18" charset="0"/>
            </a:endParaRPr>
          </a:p>
        </p:txBody>
      </p:sp>
      <p:sp>
        <p:nvSpPr>
          <p:cNvPr id="6" name="Rectangle: Rounded Corners 5">
            <a:extLst>
              <a:ext uri="{FF2B5EF4-FFF2-40B4-BE49-F238E27FC236}">
                <a16:creationId xmlns:a16="http://schemas.microsoft.com/office/drawing/2014/main" id="{7DCD3283-81B7-47F1-9035-0B0E29426D40}"/>
              </a:ext>
            </a:extLst>
          </p:cNvPr>
          <p:cNvSpPr/>
          <p:nvPr/>
        </p:nvSpPr>
        <p:spPr bwMode="auto">
          <a:xfrm>
            <a:off x="178246" y="1556737"/>
            <a:ext cx="4117555" cy="3974056"/>
          </a:xfrm>
          <a:prstGeom prst="roundRect">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latin typeface="Times" pitchFamily="18" charset="0"/>
            </a:endParaRPr>
          </a:p>
        </p:txBody>
      </p:sp>
      <p:sp>
        <p:nvSpPr>
          <p:cNvPr id="10" name="Content Placeholder 9">
            <a:extLst>
              <a:ext uri="{FF2B5EF4-FFF2-40B4-BE49-F238E27FC236}">
                <a16:creationId xmlns:a16="http://schemas.microsoft.com/office/drawing/2014/main" id="{55427D66-1F8C-4844-8EEB-FF88F011EEC4}"/>
              </a:ext>
            </a:extLst>
          </p:cNvPr>
          <p:cNvSpPr>
            <a:spLocks noGrp="1"/>
          </p:cNvSpPr>
          <p:nvPr>
            <p:ph sz="half" idx="1"/>
          </p:nvPr>
        </p:nvSpPr>
        <p:spPr>
          <a:xfrm>
            <a:off x="430253" y="1645998"/>
            <a:ext cx="3632461" cy="4216995"/>
          </a:xfrm>
        </p:spPr>
        <p:txBody>
          <a:bodyPr>
            <a:normAutofit/>
          </a:bodyPr>
          <a:lstStyle/>
          <a:p>
            <a:pPr marL="0" indent="0">
              <a:buNone/>
            </a:pPr>
            <a:r>
              <a:rPr lang="en-GB" sz="2000" b="1" dirty="0">
                <a:solidFill>
                  <a:schemeClr val="tx1"/>
                </a:solidFill>
              </a:rPr>
              <a:t>         </a:t>
            </a:r>
            <a:r>
              <a:rPr lang="en-GB" sz="2000" b="1" u="sng" dirty="0">
                <a:solidFill>
                  <a:schemeClr val="accent5"/>
                </a:solidFill>
              </a:rPr>
              <a:t>COMPLAINTS</a:t>
            </a:r>
          </a:p>
          <a:p>
            <a:pPr>
              <a:buClrTx/>
            </a:pPr>
            <a:r>
              <a:rPr lang="en-GB" sz="2000" b="1" dirty="0">
                <a:solidFill>
                  <a:schemeClr val="accent5"/>
                </a:solidFill>
              </a:rPr>
              <a:t>Diminished energy</a:t>
            </a:r>
          </a:p>
          <a:p>
            <a:pPr>
              <a:buClrTx/>
            </a:pPr>
            <a:r>
              <a:rPr lang="en-GB" sz="2000" b="1" dirty="0">
                <a:solidFill>
                  <a:schemeClr val="accent5"/>
                </a:solidFill>
              </a:rPr>
              <a:t>Reduced vitality/</a:t>
            </a:r>
            <a:br>
              <a:rPr lang="en-GB" sz="2000" b="1" dirty="0">
                <a:solidFill>
                  <a:schemeClr val="accent5"/>
                </a:solidFill>
              </a:rPr>
            </a:br>
            <a:r>
              <a:rPr lang="en-GB" sz="2000" b="1" dirty="0">
                <a:solidFill>
                  <a:schemeClr val="accent5"/>
                </a:solidFill>
              </a:rPr>
              <a:t>well-being</a:t>
            </a:r>
          </a:p>
          <a:p>
            <a:pPr>
              <a:buClrTx/>
            </a:pPr>
            <a:r>
              <a:rPr lang="en-GB" sz="2000" b="1" dirty="0">
                <a:solidFill>
                  <a:schemeClr val="accent5"/>
                </a:solidFill>
              </a:rPr>
              <a:t>Increased fatigue</a:t>
            </a:r>
          </a:p>
          <a:p>
            <a:pPr>
              <a:buClrTx/>
            </a:pPr>
            <a:r>
              <a:rPr lang="en-GB" sz="2000" b="1" dirty="0">
                <a:solidFill>
                  <a:schemeClr val="accent5"/>
                </a:solidFill>
              </a:rPr>
              <a:t>Depressed mood </a:t>
            </a:r>
          </a:p>
          <a:p>
            <a:pPr>
              <a:buClrTx/>
            </a:pPr>
            <a:r>
              <a:rPr lang="en-GB" sz="2000" b="1" dirty="0">
                <a:solidFill>
                  <a:schemeClr val="accent5"/>
                </a:solidFill>
              </a:rPr>
              <a:t>Impaired cognition</a:t>
            </a:r>
          </a:p>
          <a:p>
            <a:pPr>
              <a:buClrTx/>
            </a:pPr>
            <a:r>
              <a:rPr lang="en-GB" sz="2000" b="1" dirty="0">
                <a:solidFill>
                  <a:schemeClr val="accent5"/>
                </a:solidFill>
              </a:rPr>
              <a:t>Diminished muscle mass and strength </a:t>
            </a:r>
          </a:p>
          <a:p>
            <a:pPr>
              <a:buClrTx/>
            </a:pPr>
            <a:r>
              <a:rPr lang="en-GB" sz="2000" b="1" dirty="0">
                <a:solidFill>
                  <a:schemeClr val="accent5"/>
                </a:solidFill>
              </a:rPr>
              <a:t>Falling asleep in evening</a:t>
            </a:r>
          </a:p>
        </p:txBody>
      </p:sp>
      <p:sp>
        <p:nvSpPr>
          <p:cNvPr id="8" name="Rectangle 2">
            <a:extLst>
              <a:ext uri="{FF2B5EF4-FFF2-40B4-BE49-F238E27FC236}">
                <a16:creationId xmlns:a16="http://schemas.microsoft.com/office/drawing/2014/main" id="{1B431D94-69E6-4FFF-BBA6-D89C6B6313B0}"/>
              </a:ext>
            </a:extLst>
          </p:cNvPr>
          <p:cNvSpPr>
            <a:spLocks noGrp="1" noChangeArrowheads="1"/>
          </p:cNvSpPr>
          <p:nvPr>
            <p:ph type="title"/>
          </p:nvPr>
        </p:nvSpPr>
        <p:spPr>
          <a:xfrm>
            <a:off x="430253" y="159738"/>
            <a:ext cx="11039278" cy="630574"/>
          </a:xfrm>
        </p:spPr>
        <p:txBody>
          <a:bodyPr>
            <a:noAutofit/>
          </a:bodyPr>
          <a:lstStyle/>
          <a:p>
            <a:pPr algn="ctr">
              <a:lnSpc>
                <a:spcPct val="150000"/>
              </a:lnSpc>
            </a:pPr>
            <a:r>
              <a:rPr lang="en-GB" dirty="0">
                <a:solidFill>
                  <a:schemeClr val="accent5"/>
                </a:solidFill>
              </a:rPr>
              <a:t>The example of John &amp; Jane….</a:t>
            </a:r>
            <a:br>
              <a:rPr lang="en-GB" dirty="0">
                <a:solidFill>
                  <a:schemeClr val="accent5"/>
                </a:solidFill>
              </a:rPr>
            </a:br>
            <a:r>
              <a:rPr lang="en-GB" sz="2000" dirty="0">
                <a:solidFill>
                  <a:schemeClr val="accent5"/>
                </a:solidFill>
              </a:rPr>
              <a:t>Jane suggests John visits his GP for an over 40 health check</a:t>
            </a:r>
            <a:endParaRPr lang="en-GB" dirty="0">
              <a:solidFill>
                <a:schemeClr val="accent5"/>
              </a:solidFill>
            </a:endParaRPr>
          </a:p>
        </p:txBody>
      </p:sp>
      <p:pic>
        <p:nvPicPr>
          <p:cNvPr id="21" name="Picture 3" descr="Adipositas1">
            <a:extLst>
              <a:ext uri="{FF2B5EF4-FFF2-40B4-BE49-F238E27FC236}">
                <a16:creationId xmlns:a16="http://schemas.microsoft.com/office/drawing/2014/main" id="{B94287C5-85E2-42A9-A665-C3422A2D5E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91" b="5562"/>
          <a:stretch/>
        </p:blipFill>
        <p:spPr bwMode="auto">
          <a:xfrm>
            <a:off x="4452495" y="1860203"/>
            <a:ext cx="2742787"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9">
            <a:extLst>
              <a:ext uri="{FF2B5EF4-FFF2-40B4-BE49-F238E27FC236}">
                <a16:creationId xmlns:a16="http://schemas.microsoft.com/office/drawing/2014/main" id="{44D46EC9-C205-32AA-AC8D-661B7DD221BB}"/>
              </a:ext>
            </a:extLst>
          </p:cNvPr>
          <p:cNvSpPr txBox="1">
            <a:spLocks/>
          </p:cNvSpPr>
          <p:nvPr/>
        </p:nvSpPr>
        <p:spPr>
          <a:xfrm>
            <a:off x="7492739" y="1785383"/>
            <a:ext cx="3976792" cy="4216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2000" b="1" u="sng" dirty="0">
                <a:solidFill>
                  <a:schemeClr val="accent5"/>
                </a:solidFill>
              </a:rPr>
              <a:t>DOESN’T MENTION/NOT ASKED</a:t>
            </a:r>
          </a:p>
          <a:p>
            <a:pPr>
              <a:buClrTx/>
            </a:pPr>
            <a:r>
              <a:rPr lang="en-GB" sz="2000" b="1" dirty="0">
                <a:solidFill>
                  <a:schemeClr val="accent5"/>
                </a:solidFill>
              </a:rPr>
              <a:t>Diminished sexual desire</a:t>
            </a:r>
          </a:p>
          <a:p>
            <a:pPr>
              <a:buClrTx/>
            </a:pPr>
            <a:r>
              <a:rPr lang="en-GB" sz="2000" b="1" dirty="0">
                <a:solidFill>
                  <a:schemeClr val="accent5"/>
                </a:solidFill>
              </a:rPr>
              <a:t>Erectile dysfunction</a:t>
            </a:r>
          </a:p>
          <a:p>
            <a:pPr>
              <a:buClrTx/>
            </a:pPr>
            <a:r>
              <a:rPr lang="en-GB" sz="2000" b="1" dirty="0">
                <a:solidFill>
                  <a:schemeClr val="accent5"/>
                </a:solidFill>
              </a:rPr>
              <a:t>Loss of morning erections</a:t>
            </a:r>
          </a:p>
          <a:p>
            <a:pPr>
              <a:buClrTx/>
            </a:pPr>
            <a:r>
              <a:rPr lang="en-GB" sz="2000" b="1" dirty="0">
                <a:solidFill>
                  <a:schemeClr val="accent5"/>
                </a:solidFill>
              </a:rPr>
              <a:t>No sex for 2+ years</a:t>
            </a:r>
          </a:p>
        </p:txBody>
      </p:sp>
    </p:spTree>
    <p:extLst>
      <p:ext uri="{BB962C8B-B14F-4D97-AF65-F5344CB8AC3E}">
        <p14:creationId xmlns:p14="http://schemas.microsoft.com/office/powerpoint/2010/main" val="422614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0" grpId="0" build="p"/>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2AFF2F1-6CBA-46E1-ADAD-EBC6370015F1}"/>
              </a:ext>
            </a:extLst>
          </p:cNvPr>
          <p:cNvSpPr/>
          <p:nvPr/>
        </p:nvSpPr>
        <p:spPr>
          <a:xfrm>
            <a:off x="538222" y="1307939"/>
            <a:ext cx="10590836" cy="4363784"/>
          </a:xfrm>
          <a:prstGeom prst="rect">
            <a:avLst/>
          </a:prstGeom>
          <a:solidFill>
            <a:schemeClr val="accent6">
              <a:lumMod val="20000"/>
              <a:lumOff val="80000"/>
            </a:schemeClr>
          </a:solidFill>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
        <p:nvSpPr>
          <p:cNvPr id="6" name="Content Placeholder 5">
            <a:extLst>
              <a:ext uri="{FF2B5EF4-FFF2-40B4-BE49-F238E27FC236}">
                <a16:creationId xmlns:a16="http://schemas.microsoft.com/office/drawing/2014/main" id="{0233DC9C-EF1C-4936-B492-D4B3D077040B}"/>
              </a:ext>
            </a:extLst>
          </p:cNvPr>
          <p:cNvSpPr txBox="1">
            <a:spLocks/>
          </p:cNvSpPr>
          <p:nvPr/>
        </p:nvSpPr>
        <p:spPr>
          <a:xfrm>
            <a:off x="833377" y="1458410"/>
            <a:ext cx="10000527" cy="45670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buClrTx/>
              <a:buFont typeface="Arial" panose="020B0604020202020204" pitchFamily="34" charset="0"/>
              <a:buChar char="•"/>
            </a:pPr>
            <a:r>
              <a:rPr lang="en-GB" altLang="en-US" sz="2400" b="1" dirty="0">
                <a:solidFill>
                  <a:schemeClr val="accent5"/>
                </a:solidFill>
              </a:rPr>
              <a:t>Weight 106 kg, BMI 30 kg/m</a:t>
            </a:r>
            <a:r>
              <a:rPr lang="en-GB" altLang="en-US" sz="2400" b="1" baseline="30000" dirty="0">
                <a:solidFill>
                  <a:schemeClr val="accent5"/>
                </a:solidFill>
              </a:rPr>
              <a:t>2</a:t>
            </a:r>
            <a:r>
              <a:rPr lang="en-GB" altLang="en-US" sz="2400" b="1" dirty="0">
                <a:solidFill>
                  <a:schemeClr val="accent5"/>
                </a:solidFill>
              </a:rPr>
              <a:t>, WC 104 cm</a:t>
            </a:r>
          </a:p>
          <a:p>
            <a:pPr>
              <a:buClrTx/>
              <a:buFont typeface="Arial" panose="020B0604020202020204" pitchFamily="34" charset="0"/>
              <a:buChar char="•"/>
            </a:pPr>
            <a:r>
              <a:rPr lang="en-GB" altLang="en-US" sz="2400" b="1" dirty="0">
                <a:solidFill>
                  <a:schemeClr val="accent5"/>
                </a:solidFill>
              </a:rPr>
              <a:t>BP 145/90 mmHg</a:t>
            </a:r>
          </a:p>
          <a:p>
            <a:pPr>
              <a:buClrTx/>
              <a:buFont typeface="Arial" panose="020B0604020202020204" pitchFamily="34" charset="0"/>
              <a:buChar char="•"/>
            </a:pPr>
            <a:r>
              <a:rPr lang="en-GB" altLang="en-US" sz="2400" b="1" dirty="0">
                <a:solidFill>
                  <a:schemeClr val="accent5"/>
                </a:solidFill>
              </a:rPr>
              <a:t>TC 6.2 mmol/l, LDL 5.1 mmol/l, HDL 0.95 mmol/l, TGs 2.8 mmol/l,                    HbA</a:t>
            </a:r>
            <a:r>
              <a:rPr lang="en-GB" altLang="en-US" sz="2400" b="1" baseline="-25000" dirty="0">
                <a:solidFill>
                  <a:schemeClr val="accent5"/>
                </a:solidFill>
              </a:rPr>
              <a:t>1c</a:t>
            </a:r>
            <a:r>
              <a:rPr lang="en-GB" altLang="en-US" sz="2400" b="1" dirty="0">
                <a:solidFill>
                  <a:schemeClr val="accent5"/>
                </a:solidFill>
              </a:rPr>
              <a:t> 43, PSA 0.525, Haematocrit 39%</a:t>
            </a:r>
          </a:p>
          <a:p>
            <a:pPr>
              <a:buClrTx/>
              <a:buFont typeface="Arial" panose="020B0604020202020204" pitchFamily="34" charset="0"/>
              <a:buChar char="•"/>
            </a:pPr>
            <a:r>
              <a:rPr lang="en-GB" altLang="en-US" sz="2400" b="1" dirty="0">
                <a:solidFill>
                  <a:schemeClr val="accent5"/>
                </a:solidFill>
              </a:rPr>
              <a:t>Heart age 50 years</a:t>
            </a:r>
          </a:p>
          <a:p>
            <a:pPr lvl="1">
              <a:buClrTx/>
              <a:buFont typeface="Arial" panose="020B0604020202020204" pitchFamily="34" charset="0"/>
              <a:buChar char="•"/>
            </a:pPr>
            <a:r>
              <a:rPr lang="en-GB" altLang="en-US" sz="1600" b="1" dirty="0">
                <a:solidFill>
                  <a:schemeClr val="accent5"/>
                </a:solidFill>
              </a:rPr>
              <a:t>4.7% 10-year risk</a:t>
            </a:r>
          </a:p>
          <a:p>
            <a:pPr>
              <a:buClrTx/>
              <a:buFont typeface="Arial" panose="020B0604020202020204" pitchFamily="34" charset="0"/>
              <a:buChar char="•"/>
            </a:pPr>
            <a:r>
              <a:rPr lang="en-GB" altLang="en-US" sz="2400" b="1" dirty="0">
                <a:solidFill>
                  <a:schemeClr val="accent5"/>
                </a:solidFill>
              </a:rPr>
              <a:t>He is told he is overweight and unhealthy</a:t>
            </a:r>
          </a:p>
          <a:p>
            <a:pPr>
              <a:buClrTx/>
              <a:buFont typeface="Arial" panose="020B0604020202020204" pitchFamily="34" charset="0"/>
              <a:buChar char="•"/>
            </a:pPr>
            <a:r>
              <a:rPr lang="en-GB" altLang="en-US" sz="2400" b="1" dirty="0">
                <a:solidFill>
                  <a:schemeClr val="accent5"/>
                </a:solidFill>
              </a:rPr>
              <a:t>He leaves with extensive lifestyle modification advice </a:t>
            </a:r>
          </a:p>
          <a:p>
            <a:pPr lvl="1">
              <a:buClrTx/>
              <a:buFont typeface="Arial" panose="020B0604020202020204" pitchFamily="34" charset="0"/>
              <a:buChar char="•"/>
            </a:pPr>
            <a:r>
              <a:rPr lang="en-GB" altLang="en-US" sz="2000" b="1" dirty="0">
                <a:solidFill>
                  <a:schemeClr val="accent5"/>
                </a:solidFill>
              </a:rPr>
              <a:t>Most of which he already knew</a:t>
            </a:r>
          </a:p>
          <a:p>
            <a:pPr>
              <a:buClrTx/>
              <a:buFont typeface="Arial" panose="020B0604020202020204" pitchFamily="34" charset="0"/>
              <a:buChar char="•"/>
            </a:pPr>
            <a:r>
              <a:rPr lang="en-GB" altLang="en-US" sz="2400" b="1" dirty="0">
                <a:solidFill>
                  <a:schemeClr val="accent5"/>
                </a:solidFill>
              </a:rPr>
              <a:t>John decides not to attend for follow up</a:t>
            </a:r>
          </a:p>
          <a:p>
            <a:pPr marL="0" indent="0">
              <a:buNone/>
            </a:pPr>
            <a:endParaRPr lang="en-GB" dirty="0"/>
          </a:p>
        </p:txBody>
      </p:sp>
      <p:sp>
        <p:nvSpPr>
          <p:cNvPr id="8" name="object 7">
            <a:extLst>
              <a:ext uri="{FF2B5EF4-FFF2-40B4-BE49-F238E27FC236}">
                <a16:creationId xmlns:a16="http://schemas.microsoft.com/office/drawing/2014/main" id="{2E81F53C-A99D-45AE-B5AC-011D1D5675AF}"/>
              </a:ext>
            </a:extLst>
          </p:cNvPr>
          <p:cNvSpPr txBox="1"/>
          <p:nvPr/>
        </p:nvSpPr>
        <p:spPr>
          <a:xfrm>
            <a:off x="1515075" y="6025493"/>
            <a:ext cx="10093351" cy="316001"/>
          </a:xfrm>
          <a:prstGeom prst="rect">
            <a:avLst/>
          </a:prstGeom>
        </p:spPr>
        <p:txBody>
          <a:bodyPr wrap="square" lIns="0" tIns="8145" rIns="0" bIns="0" anchor="b">
            <a:spAutoFit/>
          </a:bodyPr>
          <a:lstStyle>
            <a:lvl1pPr marL="9525">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defTabSz="685800">
              <a:spcBef>
                <a:spcPts val="66"/>
              </a:spcBef>
            </a:pPr>
            <a:r>
              <a:rPr lang="en-GB" sz="1000" dirty="0">
                <a:solidFill>
                  <a:srgbClr val="000000"/>
                </a:solidFill>
                <a:latin typeface="Helvetica" panose="020B0604020202020204" pitchFamily="34" charset="0"/>
                <a:cs typeface="Helvetica" panose="020B0604020202020204" pitchFamily="34" charset="0"/>
              </a:rPr>
              <a:t>BMI, body mass index; BP, blood pressure; </a:t>
            </a:r>
            <a:r>
              <a:rPr lang="en-GB" sz="1000" dirty="0" err="1">
                <a:solidFill>
                  <a:srgbClr val="000000"/>
                </a:solidFill>
                <a:latin typeface="Helvetica" panose="020B0604020202020204" pitchFamily="34" charset="0"/>
                <a:cs typeface="Helvetica" panose="020B0604020202020204" pitchFamily="34" charset="0"/>
              </a:rPr>
              <a:t>HbA</a:t>
            </a:r>
            <a:r>
              <a:rPr lang="en-GB" sz="1000" baseline="-25000" dirty="0" err="1">
                <a:solidFill>
                  <a:srgbClr val="000000"/>
                </a:solidFill>
                <a:latin typeface="Helvetica" panose="020B0604020202020204" pitchFamily="34" charset="0"/>
                <a:cs typeface="Helvetica" panose="020B0604020202020204" pitchFamily="34" charset="0"/>
              </a:rPr>
              <a:t>1c</a:t>
            </a:r>
            <a:r>
              <a:rPr lang="en-GB" sz="1000" dirty="0">
                <a:solidFill>
                  <a:srgbClr val="000000"/>
                </a:solidFill>
                <a:latin typeface="Helvetica" panose="020B0604020202020204" pitchFamily="34" charset="0"/>
                <a:cs typeface="Helvetica" panose="020B0604020202020204" pitchFamily="34" charset="0"/>
              </a:rPr>
              <a:t>, glycated haemoglobin; HDL, high-density lipoprotein; IFCC, International Federation of Clinical Chemistry; LDL, low-density lipoprotein; PSA, prostate-specific antigen; TC, total cholesterol; TG, triglyceride; WC, waist circumference.</a:t>
            </a:r>
          </a:p>
        </p:txBody>
      </p:sp>
      <p:sp>
        <p:nvSpPr>
          <p:cNvPr id="2" name="Rectangle 2">
            <a:extLst>
              <a:ext uri="{FF2B5EF4-FFF2-40B4-BE49-F238E27FC236}">
                <a16:creationId xmlns:a16="http://schemas.microsoft.com/office/drawing/2014/main" id="{D7E639C4-8A37-9CA1-8417-6BEADBBD16CD}"/>
              </a:ext>
            </a:extLst>
          </p:cNvPr>
          <p:cNvSpPr>
            <a:spLocks noGrp="1" noChangeArrowheads="1"/>
          </p:cNvSpPr>
          <p:nvPr>
            <p:ph type="title"/>
          </p:nvPr>
        </p:nvSpPr>
        <p:spPr>
          <a:xfrm>
            <a:off x="430253" y="159738"/>
            <a:ext cx="11039278" cy="630574"/>
          </a:xfrm>
        </p:spPr>
        <p:txBody>
          <a:bodyPr>
            <a:noAutofit/>
          </a:bodyPr>
          <a:lstStyle/>
          <a:p>
            <a:pPr algn="ctr">
              <a:lnSpc>
                <a:spcPct val="150000"/>
              </a:lnSpc>
            </a:pPr>
            <a:r>
              <a:rPr lang="en-GB" dirty="0">
                <a:solidFill>
                  <a:schemeClr val="accent5"/>
                </a:solidFill>
              </a:rPr>
              <a:t>The example of John &amp; Jane….</a:t>
            </a:r>
            <a:br>
              <a:rPr lang="en-GB" dirty="0">
                <a:solidFill>
                  <a:schemeClr val="accent5"/>
                </a:solidFill>
              </a:rPr>
            </a:br>
            <a:r>
              <a:rPr lang="en-GB" sz="2000" dirty="0">
                <a:solidFill>
                  <a:schemeClr val="accent5"/>
                </a:solidFill>
              </a:rPr>
              <a:t>Jane suggests John visits his GP for an over 40 health check</a:t>
            </a:r>
            <a:endParaRPr lang="en-GB" dirty="0">
              <a:solidFill>
                <a:schemeClr val="accent5"/>
              </a:solidFill>
            </a:endParaRPr>
          </a:p>
        </p:txBody>
      </p:sp>
    </p:spTree>
    <p:extLst>
      <p:ext uri="{BB962C8B-B14F-4D97-AF65-F5344CB8AC3E}">
        <p14:creationId xmlns:p14="http://schemas.microsoft.com/office/powerpoint/2010/main" val="1664441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20D24B-FACE-4E7A-B7E2-1E9D178CA3BB}"/>
              </a:ext>
            </a:extLst>
          </p:cNvPr>
          <p:cNvSpPr/>
          <p:nvPr/>
        </p:nvSpPr>
        <p:spPr>
          <a:xfrm>
            <a:off x="277792" y="2348880"/>
            <a:ext cx="11250593" cy="3193013"/>
          </a:xfrm>
          <a:prstGeom prst="rect">
            <a:avLst/>
          </a:prstGeom>
          <a:solidFill>
            <a:schemeClr val="accent6">
              <a:lumMod val="20000"/>
              <a:lumOff val="80000"/>
            </a:schemeClr>
          </a:solidFill>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
        <p:nvSpPr>
          <p:cNvPr id="6" name="Content Placeholder 5">
            <a:extLst>
              <a:ext uri="{FF2B5EF4-FFF2-40B4-BE49-F238E27FC236}">
                <a16:creationId xmlns:a16="http://schemas.microsoft.com/office/drawing/2014/main" id="{7E203D45-61B5-4A68-A1E4-E8315905C9FE}"/>
              </a:ext>
            </a:extLst>
          </p:cNvPr>
          <p:cNvSpPr txBox="1">
            <a:spLocks/>
          </p:cNvSpPr>
          <p:nvPr/>
        </p:nvSpPr>
        <p:spPr>
          <a:xfrm>
            <a:off x="486137" y="1144673"/>
            <a:ext cx="10938076" cy="436780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Clr>
                <a:srgbClr val="005294"/>
              </a:buClr>
              <a:buNone/>
              <a:defRPr/>
            </a:pPr>
            <a:r>
              <a:rPr lang="en-GB" altLang="en-US" b="1" dirty="0">
                <a:solidFill>
                  <a:srgbClr val="272727"/>
                </a:solidFill>
              </a:rPr>
              <a:t>‘Many men with these health issues have problems getting and maintaining an erection – could this be a problem for you?’</a:t>
            </a:r>
          </a:p>
          <a:p>
            <a:pPr marL="0" indent="0" algn="ctr">
              <a:buClr>
                <a:srgbClr val="005294"/>
              </a:buClr>
              <a:buNone/>
              <a:defRPr/>
            </a:pPr>
            <a:endParaRPr lang="en-GB" altLang="en-US" b="1" dirty="0">
              <a:solidFill>
                <a:srgbClr val="004990"/>
              </a:solidFill>
            </a:endParaRPr>
          </a:p>
          <a:p>
            <a:pPr>
              <a:buClrTx/>
              <a:defRPr/>
            </a:pPr>
            <a:r>
              <a:rPr lang="en-GB" altLang="en-US" sz="2600" dirty="0">
                <a:solidFill>
                  <a:srgbClr val="000000"/>
                </a:solidFill>
              </a:rPr>
              <a:t>A positive response would change the direction of the consultation</a:t>
            </a:r>
          </a:p>
          <a:p>
            <a:pPr>
              <a:buClrTx/>
              <a:defRPr/>
            </a:pPr>
            <a:r>
              <a:rPr lang="en-GB" altLang="en-US" sz="2600" dirty="0">
                <a:solidFill>
                  <a:srgbClr val="000000"/>
                </a:solidFill>
              </a:rPr>
              <a:t>AMS 62, TT 7.2 nmol/l, SHBG 19 nmol/l, LH 2.0 IU/l</a:t>
            </a:r>
          </a:p>
          <a:p>
            <a:pPr>
              <a:buClrTx/>
              <a:defRPr/>
            </a:pPr>
            <a:r>
              <a:rPr lang="en-GB" altLang="en-US" sz="2600" dirty="0">
                <a:solidFill>
                  <a:srgbClr val="000000"/>
                </a:solidFill>
              </a:rPr>
              <a:t>He therefore has metabolic syndrome, testosterone deficiency, </a:t>
            </a:r>
            <a:br>
              <a:rPr lang="en-GB" altLang="en-US" sz="2600" dirty="0">
                <a:solidFill>
                  <a:srgbClr val="000000"/>
                </a:solidFill>
              </a:rPr>
            </a:br>
            <a:r>
              <a:rPr lang="en-GB" altLang="en-US" sz="2600" dirty="0">
                <a:solidFill>
                  <a:srgbClr val="000000"/>
                </a:solidFill>
              </a:rPr>
              <a:t>and ED, which significantly increases his CV risk</a:t>
            </a:r>
          </a:p>
          <a:p>
            <a:pPr lvl="1">
              <a:buClrTx/>
              <a:defRPr/>
            </a:pPr>
            <a:r>
              <a:rPr lang="en-GB" altLang="en-US" sz="1900" dirty="0">
                <a:solidFill>
                  <a:srgbClr val="000000"/>
                </a:solidFill>
              </a:rPr>
              <a:t>ED is itself an established risk factor for CVD.  Risk equivalent to current moderate level of smoking</a:t>
            </a:r>
          </a:p>
          <a:p>
            <a:pPr>
              <a:buClrTx/>
              <a:defRPr/>
            </a:pPr>
            <a:r>
              <a:rPr lang="en-GB" altLang="en-US" sz="2600" dirty="0">
                <a:solidFill>
                  <a:srgbClr val="000000"/>
                </a:solidFill>
              </a:rPr>
              <a:t>He returns home with a prescription for a daily PDE5i &amp; T gel</a:t>
            </a:r>
          </a:p>
          <a:p>
            <a:pPr>
              <a:buClrTx/>
              <a:defRPr/>
            </a:pPr>
            <a:r>
              <a:rPr lang="en-GB" altLang="en-US" sz="2600" dirty="0">
                <a:solidFill>
                  <a:srgbClr val="000000"/>
                </a:solidFill>
              </a:rPr>
              <a:t>He attends 6 weeks later for follow-up – on way home from the gym</a:t>
            </a:r>
          </a:p>
        </p:txBody>
      </p:sp>
      <p:sp>
        <p:nvSpPr>
          <p:cNvPr id="7" name="Rectangle 2">
            <a:extLst>
              <a:ext uri="{FF2B5EF4-FFF2-40B4-BE49-F238E27FC236}">
                <a16:creationId xmlns:a16="http://schemas.microsoft.com/office/drawing/2014/main" id="{E0F5B3AB-5FD4-4982-B732-980C8798DB0D}"/>
              </a:ext>
            </a:extLst>
          </p:cNvPr>
          <p:cNvSpPr txBox="1">
            <a:spLocks noChangeArrowheads="1"/>
          </p:cNvSpPr>
          <p:nvPr/>
        </p:nvSpPr>
        <p:spPr>
          <a:xfrm>
            <a:off x="1703512" y="260649"/>
            <a:ext cx="8808624" cy="504056"/>
          </a:xfrm>
          <a:prstGeom prst="rect">
            <a:avLst/>
          </a:prstGeom>
        </p:spPr>
        <p:txBody>
          <a:bodyPr/>
          <a:lstStyle>
            <a:lvl1pPr algn="l" defTabSz="685800" rtl="0" eaLnBrk="1" latinLnBrk="0" hangingPunct="1">
              <a:lnSpc>
                <a:spcPct val="90000"/>
              </a:lnSpc>
              <a:spcBef>
                <a:spcPct val="0"/>
              </a:spcBef>
              <a:buNone/>
              <a:defRPr sz="2800" b="1" kern="1200">
                <a:solidFill>
                  <a:schemeClr val="tx1"/>
                </a:solidFill>
                <a:latin typeface="Helvetica" charset="0"/>
                <a:ea typeface="Helvetica" charset="0"/>
                <a:cs typeface="Helvetica" charset="0"/>
              </a:defRPr>
            </a:lvl1pPr>
          </a:lstStyle>
          <a:p>
            <a:pPr algn="ctr">
              <a:defRPr/>
            </a:pPr>
            <a:r>
              <a:rPr lang="en-GB" altLang="en-US" sz="3200" dirty="0">
                <a:solidFill>
                  <a:srgbClr val="272727"/>
                </a:solidFill>
                <a:latin typeface="Arial" panose="020B0604020202020204" pitchFamily="34" charset="0"/>
              </a:rPr>
              <a:t>John – The impact of a single question!</a:t>
            </a:r>
            <a:endParaRPr lang="en-GB" sz="3200" dirty="0">
              <a:solidFill>
                <a:srgbClr val="272727"/>
              </a:solidFill>
            </a:endParaRPr>
          </a:p>
        </p:txBody>
      </p:sp>
      <p:sp>
        <p:nvSpPr>
          <p:cNvPr id="9" name="Rectangle 8">
            <a:extLst>
              <a:ext uri="{FF2B5EF4-FFF2-40B4-BE49-F238E27FC236}">
                <a16:creationId xmlns:a16="http://schemas.microsoft.com/office/drawing/2014/main" id="{46D9E562-FC0A-4151-9B10-44702D9B1027}"/>
              </a:ext>
            </a:extLst>
          </p:cNvPr>
          <p:cNvSpPr/>
          <p:nvPr/>
        </p:nvSpPr>
        <p:spPr>
          <a:xfrm>
            <a:off x="277792" y="1115254"/>
            <a:ext cx="11250593" cy="94559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Tree>
    <p:extLst>
      <p:ext uri="{BB962C8B-B14F-4D97-AF65-F5344CB8AC3E}">
        <p14:creationId xmlns:p14="http://schemas.microsoft.com/office/powerpoint/2010/main" val="98743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DCDC21FB-538F-43F4-9BB0-00687A3F58C8}"/>
              </a:ext>
            </a:extLst>
          </p:cNvPr>
          <p:cNvGraphicFramePr>
            <a:graphicFrameLocks noGrp="1"/>
          </p:cNvGraphicFramePr>
          <p:nvPr>
            <p:ph idx="1"/>
          </p:nvPr>
        </p:nvGraphicFramePr>
        <p:xfrm>
          <a:off x="2678719" y="1761322"/>
          <a:ext cx="6834562" cy="4351338"/>
        </p:xfrm>
        <a:graphic>
          <a:graphicData uri="http://schemas.openxmlformats.org/drawingml/2006/table">
            <a:tbl>
              <a:tblPr/>
              <a:tblGrid>
                <a:gridCol w="546765">
                  <a:extLst>
                    <a:ext uri="{9D8B030D-6E8A-4147-A177-3AD203B41FA5}">
                      <a16:colId xmlns:a16="http://schemas.microsoft.com/office/drawing/2014/main" val="950050333"/>
                    </a:ext>
                  </a:extLst>
                </a:gridCol>
                <a:gridCol w="2437660">
                  <a:extLst>
                    <a:ext uri="{9D8B030D-6E8A-4147-A177-3AD203B41FA5}">
                      <a16:colId xmlns:a16="http://schemas.microsoft.com/office/drawing/2014/main" val="144839764"/>
                    </a:ext>
                  </a:extLst>
                </a:gridCol>
                <a:gridCol w="3850137">
                  <a:extLst>
                    <a:ext uri="{9D8B030D-6E8A-4147-A177-3AD203B41FA5}">
                      <a16:colId xmlns:a16="http://schemas.microsoft.com/office/drawing/2014/main" val="906453155"/>
                    </a:ext>
                  </a:extLst>
                </a:gridCol>
              </a:tblGrid>
              <a:tr h="1133398">
                <a:tc>
                  <a:txBody>
                    <a:bodyPr/>
                    <a:lstStyle/>
                    <a:p>
                      <a:pPr algn="ctr" fontAlgn="ctr"/>
                      <a:r>
                        <a:rPr lang="en-GB" sz="4300" b="1" i="0" u="none" strike="noStrike">
                          <a:solidFill>
                            <a:srgbClr val="000000"/>
                          </a:solidFill>
                          <a:effectLst/>
                          <a:latin typeface="Calibri" panose="020F0502020204030204" pitchFamily="34" charset="0"/>
                        </a:rPr>
                        <a:t>M</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800" b="1" i="0" u="none" strike="noStrike">
                          <a:solidFill>
                            <a:srgbClr val="000000"/>
                          </a:solidFill>
                          <a:effectLst/>
                          <a:latin typeface="Calibri" panose="020F0502020204030204" pitchFamily="34" charset="0"/>
                        </a:rPr>
                        <a:t>Mood &amp; Psychological Wellbeing</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GB" sz="1300" b="1" i="0" u="none" strike="noStrike" dirty="0">
                          <a:solidFill>
                            <a:srgbClr val="000000"/>
                          </a:solidFill>
                          <a:effectLst/>
                          <a:latin typeface="Calibri" panose="020F0502020204030204" pitchFamily="34" charset="0"/>
                        </a:rPr>
                        <a:t>*Depressive Symptoms                                                                     *Enjoyment of Life                                                                  *Tiredness/Sleeping Patterns</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2326469132"/>
                  </a:ext>
                </a:extLst>
              </a:tr>
              <a:tr h="1104921">
                <a:tc>
                  <a:txBody>
                    <a:bodyPr/>
                    <a:lstStyle/>
                    <a:p>
                      <a:pPr algn="ctr" fontAlgn="ctr"/>
                      <a:r>
                        <a:rPr lang="en-GB" sz="4300" b="1" i="0" u="none" strike="noStrike">
                          <a:solidFill>
                            <a:srgbClr val="000000"/>
                          </a:solidFill>
                          <a:effectLst/>
                          <a:latin typeface="Calibri" panose="020F0502020204030204" pitchFamily="34" charset="0"/>
                        </a:rPr>
                        <a:t>E</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algn="ctr" fontAlgn="ctr"/>
                      <a:r>
                        <a:rPr lang="en-GB" sz="1800" b="1" i="0" u="none" strike="noStrike">
                          <a:solidFill>
                            <a:srgbClr val="000000"/>
                          </a:solidFill>
                          <a:effectLst/>
                          <a:latin typeface="Calibri" panose="020F0502020204030204" pitchFamily="34" charset="0"/>
                        </a:rPr>
                        <a:t>Early Disease</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algn="ctr" fontAlgn="ctr"/>
                      <a:r>
                        <a:rPr lang="en-GB" sz="1300" b="1" i="0" u="none" strike="noStrike" dirty="0">
                          <a:solidFill>
                            <a:srgbClr val="000000"/>
                          </a:solidFill>
                          <a:effectLst/>
                          <a:latin typeface="Calibri" panose="020F0502020204030204" pitchFamily="34" charset="0"/>
                        </a:rPr>
                        <a:t>*Shortness of breath or chest pain                                                    *Change in bowel habits                                                                         *BMI and Waist Circumference                                                          *Consider blood screening e.g. lipids, HbA1c, PSA, TT                                      *Blood Pressure</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extLst>
                  <a:ext uri="{0D108BD9-81ED-4DB2-BD59-A6C34878D82A}">
                    <a16:rowId xmlns:a16="http://schemas.microsoft.com/office/drawing/2014/main" val="1869860139"/>
                  </a:ext>
                </a:extLst>
              </a:tr>
              <a:tr h="1047966">
                <a:tc>
                  <a:txBody>
                    <a:bodyPr/>
                    <a:lstStyle/>
                    <a:p>
                      <a:pPr algn="ctr" fontAlgn="ctr"/>
                      <a:r>
                        <a:rPr lang="en-GB" sz="4300" b="1" i="0" u="none" strike="noStrike">
                          <a:solidFill>
                            <a:srgbClr val="000000"/>
                          </a:solidFill>
                          <a:effectLst/>
                          <a:latin typeface="Calibri" panose="020F0502020204030204" pitchFamily="34" charset="0"/>
                        </a:rPr>
                        <a:t>N</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800" b="1" i="0" u="none" strike="noStrike">
                          <a:solidFill>
                            <a:srgbClr val="000000"/>
                          </a:solidFill>
                          <a:effectLst/>
                          <a:latin typeface="Calibri" panose="020F0502020204030204" pitchFamily="34" charset="0"/>
                        </a:rPr>
                        <a:t>Nutrition &amp; Exercise</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GB" sz="1300" b="1" i="0" u="none" strike="noStrike">
                          <a:solidFill>
                            <a:srgbClr val="000000"/>
                          </a:solidFill>
                          <a:effectLst/>
                          <a:latin typeface="Calibri" panose="020F0502020204030204" pitchFamily="34" charset="0"/>
                        </a:rPr>
                        <a:t>*Smoking &amp; Alcohol History                                                        *Dietary Habits                                                                                               *Exercise Routine</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2164534857"/>
                  </a:ext>
                </a:extLst>
              </a:tr>
              <a:tr h="1065053">
                <a:tc>
                  <a:txBody>
                    <a:bodyPr/>
                    <a:lstStyle/>
                    <a:p>
                      <a:pPr algn="ctr" fontAlgn="ctr"/>
                      <a:r>
                        <a:rPr lang="en-GB" sz="4300" b="1" i="0" u="none" strike="noStrike">
                          <a:solidFill>
                            <a:srgbClr val="000000"/>
                          </a:solidFill>
                          <a:effectLst/>
                          <a:latin typeface="Calibri" panose="020F0502020204030204" pitchFamily="34" charset="0"/>
                        </a:rPr>
                        <a:t>S</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GB" sz="1800" b="1" i="0" u="none" strike="noStrike">
                          <a:solidFill>
                            <a:srgbClr val="000000"/>
                          </a:solidFill>
                          <a:effectLst/>
                          <a:latin typeface="Calibri" panose="020F0502020204030204" pitchFamily="34" charset="0"/>
                        </a:rPr>
                        <a:t>Sexual Health</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tc>
                  <a:txBody>
                    <a:bodyPr/>
                    <a:lstStyle/>
                    <a:p>
                      <a:pPr algn="ctr" fontAlgn="ctr"/>
                      <a:r>
                        <a:rPr lang="en-GB" sz="1300" b="1" i="0" u="none" strike="noStrike" dirty="0">
                          <a:solidFill>
                            <a:srgbClr val="000000"/>
                          </a:solidFill>
                          <a:effectLst/>
                          <a:latin typeface="Calibri" panose="020F0502020204030204" pitchFamily="34" charset="0"/>
                        </a:rPr>
                        <a:t>*Prostatic Symptoms (Urinary frequency &amp; nocturia)                                   *Erectile Function                                                                                   *Libido</a:t>
                      </a:r>
                    </a:p>
                  </a:txBody>
                  <a:tcPr marL="5695" marR="5695" marT="56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966"/>
                    </a:solidFill>
                  </a:tcPr>
                </a:tc>
                <a:extLst>
                  <a:ext uri="{0D108BD9-81ED-4DB2-BD59-A6C34878D82A}">
                    <a16:rowId xmlns:a16="http://schemas.microsoft.com/office/drawing/2014/main" val="1646586668"/>
                  </a:ext>
                </a:extLst>
              </a:tr>
            </a:tbl>
          </a:graphicData>
        </a:graphic>
      </p:graphicFrame>
      <p:sp>
        <p:nvSpPr>
          <p:cNvPr id="13" name="TextBox 12">
            <a:extLst>
              <a:ext uri="{FF2B5EF4-FFF2-40B4-BE49-F238E27FC236}">
                <a16:creationId xmlns:a16="http://schemas.microsoft.com/office/drawing/2014/main" id="{550D801E-F945-4752-8BAC-61EB8C2CD1FB}"/>
              </a:ext>
            </a:extLst>
          </p:cNvPr>
          <p:cNvSpPr txBox="1"/>
          <p:nvPr/>
        </p:nvSpPr>
        <p:spPr>
          <a:xfrm>
            <a:off x="613458" y="153310"/>
            <a:ext cx="10683433" cy="1487587"/>
          </a:xfrm>
          <a:prstGeom prst="rect">
            <a:avLst/>
          </a:prstGeom>
          <a:noFill/>
        </p:spPr>
        <p:txBody>
          <a:bodyPr wrap="square">
            <a:spAutoFit/>
          </a:bodyPr>
          <a:lstStyle/>
          <a:p>
            <a:pPr algn="ctr">
              <a:spcAft>
                <a:spcPts val="800"/>
              </a:spcAft>
            </a:pPr>
            <a:r>
              <a:rPr lang="en-GB" sz="3600" b="1"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4 key assessments for Men &gt; 40 in General Practice</a:t>
            </a:r>
          </a:p>
          <a:p>
            <a:pPr algn="ctr">
              <a:spcAft>
                <a:spcPts val="800"/>
              </a:spcAft>
            </a:pPr>
            <a:r>
              <a:rPr lang="en-GB" sz="4800" b="1" u="sng" dirty="0">
                <a:solidFill>
                  <a:schemeClr val="accent5"/>
                </a:solidFill>
                <a:latin typeface="Calibri" panose="020F0502020204030204" pitchFamily="34" charset="0"/>
                <a:ea typeface="Calibri" panose="020F0502020204030204" pitchFamily="34" charset="0"/>
                <a:cs typeface="Times New Roman" panose="02020603050405020304" pitchFamily="18" charset="0"/>
              </a:rPr>
              <a:t>The MENS screen.</a:t>
            </a:r>
            <a:endParaRPr lang="en-GB" sz="2800" dirty="0">
              <a:solidFill>
                <a:schemeClr val="accent5"/>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A7E48D0-B3BD-2374-2064-C0A586387B3F}"/>
              </a:ext>
            </a:extLst>
          </p:cNvPr>
          <p:cNvPicPr>
            <a:picLocks noChangeAspect="1"/>
          </p:cNvPicPr>
          <p:nvPr/>
        </p:nvPicPr>
        <p:blipFill>
          <a:blip r:embed="rId2"/>
          <a:stretch>
            <a:fillRect/>
          </a:stretch>
        </p:blipFill>
        <p:spPr>
          <a:xfrm>
            <a:off x="1285460" y="2322195"/>
            <a:ext cx="1393259" cy="345772"/>
          </a:xfrm>
          <a:prstGeom prst="rect">
            <a:avLst/>
          </a:prstGeom>
        </p:spPr>
      </p:pic>
      <p:sp>
        <p:nvSpPr>
          <p:cNvPr id="6" name="Rectangle 5">
            <a:extLst>
              <a:ext uri="{FF2B5EF4-FFF2-40B4-BE49-F238E27FC236}">
                <a16:creationId xmlns:a16="http://schemas.microsoft.com/office/drawing/2014/main" id="{7A2AC859-E1D6-F538-CC48-002D76D8EB14}"/>
              </a:ext>
            </a:extLst>
          </p:cNvPr>
          <p:cNvSpPr/>
          <p:nvPr/>
        </p:nvSpPr>
        <p:spPr>
          <a:xfrm>
            <a:off x="2678719" y="1761322"/>
            <a:ext cx="6834562" cy="435133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6574B7B-960A-026D-1F4E-79FE89E0CC22}"/>
              </a:ext>
            </a:extLst>
          </p:cNvPr>
          <p:cNvSpPr txBox="1"/>
          <p:nvPr/>
        </p:nvSpPr>
        <p:spPr>
          <a:xfrm>
            <a:off x="857973" y="6411923"/>
            <a:ext cx="10194402" cy="523220"/>
          </a:xfrm>
          <a:prstGeom prst="rect">
            <a:avLst/>
          </a:prstGeom>
          <a:noFill/>
        </p:spPr>
        <p:txBody>
          <a:bodyPr wrap="square">
            <a:spAutoFit/>
          </a:bodyPr>
          <a:lstStyle/>
          <a:p>
            <a:pPr algn="ctr"/>
            <a:r>
              <a:rPr lang="en-GB" sz="1400" b="1" dirty="0">
                <a:solidFill>
                  <a:schemeClr val="accent5"/>
                </a:solidFill>
              </a:rPr>
              <a:t>Men's Health 4</a:t>
            </a:r>
            <a:r>
              <a:rPr lang="en-GB" sz="1400" b="1" baseline="30000" dirty="0">
                <a:solidFill>
                  <a:schemeClr val="accent5"/>
                </a:solidFill>
              </a:rPr>
              <a:t>th</a:t>
            </a:r>
            <a:r>
              <a:rPr lang="en-GB" sz="1400" b="1" dirty="0">
                <a:solidFill>
                  <a:schemeClr val="accent5"/>
                </a:solidFill>
              </a:rPr>
              <a:t> Edition Edited By Roger S Kirby, Culley C Carson, Alan White, Michael G Kirby  </a:t>
            </a:r>
            <a:r>
              <a:rPr lang="en-GB" sz="1400" b="0" i="0" u="sng" dirty="0">
                <a:solidFill>
                  <a:schemeClr val="accent5"/>
                </a:solidFill>
                <a:effectLst/>
                <a:latin typeface="Open Sans" panose="020B0606030504020204" pitchFamily="34" charset="0"/>
                <a:hlinkClick r:id="rId3">
                  <a:extLst>
                    <a:ext uri="{A12FA001-AC4F-418D-AE19-62706E023703}">
                      <ahyp:hlinkClr xmlns:ahyp="http://schemas.microsoft.com/office/drawing/2018/hyperlinkcolor" val="tx"/>
                    </a:ext>
                  </a:extLst>
                </a:hlinkClick>
              </a:rPr>
              <a:t>https://doi.org/10.1201/9780429347238</a:t>
            </a:r>
            <a:r>
              <a:rPr lang="en-GB" sz="1400" b="1" dirty="0">
                <a:solidFill>
                  <a:schemeClr val="accent5"/>
                </a:solidFill>
              </a:rPr>
              <a:t> </a:t>
            </a:r>
          </a:p>
        </p:txBody>
      </p:sp>
    </p:spTree>
    <p:extLst>
      <p:ext uri="{BB962C8B-B14F-4D97-AF65-F5344CB8AC3E}">
        <p14:creationId xmlns:p14="http://schemas.microsoft.com/office/powerpoint/2010/main" val="3139273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268620" y="539496"/>
            <a:ext cx="10474037" cy="1960050"/>
          </a:xfrm>
        </p:spPr>
        <p:txBody>
          <a:bodyPr>
            <a:normAutofit/>
          </a:bodyPr>
          <a:lstStyle/>
          <a:p>
            <a:r>
              <a:rPr lang="en-GB" sz="4300" b="1" dirty="0">
                <a:solidFill>
                  <a:srgbClr val="006EAB"/>
                </a:solidFill>
                <a:latin typeface="Poppins Medium"/>
                <a:ea typeface="+mn-ea"/>
                <a:cs typeface="Poppins" panose="00000500000000000000" pitchFamily="2" charset="0"/>
              </a:rPr>
              <a:t>Testosterone Physiology</a:t>
            </a:r>
          </a:p>
        </p:txBody>
      </p:sp>
      <p:sp>
        <p:nvSpPr>
          <p:cNvPr id="2" name="Slide Number Placeholder 1">
            <a:extLst>
              <a:ext uri="{FF2B5EF4-FFF2-40B4-BE49-F238E27FC236}">
                <a16:creationId xmlns:a16="http://schemas.microsoft.com/office/drawing/2014/main" id="{31D739B4-6EFB-4259-AB8B-B6226131DA4A}"/>
              </a:ext>
            </a:extLst>
          </p:cNvPr>
          <p:cNvSpPr>
            <a:spLocks noGrp="1"/>
          </p:cNvSpPr>
          <p:nvPr>
            <p:ph type="sldNum" sz="quarter" idx="12"/>
          </p:nvPr>
        </p:nvSpPr>
        <p:spPr/>
        <p:txBody>
          <a:bodyPr/>
          <a:lstStyle/>
          <a:p>
            <a:fld id="{24443D20-B41A-4E7F-B431-D4A85DE2CB5E}" type="slidenum">
              <a:rPr lang="en-GB" smtClean="0"/>
              <a:t>18</a:t>
            </a:fld>
            <a:endParaRPr lang="en-GB" dirty="0"/>
          </a:p>
        </p:txBody>
      </p:sp>
    </p:spTree>
    <p:extLst>
      <p:ext uri="{BB962C8B-B14F-4D97-AF65-F5344CB8AC3E}">
        <p14:creationId xmlns:p14="http://schemas.microsoft.com/office/powerpoint/2010/main" val="4004013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3FA20A51-16DF-406B-BDCD-005F4AEE4CE9}"/>
              </a:ext>
            </a:extLst>
          </p:cNvPr>
          <p:cNvSpPr>
            <a:spLocks noGrp="1" noChangeArrowheads="1"/>
          </p:cNvSpPr>
          <p:nvPr>
            <p:ph type="title"/>
          </p:nvPr>
        </p:nvSpPr>
        <p:spPr>
          <a:xfrm>
            <a:off x="196069" y="530749"/>
            <a:ext cx="10652454" cy="783174"/>
          </a:xfrm>
          <a:noFill/>
          <a:ln/>
          <a:extLst>
            <a:ext uri="{909E8E84-426E-40DD-AFC4-6F175D3DCCD1}">
              <a14:hiddenFill xmlns:a14="http://schemas.microsoft.com/office/drawing/2010/main">
                <a:solidFill>
                  <a:srgbClr val="FFB300"/>
                </a:solidFill>
              </a14:hiddenFill>
            </a:ext>
          </a:extLst>
        </p:spPr>
        <p:txBody>
          <a:bodyPr>
            <a:normAutofit/>
          </a:bodyPr>
          <a:lstStyle/>
          <a:p>
            <a:r>
              <a:rPr lang="en-US" altLang="en-US" sz="4000" dirty="0">
                <a:solidFill>
                  <a:schemeClr val="accent6">
                    <a:lumMod val="10000"/>
                  </a:schemeClr>
                </a:solidFill>
                <a:latin typeface="Poppins Medium"/>
                <a:ea typeface="+mn-ea"/>
                <a:cs typeface="Poppins" panose="00000500000000000000" pitchFamily="2" charset="0"/>
              </a:rPr>
              <a:t>Testosterone</a:t>
            </a:r>
            <a:endParaRPr lang="nl-NL" altLang="en-US" sz="4000" dirty="0">
              <a:solidFill>
                <a:schemeClr val="accent6">
                  <a:lumMod val="10000"/>
                </a:schemeClr>
              </a:solidFill>
              <a:latin typeface="Poppins Medium"/>
              <a:ea typeface="+mn-ea"/>
              <a:cs typeface="Poppins" panose="00000500000000000000" pitchFamily="2" charset="0"/>
            </a:endParaRPr>
          </a:p>
        </p:txBody>
      </p:sp>
      <p:pic>
        <p:nvPicPr>
          <p:cNvPr id="12293" name="Picture 5">
            <a:extLst>
              <a:ext uri="{FF2B5EF4-FFF2-40B4-BE49-F238E27FC236}">
                <a16:creationId xmlns:a16="http://schemas.microsoft.com/office/drawing/2014/main" id="{A9462F2E-3688-4036-9CCD-30E8E7111BF6}"/>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5977290" y="1637608"/>
            <a:ext cx="3728279" cy="292701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10A0A8E0-45A9-416E-B759-E5AB9667D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7096" y="1784066"/>
            <a:ext cx="3288176" cy="2104196"/>
          </a:xfrm>
          <a:prstGeom prst="rect">
            <a:avLst/>
          </a:prstGeom>
          <a:noFill/>
          <a:extLst>
            <a:ext uri="{909E8E84-426E-40DD-AFC4-6F175D3DCCD1}">
              <a14:hiddenFill xmlns:a14="http://schemas.microsoft.com/office/drawing/2010/main">
                <a:solidFill>
                  <a:srgbClr val="FFFFFF"/>
                </a:solidFill>
              </a14:hiddenFill>
            </a:ext>
          </a:extLst>
        </p:spPr>
      </p:pic>
      <p:sp>
        <p:nvSpPr>
          <p:cNvPr id="12295" name="Rectangle 7">
            <a:extLst>
              <a:ext uri="{FF2B5EF4-FFF2-40B4-BE49-F238E27FC236}">
                <a16:creationId xmlns:a16="http://schemas.microsoft.com/office/drawing/2014/main" id="{2153B999-41D0-4ACF-BC7C-9AABEA17A5BF}"/>
              </a:ext>
            </a:extLst>
          </p:cNvPr>
          <p:cNvSpPr>
            <a:spLocks noGrp="1" noChangeArrowheads="1"/>
          </p:cNvSpPr>
          <p:nvPr>
            <p:ph type="body" idx="1"/>
          </p:nvPr>
        </p:nvSpPr>
        <p:spPr>
          <a:xfrm>
            <a:off x="-111618" y="1322598"/>
            <a:ext cx="7580521" cy="4417763"/>
          </a:xfrm>
          <a:noFill/>
          <a:ln/>
        </p:spPr>
        <p:txBody>
          <a:bodyPr>
            <a:normAutofit/>
          </a:bodyPr>
          <a:lstStyle/>
          <a:p>
            <a:pPr lvl="1"/>
            <a:endParaRPr lang="en-US" altLang="en-US" dirty="0"/>
          </a:p>
          <a:p>
            <a:pPr lvl="1"/>
            <a:r>
              <a:rPr lang="en-US" altLang="en-US" dirty="0"/>
              <a:t>Major androgen in men</a:t>
            </a:r>
          </a:p>
          <a:p>
            <a:pPr lvl="1"/>
            <a:endParaRPr lang="en-US" altLang="en-US" dirty="0"/>
          </a:p>
          <a:p>
            <a:pPr lvl="1"/>
            <a:r>
              <a:rPr lang="en-US" altLang="en-US" dirty="0"/>
              <a:t>95% synthesized by Leydig cells (testes)</a:t>
            </a:r>
          </a:p>
          <a:p>
            <a:pPr lvl="1"/>
            <a:endParaRPr lang="en-US" altLang="en-US" dirty="0"/>
          </a:p>
          <a:p>
            <a:pPr lvl="1"/>
            <a:r>
              <a:rPr lang="en-US" altLang="en-US" dirty="0"/>
              <a:t>5% from the adrenal glands</a:t>
            </a:r>
          </a:p>
          <a:p>
            <a:pPr lvl="1"/>
            <a:endParaRPr lang="en-US" altLang="en-US" dirty="0"/>
          </a:p>
          <a:p>
            <a:pPr lvl="1"/>
            <a:r>
              <a:rPr lang="en-US" altLang="en-US" dirty="0"/>
              <a:t>Necessary for </a:t>
            </a:r>
          </a:p>
          <a:p>
            <a:pPr lvl="2">
              <a:buFont typeface="Verdana" panose="020B0604030504040204" pitchFamily="34" charset="0"/>
              <a:buChar char="–"/>
            </a:pPr>
            <a:r>
              <a:rPr lang="en-US" altLang="en-US" dirty="0"/>
              <a:t>Foetal male sexual differentiation</a:t>
            </a:r>
          </a:p>
          <a:p>
            <a:pPr lvl="2">
              <a:buFont typeface="Verdana" panose="020B0604030504040204" pitchFamily="34" charset="0"/>
              <a:buChar char="–"/>
            </a:pPr>
            <a:r>
              <a:rPr lang="en-US" altLang="en-US" dirty="0"/>
              <a:t>Puberty</a:t>
            </a:r>
          </a:p>
          <a:p>
            <a:pPr lvl="2">
              <a:buFont typeface="Verdana" panose="020B0604030504040204" pitchFamily="34" charset="0"/>
              <a:buChar char="–"/>
            </a:pPr>
            <a:r>
              <a:rPr lang="en-US" altLang="en-US" dirty="0"/>
              <a:t>Maintenance of secondary male sex characteristics </a:t>
            </a:r>
            <a:br>
              <a:rPr lang="en-US" altLang="en-US" dirty="0"/>
            </a:br>
            <a:endParaRPr lang="en-US" altLang="en-US" dirty="0"/>
          </a:p>
        </p:txBody>
      </p:sp>
      <p:sp>
        <p:nvSpPr>
          <p:cNvPr id="2" name="Slide Number Placeholder 1">
            <a:extLst>
              <a:ext uri="{FF2B5EF4-FFF2-40B4-BE49-F238E27FC236}">
                <a16:creationId xmlns:a16="http://schemas.microsoft.com/office/drawing/2014/main" id="{3599DD81-F521-43C2-8CEA-6066D49E65F3}"/>
              </a:ext>
            </a:extLst>
          </p:cNvPr>
          <p:cNvSpPr>
            <a:spLocks noGrp="1"/>
          </p:cNvSpPr>
          <p:nvPr>
            <p:ph type="sldNum" sz="quarter" idx="12"/>
          </p:nvPr>
        </p:nvSpPr>
        <p:spPr/>
        <p:txBody>
          <a:bodyPr/>
          <a:lstStyle/>
          <a:p>
            <a:fld id="{24443D20-B41A-4E7F-B431-D4A85DE2CB5E}" type="slidenum">
              <a:rPr lang="en-GB" smtClean="0"/>
              <a:pPr/>
              <a:t>19</a:t>
            </a:fld>
            <a:endParaRPr lang="en-GB" dirty="0">
              <a:solidFill>
                <a:schemeClr val="tx1">
                  <a:lumMod val="20000"/>
                  <a:lumOff val="80000"/>
                </a:schemeClr>
              </a:solidFill>
            </a:endParaRPr>
          </a:p>
        </p:txBody>
      </p:sp>
      <p:sp>
        <p:nvSpPr>
          <p:cNvPr id="8" name="TextBox 7">
            <a:extLst>
              <a:ext uri="{FF2B5EF4-FFF2-40B4-BE49-F238E27FC236}">
                <a16:creationId xmlns:a16="http://schemas.microsoft.com/office/drawing/2014/main" id="{E9827AD5-4DD1-4B3F-B16A-929CB2D975E2}"/>
              </a:ext>
            </a:extLst>
          </p:cNvPr>
          <p:cNvSpPr txBox="1"/>
          <p:nvPr/>
        </p:nvSpPr>
        <p:spPr>
          <a:xfrm>
            <a:off x="1581150" y="6055371"/>
            <a:ext cx="10344149" cy="261610"/>
          </a:xfrm>
          <a:prstGeom prst="rect">
            <a:avLst/>
          </a:prstGeom>
          <a:noFill/>
        </p:spPr>
        <p:txBody>
          <a:bodyPr wrap="square">
            <a:spAutoFit/>
          </a:bodyPr>
          <a:lstStyle/>
          <a:p>
            <a:pPr algn="l"/>
            <a:r>
              <a:rPr lang="en-GB" sz="1100" b="0" i="0" dirty="0">
                <a:solidFill>
                  <a:schemeClr val="accent5"/>
                </a:solidFill>
                <a:effectLst/>
              </a:rPr>
              <a:t>Testosterone Deficiency. January 2018 DOI: </a:t>
            </a:r>
            <a:r>
              <a:rPr lang="en-GB" sz="1100" b="0" i="0" u="sng" dirty="0">
                <a:solidFill>
                  <a:schemeClr val="accent5"/>
                </a:solidFill>
                <a:effectLst/>
                <a:hlinkClick r:id="rId5">
                  <a:extLst>
                    <a:ext uri="{A12FA001-AC4F-418D-AE19-62706E023703}">
                      <ahyp:hlinkClr xmlns:ahyp="http://schemas.microsoft.com/office/drawing/2018/hyperlinkcolor" val="tx"/>
                    </a:ext>
                  </a:extLst>
                </a:hlinkClick>
              </a:rPr>
              <a:t>10.1016/B978-0-323-35868-2.00064-5</a:t>
            </a:r>
            <a:r>
              <a:rPr lang="en-GB" sz="1100" b="0" i="0" u="sng" dirty="0">
                <a:solidFill>
                  <a:schemeClr val="accent5"/>
                </a:solidFill>
                <a:effectLst/>
              </a:rPr>
              <a:t>   </a:t>
            </a:r>
            <a:r>
              <a:rPr lang="en-GB" sz="1100" b="0" i="0" dirty="0">
                <a:solidFill>
                  <a:schemeClr val="accent5"/>
                </a:solidFill>
                <a:effectLst/>
              </a:rPr>
              <a:t>In book: Integrative Medicine by </a:t>
            </a:r>
            <a:r>
              <a:rPr lang="en-GB" sz="1100" b="0" i="0" u="none" strike="noStrike" dirty="0">
                <a:solidFill>
                  <a:schemeClr val="accent5"/>
                </a:solidFill>
                <a:effectLst/>
                <a:hlinkClick r:id="rId6">
                  <a:extLst>
                    <a:ext uri="{A12FA001-AC4F-418D-AE19-62706E023703}">
                      <ahyp:hlinkClr xmlns:ahyp="http://schemas.microsoft.com/office/drawing/2018/hyperlinkcolor" val="tx"/>
                    </a:ext>
                  </a:extLst>
                </a:hlinkClick>
              </a:rPr>
              <a:t>Robert Z. Edwards</a:t>
            </a:r>
            <a:endParaRPr lang="en-GB" sz="1100" b="0" i="0" dirty="0">
              <a:solidFill>
                <a:schemeClr val="accent5"/>
              </a:solidFill>
              <a:effectLst/>
            </a:endParaRPr>
          </a:p>
        </p:txBody>
      </p:sp>
    </p:spTree>
    <p:extLst>
      <p:ext uri="{BB962C8B-B14F-4D97-AF65-F5344CB8AC3E}">
        <p14:creationId xmlns:p14="http://schemas.microsoft.com/office/powerpoint/2010/main" val="269360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5">
                                            <p:txEl>
                                              <p:pRg st="1" end="1"/>
                                            </p:txEl>
                                          </p:spTgt>
                                        </p:tgtEl>
                                        <p:attrNameLst>
                                          <p:attrName>style.visibility</p:attrName>
                                        </p:attrNameLst>
                                      </p:cBhvr>
                                      <p:to>
                                        <p:strVal val="visible"/>
                                      </p:to>
                                    </p:set>
                                  </p:childTnLst>
                                </p:cTn>
                              </p:par>
                              <p:par>
                                <p:cTn id="7" presetID="16" presetClass="entr" presetSubtype="21" fill="hold" nodeType="withEffect">
                                  <p:stCondLst>
                                    <p:cond delay="0"/>
                                  </p:stCondLst>
                                  <p:childTnLst>
                                    <p:set>
                                      <p:cBhvr>
                                        <p:cTn id="8" dur="1" fill="hold">
                                          <p:stCondLst>
                                            <p:cond delay="0"/>
                                          </p:stCondLst>
                                        </p:cTn>
                                        <p:tgtEl>
                                          <p:spTgt spid="12294"/>
                                        </p:tgtEl>
                                        <p:attrNameLst>
                                          <p:attrName>style.visibility</p:attrName>
                                        </p:attrNameLst>
                                      </p:cBhvr>
                                      <p:to>
                                        <p:strVal val="visible"/>
                                      </p:to>
                                    </p:set>
                                    <p:animEffect transition="in" filter="barn(inVertical)">
                                      <p:cBhvr>
                                        <p:cTn id="9" dur="500"/>
                                        <p:tgtEl>
                                          <p:spTgt spid="12294"/>
                                        </p:tgtEl>
                                      </p:cBhvr>
                                    </p:animEffect>
                                  </p:childTnLst>
                                </p:cTn>
                              </p:par>
                              <p:par>
                                <p:cTn id="10" presetID="16" presetClass="entr" presetSubtype="21" fill="hold" nodeType="with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barn(inVertical)">
                                      <p:cBhvr>
                                        <p:cTn id="12" dur="500"/>
                                        <p:tgtEl>
                                          <p:spTgt spid="1229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29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29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29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29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295">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29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581136" y="1048782"/>
            <a:ext cx="10474037" cy="1960050"/>
          </a:xfrm>
        </p:spPr>
        <p:txBody>
          <a:bodyPr>
            <a:normAutofit/>
          </a:bodyPr>
          <a:lstStyle/>
          <a:p>
            <a:r>
              <a:rPr lang="en-GB" sz="4300" b="1" dirty="0"/>
              <a:t>Men’s Health</a:t>
            </a:r>
          </a:p>
        </p:txBody>
      </p:sp>
    </p:spTree>
    <p:extLst>
      <p:ext uri="{BB962C8B-B14F-4D97-AF65-F5344CB8AC3E}">
        <p14:creationId xmlns:p14="http://schemas.microsoft.com/office/powerpoint/2010/main" val="336931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B9074C4E-B863-42F0-B8D8-3A87C9E369B3}"/>
              </a:ext>
            </a:extLst>
          </p:cNvPr>
          <p:cNvSpPr>
            <a:spLocks noGrp="1" noChangeArrowheads="1"/>
          </p:cNvSpPr>
          <p:nvPr>
            <p:ph type="title"/>
          </p:nvPr>
        </p:nvSpPr>
        <p:spPr>
          <a:xfrm>
            <a:off x="181398" y="458252"/>
            <a:ext cx="10652454" cy="856989"/>
          </a:xfrm>
          <a:noFill/>
          <a:ln/>
          <a:extLst>
            <a:ext uri="{909E8E84-426E-40DD-AFC4-6F175D3DCCD1}">
              <a14:hiddenFill xmlns:a14="http://schemas.microsoft.com/office/drawing/2010/main">
                <a:solidFill>
                  <a:srgbClr val="FFB300"/>
                </a:solidFill>
              </a14:hiddenFill>
            </a:ext>
          </a:extLst>
        </p:spPr>
        <p:txBody>
          <a:bodyPr>
            <a:normAutofit/>
          </a:bodyPr>
          <a:lstStyle/>
          <a:p>
            <a:r>
              <a:rPr lang="en-US" altLang="en-US" sz="4000" dirty="0">
                <a:solidFill>
                  <a:schemeClr val="accent6">
                    <a:lumMod val="10000"/>
                  </a:schemeClr>
                </a:solidFill>
                <a:latin typeface="Poppins Medium"/>
                <a:ea typeface="+mn-ea"/>
                <a:cs typeface="Poppins" panose="00000500000000000000" pitchFamily="2" charset="0"/>
              </a:rPr>
              <a:t>Hypothalamus</a:t>
            </a:r>
            <a:endParaRPr lang="nl-NL" altLang="en-US" sz="4000" dirty="0">
              <a:solidFill>
                <a:schemeClr val="accent6">
                  <a:lumMod val="10000"/>
                </a:schemeClr>
              </a:solidFill>
              <a:latin typeface="Poppins Medium"/>
              <a:ea typeface="+mn-ea"/>
              <a:cs typeface="Poppins" panose="00000500000000000000" pitchFamily="2" charset="0"/>
            </a:endParaRPr>
          </a:p>
        </p:txBody>
      </p:sp>
      <p:sp>
        <p:nvSpPr>
          <p:cNvPr id="26634" name="Text Box 10">
            <a:extLst>
              <a:ext uri="{FF2B5EF4-FFF2-40B4-BE49-F238E27FC236}">
                <a16:creationId xmlns:a16="http://schemas.microsoft.com/office/drawing/2014/main" id="{21519321-84A8-4726-BB11-04D91D56A35B}"/>
              </a:ext>
            </a:extLst>
          </p:cNvPr>
          <p:cNvSpPr txBox="1">
            <a:spLocks noChangeArrowheads="1"/>
          </p:cNvSpPr>
          <p:nvPr/>
        </p:nvSpPr>
        <p:spPr bwMode="auto">
          <a:xfrm>
            <a:off x="1851660" y="6500719"/>
            <a:ext cx="85031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Griffin JE &amp; Wilson JD. </a:t>
            </a:r>
            <a:r>
              <a:rPr kumimoji="0" lang="en-GB" altLang="en-US" sz="1400" b="1" i="1" u="none" strike="noStrike" kern="1200" cap="none" spc="0" normalizeH="0" baseline="0" noProof="0" dirty="0">
                <a:ln>
                  <a:noFill/>
                </a:ln>
                <a:solidFill>
                  <a:schemeClr val="bg1"/>
                </a:solidFill>
                <a:effectLst/>
                <a:uLnTx/>
                <a:uFillTx/>
                <a:latin typeface="Poppins Light"/>
                <a:ea typeface="+mn-ea"/>
                <a:cs typeface="+mn-cs"/>
              </a:rPr>
              <a:t>In Williams Text book of Endocrinology. </a:t>
            </a:r>
            <a:r>
              <a:rPr kumimoji="0" lang="en-GB" altLang="en-US" sz="1400" b="1" u="none" strike="noStrike" kern="1200" cap="none" spc="0" normalizeH="0" baseline="0" noProof="0" dirty="0">
                <a:ln>
                  <a:noFill/>
                </a:ln>
                <a:solidFill>
                  <a:schemeClr val="bg1"/>
                </a:solidFill>
                <a:effectLst/>
                <a:uLnTx/>
                <a:uFillTx/>
                <a:latin typeface="Poppins Light"/>
                <a:ea typeface="+mn-ea"/>
                <a:cs typeface="+mn-cs"/>
              </a:rPr>
              <a:t>2003: </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82-92.   </a:t>
            </a:r>
          </a:p>
        </p:txBody>
      </p:sp>
      <p:pic>
        <p:nvPicPr>
          <p:cNvPr id="14" name="Picture 13">
            <a:extLst>
              <a:ext uri="{FF2B5EF4-FFF2-40B4-BE49-F238E27FC236}">
                <a16:creationId xmlns:a16="http://schemas.microsoft.com/office/drawing/2014/main" id="{3DCCA0C2-CD15-40C0-B188-E82AF290D9D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6411029" y="1253992"/>
            <a:ext cx="3474720" cy="36334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61584E7-F87D-433C-AA5B-F9C4E77B09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48" r="11659"/>
          <a:stretch/>
        </p:blipFill>
        <p:spPr bwMode="auto">
          <a:xfrm>
            <a:off x="6542157" y="1454017"/>
            <a:ext cx="2909252" cy="294984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7">
            <a:extLst>
              <a:ext uri="{FF2B5EF4-FFF2-40B4-BE49-F238E27FC236}">
                <a16:creationId xmlns:a16="http://schemas.microsoft.com/office/drawing/2014/main" id="{28C5575E-C2E2-4F64-911E-5FBF35595474}"/>
              </a:ext>
            </a:extLst>
          </p:cNvPr>
          <p:cNvSpPr txBox="1">
            <a:spLocks noChangeArrowheads="1"/>
          </p:cNvSpPr>
          <p:nvPr/>
        </p:nvSpPr>
        <p:spPr bwMode="auto">
          <a:xfrm>
            <a:off x="6639628" y="4151382"/>
            <a:ext cx="3339761" cy="369332"/>
          </a:xfrm>
          <a:prstGeom prst="rect">
            <a:avLst/>
          </a:prstGeom>
          <a:noFill/>
          <a:ln>
            <a:noFill/>
          </a:ln>
          <a:effectLst/>
          <a:extLst>
            <a:ext uri="{909E8E84-426E-40DD-AFC4-6F175D3DCCD1}">
              <a14:hiddenFill xmlns:a14="http://schemas.microsoft.com/office/drawing/2010/main">
                <a:solidFill>
                  <a:srgbClr val="3E928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altLang="en-US" sz="1800" b="1" i="0" u="none" strike="noStrike" kern="1200" cap="none" spc="0" normalizeH="0" baseline="0" noProof="0" dirty="0">
                <a:ln>
                  <a:noFill/>
                </a:ln>
                <a:solidFill>
                  <a:srgbClr val="3E9281"/>
                </a:solidFill>
                <a:effectLst/>
                <a:uLnTx/>
                <a:uFillTx/>
                <a:ea typeface="+mn-ea"/>
                <a:cs typeface="+mn-cs"/>
              </a:rPr>
              <a:t>Hypothalamus</a:t>
            </a:r>
          </a:p>
        </p:txBody>
      </p:sp>
      <p:sp>
        <p:nvSpPr>
          <p:cNvPr id="17" name="Line 8">
            <a:extLst>
              <a:ext uri="{FF2B5EF4-FFF2-40B4-BE49-F238E27FC236}">
                <a16:creationId xmlns:a16="http://schemas.microsoft.com/office/drawing/2014/main" id="{B43BBE15-97B2-4ED9-90D6-FD322CEC7BF6}"/>
              </a:ext>
            </a:extLst>
          </p:cNvPr>
          <p:cNvSpPr>
            <a:spLocks noChangeShapeType="1"/>
          </p:cNvSpPr>
          <p:nvPr/>
        </p:nvSpPr>
        <p:spPr bwMode="auto">
          <a:xfrm flipV="1">
            <a:off x="7664450" y="3012952"/>
            <a:ext cx="595630" cy="1184395"/>
          </a:xfrm>
          <a:prstGeom prst="line">
            <a:avLst/>
          </a:prstGeom>
          <a:noFill/>
          <a:ln w="12700">
            <a:solidFill>
              <a:srgbClr val="264879"/>
            </a:solidFill>
            <a:round/>
            <a:headEnd/>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EAB"/>
              </a:solidFill>
              <a:effectLst/>
              <a:uLnTx/>
              <a:uFillTx/>
              <a:latin typeface="Poppins Light"/>
              <a:ea typeface="+mn-ea"/>
              <a:cs typeface="+mn-cs"/>
            </a:endParaRPr>
          </a:p>
        </p:txBody>
      </p:sp>
      <p:sp>
        <p:nvSpPr>
          <p:cNvPr id="11" name="Rectangle 9">
            <a:extLst>
              <a:ext uri="{FF2B5EF4-FFF2-40B4-BE49-F238E27FC236}">
                <a16:creationId xmlns:a16="http://schemas.microsoft.com/office/drawing/2014/main" id="{61091F3B-D0C9-4741-BD5B-7C7689DD78F1}"/>
              </a:ext>
            </a:extLst>
          </p:cNvPr>
          <p:cNvSpPr txBox="1">
            <a:spLocks noChangeArrowheads="1"/>
          </p:cNvSpPr>
          <p:nvPr/>
        </p:nvSpPr>
        <p:spPr>
          <a:xfrm>
            <a:off x="-112024" y="1840230"/>
            <a:ext cx="6041908" cy="2962777"/>
          </a:xfrm>
          <a:prstGeom prst="rect">
            <a:avLst/>
          </a:prstGeom>
          <a:noFill/>
          <a:ln/>
        </p:spPr>
        <p:txBody>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ltLang="en-US" dirty="0">
              <a:latin typeface="Verdana" panose="020B0604030504040204" pitchFamily="34" charset="0"/>
            </a:endParaRPr>
          </a:p>
          <a:p>
            <a:pPr lvl="1"/>
            <a:r>
              <a:rPr lang="en-US" altLang="en-US" dirty="0"/>
              <a:t>Hormone regulator</a:t>
            </a:r>
          </a:p>
          <a:p>
            <a:pPr marL="457200" lvl="1" indent="0">
              <a:buFont typeface="Wingdings" panose="05000000000000000000" pitchFamily="2" charset="2"/>
              <a:buNone/>
            </a:pPr>
            <a:endParaRPr lang="en-US" altLang="en-US" dirty="0"/>
          </a:p>
          <a:p>
            <a:pPr lvl="1"/>
            <a:r>
              <a:rPr lang="en-US" altLang="en-US" dirty="0"/>
              <a:t>Sends signals to the pituitary gland via its production of hormones, e.g. gonadotropin releasing hormone (GnRH)</a:t>
            </a:r>
          </a:p>
          <a:p>
            <a:pPr lvl="1"/>
            <a:endParaRPr lang="en-US" altLang="en-US" dirty="0">
              <a:latin typeface="Verdana" panose="020B0604030504040204" pitchFamily="34" charset="0"/>
            </a:endParaRPr>
          </a:p>
        </p:txBody>
      </p:sp>
      <p:sp>
        <p:nvSpPr>
          <p:cNvPr id="2" name="Slide Number Placeholder 1">
            <a:extLst>
              <a:ext uri="{FF2B5EF4-FFF2-40B4-BE49-F238E27FC236}">
                <a16:creationId xmlns:a16="http://schemas.microsoft.com/office/drawing/2014/main" id="{95834F03-4510-4DF6-9D75-EDF747A445C0}"/>
              </a:ext>
            </a:extLst>
          </p:cNvPr>
          <p:cNvSpPr>
            <a:spLocks noGrp="1"/>
          </p:cNvSpPr>
          <p:nvPr>
            <p:ph type="sldNum" sz="quarter" idx="12"/>
          </p:nvPr>
        </p:nvSpPr>
        <p:spPr/>
        <p:txBody>
          <a:bodyPr/>
          <a:lstStyle/>
          <a:p>
            <a:fld id="{24443D20-B41A-4E7F-B431-D4A85DE2CB5E}" type="slidenum">
              <a:rPr lang="en-GB" smtClean="0"/>
              <a:pPr/>
              <a:t>20</a:t>
            </a:fld>
            <a:endParaRPr lang="en-GB" dirty="0">
              <a:solidFill>
                <a:schemeClr val="tx1">
                  <a:lumMod val="20000"/>
                  <a:lumOff val="80000"/>
                </a:schemeClr>
              </a:solidFill>
            </a:endParaRPr>
          </a:p>
        </p:txBody>
      </p:sp>
    </p:spTree>
    <p:extLst>
      <p:ext uri="{BB962C8B-B14F-4D97-AF65-F5344CB8AC3E}">
        <p14:creationId xmlns:p14="http://schemas.microsoft.com/office/powerpoint/2010/main" val="1625543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a:extLst>
              <a:ext uri="{FF2B5EF4-FFF2-40B4-BE49-F238E27FC236}">
                <a16:creationId xmlns:a16="http://schemas.microsoft.com/office/drawing/2014/main" id="{F4615D3E-2696-4E7D-A463-22ADF1C57E31}"/>
              </a:ext>
            </a:extLst>
          </p:cNvPr>
          <p:cNvSpPr>
            <a:spLocks noGrp="1" noChangeArrowheads="1"/>
          </p:cNvSpPr>
          <p:nvPr>
            <p:ph type="title"/>
          </p:nvPr>
        </p:nvSpPr>
        <p:spPr>
          <a:xfrm>
            <a:off x="185092" y="574255"/>
            <a:ext cx="10652454" cy="732799"/>
          </a:xfrm>
          <a:noFill/>
          <a:ln/>
          <a:extLst>
            <a:ext uri="{909E8E84-426E-40DD-AFC4-6F175D3DCCD1}">
              <a14:hiddenFill xmlns:a14="http://schemas.microsoft.com/office/drawing/2010/main">
                <a:solidFill>
                  <a:srgbClr val="FFB300"/>
                </a:solidFill>
              </a14:hiddenFill>
            </a:ext>
          </a:extLst>
        </p:spPr>
        <p:txBody>
          <a:bodyPr>
            <a:normAutofit/>
          </a:bodyPr>
          <a:lstStyle/>
          <a:p>
            <a:r>
              <a:rPr lang="en-US" altLang="en-US" sz="4000" dirty="0">
                <a:solidFill>
                  <a:schemeClr val="accent6">
                    <a:lumMod val="10000"/>
                  </a:schemeClr>
                </a:solidFill>
                <a:latin typeface="Poppins Medium"/>
                <a:ea typeface="+mn-ea"/>
                <a:cs typeface="Poppins" panose="00000500000000000000" pitchFamily="2" charset="0"/>
              </a:rPr>
              <a:t>Pituitary</a:t>
            </a:r>
            <a:endParaRPr lang="nl-NL" altLang="en-US" sz="4000" dirty="0">
              <a:solidFill>
                <a:schemeClr val="accent6">
                  <a:lumMod val="10000"/>
                </a:schemeClr>
              </a:solidFill>
              <a:latin typeface="Poppins Medium"/>
              <a:ea typeface="+mn-ea"/>
              <a:cs typeface="Poppins" panose="00000500000000000000" pitchFamily="2" charset="0"/>
            </a:endParaRPr>
          </a:p>
        </p:txBody>
      </p:sp>
      <p:sp>
        <p:nvSpPr>
          <p:cNvPr id="28682" name="Rectangle 10">
            <a:extLst>
              <a:ext uri="{FF2B5EF4-FFF2-40B4-BE49-F238E27FC236}">
                <a16:creationId xmlns:a16="http://schemas.microsoft.com/office/drawing/2014/main" id="{35F939DD-A373-4D08-BC99-B562F715C1C3}"/>
              </a:ext>
            </a:extLst>
          </p:cNvPr>
          <p:cNvSpPr>
            <a:spLocks noGrp="1" noChangeArrowheads="1"/>
          </p:cNvSpPr>
          <p:nvPr>
            <p:ph type="body" idx="1"/>
          </p:nvPr>
        </p:nvSpPr>
        <p:spPr>
          <a:xfrm>
            <a:off x="440963" y="1695494"/>
            <a:ext cx="5359761" cy="4686211"/>
          </a:xfrm>
          <a:noFill/>
          <a:ln/>
        </p:spPr>
        <p:txBody>
          <a:bodyPr>
            <a:normAutofit/>
          </a:bodyPr>
          <a:lstStyle/>
          <a:p>
            <a:r>
              <a:rPr lang="en-US" altLang="en-US" sz="2000" dirty="0"/>
              <a:t>Three sections</a:t>
            </a:r>
          </a:p>
          <a:p>
            <a:pPr lvl="1">
              <a:buFont typeface="Calibri" panose="020F0502020204030204" pitchFamily="34" charset="0"/>
              <a:buChar char="‐"/>
            </a:pPr>
            <a:r>
              <a:rPr lang="en-US" altLang="en-US" sz="1800" dirty="0"/>
              <a:t>Anterior lobe </a:t>
            </a:r>
          </a:p>
          <a:p>
            <a:pPr lvl="1">
              <a:buFont typeface="Calibri" panose="020F0502020204030204" pitchFamily="34" charset="0"/>
              <a:buChar char="‐"/>
            </a:pPr>
            <a:r>
              <a:rPr lang="en-US" altLang="en-US" sz="1800" dirty="0"/>
              <a:t>Intermediate lobe </a:t>
            </a:r>
          </a:p>
          <a:p>
            <a:pPr lvl="1">
              <a:buFont typeface="Calibri" panose="020F0502020204030204" pitchFamily="34" charset="0"/>
              <a:buChar char="‐"/>
            </a:pPr>
            <a:r>
              <a:rPr lang="en-US" altLang="en-US" sz="1800" dirty="0"/>
              <a:t>Posterior lobe</a:t>
            </a:r>
          </a:p>
          <a:p>
            <a:pPr lvl="1">
              <a:buFont typeface="Calibri" panose="020F0502020204030204" pitchFamily="34" charset="0"/>
              <a:buChar char="‐"/>
            </a:pPr>
            <a:endParaRPr lang="en-US" altLang="en-US" sz="1800" dirty="0"/>
          </a:p>
          <a:p>
            <a:pPr marR="0" lvl="0" fontAlgn="auto">
              <a:spcAft>
                <a:spcPts val="0"/>
              </a:spcAft>
              <a:buSzTx/>
              <a:tabLst/>
              <a:defRPr/>
            </a:pPr>
            <a:r>
              <a:rPr lang="en-US" altLang="en-US" sz="2000" dirty="0"/>
              <a:t>Anterior lobe</a:t>
            </a:r>
          </a:p>
          <a:p>
            <a:pPr marR="0" lvl="1" fontAlgn="auto">
              <a:spcAft>
                <a:spcPts val="0"/>
              </a:spcAft>
              <a:buSzTx/>
              <a:buFont typeface="Calibri" panose="020F0502020204030204" pitchFamily="34" charset="0"/>
              <a:buChar char="‐"/>
              <a:tabLst/>
              <a:defRPr/>
            </a:pPr>
            <a:r>
              <a:rPr lang="en-US" altLang="en-US" sz="1800" b="1" u="sng" dirty="0"/>
              <a:t>Prolactin</a:t>
            </a:r>
          </a:p>
          <a:p>
            <a:pPr marR="0" lvl="1" fontAlgn="auto">
              <a:spcAft>
                <a:spcPts val="0"/>
              </a:spcAft>
              <a:buSzTx/>
              <a:buFont typeface="Calibri" panose="020F0502020204030204" pitchFamily="34" charset="0"/>
              <a:buChar char="‐"/>
              <a:tabLst/>
              <a:defRPr/>
            </a:pPr>
            <a:r>
              <a:rPr lang="en-US" altLang="en-US" sz="1800" b="1" u="sng" dirty="0"/>
              <a:t>Luteinizing hormone (LH)</a:t>
            </a:r>
          </a:p>
          <a:p>
            <a:pPr marR="0" lvl="1" fontAlgn="auto">
              <a:spcAft>
                <a:spcPts val="0"/>
              </a:spcAft>
              <a:buSzTx/>
              <a:buFont typeface="Calibri" panose="020F0502020204030204" pitchFamily="34" charset="0"/>
              <a:buChar char="‐"/>
              <a:tabLst/>
              <a:defRPr/>
            </a:pPr>
            <a:r>
              <a:rPr lang="en-US" altLang="en-US" sz="1800" b="1" u="sng" dirty="0"/>
              <a:t>Follicle-stimulating hormone (FSH)</a:t>
            </a:r>
          </a:p>
          <a:p>
            <a:pPr marR="0" lvl="1" fontAlgn="auto">
              <a:spcAft>
                <a:spcPts val="0"/>
              </a:spcAft>
              <a:buSzTx/>
              <a:buFont typeface="Calibri" panose="020F0502020204030204" pitchFamily="34" charset="0"/>
              <a:buChar char="‐"/>
              <a:tabLst/>
              <a:defRPr/>
            </a:pPr>
            <a:r>
              <a:rPr lang="en-US" altLang="en-US" sz="1800" dirty="0"/>
              <a:t>Others, e.g., thyroid-stimulating hormone (TSH)</a:t>
            </a:r>
          </a:p>
          <a:p>
            <a:pPr marL="914400" lvl="2" indent="0">
              <a:buNone/>
            </a:pPr>
            <a:endParaRPr lang="en-US" altLang="en-US" dirty="0"/>
          </a:p>
        </p:txBody>
      </p:sp>
      <p:pic>
        <p:nvPicPr>
          <p:cNvPr id="9" name="Picture 8">
            <a:extLst>
              <a:ext uri="{FF2B5EF4-FFF2-40B4-BE49-F238E27FC236}">
                <a16:creationId xmlns:a16="http://schemas.microsoft.com/office/drawing/2014/main" id="{CE41E70F-2048-4883-8A1B-B4ADD7B7C8A3}"/>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6411029" y="1253992"/>
            <a:ext cx="3474720" cy="36334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D3F1812-324B-4CA2-986F-6C85570C84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448" r="11659"/>
          <a:stretch/>
        </p:blipFill>
        <p:spPr bwMode="auto">
          <a:xfrm>
            <a:off x="6542157" y="1454017"/>
            <a:ext cx="2909252" cy="294984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7">
            <a:extLst>
              <a:ext uri="{FF2B5EF4-FFF2-40B4-BE49-F238E27FC236}">
                <a16:creationId xmlns:a16="http://schemas.microsoft.com/office/drawing/2014/main" id="{C65B4804-37E0-4EFB-AEEF-E4775A817464}"/>
              </a:ext>
            </a:extLst>
          </p:cNvPr>
          <p:cNvSpPr txBox="1">
            <a:spLocks noChangeArrowheads="1"/>
          </p:cNvSpPr>
          <p:nvPr/>
        </p:nvSpPr>
        <p:spPr bwMode="auto">
          <a:xfrm>
            <a:off x="7280049" y="4148580"/>
            <a:ext cx="1824538" cy="369332"/>
          </a:xfrm>
          <a:prstGeom prst="rect">
            <a:avLst/>
          </a:prstGeom>
          <a:noFill/>
          <a:ln>
            <a:noFill/>
          </a:ln>
          <a:effectLst/>
          <a:extLst>
            <a:ext uri="{909E8E84-426E-40DD-AFC4-6F175D3DCCD1}">
              <a14:hiddenFill xmlns:a14="http://schemas.microsoft.com/office/drawing/2010/main">
                <a:solidFill>
                  <a:srgbClr val="3E928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altLang="en-US" sz="1800" b="1" i="0" u="none" strike="noStrike" kern="1200" cap="none" spc="0" normalizeH="0" baseline="0" noProof="0" dirty="0" err="1">
                <a:ln>
                  <a:noFill/>
                </a:ln>
                <a:solidFill>
                  <a:srgbClr val="3E9281"/>
                </a:solidFill>
                <a:effectLst/>
                <a:uLnTx/>
                <a:uFillTx/>
                <a:ea typeface="+mn-ea"/>
                <a:cs typeface="+mn-cs"/>
              </a:rPr>
              <a:t>Pituitary</a:t>
            </a:r>
            <a:r>
              <a:rPr kumimoji="0" lang="fr-BE" altLang="en-US" sz="1800" b="1" i="0" u="none" strike="noStrike" kern="1200" cap="none" spc="0" normalizeH="0" baseline="0" noProof="0" dirty="0">
                <a:ln>
                  <a:noFill/>
                </a:ln>
                <a:solidFill>
                  <a:srgbClr val="3E9281"/>
                </a:solidFill>
                <a:effectLst/>
                <a:uLnTx/>
                <a:uFillTx/>
                <a:ea typeface="+mn-ea"/>
                <a:cs typeface="+mn-cs"/>
              </a:rPr>
              <a:t> gland</a:t>
            </a:r>
          </a:p>
        </p:txBody>
      </p:sp>
      <p:sp>
        <p:nvSpPr>
          <p:cNvPr id="18" name="Line 8">
            <a:extLst>
              <a:ext uri="{FF2B5EF4-FFF2-40B4-BE49-F238E27FC236}">
                <a16:creationId xmlns:a16="http://schemas.microsoft.com/office/drawing/2014/main" id="{86400EB6-6832-4545-A4BA-CBD4E440334D}"/>
              </a:ext>
            </a:extLst>
          </p:cNvPr>
          <p:cNvSpPr>
            <a:spLocks noChangeShapeType="1"/>
          </p:cNvSpPr>
          <p:nvPr/>
        </p:nvSpPr>
        <p:spPr bwMode="auto">
          <a:xfrm flipH="1" flipV="1">
            <a:off x="8138615" y="3507474"/>
            <a:ext cx="129486" cy="641011"/>
          </a:xfrm>
          <a:prstGeom prst="line">
            <a:avLst/>
          </a:prstGeom>
          <a:noFill/>
          <a:ln w="12700">
            <a:solidFill>
              <a:srgbClr val="264879"/>
            </a:solidFill>
            <a:round/>
            <a:headEnd/>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latin typeface="Poppins Light"/>
              <a:ea typeface="+mn-ea"/>
              <a:cs typeface="+mn-cs"/>
            </a:endParaRPr>
          </a:p>
        </p:txBody>
      </p:sp>
      <p:sp>
        <p:nvSpPr>
          <p:cNvPr id="19" name="Text Box 10">
            <a:extLst>
              <a:ext uri="{FF2B5EF4-FFF2-40B4-BE49-F238E27FC236}">
                <a16:creationId xmlns:a16="http://schemas.microsoft.com/office/drawing/2014/main" id="{EF577F3A-DE61-4637-8E44-267D1B94425B}"/>
              </a:ext>
            </a:extLst>
          </p:cNvPr>
          <p:cNvSpPr txBox="1">
            <a:spLocks noChangeArrowheads="1"/>
          </p:cNvSpPr>
          <p:nvPr/>
        </p:nvSpPr>
        <p:spPr bwMode="auto">
          <a:xfrm>
            <a:off x="1851660" y="6500719"/>
            <a:ext cx="850317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Griffin JE &amp; Wilson JD. </a:t>
            </a:r>
            <a:r>
              <a:rPr kumimoji="0" lang="en-GB" altLang="en-US" sz="1400" b="1" i="1" u="none" strike="noStrike" kern="1200" cap="none" spc="0" normalizeH="0" baseline="0" noProof="0" dirty="0">
                <a:ln>
                  <a:noFill/>
                </a:ln>
                <a:solidFill>
                  <a:schemeClr val="bg1"/>
                </a:solidFill>
                <a:effectLst/>
                <a:uLnTx/>
                <a:uFillTx/>
                <a:latin typeface="Poppins Light"/>
                <a:ea typeface="+mn-ea"/>
                <a:cs typeface="+mn-cs"/>
              </a:rPr>
              <a:t>In Williams Text book of Endocrinology. </a:t>
            </a:r>
            <a:r>
              <a:rPr kumimoji="0" lang="en-GB" altLang="en-US" sz="1400" b="1" u="none" strike="noStrike" kern="1200" cap="none" spc="0" normalizeH="0" baseline="0" noProof="0" dirty="0">
                <a:ln>
                  <a:noFill/>
                </a:ln>
                <a:solidFill>
                  <a:schemeClr val="bg1"/>
                </a:solidFill>
                <a:effectLst/>
                <a:uLnTx/>
                <a:uFillTx/>
                <a:latin typeface="Poppins Light"/>
                <a:ea typeface="+mn-ea"/>
                <a:cs typeface="+mn-cs"/>
              </a:rPr>
              <a:t>2003: </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82-92.   </a:t>
            </a:r>
          </a:p>
        </p:txBody>
      </p:sp>
      <p:sp>
        <p:nvSpPr>
          <p:cNvPr id="2" name="Slide Number Placeholder 1">
            <a:extLst>
              <a:ext uri="{FF2B5EF4-FFF2-40B4-BE49-F238E27FC236}">
                <a16:creationId xmlns:a16="http://schemas.microsoft.com/office/drawing/2014/main" id="{FFB06FAE-0BEC-47FD-AC9A-3749562A382A}"/>
              </a:ext>
            </a:extLst>
          </p:cNvPr>
          <p:cNvSpPr>
            <a:spLocks noGrp="1"/>
          </p:cNvSpPr>
          <p:nvPr>
            <p:ph type="sldNum" sz="quarter" idx="12"/>
          </p:nvPr>
        </p:nvSpPr>
        <p:spPr/>
        <p:txBody>
          <a:bodyPr/>
          <a:lstStyle/>
          <a:p>
            <a:fld id="{24443D20-B41A-4E7F-B431-D4A85DE2CB5E}" type="slidenum">
              <a:rPr lang="en-GB" smtClean="0"/>
              <a:pPr/>
              <a:t>21</a:t>
            </a:fld>
            <a:endParaRPr lang="en-GB" dirty="0">
              <a:solidFill>
                <a:schemeClr val="tx1">
                  <a:lumMod val="20000"/>
                  <a:lumOff val="80000"/>
                </a:schemeClr>
              </a:solidFill>
            </a:endParaRPr>
          </a:p>
        </p:txBody>
      </p:sp>
    </p:spTree>
    <p:extLst>
      <p:ext uri="{BB962C8B-B14F-4D97-AF65-F5344CB8AC3E}">
        <p14:creationId xmlns:p14="http://schemas.microsoft.com/office/powerpoint/2010/main" val="145084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a:extLst>
              <a:ext uri="{FF2B5EF4-FFF2-40B4-BE49-F238E27FC236}">
                <a16:creationId xmlns:a16="http://schemas.microsoft.com/office/drawing/2014/main" id="{2541BB10-4609-43C6-81F5-180991741C58}"/>
              </a:ext>
            </a:extLst>
          </p:cNvPr>
          <p:cNvSpPr>
            <a:spLocks noGrp="1" noChangeArrowheads="1"/>
          </p:cNvSpPr>
          <p:nvPr>
            <p:ph type="title"/>
          </p:nvPr>
        </p:nvSpPr>
        <p:spPr>
          <a:xfrm>
            <a:off x="197905" y="575451"/>
            <a:ext cx="10652454" cy="731549"/>
          </a:xfrm>
          <a:noFill/>
          <a:ln/>
          <a:extLst>
            <a:ext uri="{909E8E84-426E-40DD-AFC4-6F175D3DCCD1}">
              <a14:hiddenFill xmlns:a14="http://schemas.microsoft.com/office/drawing/2010/main">
                <a:solidFill>
                  <a:srgbClr val="FFB300"/>
                </a:solidFill>
              </a14:hiddenFill>
            </a:ext>
          </a:extLst>
        </p:spPr>
        <p:txBody>
          <a:bodyPr>
            <a:normAutofit/>
          </a:bodyPr>
          <a:lstStyle/>
          <a:p>
            <a:r>
              <a:rPr lang="en-US" altLang="en-US" sz="4000" dirty="0">
                <a:solidFill>
                  <a:schemeClr val="accent6">
                    <a:lumMod val="10000"/>
                  </a:schemeClr>
                </a:solidFill>
                <a:latin typeface="Poppins Medium"/>
                <a:ea typeface="+mn-ea"/>
                <a:cs typeface="Poppins" panose="00000500000000000000" pitchFamily="2" charset="0"/>
              </a:rPr>
              <a:t>Testes</a:t>
            </a:r>
            <a:endParaRPr lang="nl-NL" altLang="en-US" sz="4000" dirty="0">
              <a:solidFill>
                <a:schemeClr val="accent6">
                  <a:lumMod val="10000"/>
                </a:schemeClr>
              </a:solidFill>
              <a:latin typeface="Poppins Medium"/>
              <a:ea typeface="+mn-ea"/>
              <a:cs typeface="Poppins" panose="00000500000000000000" pitchFamily="2" charset="0"/>
            </a:endParaRPr>
          </a:p>
        </p:txBody>
      </p:sp>
      <p:pic>
        <p:nvPicPr>
          <p:cNvPr id="13317" name="Picture 5">
            <a:extLst>
              <a:ext uri="{FF2B5EF4-FFF2-40B4-BE49-F238E27FC236}">
                <a16:creationId xmlns:a16="http://schemas.microsoft.com/office/drawing/2014/main" id="{E82CE1DE-DDD3-4F63-B253-A8E32122E26B}"/>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4564496" y="1533092"/>
            <a:ext cx="5468525" cy="39020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499BA120-37A1-444F-AB06-1A22ACB41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393" r="7594" b="8253"/>
          <a:stretch>
            <a:fillRect/>
          </a:stretch>
        </p:blipFill>
        <p:spPr bwMode="auto">
          <a:xfrm>
            <a:off x="5080433" y="1987117"/>
            <a:ext cx="2652712" cy="3063875"/>
          </a:xfrm>
          <a:prstGeom prst="rect">
            <a:avLst/>
          </a:prstGeom>
          <a:noFill/>
          <a:extLst>
            <a:ext uri="{909E8E84-426E-40DD-AFC4-6F175D3DCCD1}">
              <a14:hiddenFill xmlns:a14="http://schemas.microsoft.com/office/drawing/2010/main">
                <a:solidFill>
                  <a:srgbClr val="FFFFFF"/>
                </a:solidFill>
              </a14:hiddenFill>
            </a:ext>
          </a:extLst>
        </p:spPr>
      </p:pic>
      <p:sp>
        <p:nvSpPr>
          <p:cNvPr id="13319" name="Text Box 7">
            <a:extLst>
              <a:ext uri="{FF2B5EF4-FFF2-40B4-BE49-F238E27FC236}">
                <a16:creationId xmlns:a16="http://schemas.microsoft.com/office/drawing/2014/main" id="{A006FC9E-473B-4F26-864D-280BE494FCEE}"/>
              </a:ext>
            </a:extLst>
          </p:cNvPr>
          <p:cNvSpPr txBox="1">
            <a:spLocks noChangeArrowheads="1"/>
          </p:cNvSpPr>
          <p:nvPr/>
        </p:nvSpPr>
        <p:spPr bwMode="auto">
          <a:xfrm>
            <a:off x="7890309" y="4619191"/>
            <a:ext cx="11544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b="1" i="0" u="none" strike="noStrike" kern="1200" cap="none" spc="0" normalizeH="0" baseline="0" noProof="0">
                <a:ln>
                  <a:noFill/>
                </a:ln>
                <a:solidFill>
                  <a:srgbClr val="3E9281"/>
                </a:solidFill>
                <a:effectLst/>
                <a:uLnTx/>
                <a:uFillTx/>
                <a:ea typeface="+mn-ea"/>
                <a:cs typeface="+mn-cs"/>
              </a:rPr>
              <a:t>Scrotum</a:t>
            </a:r>
          </a:p>
        </p:txBody>
      </p:sp>
      <p:sp>
        <p:nvSpPr>
          <p:cNvPr id="13320" name="Line 8">
            <a:extLst>
              <a:ext uri="{FF2B5EF4-FFF2-40B4-BE49-F238E27FC236}">
                <a16:creationId xmlns:a16="http://schemas.microsoft.com/office/drawing/2014/main" id="{334FB442-7A1D-422E-8054-BBFD2445D5A9}"/>
              </a:ext>
            </a:extLst>
          </p:cNvPr>
          <p:cNvSpPr>
            <a:spLocks noChangeShapeType="1"/>
          </p:cNvSpPr>
          <p:nvPr/>
        </p:nvSpPr>
        <p:spPr bwMode="auto">
          <a:xfrm flipH="1" flipV="1">
            <a:off x="6936221" y="4758891"/>
            <a:ext cx="963613" cy="77788"/>
          </a:xfrm>
          <a:prstGeom prst="line">
            <a:avLst/>
          </a:prstGeom>
          <a:noFill/>
          <a:ln w="12700">
            <a:solidFill>
              <a:srgbClr val="264879"/>
            </a:solidFill>
            <a:round/>
            <a:headEnd/>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ea typeface="+mn-ea"/>
              <a:cs typeface="+mn-cs"/>
            </a:endParaRPr>
          </a:p>
        </p:txBody>
      </p:sp>
      <p:sp>
        <p:nvSpPr>
          <p:cNvPr id="13321" name="Text Box 9">
            <a:extLst>
              <a:ext uri="{FF2B5EF4-FFF2-40B4-BE49-F238E27FC236}">
                <a16:creationId xmlns:a16="http://schemas.microsoft.com/office/drawing/2014/main" id="{DF01327A-9275-4379-8BF2-7805C0AE51C7}"/>
              </a:ext>
            </a:extLst>
          </p:cNvPr>
          <p:cNvSpPr txBox="1">
            <a:spLocks noChangeArrowheads="1"/>
          </p:cNvSpPr>
          <p:nvPr/>
        </p:nvSpPr>
        <p:spPr bwMode="auto">
          <a:xfrm>
            <a:off x="8385609" y="4082616"/>
            <a:ext cx="8210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b="1" i="0" u="none" strike="noStrike" kern="1200" cap="none" spc="0" normalizeH="0" baseline="0" noProof="0">
                <a:ln>
                  <a:noFill/>
                </a:ln>
                <a:solidFill>
                  <a:srgbClr val="3E9281"/>
                </a:solidFill>
                <a:effectLst/>
                <a:uLnTx/>
                <a:uFillTx/>
                <a:ea typeface="+mn-ea"/>
                <a:cs typeface="+mn-cs"/>
              </a:rPr>
              <a:t>Testis</a:t>
            </a:r>
          </a:p>
        </p:txBody>
      </p:sp>
      <p:sp>
        <p:nvSpPr>
          <p:cNvPr id="13322" name="Text Box 10">
            <a:extLst>
              <a:ext uri="{FF2B5EF4-FFF2-40B4-BE49-F238E27FC236}">
                <a16:creationId xmlns:a16="http://schemas.microsoft.com/office/drawing/2014/main" id="{11C979C2-F01D-4910-9E47-ED934409AE61}"/>
              </a:ext>
            </a:extLst>
          </p:cNvPr>
          <p:cNvSpPr txBox="1">
            <a:spLocks noChangeArrowheads="1"/>
          </p:cNvSpPr>
          <p:nvPr/>
        </p:nvSpPr>
        <p:spPr bwMode="auto">
          <a:xfrm>
            <a:off x="7877608" y="3292042"/>
            <a:ext cx="17299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b="1" i="0" u="none" strike="noStrike" kern="1200" cap="none" spc="0" normalizeH="0" baseline="0" noProof="0">
                <a:ln>
                  <a:noFill/>
                </a:ln>
                <a:solidFill>
                  <a:srgbClr val="3E9281"/>
                </a:solidFill>
                <a:effectLst/>
                <a:uLnTx/>
                <a:uFillTx/>
                <a:ea typeface="+mn-ea"/>
                <a:cs typeface="+mn-cs"/>
              </a:rPr>
              <a:t>Seminiferous </a:t>
            </a:r>
            <a:br>
              <a:rPr kumimoji="0" lang="en-GB" altLang="en-US" b="1" i="0" u="none" strike="noStrike" kern="1200" cap="none" spc="0" normalizeH="0" baseline="0" noProof="0">
                <a:ln>
                  <a:noFill/>
                </a:ln>
                <a:solidFill>
                  <a:srgbClr val="3E9281"/>
                </a:solidFill>
                <a:effectLst/>
                <a:uLnTx/>
                <a:uFillTx/>
                <a:ea typeface="+mn-ea"/>
                <a:cs typeface="+mn-cs"/>
              </a:rPr>
            </a:br>
            <a:r>
              <a:rPr kumimoji="0" lang="en-GB" altLang="en-US" b="1" i="0" u="none" strike="noStrike" kern="1200" cap="none" spc="0" normalizeH="0" baseline="0" noProof="0">
                <a:ln>
                  <a:noFill/>
                </a:ln>
                <a:solidFill>
                  <a:srgbClr val="3E9281"/>
                </a:solidFill>
                <a:effectLst/>
                <a:uLnTx/>
                <a:uFillTx/>
                <a:ea typeface="+mn-ea"/>
                <a:cs typeface="+mn-cs"/>
              </a:rPr>
              <a:t>tubules</a:t>
            </a:r>
          </a:p>
        </p:txBody>
      </p:sp>
      <p:sp>
        <p:nvSpPr>
          <p:cNvPr id="13323" name="Text Box 11">
            <a:extLst>
              <a:ext uri="{FF2B5EF4-FFF2-40B4-BE49-F238E27FC236}">
                <a16:creationId xmlns:a16="http://schemas.microsoft.com/office/drawing/2014/main" id="{2C321972-C1B2-41A5-8036-9DE1CE12EB03}"/>
              </a:ext>
            </a:extLst>
          </p:cNvPr>
          <p:cNvSpPr txBox="1">
            <a:spLocks noChangeArrowheads="1"/>
          </p:cNvSpPr>
          <p:nvPr/>
        </p:nvSpPr>
        <p:spPr bwMode="auto">
          <a:xfrm>
            <a:off x="8022071" y="2838016"/>
            <a:ext cx="14077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b="1" i="0" u="none" strike="noStrike" kern="1200" cap="none" spc="0" normalizeH="0" baseline="0" noProof="0" dirty="0">
                <a:ln>
                  <a:noFill/>
                </a:ln>
                <a:solidFill>
                  <a:srgbClr val="3E9281"/>
                </a:solidFill>
                <a:effectLst/>
                <a:uLnTx/>
                <a:uFillTx/>
                <a:ea typeface="+mn-ea"/>
                <a:cs typeface="+mn-cs"/>
              </a:rPr>
              <a:t>Epididymis</a:t>
            </a:r>
          </a:p>
        </p:txBody>
      </p:sp>
      <p:sp>
        <p:nvSpPr>
          <p:cNvPr id="13324" name="Text Box 12">
            <a:extLst>
              <a:ext uri="{FF2B5EF4-FFF2-40B4-BE49-F238E27FC236}">
                <a16:creationId xmlns:a16="http://schemas.microsoft.com/office/drawing/2014/main" id="{6A965C7A-F6B8-4EDB-AA5D-5FF497DB8F74}"/>
              </a:ext>
            </a:extLst>
          </p:cNvPr>
          <p:cNvSpPr txBox="1">
            <a:spLocks noChangeArrowheads="1"/>
          </p:cNvSpPr>
          <p:nvPr/>
        </p:nvSpPr>
        <p:spPr bwMode="auto">
          <a:xfrm>
            <a:off x="7806171" y="2417329"/>
            <a:ext cx="16866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b="1" i="0" u="none" strike="noStrike" kern="1200" cap="none" spc="0" normalizeH="0" baseline="0" noProof="0" dirty="0">
                <a:ln>
                  <a:noFill/>
                </a:ln>
                <a:solidFill>
                  <a:srgbClr val="3E9281"/>
                </a:solidFill>
                <a:effectLst/>
                <a:uLnTx/>
                <a:uFillTx/>
                <a:ea typeface="+mn-ea"/>
                <a:cs typeface="+mn-cs"/>
              </a:rPr>
              <a:t>Vas deferens</a:t>
            </a:r>
          </a:p>
        </p:txBody>
      </p:sp>
      <p:sp>
        <p:nvSpPr>
          <p:cNvPr id="13325" name="Line 13">
            <a:extLst>
              <a:ext uri="{FF2B5EF4-FFF2-40B4-BE49-F238E27FC236}">
                <a16:creationId xmlns:a16="http://schemas.microsoft.com/office/drawing/2014/main" id="{AF3C31DD-3979-477D-8C97-179A8B3B3EF0}"/>
              </a:ext>
            </a:extLst>
          </p:cNvPr>
          <p:cNvSpPr>
            <a:spLocks noChangeShapeType="1"/>
          </p:cNvSpPr>
          <p:nvPr/>
        </p:nvSpPr>
        <p:spPr bwMode="auto">
          <a:xfrm flipH="1">
            <a:off x="7216775" y="3597275"/>
            <a:ext cx="730250" cy="6350"/>
          </a:xfrm>
          <a:prstGeom prst="line">
            <a:avLst/>
          </a:prstGeom>
          <a:noFill/>
          <a:ln w="12700">
            <a:solidFill>
              <a:srgbClr val="264879"/>
            </a:solidFill>
            <a:round/>
            <a:headEnd/>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ea typeface="+mn-ea"/>
              <a:cs typeface="+mn-cs"/>
            </a:endParaRPr>
          </a:p>
        </p:txBody>
      </p:sp>
      <p:sp>
        <p:nvSpPr>
          <p:cNvPr id="13326" name="Line 14">
            <a:extLst>
              <a:ext uri="{FF2B5EF4-FFF2-40B4-BE49-F238E27FC236}">
                <a16:creationId xmlns:a16="http://schemas.microsoft.com/office/drawing/2014/main" id="{C88EB1B9-FFBC-4684-A6D4-2494006070F1}"/>
              </a:ext>
            </a:extLst>
          </p:cNvPr>
          <p:cNvSpPr>
            <a:spLocks noChangeShapeType="1"/>
          </p:cNvSpPr>
          <p:nvPr/>
        </p:nvSpPr>
        <p:spPr bwMode="auto">
          <a:xfrm flipH="1" flipV="1">
            <a:off x="7000874" y="4057650"/>
            <a:ext cx="1422833" cy="186893"/>
          </a:xfrm>
          <a:prstGeom prst="line">
            <a:avLst/>
          </a:prstGeom>
          <a:noFill/>
          <a:ln w="12700">
            <a:solidFill>
              <a:srgbClr val="264879"/>
            </a:solidFill>
            <a:round/>
            <a:headEnd/>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ea typeface="+mn-ea"/>
              <a:cs typeface="+mn-cs"/>
            </a:endParaRPr>
          </a:p>
        </p:txBody>
      </p:sp>
      <p:sp>
        <p:nvSpPr>
          <p:cNvPr id="13327" name="Line 15">
            <a:extLst>
              <a:ext uri="{FF2B5EF4-FFF2-40B4-BE49-F238E27FC236}">
                <a16:creationId xmlns:a16="http://schemas.microsoft.com/office/drawing/2014/main" id="{0758FFD8-F324-47CD-8B1D-95D3D0F784DE}"/>
              </a:ext>
            </a:extLst>
          </p:cNvPr>
          <p:cNvSpPr>
            <a:spLocks noChangeShapeType="1"/>
          </p:cNvSpPr>
          <p:nvPr/>
        </p:nvSpPr>
        <p:spPr bwMode="auto">
          <a:xfrm flipH="1">
            <a:off x="6511924" y="3013075"/>
            <a:ext cx="1609724" cy="25400"/>
          </a:xfrm>
          <a:prstGeom prst="line">
            <a:avLst/>
          </a:prstGeom>
          <a:noFill/>
          <a:ln w="12700">
            <a:solidFill>
              <a:srgbClr val="264879"/>
            </a:solidFill>
            <a:round/>
            <a:headEnd/>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EAB"/>
              </a:solidFill>
              <a:effectLst/>
              <a:uLnTx/>
              <a:uFillTx/>
              <a:ea typeface="+mn-ea"/>
              <a:cs typeface="+mn-cs"/>
            </a:endParaRPr>
          </a:p>
        </p:txBody>
      </p:sp>
      <p:sp>
        <p:nvSpPr>
          <p:cNvPr id="13328" name="Line 16">
            <a:extLst>
              <a:ext uri="{FF2B5EF4-FFF2-40B4-BE49-F238E27FC236}">
                <a16:creationId xmlns:a16="http://schemas.microsoft.com/office/drawing/2014/main" id="{E00DCEA8-161D-49D3-A122-E9445CFEDFC2}"/>
              </a:ext>
            </a:extLst>
          </p:cNvPr>
          <p:cNvSpPr>
            <a:spLocks noChangeShapeType="1"/>
          </p:cNvSpPr>
          <p:nvPr/>
        </p:nvSpPr>
        <p:spPr bwMode="auto">
          <a:xfrm flipH="1" flipV="1">
            <a:off x="5857875" y="2636838"/>
            <a:ext cx="2038350" cy="0"/>
          </a:xfrm>
          <a:prstGeom prst="line">
            <a:avLst/>
          </a:prstGeom>
          <a:noFill/>
          <a:ln w="12700">
            <a:solidFill>
              <a:srgbClr val="264879"/>
            </a:solidFill>
            <a:round/>
            <a:headEnd/>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6EAB"/>
              </a:solidFill>
              <a:effectLst/>
              <a:uLnTx/>
              <a:uFillTx/>
              <a:ea typeface="+mn-ea"/>
              <a:cs typeface="+mn-cs"/>
            </a:endParaRPr>
          </a:p>
        </p:txBody>
      </p:sp>
      <p:sp>
        <p:nvSpPr>
          <p:cNvPr id="13329" name="Rectangle 17">
            <a:extLst>
              <a:ext uri="{FF2B5EF4-FFF2-40B4-BE49-F238E27FC236}">
                <a16:creationId xmlns:a16="http://schemas.microsoft.com/office/drawing/2014/main" id="{DE65EEF0-9DFB-4224-9B3B-C94AC76C518D}"/>
              </a:ext>
            </a:extLst>
          </p:cNvPr>
          <p:cNvSpPr>
            <a:spLocks noGrp="1" noChangeArrowheads="1"/>
          </p:cNvSpPr>
          <p:nvPr>
            <p:ph type="body" idx="1"/>
          </p:nvPr>
        </p:nvSpPr>
        <p:spPr>
          <a:xfrm>
            <a:off x="167618" y="1485117"/>
            <a:ext cx="4338016" cy="4126272"/>
          </a:xfrm>
          <a:noFill/>
          <a:ln/>
        </p:spPr>
        <p:txBody>
          <a:bodyPr>
            <a:normAutofit/>
          </a:bodyPr>
          <a:lstStyle/>
          <a:p>
            <a:r>
              <a:rPr lang="en-US" altLang="en-US" sz="2200" b="1" dirty="0"/>
              <a:t>Testis</a:t>
            </a:r>
          </a:p>
          <a:p>
            <a:pPr lvl="1">
              <a:buFont typeface="Calibri" panose="020F0502020204030204" pitchFamily="34" charset="0"/>
              <a:buChar char="‐"/>
            </a:pPr>
            <a:r>
              <a:rPr lang="en-US" altLang="en-US" sz="1800" dirty="0"/>
              <a:t>Testes, testicles (plural)</a:t>
            </a:r>
          </a:p>
          <a:p>
            <a:pPr marL="522288" lvl="1" indent="0">
              <a:buNone/>
            </a:pPr>
            <a:endParaRPr lang="en-US" altLang="en-US" dirty="0"/>
          </a:p>
          <a:p>
            <a:r>
              <a:rPr lang="en-US" altLang="en-US" sz="2200" b="1" dirty="0"/>
              <a:t>Sertoli cells</a:t>
            </a:r>
          </a:p>
          <a:p>
            <a:pPr lvl="1">
              <a:buFont typeface="Calibri" panose="020F0502020204030204" pitchFamily="34" charset="0"/>
              <a:buChar char="‐"/>
            </a:pPr>
            <a:r>
              <a:rPr lang="en-US" altLang="en-US" sz="1800" dirty="0"/>
              <a:t>Synthesis of sperm</a:t>
            </a:r>
          </a:p>
          <a:p>
            <a:endParaRPr lang="en-US" altLang="en-US" sz="2200" b="1" dirty="0"/>
          </a:p>
          <a:p>
            <a:r>
              <a:rPr lang="en-US" altLang="en-US" sz="2200" b="1" dirty="0"/>
              <a:t>Seminiferous tubules</a:t>
            </a:r>
            <a:r>
              <a:rPr lang="en-US" altLang="en-US" sz="2000" dirty="0"/>
              <a:t> </a:t>
            </a:r>
          </a:p>
          <a:p>
            <a:pPr lvl="1">
              <a:buFont typeface="Calibri" panose="020F0502020204030204" pitchFamily="34" charset="0"/>
              <a:buChar char="‐"/>
            </a:pPr>
            <a:r>
              <a:rPr lang="en-US" altLang="en-US" sz="1800" dirty="0"/>
              <a:t>Transport of sperm</a:t>
            </a:r>
          </a:p>
          <a:p>
            <a:pPr marL="865188" lvl="1" indent="-342900">
              <a:buFont typeface="Arial" panose="020B0604020202020204" pitchFamily="34" charset="0"/>
              <a:buChar char="•"/>
            </a:pPr>
            <a:endParaRPr lang="en-US" altLang="en-US" dirty="0"/>
          </a:p>
          <a:p>
            <a:r>
              <a:rPr lang="en-US" altLang="en-US" sz="2200" b="1" dirty="0"/>
              <a:t>Leydig cells</a:t>
            </a:r>
          </a:p>
          <a:p>
            <a:pPr lvl="1">
              <a:buFont typeface="Calibri" panose="020F0502020204030204" pitchFamily="34" charset="0"/>
              <a:buChar char="‐"/>
            </a:pPr>
            <a:r>
              <a:rPr lang="en-US" altLang="en-US" sz="1800" dirty="0"/>
              <a:t>Synthesis of androgens</a:t>
            </a:r>
          </a:p>
          <a:p>
            <a:pPr marL="522288" lvl="1" indent="0"/>
            <a:endParaRPr lang="en-US" altLang="en-US" dirty="0">
              <a:latin typeface="Verdana" panose="020B0604030504040204" pitchFamily="34" charset="0"/>
            </a:endParaRPr>
          </a:p>
          <a:p>
            <a:pPr marL="65088" indent="0"/>
            <a:endParaRPr lang="en-US" altLang="en-US" dirty="0">
              <a:latin typeface="Verdana" panose="020B0604030504040204" pitchFamily="34" charset="0"/>
            </a:endParaRPr>
          </a:p>
        </p:txBody>
      </p:sp>
      <p:sp>
        <p:nvSpPr>
          <p:cNvPr id="13330" name="Text Box 18">
            <a:extLst>
              <a:ext uri="{FF2B5EF4-FFF2-40B4-BE49-F238E27FC236}">
                <a16:creationId xmlns:a16="http://schemas.microsoft.com/office/drawing/2014/main" id="{E711DBC7-B143-4051-AD4D-E0C43E959A29}"/>
              </a:ext>
            </a:extLst>
          </p:cNvPr>
          <p:cNvSpPr txBox="1">
            <a:spLocks noChangeArrowheads="1"/>
          </p:cNvSpPr>
          <p:nvPr/>
        </p:nvSpPr>
        <p:spPr bwMode="auto">
          <a:xfrm>
            <a:off x="285134" y="6500241"/>
            <a:ext cx="1162956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altLang="en-US" sz="1200" b="1" i="0" u="none" strike="noStrike" kern="1200" cap="none" spc="0" normalizeH="0" baseline="0" noProof="0" dirty="0">
                <a:ln>
                  <a:noFill/>
                </a:ln>
                <a:solidFill>
                  <a:schemeClr val="bg1"/>
                </a:solidFill>
                <a:effectLst/>
                <a:uLnTx/>
                <a:uFillTx/>
                <a:ea typeface="+mn-ea"/>
                <a:cs typeface="+mn-cs"/>
              </a:rPr>
              <a:t>Griffin JE &amp; Wilson JD. </a:t>
            </a:r>
            <a:r>
              <a:rPr kumimoji="0" lang="en-GB" altLang="en-US" sz="1200" b="1" i="1" u="none" strike="noStrike" kern="1200" cap="none" spc="0" normalizeH="0" baseline="0" noProof="0" dirty="0">
                <a:ln>
                  <a:noFill/>
                </a:ln>
                <a:solidFill>
                  <a:schemeClr val="bg1"/>
                </a:solidFill>
                <a:effectLst/>
                <a:uLnTx/>
                <a:uFillTx/>
                <a:ea typeface="+mn-ea"/>
                <a:cs typeface="+mn-cs"/>
              </a:rPr>
              <a:t>In Williams Text book of Endocrinology. </a:t>
            </a:r>
            <a:r>
              <a:rPr kumimoji="0" lang="en-GB" altLang="en-US" sz="1200" b="1" u="none" strike="noStrike" kern="1200" cap="none" spc="0" normalizeH="0" baseline="0" noProof="0" dirty="0">
                <a:ln>
                  <a:noFill/>
                </a:ln>
                <a:solidFill>
                  <a:schemeClr val="bg1"/>
                </a:solidFill>
                <a:effectLst/>
                <a:uLnTx/>
                <a:uFillTx/>
                <a:ea typeface="+mn-ea"/>
                <a:cs typeface="+mn-cs"/>
              </a:rPr>
              <a:t>2003: </a:t>
            </a:r>
            <a:r>
              <a:rPr kumimoji="0" lang="en-GB" altLang="en-US" sz="1200" b="1" i="0" u="none" strike="noStrike" kern="1200" cap="none" spc="0" normalizeH="0" baseline="0" noProof="0" dirty="0">
                <a:ln>
                  <a:noFill/>
                </a:ln>
                <a:solidFill>
                  <a:schemeClr val="bg1"/>
                </a:solidFill>
                <a:effectLst/>
                <a:uLnTx/>
                <a:uFillTx/>
                <a:ea typeface="+mn-ea"/>
                <a:cs typeface="+mn-cs"/>
              </a:rPr>
              <a:t>709-753.  </a:t>
            </a:r>
            <a:r>
              <a:rPr kumimoji="0" lang="de-DE" altLang="en-US" sz="1200" b="1" i="0" u="none" strike="noStrike" kern="1200" cap="none" spc="0" normalizeH="0" baseline="0" noProof="0" dirty="0">
                <a:ln>
                  <a:noFill/>
                </a:ln>
                <a:solidFill>
                  <a:schemeClr val="bg1"/>
                </a:solidFill>
                <a:effectLst/>
                <a:uLnTx/>
                <a:uFillTx/>
                <a:ea typeface="+mn-ea"/>
                <a:cs typeface="+mn-cs"/>
              </a:rPr>
              <a:t>Tanagho EA &amp; McAninch JW. </a:t>
            </a:r>
            <a:r>
              <a:rPr kumimoji="0" lang="de-DE" altLang="en-US" sz="1200" b="1" i="1" u="none" strike="noStrike" kern="1200" cap="none" spc="0" normalizeH="0" baseline="0" noProof="0" dirty="0">
                <a:ln>
                  <a:noFill/>
                </a:ln>
                <a:solidFill>
                  <a:schemeClr val="bg1"/>
                </a:solidFill>
                <a:effectLst/>
                <a:uLnTx/>
                <a:uFillTx/>
                <a:ea typeface="+mn-ea"/>
                <a:cs typeface="+mn-cs"/>
              </a:rPr>
              <a:t>In Smith‘s General Urology</a:t>
            </a:r>
            <a:r>
              <a:rPr kumimoji="0" lang="de-DE" altLang="en-US" sz="1200" b="1" u="none" strike="noStrike" kern="1200" cap="none" spc="0" normalizeH="0" baseline="0" noProof="0" dirty="0">
                <a:ln>
                  <a:noFill/>
                </a:ln>
                <a:solidFill>
                  <a:schemeClr val="bg1"/>
                </a:solidFill>
                <a:effectLst/>
                <a:uLnTx/>
                <a:uFillTx/>
                <a:ea typeface="+mn-ea"/>
                <a:cs typeface="+mn-cs"/>
              </a:rPr>
              <a:t>. 2003</a:t>
            </a:r>
            <a:r>
              <a:rPr kumimoji="0" lang="de-DE" altLang="en-US" sz="1200" b="1" i="1" u="none" strike="noStrike" kern="1200" cap="none" spc="0" normalizeH="0" baseline="0" noProof="0" dirty="0">
                <a:ln>
                  <a:noFill/>
                </a:ln>
                <a:solidFill>
                  <a:schemeClr val="bg1"/>
                </a:solidFill>
                <a:effectLst/>
                <a:uLnTx/>
                <a:uFillTx/>
                <a:ea typeface="+mn-ea"/>
                <a:cs typeface="+mn-cs"/>
              </a:rPr>
              <a:t>:</a:t>
            </a:r>
            <a:r>
              <a:rPr kumimoji="0" lang="de-DE" altLang="en-US" sz="1200" b="1" i="0" u="none" strike="noStrike" kern="1200" cap="none" spc="0" normalizeH="0" baseline="0" noProof="0" dirty="0">
                <a:ln>
                  <a:noFill/>
                </a:ln>
                <a:solidFill>
                  <a:schemeClr val="bg1"/>
                </a:solidFill>
                <a:effectLst/>
                <a:uLnTx/>
                <a:uFillTx/>
                <a:ea typeface="+mn-ea"/>
                <a:cs typeface="+mn-cs"/>
              </a:rPr>
              <a:t> 1-17, 678-693.</a:t>
            </a:r>
            <a:endParaRPr kumimoji="0" lang="en-US" altLang="en-US" sz="1200" b="1" i="0" u="none" strike="noStrike" kern="1200" cap="none" spc="0" normalizeH="0" baseline="0" noProof="0" dirty="0">
              <a:ln>
                <a:noFill/>
              </a:ln>
              <a:solidFill>
                <a:schemeClr val="bg1"/>
              </a:solidFill>
              <a:effectLst/>
              <a:uLnTx/>
              <a:uFillTx/>
              <a:ea typeface="+mn-ea"/>
              <a:cs typeface="+mn-cs"/>
            </a:endParaRPr>
          </a:p>
        </p:txBody>
      </p:sp>
      <p:sp>
        <p:nvSpPr>
          <p:cNvPr id="2" name="Slide Number Placeholder 1">
            <a:extLst>
              <a:ext uri="{FF2B5EF4-FFF2-40B4-BE49-F238E27FC236}">
                <a16:creationId xmlns:a16="http://schemas.microsoft.com/office/drawing/2014/main" id="{CFEE9D43-CB6F-48B9-81C7-B3873B59B9C2}"/>
              </a:ext>
            </a:extLst>
          </p:cNvPr>
          <p:cNvSpPr>
            <a:spLocks noGrp="1"/>
          </p:cNvSpPr>
          <p:nvPr>
            <p:ph type="sldNum" sz="quarter" idx="12"/>
          </p:nvPr>
        </p:nvSpPr>
        <p:spPr/>
        <p:txBody>
          <a:bodyPr/>
          <a:lstStyle/>
          <a:p>
            <a:fld id="{24443D20-B41A-4E7F-B431-D4A85DE2CB5E}" type="slidenum">
              <a:rPr lang="en-GB" smtClean="0"/>
              <a:pPr/>
              <a:t>22</a:t>
            </a:fld>
            <a:endParaRPr lang="en-GB" dirty="0">
              <a:solidFill>
                <a:schemeClr val="tx1">
                  <a:lumMod val="20000"/>
                  <a:lumOff val="80000"/>
                </a:schemeClr>
              </a:solidFill>
            </a:endParaRPr>
          </a:p>
        </p:txBody>
      </p:sp>
    </p:spTree>
    <p:extLst>
      <p:ext uri="{BB962C8B-B14F-4D97-AF65-F5344CB8AC3E}">
        <p14:creationId xmlns:p14="http://schemas.microsoft.com/office/powerpoint/2010/main" val="1624231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54" y="1971359"/>
            <a:ext cx="1815401" cy="3092133"/>
          </a:xfrm>
          <a:prstGeom prst="rect">
            <a:avLst/>
          </a:prstGeom>
        </p:spPr>
      </p:pic>
      <p:sp>
        <p:nvSpPr>
          <p:cNvPr id="2" name="Title 1"/>
          <p:cNvSpPr>
            <a:spLocks noGrp="1"/>
          </p:cNvSpPr>
          <p:nvPr>
            <p:ph type="title"/>
          </p:nvPr>
        </p:nvSpPr>
        <p:spPr>
          <a:xfrm>
            <a:off x="192318" y="668338"/>
            <a:ext cx="10186416" cy="857250"/>
          </a:xfrm>
        </p:spPr>
        <p:txBody>
          <a:bodyPr>
            <a:normAutofit/>
          </a:bodyPr>
          <a:lstStyle/>
          <a:p>
            <a:r>
              <a:rPr lang="en-GB" dirty="0">
                <a:solidFill>
                  <a:schemeClr val="accent6">
                    <a:lumMod val="10000"/>
                  </a:schemeClr>
                </a:solidFill>
                <a:latin typeface="Poppins Medium"/>
                <a:ea typeface="+mn-ea"/>
                <a:cs typeface="Poppins" panose="00000500000000000000" pitchFamily="2" charset="0"/>
              </a:rPr>
              <a:t>Testosterone Physiology - Production</a:t>
            </a:r>
            <a:endParaRPr lang="en-US" dirty="0">
              <a:solidFill>
                <a:schemeClr val="accent6">
                  <a:lumMod val="10000"/>
                </a:schemeClr>
              </a:solidFill>
              <a:latin typeface="Poppins Medium"/>
              <a:ea typeface="+mn-ea"/>
              <a:cs typeface="Poppins" panose="00000500000000000000" pitchFamily="2" charset="0"/>
            </a:endParaRPr>
          </a:p>
        </p:txBody>
      </p:sp>
      <p:sp>
        <p:nvSpPr>
          <p:cNvPr id="8" name="Rectangle 7"/>
          <p:cNvSpPr/>
          <p:nvPr/>
        </p:nvSpPr>
        <p:spPr>
          <a:xfrm>
            <a:off x="1575128" y="6495004"/>
            <a:ext cx="9060301"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7E6E6"/>
                </a:solidFill>
                <a:effectLst/>
                <a:uLnTx/>
                <a:uFillTx/>
                <a:ea typeface="+mn-ea"/>
                <a:cs typeface="+mn-cs"/>
              </a:rPr>
              <a:t>1. </a:t>
            </a:r>
            <a:r>
              <a:rPr lang="en-US" sz="1400" b="1" dirty="0">
                <a:solidFill>
                  <a:srgbClr val="E7E6E6"/>
                </a:solidFill>
              </a:rPr>
              <a:t>Adapted from </a:t>
            </a:r>
            <a:r>
              <a:rPr lang="en-US" sz="1400" b="1" dirty="0" err="1">
                <a:solidFill>
                  <a:srgbClr val="E7E6E6"/>
                </a:solidFill>
              </a:rPr>
              <a:t>Dandona</a:t>
            </a:r>
            <a:r>
              <a:rPr lang="en-US" sz="1400" b="1" dirty="0">
                <a:solidFill>
                  <a:srgbClr val="E7E6E6"/>
                </a:solidFill>
              </a:rPr>
              <a:t> </a:t>
            </a:r>
            <a:r>
              <a:rPr kumimoji="0" lang="en-US" sz="1400" b="1" i="0" u="none" strike="noStrike" kern="1200" cap="none" spc="0" normalizeH="0" baseline="0" noProof="0" dirty="0">
                <a:ln>
                  <a:noFill/>
                </a:ln>
                <a:solidFill>
                  <a:srgbClr val="E7E6E6"/>
                </a:solidFill>
                <a:effectLst/>
                <a:uLnTx/>
                <a:uFillTx/>
                <a:ea typeface="+mn-ea"/>
                <a:cs typeface="+mn-cs"/>
              </a:rPr>
              <a:t>P &amp; Rosenberg MT. </a:t>
            </a:r>
            <a:r>
              <a:rPr kumimoji="0" lang="en-US" sz="1400" b="1" i="1" u="none" strike="noStrike" kern="1200" cap="none" spc="0" normalizeH="0" baseline="0" noProof="0" dirty="0">
                <a:ln>
                  <a:noFill/>
                </a:ln>
                <a:solidFill>
                  <a:srgbClr val="E7E6E6"/>
                </a:solidFill>
                <a:effectLst/>
                <a:uLnTx/>
                <a:uFillTx/>
                <a:ea typeface="+mn-ea"/>
                <a:cs typeface="+mn-cs"/>
              </a:rPr>
              <a:t>J Clin Pract </a:t>
            </a:r>
            <a:r>
              <a:rPr kumimoji="0" lang="en-US" sz="1400" b="1" i="0" u="none" strike="noStrike" kern="1200" cap="none" spc="0" normalizeH="0" baseline="0" noProof="0" dirty="0">
                <a:ln>
                  <a:noFill/>
                </a:ln>
                <a:solidFill>
                  <a:srgbClr val="E7E6E6"/>
                </a:solidFill>
                <a:effectLst/>
                <a:uLnTx/>
                <a:uFillTx/>
                <a:ea typeface="+mn-ea"/>
                <a:cs typeface="+mn-cs"/>
              </a:rPr>
              <a:t>2010.64(6):682-696.</a:t>
            </a:r>
          </a:p>
        </p:txBody>
      </p:sp>
      <p:pic>
        <p:nvPicPr>
          <p:cNvPr id="37" name="Picture 36" descr="dxfdddfdArtboard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453" y="2998567"/>
            <a:ext cx="1471104" cy="1661302"/>
          </a:xfrm>
          <a:prstGeom prst="rect">
            <a:avLst/>
          </a:prstGeom>
        </p:spPr>
      </p:pic>
      <p:sp>
        <p:nvSpPr>
          <p:cNvPr id="38" name="Oval 37"/>
          <p:cNvSpPr/>
          <p:nvPr/>
        </p:nvSpPr>
        <p:spPr>
          <a:xfrm>
            <a:off x="2315443" y="3161348"/>
            <a:ext cx="1469028" cy="1479090"/>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40" name="Straight Connector 39"/>
          <p:cNvCxnSpPr/>
          <p:nvPr/>
        </p:nvCxnSpPr>
        <p:spPr>
          <a:xfrm flipV="1">
            <a:off x="1202605" y="3215185"/>
            <a:ext cx="1556297" cy="806380"/>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7" idx="4"/>
            <a:endCxn id="38" idx="4"/>
          </p:cNvCxnSpPr>
          <p:nvPr/>
        </p:nvCxnSpPr>
        <p:spPr>
          <a:xfrm flipV="1">
            <a:off x="1398449" y="4640438"/>
            <a:ext cx="1651508" cy="226156"/>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963080" y="3989891"/>
            <a:ext cx="870741" cy="876705"/>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7" name="TextBox 26"/>
          <p:cNvSpPr txBox="1"/>
          <p:nvPr/>
        </p:nvSpPr>
        <p:spPr>
          <a:xfrm>
            <a:off x="5598521" y="2019075"/>
            <a:ext cx="414889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ea typeface="+mn-ea"/>
                <a:cs typeface="+mn-cs"/>
              </a:rPr>
              <a:t>Hypothalamic-Pituitary-Testicular (HPT) Axis</a:t>
            </a:r>
            <a:r>
              <a:rPr kumimoji="0" lang="en-GB" sz="1400" b="1" i="0" u="none" strike="noStrike" kern="1200" cap="none" spc="0" normalizeH="0" baseline="30000" noProof="0" dirty="0">
                <a:ln>
                  <a:noFill/>
                </a:ln>
                <a:solidFill>
                  <a:srgbClr val="000000"/>
                </a:solidFill>
                <a:effectLst/>
                <a:uLnTx/>
                <a:uFillTx/>
                <a:ea typeface="+mn-ea"/>
                <a:cs typeface="+mn-cs"/>
              </a:rPr>
              <a:t>1</a:t>
            </a:r>
            <a:endParaRPr kumimoji="0" lang="en-GB" sz="1400" b="1" i="0" u="none" strike="noStrike" kern="1200" cap="none" spc="0" normalizeH="0" baseline="0" noProof="0" dirty="0">
              <a:ln>
                <a:noFill/>
              </a:ln>
              <a:solidFill>
                <a:srgbClr val="000000"/>
              </a:solidFill>
              <a:effectLst/>
              <a:uLnTx/>
              <a:uFillTx/>
              <a:ea typeface="+mn-ea"/>
              <a:cs typeface="+mn-cs"/>
            </a:endParaRPr>
          </a:p>
        </p:txBody>
      </p:sp>
      <p:grpSp>
        <p:nvGrpSpPr>
          <p:cNvPr id="73" name="Group 72"/>
          <p:cNvGrpSpPr/>
          <p:nvPr/>
        </p:nvGrpSpPr>
        <p:grpSpPr>
          <a:xfrm>
            <a:off x="5718147" y="2479201"/>
            <a:ext cx="4013668" cy="2676991"/>
            <a:chOff x="4449852" y="1563031"/>
            <a:chExt cx="4154590" cy="2837778"/>
          </a:xfrm>
        </p:grpSpPr>
        <p:cxnSp>
          <p:nvCxnSpPr>
            <p:cNvPr id="6" name="Straight Arrow Connector 5"/>
            <p:cNvCxnSpPr/>
            <p:nvPr/>
          </p:nvCxnSpPr>
          <p:spPr>
            <a:xfrm flipH="1">
              <a:off x="6992609" y="2371074"/>
              <a:ext cx="1611833" cy="4325"/>
            </a:xfrm>
            <a:prstGeom prst="straightConnector1">
              <a:avLst/>
            </a:prstGeom>
            <a:ln>
              <a:solidFill>
                <a:srgbClr val="00A8E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593330" y="1707107"/>
              <a:ext cx="0" cy="2551973"/>
            </a:xfrm>
            <a:prstGeom prst="line">
              <a:avLst/>
            </a:prstGeom>
            <a:ln>
              <a:solidFill>
                <a:srgbClr val="00A8E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6984442" y="1719484"/>
              <a:ext cx="1620000" cy="0"/>
            </a:xfrm>
            <a:prstGeom prst="straightConnector1">
              <a:avLst/>
            </a:prstGeom>
            <a:ln>
              <a:solidFill>
                <a:srgbClr val="00A8E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4449852" y="2395332"/>
              <a:ext cx="3567083" cy="2005477"/>
              <a:chOff x="5019147" y="2433092"/>
              <a:chExt cx="3567083" cy="2005477"/>
            </a:xfrm>
          </p:grpSpPr>
          <p:sp>
            <p:nvSpPr>
              <p:cNvPr id="11" name="Rectangle 10"/>
              <p:cNvSpPr/>
              <p:nvPr/>
            </p:nvSpPr>
            <p:spPr>
              <a:xfrm>
                <a:off x="5466315" y="2937492"/>
                <a:ext cx="2552236" cy="769168"/>
              </a:xfrm>
              <a:prstGeom prst="rect">
                <a:avLst/>
              </a:prstGeom>
              <a:solidFill>
                <a:srgbClr val="DDF6FF"/>
              </a:solidFill>
              <a:ln w="12700">
                <a:solidFill>
                  <a:srgbClr val="00A8E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white"/>
                  </a:solidFill>
                  <a:effectLst/>
                  <a:uLnTx/>
                  <a:uFillTx/>
                  <a:ea typeface="+mn-ea"/>
                  <a:cs typeface="+mn-cs"/>
                </a:endParaRPr>
              </a:p>
            </p:txBody>
          </p:sp>
          <p:sp>
            <p:nvSpPr>
              <p:cNvPr id="3" name="TextBox 2"/>
              <p:cNvSpPr txBox="1"/>
              <p:nvPr/>
            </p:nvSpPr>
            <p:spPr>
              <a:xfrm>
                <a:off x="5607783" y="2965306"/>
                <a:ext cx="1070570" cy="2936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ea typeface="+mn-ea"/>
                    <a:cs typeface="+mn-cs"/>
                  </a:rPr>
                  <a:t>Sertoli cells</a:t>
                </a:r>
              </a:p>
            </p:txBody>
          </p:sp>
          <p:sp>
            <p:nvSpPr>
              <p:cNvPr id="13" name="TextBox 12"/>
              <p:cNvSpPr txBox="1"/>
              <p:nvPr/>
            </p:nvSpPr>
            <p:spPr>
              <a:xfrm>
                <a:off x="6983512" y="2961819"/>
                <a:ext cx="1093801" cy="29363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ea typeface="+mn-ea"/>
                    <a:cs typeface="+mn-cs"/>
                  </a:rPr>
                  <a:t>Leydig cells</a:t>
                </a:r>
              </a:p>
            </p:txBody>
          </p:sp>
          <p:sp>
            <p:nvSpPr>
              <p:cNvPr id="14" name="TextBox 13"/>
              <p:cNvSpPr txBox="1"/>
              <p:nvPr/>
            </p:nvSpPr>
            <p:spPr>
              <a:xfrm>
                <a:off x="6439581" y="3153358"/>
                <a:ext cx="702210"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EAB"/>
                    </a:solidFill>
                    <a:effectLst/>
                    <a:uLnTx/>
                    <a:uFillTx/>
                    <a:ea typeface="+mn-ea"/>
                    <a:cs typeface="+mn-cs"/>
                  </a:rPr>
                  <a:t>Testis</a:t>
                </a:r>
              </a:p>
            </p:txBody>
          </p:sp>
          <p:sp>
            <p:nvSpPr>
              <p:cNvPr id="15" name="TextBox 14"/>
              <p:cNvSpPr txBox="1"/>
              <p:nvPr/>
            </p:nvSpPr>
            <p:spPr>
              <a:xfrm>
                <a:off x="5415000" y="3417536"/>
                <a:ext cx="1704418" cy="2773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ea typeface="+mn-ea"/>
                    <a:cs typeface="+mn-cs"/>
                  </a:rPr>
                  <a:t>Seminiferous tubules</a:t>
                </a:r>
              </a:p>
            </p:txBody>
          </p:sp>
          <p:sp>
            <p:nvSpPr>
              <p:cNvPr id="16" name="TextBox 15"/>
              <p:cNvSpPr txBox="1"/>
              <p:nvPr/>
            </p:nvSpPr>
            <p:spPr>
              <a:xfrm>
                <a:off x="5019147" y="4112306"/>
                <a:ext cx="1438932"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6EAB"/>
                    </a:solidFill>
                    <a:effectLst/>
                    <a:uLnTx/>
                    <a:uFillTx/>
                    <a:ea typeface="+mn-ea"/>
                    <a:cs typeface="+mn-cs"/>
                  </a:rPr>
                  <a:t>Spermatozoa</a:t>
                </a:r>
              </a:p>
            </p:txBody>
          </p:sp>
          <p:sp>
            <p:nvSpPr>
              <p:cNvPr id="17" name="TextBox 16"/>
              <p:cNvSpPr txBox="1"/>
              <p:nvPr/>
            </p:nvSpPr>
            <p:spPr>
              <a:xfrm>
                <a:off x="7203714" y="4112305"/>
                <a:ext cx="1382516"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6EAB"/>
                    </a:solidFill>
                    <a:effectLst/>
                    <a:uLnTx/>
                    <a:uFillTx/>
                    <a:ea typeface="+mn-ea"/>
                    <a:cs typeface="+mn-cs"/>
                  </a:rPr>
                  <a:t>Testosterone</a:t>
                </a:r>
              </a:p>
            </p:txBody>
          </p:sp>
          <p:sp>
            <p:nvSpPr>
              <p:cNvPr id="25" name="Right Arrow 24"/>
              <p:cNvSpPr/>
              <p:nvPr/>
            </p:nvSpPr>
            <p:spPr>
              <a:xfrm rot="6794703">
                <a:off x="6025305" y="2573977"/>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ea typeface="+mn-ea"/>
                  <a:cs typeface="+mn-cs"/>
                </a:endParaRPr>
              </a:p>
            </p:txBody>
          </p:sp>
          <p:sp>
            <p:nvSpPr>
              <p:cNvPr id="26" name="Right Arrow 25"/>
              <p:cNvSpPr/>
              <p:nvPr/>
            </p:nvSpPr>
            <p:spPr>
              <a:xfrm rot="14805297" flipH="1">
                <a:off x="6879929" y="2573977"/>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ea typeface="+mn-ea"/>
                  <a:cs typeface="+mn-cs"/>
                </a:endParaRPr>
              </a:p>
            </p:txBody>
          </p:sp>
          <p:sp>
            <p:nvSpPr>
              <p:cNvPr id="36" name="Right Arrow 35"/>
              <p:cNvSpPr/>
              <p:nvPr/>
            </p:nvSpPr>
            <p:spPr>
              <a:xfrm rot="6794703">
                <a:off x="5506420" y="3752248"/>
                <a:ext cx="579632" cy="297861"/>
              </a:xfrm>
              <a:prstGeom prst="rightArrow">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ea typeface="+mn-ea"/>
                  <a:cs typeface="+mn-cs"/>
                </a:endParaRPr>
              </a:p>
            </p:txBody>
          </p:sp>
          <p:sp>
            <p:nvSpPr>
              <p:cNvPr id="39" name="Right Arrow 38"/>
              <p:cNvSpPr/>
              <p:nvPr/>
            </p:nvSpPr>
            <p:spPr>
              <a:xfrm rot="14805297" flipH="1">
                <a:off x="7347696" y="3746081"/>
                <a:ext cx="579632" cy="297861"/>
              </a:xfrm>
              <a:prstGeom prst="rightArrow">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ea typeface="+mn-ea"/>
                  <a:cs typeface="+mn-cs"/>
                </a:endParaRPr>
              </a:p>
            </p:txBody>
          </p:sp>
          <p:cxnSp>
            <p:nvCxnSpPr>
              <p:cNvPr id="30" name="Straight Arrow Connector 29"/>
              <p:cNvCxnSpPr/>
              <p:nvPr/>
            </p:nvCxnSpPr>
            <p:spPr>
              <a:xfrm flipH="1">
                <a:off x="5998544" y="3180366"/>
                <a:ext cx="128158" cy="297792"/>
              </a:xfrm>
              <a:prstGeom prst="straightConnector1">
                <a:avLst/>
              </a:prstGeom>
              <a:ln>
                <a:solidFill>
                  <a:srgbClr val="00A8E1"/>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5498250" y="2450195"/>
              <a:ext cx="514711"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EAB"/>
                  </a:solidFill>
                  <a:effectLst/>
                  <a:uLnTx/>
                  <a:uFillTx/>
                  <a:ea typeface="+mn-ea"/>
                  <a:cs typeface="+mn-cs"/>
                </a:rPr>
                <a:t>FSH</a:t>
              </a:r>
            </a:p>
          </p:txBody>
        </p:sp>
        <p:sp>
          <p:nvSpPr>
            <p:cNvPr id="23" name="TextBox 22"/>
            <p:cNvSpPr txBox="1"/>
            <p:nvPr/>
          </p:nvSpPr>
          <p:spPr>
            <a:xfrm>
              <a:off x="6433557" y="2480487"/>
              <a:ext cx="395242"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EAB"/>
                  </a:solidFill>
                  <a:effectLst/>
                  <a:uLnTx/>
                  <a:uFillTx/>
                  <a:ea typeface="+mn-ea"/>
                  <a:cs typeface="+mn-cs"/>
                </a:rPr>
                <a:t>LH</a:t>
              </a:r>
            </a:p>
          </p:txBody>
        </p:sp>
        <p:sp>
          <p:nvSpPr>
            <p:cNvPr id="4" name="Right Arrow 3"/>
            <p:cNvSpPr/>
            <p:nvPr/>
          </p:nvSpPr>
          <p:spPr>
            <a:xfrm rot="5400000">
              <a:off x="5888844" y="1855774"/>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ea typeface="+mn-ea"/>
                <a:cs typeface="+mn-cs"/>
              </a:endParaRPr>
            </a:p>
          </p:txBody>
        </p:sp>
        <p:sp>
          <p:nvSpPr>
            <p:cNvPr id="18" name="TextBox 17"/>
            <p:cNvSpPr txBox="1"/>
            <p:nvPr/>
          </p:nvSpPr>
          <p:spPr>
            <a:xfrm>
              <a:off x="5834360" y="1846811"/>
              <a:ext cx="690595"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EAB"/>
                  </a:solidFill>
                  <a:effectLst/>
                  <a:uLnTx/>
                  <a:uFillTx/>
                  <a:ea typeface="+mn-ea"/>
                  <a:cs typeface="+mn-cs"/>
                </a:rPr>
                <a:t>GnRH</a:t>
              </a:r>
            </a:p>
          </p:txBody>
        </p:sp>
        <p:sp>
          <p:nvSpPr>
            <p:cNvPr id="19" name="TextBox 18"/>
            <p:cNvSpPr txBox="1"/>
            <p:nvPr/>
          </p:nvSpPr>
          <p:spPr>
            <a:xfrm>
              <a:off x="5538794" y="1563031"/>
              <a:ext cx="1546786"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EAB"/>
                  </a:solidFill>
                  <a:effectLst/>
                  <a:uLnTx/>
                  <a:uFillTx/>
                  <a:ea typeface="+mn-ea"/>
                  <a:cs typeface="+mn-cs"/>
                </a:rPr>
                <a:t>Hypothalamus</a:t>
              </a:r>
            </a:p>
          </p:txBody>
        </p:sp>
        <p:sp>
          <p:nvSpPr>
            <p:cNvPr id="20" name="TextBox 19"/>
            <p:cNvSpPr txBox="1"/>
            <p:nvPr/>
          </p:nvSpPr>
          <p:spPr>
            <a:xfrm>
              <a:off x="5384875" y="2207089"/>
              <a:ext cx="1724330" cy="3262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6EAB"/>
                  </a:solidFill>
                  <a:effectLst/>
                  <a:uLnTx/>
                  <a:uFillTx/>
                  <a:ea typeface="+mn-ea"/>
                  <a:cs typeface="+mn-cs"/>
                </a:rPr>
                <a:t>Anterior pituitary</a:t>
              </a:r>
            </a:p>
          </p:txBody>
        </p:sp>
        <p:cxnSp>
          <p:nvCxnSpPr>
            <p:cNvPr id="53" name="Straight Arrow Connector 52"/>
            <p:cNvCxnSpPr/>
            <p:nvPr/>
          </p:nvCxnSpPr>
          <p:spPr>
            <a:xfrm flipH="1">
              <a:off x="7851422" y="4248541"/>
              <a:ext cx="752114" cy="0"/>
            </a:xfrm>
            <a:prstGeom prst="straightConnector1">
              <a:avLst/>
            </a:prstGeom>
            <a:ln>
              <a:solidFill>
                <a:srgbClr val="00A8E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7760007" y="1648600"/>
              <a:ext cx="174191" cy="156831"/>
              <a:chOff x="3908153" y="2053964"/>
              <a:chExt cx="174191" cy="156831"/>
            </a:xfrm>
            <a:solidFill>
              <a:srgbClr val="FFFFFF"/>
            </a:solidFill>
          </p:grpSpPr>
          <p:sp>
            <p:nvSpPr>
              <p:cNvPr id="56" name="Oval 55"/>
              <p:cNvSpPr/>
              <p:nvPr/>
            </p:nvSpPr>
            <p:spPr>
              <a:xfrm>
                <a:off x="3908153" y="2053964"/>
                <a:ext cx="174191" cy="156831"/>
              </a:xfrm>
              <a:prstGeom prst="ellips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ea typeface="+mn-ea"/>
                  <a:cs typeface="+mn-cs"/>
                </a:endParaRPr>
              </a:p>
            </p:txBody>
          </p:sp>
          <p:cxnSp>
            <p:nvCxnSpPr>
              <p:cNvPr id="60" name="Straight Connector 59"/>
              <p:cNvCxnSpPr/>
              <p:nvPr/>
            </p:nvCxnSpPr>
            <p:spPr>
              <a:xfrm>
                <a:off x="3961610" y="2127186"/>
                <a:ext cx="69345" cy="0"/>
              </a:xfrm>
              <a:prstGeom prst="lin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cxnSp>
        </p:grpSp>
        <p:grpSp>
          <p:nvGrpSpPr>
            <p:cNvPr id="66" name="Group 65"/>
            <p:cNvGrpSpPr/>
            <p:nvPr/>
          </p:nvGrpSpPr>
          <p:grpSpPr>
            <a:xfrm>
              <a:off x="7754121" y="2296983"/>
              <a:ext cx="174191" cy="156831"/>
              <a:chOff x="3908153" y="2053964"/>
              <a:chExt cx="174191" cy="156831"/>
            </a:xfrm>
            <a:solidFill>
              <a:srgbClr val="FFFFFF"/>
            </a:solidFill>
          </p:grpSpPr>
          <p:sp>
            <p:nvSpPr>
              <p:cNvPr id="67" name="Oval 66"/>
              <p:cNvSpPr/>
              <p:nvPr/>
            </p:nvSpPr>
            <p:spPr>
              <a:xfrm>
                <a:off x="3908153" y="2053964"/>
                <a:ext cx="174191" cy="156831"/>
              </a:xfrm>
              <a:prstGeom prst="ellips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ea typeface="+mn-ea"/>
                  <a:cs typeface="+mn-cs"/>
                </a:endParaRPr>
              </a:p>
            </p:txBody>
          </p:sp>
          <p:cxnSp>
            <p:nvCxnSpPr>
              <p:cNvPr id="68" name="Straight Connector 67"/>
              <p:cNvCxnSpPr/>
              <p:nvPr/>
            </p:nvCxnSpPr>
            <p:spPr>
              <a:xfrm>
                <a:off x="3961610" y="2127186"/>
                <a:ext cx="69345" cy="0"/>
              </a:xfrm>
              <a:prstGeom prst="lin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cxnSp>
        </p:grpSp>
      </p:grpSp>
      <p:pic>
        <p:nvPicPr>
          <p:cNvPr id="75" name="Picture 74" descr="fdArtboard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985" y="1867740"/>
            <a:ext cx="1408907" cy="1393324"/>
          </a:xfrm>
          <a:prstGeom prst="rect">
            <a:avLst/>
          </a:prstGeom>
        </p:spPr>
      </p:pic>
      <p:sp>
        <p:nvSpPr>
          <p:cNvPr id="76" name="Oval 75"/>
          <p:cNvSpPr/>
          <p:nvPr/>
        </p:nvSpPr>
        <p:spPr>
          <a:xfrm>
            <a:off x="1202603" y="1991820"/>
            <a:ext cx="416650" cy="419504"/>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cxnSp>
        <p:nvCxnSpPr>
          <p:cNvPr id="77" name="Straight Connector 76"/>
          <p:cNvCxnSpPr>
            <a:endCxn id="79" idx="1"/>
          </p:cNvCxnSpPr>
          <p:nvPr/>
        </p:nvCxnSpPr>
        <p:spPr>
          <a:xfrm>
            <a:off x="1549165" y="2044184"/>
            <a:ext cx="1724058" cy="132528"/>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1564273" y="2368310"/>
            <a:ext cx="1578429" cy="417286"/>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3102624" y="2004943"/>
            <a:ext cx="1164935" cy="1172914"/>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2" name="TextBox 81"/>
          <p:cNvSpPr txBox="1"/>
          <p:nvPr/>
        </p:nvSpPr>
        <p:spPr>
          <a:xfrm>
            <a:off x="4346870" y="2550721"/>
            <a:ext cx="184312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Pituitary gland</a:t>
            </a:r>
          </a:p>
        </p:txBody>
      </p:sp>
      <p:cxnSp>
        <p:nvCxnSpPr>
          <p:cNvPr id="83" name="Straight Arrow Connector 82"/>
          <p:cNvCxnSpPr>
            <a:cxnSpLocks/>
          </p:cNvCxnSpPr>
          <p:nvPr/>
        </p:nvCxnSpPr>
        <p:spPr>
          <a:xfrm flipH="1" flipV="1">
            <a:off x="3878471" y="2514393"/>
            <a:ext cx="468399" cy="165303"/>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3459699" y="4479083"/>
            <a:ext cx="184312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ea typeface="+mn-ea"/>
                <a:cs typeface="+mn-cs"/>
              </a:rPr>
              <a:t>LH receptor</a:t>
            </a:r>
            <a:r>
              <a:rPr kumimoji="0" lang="en-US" sz="1400" b="0" i="0" u="none" strike="noStrike" kern="1200" cap="none" spc="0" normalizeH="0" baseline="30000" noProof="0" dirty="0">
                <a:ln>
                  <a:noFill/>
                </a:ln>
                <a:solidFill>
                  <a:srgbClr val="000000"/>
                </a:solidFill>
                <a:effectLst/>
                <a:uLnTx/>
                <a:uFillTx/>
                <a:ea typeface="+mn-ea"/>
                <a:cs typeface="+mn-cs"/>
              </a:rPr>
              <a:t>1</a:t>
            </a:r>
            <a:endParaRPr kumimoji="0" lang="en-US" sz="1400" b="0" i="0" u="none" strike="noStrike" kern="1200" cap="none" spc="0" normalizeH="0" baseline="0" noProof="0" dirty="0">
              <a:ln>
                <a:noFill/>
              </a:ln>
              <a:solidFill>
                <a:srgbClr val="000000"/>
              </a:solidFill>
              <a:effectLst/>
              <a:uLnTx/>
              <a:uFillTx/>
              <a:ea typeface="+mn-ea"/>
              <a:cs typeface="+mn-cs"/>
            </a:endParaRPr>
          </a:p>
        </p:txBody>
      </p:sp>
      <p:cxnSp>
        <p:nvCxnSpPr>
          <p:cNvPr id="87" name="Straight Arrow Connector 86"/>
          <p:cNvCxnSpPr/>
          <p:nvPr/>
        </p:nvCxnSpPr>
        <p:spPr>
          <a:xfrm flipH="1" flipV="1">
            <a:off x="2939087" y="4212352"/>
            <a:ext cx="520610" cy="357924"/>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905140" y="5464356"/>
            <a:ext cx="417133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ea typeface="+mn-ea"/>
                <a:cs typeface="+mn-cs"/>
              </a:rPr>
              <a:t>FSH: </a:t>
            </a:r>
            <a:r>
              <a:rPr kumimoji="0" lang="en-GB" sz="1100" b="1" i="0" u="none" strike="noStrike" kern="1200" cap="none" spc="0" normalizeH="0" baseline="0" noProof="0" dirty="0">
                <a:ln>
                  <a:noFill/>
                </a:ln>
                <a:solidFill>
                  <a:srgbClr val="000000"/>
                </a:solidFill>
                <a:effectLst/>
                <a:uLnTx/>
                <a:uFillTx/>
                <a:ea typeface="+mn-ea"/>
                <a:cs typeface="+mn-cs"/>
              </a:rPr>
              <a:t>follicle-stimulating hormone, LH: luteinizing hormone</a:t>
            </a:r>
            <a:r>
              <a:rPr kumimoji="0" lang="en-US" sz="1100" b="1" i="0" u="none" strike="noStrike" kern="1200" cap="none" spc="0" normalizeH="0" baseline="0" noProof="0" dirty="0">
                <a:ln>
                  <a:noFill/>
                </a:ln>
                <a:solidFill>
                  <a:srgbClr val="000000"/>
                </a:solidFill>
                <a:effectLst/>
                <a:uLnTx/>
                <a:uFillTx/>
                <a:ea typeface="+mn-ea"/>
                <a:cs typeface="+mn-cs"/>
              </a:rPr>
              <a:t> </a:t>
            </a:r>
          </a:p>
        </p:txBody>
      </p:sp>
    </p:spTree>
    <p:extLst>
      <p:ext uri="{BB962C8B-B14F-4D97-AF65-F5344CB8AC3E}">
        <p14:creationId xmlns:p14="http://schemas.microsoft.com/office/powerpoint/2010/main" val="1827562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CD77FD-0155-4BCD-93B8-2F810E0957EC}"/>
              </a:ext>
            </a:extLst>
          </p:cNvPr>
          <p:cNvPicPr>
            <a:picLocks noGrp="1" noChangeAspect="1"/>
          </p:cNvPicPr>
          <p:nvPr>
            <p:ph idx="1"/>
          </p:nvPr>
        </p:nvPicPr>
        <p:blipFill>
          <a:blip r:embed="rId3"/>
          <a:stretch>
            <a:fillRect/>
          </a:stretch>
        </p:blipFill>
        <p:spPr>
          <a:xfrm>
            <a:off x="1999999" y="1590602"/>
            <a:ext cx="6379966" cy="4476896"/>
          </a:xfrm>
          <a:prstGeom prst="rect">
            <a:avLst/>
          </a:prstGeom>
        </p:spPr>
      </p:pic>
      <p:sp>
        <p:nvSpPr>
          <p:cNvPr id="8" name="Rectangle 7">
            <a:extLst>
              <a:ext uri="{FF2B5EF4-FFF2-40B4-BE49-F238E27FC236}">
                <a16:creationId xmlns:a16="http://schemas.microsoft.com/office/drawing/2014/main" id="{B24E7F48-7CF8-4796-84B5-3F14DDC67930}"/>
              </a:ext>
            </a:extLst>
          </p:cNvPr>
          <p:cNvSpPr/>
          <p:nvPr/>
        </p:nvSpPr>
        <p:spPr>
          <a:xfrm>
            <a:off x="29496" y="6485703"/>
            <a:ext cx="12141916"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1400" b="1" dirty="0">
                <a:solidFill>
                  <a:schemeClr val="bg1"/>
                </a:solidFill>
                <a:latin typeface="Poppins Light"/>
              </a:rPr>
              <a:t>A</a:t>
            </a:r>
            <a:r>
              <a:rPr kumimoji="0" lang="en-GB" altLang="en-US" sz="1400" b="1" i="0" u="none" strike="noStrike" kern="1200" cap="none" spc="0" normalizeH="0" baseline="0" noProof="0" dirty="0" err="1">
                <a:ln>
                  <a:noFill/>
                </a:ln>
                <a:solidFill>
                  <a:schemeClr val="bg1"/>
                </a:solidFill>
                <a:effectLst/>
                <a:uLnTx/>
                <a:uFillTx/>
                <a:latin typeface="Poppins Light"/>
                <a:ea typeface="+mn-ea"/>
                <a:cs typeface="+mn-cs"/>
              </a:rPr>
              <a:t>dapted</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 from Molina PE. Male Reproductive System. In: Raff H, </a:t>
            </a:r>
            <a:r>
              <a:rPr kumimoji="0" lang="en-GB" altLang="en-US" sz="1400" b="1" i="0" u="none" strike="noStrike" kern="1200" cap="none" spc="0" normalizeH="0" baseline="0" noProof="0" dirty="0" err="1">
                <a:ln>
                  <a:noFill/>
                </a:ln>
                <a:solidFill>
                  <a:schemeClr val="bg1"/>
                </a:solidFill>
                <a:effectLst/>
                <a:uLnTx/>
                <a:uFillTx/>
                <a:latin typeface="Poppins Light"/>
                <a:ea typeface="+mn-ea"/>
                <a:cs typeface="+mn-cs"/>
              </a:rPr>
              <a:t>Levitzky</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 M, eds. </a:t>
            </a:r>
            <a:r>
              <a:rPr kumimoji="0" lang="en-GB" altLang="en-US" sz="1400" b="1" i="1" u="none" strike="noStrike" kern="1200" cap="none" spc="0" normalizeH="0" baseline="0" noProof="0" dirty="0">
                <a:ln>
                  <a:noFill/>
                </a:ln>
                <a:solidFill>
                  <a:schemeClr val="bg1"/>
                </a:solidFill>
                <a:effectLst/>
                <a:uLnTx/>
                <a:uFillTx/>
                <a:latin typeface="Poppins Light"/>
                <a:ea typeface="+mn-ea"/>
                <a:cs typeface="+mn-cs"/>
              </a:rPr>
              <a:t>Medical Physiology: A Systems Approach</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 2011: 683-694.</a:t>
            </a:r>
            <a:endParaRPr kumimoji="0" lang="en-NZ" altLang="en-US" sz="1400" b="1" i="0" u="none" strike="noStrike" kern="1200" cap="none" spc="0" normalizeH="0" baseline="0" noProof="0" dirty="0">
              <a:ln>
                <a:noFill/>
              </a:ln>
              <a:solidFill>
                <a:schemeClr val="bg1"/>
              </a:solidFill>
              <a:effectLst/>
              <a:uLnTx/>
              <a:uFillTx/>
              <a:latin typeface="Poppins Light"/>
              <a:ea typeface="+mn-ea"/>
              <a:cs typeface="+mn-cs"/>
            </a:endParaRPr>
          </a:p>
        </p:txBody>
      </p:sp>
      <p:sp>
        <p:nvSpPr>
          <p:cNvPr id="9" name="Title 1">
            <a:extLst>
              <a:ext uri="{FF2B5EF4-FFF2-40B4-BE49-F238E27FC236}">
                <a16:creationId xmlns:a16="http://schemas.microsoft.com/office/drawing/2014/main" id="{B11BD772-63E9-48AC-9533-BA243127C347}"/>
              </a:ext>
            </a:extLst>
          </p:cNvPr>
          <p:cNvSpPr txBox="1">
            <a:spLocks/>
          </p:cNvSpPr>
          <p:nvPr/>
        </p:nvSpPr>
        <p:spPr>
          <a:xfrm>
            <a:off x="208788" y="623668"/>
            <a:ext cx="11627612" cy="746761"/>
          </a:xfrm>
          <a:prstGeom prst="rect">
            <a:avLst/>
          </a:prstGeom>
        </p:spPr>
        <p:txBody>
          <a:bodyPr vert="horz" lIns="91440" tIns="45720" rIns="91440" bIns="45720" rtlCol="0" anchor="ctr">
            <a:normAutofit fontScale="97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0" marR="0" lvl="0" indent="0" defTabSz="914400" fontAlgn="auto">
              <a:lnSpc>
                <a:spcPct val="90000"/>
              </a:lnSpc>
              <a:spcAft>
                <a:spcPts val="0"/>
              </a:spcAft>
              <a:buClr>
                <a:srgbClr val="58595B"/>
              </a:buClr>
              <a:buSzTx/>
              <a:tabLst/>
              <a:defRPr/>
            </a:pPr>
            <a:r>
              <a:rPr lang="en-US" sz="4000" b="0" dirty="0">
                <a:solidFill>
                  <a:schemeClr val="accent6">
                    <a:lumMod val="10000"/>
                  </a:schemeClr>
                </a:solidFill>
                <a:latin typeface="Poppins Medium"/>
                <a:ea typeface="+mn-ea"/>
                <a:cs typeface="Poppins" panose="00000500000000000000" pitchFamily="2" charset="0"/>
              </a:rPr>
              <a:t>Testosterone Physiology - Conversion</a:t>
            </a:r>
          </a:p>
        </p:txBody>
      </p:sp>
      <p:sp>
        <p:nvSpPr>
          <p:cNvPr id="2" name="Slide Number Placeholder 1">
            <a:extLst>
              <a:ext uri="{FF2B5EF4-FFF2-40B4-BE49-F238E27FC236}">
                <a16:creationId xmlns:a16="http://schemas.microsoft.com/office/drawing/2014/main" id="{81D69409-C72A-4548-8A9D-1411F48A82C5}"/>
              </a:ext>
            </a:extLst>
          </p:cNvPr>
          <p:cNvSpPr>
            <a:spLocks noGrp="1"/>
          </p:cNvSpPr>
          <p:nvPr>
            <p:ph type="sldNum" sz="quarter" idx="12"/>
          </p:nvPr>
        </p:nvSpPr>
        <p:spPr/>
        <p:txBody>
          <a:bodyPr/>
          <a:lstStyle/>
          <a:p>
            <a:fld id="{24443D20-B41A-4E7F-B431-D4A85DE2CB5E}" type="slidenum">
              <a:rPr lang="en-GB" smtClean="0"/>
              <a:pPr/>
              <a:t>24</a:t>
            </a:fld>
            <a:endParaRPr lang="en-GB" dirty="0">
              <a:solidFill>
                <a:schemeClr val="tx1">
                  <a:lumMod val="20000"/>
                  <a:lumOff val="80000"/>
                </a:schemeClr>
              </a:solidFill>
            </a:endParaRPr>
          </a:p>
        </p:txBody>
      </p:sp>
    </p:spTree>
    <p:extLst>
      <p:ext uri="{BB962C8B-B14F-4D97-AF65-F5344CB8AC3E}">
        <p14:creationId xmlns:p14="http://schemas.microsoft.com/office/powerpoint/2010/main" val="1203422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277CEA1-BF96-4C85-AC24-77524D1AAE9A}"/>
              </a:ext>
            </a:extLst>
          </p:cNvPr>
          <p:cNvSpPr txBox="1">
            <a:spLocks/>
          </p:cNvSpPr>
          <p:nvPr/>
        </p:nvSpPr>
        <p:spPr>
          <a:xfrm>
            <a:off x="-562737" y="356968"/>
            <a:ext cx="11219688" cy="746761"/>
          </a:xfrm>
          <a:prstGeom prst="rect">
            <a:avLst/>
          </a:prstGeom>
        </p:spPr>
        <p:txBody>
          <a:bodyPr vert="horz" lIns="91440" tIns="45720" rIns="91440" bIns="45720" rtlCol="0" anchor="ctr">
            <a:normAutofit fontScale="97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0" marR="0" lvl="0" indent="0" algn="ctr" defTabSz="457200" rtl="0" eaLnBrk="1" fontAlgn="auto" latinLnBrk="0" hangingPunct="1">
              <a:lnSpc>
                <a:spcPct val="80000"/>
              </a:lnSpc>
              <a:spcBef>
                <a:spcPct val="0"/>
              </a:spcBef>
              <a:spcAft>
                <a:spcPts val="0"/>
              </a:spcAft>
              <a:buClr>
                <a:srgbClr val="58595B"/>
              </a:buClr>
              <a:buSzTx/>
              <a:buFontTx/>
              <a:buNone/>
              <a:tabLst/>
              <a:defRPr/>
            </a:pPr>
            <a:endParaRPr kumimoji="0" lang="en-US" sz="4000" b="0" i="0" u="none" strike="noStrike" kern="1200" cap="none" spc="0" normalizeH="0" baseline="0" noProof="0" dirty="0">
              <a:ln>
                <a:noFill/>
              </a:ln>
              <a:solidFill>
                <a:srgbClr val="000000"/>
              </a:solidFill>
              <a:effectLst/>
              <a:uLnTx/>
              <a:uFillTx/>
              <a:latin typeface="Poppins Medium"/>
              <a:ea typeface="+mj-ea"/>
              <a:cs typeface="+mj-cs"/>
            </a:endParaRPr>
          </a:p>
        </p:txBody>
      </p:sp>
      <p:sp>
        <p:nvSpPr>
          <p:cNvPr id="6" name="TextBox 5">
            <a:extLst>
              <a:ext uri="{FF2B5EF4-FFF2-40B4-BE49-F238E27FC236}">
                <a16:creationId xmlns:a16="http://schemas.microsoft.com/office/drawing/2014/main" id="{4BBE54DE-819A-4D14-A565-16DAEE77362B}"/>
              </a:ext>
            </a:extLst>
          </p:cNvPr>
          <p:cNvSpPr txBox="1"/>
          <p:nvPr/>
        </p:nvSpPr>
        <p:spPr>
          <a:xfrm>
            <a:off x="190499" y="669098"/>
            <a:ext cx="9801225" cy="651460"/>
          </a:xfrm>
          <a:prstGeom prst="rect">
            <a:avLst/>
          </a:prstGeom>
          <a:noFill/>
        </p:spPr>
        <p:txBody>
          <a:bodyPr wrap="square">
            <a:spAutoFit/>
          </a:bodyPr>
          <a:lstStyle/>
          <a:p>
            <a:pPr>
              <a:lnSpc>
                <a:spcPct val="90000"/>
              </a:lnSpc>
              <a:spcBef>
                <a:spcPct val="0"/>
              </a:spcBef>
            </a:pPr>
            <a:r>
              <a:rPr lang="en-US" sz="4000" dirty="0">
                <a:solidFill>
                  <a:schemeClr val="accent6">
                    <a:lumMod val="10000"/>
                  </a:schemeClr>
                </a:solidFill>
                <a:latin typeface="Poppins Medium"/>
                <a:cs typeface="Poppins" panose="00000500000000000000" pitchFamily="2" charset="0"/>
              </a:rPr>
              <a:t>Role of Testosterone in Men’s Health</a:t>
            </a:r>
            <a:endParaRPr lang="en-GB" sz="4000" dirty="0">
              <a:solidFill>
                <a:schemeClr val="accent6">
                  <a:lumMod val="10000"/>
                </a:schemeClr>
              </a:solidFill>
              <a:latin typeface="Poppins Medium"/>
              <a:cs typeface="Poppins" panose="00000500000000000000" pitchFamily="2" charset="0"/>
            </a:endParaRPr>
          </a:p>
        </p:txBody>
      </p:sp>
      <p:pic>
        <p:nvPicPr>
          <p:cNvPr id="9" name="Picture 8" descr="dxfdddfdArtboard 25.png">
            <a:extLst>
              <a:ext uri="{FF2B5EF4-FFF2-40B4-BE49-F238E27FC236}">
                <a16:creationId xmlns:a16="http://schemas.microsoft.com/office/drawing/2014/main" id="{86F6DE08-03B9-4979-8C94-26FE267003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2247" y="1971307"/>
            <a:ext cx="1815401" cy="3092133"/>
          </a:xfrm>
          <a:prstGeom prst="rect">
            <a:avLst/>
          </a:prstGeom>
        </p:spPr>
      </p:pic>
      <p:sp>
        <p:nvSpPr>
          <p:cNvPr id="10" name="TextBox 9">
            <a:extLst>
              <a:ext uri="{FF2B5EF4-FFF2-40B4-BE49-F238E27FC236}">
                <a16:creationId xmlns:a16="http://schemas.microsoft.com/office/drawing/2014/main" id="{5FB4FF95-19D7-4DAA-ACA5-8C0DA7B585BE}"/>
              </a:ext>
            </a:extLst>
          </p:cNvPr>
          <p:cNvSpPr txBox="1"/>
          <p:nvPr/>
        </p:nvSpPr>
        <p:spPr>
          <a:xfrm>
            <a:off x="1739501" y="2176664"/>
            <a:ext cx="292517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Mood, cognitive ability</a:t>
            </a:r>
            <a:r>
              <a:rPr kumimoji="0" lang="en-US" sz="1800" b="0" i="0" u="none" strike="noStrike" kern="1200" cap="none" spc="0" normalizeH="0" baseline="30000" noProof="0" dirty="0">
                <a:ln>
                  <a:noFill/>
                </a:ln>
                <a:solidFill>
                  <a:srgbClr val="000000"/>
                </a:solidFill>
                <a:effectLst/>
                <a:uLnTx/>
                <a:uFillTx/>
                <a:ea typeface="+mn-ea"/>
                <a:cs typeface="+mn-cs"/>
              </a:rPr>
              <a:t>1</a:t>
            </a: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1" name="TextBox 10">
            <a:extLst>
              <a:ext uri="{FF2B5EF4-FFF2-40B4-BE49-F238E27FC236}">
                <a16:creationId xmlns:a16="http://schemas.microsoft.com/office/drawing/2014/main" id="{1585D51B-F0C8-44F0-AC72-9265F5CB14FB}"/>
              </a:ext>
            </a:extLst>
          </p:cNvPr>
          <p:cNvSpPr txBox="1"/>
          <p:nvPr/>
        </p:nvSpPr>
        <p:spPr>
          <a:xfrm>
            <a:off x="1688701" y="3082950"/>
            <a:ext cx="293350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Muscle mass, strength</a:t>
            </a:r>
            <a:r>
              <a:rPr kumimoji="0" lang="en-US" sz="1800" b="0" i="0" u="none" strike="noStrike" kern="1200" cap="none" spc="0" normalizeH="0" baseline="30000" noProof="0" dirty="0">
                <a:ln>
                  <a:noFill/>
                </a:ln>
                <a:solidFill>
                  <a:srgbClr val="000000"/>
                </a:solidFill>
                <a:effectLst/>
                <a:uLnTx/>
                <a:uFillTx/>
                <a:ea typeface="+mn-ea"/>
                <a:cs typeface="+mn-cs"/>
              </a:rPr>
              <a:t>1</a:t>
            </a: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2" name="TextBox 11">
            <a:extLst>
              <a:ext uri="{FF2B5EF4-FFF2-40B4-BE49-F238E27FC236}">
                <a16:creationId xmlns:a16="http://schemas.microsoft.com/office/drawing/2014/main" id="{0A72009E-0F79-4633-B5A0-37F92F6CE6B0}"/>
              </a:ext>
            </a:extLst>
          </p:cNvPr>
          <p:cNvSpPr txBox="1"/>
          <p:nvPr/>
        </p:nvSpPr>
        <p:spPr>
          <a:xfrm>
            <a:off x="6870000" y="3851783"/>
            <a:ext cx="2540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Fat distribution</a:t>
            </a:r>
            <a:r>
              <a:rPr kumimoji="0" lang="en-US" sz="1800" b="0" i="0" u="none" strike="noStrike" kern="1200" cap="none" spc="0" normalizeH="0" baseline="30000" noProof="0" dirty="0">
                <a:ln>
                  <a:noFill/>
                </a:ln>
                <a:solidFill>
                  <a:srgbClr val="000000"/>
                </a:solidFill>
                <a:effectLst/>
                <a:uLnTx/>
                <a:uFillTx/>
                <a:ea typeface="+mn-ea"/>
                <a:cs typeface="+mn-cs"/>
              </a:rPr>
              <a:t>1</a:t>
            </a: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3" name="TextBox 12">
            <a:extLst>
              <a:ext uri="{FF2B5EF4-FFF2-40B4-BE49-F238E27FC236}">
                <a16:creationId xmlns:a16="http://schemas.microsoft.com/office/drawing/2014/main" id="{6207C5FD-9BF0-4E82-80FA-A309D3D26790}"/>
              </a:ext>
            </a:extLst>
          </p:cNvPr>
          <p:cNvSpPr txBox="1"/>
          <p:nvPr/>
        </p:nvSpPr>
        <p:spPr>
          <a:xfrm>
            <a:off x="7117980" y="3274952"/>
            <a:ext cx="32168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Red blood cell production</a:t>
            </a:r>
            <a:r>
              <a:rPr kumimoji="0" lang="en-US" sz="1800" b="0" i="0" u="none" strike="noStrike" kern="1200" cap="none" spc="0" normalizeH="0" baseline="30000" noProof="0" dirty="0">
                <a:ln>
                  <a:noFill/>
                </a:ln>
                <a:solidFill>
                  <a:srgbClr val="000000"/>
                </a:solidFill>
                <a:effectLst/>
                <a:uLnTx/>
                <a:uFillTx/>
                <a:ea typeface="+mn-ea"/>
                <a:cs typeface="+mn-cs"/>
              </a:rPr>
              <a:t>1</a:t>
            </a: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4" name="TextBox 13">
            <a:extLst>
              <a:ext uri="{FF2B5EF4-FFF2-40B4-BE49-F238E27FC236}">
                <a16:creationId xmlns:a16="http://schemas.microsoft.com/office/drawing/2014/main" id="{35F48400-9CA9-4BA7-BF6E-D34F07C3BD44}"/>
              </a:ext>
            </a:extLst>
          </p:cNvPr>
          <p:cNvSpPr txBox="1"/>
          <p:nvPr/>
        </p:nvSpPr>
        <p:spPr>
          <a:xfrm>
            <a:off x="1435189" y="3959234"/>
            <a:ext cx="3257435"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ea typeface="+mn-ea"/>
                <a:cs typeface="+mn-cs"/>
              </a:rPr>
              <a:t>Sexual function, sexual desire and sperm production</a:t>
            </a:r>
            <a:r>
              <a:rPr kumimoji="0" lang="en-US" sz="1800" b="0" i="0" u="none" strike="noStrike" kern="1200" cap="none" spc="0" normalizeH="0" baseline="30000" noProof="0" dirty="0">
                <a:ln>
                  <a:noFill/>
                </a:ln>
                <a:solidFill>
                  <a:srgbClr val="000000"/>
                </a:solidFill>
                <a:effectLst/>
                <a:uLnTx/>
                <a:uFillTx/>
                <a:ea typeface="+mn-ea"/>
                <a:cs typeface="+mn-cs"/>
              </a:rPr>
              <a:t>1</a:t>
            </a:r>
            <a:endParaRPr kumimoji="0" lang="en-US" sz="1800" b="0" i="0" u="none" strike="noStrike" kern="1200" cap="none" spc="0" normalizeH="0" baseline="0" noProof="0" dirty="0">
              <a:ln>
                <a:noFill/>
              </a:ln>
              <a:solidFill>
                <a:srgbClr val="000000"/>
              </a:solidFill>
              <a:effectLst/>
              <a:uLnTx/>
              <a:uFillTx/>
              <a:ea typeface="+mn-ea"/>
              <a:cs typeface="+mn-cs"/>
            </a:endParaRPr>
          </a:p>
        </p:txBody>
      </p:sp>
      <p:sp>
        <p:nvSpPr>
          <p:cNvPr id="15" name="TextBox 14">
            <a:extLst>
              <a:ext uri="{FF2B5EF4-FFF2-40B4-BE49-F238E27FC236}">
                <a16:creationId xmlns:a16="http://schemas.microsoft.com/office/drawing/2014/main" id="{266F840A-D521-4A89-A1EC-1602BB952BF0}"/>
              </a:ext>
            </a:extLst>
          </p:cNvPr>
          <p:cNvSpPr txBox="1"/>
          <p:nvPr/>
        </p:nvSpPr>
        <p:spPr>
          <a:xfrm>
            <a:off x="6707956" y="2714338"/>
            <a:ext cx="15616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ea typeface="+mn-ea"/>
                <a:cs typeface="+mn-cs"/>
              </a:rPr>
              <a:t>Bone mass</a:t>
            </a:r>
            <a:r>
              <a:rPr kumimoji="0" lang="en-US" sz="1800" b="0" i="0" u="none" strike="noStrike" kern="1200" cap="none" spc="0" normalizeH="0" baseline="30000" noProof="0" dirty="0">
                <a:ln>
                  <a:noFill/>
                </a:ln>
                <a:solidFill>
                  <a:srgbClr val="000000"/>
                </a:solidFill>
                <a:effectLst/>
                <a:uLnTx/>
                <a:uFillTx/>
                <a:ea typeface="+mn-ea"/>
                <a:cs typeface="+mn-cs"/>
              </a:rPr>
              <a:t>1</a:t>
            </a:r>
            <a:endParaRPr kumimoji="0" lang="en-US" sz="1800" b="0" i="0" u="none" strike="noStrike" kern="1200" cap="none" spc="0" normalizeH="0" baseline="0" noProof="0" dirty="0">
              <a:ln>
                <a:noFill/>
              </a:ln>
              <a:solidFill>
                <a:srgbClr val="000000"/>
              </a:solidFill>
              <a:effectLst/>
              <a:uLnTx/>
              <a:uFillTx/>
              <a:ea typeface="+mn-ea"/>
              <a:cs typeface="+mn-cs"/>
            </a:endParaRPr>
          </a:p>
        </p:txBody>
      </p:sp>
      <p:cxnSp>
        <p:nvCxnSpPr>
          <p:cNvPr id="16" name="Straight Arrow Connector 15">
            <a:extLst>
              <a:ext uri="{FF2B5EF4-FFF2-40B4-BE49-F238E27FC236}">
                <a16:creationId xmlns:a16="http://schemas.microsoft.com/office/drawing/2014/main" id="{4EF9809C-685D-4F89-9F79-2B8C0FAD70F0}"/>
              </a:ext>
            </a:extLst>
          </p:cNvPr>
          <p:cNvCxnSpPr/>
          <p:nvPr/>
        </p:nvCxnSpPr>
        <p:spPr>
          <a:xfrm flipV="1">
            <a:off x="4665580" y="2196377"/>
            <a:ext cx="785424" cy="161008"/>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5CED570-C283-4FD5-BA83-572AC333EDEF}"/>
              </a:ext>
            </a:extLst>
          </p:cNvPr>
          <p:cNvCxnSpPr>
            <a:stCxn id="15" idx="1"/>
          </p:cNvCxnSpPr>
          <p:nvPr/>
        </p:nvCxnSpPr>
        <p:spPr>
          <a:xfrm flipH="1">
            <a:off x="6148469" y="2899004"/>
            <a:ext cx="559487" cy="310876"/>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D171F3-720D-4F27-B955-FBE5E6F26CD7}"/>
              </a:ext>
            </a:extLst>
          </p:cNvPr>
          <p:cNvCxnSpPr>
            <a:cxnSpLocks/>
            <a:stCxn id="14" idx="3"/>
          </p:cNvCxnSpPr>
          <p:nvPr/>
        </p:nvCxnSpPr>
        <p:spPr>
          <a:xfrm flipV="1">
            <a:off x="4692624" y="4389385"/>
            <a:ext cx="816236" cy="31514"/>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140C072-0A2C-4F72-9443-95347C40AB72}"/>
              </a:ext>
            </a:extLst>
          </p:cNvPr>
          <p:cNvCxnSpPr/>
          <p:nvPr/>
        </p:nvCxnSpPr>
        <p:spPr>
          <a:xfrm flipV="1">
            <a:off x="4594460" y="3078745"/>
            <a:ext cx="436880" cy="203200"/>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3D22E78-0847-4BE4-AD37-F54E6CA9B293}"/>
              </a:ext>
            </a:extLst>
          </p:cNvPr>
          <p:cNvCxnSpPr>
            <a:stCxn id="13" idx="1"/>
          </p:cNvCxnSpPr>
          <p:nvPr/>
        </p:nvCxnSpPr>
        <p:spPr>
          <a:xfrm flipH="1">
            <a:off x="6291183" y="3459620"/>
            <a:ext cx="826799" cy="66167"/>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4D4CB42-874E-4A97-9CEB-718BBDC2800B}"/>
              </a:ext>
            </a:extLst>
          </p:cNvPr>
          <p:cNvCxnSpPr>
            <a:stCxn id="12" idx="1"/>
          </p:cNvCxnSpPr>
          <p:nvPr/>
        </p:nvCxnSpPr>
        <p:spPr>
          <a:xfrm flipH="1" flipV="1">
            <a:off x="5905102" y="3749305"/>
            <a:ext cx="964898" cy="287144"/>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5A20B28-D6D8-402A-A965-3442BDA33515}"/>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
        <p:nvSpPr>
          <p:cNvPr id="2" name="Slide Number Placeholder 1">
            <a:extLst>
              <a:ext uri="{FF2B5EF4-FFF2-40B4-BE49-F238E27FC236}">
                <a16:creationId xmlns:a16="http://schemas.microsoft.com/office/drawing/2014/main" id="{1484447E-1C63-4487-AB13-DCCAE8B5544B}"/>
              </a:ext>
            </a:extLst>
          </p:cNvPr>
          <p:cNvSpPr>
            <a:spLocks noGrp="1"/>
          </p:cNvSpPr>
          <p:nvPr>
            <p:ph type="sldNum" sz="quarter" idx="12"/>
          </p:nvPr>
        </p:nvSpPr>
        <p:spPr/>
        <p:txBody>
          <a:bodyPr/>
          <a:lstStyle/>
          <a:p>
            <a:fld id="{24443D20-B41A-4E7F-B431-D4A85DE2CB5E}" type="slidenum">
              <a:rPr lang="en-GB" smtClean="0"/>
              <a:pPr/>
              <a:t>25</a:t>
            </a:fld>
            <a:endParaRPr lang="en-GB" dirty="0">
              <a:solidFill>
                <a:schemeClr val="tx1">
                  <a:lumMod val="20000"/>
                  <a:lumOff val="80000"/>
                </a:schemeClr>
              </a:solidFill>
            </a:endParaRPr>
          </a:p>
        </p:txBody>
      </p:sp>
    </p:spTree>
    <p:extLst>
      <p:ext uri="{BB962C8B-B14F-4D97-AF65-F5344CB8AC3E}">
        <p14:creationId xmlns:p14="http://schemas.microsoft.com/office/powerpoint/2010/main" val="336784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268620" y="539496"/>
            <a:ext cx="10474037" cy="1960050"/>
          </a:xfrm>
        </p:spPr>
        <p:txBody>
          <a:bodyPr>
            <a:normAutofit/>
          </a:bodyPr>
          <a:lstStyle/>
          <a:p>
            <a:r>
              <a:rPr lang="en-GB" sz="4300" b="1" dirty="0">
                <a:solidFill>
                  <a:srgbClr val="006EAB"/>
                </a:solidFill>
                <a:latin typeface="Poppins Medium"/>
                <a:ea typeface="+mn-ea"/>
                <a:cs typeface="Poppins" panose="00000500000000000000" pitchFamily="2" charset="0"/>
              </a:rPr>
              <a:t>Testosterone Deficiency</a:t>
            </a:r>
          </a:p>
        </p:txBody>
      </p:sp>
      <p:sp>
        <p:nvSpPr>
          <p:cNvPr id="2" name="Slide Number Placeholder 1">
            <a:extLst>
              <a:ext uri="{FF2B5EF4-FFF2-40B4-BE49-F238E27FC236}">
                <a16:creationId xmlns:a16="http://schemas.microsoft.com/office/drawing/2014/main" id="{31D739B4-6EFB-4259-AB8B-B6226131DA4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43D20-B41A-4E7F-B431-D4A85DE2CB5E}" type="slidenum">
              <a:rPr kumimoji="0" lang="en-GB" sz="1200" b="0" i="0" u="none" strike="noStrike" kern="1200" cap="none" spc="0" normalizeH="0" baseline="0" noProof="0" smtClean="0">
                <a:ln>
                  <a:noFill/>
                </a:ln>
                <a:solidFill>
                  <a:srgbClr val="006EAB">
                    <a:lumMod val="20000"/>
                    <a:lumOff val="80000"/>
                  </a:srgbClr>
                </a:solidFill>
                <a:effectLst/>
                <a:uLnTx/>
                <a:uFillTx/>
                <a:latin typeface="Poppi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srgbClr val="006EAB">
                  <a:lumMod val="20000"/>
                  <a:lumOff val="80000"/>
                </a:srgbClr>
              </a:solidFill>
              <a:effectLst/>
              <a:uLnTx/>
              <a:uFillTx/>
              <a:latin typeface="Poppins Light"/>
              <a:ea typeface="+mn-ea"/>
              <a:cs typeface="+mn-cs"/>
            </a:endParaRPr>
          </a:p>
        </p:txBody>
      </p:sp>
    </p:spTree>
    <p:extLst>
      <p:ext uri="{BB962C8B-B14F-4D97-AF65-F5344CB8AC3E}">
        <p14:creationId xmlns:p14="http://schemas.microsoft.com/office/powerpoint/2010/main" val="263591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89" y="676495"/>
            <a:ext cx="9598752" cy="557753"/>
          </a:xfrm>
        </p:spPr>
        <p:txBody>
          <a:bodyPr>
            <a:noAutofit/>
          </a:bodyPr>
          <a:lstStyle/>
          <a:p>
            <a:r>
              <a:rPr lang="en-US" dirty="0">
                <a:solidFill>
                  <a:schemeClr val="accent6">
                    <a:lumMod val="10000"/>
                  </a:schemeClr>
                </a:solidFill>
                <a:latin typeface="Poppins Medium"/>
                <a:ea typeface="+mn-ea"/>
                <a:cs typeface="Poppins" panose="00000500000000000000" pitchFamily="2" charset="0"/>
              </a:rPr>
              <a:t>What is Testosterone Deficiency?</a:t>
            </a:r>
          </a:p>
        </p:txBody>
      </p:sp>
      <p:sp>
        <p:nvSpPr>
          <p:cNvPr id="3" name="Content Placeholder 2"/>
          <p:cNvSpPr>
            <a:spLocks noGrp="1"/>
          </p:cNvSpPr>
          <p:nvPr>
            <p:ph idx="1"/>
          </p:nvPr>
        </p:nvSpPr>
        <p:spPr>
          <a:xfrm>
            <a:off x="575954" y="1329813"/>
            <a:ext cx="10563099" cy="4572877"/>
          </a:xfrm>
        </p:spPr>
        <p:txBody>
          <a:bodyPr>
            <a:noAutofit/>
          </a:bodyPr>
          <a:lstStyle/>
          <a:p>
            <a:pPr marL="0" indent="0" algn="ctr">
              <a:buNone/>
            </a:pPr>
            <a:endParaRPr lang="en-US" sz="2000" i="1" dirty="0">
              <a:solidFill>
                <a:srgbClr val="000000"/>
              </a:solidFill>
            </a:endParaRPr>
          </a:p>
          <a:p>
            <a:pPr>
              <a:buClr>
                <a:srgbClr val="006EAB"/>
              </a:buClr>
            </a:pPr>
            <a:r>
              <a:rPr lang="en-US" sz="2000" dirty="0"/>
              <a:t>Testosterone deficiency is a well-established and significant medical condition</a:t>
            </a:r>
          </a:p>
          <a:p>
            <a:pPr marL="0" indent="0">
              <a:buClrTx/>
              <a:buNone/>
            </a:pPr>
            <a:endParaRPr lang="en-US" sz="2000" dirty="0"/>
          </a:p>
          <a:p>
            <a:pPr>
              <a:buClr>
                <a:srgbClr val="006EAB"/>
              </a:buClr>
            </a:pPr>
            <a:r>
              <a:rPr lang="en-GB" sz="2000" dirty="0"/>
              <a:t>It is characterised by a deficiency in serum androgen levels and relevant signs and symptoms.  </a:t>
            </a:r>
          </a:p>
          <a:p>
            <a:pPr>
              <a:buClrTx/>
            </a:pPr>
            <a:endParaRPr lang="en-GB" sz="2000" dirty="0"/>
          </a:p>
          <a:p>
            <a:pPr>
              <a:buClr>
                <a:srgbClr val="006EAB"/>
              </a:buClr>
            </a:pPr>
            <a:r>
              <a:rPr lang="en-GB" sz="2000" dirty="0"/>
              <a:t>It can be</a:t>
            </a:r>
            <a:r>
              <a:rPr lang="en-US" sz="2000" dirty="0"/>
              <a:t> associated with advancing age and comorbidities</a:t>
            </a:r>
          </a:p>
          <a:p>
            <a:pPr marL="0" indent="0">
              <a:buClrTx/>
              <a:buNone/>
            </a:pPr>
            <a:endParaRPr lang="en-US" sz="2000" dirty="0"/>
          </a:p>
          <a:p>
            <a:pPr>
              <a:buClr>
                <a:srgbClr val="006EAB"/>
              </a:buClr>
            </a:pPr>
            <a:r>
              <a:rPr lang="en-US" sz="2000" dirty="0"/>
              <a:t>Testosterone deficiency can adversely affect multiple organ systems and result in significant decreases in quality of life, including changes in sexual function</a:t>
            </a:r>
          </a:p>
          <a:p>
            <a:pPr marL="0" indent="0" algn="ctr">
              <a:buNone/>
            </a:pPr>
            <a:br>
              <a:rPr lang="en-US" sz="2000" i="1" dirty="0">
                <a:solidFill>
                  <a:srgbClr val="000000"/>
                </a:solidFill>
              </a:rPr>
            </a:br>
            <a:endParaRPr lang="en-US" sz="2000" i="1" dirty="0">
              <a:solidFill>
                <a:srgbClr val="000000"/>
              </a:solidFill>
            </a:endParaRPr>
          </a:p>
        </p:txBody>
      </p:sp>
      <p:sp>
        <p:nvSpPr>
          <p:cNvPr id="5" name="Rectangle 4">
            <a:extLst>
              <a:ext uri="{FF2B5EF4-FFF2-40B4-BE49-F238E27FC236}">
                <a16:creationId xmlns:a16="http://schemas.microsoft.com/office/drawing/2014/main" id="{11EA246D-EB65-45AD-9745-A2D097EE94DC}"/>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Tree>
    <p:extLst>
      <p:ext uri="{BB962C8B-B14F-4D97-AF65-F5344CB8AC3E}">
        <p14:creationId xmlns:p14="http://schemas.microsoft.com/office/powerpoint/2010/main" val="9398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DB08D99-4FBB-50E3-F22C-CD41B6658331}"/>
              </a:ext>
            </a:extLst>
          </p:cNvPr>
          <p:cNvSpPr>
            <a:spLocks noGrp="1"/>
          </p:cNvSpPr>
          <p:nvPr>
            <p:ph type="title"/>
          </p:nvPr>
        </p:nvSpPr>
        <p:spPr>
          <a:xfrm>
            <a:off x="309966" y="365125"/>
            <a:ext cx="11360258" cy="1325563"/>
          </a:xfrm>
        </p:spPr>
        <p:txBody>
          <a:bodyPr>
            <a:normAutofit/>
          </a:bodyPr>
          <a:lstStyle/>
          <a:p>
            <a:pPr algn="ctr"/>
            <a:r>
              <a:rPr lang="en-US" sz="3200" dirty="0"/>
              <a:t>Testosterone Deficiency is a Blind Spot in Medicine </a:t>
            </a:r>
          </a:p>
        </p:txBody>
      </p:sp>
      <p:pic>
        <p:nvPicPr>
          <p:cNvPr id="5" name="Content Placeholder 4">
            <a:extLst>
              <a:ext uri="{FF2B5EF4-FFF2-40B4-BE49-F238E27FC236}">
                <a16:creationId xmlns:a16="http://schemas.microsoft.com/office/drawing/2014/main" id="{FA4D6F66-E579-0836-2898-24EC2E09D2EC}"/>
              </a:ext>
            </a:extLst>
          </p:cNvPr>
          <p:cNvPicPr>
            <a:picLocks noGrp="1" noChangeAspect="1"/>
          </p:cNvPicPr>
          <p:nvPr>
            <p:ph sz="half" idx="1"/>
          </p:nvPr>
        </p:nvPicPr>
        <p:blipFill rotWithShape="1">
          <a:blip r:embed="rId3"/>
          <a:srcRect l="1027" r="10165" b="-1"/>
          <a:stretch/>
        </p:blipFill>
        <p:spPr>
          <a:xfrm>
            <a:off x="694703" y="1825625"/>
            <a:ext cx="5146958" cy="3868593"/>
          </a:xfrm>
          <a:prstGeom prst="rect">
            <a:avLst/>
          </a:prstGeom>
          <a:noFill/>
        </p:spPr>
      </p:pic>
      <p:sp>
        <p:nvSpPr>
          <p:cNvPr id="12" name="Content Placeholder 3">
            <a:extLst>
              <a:ext uri="{FF2B5EF4-FFF2-40B4-BE49-F238E27FC236}">
                <a16:creationId xmlns:a16="http://schemas.microsoft.com/office/drawing/2014/main" id="{78FAF64D-DFF4-0849-92CF-CC8279BF291D}"/>
              </a:ext>
            </a:extLst>
          </p:cNvPr>
          <p:cNvSpPr>
            <a:spLocks noGrp="1"/>
          </p:cNvSpPr>
          <p:nvPr>
            <p:ph sz="half" idx="2"/>
          </p:nvPr>
        </p:nvSpPr>
        <p:spPr>
          <a:xfrm>
            <a:off x="5990095" y="1822450"/>
            <a:ext cx="5727507" cy="3868593"/>
          </a:xfrm>
        </p:spPr>
        <p:txBody>
          <a:bodyPr>
            <a:normAutofit lnSpcReduction="10000"/>
          </a:bodyPr>
          <a:lstStyle/>
          <a:p>
            <a:pPr>
              <a:buClr>
                <a:srgbClr val="006EAB"/>
              </a:buClr>
            </a:pPr>
            <a:r>
              <a:rPr lang="en-GB" sz="2400" dirty="0">
                <a:latin typeface="Calibri" panose="020F0502020204030204" pitchFamily="34" charset="0"/>
                <a:cs typeface="Calibri" panose="020F0502020204030204" pitchFamily="34" charset="0"/>
              </a:rPr>
              <a:t>Education is scarce</a:t>
            </a:r>
          </a:p>
          <a:p>
            <a:pPr>
              <a:buClr>
                <a:srgbClr val="006EAB"/>
              </a:buClr>
            </a:pPr>
            <a:r>
              <a:rPr lang="en-GB" sz="2400" dirty="0">
                <a:latin typeface="Calibri" panose="020F0502020204030204" pitchFamily="34" charset="0"/>
                <a:cs typeface="Calibri" panose="020F0502020204030204" pitchFamily="34" charset="0"/>
              </a:rPr>
              <a:t>Lack of awareness (HCP and patient)</a:t>
            </a:r>
          </a:p>
          <a:p>
            <a:pPr>
              <a:buClr>
                <a:srgbClr val="006EAB"/>
              </a:buClr>
            </a:pPr>
            <a:r>
              <a:rPr lang="en-GB" sz="2400" dirty="0"/>
              <a:t>T</a:t>
            </a:r>
            <a:r>
              <a:rPr lang="en-GB" sz="2400" dirty="0">
                <a:latin typeface="Calibri" panose="020F0502020204030204" pitchFamily="34" charset="0"/>
                <a:cs typeface="Calibri" panose="020F0502020204030204" pitchFamily="34" charset="0"/>
              </a:rPr>
              <a:t>oo few patients presenting and too few prescribers of TTh worldwide</a:t>
            </a:r>
          </a:p>
          <a:p>
            <a:pPr>
              <a:buClr>
                <a:srgbClr val="006EAB"/>
              </a:buClr>
            </a:pPr>
            <a:r>
              <a:rPr lang="en-GB" sz="2400" dirty="0">
                <a:latin typeface="Calibri" panose="020F0502020204030204" pitchFamily="34" charset="0"/>
                <a:cs typeface="Calibri" panose="020F0502020204030204" pitchFamily="34" charset="0"/>
              </a:rPr>
              <a:t>The main group of prescribers (Endo/Urol) have concerns about long-term safety of TTh </a:t>
            </a:r>
          </a:p>
          <a:p>
            <a:pPr>
              <a:buClr>
                <a:srgbClr val="006EAB"/>
              </a:buClr>
            </a:pPr>
            <a:r>
              <a:rPr lang="en-GB" sz="2400" dirty="0">
                <a:latin typeface="Calibri" panose="020F0502020204030204" pitchFamily="34" charset="0"/>
                <a:cs typeface="Calibri" panose="020F0502020204030204" pitchFamily="34" charset="0"/>
              </a:rPr>
              <a:t>The ability to diagnose patients is hindered by local laboratory reference ranges for testosterone</a:t>
            </a:r>
          </a:p>
          <a:p>
            <a:endParaRPr lang="en-US" dirty="0"/>
          </a:p>
        </p:txBody>
      </p:sp>
    </p:spTree>
    <p:extLst>
      <p:ext uri="{BB962C8B-B14F-4D97-AF65-F5344CB8AC3E}">
        <p14:creationId xmlns:p14="http://schemas.microsoft.com/office/powerpoint/2010/main" val="144147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US" dirty="0"/>
              <a:t>It’s all about perspective</a:t>
            </a:r>
          </a:p>
        </p:txBody>
      </p:sp>
      <p:pic>
        <p:nvPicPr>
          <p:cNvPr id="146435" name="Picture 4" descr="C:\Users\amorgent\Desktop\cat, goldfish, baby.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908" y="1007177"/>
            <a:ext cx="7310184" cy="451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36AB33C-7AC5-44FE-AD58-DF342617AB2A}"/>
              </a:ext>
            </a:extLst>
          </p:cNvPr>
          <p:cNvSpPr txBox="1"/>
          <p:nvPr/>
        </p:nvSpPr>
        <p:spPr>
          <a:xfrm>
            <a:off x="333255" y="5661344"/>
            <a:ext cx="1152549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6EAB"/>
                </a:solidFill>
                <a:effectLst/>
                <a:uLnTx/>
                <a:uFillTx/>
                <a:latin typeface="Segoe UI"/>
                <a:ea typeface="+mn-ea"/>
                <a:cs typeface="+mn-cs"/>
              </a:rPr>
              <a:t>“No matter what you think of testosterone therapy, some scientist somewhere has data to back you 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6EAB"/>
                </a:solidFill>
                <a:effectLst/>
                <a:uLnTx/>
                <a:uFillTx/>
                <a:latin typeface="Segoe UI"/>
                <a:ea typeface="+mn-ea"/>
                <a:cs typeface="+mn-cs"/>
              </a:rPr>
              <a:t> </a:t>
            </a:r>
            <a:r>
              <a:rPr kumimoji="0" lang="en-GB" sz="1200" b="1" i="0" u="none" strike="noStrike" kern="1200" cap="none" spc="0" normalizeH="0" baseline="0" noProof="0" dirty="0">
                <a:ln>
                  <a:noFill/>
                </a:ln>
                <a:solidFill>
                  <a:srgbClr val="006EAB"/>
                </a:solidFill>
                <a:effectLst/>
                <a:uLnTx/>
                <a:uFillTx/>
                <a:latin typeface="Segoe UI"/>
                <a:ea typeface="+mn-ea"/>
                <a:cs typeface="+mn-cs"/>
                <a:hlinkClick r:id="rId4"/>
              </a:rPr>
              <a:t>https://time.com/magazine/us/3062871/august-18th-2014-vol-184-no-6-u-s/</a:t>
            </a:r>
            <a:r>
              <a:rPr kumimoji="0" lang="en-GB" sz="1200" b="1" i="0" u="none" strike="noStrike" kern="1200" cap="none" spc="0" normalizeH="0" baseline="0" noProof="0" dirty="0">
                <a:ln>
                  <a:noFill/>
                </a:ln>
                <a:solidFill>
                  <a:srgbClr val="006EAB"/>
                </a:solidFill>
                <a:effectLst/>
                <a:uLnTx/>
                <a:uFillTx/>
                <a:latin typeface="Segoe UI"/>
                <a:ea typeface="+mn-ea"/>
                <a:cs typeface="+mn-cs"/>
              </a:rPr>
              <a:t> </a:t>
            </a:r>
            <a:endParaRPr kumimoji="0" lang="en-GB" sz="2400" b="1" i="0" u="none" strike="noStrike" kern="1200" cap="none" spc="0" normalizeH="0" baseline="0" noProof="0" dirty="0">
              <a:ln>
                <a:noFill/>
              </a:ln>
              <a:solidFill>
                <a:srgbClr val="006EAB"/>
              </a:solidFill>
              <a:effectLst/>
              <a:uLnTx/>
              <a:uFillTx/>
              <a:latin typeface="Segoe UI"/>
              <a:ea typeface="+mn-ea"/>
              <a:cs typeface="+mn-cs"/>
            </a:endParaRPr>
          </a:p>
        </p:txBody>
      </p:sp>
    </p:spTree>
    <p:extLst>
      <p:ext uri="{BB962C8B-B14F-4D97-AF65-F5344CB8AC3E}">
        <p14:creationId xmlns:p14="http://schemas.microsoft.com/office/powerpoint/2010/main" val="19124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erson riding a horse&#10;&#10;Description automatically generated with low confidence">
            <a:extLst>
              <a:ext uri="{FF2B5EF4-FFF2-40B4-BE49-F238E27FC236}">
                <a16:creationId xmlns:a16="http://schemas.microsoft.com/office/drawing/2014/main" id="{DD21AAD0-0741-BA88-AE97-77F6D38BDEEC}"/>
              </a:ext>
            </a:extLst>
          </p:cNvPr>
          <p:cNvPicPr>
            <a:picLocks noChangeAspect="1"/>
          </p:cNvPicPr>
          <p:nvPr/>
        </p:nvPicPr>
        <p:blipFill>
          <a:blip r:embed="rId2"/>
          <a:stretch>
            <a:fillRect/>
          </a:stretch>
        </p:blipFill>
        <p:spPr>
          <a:xfrm>
            <a:off x="365984" y="1817880"/>
            <a:ext cx="3606194" cy="2708959"/>
          </a:xfrm>
          <a:prstGeom prst="rect">
            <a:avLst/>
          </a:prstGeom>
        </p:spPr>
      </p:pic>
      <p:pic>
        <p:nvPicPr>
          <p:cNvPr id="6" name="Content Placeholder 5" descr="A person doing a handstand on a bicycle&#10;&#10;Description automatically generated with medium confidence">
            <a:extLst>
              <a:ext uri="{FF2B5EF4-FFF2-40B4-BE49-F238E27FC236}">
                <a16:creationId xmlns:a16="http://schemas.microsoft.com/office/drawing/2014/main" id="{3FADFFF8-AEB3-1529-1A75-8B5D5AE9C33D}"/>
              </a:ext>
            </a:extLst>
          </p:cNvPr>
          <p:cNvPicPr>
            <a:picLocks noChangeAspect="1"/>
          </p:cNvPicPr>
          <p:nvPr/>
        </p:nvPicPr>
        <p:blipFill>
          <a:blip r:embed="rId3"/>
          <a:stretch>
            <a:fillRect/>
          </a:stretch>
        </p:blipFill>
        <p:spPr>
          <a:xfrm>
            <a:off x="4101775" y="1817879"/>
            <a:ext cx="3792541" cy="2708959"/>
          </a:xfrm>
          <a:prstGeom prst="rect">
            <a:avLst/>
          </a:prstGeom>
        </p:spPr>
      </p:pic>
      <p:pic>
        <p:nvPicPr>
          <p:cNvPr id="30" name="Picture 29">
            <a:extLst>
              <a:ext uri="{FF2B5EF4-FFF2-40B4-BE49-F238E27FC236}">
                <a16:creationId xmlns:a16="http://schemas.microsoft.com/office/drawing/2014/main" id="{8D56C5D9-E044-9121-D2DA-DF28B4532218}"/>
              </a:ext>
            </a:extLst>
          </p:cNvPr>
          <p:cNvPicPr>
            <a:picLocks noChangeAspect="1"/>
          </p:cNvPicPr>
          <p:nvPr/>
        </p:nvPicPr>
        <p:blipFill>
          <a:blip r:embed="rId4"/>
          <a:stretch>
            <a:fillRect/>
          </a:stretch>
        </p:blipFill>
        <p:spPr>
          <a:xfrm>
            <a:off x="8023914" y="1817879"/>
            <a:ext cx="3377150" cy="2718627"/>
          </a:xfrm>
          <a:prstGeom prst="rect">
            <a:avLst/>
          </a:prstGeom>
        </p:spPr>
      </p:pic>
    </p:spTree>
    <p:extLst>
      <p:ext uri="{BB962C8B-B14F-4D97-AF65-F5344CB8AC3E}">
        <p14:creationId xmlns:p14="http://schemas.microsoft.com/office/powerpoint/2010/main" val="2286372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B37816-932A-4FAD-9990-3ED3E00DEA21}"/>
              </a:ext>
            </a:extLst>
          </p:cNvPr>
          <p:cNvSpPr/>
          <p:nvPr/>
        </p:nvSpPr>
        <p:spPr>
          <a:xfrm>
            <a:off x="171450" y="5629275"/>
            <a:ext cx="1647825"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36573" y="287803"/>
            <a:ext cx="11035552" cy="675484"/>
          </a:xfrm>
        </p:spPr>
        <p:txBody>
          <a:bodyPr>
            <a:noAutofit/>
          </a:bodyPr>
          <a:lstStyle/>
          <a:p>
            <a:r>
              <a:rPr lang="en-US" dirty="0">
                <a:solidFill>
                  <a:schemeClr val="accent6">
                    <a:lumMod val="10000"/>
                  </a:schemeClr>
                </a:solidFill>
                <a:latin typeface="Poppins Medium"/>
                <a:ea typeface="+mn-ea"/>
                <a:cs typeface="Poppins" panose="00000500000000000000" pitchFamily="2" charset="0"/>
              </a:rPr>
              <a:t>Symptoms of Testosterone Deficiency</a:t>
            </a:r>
            <a:r>
              <a:rPr lang="en-GB" baseline="30000" dirty="0">
                <a:solidFill>
                  <a:schemeClr val="accent6">
                    <a:lumMod val="10000"/>
                  </a:schemeClr>
                </a:solidFill>
                <a:latin typeface="Poppins Medium"/>
                <a:ea typeface="+mn-ea"/>
                <a:cs typeface="Poppins" panose="00000500000000000000" pitchFamily="2" charset="0"/>
              </a:rPr>
              <a:t>1-5</a:t>
            </a:r>
            <a:endParaRPr lang="en-GB" dirty="0">
              <a:solidFill>
                <a:schemeClr val="accent6">
                  <a:lumMod val="10000"/>
                </a:schemeClr>
              </a:solidFill>
              <a:latin typeface="Poppins Medium"/>
              <a:ea typeface="+mn-ea"/>
              <a:cs typeface="Poppins" panose="00000500000000000000" pitchFamily="2" charset="0"/>
            </a:endParaRPr>
          </a:p>
        </p:txBody>
      </p:sp>
      <p:pic>
        <p:nvPicPr>
          <p:cNvPr id="6" name="Picture 5"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9788" y="2203594"/>
            <a:ext cx="1618732" cy="2733953"/>
          </a:xfrm>
          <a:prstGeom prst="rect">
            <a:avLst/>
          </a:prstGeom>
        </p:spPr>
      </p:pic>
      <p:sp>
        <p:nvSpPr>
          <p:cNvPr id="19" name="TextBox 18"/>
          <p:cNvSpPr txBox="1"/>
          <p:nvPr/>
        </p:nvSpPr>
        <p:spPr>
          <a:xfrm>
            <a:off x="6098217" y="1677162"/>
            <a:ext cx="3768797" cy="1600438"/>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lvl="0" indent="-180975">
              <a:tabLst>
                <a:tab pos="180975" algn="l"/>
              </a:tabLst>
              <a:defRPr/>
            </a:pPr>
            <a:endParaRPr lang="en-GB" sz="1400" dirty="0">
              <a:solidFill>
                <a:srgbClr val="000000"/>
              </a:solidFill>
            </a:endParaRPr>
          </a:p>
          <a:p>
            <a:pPr lvl="0">
              <a:buClr>
                <a:srgbClr val="006EAB"/>
              </a:buClr>
              <a:buFont typeface="Wingdings" panose="05000000000000000000" pitchFamily="2" charset="2"/>
              <a:buChar char="§"/>
              <a:tabLst>
                <a:tab pos="180975" algn="l"/>
              </a:tabLst>
              <a:defRPr/>
            </a:pPr>
            <a:r>
              <a:rPr lang="en-GB" sz="1400" dirty="0">
                <a:solidFill>
                  <a:srgbClr val="000000"/>
                </a:solidFill>
              </a:rPr>
              <a:t>Increased body mass index (BMI)/obesity</a:t>
            </a:r>
          </a:p>
          <a:p>
            <a:pPr lvl="0">
              <a:buClr>
                <a:srgbClr val="006EAB"/>
              </a:buClr>
              <a:buFont typeface="Wingdings" panose="05000000000000000000" pitchFamily="2" charset="2"/>
              <a:buChar char="§"/>
              <a:tabLst>
                <a:tab pos="180975" algn="l"/>
              </a:tabLst>
              <a:defRPr/>
            </a:pPr>
            <a:r>
              <a:rPr lang="en-GB" sz="1400" dirty="0">
                <a:solidFill>
                  <a:srgbClr val="000000"/>
                </a:solidFill>
              </a:rPr>
              <a:t>Visceral obesity</a:t>
            </a:r>
          </a:p>
          <a:p>
            <a:pPr lvl="0">
              <a:buClr>
                <a:srgbClr val="006EAB"/>
              </a:buClr>
              <a:buFont typeface="Wingdings" panose="05000000000000000000" pitchFamily="2" charset="2"/>
              <a:buChar char="§"/>
              <a:tabLst>
                <a:tab pos="180975" algn="l"/>
              </a:tabLst>
              <a:defRPr/>
            </a:pPr>
            <a:r>
              <a:rPr lang="en-GB" sz="1400" dirty="0">
                <a:solidFill>
                  <a:srgbClr val="000000"/>
                </a:solidFill>
              </a:rPr>
              <a:t>Metabolic syndrome</a:t>
            </a:r>
          </a:p>
          <a:p>
            <a:pPr lvl="0">
              <a:buClr>
                <a:srgbClr val="006EAB"/>
              </a:buClr>
              <a:buFont typeface="Wingdings" panose="05000000000000000000" pitchFamily="2" charset="2"/>
              <a:buChar char="§"/>
              <a:tabLst>
                <a:tab pos="180975" algn="l"/>
              </a:tabLst>
              <a:defRPr/>
            </a:pPr>
            <a:r>
              <a:rPr lang="en-GB" sz="1400" dirty="0">
                <a:solidFill>
                  <a:srgbClr val="000000"/>
                </a:solidFill>
              </a:rPr>
              <a:t>Insulin resistance and type 2 diabetes</a:t>
            </a:r>
          </a:p>
        </p:txBody>
      </p:sp>
      <p:sp>
        <p:nvSpPr>
          <p:cNvPr id="20" name="TextBox 19"/>
          <p:cNvSpPr txBox="1"/>
          <p:nvPr/>
        </p:nvSpPr>
        <p:spPr>
          <a:xfrm>
            <a:off x="232585" y="1756077"/>
            <a:ext cx="3967273" cy="2031325"/>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Changes in mood (e.g., anger, irritability, sadness, depression)</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Decreased well-being/poor self-rated health</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Diminished cognitive function (including impaired concentration, verbal memory and spatial performance)</a:t>
            </a:r>
          </a:p>
        </p:txBody>
      </p:sp>
      <p:sp>
        <p:nvSpPr>
          <p:cNvPr id="22" name="Rectangle 21"/>
          <p:cNvSpPr/>
          <p:nvPr/>
        </p:nvSpPr>
        <p:spPr>
          <a:xfrm>
            <a:off x="0" y="6449828"/>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chemeClr val="bg1"/>
                </a:solidFill>
                <a:effectLst/>
                <a:uLnTx/>
                <a:uFillTx/>
                <a:ea typeface="+mn-ea"/>
                <a:cs typeface="+mn-cs"/>
              </a:rPr>
              <a:t>1. Khera M </a:t>
            </a:r>
            <a:r>
              <a:rPr kumimoji="0" lang="en-GB" sz="1100" b="1" i="1" u="none" strike="noStrike" kern="1200" cap="none" spc="0" normalizeH="0" baseline="0" noProof="0" dirty="0">
                <a:ln>
                  <a:noFill/>
                </a:ln>
                <a:solidFill>
                  <a:schemeClr val="bg1"/>
                </a:solidFill>
                <a:effectLst/>
                <a:uLnTx/>
                <a:uFillTx/>
                <a:ea typeface="+mn-ea"/>
                <a:cs typeface="+mn-cs"/>
              </a:rPr>
              <a:t>et al. J Sex Med </a:t>
            </a:r>
            <a:r>
              <a:rPr kumimoji="0" lang="en-GB" sz="1100" b="1" i="0" u="none" strike="noStrike" kern="1200" cap="none" spc="0" normalizeH="0" baseline="0" noProof="0" dirty="0">
                <a:ln>
                  <a:noFill/>
                </a:ln>
                <a:solidFill>
                  <a:schemeClr val="bg1"/>
                </a:solidFill>
                <a:effectLst/>
                <a:uLnTx/>
                <a:uFillTx/>
                <a:ea typeface="+mn-ea"/>
                <a:cs typeface="+mn-cs"/>
              </a:rPr>
              <a:t>2016;13:1787-804. 2. Lunenfeld B </a:t>
            </a:r>
            <a:r>
              <a:rPr kumimoji="0" lang="en-GB" sz="1100" b="1" i="1" u="none" strike="noStrike" kern="1200" cap="none" spc="0" normalizeH="0" baseline="0" noProof="0" dirty="0">
                <a:ln>
                  <a:noFill/>
                </a:ln>
                <a:solidFill>
                  <a:schemeClr val="bg1"/>
                </a:solidFill>
                <a:effectLst/>
                <a:uLnTx/>
                <a:uFillTx/>
                <a:ea typeface="+mn-ea"/>
                <a:cs typeface="+mn-cs"/>
              </a:rPr>
              <a:t>et al. Aging Male </a:t>
            </a:r>
            <a:r>
              <a:rPr kumimoji="0" lang="en-GB" sz="1100" b="1" i="0" u="none" strike="noStrike" kern="1200" cap="none" spc="0" normalizeH="0" baseline="0" noProof="0" dirty="0">
                <a:ln>
                  <a:noFill/>
                </a:ln>
                <a:solidFill>
                  <a:schemeClr val="bg1"/>
                </a:solidFill>
                <a:effectLst/>
                <a:uLnTx/>
                <a:uFillTx/>
                <a:ea typeface="+mn-ea"/>
                <a:cs typeface="+mn-cs"/>
              </a:rPr>
              <a:t>2015;18:5-15. 3. Hackett G </a:t>
            </a:r>
            <a:r>
              <a:rPr kumimoji="0" lang="en-GB" sz="1100" b="1" i="1" u="none" strike="noStrike" kern="1200" cap="none" spc="0" normalizeH="0" baseline="0" noProof="0" dirty="0">
                <a:ln>
                  <a:noFill/>
                </a:ln>
                <a:solidFill>
                  <a:schemeClr val="bg1"/>
                </a:solidFill>
                <a:effectLst/>
                <a:uLnTx/>
                <a:uFillTx/>
                <a:ea typeface="+mn-ea"/>
                <a:cs typeface="+mn-cs"/>
              </a:rPr>
              <a:t>et al. Int J Clin Pract </a:t>
            </a:r>
            <a:r>
              <a:rPr kumimoji="0" lang="en-GB" sz="1100" b="1" i="0" u="none" strike="noStrike" kern="1200" cap="none" spc="0" normalizeH="0" baseline="0" noProof="0" dirty="0">
                <a:ln>
                  <a:noFill/>
                </a:ln>
                <a:solidFill>
                  <a:schemeClr val="bg1"/>
                </a:solidFill>
                <a:effectLst/>
                <a:uLnTx/>
                <a:uFillTx/>
                <a:ea typeface="+mn-ea"/>
                <a:cs typeface="+mn-cs"/>
              </a:rPr>
              <a:t>2017 Mar;71(3-4). doi: 10.1111/ijcp.12901. Epub 2017 Mar 20. </a:t>
            </a:r>
            <a:br>
              <a:rPr kumimoji="0" lang="en-GB" sz="1100" b="1" i="0" u="none" strike="noStrike" kern="1200" cap="none" spc="0" normalizeH="0" baseline="0" noProof="0" dirty="0">
                <a:ln>
                  <a:noFill/>
                </a:ln>
                <a:solidFill>
                  <a:schemeClr val="bg1"/>
                </a:solidFill>
                <a:effectLst/>
                <a:uLnTx/>
                <a:uFillTx/>
                <a:ea typeface="+mn-ea"/>
                <a:cs typeface="+mn-cs"/>
              </a:rPr>
            </a:br>
            <a:r>
              <a:rPr kumimoji="0" lang="en-GB" sz="1100" b="1" i="0" u="none" strike="noStrike" kern="1200" cap="none" spc="0" normalizeH="0" baseline="0" noProof="0" dirty="0">
                <a:ln>
                  <a:noFill/>
                </a:ln>
                <a:solidFill>
                  <a:schemeClr val="bg1"/>
                </a:solidFill>
                <a:effectLst/>
                <a:uLnTx/>
                <a:uFillTx/>
                <a:ea typeface="+mn-ea"/>
                <a:cs typeface="+mn-cs"/>
              </a:rPr>
              <a:t>4. Dohle GH </a:t>
            </a:r>
            <a:r>
              <a:rPr kumimoji="0" lang="en-GB" sz="1100" b="1" i="1" u="none" strike="noStrike" kern="1200" cap="none" spc="0" normalizeH="0" baseline="0" noProof="0" dirty="0">
                <a:ln>
                  <a:noFill/>
                </a:ln>
                <a:solidFill>
                  <a:schemeClr val="bg1"/>
                </a:solidFill>
                <a:effectLst/>
                <a:uLnTx/>
                <a:uFillTx/>
                <a:ea typeface="+mn-ea"/>
                <a:cs typeface="+mn-cs"/>
              </a:rPr>
              <a:t>et al.</a:t>
            </a:r>
            <a:r>
              <a:rPr kumimoji="0" lang="en-GB" sz="1100" b="1" i="0" u="none" strike="noStrike" kern="1200" cap="none" spc="0" normalizeH="0" baseline="0" noProof="0" dirty="0">
                <a:ln>
                  <a:noFill/>
                </a:ln>
                <a:solidFill>
                  <a:schemeClr val="bg1"/>
                </a:solidFill>
                <a:effectLst/>
                <a:uLnTx/>
                <a:uFillTx/>
                <a:ea typeface="+mn-ea"/>
                <a:cs typeface="+mn-cs"/>
              </a:rPr>
              <a:t>  Available at: http://uroweb.org/guideline/male-hypogonadism/ (Accessed September 2017). 5. Dean JD </a:t>
            </a:r>
            <a:r>
              <a:rPr kumimoji="0" lang="en-GB" sz="1100" b="1" i="1" u="none" strike="noStrike" kern="1200" cap="none" spc="0" normalizeH="0" baseline="0" noProof="0" dirty="0">
                <a:ln>
                  <a:noFill/>
                </a:ln>
                <a:solidFill>
                  <a:schemeClr val="bg1"/>
                </a:solidFill>
                <a:effectLst/>
                <a:uLnTx/>
                <a:uFillTx/>
                <a:ea typeface="+mn-ea"/>
                <a:cs typeface="+mn-cs"/>
              </a:rPr>
              <a:t>et al.</a:t>
            </a:r>
            <a:r>
              <a:rPr kumimoji="0" lang="en-GB" sz="1100" b="1" i="0" u="none" strike="noStrike" kern="1200" cap="none" spc="0" normalizeH="0" baseline="0" noProof="0" dirty="0">
                <a:ln>
                  <a:noFill/>
                </a:ln>
                <a:solidFill>
                  <a:schemeClr val="bg1"/>
                </a:solidFill>
                <a:effectLst/>
                <a:uLnTx/>
                <a:uFillTx/>
                <a:ea typeface="+mn-ea"/>
                <a:cs typeface="+mn-cs"/>
              </a:rPr>
              <a:t> </a:t>
            </a:r>
            <a:r>
              <a:rPr kumimoji="0" lang="en-GB" sz="1100" b="1" i="1" u="none" strike="noStrike" kern="1200" cap="none" spc="0" normalizeH="0" baseline="0" noProof="0" dirty="0">
                <a:ln>
                  <a:noFill/>
                </a:ln>
                <a:solidFill>
                  <a:schemeClr val="bg1"/>
                </a:solidFill>
                <a:effectLst/>
                <a:uLnTx/>
                <a:uFillTx/>
                <a:ea typeface="+mn-ea"/>
                <a:cs typeface="+mn-cs"/>
              </a:rPr>
              <a:t>J Sex Med</a:t>
            </a:r>
            <a:r>
              <a:rPr kumimoji="0" lang="en-GB" sz="1100" b="1" i="0" u="none" strike="noStrike" kern="1200" cap="none" spc="0" normalizeH="0" baseline="0" noProof="0" dirty="0">
                <a:ln>
                  <a:noFill/>
                </a:ln>
                <a:solidFill>
                  <a:schemeClr val="bg1"/>
                </a:solidFill>
                <a:effectLst/>
                <a:uLnTx/>
                <a:uFillTx/>
                <a:ea typeface="+mn-ea"/>
                <a:cs typeface="+mn-cs"/>
              </a:rPr>
              <a:t> 2015;12:1660-86.</a:t>
            </a:r>
            <a:endParaRPr kumimoji="0" lang="en-US" sz="1100" b="1" i="0" u="none" strike="noStrike" kern="1200" cap="none" spc="0" normalizeH="0" baseline="0" noProof="0" dirty="0">
              <a:ln>
                <a:noFill/>
              </a:ln>
              <a:solidFill>
                <a:schemeClr val="bg1"/>
              </a:solidFill>
              <a:effectLst/>
              <a:uLnTx/>
              <a:uFillTx/>
              <a:ea typeface="+mn-ea"/>
              <a:cs typeface="+mn-cs"/>
            </a:endParaRPr>
          </a:p>
        </p:txBody>
      </p:sp>
      <p:sp>
        <p:nvSpPr>
          <p:cNvPr id="9" name="TextBox 8">
            <a:extLst>
              <a:ext uri="{FF2B5EF4-FFF2-40B4-BE49-F238E27FC236}">
                <a16:creationId xmlns:a16="http://schemas.microsoft.com/office/drawing/2014/main" id="{FBF55129-C961-44A3-9756-9CE95CCAB1C9}"/>
              </a:ext>
            </a:extLst>
          </p:cNvPr>
          <p:cNvSpPr txBox="1"/>
          <p:nvPr/>
        </p:nvSpPr>
        <p:spPr>
          <a:xfrm>
            <a:off x="6096001" y="3545133"/>
            <a:ext cx="3771014" cy="2677656"/>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Delayed puberty</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Small testes</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Infertility</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Decreased sexual desire and activity</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Decreased frequency of sexual thoughts</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Erectile dysfunction</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Delayed ejaculation</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Decreased volume of ejaculate</a:t>
            </a:r>
          </a:p>
          <a:p>
            <a:pPr marR="0" lvl="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tab pos="180975" algn="l"/>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Decreased or absent morning/night-time erections</a:t>
            </a:r>
          </a:p>
        </p:txBody>
      </p:sp>
      <p:sp>
        <p:nvSpPr>
          <p:cNvPr id="14" name="Rectangle 13"/>
          <p:cNvSpPr/>
          <p:nvPr/>
        </p:nvSpPr>
        <p:spPr>
          <a:xfrm>
            <a:off x="227528" y="1483301"/>
            <a:ext cx="3972329"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Psychological</a:t>
            </a:r>
          </a:p>
        </p:txBody>
      </p:sp>
      <p:sp>
        <p:nvSpPr>
          <p:cNvPr id="11" name="Rectangle 10">
            <a:extLst>
              <a:ext uri="{FF2B5EF4-FFF2-40B4-BE49-F238E27FC236}">
                <a16:creationId xmlns:a16="http://schemas.microsoft.com/office/drawing/2014/main" id="{5FAC5FFD-35C5-4982-898B-DCB5E7C3F5F6}"/>
              </a:ext>
            </a:extLst>
          </p:cNvPr>
          <p:cNvSpPr/>
          <p:nvPr/>
        </p:nvSpPr>
        <p:spPr>
          <a:xfrm>
            <a:off x="6096001" y="3282990"/>
            <a:ext cx="3769360" cy="384769"/>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Sexual</a:t>
            </a:r>
          </a:p>
        </p:txBody>
      </p:sp>
      <p:sp>
        <p:nvSpPr>
          <p:cNvPr id="16" name="TextBox 15">
            <a:extLst>
              <a:ext uri="{FF2B5EF4-FFF2-40B4-BE49-F238E27FC236}">
                <a16:creationId xmlns:a16="http://schemas.microsoft.com/office/drawing/2014/main" id="{8DA50B89-AB84-4653-9F83-9145378AA31B}"/>
              </a:ext>
            </a:extLst>
          </p:cNvPr>
          <p:cNvSpPr txBox="1"/>
          <p:nvPr/>
        </p:nvSpPr>
        <p:spPr>
          <a:xfrm>
            <a:off x="247207" y="4017887"/>
            <a:ext cx="3953124" cy="2031325"/>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endParaRPr kumimoji="0" lang="en-GB" sz="1400" b="0" i="0" u="none" strike="noStrike" kern="1200" cap="none" spc="0" normalizeH="0" baseline="0" noProof="0" dirty="0">
              <a:ln>
                <a:noFill/>
              </a:ln>
              <a:solidFill>
                <a:srgbClr val="000000"/>
              </a:solidFill>
              <a:effectLst/>
              <a:uLnTx/>
              <a:uFillTx/>
              <a:latin typeface="Poppins Light"/>
              <a:ea typeface="+mn-ea"/>
              <a:cs typeface="+mn-cs"/>
            </a:endParaRP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Decreased body hair</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Gynaecomastia</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Decreased muscle mass and strength</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Hot flushes/sweats</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Sleep disturbances</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Fatigue</a:t>
            </a:r>
          </a:p>
          <a:p>
            <a:pPr marR="0" fontAlgn="auto">
              <a:lnSpc>
                <a:spcPct val="100000"/>
              </a:lnSpc>
              <a:spcBef>
                <a:spcPts val="0"/>
              </a:spcBef>
              <a:spcAft>
                <a:spcPts val="0"/>
              </a:spcAft>
              <a:buClr>
                <a:srgbClr val="006EAB"/>
              </a:buClr>
              <a:buSzTx/>
              <a:buFont typeface="Wingdings" panose="05000000000000000000" pitchFamily="2" charset="2"/>
              <a:buChar char="§"/>
              <a:tabLst>
                <a:tab pos="180975" algn="l"/>
              </a:tabLst>
              <a:defRPr/>
            </a:pPr>
            <a:r>
              <a:rPr lang="en-GB" sz="1400" dirty="0">
                <a:solidFill>
                  <a:srgbClr val="000000"/>
                </a:solidFill>
              </a:rPr>
              <a:t>Osteoporosis/height loss/low trauma fractures</a:t>
            </a:r>
          </a:p>
        </p:txBody>
      </p:sp>
      <p:sp>
        <p:nvSpPr>
          <p:cNvPr id="17" name="Rectangle 16">
            <a:extLst>
              <a:ext uri="{FF2B5EF4-FFF2-40B4-BE49-F238E27FC236}">
                <a16:creationId xmlns:a16="http://schemas.microsoft.com/office/drawing/2014/main" id="{EFD56EB0-832E-423D-9542-967F33E6BD33}"/>
              </a:ext>
            </a:extLst>
          </p:cNvPr>
          <p:cNvSpPr/>
          <p:nvPr/>
        </p:nvSpPr>
        <p:spPr>
          <a:xfrm>
            <a:off x="6098117" y="1454732"/>
            <a:ext cx="3769905" cy="366090"/>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Cardiometabolic</a:t>
            </a:r>
          </a:p>
        </p:txBody>
      </p:sp>
      <p:sp>
        <p:nvSpPr>
          <p:cNvPr id="21" name="Rectangle 20">
            <a:extLst>
              <a:ext uri="{FF2B5EF4-FFF2-40B4-BE49-F238E27FC236}">
                <a16:creationId xmlns:a16="http://schemas.microsoft.com/office/drawing/2014/main" id="{FB8AE053-7D85-4836-A83E-58633C916A10}"/>
              </a:ext>
            </a:extLst>
          </p:cNvPr>
          <p:cNvSpPr/>
          <p:nvPr/>
        </p:nvSpPr>
        <p:spPr>
          <a:xfrm>
            <a:off x="236573" y="3777008"/>
            <a:ext cx="3963757"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Physical</a:t>
            </a:r>
          </a:p>
        </p:txBody>
      </p:sp>
    </p:spTree>
    <p:extLst>
      <p:ext uri="{BB962C8B-B14F-4D97-AF65-F5344CB8AC3E}">
        <p14:creationId xmlns:p14="http://schemas.microsoft.com/office/powerpoint/2010/main" val="233536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9" grpId="0" animBg="1"/>
      <p:bldP spid="11" grpId="0" animBg="1"/>
      <p:bldP spid="16" grpId="0" animBg="1"/>
      <p:bldP spid="17"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2432686" y="443230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32686" y="460851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432686" y="4775201"/>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32686" y="496570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432686" y="5132388"/>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432686" y="390366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432686" y="4094162"/>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432686" y="426085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432686" y="352266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432686" y="3713162"/>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98460" y="337534"/>
            <a:ext cx="10635342" cy="784362"/>
          </a:xfrm>
        </p:spPr>
        <p:txBody>
          <a:bodyPr>
            <a:normAutofit/>
          </a:bodyPr>
          <a:lstStyle/>
          <a:p>
            <a:r>
              <a:rPr lang="en-GB" dirty="0">
                <a:solidFill>
                  <a:schemeClr val="accent6">
                    <a:lumMod val="10000"/>
                  </a:schemeClr>
                </a:solidFill>
                <a:latin typeface="Poppins Medium"/>
                <a:ea typeface="+mn-ea"/>
                <a:cs typeface="Poppins" panose="00000500000000000000" pitchFamily="2" charset="0"/>
              </a:rPr>
              <a:t>Prevalence of Testosterone Deficiency</a:t>
            </a:r>
          </a:p>
        </p:txBody>
      </p:sp>
      <p:sp>
        <p:nvSpPr>
          <p:cNvPr id="40" name="Content Placeholder 39"/>
          <p:cNvSpPr>
            <a:spLocks noGrp="1"/>
          </p:cNvSpPr>
          <p:nvPr>
            <p:ph idx="1"/>
          </p:nvPr>
        </p:nvSpPr>
        <p:spPr>
          <a:xfrm>
            <a:off x="198460" y="1817267"/>
            <a:ext cx="11464296" cy="1189343"/>
          </a:xfrm>
          <a:ln>
            <a:noFill/>
          </a:ln>
          <a:effectLst/>
        </p:spPr>
        <p:style>
          <a:lnRef idx="2">
            <a:schemeClr val="accent1"/>
          </a:lnRef>
          <a:fillRef idx="0">
            <a:schemeClr val="accent1"/>
          </a:fillRef>
          <a:effectRef idx="1">
            <a:schemeClr val="accent1"/>
          </a:effectRef>
          <a:fontRef idx="minor">
            <a:schemeClr val="tx1"/>
          </a:fontRef>
        </p:style>
        <p:txBody>
          <a:bodyPr>
            <a:normAutofit fontScale="92500" lnSpcReduction="20000"/>
          </a:bodyPr>
          <a:lstStyle/>
          <a:p>
            <a:pPr marL="180975" indent="-180975">
              <a:spcAft>
                <a:spcPts val="1200"/>
              </a:spcAft>
            </a:pPr>
            <a:endParaRPr lang="en-GB" sz="2000" dirty="0">
              <a:solidFill>
                <a:srgbClr val="000000"/>
              </a:solidFill>
            </a:endParaRPr>
          </a:p>
          <a:p>
            <a:pPr marL="285750" indent="-285750">
              <a:lnSpc>
                <a:spcPct val="120000"/>
              </a:lnSpc>
              <a:spcBef>
                <a:spcPts val="0"/>
              </a:spcBef>
              <a:spcAft>
                <a:spcPts val="1200"/>
              </a:spcAft>
              <a:buClr>
                <a:srgbClr val="006EAB"/>
              </a:buClr>
              <a:defRPr/>
            </a:pPr>
            <a:r>
              <a:rPr lang="en-GB" sz="2100" dirty="0">
                <a:solidFill>
                  <a:srgbClr val="000000"/>
                </a:solidFill>
                <a:latin typeface="Poppins Light"/>
              </a:rPr>
              <a:t>TD prevalence increases with age but can occur in men of all ages and is frequently associated with conditions that include:</a:t>
            </a:r>
            <a:r>
              <a:rPr lang="en-GB" sz="2100" baseline="30000" dirty="0">
                <a:solidFill>
                  <a:srgbClr val="000000"/>
                </a:solidFill>
                <a:latin typeface="Poppins Light"/>
              </a:rPr>
              <a:t>1</a:t>
            </a:r>
          </a:p>
          <a:p>
            <a:pPr marL="581025" lvl="1" indent="-180975">
              <a:spcAft>
                <a:spcPts val="1200"/>
              </a:spcAft>
            </a:pPr>
            <a:endParaRPr lang="en-GB" dirty="0"/>
          </a:p>
          <a:p>
            <a:pPr lvl="0"/>
            <a:endParaRPr lang="en-GB" dirty="0"/>
          </a:p>
          <a:p>
            <a:pPr lvl="0"/>
            <a:endParaRPr lang="en-GB" dirty="0"/>
          </a:p>
          <a:p>
            <a:pPr lvl="0"/>
            <a:endParaRPr lang="en-GB" dirty="0"/>
          </a:p>
          <a:p>
            <a:endParaRPr lang="en-US" dirty="0"/>
          </a:p>
        </p:txBody>
      </p:sp>
      <p:sp>
        <p:nvSpPr>
          <p:cNvPr id="3" name="TextBox 2"/>
          <p:cNvSpPr txBox="1"/>
          <p:nvPr/>
        </p:nvSpPr>
        <p:spPr>
          <a:xfrm>
            <a:off x="1534672" y="6493403"/>
            <a:ext cx="91226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a:t>
            </a:r>
            <a:r>
              <a:rPr kumimoji="0" lang="da-DK" sz="1400" b="1" i="0" u="none" strike="noStrike" kern="1200" cap="none" spc="0" normalizeH="0" baseline="0" noProof="0" dirty="0" err="1">
                <a:ln>
                  <a:noFill/>
                </a:ln>
                <a:solidFill>
                  <a:schemeClr val="bg1"/>
                </a:solidFill>
                <a:effectLst/>
                <a:uLnTx/>
                <a:uFillTx/>
                <a:ea typeface="+mn-ea"/>
                <a:cs typeface="+mn-cs"/>
              </a:rPr>
              <a:t>Khera</a:t>
            </a:r>
            <a:r>
              <a:rPr kumimoji="0" lang="da-DK" sz="1400" b="1" i="0" u="none" strike="noStrike" kern="1200" cap="none" spc="0" normalizeH="0" baseline="0" noProof="0" dirty="0">
                <a:ln>
                  <a:noFill/>
                </a:ln>
                <a:solidFill>
                  <a:schemeClr val="bg1"/>
                </a:solidFill>
                <a:effectLst/>
                <a:uLnTx/>
                <a:uFillTx/>
                <a:ea typeface="+mn-ea"/>
                <a:cs typeface="+mn-cs"/>
              </a:rPr>
              <a:t> et al </a:t>
            </a:r>
            <a:r>
              <a:rPr kumimoji="0" lang="da-DK" sz="1400" b="1" i="1" u="none" strike="noStrike" kern="1200" cap="none" spc="0" normalizeH="0" baseline="0" noProof="0" dirty="0">
                <a:ln>
                  <a:noFill/>
                </a:ln>
                <a:solidFill>
                  <a:schemeClr val="bg1"/>
                </a:solidFill>
                <a:effectLst/>
                <a:uLnTx/>
                <a:uFillTx/>
                <a:ea typeface="+mn-ea"/>
                <a:cs typeface="+mn-cs"/>
              </a:rPr>
              <a:t>J Sex Med </a:t>
            </a:r>
            <a:r>
              <a:rPr kumimoji="0" lang="da-DK" sz="1400" b="1" i="0" u="none" strike="noStrike" kern="1200" cap="none" spc="0" normalizeH="0" baseline="0" noProof="0" dirty="0">
                <a:ln>
                  <a:noFill/>
                </a:ln>
                <a:solidFill>
                  <a:schemeClr val="bg1"/>
                </a:solidFill>
                <a:effectLst/>
                <a:uLnTx/>
                <a:uFillTx/>
                <a:ea typeface="+mn-ea"/>
                <a:cs typeface="+mn-cs"/>
              </a:rPr>
              <a:t>2016;13:1787-1804. </a:t>
            </a:r>
            <a:r>
              <a:rPr kumimoji="0" lang="en-GB" sz="1400" b="1" i="0" u="none" strike="noStrike" kern="1200" cap="none" spc="0" normalizeH="0" baseline="0" noProof="0" dirty="0">
                <a:ln>
                  <a:noFill/>
                </a:ln>
                <a:solidFill>
                  <a:schemeClr val="bg1"/>
                </a:solidFill>
                <a:effectLst/>
                <a:uLnTx/>
                <a:uFillTx/>
                <a:ea typeface="+mn-ea"/>
                <a:cs typeface="+mn-cs"/>
              </a:rPr>
              <a:t>		</a:t>
            </a:r>
            <a:endParaRPr kumimoji="0" lang="en-US" sz="1400" b="1" i="0" u="none" strike="noStrike" kern="1200" cap="none" spc="0" normalizeH="0" baseline="0" noProof="0" dirty="0">
              <a:ln>
                <a:noFill/>
              </a:ln>
              <a:solidFill>
                <a:schemeClr val="bg1"/>
              </a:solidFill>
              <a:effectLst/>
              <a:uLnTx/>
              <a:uFillTx/>
              <a:ea typeface="+mn-ea"/>
              <a:cs typeface="+mn-cs"/>
            </a:endParaRPr>
          </a:p>
        </p:txBody>
      </p:sp>
      <p:sp>
        <p:nvSpPr>
          <p:cNvPr id="7" name="Rectangle 6"/>
          <p:cNvSpPr/>
          <p:nvPr/>
        </p:nvSpPr>
        <p:spPr>
          <a:xfrm>
            <a:off x="5129534" y="3840597"/>
            <a:ext cx="902429" cy="1287315"/>
          </a:xfrm>
          <a:prstGeom prst="rect">
            <a:avLst/>
          </a:prstGeom>
          <a:solidFill>
            <a:srgbClr val="75D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p:cNvSpPr/>
          <p:nvPr/>
        </p:nvSpPr>
        <p:spPr>
          <a:xfrm>
            <a:off x="6402925" y="4251058"/>
            <a:ext cx="902430" cy="875015"/>
          </a:xfrm>
          <a:prstGeom prst="rect">
            <a:avLst/>
          </a:prstGeom>
          <a:solidFill>
            <a:srgbClr val="75D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Rectangle 8"/>
          <p:cNvSpPr/>
          <p:nvPr/>
        </p:nvSpPr>
        <p:spPr>
          <a:xfrm>
            <a:off x="2585173" y="4219313"/>
            <a:ext cx="900000" cy="906758"/>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9"/>
          <p:cNvSpPr/>
          <p:nvPr/>
        </p:nvSpPr>
        <p:spPr>
          <a:xfrm>
            <a:off x="3858567" y="4251056"/>
            <a:ext cx="900000" cy="879326"/>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1" name="Rectangle 10"/>
          <p:cNvSpPr/>
          <p:nvPr/>
        </p:nvSpPr>
        <p:spPr>
          <a:xfrm>
            <a:off x="5131961" y="4184049"/>
            <a:ext cx="900000" cy="950644"/>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2" name="Picture 11"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16507" t="1994" r="73871" b="54233"/>
          <a:stretch/>
        </p:blipFill>
        <p:spPr>
          <a:xfrm>
            <a:off x="2785473" y="4256292"/>
            <a:ext cx="493927" cy="815494"/>
          </a:xfrm>
          <a:prstGeom prst="rect">
            <a:avLst/>
          </a:prstGeom>
        </p:spPr>
      </p:pic>
      <p:pic>
        <p:nvPicPr>
          <p:cNvPr id="13" name="Picture 12"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30221" t="3858" r="61709" b="54233"/>
          <a:stretch/>
        </p:blipFill>
        <p:spPr>
          <a:xfrm>
            <a:off x="4091674" y="4304442"/>
            <a:ext cx="449262" cy="846732"/>
          </a:xfrm>
          <a:prstGeom prst="rect">
            <a:avLst/>
          </a:prstGeom>
        </p:spPr>
      </p:pic>
      <p:pic>
        <p:nvPicPr>
          <p:cNvPr id="14" name="Picture 13"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42380" t="4868" r="47377" b="54232"/>
          <a:stretch/>
        </p:blipFill>
        <p:spPr>
          <a:xfrm>
            <a:off x="5299566" y="4243038"/>
            <a:ext cx="570217" cy="826350"/>
          </a:xfrm>
          <a:prstGeom prst="rect">
            <a:avLst/>
          </a:prstGeom>
        </p:spPr>
      </p:pic>
      <p:sp>
        <p:nvSpPr>
          <p:cNvPr id="16" name="Rectangle 15"/>
          <p:cNvSpPr/>
          <p:nvPr/>
        </p:nvSpPr>
        <p:spPr>
          <a:xfrm>
            <a:off x="7678749" y="4344381"/>
            <a:ext cx="900000" cy="782380"/>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8" name="Picture 17" descr="fdArtboard 2.png"/>
          <p:cNvPicPr>
            <a:picLocks noChangeAspect="1"/>
          </p:cNvPicPr>
          <p:nvPr/>
        </p:nvPicPr>
        <p:blipFill rotWithShape="1">
          <a:blip r:embed="rId4">
            <a:extLst>
              <a:ext uri="{28A0092B-C50C-407E-A947-70E740481C1C}">
                <a14:useLocalDpi xmlns:a14="http://schemas.microsoft.com/office/drawing/2010/main" val="0"/>
              </a:ext>
            </a:extLst>
          </a:blip>
          <a:srcRect l="56439" t="-2753" r="3507" b="67126"/>
          <a:stretch/>
        </p:blipFill>
        <p:spPr>
          <a:xfrm rot="3499571">
            <a:off x="7800997" y="4255563"/>
            <a:ext cx="695517" cy="944495"/>
          </a:xfrm>
          <a:prstGeom prst="rect">
            <a:avLst/>
          </a:prstGeom>
        </p:spPr>
      </p:pic>
      <p:sp>
        <p:nvSpPr>
          <p:cNvPr id="31" name="Rectangle 30"/>
          <p:cNvSpPr/>
          <p:nvPr/>
        </p:nvSpPr>
        <p:spPr>
          <a:xfrm>
            <a:off x="6405355" y="4787935"/>
            <a:ext cx="900000" cy="346759"/>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7" name="Picture 16" descr="fdArtboard 2.png"/>
          <p:cNvPicPr>
            <a:picLocks noChangeAspect="1"/>
          </p:cNvPicPr>
          <p:nvPr/>
        </p:nvPicPr>
        <p:blipFill rotWithShape="1">
          <a:blip r:embed="rId4">
            <a:extLst>
              <a:ext uri="{28A0092B-C50C-407E-A947-70E740481C1C}">
                <a14:useLocalDpi xmlns:a14="http://schemas.microsoft.com/office/drawing/2010/main" val="0"/>
              </a:ext>
            </a:extLst>
          </a:blip>
          <a:srcRect l="6268" t="69482" r="41400" b="2348"/>
          <a:stretch/>
        </p:blipFill>
        <p:spPr>
          <a:xfrm>
            <a:off x="6487895" y="4407041"/>
            <a:ext cx="755949" cy="621242"/>
          </a:xfrm>
          <a:prstGeom prst="rect">
            <a:avLst/>
          </a:prstGeom>
        </p:spPr>
      </p:pic>
      <p:cxnSp>
        <p:nvCxnSpPr>
          <p:cNvPr id="53" name="Straight Connector 52"/>
          <p:cNvCxnSpPr/>
          <p:nvPr/>
        </p:nvCxnSpPr>
        <p:spPr>
          <a:xfrm>
            <a:off x="2392997" y="3344897"/>
            <a:ext cx="0" cy="1789796"/>
          </a:xfrm>
          <a:prstGeom prst="line">
            <a:avLst/>
          </a:prstGeom>
          <a:ln>
            <a:solidFill>
              <a:srgbClr val="515676"/>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92997" y="5126071"/>
            <a:ext cx="7668000" cy="0"/>
          </a:xfrm>
          <a:prstGeom prst="line">
            <a:avLst/>
          </a:prstGeom>
          <a:ln w="19050">
            <a:solidFill>
              <a:srgbClr val="515676"/>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044233" y="4995956"/>
            <a:ext cx="35779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0%</a:t>
            </a:r>
          </a:p>
        </p:txBody>
      </p:sp>
      <p:sp>
        <p:nvSpPr>
          <p:cNvPr id="56" name="TextBox 55"/>
          <p:cNvSpPr txBox="1"/>
          <p:nvPr/>
        </p:nvSpPr>
        <p:spPr>
          <a:xfrm>
            <a:off x="1972097" y="4816547"/>
            <a:ext cx="4026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10%</a:t>
            </a:r>
          </a:p>
        </p:txBody>
      </p:sp>
      <p:sp>
        <p:nvSpPr>
          <p:cNvPr id="57" name="TextBox 56"/>
          <p:cNvSpPr txBox="1"/>
          <p:nvPr/>
        </p:nvSpPr>
        <p:spPr>
          <a:xfrm>
            <a:off x="1972097" y="4637142"/>
            <a:ext cx="4411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20%</a:t>
            </a:r>
          </a:p>
        </p:txBody>
      </p:sp>
      <p:sp>
        <p:nvSpPr>
          <p:cNvPr id="58" name="TextBox 57"/>
          <p:cNvSpPr txBox="1"/>
          <p:nvPr/>
        </p:nvSpPr>
        <p:spPr>
          <a:xfrm>
            <a:off x="1972097" y="4457737"/>
            <a:ext cx="44275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30%</a:t>
            </a:r>
          </a:p>
        </p:txBody>
      </p:sp>
      <p:sp>
        <p:nvSpPr>
          <p:cNvPr id="59" name="TextBox 58"/>
          <p:cNvSpPr txBox="1"/>
          <p:nvPr/>
        </p:nvSpPr>
        <p:spPr>
          <a:xfrm>
            <a:off x="1972097" y="4278332"/>
            <a:ext cx="447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40%</a:t>
            </a:r>
          </a:p>
        </p:txBody>
      </p:sp>
      <p:sp>
        <p:nvSpPr>
          <p:cNvPr id="60" name="TextBox 59"/>
          <p:cNvSpPr txBox="1"/>
          <p:nvPr/>
        </p:nvSpPr>
        <p:spPr>
          <a:xfrm>
            <a:off x="1972097" y="4098927"/>
            <a:ext cx="44755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50%</a:t>
            </a:r>
          </a:p>
        </p:txBody>
      </p:sp>
      <p:sp>
        <p:nvSpPr>
          <p:cNvPr id="61" name="TextBox 60"/>
          <p:cNvSpPr txBox="1"/>
          <p:nvPr/>
        </p:nvSpPr>
        <p:spPr>
          <a:xfrm>
            <a:off x="1972097" y="3919522"/>
            <a:ext cx="44916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60%</a:t>
            </a:r>
          </a:p>
        </p:txBody>
      </p:sp>
      <p:sp>
        <p:nvSpPr>
          <p:cNvPr id="62" name="TextBox 61"/>
          <p:cNvSpPr txBox="1"/>
          <p:nvPr/>
        </p:nvSpPr>
        <p:spPr>
          <a:xfrm>
            <a:off x="1972097" y="3740117"/>
            <a:ext cx="43633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70%</a:t>
            </a:r>
          </a:p>
        </p:txBody>
      </p:sp>
      <p:sp>
        <p:nvSpPr>
          <p:cNvPr id="63" name="TextBox 62"/>
          <p:cNvSpPr txBox="1"/>
          <p:nvPr/>
        </p:nvSpPr>
        <p:spPr>
          <a:xfrm>
            <a:off x="1899964" y="3211505"/>
            <a:ext cx="50206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100%</a:t>
            </a:r>
          </a:p>
        </p:txBody>
      </p:sp>
      <p:sp>
        <p:nvSpPr>
          <p:cNvPr id="65" name="TextBox 64"/>
          <p:cNvSpPr txBox="1"/>
          <p:nvPr/>
        </p:nvSpPr>
        <p:spPr>
          <a:xfrm>
            <a:off x="1972097" y="3560712"/>
            <a:ext cx="44916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6EAB"/>
                </a:solidFill>
                <a:effectLst/>
                <a:uLnTx/>
                <a:uFillTx/>
                <a:latin typeface="Poppins Light"/>
                <a:ea typeface="+mn-ea"/>
                <a:cs typeface="+mn-cs"/>
              </a:rPr>
              <a:t>80%</a:t>
            </a:r>
          </a:p>
        </p:txBody>
      </p:sp>
      <p:sp>
        <p:nvSpPr>
          <p:cNvPr id="66" name="Rectangle 65"/>
          <p:cNvSpPr/>
          <p:nvPr/>
        </p:nvSpPr>
        <p:spPr>
          <a:xfrm>
            <a:off x="2349851" y="3726657"/>
            <a:ext cx="1546704" cy="461665"/>
          </a:xfrm>
          <a:prstGeom prst="rect">
            <a:avLst/>
          </a:prstGeom>
        </p:spPr>
        <p:txBody>
          <a:bodyPr wrap="square">
            <a:spAutoFit/>
          </a:bodyPr>
          <a:lstStyle/>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6EAB"/>
                </a:solidFill>
                <a:effectLst/>
                <a:uLnTx/>
                <a:uFillTx/>
                <a:latin typeface="Poppins Light"/>
                <a:ea typeface="+mn-ea"/>
                <a:cs typeface="+mn-cs"/>
              </a:rPr>
              <a:t>Obesity</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r>
              <a:rPr kumimoji="0" lang="en-GB" sz="1200" b="1" i="0" u="none" strike="noStrike" kern="1200" cap="none" spc="0" normalizeH="0" baseline="0" noProof="0" dirty="0">
                <a:ln>
                  <a:noFill/>
                </a:ln>
                <a:solidFill>
                  <a:srgbClr val="006EAB"/>
                </a:solidFill>
                <a:effectLst/>
                <a:uLnTx/>
                <a:uFillTx/>
                <a:latin typeface="Poppins Light"/>
                <a:ea typeface="+mn-ea"/>
                <a:cs typeface="+mn-cs"/>
              </a:rPr>
              <a:t>52%</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p>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mn-cs"/>
              </a:rPr>
              <a:t>(BMI &gt; 30 kg/m</a:t>
            </a:r>
            <a:r>
              <a:rPr kumimoji="0" lang="en-GB" sz="1200" b="0" i="0" u="none" strike="noStrike" kern="1200" cap="none" spc="0" normalizeH="0" baseline="30000" noProof="0" dirty="0">
                <a:ln>
                  <a:noFill/>
                </a:ln>
                <a:solidFill>
                  <a:srgbClr val="006EAB"/>
                </a:solidFill>
                <a:effectLst/>
                <a:uLnTx/>
                <a:uFillTx/>
                <a:latin typeface="Poppins Light"/>
                <a:ea typeface="+mn-ea"/>
                <a:cs typeface="+mn-cs"/>
              </a:rPr>
              <a:t>2</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a:t>
            </a:r>
          </a:p>
        </p:txBody>
      </p:sp>
      <p:sp>
        <p:nvSpPr>
          <p:cNvPr id="67" name="Rectangle 66"/>
          <p:cNvSpPr/>
          <p:nvPr/>
        </p:nvSpPr>
        <p:spPr>
          <a:xfrm>
            <a:off x="3703768" y="3803999"/>
            <a:ext cx="1263487" cy="461665"/>
          </a:xfrm>
          <a:prstGeom prst="rect">
            <a:avLst/>
          </a:prstGeom>
        </p:spPr>
        <p:txBody>
          <a:bodyPr wrap="none">
            <a:spAutoFit/>
          </a:bodyPr>
          <a:lstStyle/>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6EAB"/>
                </a:solidFill>
                <a:effectLst/>
                <a:uLnTx/>
                <a:uFillTx/>
                <a:latin typeface="Poppins Light"/>
                <a:ea typeface="+mn-ea"/>
                <a:cs typeface="+mn-cs"/>
              </a:rPr>
              <a:t>Type 2 </a:t>
            </a:r>
          </a:p>
          <a:p>
            <a:pPr marL="123825" marR="0" lvl="0" indent="-180975" algn="ctr" defTabSz="914400" rtl="0" eaLnBrk="1" fontAlgn="auto" latinLnBrk="0" hangingPunct="1">
              <a:lnSpc>
                <a:spcPct val="100000"/>
              </a:lnSpc>
              <a:spcBef>
                <a:spcPts val="0"/>
              </a:spcBef>
              <a:spcAft>
                <a:spcPts val="1200"/>
              </a:spcAft>
              <a:buClrTx/>
              <a:buSzTx/>
              <a:buFontTx/>
              <a:buNone/>
              <a:tabLst/>
              <a:defRPr/>
            </a:pPr>
            <a:r>
              <a:rPr kumimoji="0" lang="en-GB" sz="1200" b="1" i="0" u="none" strike="noStrike" kern="1200" cap="none" spc="0" normalizeH="0" baseline="0" noProof="0" dirty="0">
                <a:ln>
                  <a:noFill/>
                </a:ln>
                <a:solidFill>
                  <a:srgbClr val="006EAB"/>
                </a:solidFill>
                <a:effectLst/>
                <a:uLnTx/>
                <a:uFillTx/>
                <a:latin typeface="Poppins Light"/>
                <a:ea typeface="+mn-ea"/>
                <a:cs typeface="+mn-cs"/>
              </a:rPr>
              <a:t>diabetes: 50%</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p>
        </p:txBody>
      </p:sp>
      <p:sp>
        <p:nvSpPr>
          <p:cNvPr id="68" name="Rectangle 67"/>
          <p:cNvSpPr/>
          <p:nvPr/>
        </p:nvSpPr>
        <p:spPr>
          <a:xfrm>
            <a:off x="4493013" y="3221172"/>
            <a:ext cx="2228850" cy="646331"/>
          </a:xfrm>
          <a:prstGeom prst="rect">
            <a:avLst/>
          </a:prstGeom>
        </p:spPr>
        <p:txBody>
          <a:bodyPr wrap="square">
            <a:spAutoFit/>
          </a:bodyPr>
          <a:lstStyle/>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6EAB"/>
                </a:solidFill>
                <a:effectLst/>
                <a:uLnTx/>
                <a:uFillTx/>
                <a:latin typeface="Poppins Light"/>
                <a:ea typeface="+mn-ea"/>
                <a:cs typeface="+mn-cs"/>
              </a:rPr>
              <a:t>Chronic opioid </a:t>
            </a:r>
          </a:p>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6EAB"/>
                </a:solidFill>
                <a:effectLst/>
                <a:uLnTx/>
                <a:uFillTx/>
                <a:latin typeface="Poppins Light"/>
                <a:ea typeface="+mn-ea"/>
                <a:cs typeface="+mn-cs"/>
              </a:rPr>
              <a:t>use </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r>
              <a:rPr kumimoji="0" lang="en-GB" sz="1200" b="1" i="0" u="none" strike="noStrike" kern="1200" cap="none" spc="0" normalizeH="0" baseline="0" noProof="0" dirty="0">
                <a:ln>
                  <a:noFill/>
                </a:ln>
                <a:solidFill>
                  <a:srgbClr val="006EAB"/>
                </a:solidFill>
                <a:effectLst/>
                <a:uLnTx/>
                <a:uFillTx/>
                <a:latin typeface="Poppins Light"/>
                <a:ea typeface="+mn-ea"/>
                <a:cs typeface="+mn-cs"/>
              </a:rPr>
              <a:t>53%</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r>
              <a:rPr kumimoji="0" lang="en-GB" sz="1200" b="1" i="0" u="none" strike="noStrike" kern="1200" cap="none" spc="0" normalizeH="0" baseline="0" noProof="0" dirty="0">
                <a:ln>
                  <a:noFill/>
                </a:ln>
                <a:solidFill>
                  <a:srgbClr val="006EAB"/>
                </a:solidFill>
                <a:effectLst/>
                <a:uLnTx/>
                <a:uFillTx/>
                <a:latin typeface="Poppins Light"/>
                <a:ea typeface="+mn-ea"/>
                <a:cs typeface="+mn-cs"/>
              </a:rPr>
              <a:t>74%</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with </a:t>
            </a:r>
          </a:p>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6EAB"/>
                </a:solidFill>
                <a:effectLst/>
                <a:uLnTx/>
                <a:uFillTx/>
                <a:latin typeface="Poppins Light"/>
                <a:ea typeface="+mn-ea"/>
                <a:cs typeface="+mn-cs"/>
              </a:rPr>
              <a:t>long-acting formulations)</a:t>
            </a:r>
          </a:p>
        </p:txBody>
      </p:sp>
      <p:sp>
        <p:nvSpPr>
          <p:cNvPr id="69" name="Rectangle 68"/>
          <p:cNvSpPr/>
          <p:nvPr/>
        </p:nvSpPr>
        <p:spPr>
          <a:xfrm>
            <a:off x="6054066" y="3808983"/>
            <a:ext cx="1612942" cy="461665"/>
          </a:xfrm>
          <a:prstGeom prst="rect">
            <a:avLst/>
          </a:prstGeom>
        </p:spPr>
        <p:txBody>
          <a:bodyPr wrap="none">
            <a:spAutoFit/>
          </a:bodyPr>
          <a:lstStyle/>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6EAB"/>
                </a:solidFill>
                <a:effectLst/>
                <a:uLnTx/>
                <a:uFillTx/>
                <a:latin typeface="Poppins Light"/>
                <a:ea typeface="+mn-ea"/>
                <a:cs typeface="+mn-cs"/>
              </a:rPr>
              <a:t>Fractures</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a:t>
            </a:r>
            <a:r>
              <a:rPr kumimoji="0" lang="en-GB" sz="1200" b="1" i="0" u="none" strike="noStrike" kern="1200" cap="none" spc="0" normalizeH="0" baseline="0" noProof="0" dirty="0">
                <a:ln>
                  <a:noFill/>
                </a:ln>
                <a:solidFill>
                  <a:srgbClr val="006EAB"/>
                </a:solidFill>
                <a:effectLst/>
                <a:uLnTx/>
                <a:uFillTx/>
                <a:latin typeface="Poppins Light"/>
                <a:ea typeface="+mn-ea"/>
                <a:cs typeface="+mn-cs"/>
              </a:rPr>
              <a:t>50%</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hip, </a:t>
            </a:r>
          </a:p>
          <a:p>
            <a:pPr marL="123825" marR="0" lvl="0" indent="-180975"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6EAB"/>
                </a:solidFill>
                <a:effectLst/>
                <a:uLnTx/>
                <a:uFillTx/>
                <a:latin typeface="Poppins Light"/>
                <a:ea typeface="+mn-ea"/>
                <a:cs typeface="+mn-cs"/>
              </a:rPr>
              <a:t>20%</a:t>
            </a:r>
            <a:r>
              <a:rPr kumimoji="0" lang="en-GB" sz="1200" b="0" i="0" u="none" strike="noStrike" kern="1200" cap="none" spc="0" normalizeH="0" baseline="0" noProof="0" dirty="0">
                <a:ln>
                  <a:noFill/>
                </a:ln>
                <a:solidFill>
                  <a:srgbClr val="006EAB"/>
                </a:solidFill>
                <a:effectLst/>
                <a:uLnTx/>
                <a:uFillTx/>
                <a:latin typeface="Poppins Light"/>
                <a:ea typeface="+mn-ea"/>
                <a:cs typeface="+mn-cs"/>
              </a:rPr>
              <a:t> vertebral</a:t>
            </a:r>
          </a:p>
        </p:txBody>
      </p:sp>
      <p:sp>
        <p:nvSpPr>
          <p:cNvPr id="71" name="Rectangle 70"/>
          <p:cNvSpPr/>
          <p:nvPr/>
        </p:nvSpPr>
        <p:spPr>
          <a:xfrm>
            <a:off x="8952143" y="3916395"/>
            <a:ext cx="900000" cy="1210366"/>
          </a:xfrm>
          <a:prstGeom prst="rect">
            <a:avLst/>
          </a:prstGeom>
          <a:gradFill>
            <a:gsLst>
              <a:gs pos="68000">
                <a:srgbClr val="75DBFF"/>
              </a:gs>
              <a:gs pos="88000">
                <a:srgbClr val="00A8E1"/>
              </a:gs>
              <a:gs pos="100000">
                <a:srgbClr val="00A8E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2" name="Picture 71" descr="fdArtboard 2.png"/>
          <p:cNvPicPr>
            <a:picLocks noChangeAspect="1"/>
          </p:cNvPicPr>
          <p:nvPr/>
        </p:nvPicPr>
        <p:blipFill rotWithShape="1">
          <a:blip r:embed="rId4">
            <a:extLst>
              <a:ext uri="{28A0092B-C50C-407E-A947-70E740481C1C}">
                <a14:useLocalDpi xmlns:a14="http://schemas.microsoft.com/office/drawing/2010/main" val="0"/>
              </a:ext>
            </a:extLst>
          </a:blip>
          <a:srcRect l="56440" t="40615" r="6872" b="36186"/>
          <a:stretch/>
        </p:blipFill>
        <p:spPr>
          <a:xfrm>
            <a:off x="9117118" y="4432760"/>
            <a:ext cx="529955" cy="511609"/>
          </a:xfrm>
          <a:prstGeom prst="rect">
            <a:avLst/>
          </a:prstGeom>
        </p:spPr>
      </p:pic>
      <p:sp>
        <p:nvSpPr>
          <p:cNvPr id="4" name="Rectangle 3">
            <a:extLst>
              <a:ext uri="{FF2B5EF4-FFF2-40B4-BE49-F238E27FC236}">
                <a16:creationId xmlns:a16="http://schemas.microsoft.com/office/drawing/2014/main" id="{75B76D09-0EDC-471F-937C-B185F8568B26}"/>
              </a:ext>
            </a:extLst>
          </p:cNvPr>
          <p:cNvSpPr/>
          <p:nvPr/>
        </p:nvSpPr>
        <p:spPr>
          <a:xfrm>
            <a:off x="3913565" y="5675107"/>
            <a:ext cx="593857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Poppins Light"/>
                <a:ea typeface="+mn-ea"/>
                <a:cs typeface="+mn-cs"/>
              </a:rPr>
              <a:t>E2: </a:t>
            </a:r>
            <a:r>
              <a:rPr kumimoji="0" lang="en-GB" sz="1200" b="1" i="0" u="none" strike="noStrike" kern="1200" cap="none" spc="0" normalizeH="0" baseline="0" noProof="0" dirty="0" err="1">
                <a:ln>
                  <a:noFill/>
                </a:ln>
                <a:solidFill>
                  <a:srgbClr val="000000"/>
                </a:solidFill>
                <a:effectLst/>
                <a:uLnTx/>
                <a:uFillTx/>
                <a:latin typeface="Poppins Light"/>
                <a:ea typeface="+mn-ea"/>
                <a:cs typeface="+mn-cs"/>
              </a:rPr>
              <a:t>estradiol</a:t>
            </a:r>
            <a:r>
              <a:rPr kumimoji="0" lang="en-GB" sz="1200" b="1" i="0" u="none" strike="noStrike" kern="1200" cap="none" spc="0" normalizeH="0" baseline="0" noProof="0" dirty="0">
                <a:ln>
                  <a:noFill/>
                </a:ln>
                <a:solidFill>
                  <a:srgbClr val="000000"/>
                </a:solidFill>
                <a:effectLst/>
                <a:uLnTx/>
                <a:uFillTx/>
                <a:latin typeface="Poppins Light"/>
                <a:ea typeface="+mn-ea"/>
                <a:cs typeface="+mn-cs"/>
              </a:rPr>
              <a:t>, SHBG: sex hormone binding globulin</a:t>
            </a:r>
          </a:p>
        </p:txBody>
      </p:sp>
      <p:pic>
        <p:nvPicPr>
          <p:cNvPr id="6" name="Picture 5">
            <a:extLst>
              <a:ext uri="{FF2B5EF4-FFF2-40B4-BE49-F238E27FC236}">
                <a16:creationId xmlns:a16="http://schemas.microsoft.com/office/drawing/2014/main" id="{5F56218C-7A81-49A9-BCF1-1604F97E3E94}"/>
              </a:ext>
            </a:extLst>
          </p:cNvPr>
          <p:cNvPicPr>
            <a:picLocks noChangeAspect="1"/>
          </p:cNvPicPr>
          <p:nvPr/>
        </p:nvPicPr>
        <p:blipFill>
          <a:blip r:embed="rId5"/>
          <a:stretch>
            <a:fillRect/>
          </a:stretch>
        </p:blipFill>
        <p:spPr>
          <a:xfrm>
            <a:off x="930855" y="2966143"/>
            <a:ext cx="10202212" cy="2703927"/>
          </a:xfrm>
          <a:prstGeom prst="rect">
            <a:avLst/>
          </a:prstGeom>
        </p:spPr>
      </p:pic>
      <p:sp>
        <p:nvSpPr>
          <p:cNvPr id="50" name="TextBox 49">
            <a:extLst>
              <a:ext uri="{FF2B5EF4-FFF2-40B4-BE49-F238E27FC236}">
                <a16:creationId xmlns:a16="http://schemas.microsoft.com/office/drawing/2014/main" id="{8B2815C1-90C1-4570-B997-F93D80CD8D2E}"/>
              </a:ext>
            </a:extLst>
          </p:cNvPr>
          <p:cNvSpPr txBox="1"/>
          <p:nvPr/>
        </p:nvSpPr>
        <p:spPr>
          <a:xfrm>
            <a:off x="172951" y="1578263"/>
            <a:ext cx="10816474" cy="38472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1200"/>
              </a:spcAft>
              <a:buClr>
                <a:srgbClr val="006EAB"/>
              </a:buClr>
              <a:buSzTx/>
              <a:buFont typeface="Wingdings" panose="05000000000000000000" pitchFamily="2" charset="2"/>
              <a:buChar char="§"/>
              <a:tabLst/>
              <a:defRPr/>
            </a:pPr>
            <a:r>
              <a:rPr kumimoji="0" lang="en-GB" sz="1900" b="0" i="0" u="none" strike="noStrike" kern="1200" cap="none" spc="0" normalizeH="0" baseline="0" noProof="0" dirty="0">
                <a:ln>
                  <a:noFill/>
                </a:ln>
                <a:solidFill>
                  <a:srgbClr val="000000"/>
                </a:solidFill>
                <a:effectLst/>
                <a:uLnTx/>
                <a:uFillTx/>
                <a:latin typeface="Poppins Light"/>
                <a:ea typeface="+mn-ea"/>
                <a:cs typeface="+mn-cs"/>
              </a:rPr>
              <a:t>Estimates vary widely (2.1% to 38.7%) depending on the criteria used to define TD</a:t>
            </a:r>
          </a:p>
        </p:txBody>
      </p:sp>
    </p:spTree>
    <p:extLst>
      <p:ext uri="{BB962C8B-B14F-4D97-AF65-F5344CB8AC3E}">
        <p14:creationId xmlns:p14="http://schemas.microsoft.com/office/powerpoint/2010/main" val="3976123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930" y="361227"/>
            <a:ext cx="10635342" cy="890633"/>
          </a:xfrm>
        </p:spPr>
        <p:txBody>
          <a:bodyPr>
            <a:normAutofit/>
          </a:bodyPr>
          <a:lstStyle/>
          <a:p>
            <a:r>
              <a:rPr lang="en-GB" dirty="0">
                <a:solidFill>
                  <a:schemeClr val="accent6">
                    <a:lumMod val="10000"/>
                  </a:schemeClr>
                </a:solidFill>
                <a:latin typeface="Poppins Medium"/>
                <a:ea typeface="+mn-ea"/>
                <a:cs typeface="Poppins" panose="00000500000000000000" pitchFamily="2" charset="0"/>
              </a:rPr>
              <a:t>Classification of TD</a:t>
            </a:r>
            <a:r>
              <a:rPr lang="en-GB" baseline="30000" dirty="0">
                <a:solidFill>
                  <a:schemeClr val="accent6">
                    <a:lumMod val="10000"/>
                  </a:schemeClr>
                </a:solidFill>
                <a:latin typeface="Poppins Medium"/>
                <a:ea typeface="+mn-ea"/>
                <a:cs typeface="Poppins" panose="00000500000000000000" pitchFamily="2" charset="0"/>
              </a:rPr>
              <a:t>1,2</a:t>
            </a:r>
          </a:p>
        </p:txBody>
      </p:sp>
      <p:sp>
        <p:nvSpPr>
          <p:cNvPr id="6" name="Rectangle 5"/>
          <p:cNvSpPr/>
          <p:nvPr/>
        </p:nvSpPr>
        <p:spPr>
          <a:xfrm>
            <a:off x="5624047" y="1829321"/>
            <a:ext cx="3233769" cy="784003"/>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ysClr val="windowText" lastClr="000000"/>
                </a:solidFill>
                <a:effectLst/>
                <a:uLnTx/>
                <a:uFillTx/>
                <a:latin typeface="Poppins Light"/>
                <a:ea typeface="+mn-ea"/>
                <a:cs typeface="+mn-cs"/>
              </a:rPr>
              <a:t>Primary 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ysClr val="windowText" lastClr="000000"/>
                </a:solidFill>
                <a:effectLst/>
                <a:uLnTx/>
                <a:uFillTx/>
                <a:latin typeface="Poppins Light"/>
                <a:ea typeface="+mn-ea"/>
                <a:cs typeface="+mn-cs"/>
              </a:rPr>
              <a:t>Testicular damage</a:t>
            </a:r>
          </a:p>
        </p:txBody>
      </p:sp>
      <p:sp>
        <p:nvSpPr>
          <p:cNvPr id="7" name="TextBox 6"/>
          <p:cNvSpPr txBox="1"/>
          <p:nvPr/>
        </p:nvSpPr>
        <p:spPr>
          <a:xfrm>
            <a:off x="5615550" y="2703365"/>
            <a:ext cx="3233771" cy="116955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bg1"/>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Functional TD</a:t>
            </a:r>
          </a:p>
          <a:p>
            <a:pPr algn="ctr">
              <a:defRPr/>
            </a:pPr>
            <a:r>
              <a:rPr lang="en-US" sz="1100" b="1" dirty="0">
                <a:solidFill>
                  <a:schemeClr val="bg1"/>
                </a:solidFill>
                <a:latin typeface="Poppins Light"/>
              </a:rPr>
              <a:t>Caused by morbidities influencing Leydig cell function and hypothalamic/pituitary response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bg1"/>
              </a:solidFill>
              <a:effectLst/>
              <a:uLnTx/>
              <a:uFillTx/>
              <a:ea typeface="+mn-ea"/>
              <a:cs typeface="+mn-cs"/>
            </a:endParaRPr>
          </a:p>
        </p:txBody>
      </p:sp>
      <p:sp>
        <p:nvSpPr>
          <p:cNvPr id="9" name="Rectangle 8"/>
          <p:cNvSpPr/>
          <p:nvPr/>
        </p:nvSpPr>
        <p:spPr>
          <a:xfrm>
            <a:off x="5624044" y="3967115"/>
            <a:ext cx="3233770" cy="785670"/>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latin typeface="Poppins Light"/>
              </a:rPr>
              <a:t>Secondary TD </a:t>
            </a:r>
          </a:p>
          <a:p>
            <a:pPr algn="ctr">
              <a:defRPr/>
            </a:pPr>
            <a:r>
              <a:rPr lang="en-US" sz="1100" b="1" dirty="0">
                <a:solidFill>
                  <a:sysClr val="windowText" lastClr="000000"/>
                </a:solidFill>
                <a:latin typeface="Poppins Light"/>
              </a:rPr>
              <a:t>Hypothalamic/pituitary damage</a:t>
            </a:r>
          </a:p>
        </p:txBody>
      </p:sp>
      <p:cxnSp>
        <p:nvCxnSpPr>
          <p:cNvPr id="18" name="Straight Connector 17"/>
          <p:cNvCxnSpPr>
            <a:cxnSpLocks/>
          </p:cNvCxnSpPr>
          <p:nvPr/>
        </p:nvCxnSpPr>
        <p:spPr>
          <a:xfrm>
            <a:off x="8834531" y="2221321"/>
            <a:ext cx="856235"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flipH="1" flipV="1">
            <a:off x="9690764" y="2229789"/>
            <a:ext cx="2" cy="2137795"/>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V="1">
            <a:off x="8648264" y="4367389"/>
            <a:ext cx="1042501" cy="1"/>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75630" y="2930388"/>
            <a:ext cx="1282011" cy="719666"/>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rgbClr val="00A8E1"/>
                </a:solidFill>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ysClr val="windowText" lastClr="000000"/>
                </a:solidFill>
                <a:effectLst/>
                <a:uLnTx/>
                <a:uFillTx/>
                <a:latin typeface="Poppins Light"/>
                <a:ea typeface="+mn-ea"/>
                <a:cs typeface="+mn-cs"/>
              </a:rPr>
              <a:t>Testosterone</a:t>
            </a:r>
            <a:r>
              <a:rPr kumimoji="0" lang="en-GB" sz="1200" b="1" i="0" u="none" strike="noStrike" kern="1200" cap="none" spc="0" normalizeH="0" baseline="0" noProof="0" dirty="0">
                <a:ln>
                  <a:noFill/>
                </a:ln>
                <a:solidFill>
                  <a:sysClr val="windowText" lastClr="000000"/>
                </a:solidFill>
                <a:effectLst/>
                <a:uLnTx/>
                <a:uFillTx/>
                <a:latin typeface="Arial"/>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ysClr val="windowText" lastClr="000000"/>
                </a:solidFill>
                <a:effectLst/>
                <a:uLnTx/>
                <a:uFillTx/>
                <a:latin typeface="Arial"/>
                <a:ea typeface="+mn-ea"/>
                <a:cs typeface="+mn-cs"/>
              </a:rPr>
              <a:t>↓</a:t>
            </a:r>
            <a:r>
              <a:rPr kumimoji="0" lang="en-GB" sz="1600" b="1" i="0" u="none" strike="noStrike" kern="1200" cap="none" spc="0" normalizeH="0" baseline="0" noProof="0" dirty="0">
                <a:ln>
                  <a:noFill/>
                </a:ln>
                <a:solidFill>
                  <a:sysClr val="windowText" lastClr="000000"/>
                </a:solidFill>
                <a:effectLst/>
                <a:uLnTx/>
                <a:uFillTx/>
                <a:latin typeface="Arial"/>
                <a:ea typeface="+mn-ea"/>
                <a:cs typeface="+mn-cs"/>
              </a:rPr>
              <a:t> </a:t>
            </a:r>
          </a:p>
        </p:txBody>
      </p:sp>
      <p:sp>
        <p:nvSpPr>
          <p:cNvPr id="26" name="TextBox 25"/>
          <p:cNvSpPr txBox="1"/>
          <p:nvPr/>
        </p:nvSpPr>
        <p:spPr>
          <a:xfrm>
            <a:off x="3330423" y="2028901"/>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ysClr val="windowText" lastClr="000000"/>
                </a:solidFill>
                <a:effectLst/>
                <a:uLnTx/>
                <a:uFillTx/>
                <a:latin typeface="Arial"/>
                <a:ea typeface="+mn-ea"/>
                <a:cs typeface="+mn-cs"/>
              </a:rPr>
              <a:t>↑</a:t>
            </a:r>
          </a:p>
        </p:txBody>
      </p:sp>
      <p:sp>
        <p:nvSpPr>
          <p:cNvPr id="27" name="TextBox 26"/>
          <p:cNvSpPr txBox="1"/>
          <p:nvPr/>
        </p:nvSpPr>
        <p:spPr>
          <a:xfrm>
            <a:off x="3330423" y="3097798"/>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ysClr val="windowText" lastClr="000000"/>
                </a:solidFill>
                <a:effectLst/>
                <a:uLnTx/>
                <a:uFillTx/>
                <a:latin typeface="Arial"/>
                <a:ea typeface="+mn-ea"/>
                <a:cs typeface="+mn-cs"/>
              </a:rPr>
              <a:t>→</a:t>
            </a:r>
          </a:p>
        </p:txBody>
      </p:sp>
      <p:sp>
        <p:nvSpPr>
          <p:cNvPr id="28" name="TextBox 27"/>
          <p:cNvSpPr txBox="1"/>
          <p:nvPr/>
        </p:nvSpPr>
        <p:spPr>
          <a:xfrm>
            <a:off x="3330422" y="4155749"/>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ysClr val="windowText" lastClr="000000"/>
                </a:solidFill>
                <a:effectLst/>
                <a:uLnTx/>
                <a:uFillTx/>
                <a:latin typeface="Arial"/>
                <a:ea typeface="+mn-ea"/>
                <a:cs typeface="+mn-cs"/>
              </a:rPr>
              <a:t>↓</a:t>
            </a:r>
          </a:p>
        </p:txBody>
      </p:sp>
      <p:cxnSp>
        <p:nvCxnSpPr>
          <p:cNvPr id="30" name="Straight Arrow Connector 29"/>
          <p:cNvCxnSpPr>
            <a:cxnSpLocks/>
            <a:stCxn id="24" idx="3"/>
            <a:endCxn id="51" idx="1"/>
          </p:cNvCxnSpPr>
          <p:nvPr/>
        </p:nvCxnSpPr>
        <p:spPr>
          <a:xfrm>
            <a:off x="1757641" y="3290221"/>
            <a:ext cx="459659" cy="3816"/>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7" idx="1"/>
          </p:cNvCxnSpPr>
          <p:nvPr/>
        </p:nvCxnSpPr>
        <p:spPr>
          <a:xfrm>
            <a:off x="3011127" y="3297853"/>
            <a:ext cx="319296"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a:stCxn id="27" idx="3"/>
            <a:endCxn id="7" idx="1"/>
          </p:cNvCxnSpPr>
          <p:nvPr/>
        </p:nvCxnSpPr>
        <p:spPr>
          <a:xfrm flipV="1">
            <a:off x="3969017" y="3288141"/>
            <a:ext cx="1646533" cy="9712"/>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a:stCxn id="26" idx="3"/>
            <a:endCxn id="6" idx="1"/>
          </p:cNvCxnSpPr>
          <p:nvPr/>
        </p:nvCxnSpPr>
        <p:spPr>
          <a:xfrm flipV="1">
            <a:off x="3969017" y="2221323"/>
            <a:ext cx="1655030" cy="7633"/>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cxnSpLocks/>
            <a:stCxn id="28" idx="3"/>
            <a:endCxn id="9" idx="1"/>
          </p:cNvCxnSpPr>
          <p:nvPr/>
        </p:nvCxnSpPr>
        <p:spPr>
          <a:xfrm>
            <a:off x="3969016" y="4355804"/>
            <a:ext cx="1655028" cy="4146"/>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691830" y="2228956"/>
            <a:ext cx="638592"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2691830" y="4355803"/>
            <a:ext cx="638592"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691830" y="2239906"/>
            <a:ext cx="0" cy="2126847"/>
          </a:xfrm>
          <a:prstGeom prst="line">
            <a:avLst/>
          </a:prstGeom>
          <a:ln w="9525">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217300" y="2938020"/>
            <a:ext cx="876719" cy="712034"/>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rgbClr val="00A8E1"/>
                </a:solidFill>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ysClr val="windowText" lastClr="000000"/>
                </a:solidFill>
                <a:effectLst/>
                <a:uLnTx/>
                <a:uFillTx/>
                <a:latin typeface="Poppins Light"/>
                <a:ea typeface="+mn-ea"/>
                <a:cs typeface="+mn-cs"/>
              </a:rPr>
              <a:t>LH/FSH</a:t>
            </a:r>
          </a:p>
        </p:txBody>
      </p:sp>
      <p:sp>
        <p:nvSpPr>
          <p:cNvPr id="60" name="Rectangle 59"/>
          <p:cNvSpPr/>
          <p:nvPr/>
        </p:nvSpPr>
        <p:spPr>
          <a:xfrm>
            <a:off x="9124094" y="2938852"/>
            <a:ext cx="1133343" cy="712035"/>
          </a:xfrm>
          <a:prstGeom prst="rect">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latin typeface="Poppins Light"/>
              </a:rPr>
              <a:t>Classical</a:t>
            </a:r>
          </a:p>
          <a:p>
            <a:pPr algn="ctr"/>
            <a:r>
              <a:rPr lang="en-US" sz="1400" b="1" dirty="0">
                <a:solidFill>
                  <a:sysClr val="windowText" lastClr="000000"/>
                </a:solidFill>
                <a:latin typeface="Poppins Light"/>
              </a:rPr>
              <a:t>TD</a:t>
            </a:r>
          </a:p>
        </p:txBody>
      </p:sp>
      <p:sp>
        <p:nvSpPr>
          <p:cNvPr id="67" name="Rectangle 66"/>
          <p:cNvSpPr/>
          <p:nvPr/>
        </p:nvSpPr>
        <p:spPr>
          <a:xfrm>
            <a:off x="9525" y="6420260"/>
            <a:ext cx="12191999" cy="461665"/>
          </a:xfrm>
          <a:prstGeom prst="rect">
            <a:avLst/>
          </a:prstGeom>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en-GB" sz="1200" b="1" i="0" u="none" strike="noStrike" kern="1200" cap="none" spc="0" normalizeH="0" baseline="0" noProof="0" dirty="0">
                <a:ln>
                  <a:noFill/>
                </a:ln>
                <a:solidFill>
                  <a:schemeClr val="bg1"/>
                </a:solidFill>
                <a:effectLst/>
                <a:uLnTx/>
                <a:uFillTx/>
                <a:latin typeface="Poppins Light"/>
                <a:ea typeface="+mn-ea"/>
                <a:cs typeface="+mn-cs"/>
              </a:rPr>
              <a:t>1. </a:t>
            </a:r>
            <a:r>
              <a:rPr kumimoji="0" lang="en-GB" sz="1200" b="1" i="0" u="none" strike="noStrike" kern="1200" cap="none" spc="0" normalizeH="0" baseline="0" noProof="0" dirty="0" err="1">
                <a:ln>
                  <a:noFill/>
                </a:ln>
                <a:solidFill>
                  <a:schemeClr val="bg1"/>
                </a:solidFill>
                <a:effectLst/>
                <a:uLnTx/>
                <a:uFillTx/>
                <a:latin typeface="Poppins Light"/>
                <a:ea typeface="+mn-ea"/>
                <a:cs typeface="+mn-cs"/>
              </a:rPr>
              <a:t>Dohle</a:t>
            </a:r>
            <a:r>
              <a:rPr kumimoji="0" lang="en-GB" sz="1200" b="1" i="0" u="none" strike="noStrike" kern="1200" cap="none" spc="0" normalizeH="0" baseline="0" noProof="0" dirty="0">
                <a:ln>
                  <a:noFill/>
                </a:ln>
                <a:solidFill>
                  <a:schemeClr val="bg1"/>
                </a:solidFill>
                <a:effectLst/>
                <a:uLnTx/>
                <a:uFillTx/>
                <a:latin typeface="Poppins Light"/>
                <a:ea typeface="+mn-ea"/>
                <a:cs typeface="+mn-cs"/>
              </a:rPr>
              <a:t> GR </a:t>
            </a:r>
            <a:r>
              <a:rPr kumimoji="0" lang="en-GB" sz="1200" b="1" i="1" u="none" strike="noStrike" kern="1200" cap="none" spc="0" normalizeH="0" baseline="0" noProof="0" dirty="0">
                <a:ln>
                  <a:noFill/>
                </a:ln>
                <a:solidFill>
                  <a:schemeClr val="bg1"/>
                </a:solidFill>
                <a:effectLst/>
                <a:uLnTx/>
                <a:uFillTx/>
                <a:latin typeface="Poppins Light"/>
                <a:ea typeface="+mn-ea"/>
                <a:cs typeface="+mn-cs"/>
              </a:rPr>
              <a:t>et al. </a:t>
            </a:r>
            <a:r>
              <a:rPr kumimoji="0" lang="en-GB" sz="1200" b="1" i="0" u="none" strike="noStrike" kern="1200" cap="none" spc="0" normalizeH="0" baseline="0" noProof="0" dirty="0">
                <a:ln>
                  <a:noFill/>
                </a:ln>
                <a:solidFill>
                  <a:schemeClr val="bg1"/>
                </a:solidFill>
                <a:effectLst/>
                <a:uLnTx/>
                <a:uFillTx/>
                <a:latin typeface="Poppins Light"/>
                <a:ea typeface="+mn-ea"/>
                <a:cs typeface="+mn-cs"/>
              </a:rPr>
              <a:t>Guidelines of Male Hypogonadism. European Association of Urology 2018. Available at: https://uroweb.org/guideline/male-hypogonadism/#4 Accessed Sept 2020; 2. Bhasin </a:t>
            </a:r>
            <a:r>
              <a:rPr kumimoji="0" lang="en-GB" sz="1200" b="1" i="1" u="none" strike="noStrike" kern="1200" cap="none" spc="0" normalizeH="0" baseline="0" noProof="0" dirty="0">
                <a:ln>
                  <a:noFill/>
                </a:ln>
                <a:solidFill>
                  <a:schemeClr val="bg1"/>
                </a:solidFill>
                <a:effectLst/>
                <a:uLnTx/>
                <a:uFillTx/>
                <a:latin typeface="Poppins Light"/>
                <a:ea typeface="+mn-ea"/>
                <a:cs typeface="+mn-cs"/>
              </a:rPr>
              <a:t>et al.</a:t>
            </a:r>
            <a:r>
              <a:rPr kumimoji="0" lang="en-GB" sz="1200" b="1" i="0" u="none" strike="noStrike" kern="1200" cap="none" spc="0" normalizeH="0" baseline="0" noProof="0" dirty="0">
                <a:ln>
                  <a:noFill/>
                </a:ln>
                <a:solidFill>
                  <a:schemeClr val="bg1"/>
                </a:solidFill>
                <a:effectLst/>
                <a:uLnTx/>
                <a:uFillTx/>
                <a:latin typeface="Poppins Light"/>
                <a:ea typeface="+mn-ea"/>
                <a:cs typeface="+mn-cs"/>
              </a:rPr>
              <a:t> </a:t>
            </a:r>
            <a:r>
              <a:rPr kumimoji="0" lang="en-GB" sz="1200" b="1" i="1" u="none" strike="noStrike" kern="1200" cap="none" spc="0" normalizeH="0" baseline="0" noProof="0" dirty="0">
                <a:ln>
                  <a:noFill/>
                </a:ln>
                <a:solidFill>
                  <a:schemeClr val="bg1"/>
                </a:solidFill>
                <a:effectLst/>
                <a:uLnTx/>
                <a:uFillTx/>
                <a:latin typeface="Poppins Light"/>
                <a:ea typeface="+mn-ea"/>
                <a:cs typeface="+mn-cs"/>
              </a:rPr>
              <a:t>J Clin Endocrinol Metab.</a:t>
            </a:r>
            <a:r>
              <a:rPr kumimoji="0" lang="en-GB" sz="1200" b="1" i="0" u="none" strike="noStrike" kern="1200" cap="none" spc="0" normalizeH="0" baseline="0" noProof="0" dirty="0">
                <a:ln>
                  <a:noFill/>
                </a:ln>
                <a:solidFill>
                  <a:schemeClr val="bg1"/>
                </a:solidFill>
                <a:effectLst/>
                <a:uLnTx/>
                <a:uFillTx/>
                <a:latin typeface="Poppins Light"/>
                <a:ea typeface="+mn-ea"/>
                <a:cs typeface="+mn-cs"/>
              </a:rPr>
              <a:t> 2018;103(5):1715-1744.</a:t>
            </a:r>
          </a:p>
        </p:txBody>
      </p:sp>
      <p:sp>
        <p:nvSpPr>
          <p:cNvPr id="3" name="TextBox 2"/>
          <p:cNvSpPr txBox="1"/>
          <p:nvPr/>
        </p:nvSpPr>
        <p:spPr>
          <a:xfrm>
            <a:off x="4308831" y="329565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ysClr val="windowText" lastClr="000000"/>
              </a:solidFill>
              <a:effectLst/>
              <a:uLnTx/>
              <a:uFillTx/>
              <a:latin typeface="Poppins Light"/>
              <a:ea typeface="+mn-ea"/>
              <a:cs typeface="+mn-cs"/>
            </a:endParaRPr>
          </a:p>
        </p:txBody>
      </p:sp>
      <p:sp>
        <p:nvSpPr>
          <p:cNvPr id="4" name="TextBox 3"/>
          <p:cNvSpPr txBox="1"/>
          <p:nvPr/>
        </p:nvSpPr>
        <p:spPr>
          <a:xfrm>
            <a:off x="3027593" y="2397847"/>
            <a:ext cx="154882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ysClr val="windowText" lastClr="000000"/>
                </a:solidFill>
                <a:effectLst/>
                <a:uLnTx/>
                <a:uFillTx/>
                <a:latin typeface="Poppins Light"/>
                <a:ea typeface="+mn-ea"/>
                <a:cs typeface="+mn-cs"/>
              </a:rPr>
              <a:t>Hypergonadotropic</a:t>
            </a:r>
            <a:endParaRPr kumimoji="0" lang="en-GB" sz="1050" b="1" i="0" u="none" strike="noStrike" kern="1200" cap="none" spc="0" normalizeH="0" baseline="0" noProof="0" dirty="0">
              <a:ln>
                <a:noFill/>
              </a:ln>
              <a:solidFill>
                <a:sysClr val="windowText" lastClr="000000"/>
              </a:solidFill>
              <a:effectLst/>
              <a:uLnTx/>
              <a:uFillTx/>
              <a:latin typeface="Poppins Light"/>
              <a:ea typeface="+mn-ea"/>
              <a:cs typeface="+mn-cs"/>
            </a:endParaRPr>
          </a:p>
        </p:txBody>
      </p:sp>
      <p:sp>
        <p:nvSpPr>
          <p:cNvPr id="8" name="TextBox 7"/>
          <p:cNvSpPr txBox="1"/>
          <p:nvPr/>
        </p:nvSpPr>
        <p:spPr>
          <a:xfrm>
            <a:off x="2973096" y="3460572"/>
            <a:ext cx="165502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ysClr val="windowText" lastClr="000000"/>
                </a:solidFill>
                <a:effectLst/>
                <a:uLnTx/>
                <a:uFillTx/>
                <a:latin typeface="Poppins Light"/>
                <a:ea typeface="+mn-ea"/>
                <a:cs typeface="+mn-cs"/>
              </a:rPr>
              <a:t>Low normogonadotropic</a:t>
            </a:r>
          </a:p>
        </p:txBody>
      </p:sp>
      <p:sp>
        <p:nvSpPr>
          <p:cNvPr id="10" name="TextBox 9"/>
          <p:cNvSpPr txBox="1"/>
          <p:nvPr/>
        </p:nvSpPr>
        <p:spPr>
          <a:xfrm>
            <a:off x="3041183" y="4584839"/>
            <a:ext cx="149912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ysClr val="windowText" lastClr="000000"/>
                </a:solidFill>
                <a:effectLst/>
                <a:uLnTx/>
                <a:uFillTx/>
                <a:latin typeface="Poppins Light"/>
                <a:ea typeface="+mn-ea"/>
                <a:cs typeface="+mn-cs"/>
              </a:rPr>
              <a:t>Hypogonadotropic</a:t>
            </a:r>
            <a:endParaRPr kumimoji="0" lang="en-GB" sz="1800" b="1" i="0" u="none" strike="noStrike" kern="1200" cap="none" spc="0" normalizeH="0" baseline="0" noProof="0" dirty="0">
              <a:ln>
                <a:noFill/>
              </a:ln>
              <a:solidFill>
                <a:sysClr val="windowText" lastClr="000000"/>
              </a:solidFill>
              <a:effectLst/>
              <a:uLnTx/>
              <a:uFillTx/>
              <a:latin typeface="Poppins Light"/>
              <a:ea typeface="+mn-ea"/>
              <a:cs typeface="+mn-cs"/>
            </a:endParaRPr>
          </a:p>
        </p:txBody>
      </p:sp>
      <p:sp>
        <p:nvSpPr>
          <p:cNvPr id="29" name="TextBox 28"/>
          <p:cNvSpPr txBox="1"/>
          <p:nvPr/>
        </p:nvSpPr>
        <p:spPr>
          <a:xfrm>
            <a:off x="1595438" y="5984276"/>
            <a:ext cx="400141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dirty="0">
                <a:ln>
                  <a:noFill/>
                </a:ln>
                <a:solidFill>
                  <a:srgbClr val="000000"/>
                </a:solidFill>
                <a:effectLst/>
                <a:uLnTx/>
                <a:uFillTx/>
                <a:latin typeface="Poppins Light"/>
                <a:ea typeface="+mn-ea"/>
                <a:cs typeface="+mn-cs"/>
              </a:rPr>
              <a:t>LH: luteinizing hormone, </a:t>
            </a:r>
            <a:r>
              <a:rPr kumimoji="0" lang="en-US" sz="1050" b="1" i="0" u="none" strike="noStrike" kern="1200" cap="none" spc="0" normalizeH="0" baseline="0" noProof="0" dirty="0">
                <a:ln>
                  <a:noFill/>
                </a:ln>
                <a:solidFill>
                  <a:srgbClr val="000000"/>
                </a:solidFill>
                <a:effectLst/>
                <a:uLnTx/>
                <a:uFillTx/>
                <a:latin typeface="Poppins Light"/>
                <a:ea typeface="+mn-ea"/>
                <a:cs typeface="+mn-cs"/>
              </a:rPr>
              <a:t>FSH: </a:t>
            </a:r>
            <a:r>
              <a:rPr kumimoji="0" lang="en-GB" sz="1050" b="1" i="0" u="none" strike="noStrike" kern="1200" cap="none" spc="0" normalizeH="0" baseline="0" noProof="0" dirty="0">
                <a:ln>
                  <a:noFill/>
                </a:ln>
                <a:solidFill>
                  <a:srgbClr val="000000"/>
                </a:solidFill>
                <a:effectLst/>
                <a:uLnTx/>
                <a:uFillTx/>
                <a:latin typeface="Poppins Light"/>
                <a:ea typeface="+mn-ea"/>
                <a:cs typeface="+mn-cs"/>
              </a:rPr>
              <a:t>follicle-stimulating hormone</a:t>
            </a:r>
            <a:r>
              <a:rPr kumimoji="0" lang="en-US" sz="1050" b="1" i="0" u="none" strike="noStrike" kern="1200" cap="none" spc="0" normalizeH="0" baseline="0" noProof="0" dirty="0">
                <a:ln>
                  <a:noFill/>
                </a:ln>
                <a:solidFill>
                  <a:srgbClr val="000000"/>
                </a:solidFill>
                <a:effectLst/>
                <a:uLnTx/>
                <a:uFillTx/>
                <a:latin typeface="Poppins Light"/>
                <a:ea typeface="+mn-ea"/>
                <a:cs typeface="+mn-cs"/>
              </a:rPr>
              <a:t> </a:t>
            </a:r>
          </a:p>
        </p:txBody>
      </p:sp>
    </p:spTree>
    <p:extLst>
      <p:ext uri="{BB962C8B-B14F-4D97-AF65-F5344CB8AC3E}">
        <p14:creationId xmlns:p14="http://schemas.microsoft.com/office/powerpoint/2010/main" val="1671015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AA58-B423-44D7-B241-DBFBA0EC02FC}"/>
              </a:ext>
            </a:extLst>
          </p:cNvPr>
          <p:cNvSpPr>
            <a:spLocks noGrp="1"/>
          </p:cNvSpPr>
          <p:nvPr>
            <p:ph type="title"/>
          </p:nvPr>
        </p:nvSpPr>
        <p:spPr>
          <a:xfrm>
            <a:off x="131081" y="95331"/>
            <a:ext cx="10635342" cy="910509"/>
          </a:xfrm>
        </p:spPr>
        <p:txBody>
          <a:bodyPr>
            <a:normAutofit/>
          </a:bodyPr>
          <a:lstStyle/>
          <a:p>
            <a:r>
              <a:rPr lang="en-GB" dirty="0">
                <a:solidFill>
                  <a:schemeClr val="accent6">
                    <a:lumMod val="10000"/>
                  </a:schemeClr>
                </a:solidFill>
                <a:latin typeface="Poppins Medium"/>
                <a:ea typeface="+mn-ea"/>
                <a:cs typeface="Poppins" panose="00000500000000000000" pitchFamily="2" charset="0"/>
              </a:rPr>
              <a:t>Causes of Testosterone Deficiency</a:t>
            </a:r>
          </a:p>
        </p:txBody>
      </p:sp>
      <p:sp>
        <p:nvSpPr>
          <p:cNvPr id="3" name="Content Placeholder 2">
            <a:extLst>
              <a:ext uri="{FF2B5EF4-FFF2-40B4-BE49-F238E27FC236}">
                <a16:creationId xmlns:a16="http://schemas.microsoft.com/office/drawing/2014/main" id="{A35BB26E-9241-4F93-9A56-5B3090C11697}"/>
              </a:ext>
            </a:extLst>
          </p:cNvPr>
          <p:cNvSpPr>
            <a:spLocks noGrp="1"/>
          </p:cNvSpPr>
          <p:nvPr>
            <p:ph idx="1"/>
          </p:nvPr>
        </p:nvSpPr>
        <p:spPr>
          <a:xfrm>
            <a:off x="1425577" y="1145067"/>
            <a:ext cx="7635133" cy="5064539"/>
          </a:xfrm>
        </p:spPr>
        <p:txBody>
          <a:bodyPr>
            <a:noAutofit/>
          </a:bodyPr>
          <a:lstStyle/>
          <a:p>
            <a:r>
              <a:rPr lang="en-GB" sz="1800" dirty="0"/>
              <a:t>Primary causes</a:t>
            </a:r>
          </a:p>
          <a:p>
            <a:pPr lvl="1">
              <a:lnSpc>
                <a:spcPct val="110000"/>
              </a:lnSpc>
              <a:buFont typeface="Calibri" panose="020F0502020204030204" pitchFamily="34" charset="0"/>
              <a:buChar char="‐"/>
            </a:pPr>
            <a:r>
              <a:rPr lang="en-GB" sz="1400" dirty="0"/>
              <a:t>Testicular damage (testicular cancer, orchidectomy)</a:t>
            </a:r>
          </a:p>
          <a:p>
            <a:pPr lvl="1">
              <a:lnSpc>
                <a:spcPct val="110000"/>
              </a:lnSpc>
              <a:buFont typeface="Calibri" panose="020F0502020204030204" pitchFamily="34" charset="0"/>
              <a:buChar char="‐"/>
            </a:pPr>
            <a:r>
              <a:rPr lang="en-GB" sz="1400" dirty="0"/>
              <a:t>Mumps orchitis</a:t>
            </a:r>
          </a:p>
          <a:p>
            <a:pPr lvl="1">
              <a:lnSpc>
                <a:spcPct val="110000"/>
              </a:lnSpc>
              <a:buFont typeface="Calibri" panose="020F0502020204030204" pitchFamily="34" charset="0"/>
              <a:buChar char="‐"/>
            </a:pPr>
            <a:r>
              <a:rPr lang="en-GB" sz="1400" dirty="0" err="1"/>
              <a:t>Klinefelters</a:t>
            </a:r>
            <a:r>
              <a:rPr lang="en-GB" sz="1400" dirty="0"/>
              <a:t> syndrome (XXY)</a:t>
            </a:r>
          </a:p>
          <a:p>
            <a:pPr lvl="1">
              <a:lnSpc>
                <a:spcPct val="110000"/>
              </a:lnSpc>
              <a:buFont typeface="Calibri" panose="020F0502020204030204" pitchFamily="34" charset="0"/>
              <a:buChar char="‐"/>
            </a:pPr>
            <a:r>
              <a:rPr lang="en-GB" sz="1400" dirty="0"/>
              <a:t>Others</a:t>
            </a:r>
          </a:p>
          <a:p>
            <a:r>
              <a:rPr lang="en-GB" sz="1800" dirty="0"/>
              <a:t>Secondary causes</a:t>
            </a:r>
          </a:p>
          <a:p>
            <a:pPr lvl="1">
              <a:lnSpc>
                <a:spcPct val="110000"/>
              </a:lnSpc>
              <a:buFont typeface="Calibri" panose="020F0502020204030204" pitchFamily="34" charset="0"/>
              <a:buChar char="‐"/>
            </a:pPr>
            <a:r>
              <a:rPr lang="en-GB" sz="1400" dirty="0"/>
              <a:t>Pituitary tumours</a:t>
            </a:r>
          </a:p>
          <a:p>
            <a:pPr lvl="1">
              <a:lnSpc>
                <a:spcPct val="110000"/>
              </a:lnSpc>
              <a:buFont typeface="Calibri" panose="020F0502020204030204" pitchFamily="34" charset="0"/>
              <a:buChar char="‐"/>
            </a:pPr>
            <a:r>
              <a:rPr lang="en-GB" sz="1400" dirty="0"/>
              <a:t>Head injury</a:t>
            </a:r>
          </a:p>
          <a:p>
            <a:pPr lvl="1">
              <a:lnSpc>
                <a:spcPct val="110000"/>
              </a:lnSpc>
              <a:buFont typeface="Calibri" panose="020F0502020204030204" pitchFamily="34" charset="0"/>
              <a:buChar char="‐"/>
            </a:pPr>
            <a:r>
              <a:rPr lang="en-GB" sz="1400" dirty="0" err="1"/>
              <a:t>Kallman</a:t>
            </a:r>
            <a:r>
              <a:rPr lang="en-GB" sz="1400" dirty="0"/>
              <a:t> syndrome</a:t>
            </a:r>
          </a:p>
          <a:p>
            <a:pPr lvl="1">
              <a:lnSpc>
                <a:spcPct val="110000"/>
              </a:lnSpc>
              <a:buFont typeface="Calibri" panose="020F0502020204030204" pitchFamily="34" charset="0"/>
              <a:buChar char="‐"/>
            </a:pPr>
            <a:r>
              <a:rPr lang="en-GB" sz="1400" dirty="0"/>
              <a:t>Others</a:t>
            </a:r>
          </a:p>
          <a:p>
            <a:r>
              <a:rPr lang="en-GB" sz="1800" dirty="0"/>
              <a:t>Functional causes</a:t>
            </a:r>
          </a:p>
          <a:p>
            <a:pPr lvl="1">
              <a:lnSpc>
                <a:spcPct val="110000"/>
              </a:lnSpc>
              <a:buFont typeface="Calibri" panose="020F0502020204030204" pitchFamily="34" charset="0"/>
              <a:buChar char="‐"/>
            </a:pPr>
            <a:r>
              <a:rPr lang="en-GB" sz="1400" dirty="0"/>
              <a:t>Drugs, e.g. opioids</a:t>
            </a:r>
          </a:p>
          <a:p>
            <a:pPr lvl="1">
              <a:lnSpc>
                <a:spcPct val="110000"/>
              </a:lnSpc>
              <a:buFont typeface="Calibri" panose="020F0502020204030204" pitchFamily="34" charset="0"/>
              <a:buChar char="‐"/>
            </a:pPr>
            <a:r>
              <a:rPr lang="en-GB" sz="1400" dirty="0"/>
              <a:t>Obesity </a:t>
            </a:r>
          </a:p>
          <a:p>
            <a:pPr lvl="1">
              <a:lnSpc>
                <a:spcPct val="110000"/>
              </a:lnSpc>
              <a:buFont typeface="Calibri" panose="020F0502020204030204" pitchFamily="34" charset="0"/>
              <a:buChar char="‐"/>
            </a:pPr>
            <a:r>
              <a:rPr lang="en-GB" sz="1400" dirty="0"/>
              <a:t>Diabetes</a:t>
            </a:r>
          </a:p>
          <a:p>
            <a:pPr lvl="1">
              <a:lnSpc>
                <a:spcPct val="110000"/>
              </a:lnSpc>
              <a:buFont typeface="Calibri" panose="020F0502020204030204" pitchFamily="34" charset="0"/>
              <a:buChar char="‐"/>
            </a:pPr>
            <a:r>
              <a:rPr lang="en-GB" sz="1400" dirty="0"/>
              <a:t>Increasing age</a:t>
            </a:r>
          </a:p>
          <a:p>
            <a:pPr lvl="1">
              <a:lnSpc>
                <a:spcPct val="110000"/>
              </a:lnSpc>
              <a:buFont typeface="Calibri" panose="020F0502020204030204" pitchFamily="34" charset="0"/>
              <a:buChar char="‐"/>
            </a:pPr>
            <a:r>
              <a:rPr lang="en-GB" sz="1400" dirty="0"/>
              <a:t>Others</a:t>
            </a:r>
          </a:p>
          <a:p>
            <a:pPr lvl="1"/>
            <a:endParaRPr lang="en-GB" sz="1400" dirty="0"/>
          </a:p>
        </p:txBody>
      </p:sp>
      <p:sp>
        <p:nvSpPr>
          <p:cNvPr id="4" name="Rectangle 3">
            <a:extLst>
              <a:ext uri="{FF2B5EF4-FFF2-40B4-BE49-F238E27FC236}">
                <a16:creationId xmlns:a16="http://schemas.microsoft.com/office/drawing/2014/main" id="{69E064FF-DC45-4F92-94E6-B4F8864944CE}"/>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Tree>
    <p:extLst>
      <p:ext uri="{BB962C8B-B14F-4D97-AF65-F5344CB8AC3E}">
        <p14:creationId xmlns:p14="http://schemas.microsoft.com/office/powerpoint/2010/main" val="1200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C6688-981A-40ED-94E9-C7E1207CDFE0}"/>
              </a:ext>
            </a:extLst>
          </p:cNvPr>
          <p:cNvSpPr txBox="1"/>
          <p:nvPr/>
        </p:nvSpPr>
        <p:spPr>
          <a:xfrm>
            <a:off x="1959400" y="6498384"/>
            <a:ext cx="828092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latin typeface="Poppins Light"/>
                <a:ea typeface="+mn-ea"/>
                <a:cs typeface="Arial" charset="0"/>
              </a:rPr>
              <a:t>Dean J et al. J Sex Med 2015;12:1660-86. </a:t>
            </a:r>
          </a:p>
        </p:txBody>
      </p:sp>
      <p:sp>
        <p:nvSpPr>
          <p:cNvPr id="6" name="Content Placeholder 2">
            <a:extLst>
              <a:ext uri="{FF2B5EF4-FFF2-40B4-BE49-F238E27FC236}">
                <a16:creationId xmlns:a16="http://schemas.microsoft.com/office/drawing/2014/main" id="{6A1614B8-A2DF-403A-A359-1307E656CEB8}"/>
              </a:ext>
            </a:extLst>
          </p:cNvPr>
          <p:cNvSpPr txBox="1">
            <a:spLocks/>
          </p:cNvSpPr>
          <p:nvPr/>
        </p:nvSpPr>
        <p:spPr>
          <a:xfrm>
            <a:off x="501513" y="1690113"/>
            <a:ext cx="9531062" cy="4448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marR="0" lvl="0" indent="-228600" defTabSz="914400" fontAlgn="auto">
              <a:lnSpc>
                <a:spcPct val="90000"/>
              </a:lnSpc>
              <a:spcBef>
                <a:spcPts val="1000"/>
              </a:spcBef>
              <a:spcAft>
                <a:spcPts val="0"/>
              </a:spcAft>
              <a:buClr>
                <a:schemeClr val="tx1"/>
              </a:buClr>
              <a:buSzTx/>
              <a:buFont typeface="Wingdings" panose="05000000000000000000" pitchFamily="2" charset="2"/>
              <a:buChar char="§"/>
              <a:tabLst/>
              <a:defRPr/>
            </a:pPr>
            <a:r>
              <a:rPr lang="en-GB" sz="2000" dirty="0">
                <a:solidFill>
                  <a:schemeClr val="bg2">
                    <a:lumMod val="25000"/>
                  </a:schemeClr>
                </a:solidFill>
                <a:latin typeface="+mn-lt"/>
              </a:rPr>
              <a:t>Opioids</a:t>
            </a:r>
          </a:p>
          <a:p>
            <a:pPr marL="685800" marR="0" lvl="1" indent="-228600" defTabSz="914400" fontAlgn="auto">
              <a:lnSpc>
                <a:spcPct val="110000"/>
              </a:lnSpc>
              <a:spcBef>
                <a:spcPts val="500"/>
              </a:spcBef>
              <a:spcAft>
                <a:spcPts val="0"/>
              </a:spcAft>
              <a:buClr>
                <a:schemeClr val="tx1"/>
              </a:buClr>
              <a:buSzTx/>
              <a:buFont typeface="Calibri" panose="020F0502020204030204" pitchFamily="34" charset="0"/>
              <a:buChar char="‐"/>
              <a:tabLst/>
              <a:defRPr/>
            </a:pPr>
            <a:r>
              <a:rPr lang="en-GB" sz="1800" dirty="0">
                <a:solidFill>
                  <a:schemeClr val="bg2">
                    <a:lumMod val="25000"/>
                  </a:schemeClr>
                </a:solidFill>
                <a:latin typeface="+mn-lt"/>
              </a:rPr>
              <a:t>Regular use can suppress testosterone levels in up to 70% of men</a:t>
            </a:r>
          </a:p>
          <a:p>
            <a:pPr marL="228600" marR="0" lvl="0" indent="-228600" defTabSz="914400" fontAlgn="auto">
              <a:lnSpc>
                <a:spcPct val="90000"/>
              </a:lnSpc>
              <a:spcBef>
                <a:spcPts val="1000"/>
              </a:spcBef>
              <a:spcAft>
                <a:spcPts val="0"/>
              </a:spcAft>
              <a:buClr>
                <a:schemeClr val="tx1"/>
              </a:buClr>
              <a:buSzTx/>
              <a:buFont typeface="Wingdings" panose="05000000000000000000" pitchFamily="2" charset="2"/>
              <a:buChar char="§"/>
              <a:tabLst/>
              <a:defRPr/>
            </a:pPr>
            <a:r>
              <a:rPr lang="en-GB" sz="2000" dirty="0">
                <a:solidFill>
                  <a:schemeClr val="bg2">
                    <a:lumMod val="25000"/>
                  </a:schemeClr>
                </a:solidFill>
                <a:latin typeface="+mn-lt"/>
              </a:rPr>
              <a:t>Glucocorticoids</a:t>
            </a:r>
          </a:p>
          <a:p>
            <a:pPr marL="685800" marR="0" lvl="1" indent="-228600" defTabSz="914400" fontAlgn="auto">
              <a:lnSpc>
                <a:spcPct val="110000"/>
              </a:lnSpc>
              <a:spcBef>
                <a:spcPts val="500"/>
              </a:spcBef>
              <a:spcAft>
                <a:spcPts val="0"/>
              </a:spcAft>
              <a:buClr>
                <a:schemeClr val="tx1"/>
              </a:buClr>
              <a:buSzTx/>
              <a:buFont typeface="Calibri" panose="020F0502020204030204" pitchFamily="34" charset="0"/>
              <a:buChar char="‐"/>
              <a:tabLst/>
              <a:defRPr/>
            </a:pPr>
            <a:r>
              <a:rPr lang="en-GB" sz="1800" dirty="0">
                <a:solidFill>
                  <a:schemeClr val="bg2">
                    <a:lumMod val="25000"/>
                  </a:schemeClr>
                </a:solidFill>
                <a:latin typeface="+mn-lt"/>
              </a:rPr>
              <a:t>May suppress HPT-axis</a:t>
            </a:r>
          </a:p>
          <a:p>
            <a:pPr marL="228600" marR="0" lvl="0" indent="-228600" defTabSz="914400" fontAlgn="auto">
              <a:lnSpc>
                <a:spcPct val="90000"/>
              </a:lnSpc>
              <a:spcBef>
                <a:spcPts val="1000"/>
              </a:spcBef>
              <a:spcAft>
                <a:spcPts val="0"/>
              </a:spcAft>
              <a:buClr>
                <a:schemeClr val="tx1"/>
              </a:buClr>
              <a:buSzTx/>
              <a:buFont typeface="Wingdings" panose="05000000000000000000" pitchFamily="2" charset="2"/>
              <a:buChar char="§"/>
              <a:tabLst/>
              <a:defRPr/>
            </a:pPr>
            <a:r>
              <a:rPr lang="en-GB" sz="2000" dirty="0">
                <a:solidFill>
                  <a:schemeClr val="bg2">
                    <a:lumMod val="25000"/>
                  </a:schemeClr>
                </a:solidFill>
                <a:latin typeface="+mn-lt"/>
              </a:rPr>
              <a:t>Anticonvulsants</a:t>
            </a:r>
          </a:p>
          <a:p>
            <a:pPr marL="685800" lvl="1" indent="-228600" defTabSz="914400" fontAlgn="base">
              <a:lnSpc>
                <a:spcPct val="110000"/>
              </a:lnSpc>
              <a:spcBef>
                <a:spcPts val="500"/>
              </a:spcBef>
              <a:spcAft>
                <a:spcPct val="0"/>
              </a:spcAft>
              <a:buClr>
                <a:schemeClr val="tx1"/>
              </a:buClr>
              <a:buFont typeface="Calibri" panose="020F0502020204030204" pitchFamily="34" charset="0"/>
              <a:buChar char="‐"/>
              <a:defRPr/>
            </a:pPr>
            <a:r>
              <a:rPr lang="en-GB" sz="1800" dirty="0">
                <a:solidFill>
                  <a:schemeClr val="bg2">
                    <a:lumMod val="25000"/>
                  </a:schemeClr>
                </a:solidFill>
                <a:latin typeface="+mn-lt"/>
              </a:rPr>
              <a:t>↑ SHBG, ↓ free &amp; bioavailable testosterone</a:t>
            </a:r>
          </a:p>
          <a:p>
            <a:pPr marL="228600" marR="0" lvl="0" indent="-228600" defTabSz="914400" fontAlgn="auto">
              <a:lnSpc>
                <a:spcPct val="90000"/>
              </a:lnSpc>
              <a:spcBef>
                <a:spcPts val="1000"/>
              </a:spcBef>
              <a:spcAft>
                <a:spcPts val="0"/>
              </a:spcAft>
              <a:buClr>
                <a:schemeClr val="tx1"/>
              </a:buClr>
              <a:buSzTx/>
              <a:buFont typeface="Wingdings" panose="05000000000000000000" pitchFamily="2" charset="2"/>
              <a:buChar char="§"/>
              <a:tabLst/>
              <a:defRPr/>
            </a:pPr>
            <a:r>
              <a:rPr lang="en-GB" sz="2000" dirty="0">
                <a:solidFill>
                  <a:schemeClr val="bg2">
                    <a:lumMod val="25000"/>
                  </a:schemeClr>
                </a:solidFill>
                <a:latin typeface="+mn-lt"/>
              </a:rPr>
              <a:t>Antipsychotics</a:t>
            </a:r>
            <a:r>
              <a:rPr kumimoji="0" lang="en-GB" sz="2800" b="0" i="0" u="none" strike="noStrike" kern="1200" cap="none" spc="0" normalizeH="0" baseline="0" noProof="0" dirty="0">
                <a:ln>
                  <a:noFill/>
                </a:ln>
                <a:solidFill>
                  <a:srgbClr val="272727"/>
                </a:solidFill>
                <a:effectLst/>
                <a:uLnTx/>
                <a:uFillTx/>
                <a:latin typeface="Poppins Light"/>
                <a:ea typeface="+mn-ea"/>
                <a:cs typeface="+mn-cs"/>
              </a:rPr>
              <a:t> </a:t>
            </a:r>
            <a:endParaRPr lang="en-GB" sz="1800" dirty="0">
              <a:solidFill>
                <a:schemeClr val="bg2">
                  <a:lumMod val="25000"/>
                </a:schemeClr>
              </a:solidFill>
              <a:latin typeface="+mn-lt"/>
            </a:endParaRPr>
          </a:p>
          <a:p>
            <a:pPr marL="685800" lvl="1" indent="-228600" defTabSz="914400" fontAlgn="base">
              <a:lnSpc>
                <a:spcPct val="110000"/>
              </a:lnSpc>
              <a:spcBef>
                <a:spcPts val="500"/>
              </a:spcBef>
              <a:spcAft>
                <a:spcPct val="0"/>
              </a:spcAft>
              <a:buClr>
                <a:schemeClr val="tx1"/>
              </a:buClr>
              <a:buFont typeface="Calibri" panose="020F0502020204030204" pitchFamily="34" charset="0"/>
              <a:buChar char="‐"/>
              <a:defRPr/>
            </a:pPr>
            <a:r>
              <a:rPr lang="en-GB" sz="1800" dirty="0">
                <a:solidFill>
                  <a:schemeClr val="bg2">
                    <a:lumMod val="25000"/>
                  </a:schemeClr>
                </a:solidFill>
                <a:latin typeface="+mn-lt"/>
              </a:rPr>
              <a:t>Can lead to hyperprolactinemia, or ↑ prolactin levels</a:t>
            </a:r>
          </a:p>
          <a:p>
            <a:pPr marL="742950" marR="0" lvl="1" indent="-285750" algn="l" defTabSz="457200" rtl="0" eaLnBrk="1" fontAlgn="auto" latinLnBrk="0" hangingPunct="1">
              <a:lnSpc>
                <a:spcPct val="100000"/>
              </a:lnSpc>
              <a:spcBef>
                <a:spcPct val="20000"/>
              </a:spcBef>
              <a:spcAft>
                <a:spcPts val="0"/>
              </a:spcAft>
              <a:buClr>
                <a:srgbClr val="005294"/>
              </a:buClr>
              <a:buSzTx/>
              <a:buFont typeface="Arial"/>
              <a:buChar char="–"/>
              <a:tabLst/>
              <a:defRPr/>
            </a:pPr>
            <a:endParaRPr kumimoji="0" lang="en-GB" sz="3600" b="0" i="0" u="none" strike="noStrike" kern="1200" cap="none" spc="0" normalizeH="0" baseline="0" noProof="0" dirty="0">
              <a:ln>
                <a:noFill/>
              </a:ln>
              <a:solidFill>
                <a:srgbClr val="005294"/>
              </a:solidFill>
              <a:effectLst/>
              <a:uLnTx/>
              <a:uFillTx/>
              <a:latin typeface="Calibri"/>
              <a:ea typeface="+mn-ea"/>
              <a:cs typeface="+mn-cs"/>
            </a:endParaRPr>
          </a:p>
        </p:txBody>
      </p:sp>
      <p:sp>
        <p:nvSpPr>
          <p:cNvPr id="7" name="Title 1">
            <a:extLst>
              <a:ext uri="{FF2B5EF4-FFF2-40B4-BE49-F238E27FC236}">
                <a16:creationId xmlns:a16="http://schemas.microsoft.com/office/drawing/2014/main" id="{65BE327B-C834-4501-810C-A8F833C492B1}"/>
              </a:ext>
            </a:extLst>
          </p:cNvPr>
          <p:cNvSpPr txBox="1">
            <a:spLocks/>
          </p:cNvSpPr>
          <p:nvPr/>
        </p:nvSpPr>
        <p:spPr>
          <a:xfrm>
            <a:off x="182328" y="485775"/>
            <a:ext cx="9994392" cy="1008112"/>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0" marR="0" lvl="0" indent="0" defTabSz="914400" fontAlgn="auto">
              <a:lnSpc>
                <a:spcPct val="90000"/>
              </a:lnSpc>
              <a:spcAft>
                <a:spcPts val="0"/>
              </a:spcAft>
              <a:buClr>
                <a:srgbClr val="005294"/>
              </a:buClr>
              <a:buSzTx/>
              <a:tabLst/>
              <a:defRPr/>
            </a:pPr>
            <a:r>
              <a:rPr lang="en-GB" sz="4000" b="0" dirty="0">
                <a:solidFill>
                  <a:schemeClr val="accent6">
                    <a:lumMod val="10000"/>
                  </a:schemeClr>
                </a:solidFill>
                <a:latin typeface="Poppins Medium"/>
                <a:ea typeface="+mn-ea"/>
                <a:cs typeface="Poppins" panose="00000500000000000000" pitchFamily="2" charset="0"/>
              </a:rPr>
              <a:t>Drugs That Affect Testosterone Levels</a:t>
            </a:r>
          </a:p>
        </p:txBody>
      </p:sp>
      <p:sp>
        <p:nvSpPr>
          <p:cNvPr id="2" name="Slide Number Placeholder 1">
            <a:extLst>
              <a:ext uri="{FF2B5EF4-FFF2-40B4-BE49-F238E27FC236}">
                <a16:creationId xmlns:a16="http://schemas.microsoft.com/office/drawing/2014/main" id="{3A5C026A-7BC2-4E6A-9D20-5D4CB766B003}"/>
              </a:ext>
            </a:extLst>
          </p:cNvPr>
          <p:cNvSpPr>
            <a:spLocks noGrp="1"/>
          </p:cNvSpPr>
          <p:nvPr>
            <p:ph type="sldNum" sz="quarter" idx="12"/>
          </p:nvPr>
        </p:nvSpPr>
        <p:spPr/>
        <p:txBody>
          <a:bodyPr/>
          <a:lstStyle/>
          <a:p>
            <a:fld id="{24443D20-B41A-4E7F-B431-D4A85DE2CB5E}" type="slidenum">
              <a:rPr lang="en-GB" smtClean="0"/>
              <a:pPr/>
              <a:t>34</a:t>
            </a:fld>
            <a:endParaRPr lang="en-GB" dirty="0">
              <a:solidFill>
                <a:schemeClr val="tx1">
                  <a:lumMod val="20000"/>
                  <a:lumOff val="80000"/>
                </a:schemeClr>
              </a:solidFill>
            </a:endParaRPr>
          </a:p>
        </p:txBody>
      </p:sp>
    </p:spTree>
    <p:extLst>
      <p:ext uri="{BB962C8B-B14F-4D97-AF65-F5344CB8AC3E}">
        <p14:creationId xmlns:p14="http://schemas.microsoft.com/office/powerpoint/2010/main" val="3532178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ECEDDBA-1A8D-4851-A453-8378CD70744E}"/>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t="12933" b="9776"/>
          <a:stretch>
            <a:fillRect/>
          </a:stretch>
        </p:blipFill>
        <p:spPr bwMode="auto">
          <a:xfrm>
            <a:off x="6392740" y="2441448"/>
            <a:ext cx="3848539" cy="38267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4153" y="680408"/>
            <a:ext cx="10635342" cy="412745"/>
          </a:xfrm>
        </p:spPr>
        <p:txBody>
          <a:bodyPr>
            <a:noAutofit/>
          </a:bodyPr>
          <a:lstStyle/>
          <a:p>
            <a:r>
              <a:rPr lang="en-US" dirty="0">
                <a:solidFill>
                  <a:schemeClr val="accent6">
                    <a:lumMod val="10000"/>
                  </a:schemeClr>
                </a:solidFill>
                <a:latin typeface="Poppins Medium"/>
                <a:ea typeface="+mn-ea"/>
                <a:cs typeface="Poppins" panose="00000500000000000000" pitchFamily="2" charset="0"/>
              </a:rPr>
              <a:t>Case study 1 – Part 1: Patient Profile</a:t>
            </a:r>
          </a:p>
        </p:txBody>
      </p:sp>
      <p:sp>
        <p:nvSpPr>
          <p:cNvPr id="4" name="TextBox 3"/>
          <p:cNvSpPr txBox="1"/>
          <p:nvPr/>
        </p:nvSpPr>
        <p:spPr>
          <a:xfrm>
            <a:off x="0" y="6506330"/>
            <a:ext cx="1219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ea typeface="+mn-ea"/>
                <a:cs typeface="Arial" panose="020B0604020202020204" pitchFamily="34" charset="0"/>
              </a:rPr>
              <a:t>* This patient profile is based on a real patient, and has been anonymised and reproduced with permission.</a:t>
            </a:r>
          </a:p>
        </p:txBody>
      </p:sp>
      <p:sp>
        <p:nvSpPr>
          <p:cNvPr id="6" name="Rectangle 5"/>
          <p:cNvSpPr/>
          <p:nvPr/>
        </p:nvSpPr>
        <p:spPr>
          <a:xfrm>
            <a:off x="294570" y="1912883"/>
            <a:ext cx="943489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72727"/>
                </a:solidFill>
                <a:effectLst/>
                <a:uLnTx/>
                <a:uFillTx/>
                <a:latin typeface="Poppins Light"/>
                <a:ea typeface="+mn-ea"/>
                <a:cs typeface="+mn-cs"/>
              </a:rPr>
              <a:t>Chris: 54-year-old office worker with type 2 diabetes mellitus (T2DM)*</a:t>
            </a:r>
            <a:endParaRPr kumimoji="0" lang="en-US" sz="2000" b="1"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8" name="Rectangle 7"/>
          <p:cNvSpPr/>
          <p:nvPr/>
        </p:nvSpPr>
        <p:spPr>
          <a:xfrm>
            <a:off x="294570" y="2669868"/>
            <a:ext cx="6086474" cy="3125984"/>
          </a:xfrm>
          <a:prstGeom prst="rect">
            <a:avLst/>
          </a:prstGeom>
        </p:spPr>
        <p:txBody>
          <a:bodyPr wrap="square">
            <a:spAutoFit/>
          </a:bodyPr>
          <a:lstStyle/>
          <a:p>
            <a:pPr marL="228600" indent="-228600">
              <a:lnSpc>
                <a:spcPct val="90000"/>
              </a:lnSpc>
              <a:spcBef>
                <a:spcPts val="1000"/>
              </a:spcBef>
              <a:buClr>
                <a:schemeClr val="tx1"/>
              </a:buClr>
              <a:buFont typeface="Wingdings" panose="05000000000000000000" pitchFamily="2" charset="2"/>
              <a:buChar char="§"/>
              <a:defRPr/>
            </a:pPr>
            <a:r>
              <a:rPr lang="en-GB" dirty="0">
                <a:solidFill>
                  <a:schemeClr val="bg2">
                    <a:lumMod val="25000"/>
                  </a:schemeClr>
                </a:solidFill>
              </a:rPr>
              <a:t>He has had erectile dysfunction for several years which is putting a strain on his marriage</a:t>
            </a:r>
          </a:p>
          <a:p>
            <a:pPr marL="228600" indent="-228600">
              <a:lnSpc>
                <a:spcPct val="90000"/>
              </a:lnSpc>
              <a:spcBef>
                <a:spcPts val="1000"/>
              </a:spcBef>
              <a:buClr>
                <a:schemeClr val="tx1"/>
              </a:buClr>
              <a:buFont typeface="Wingdings" panose="05000000000000000000" pitchFamily="2" charset="2"/>
              <a:buChar char="§"/>
              <a:defRPr/>
            </a:pPr>
            <a:endParaRPr lang="en-GB" dirty="0">
              <a:solidFill>
                <a:schemeClr val="bg2">
                  <a:lumMod val="25000"/>
                </a:schemeClr>
              </a:solidFill>
            </a:endParaRPr>
          </a:p>
          <a:p>
            <a:pPr marL="228600" indent="-228600">
              <a:lnSpc>
                <a:spcPct val="90000"/>
              </a:lnSpc>
              <a:spcBef>
                <a:spcPts val="1000"/>
              </a:spcBef>
              <a:buClr>
                <a:schemeClr val="tx1"/>
              </a:buClr>
              <a:buFont typeface="Wingdings" panose="05000000000000000000" pitchFamily="2" charset="2"/>
              <a:buChar char="§"/>
              <a:defRPr/>
            </a:pPr>
            <a:r>
              <a:rPr lang="en-GB" dirty="0">
                <a:solidFill>
                  <a:schemeClr val="bg2">
                    <a:lumMod val="25000"/>
                  </a:schemeClr>
                </a:solidFill>
              </a:rPr>
              <a:t>Whilst he was being managed by the secondary care diabetic team, he was started </a:t>
            </a:r>
            <a:r>
              <a:rPr lang="en-GB">
                <a:solidFill>
                  <a:schemeClr val="bg2">
                    <a:lumMod val="25000"/>
                  </a:schemeClr>
                </a:solidFill>
              </a:rPr>
              <a:t>on sildenafil </a:t>
            </a:r>
            <a:r>
              <a:rPr lang="en-GB" dirty="0">
                <a:solidFill>
                  <a:schemeClr val="bg2">
                    <a:lumMod val="25000"/>
                  </a:schemeClr>
                </a:solidFill>
              </a:rPr>
              <a:t>50 mg for erectile dysfunction which worked on rare occasions </a:t>
            </a:r>
          </a:p>
          <a:p>
            <a:pPr marL="228600" indent="-228600">
              <a:lnSpc>
                <a:spcPct val="90000"/>
              </a:lnSpc>
              <a:spcBef>
                <a:spcPts val="1000"/>
              </a:spcBef>
              <a:buClr>
                <a:schemeClr val="tx1"/>
              </a:buClr>
              <a:buFont typeface="Wingdings" panose="05000000000000000000" pitchFamily="2" charset="2"/>
              <a:buChar char="§"/>
              <a:defRPr/>
            </a:pPr>
            <a:endParaRPr lang="en-GB" dirty="0">
              <a:solidFill>
                <a:schemeClr val="bg2">
                  <a:lumMod val="25000"/>
                </a:schemeClr>
              </a:solidFill>
            </a:endParaRPr>
          </a:p>
          <a:p>
            <a:pPr marL="228600" indent="-228600">
              <a:lnSpc>
                <a:spcPct val="90000"/>
              </a:lnSpc>
              <a:spcBef>
                <a:spcPts val="1000"/>
              </a:spcBef>
              <a:buClr>
                <a:schemeClr val="tx1"/>
              </a:buClr>
              <a:buFont typeface="Wingdings" panose="05000000000000000000" pitchFamily="2" charset="2"/>
              <a:buChar char="§"/>
              <a:defRPr/>
            </a:pPr>
            <a:r>
              <a:rPr lang="en-GB" dirty="0">
                <a:solidFill>
                  <a:schemeClr val="bg2">
                    <a:lumMod val="25000"/>
                  </a:schemeClr>
                </a:solidFill>
              </a:rPr>
              <a:t>He didn’t think anymore could be done about it</a:t>
            </a:r>
          </a:p>
          <a:p>
            <a:pPr marL="90487" marR="0" lvl="0" indent="0" algn="l" defTabSz="914400" rtl="0" eaLnBrk="1" fontAlgn="auto" latinLnBrk="0" hangingPunct="1">
              <a:lnSpc>
                <a:spcPct val="100000"/>
              </a:lnSpc>
              <a:spcBef>
                <a:spcPts val="0"/>
              </a:spcBef>
              <a:spcAft>
                <a:spcPts val="400"/>
              </a:spcAft>
              <a:buClrTx/>
              <a:buSzTx/>
              <a:buFontTx/>
              <a:buNone/>
              <a:tabLst/>
              <a:defRPr/>
            </a:pPr>
            <a:endParaRPr kumimoji="0" lang="en-US" b="0" i="0" u="none" strike="noStrike" kern="1200" cap="none" spc="0" normalizeH="0" baseline="0" noProof="0" dirty="0">
              <a:ln>
                <a:noFill/>
              </a:ln>
              <a:solidFill>
                <a:srgbClr val="272727"/>
              </a:solidFill>
              <a:effectLst/>
              <a:uLnTx/>
              <a:uFillTx/>
              <a:latin typeface="Aria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79" y="2685248"/>
            <a:ext cx="3228550" cy="3228550"/>
          </a:xfrm>
          <a:prstGeom prst="rect">
            <a:avLst/>
          </a:prstGeom>
        </p:spPr>
      </p:pic>
    </p:spTree>
    <p:extLst>
      <p:ext uri="{BB962C8B-B14F-4D97-AF65-F5344CB8AC3E}">
        <p14:creationId xmlns:p14="http://schemas.microsoft.com/office/powerpoint/2010/main" val="40168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fade">
                                      <p:cBhvr>
                                        <p:cTn id="23" dur="500"/>
                                        <p:tgtEl>
                                          <p:spTgt spid="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124D338-AE27-4339-A753-633382A37725}"/>
              </a:ext>
            </a:extLst>
          </p:cNvPr>
          <p:cNvSpPr>
            <a:spLocks noGrp="1"/>
          </p:cNvSpPr>
          <p:nvPr>
            <p:ph type="ctrTitle"/>
          </p:nvPr>
        </p:nvSpPr>
        <p:spPr>
          <a:xfrm>
            <a:off x="317447" y="152400"/>
            <a:ext cx="11270495" cy="3843528"/>
          </a:xfrm>
        </p:spPr>
        <p:txBody>
          <a:bodyPr>
            <a:normAutofit/>
          </a:bodyPr>
          <a:lstStyle/>
          <a:p>
            <a:br>
              <a:rPr lang="en-GB" sz="3600" dirty="0"/>
            </a:br>
            <a:br>
              <a:rPr lang="en-GB" sz="3600" dirty="0"/>
            </a:br>
            <a:r>
              <a:rPr lang="en-GB" sz="4300" b="1" dirty="0"/>
              <a:t>Diagnosis of </a:t>
            </a:r>
            <a:br>
              <a:rPr lang="en-GB" sz="4300" b="1" dirty="0"/>
            </a:br>
            <a:r>
              <a:rPr lang="en-GB" sz="4300" b="1" dirty="0"/>
              <a:t>Testosterone Deficiency (TD)</a:t>
            </a:r>
          </a:p>
        </p:txBody>
      </p:sp>
    </p:spTree>
    <p:extLst>
      <p:ext uri="{BB962C8B-B14F-4D97-AF65-F5344CB8AC3E}">
        <p14:creationId xmlns:p14="http://schemas.microsoft.com/office/powerpoint/2010/main" val="807539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86632" y="670476"/>
            <a:ext cx="8702749" cy="834047"/>
          </a:xfrm>
        </p:spPr>
        <p:txBody>
          <a:bodyPr>
            <a:normAutofit/>
          </a:bodyPr>
          <a:lstStyle/>
          <a:p>
            <a:pPr algn="ctr"/>
            <a:r>
              <a:rPr lang="en-GB" dirty="0">
                <a:solidFill>
                  <a:srgbClr val="080808"/>
                </a:solidFill>
              </a:rPr>
              <a:t>Challenges of diagnosing TD</a:t>
            </a:r>
          </a:p>
        </p:txBody>
      </p:sp>
      <p:sp>
        <p:nvSpPr>
          <p:cNvPr id="2" name="Content Placeholder 1"/>
          <p:cNvSpPr>
            <a:spLocks noGrp="1"/>
          </p:cNvSpPr>
          <p:nvPr>
            <p:ph idx="1"/>
          </p:nvPr>
        </p:nvSpPr>
        <p:spPr>
          <a:xfrm>
            <a:off x="509134" y="1905060"/>
            <a:ext cx="9889959" cy="3613144"/>
          </a:xfrm>
        </p:spPr>
        <p:txBody>
          <a:bodyPr>
            <a:normAutofit/>
          </a:bodyPr>
          <a:lstStyle/>
          <a:p>
            <a:pPr>
              <a:buClr>
                <a:srgbClr val="006EAB"/>
              </a:buClr>
            </a:pPr>
            <a:r>
              <a:rPr lang="en-GB" dirty="0"/>
              <a:t>Treatment-seeking is often delayed</a:t>
            </a:r>
          </a:p>
          <a:p>
            <a:pPr>
              <a:buClr>
                <a:srgbClr val="006EAB"/>
              </a:buClr>
            </a:pPr>
            <a:r>
              <a:rPr lang="en-GB" dirty="0"/>
              <a:t>Variable and non-specific signs and symptoms</a:t>
            </a:r>
            <a:r>
              <a:rPr lang="en-GB" baseline="30000" dirty="0"/>
              <a:t>1</a:t>
            </a:r>
            <a:endParaRPr lang="en-GB" dirty="0"/>
          </a:p>
          <a:p>
            <a:pPr>
              <a:buClr>
                <a:srgbClr val="006EAB"/>
              </a:buClr>
            </a:pPr>
            <a:r>
              <a:rPr lang="en-GB" dirty="0"/>
              <a:t>Inadequate attention to sexual health by men and physicians</a:t>
            </a:r>
            <a:r>
              <a:rPr lang="en-GB" baseline="30000" dirty="0"/>
              <a:t>1</a:t>
            </a:r>
            <a:endParaRPr lang="en-GB" dirty="0"/>
          </a:p>
          <a:p>
            <a:pPr>
              <a:buClr>
                <a:srgbClr val="006EAB"/>
              </a:buClr>
            </a:pPr>
            <a:r>
              <a:rPr lang="en-GB" dirty="0"/>
              <a:t>Lack of HCP awareness, knowledge and confidence </a:t>
            </a:r>
          </a:p>
          <a:p>
            <a:pPr>
              <a:buClr>
                <a:srgbClr val="006EAB"/>
              </a:buClr>
            </a:pPr>
            <a:r>
              <a:rPr lang="en-GB" dirty="0"/>
              <a:t>There is a wide variation in laboratory reference ranges for total testosterone</a:t>
            </a:r>
            <a:r>
              <a:rPr lang="en-GB" baseline="30000" dirty="0"/>
              <a:t>2</a:t>
            </a:r>
            <a:endParaRPr lang="en-GB" dirty="0"/>
          </a:p>
          <a:p>
            <a:pPr>
              <a:buClr>
                <a:srgbClr val="006EAB"/>
              </a:buClr>
            </a:pPr>
            <a:r>
              <a:rPr lang="en-GB" dirty="0"/>
              <a:t>Generally, no financial incentives for MH vs WH</a:t>
            </a:r>
          </a:p>
        </p:txBody>
      </p:sp>
      <p:sp>
        <p:nvSpPr>
          <p:cNvPr id="3" name="Rectangle 2"/>
          <p:cNvSpPr/>
          <p:nvPr/>
        </p:nvSpPr>
        <p:spPr>
          <a:xfrm>
            <a:off x="91440" y="6452892"/>
            <a:ext cx="12015216" cy="461665"/>
          </a:xfrm>
          <a:prstGeom prst="rect">
            <a:avLst/>
          </a:prstGeom>
        </p:spPr>
        <p:txBody>
          <a:bodyPr wrap="square">
            <a:spAutoFit/>
          </a:bodyPr>
          <a:lstStyle/>
          <a:p>
            <a:pPr marL="85725" marR="0" lvl="0" indent="-85725"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mn-cs"/>
              </a:rPr>
              <a:t>1. Defeudis G, </a:t>
            </a:r>
            <a:r>
              <a:rPr kumimoji="0" lang="en-US" sz="1200" b="1" i="1" u="none" strike="noStrike" kern="1200" cap="none" spc="0" normalizeH="0" baseline="0" noProof="0" dirty="0">
                <a:ln>
                  <a:noFill/>
                </a:ln>
                <a:solidFill>
                  <a:schemeClr val="bg1"/>
                </a:solidFill>
                <a:effectLst/>
                <a:uLnTx/>
                <a:uFillTx/>
                <a:ea typeface="+mn-ea"/>
                <a:cs typeface="+mn-cs"/>
              </a:rPr>
              <a:t>et al</a:t>
            </a:r>
            <a:r>
              <a:rPr kumimoji="0" lang="en-US" sz="1200" b="1" i="0" u="none" strike="noStrike" kern="1200" cap="none" spc="0" normalizeH="0" baseline="0" noProof="0" dirty="0">
                <a:ln>
                  <a:noFill/>
                </a:ln>
                <a:solidFill>
                  <a:schemeClr val="bg1"/>
                </a:solidFill>
                <a:effectLst/>
                <a:uLnTx/>
                <a:uFillTx/>
                <a:ea typeface="+mn-ea"/>
                <a:cs typeface="+mn-cs"/>
              </a:rPr>
              <a:t>. </a:t>
            </a:r>
            <a:r>
              <a:rPr kumimoji="0" lang="en-US" sz="1200" b="1" i="1" u="none" strike="noStrike" kern="1200" cap="none" spc="0" normalizeH="0" baseline="0" noProof="0" dirty="0">
                <a:ln>
                  <a:noFill/>
                </a:ln>
                <a:solidFill>
                  <a:schemeClr val="bg1"/>
                </a:solidFill>
                <a:effectLst/>
                <a:uLnTx/>
                <a:uFillTx/>
                <a:ea typeface="+mn-ea"/>
                <a:cs typeface="+mn-cs"/>
              </a:rPr>
              <a:t>Andrology </a:t>
            </a:r>
            <a:r>
              <a:rPr kumimoji="0" lang="en-US" sz="1200" b="1" i="0" u="none" strike="noStrike" kern="1200" cap="none" spc="0" normalizeH="0" baseline="0" noProof="0" dirty="0">
                <a:ln>
                  <a:noFill/>
                </a:ln>
                <a:solidFill>
                  <a:schemeClr val="bg1"/>
                </a:solidFill>
                <a:effectLst/>
                <a:uLnTx/>
                <a:uFillTx/>
                <a:ea typeface="+mn-ea"/>
                <a:cs typeface="+mn-cs"/>
              </a:rPr>
              <a:t>2018.6;5. Available at: </a:t>
            </a:r>
            <a:r>
              <a:rPr kumimoji="0" lang="en-US" sz="1200" b="1" i="0" u="none" strike="noStrike" kern="1200" cap="none" spc="0" normalizeH="0" baseline="0" noProof="0" dirty="0">
                <a:ln>
                  <a:noFill/>
                </a:ln>
                <a:solidFill>
                  <a:schemeClr val="bg1"/>
                </a:solidFill>
                <a:effectLst/>
                <a:uLnTx/>
                <a:uFillTx/>
                <a:ea typeface="+mn-ea"/>
                <a:cs typeface="+mn-cs"/>
                <a:hlinkClick r:id="rId3">
                  <a:extLst>
                    <a:ext uri="{A12FA001-AC4F-418D-AE19-62706E023703}">
                      <ahyp:hlinkClr xmlns:ahyp="http://schemas.microsoft.com/office/drawing/2018/hyperlinkcolor" val="tx"/>
                    </a:ext>
                  </a:extLst>
                </a:hlinkClick>
              </a:rPr>
              <a:t>https://onlinelibrary.wiley.com/doi/full/10.1111/andr.12506</a:t>
            </a:r>
            <a:r>
              <a:rPr kumimoji="0" lang="en-US" sz="1200" b="1" i="0" u="none" strike="noStrike" kern="1200" cap="none" spc="0" normalizeH="0" baseline="0" noProof="0" dirty="0">
                <a:ln>
                  <a:noFill/>
                </a:ln>
                <a:solidFill>
                  <a:schemeClr val="bg1"/>
                </a:solidFill>
                <a:effectLst/>
                <a:uLnTx/>
                <a:uFillTx/>
                <a:ea typeface="+mn-ea"/>
                <a:cs typeface="+mn-cs"/>
              </a:rPr>
              <a:t>   Accessed February 2019. 2. Ramachandran </a:t>
            </a:r>
            <a:r>
              <a:rPr kumimoji="0" lang="en-US" sz="1200" b="1" i="1" u="none" strike="noStrike" kern="1200" cap="none" spc="0" normalizeH="0" baseline="0" noProof="0" dirty="0">
                <a:ln>
                  <a:noFill/>
                </a:ln>
                <a:solidFill>
                  <a:schemeClr val="bg1"/>
                </a:solidFill>
                <a:effectLst/>
                <a:uLnTx/>
                <a:uFillTx/>
                <a:ea typeface="+mn-ea"/>
                <a:cs typeface="+mn-cs"/>
              </a:rPr>
              <a:t>et al. </a:t>
            </a:r>
            <a:r>
              <a:rPr kumimoji="0" lang="en-GB" sz="1200" b="1" i="1" u="none" strike="noStrike" kern="1200" cap="none" spc="0" normalizeH="0" baseline="0" noProof="0" dirty="0">
                <a:ln>
                  <a:noFill/>
                </a:ln>
                <a:solidFill>
                  <a:schemeClr val="bg1"/>
                </a:solidFill>
                <a:effectLst/>
                <a:uLnTx/>
                <a:uFillTx/>
                <a:ea typeface="+mn-ea"/>
                <a:cs typeface="+mn-cs"/>
              </a:rPr>
              <a:t>J Med Diagnostics</a:t>
            </a:r>
            <a:r>
              <a:rPr kumimoji="0" lang="en-GB" sz="1200" b="1" i="0" u="none" strike="noStrike" kern="1200" cap="none" spc="0" normalizeH="0" baseline="0" noProof="0" dirty="0">
                <a:ln>
                  <a:noFill/>
                </a:ln>
                <a:solidFill>
                  <a:schemeClr val="bg1"/>
                </a:solidFill>
                <a:effectLst/>
                <a:uLnTx/>
                <a:uFillTx/>
                <a:ea typeface="+mn-ea"/>
                <a:cs typeface="+mn-cs"/>
              </a:rPr>
              <a:t> 1(3), 034701</a:t>
            </a:r>
            <a:endParaRPr kumimoji="0" lang="en-US" sz="1200" b="1"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348688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B72FF8C-4A23-491B-851D-39F9C38EE632}"/>
              </a:ext>
            </a:extLst>
          </p:cNvPr>
          <p:cNvSpPr>
            <a:spLocks noChangeArrowheads="1"/>
          </p:cNvSpPr>
          <p:nvPr/>
        </p:nvSpPr>
        <p:spPr bwMode="gray">
          <a:xfrm>
            <a:off x="2218000" y="1438129"/>
            <a:ext cx="4775200" cy="1265237"/>
          </a:xfrm>
          <a:prstGeom prst="rect">
            <a:avLst/>
          </a:prstGeom>
          <a:solidFill>
            <a:srgbClr val="FFDB41"/>
          </a:solidFill>
          <a:ln>
            <a:noFill/>
          </a:ln>
          <a:effectLst/>
          <a:scene3d>
            <a:camera prst="orthographicFront"/>
            <a:lightRig rig="chilly" dir="t"/>
          </a:scene3d>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 name="Line 3">
            <a:extLst>
              <a:ext uri="{FF2B5EF4-FFF2-40B4-BE49-F238E27FC236}">
                <a16:creationId xmlns:a16="http://schemas.microsoft.com/office/drawing/2014/main" id="{D8641329-42FC-4210-91B4-35E5884CEFA9}"/>
              </a:ext>
            </a:extLst>
          </p:cNvPr>
          <p:cNvSpPr>
            <a:spLocks noChangeShapeType="1"/>
          </p:cNvSpPr>
          <p:nvPr/>
        </p:nvSpPr>
        <p:spPr bwMode="gray">
          <a:xfrm>
            <a:off x="2210944" y="2692251"/>
            <a:ext cx="4781550" cy="0"/>
          </a:xfrm>
          <a:prstGeom prst="line">
            <a:avLst/>
          </a:prstGeom>
          <a:noFill/>
          <a:ln w="38100">
            <a:solidFill>
              <a:schemeClr val="bg1"/>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6" name="Line 4">
            <a:extLst>
              <a:ext uri="{FF2B5EF4-FFF2-40B4-BE49-F238E27FC236}">
                <a16:creationId xmlns:a16="http://schemas.microsoft.com/office/drawing/2014/main" id="{7266A77D-310E-4A09-815B-F6B7D2BE676E}"/>
              </a:ext>
            </a:extLst>
          </p:cNvPr>
          <p:cNvSpPr>
            <a:spLocks noChangeShapeType="1"/>
          </p:cNvSpPr>
          <p:nvPr/>
        </p:nvSpPr>
        <p:spPr bwMode="gray">
          <a:xfrm>
            <a:off x="2199832" y="1766738"/>
            <a:ext cx="4792662" cy="0"/>
          </a:xfrm>
          <a:prstGeom prst="line">
            <a:avLst/>
          </a:prstGeom>
          <a:noFill/>
          <a:ln w="38100">
            <a:solidFill>
              <a:schemeClr val="bg1"/>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7" name="Text Box 5">
            <a:extLst>
              <a:ext uri="{FF2B5EF4-FFF2-40B4-BE49-F238E27FC236}">
                <a16:creationId xmlns:a16="http://schemas.microsoft.com/office/drawing/2014/main" id="{CB90C970-860F-4D30-95AE-17231863E079}"/>
              </a:ext>
            </a:extLst>
          </p:cNvPr>
          <p:cNvSpPr txBox="1">
            <a:spLocks noChangeArrowheads="1"/>
          </p:cNvSpPr>
          <p:nvPr/>
        </p:nvSpPr>
        <p:spPr bwMode="gray">
          <a:xfrm>
            <a:off x="1729932" y="5906938"/>
            <a:ext cx="290512" cy="323850"/>
          </a:xfrm>
          <a:prstGeom prst="rect">
            <a:avLst/>
          </a:prstGeom>
          <a:noFill/>
          <a:ln>
            <a:noFill/>
          </a:ln>
        </p:spPr>
        <p:txBody>
          <a:bodyPr wrap="none">
            <a:spAutoFit/>
          </a:bodyPr>
          <a:lstStyle>
            <a:defPPr>
              <a:defRPr lang="en-US"/>
            </a:defPPr>
            <a:lvl1pPr algn="r">
              <a:defRPr sz="1500">
                <a:solidFill>
                  <a:schemeClr val="bg2">
                    <a:lumMod val="25000"/>
                  </a:schemeClr>
                </a:solidFill>
                <a:latin typeface="Tahoma" pitchFamily="34" charset="0"/>
              </a:defRPr>
            </a:lvl1pPr>
            <a:lvl2pPr marL="742950" indent="-285750">
              <a:defRPr sz="2400">
                <a:latin typeface="Arial" pitchFamily="34" charset="0"/>
              </a:defRPr>
            </a:lvl2pPr>
            <a:lvl3pPr marL="1143000" indent="-228600">
              <a:defRPr sz="2400">
                <a:latin typeface="Arial" pitchFamily="34" charset="0"/>
              </a:defRPr>
            </a:lvl3pPr>
            <a:lvl4pPr marL="1600200" indent="-228600">
              <a:defRPr sz="2400">
                <a:latin typeface="Arial" pitchFamily="34" charset="0"/>
              </a:defRPr>
            </a:lvl4pPr>
            <a:lvl5pPr marL="2057400" indent="-228600">
              <a:defRPr sz="2400">
                <a:latin typeface="Arial" pitchFamily="34" charset="0"/>
              </a:defRPr>
            </a:lvl5pPr>
            <a:lvl6pPr marL="2514600" indent="-228600" fontAlgn="base">
              <a:spcBef>
                <a:spcPct val="0"/>
              </a:spcBef>
              <a:spcAft>
                <a:spcPct val="0"/>
              </a:spcAft>
              <a:defRPr sz="2400">
                <a:latin typeface="Arial" pitchFamily="34" charset="0"/>
              </a:defRPr>
            </a:lvl6pPr>
            <a:lvl7pPr marL="2971800" indent="-228600" fontAlgn="base">
              <a:spcBef>
                <a:spcPct val="0"/>
              </a:spcBef>
              <a:spcAft>
                <a:spcPct val="0"/>
              </a:spcAft>
              <a:defRPr sz="2400">
                <a:latin typeface="Arial" pitchFamily="34" charset="0"/>
              </a:defRPr>
            </a:lvl7pPr>
            <a:lvl8pPr marL="3429000" indent="-228600" fontAlgn="base">
              <a:spcBef>
                <a:spcPct val="0"/>
              </a:spcBef>
              <a:spcAft>
                <a:spcPct val="0"/>
              </a:spcAft>
              <a:defRPr sz="2400">
                <a:latin typeface="Arial" pitchFamily="34" charset="0"/>
              </a:defRPr>
            </a:lvl8pPr>
            <a:lvl9pPr marL="3886200" indent="-228600" fontAlgn="base">
              <a:spcBef>
                <a:spcPct val="0"/>
              </a:spcBef>
              <a:spcAft>
                <a:spcPct val="0"/>
              </a:spcAft>
              <a:defRPr sz="2400">
                <a:latin typeface="Arial" pitchFamily="34" charset="0"/>
              </a:defRPr>
            </a:lvl9pPr>
          </a:lstStyle>
          <a:p>
            <a:r>
              <a:rPr lang="de-DE" altLang="de-DE" dirty="0"/>
              <a:t>0</a:t>
            </a:r>
          </a:p>
        </p:txBody>
      </p:sp>
      <p:sp>
        <p:nvSpPr>
          <p:cNvPr id="8" name="Text Box 6">
            <a:extLst>
              <a:ext uri="{FF2B5EF4-FFF2-40B4-BE49-F238E27FC236}">
                <a16:creationId xmlns:a16="http://schemas.microsoft.com/office/drawing/2014/main" id="{70C7C0B4-5160-459F-9E87-C32F774F191B}"/>
              </a:ext>
            </a:extLst>
          </p:cNvPr>
          <p:cNvSpPr txBox="1">
            <a:spLocks noChangeArrowheads="1"/>
          </p:cNvSpPr>
          <p:nvPr/>
        </p:nvSpPr>
        <p:spPr bwMode="gray">
          <a:xfrm>
            <a:off x="1729932" y="4929038"/>
            <a:ext cx="290512" cy="323850"/>
          </a:xfrm>
          <a:prstGeom prst="rect">
            <a:avLst/>
          </a:prstGeom>
          <a:noFill/>
          <a:ln>
            <a:noFill/>
          </a:ln>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r" eaLnBrk="1" hangingPunct="1">
              <a:defRPr/>
            </a:pPr>
            <a:r>
              <a:rPr lang="de-DE" altLang="de-DE" sz="1500" dirty="0">
                <a:solidFill>
                  <a:schemeClr val="bg2">
                    <a:lumMod val="25000"/>
                  </a:schemeClr>
                </a:solidFill>
                <a:latin typeface="Tahoma" pitchFamily="34" charset="0"/>
                <a:ea typeface="+mn-ea"/>
              </a:rPr>
              <a:t>8</a:t>
            </a:r>
          </a:p>
        </p:txBody>
      </p:sp>
      <p:sp>
        <p:nvSpPr>
          <p:cNvPr id="9" name="Text Box 7">
            <a:extLst>
              <a:ext uri="{FF2B5EF4-FFF2-40B4-BE49-F238E27FC236}">
                <a16:creationId xmlns:a16="http://schemas.microsoft.com/office/drawing/2014/main" id="{2B7E721E-6ED3-4B14-9EE9-A373B8C5AB41}"/>
              </a:ext>
            </a:extLst>
          </p:cNvPr>
          <p:cNvSpPr txBox="1">
            <a:spLocks noChangeArrowheads="1"/>
          </p:cNvSpPr>
          <p:nvPr/>
        </p:nvSpPr>
        <p:spPr bwMode="gray">
          <a:xfrm>
            <a:off x="1623569" y="4248001"/>
            <a:ext cx="396875" cy="323850"/>
          </a:xfrm>
          <a:prstGeom prst="rect">
            <a:avLst/>
          </a:prstGeom>
          <a:noFill/>
          <a:ln>
            <a:noFill/>
          </a:ln>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r" eaLnBrk="1" hangingPunct="1">
              <a:defRPr/>
            </a:pPr>
            <a:r>
              <a:rPr lang="de-DE" altLang="de-DE" sz="1500" dirty="0">
                <a:solidFill>
                  <a:schemeClr val="bg2">
                    <a:lumMod val="25000"/>
                  </a:schemeClr>
                </a:solidFill>
                <a:latin typeface="Tahoma" pitchFamily="34" charset="0"/>
                <a:ea typeface="+mn-ea"/>
              </a:rPr>
              <a:t>10</a:t>
            </a:r>
          </a:p>
        </p:txBody>
      </p:sp>
      <p:sp>
        <p:nvSpPr>
          <p:cNvPr id="10" name="Text Box 8">
            <a:extLst>
              <a:ext uri="{FF2B5EF4-FFF2-40B4-BE49-F238E27FC236}">
                <a16:creationId xmlns:a16="http://schemas.microsoft.com/office/drawing/2014/main" id="{60F6803A-ED15-49E1-B3C4-A133121A8911}"/>
              </a:ext>
            </a:extLst>
          </p:cNvPr>
          <p:cNvSpPr txBox="1">
            <a:spLocks noChangeArrowheads="1"/>
          </p:cNvSpPr>
          <p:nvPr/>
        </p:nvSpPr>
        <p:spPr bwMode="gray">
          <a:xfrm>
            <a:off x="1623569" y="3563788"/>
            <a:ext cx="396875" cy="323850"/>
          </a:xfrm>
          <a:prstGeom prst="rect">
            <a:avLst/>
          </a:prstGeom>
          <a:noFill/>
          <a:ln>
            <a:noFill/>
          </a:ln>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r" eaLnBrk="1" hangingPunct="1">
              <a:defRPr/>
            </a:pPr>
            <a:r>
              <a:rPr lang="de-DE" altLang="de-DE" sz="1500" dirty="0">
                <a:solidFill>
                  <a:schemeClr val="bg2">
                    <a:lumMod val="25000"/>
                  </a:schemeClr>
                </a:solidFill>
                <a:latin typeface="Tahoma" pitchFamily="34" charset="0"/>
                <a:ea typeface="+mn-ea"/>
              </a:rPr>
              <a:t>12</a:t>
            </a:r>
          </a:p>
        </p:txBody>
      </p:sp>
      <p:sp>
        <p:nvSpPr>
          <p:cNvPr id="11" name="Text Box 9">
            <a:extLst>
              <a:ext uri="{FF2B5EF4-FFF2-40B4-BE49-F238E27FC236}">
                <a16:creationId xmlns:a16="http://schemas.microsoft.com/office/drawing/2014/main" id="{3EEC9FFC-645A-44B5-853D-931FC77D379B}"/>
              </a:ext>
            </a:extLst>
          </p:cNvPr>
          <p:cNvSpPr txBox="1">
            <a:spLocks noChangeArrowheads="1"/>
          </p:cNvSpPr>
          <p:nvPr/>
        </p:nvSpPr>
        <p:spPr bwMode="gray">
          <a:xfrm>
            <a:off x="1623569" y="2536676"/>
            <a:ext cx="396875" cy="323850"/>
          </a:xfrm>
          <a:prstGeom prst="rect">
            <a:avLst/>
          </a:prstGeom>
          <a:noFill/>
          <a:ln>
            <a:noFill/>
          </a:ln>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r" eaLnBrk="1" hangingPunct="1">
              <a:defRPr/>
            </a:pPr>
            <a:r>
              <a:rPr lang="de-DE" altLang="de-DE" sz="1500" dirty="0">
                <a:solidFill>
                  <a:schemeClr val="bg2">
                    <a:lumMod val="25000"/>
                  </a:schemeClr>
                </a:solidFill>
                <a:latin typeface="Tahoma" pitchFamily="34" charset="0"/>
                <a:ea typeface="+mn-ea"/>
              </a:rPr>
              <a:t>15</a:t>
            </a:r>
          </a:p>
        </p:txBody>
      </p:sp>
      <p:sp>
        <p:nvSpPr>
          <p:cNvPr id="12" name="Text Box 10">
            <a:extLst>
              <a:ext uri="{FF2B5EF4-FFF2-40B4-BE49-F238E27FC236}">
                <a16:creationId xmlns:a16="http://schemas.microsoft.com/office/drawing/2014/main" id="{D5AD72C8-005D-4EAD-9375-186B2B7CC742}"/>
              </a:ext>
            </a:extLst>
          </p:cNvPr>
          <p:cNvSpPr txBox="1">
            <a:spLocks noChangeArrowheads="1"/>
          </p:cNvSpPr>
          <p:nvPr/>
        </p:nvSpPr>
        <p:spPr bwMode="gray">
          <a:xfrm>
            <a:off x="1623569" y="1582588"/>
            <a:ext cx="396875" cy="323850"/>
          </a:xfrm>
          <a:prstGeom prst="rect">
            <a:avLst/>
          </a:prstGeom>
          <a:noFill/>
          <a:ln>
            <a:noFill/>
          </a:ln>
        </p:spPr>
        <p:txBody>
          <a:bodyPr wrap="none">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r" eaLnBrk="1" hangingPunct="1">
              <a:defRPr/>
            </a:pPr>
            <a:r>
              <a:rPr lang="de-DE" altLang="de-DE" sz="1500" dirty="0">
                <a:solidFill>
                  <a:schemeClr val="bg2">
                    <a:lumMod val="25000"/>
                  </a:schemeClr>
                </a:solidFill>
                <a:latin typeface="Tahoma" pitchFamily="34" charset="0"/>
                <a:ea typeface="+mn-ea"/>
              </a:rPr>
              <a:t>20</a:t>
            </a:r>
          </a:p>
        </p:txBody>
      </p:sp>
      <p:sp>
        <p:nvSpPr>
          <p:cNvPr id="13" name="Line 11">
            <a:extLst>
              <a:ext uri="{FF2B5EF4-FFF2-40B4-BE49-F238E27FC236}">
                <a16:creationId xmlns:a16="http://schemas.microsoft.com/office/drawing/2014/main" id="{8097F6A7-D29C-4DE9-A034-F07138B1F0EC}"/>
              </a:ext>
            </a:extLst>
          </p:cNvPr>
          <p:cNvSpPr>
            <a:spLocks noChangeShapeType="1"/>
          </p:cNvSpPr>
          <p:nvPr/>
        </p:nvSpPr>
        <p:spPr bwMode="gray">
          <a:xfrm>
            <a:off x="1983932" y="2704951"/>
            <a:ext cx="123825" cy="0"/>
          </a:xfrm>
          <a:prstGeom prst="line">
            <a:avLst/>
          </a:prstGeom>
          <a:noFill/>
          <a:ln w="28575">
            <a:solidFill>
              <a:schemeClr val="bg2"/>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14" name="Line 12">
            <a:extLst>
              <a:ext uri="{FF2B5EF4-FFF2-40B4-BE49-F238E27FC236}">
                <a16:creationId xmlns:a16="http://schemas.microsoft.com/office/drawing/2014/main" id="{AAAB8203-16EE-4FC3-BF3C-C9129986E38D}"/>
              </a:ext>
            </a:extLst>
          </p:cNvPr>
          <p:cNvSpPr>
            <a:spLocks noChangeShapeType="1"/>
          </p:cNvSpPr>
          <p:nvPr/>
        </p:nvSpPr>
        <p:spPr bwMode="gray">
          <a:xfrm>
            <a:off x="1983932" y="1760388"/>
            <a:ext cx="123825" cy="0"/>
          </a:xfrm>
          <a:prstGeom prst="line">
            <a:avLst/>
          </a:prstGeom>
          <a:noFill/>
          <a:ln w="28575">
            <a:solidFill>
              <a:schemeClr val="bg2"/>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15" name="Line 13">
            <a:extLst>
              <a:ext uri="{FF2B5EF4-FFF2-40B4-BE49-F238E27FC236}">
                <a16:creationId xmlns:a16="http://schemas.microsoft.com/office/drawing/2014/main" id="{5927C2E8-A8A0-414F-AE59-70C7FB295A91}"/>
              </a:ext>
            </a:extLst>
          </p:cNvPr>
          <p:cNvSpPr>
            <a:spLocks noChangeShapeType="1"/>
          </p:cNvSpPr>
          <p:nvPr/>
        </p:nvSpPr>
        <p:spPr bwMode="gray">
          <a:xfrm>
            <a:off x="1983932" y="3740001"/>
            <a:ext cx="123825" cy="0"/>
          </a:xfrm>
          <a:prstGeom prst="line">
            <a:avLst/>
          </a:prstGeom>
          <a:noFill/>
          <a:ln w="28575">
            <a:solidFill>
              <a:schemeClr val="bg2"/>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16" name="Line 14">
            <a:extLst>
              <a:ext uri="{FF2B5EF4-FFF2-40B4-BE49-F238E27FC236}">
                <a16:creationId xmlns:a16="http://schemas.microsoft.com/office/drawing/2014/main" id="{DAFBCF8C-F465-42DD-B58E-7473617907B4}"/>
              </a:ext>
            </a:extLst>
          </p:cNvPr>
          <p:cNvSpPr>
            <a:spLocks noChangeShapeType="1"/>
          </p:cNvSpPr>
          <p:nvPr/>
        </p:nvSpPr>
        <p:spPr bwMode="gray">
          <a:xfrm>
            <a:off x="1983932" y="4416276"/>
            <a:ext cx="123825" cy="0"/>
          </a:xfrm>
          <a:prstGeom prst="line">
            <a:avLst/>
          </a:prstGeom>
          <a:noFill/>
          <a:ln w="28575">
            <a:solidFill>
              <a:schemeClr val="bg2"/>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17" name="Line 15">
            <a:extLst>
              <a:ext uri="{FF2B5EF4-FFF2-40B4-BE49-F238E27FC236}">
                <a16:creationId xmlns:a16="http://schemas.microsoft.com/office/drawing/2014/main" id="{DB624683-8B48-4F05-BF29-A96980B6DEFF}"/>
              </a:ext>
            </a:extLst>
          </p:cNvPr>
          <p:cNvSpPr>
            <a:spLocks noChangeShapeType="1"/>
          </p:cNvSpPr>
          <p:nvPr/>
        </p:nvSpPr>
        <p:spPr bwMode="gray">
          <a:xfrm>
            <a:off x="1983932" y="5117951"/>
            <a:ext cx="123825" cy="0"/>
          </a:xfrm>
          <a:prstGeom prst="line">
            <a:avLst/>
          </a:prstGeom>
          <a:noFill/>
          <a:ln w="28575">
            <a:solidFill>
              <a:schemeClr val="bg2"/>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18" name="Line 16">
            <a:extLst>
              <a:ext uri="{FF2B5EF4-FFF2-40B4-BE49-F238E27FC236}">
                <a16:creationId xmlns:a16="http://schemas.microsoft.com/office/drawing/2014/main" id="{45803127-EF8B-45B4-A469-B7C92B19E33A}"/>
              </a:ext>
            </a:extLst>
          </p:cNvPr>
          <p:cNvSpPr>
            <a:spLocks noChangeShapeType="1"/>
          </p:cNvSpPr>
          <p:nvPr/>
        </p:nvSpPr>
        <p:spPr bwMode="gray">
          <a:xfrm>
            <a:off x="1983932" y="6076801"/>
            <a:ext cx="123825" cy="0"/>
          </a:xfrm>
          <a:prstGeom prst="line">
            <a:avLst/>
          </a:prstGeom>
          <a:noFill/>
          <a:ln w="28575">
            <a:solidFill>
              <a:schemeClr val="bg2"/>
            </a:solidFill>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19" name="Line 17">
            <a:extLst>
              <a:ext uri="{FF2B5EF4-FFF2-40B4-BE49-F238E27FC236}">
                <a16:creationId xmlns:a16="http://schemas.microsoft.com/office/drawing/2014/main" id="{AF51BF75-E87E-4016-9946-1F8F994B2A55}"/>
              </a:ext>
            </a:extLst>
          </p:cNvPr>
          <p:cNvSpPr>
            <a:spLocks noChangeShapeType="1"/>
          </p:cNvSpPr>
          <p:nvPr/>
        </p:nvSpPr>
        <p:spPr bwMode="gray">
          <a:xfrm rot="16200000">
            <a:off x="-135380" y="3486000"/>
            <a:ext cx="4475162" cy="17463"/>
          </a:xfrm>
          <a:prstGeom prst="line">
            <a:avLst/>
          </a:prstGeom>
          <a:noFill/>
          <a:ln w="38100">
            <a:solidFill>
              <a:schemeClr val="bg2"/>
            </a:solidFill>
            <a:round/>
            <a:headEnd/>
            <a:tailEnd type="triangle" w="med" len="med"/>
          </a:ln>
        </p:spPr>
        <p:txBody>
          <a:bodyPr/>
          <a:lstStyle/>
          <a:p>
            <a:pPr eaLnBrk="1" hangingPunct="1">
              <a:defRPr/>
            </a:pPr>
            <a:endParaRPr lang="de-DE" sz="2400">
              <a:solidFill>
                <a:srgbClr val="000000"/>
              </a:solidFill>
              <a:latin typeface="Arial" pitchFamily="34" charset="0"/>
              <a:ea typeface="+mn-ea"/>
            </a:endParaRPr>
          </a:p>
        </p:txBody>
      </p:sp>
      <p:sp>
        <p:nvSpPr>
          <p:cNvPr id="20" name="Text Box 18">
            <a:extLst>
              <a:ext uri="{FF2B5EF4-FFF2-40B4-BE49-F238E27FC236}">
                <a16:creationId xmlns:a16="http://schemas.microsoft.com/office/drawing/2014/main" id="{85DC1AD1-0878-4F93-8274-249A4C8D498B}"/>
              </a:ext>
            </a:extLst>
          </p:cNvPr>
          <p:cNvSpPr txBox="1">
            <a:spLocks noChangeArrowheads="1"/>
          </p:cNvSpPr>
          <p:nvPr/>
        </p:nvSpPr>
        <p:spPr bwMode="gray">
          <a:xfrm rot="16200000">
            <a:off x="-711643" y="3381225"/>
            <a:ext cx="4362450" cy="339725"/>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eaLnBrk="1" hangingPunct="1">
              <a:defRPr/>
            </a:pPr>
            <a:r>
              <a:rPr lang="de-DE" altLang="de-DE" sz="1600" b="1" dirty="0">
                <a:solidFill>
                  <a:schemeClr val="bg2">
                    <a:lumMod val="25000"/>
                  </a:schemeClr>
                </a:solidFill>
                <a:latin typeface="+mn-lt"/>
                <a:ea typeface="+mn-ea"/>
              </a:rPr>
              <a:t>Total testosterone (nmol/L)</a:t>
            </a:r>
          </a:p>
        </p:txBody>
      </p:sp>
      <p:sp>
        <p:nvSpPr>
          <p:cNvPr id="21" name="Line 19">
            <a:extLst>
              <a:ext uri="{FF2B5EF4-FFF2-40B4-BE49-F238E27FC236}">
                <a16:creationId xmlns:a16="http://schemas.microsoft.com/office/drawing/2014/main" id="{A0E4C697-8860-44D0-9A4E-A9267A483EA7}"/>
              </a:ext>
            </a:extLst>
          </p:cNvPr>
          <p:cNvSpPr>
            <a:spLocks noChangeShapeType="1"/>
          </p:cNvSpPr>
          <p:nvPr/>
        </p:nvSpPr>
        <p:spPr bwMode="gray">
          <a:xfrm>
            <a:off x="2109344" y="2050901"/>
            <a:ext cx="0" cy="466725"/>
          </a:xfrm>
          <a:prstGeom prst="line">
            <a:avLst/>
          </a:prstGeom>
          <a:noFill/>
          <a:ln w="57150">
            <a:solidFill>
              <a:schemeClr val="bg1"/>
            </a:solidFill>
            <a:prstDash val="sysDot"/>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22" name="Line 20">
            <a:extLst>
              <a:ext uri="{FF2B5EF4-FFF2-40B4-BE49-F238E27FC236}">
                <a16:creationId xmlns:a16="http://schemas.microsoft.com/office/drawing/2014/main" id="{667002F3-710C-424A-9EF9-19509B986945}"/>
              </a:ext>
            </a:extLst>
          </p:cNvPr>
          <p:cNvSpPr>
            <a:spLocks noChangeShapeType="1"/>
          </p:cNvSpPr>
          <p:nvPr/>
        </p:nvSpPr>
        <p:spPr bwMode="gray">
          <a:xfrm>
            <a:off x="2093469" y="5732313"/>
            <a:ext cx="3175" cy="344488"/>
          </a:xfrm>
          <a:prstGeom prst="line">
            <a:avLst/>
          </a:prstGeom>
          <a:noFill/>
          <a:ln w="38100">
            <a:solidFill>
              <a:schemeClr val="bg2"/>
            </a:solidFill>
            <a:prstDash val="sysDot"/>
            <a:round/>
            <a:headEnd/>
            <a:tailEnd/>
          </a:ln>
        </p:spPr>
        <p:txBody>
          <a:bodyPr/>
          <a:lstStyle/>
          <a:p>
            <a:pPr eaLnBrk="1" hangingPunct="1">
              <a:defRPr/>
            </a:pPr>
            <a:endParaRPr lang="de-DE" sz="2400">
              <a:solidFill>
                <a:srgbClr val="000000"/>
              </a:solidFill>
              <a:latin typeface="Arial" pitchFamily="34" charset="0"/>
              <a:ea typeface="+mn-ea"/>
            </a:endParaRPr>
          </a:p>
        </p:txBody>
      </p:sp>
      <p:sp>
        <p:nvSpPr>
          <p:cNvPr id="24" name="Text Box 22">
            <a:extLst>
              <a:ext uri="{FF2B5EF4-FFF2-40B4-BE49-F238E27FC236}">
                <a16:creationId xmlns:a16="http://schemas.microsoft.com/office/drawing/2014/main" id="{D7FA1008-1FD9-427F-9391-BE24C188860D}"/>
              </a:ext>
            </a:extLst>
          </p:cNvPr>
          <p:cNvSpPr txBox="1">
            <a:spLocks noChangeArrowheads="1"/>
          </p:cNvSpPr>
          <p:nvPr/>
        </p:nvSpPr>
        <p:spPr bwMode="auto">
          <a:xfrm>
            <a:off x="3288349" y="6535087"/>
            <a:ext cx="56165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144000" bIns="144000" anchor="b">
            <a:spAutoFit/>
          </a:bodyPr>
          <a:lstStyle>
            <a:lvl1pPr>
              <a:defRPr sz="1600">
                <a:solidFill>
                  <a:schemeClr val="tx1"/>
                </a:solidFill>
                <a:latin typeface="Georgia" panose="02040502050405020303" pitchFamily="18" charset="0"/>
                <a:ea typeface="ＭＳ Ｐゴシック" panose="020B0600070205080204" pitchFamily="34" charset="-128"/>
              </a:defRPr>
            </a:lvl1pPr>
            <a:lvl2pPr marL="742950" indent="-285750">
              <a:defRPr sz="1600">
                <a:solidFill>
                  <a:schemeClr val="tx1"/>
                </a:solidFill>
                <a:latin typeface="Georgia" panose="02040502050405020303" pitchFamily="18" charset="0"/>
                <a:ea typeface="ＭＳ Ｐゴシック" panose="020B0600070205080204" pitchFamily="34" charset="-128"/>
              </a:defRPr>
            </a:lvl2pPr>
            <a:lvl3pPr marL="1143000" indent="-228600">
              <a:defRPr sz="1600">
                <a:solidFill>
                  <a:schemeClr val="tx1"/>
                </a:solidFill>
                <a:latin typeface="Georgia" panose="02040502050405020303" pitchFamily="18" charset="0"/>
                <a:ea typeface="ＭＳ Ｐゴシック" panose="020B0600070205080204" pitchFamily="34" charset="-128"/>
              </a:defRPr>
            </a:lvl3pPr>
            <a:lvl4pPr marL="1600200" indent="-228600">
              <a:defRPr sz="1600">
                <a:solidFill>
                  <a:schemeClr val="tx1"/>
                </a:solidFill>
                <a:latin typeface="Georgia" panose="02040502050405020303" pitchFamily="18" charset="0"/>
                <a:ea typeface="ＭＳ Ｐゴシック" panose="020B0600070205080204" pitchFamily="34" charset="-128"/>
              </a:defRPr>
            </a:lvl4pPr>
            <a:lvl5pPr marL="2057400" indent="-228600">
              <a:defRPr sz="1600">
                <a:solidFill>
                  <a:schemeClr val="tx1"/>
                </a:solidFill>
                <a:latin typeface="Georgia" panose="02040502050405020303" pitchFamily="18"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Georgia" panose="02040502050405020303" pitchFamily="18"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Georgia" panose="02040502050405020303" pitchFamily="18"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Georgia" panose="02040502050405020303" pitchFamily="18"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Georgia" panose="02040502050405020303" pitchFamily="18" charset="0"/>
                <a:ea typeface="ＭＳ Ｐゴシック" panose="020B0600070205080204" pitchFamily="34" charset="-128"/>
              </a:defRPr>
            </a:lvl9pPr>
          </a:lstStyle>
          <a:p>
            <a:pPr>
              <a:buClr>
                <a:srgbClr val="000000"/>
              </a:buClr>
              <a:buFont typeface="Symbol" panose="05050102010706020507" pitchFamily="18" charset="2"/>
              <a:buNone/>
            </a:pPr>
            <a:r>
              <a:rPr lang="en-US" altLang="en-US" sz="1400" b="1" dirty="0" err="1">
                <a:solidFill>
                  <a:schemeClr val="bg1"/>
                </a:solidFill>
                <a:latin typeface="+mn-lt"/>
                <a:cs typeface="Arial" panose="020B0604020202020204" pitchFamily="34" charset="0"/>
              </a:rPr>
              <a:t>Zitzmann</a:t>
            </a:r>
            <a:r>
              <a:rPr lang="en-US" altLang="en-US" sz="1400" b="1" dirty="0">
                <a:solidFill>
                  <a:schemeClr val="bg1"/>
                </a:solidFill>
                <a:latin typeface="+mn-lt"/>
                <a:cs typeface="Arial" panose="020B0604020202020204" pitchFamily="34" charset="0"/>
              </a:rPr>
              <a:t> et al.  J Clin Endocrinol </a:t>
            </a:r>
            <a:r>
              <a:rPr lang="en-US" altLang="en-US" sz="1400" b="1" dirty="0" err="1">
                <a:solidFill>
                  <a:schemeClr val="bg1"/>
                </a:solidFill>
                <a:latin typeface="+mn-lt"/>
                <a:cs typeface="Arial" panose="020B0604020202020204" pitchFamily="34" charset="0"/>
              </a:rPr>
              <a:t>Metab</a:t>
            </a:r>
            <a:r>
              <a:rPr lang="en-US" altLang="en-US" sz="1400" b="1" dirty="0">
                <a:solidFill>
                  <a:schemeClr val="bg1"/>
                </a:solidFill>
                <a:latin typeface="+mn-lt"/>
                <a:cs typeface="Arial" panose="020B0604020202020204" pitchFamily="34" charset="0"/>
              </a:rPr>
              <a:t> 2006; 91(11): 4335-4343</a:t>
            </a:r>
          </a:p>
        </p:txBody>
      </p:sp>
      <p:sp>
        <p:nvSpPr>
          <p:cNvPr id="26" name="Text Box 24">
            <a:extLst>
              <a:ext uri="{FF2B5EF4-FFF2-40B4-BE49-F238E27FC236}">
                <a16:creationId xmlns:a16="http://schemas.microsoft.com/office/drawing/2014/main" id="{ED50AE31-C685-4C4C-9E23-6D68B4DF348A}"/>
              </a:ext>
            </a:extLst>
          </p:cNvPr>
          <p:cNvSpPr txBox="1">
            <a:spLocks noChangeArrowheads="1"/>
          </p:cNvSpPr>
          <p:nvPr/>
        </p:nvSpPr>
        <p:spPr bwMode="gray">
          <a:xfrm>
            <a:off x="7027419" y="2122338"/>
            <a:ext cx="755650" cy="304800"/>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r>
              <a:rPr lang="de-DE" altLang="de-DE" sz="1400" dirty="0">
                <a:solidFill>
                  <a:schemeClr val="bg2">
                    <a:lumMod val="25000"/>
                  </a:schemeClr>
                </a:solidFill>
                <a:latin typeface="Tahoma" pitchFamily="34" charset="0"/>
                <a:ea typeface="+mn-ea"/>
              </a:rPr>
              <a:t>69</a:t>
            </a:r>
          </a:p>
        </p:txBody>
      </p:sp>
      <p:grpSp>
        <p:nvGrpSpPr>
          <p:cNvPr id="27" name="Group 25">
            <a:extLst>
              <a:ext uri="{FF2B5EF4-FFF2-40B4-BE49-F238E27FC236}">
                <a16:creationId xmlns:a16="http://schemas.microsoft.com/office/drawing/2014/main" id="{7B161103-9C3C-4DAD-8F30-547C964D7509}"/>
              </a:ext>
            </a:extLst>
          </p:cNvPr>
          <p:cNvGrpSpPr>
            <a:grpSpLocks/>
          </p:cNvGrpSpPr>
          <p:nvPr/>
        </p:nvGrpSpPr>
        <p:grpSpPr bwMode="auto">
          <a:xfrm>
            <a:off x="2218000" y="2697013"/>
            <a:ext cx="7995659" cy="1579563"/>
            <a:chOff x="940" y="1728"/>
            <a:chExt cx="5037" cy="995"/>
          </a:xfrm>
          <a:scene3d>
            <a:camera prst="orthographicFront"/>
            <a:lightRig rig="chilly" dir="t"/>
          </a:scene3d>
        </p:grpSpPr>
        <p:sp>
          <p:nvSpPr>
            <p:cNvPr id="28" name="Rectangle 26">
              <a:extLst>
                <a:ext uri="{FF2B5EF4-FFF2-40B4-BE49-F238E27FC236}">
                  <a16:creationId xmlns:a16="http://schemas.microsoft.com/office/drawing/2014/main" id="{ACA95B52-4B33-4C55-8D90-59CE9804D65A}"/>
                </a:ext>
              </a:extLst>
            </p:cNvPr>
            <p:cNvSpPr>
              <a:spLocks noChangeArrowheads="1"/>
            </p:cNvSpPr>
            <p:nvPr/>
          </p:nvSpPr>
          <p:spPr bwMode="gray">
            <a:xfrm>
              <a:off x="940" y="1728"/>
              <a:ext cx="3008" cy="680"/>
            </a:xfrm>
            <a:prstGeom prst="rect">
              <a:avLst/>
            </a:prstGeom>
            <a:solidFill>
              <a:srgbClr val="FF9966"/>
            </a:solidFill>
            <a:ln>
              <a:noFill/>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29" name="Text Box 27">
              <a:extLst>
                <a:ext uri="{FF2B5EF4-FFF2-40B4-BE49-F238E27FC236}">
                  <a16:creationId xmlns:a16="http://schemas.microsoft.com/office/drawing/2014/main" id="{51114CDC-5591-4656-B121-4C204CAAB2E4}"/>
                </a:ext>
              </a:extLst>
            </p:cNvPr>
            <p:cNvSpPr txBox="1">
              <a:spLocks noChangeArrowheads="1"/>
            </p:cNvSpPr>
            <p:nvPr/>
          </p:nvSpPr>
          <p:spPr bwMode="gray">
            <a:xfrm>
              <a:off x="1075" y="1901"/>
              <a:ext cx="2002" cy="404"/>
            </a:xfrm>
            <a:prstGeom prst="rect">
              <a:avLst/>
            </a:prstGeom>
            <a:noFill/>
            <a:ln>
              <a:noFill/>
            </a:ln>
            <a:effectLst/>
            <a:sp3d extrusionH="38100" prstMaterial="softEdge">
              <a:bevelT w="133350" h="152400"/>
              <a:bevelB/>
            </a:sp3d>
          </p:spPr>
          <p:txBody>
            <a:bodyPr>
              <a:spAutoFit/>
            </a:bodyPr>
            <a:lstStyle>
              <a:lvl1pPr>
                <a:tabLst>
                  <a:tab pos="2057400" algn="l"/>
                </a:tabLst>
                <a:defRPr sz="2400">
                  <a:solidFill>
                    <a:schemeClr val="tx1"/>
                  </a:solidFill>
                  <a:latin typeface="Arial" charset="0"/>
                </a:defRPr>
              </a:lvl1pPr>
              <a:lvl2pPr marL="742950" indent="-285750">
                <a:tabLst>
                  <a:tab pos="2057400" algn="l"/>
                </a:tabLst>
                <a:defRPr sz="2400">
                  <a:solidFill>
                    <a:schemeClr val="tx1"/>
                  </a:solidFill>
                  <a:latin typeface="Arial" charset="0"/>
                </a:defRPr>
              </a:lvl2pPr>
              <a:lvl3pPr marL="1143000" indent="-228600">
                <a:tabLst>
                  <a:tab pos="2057400" algn="l"/>
                </a:tabLst>
                <a:defRPr sz="2400">
                  <a:solidFill>
                    <a:schemeClr val="tx1"/>
                  </a:solidFill>
                  <a:latin typeface="Arial" charset="0"/>
                </a:defRPr>
              </a:lvl3pPr>
              <a:lvl4pPr marL="1600200" indent="-228600">
                <a:tabLst>
                  <a:tab pos="2057400" algn="l"/>
                </a:tabLst>
                <a:defRPr sz="2400">
                  <a:solidFill>
                    <a:schemeClr val="tx1"/>
                  </a:solidFill>
                  <a:latin typeface="Arial" charset="0"/>
                </a:defRPr>
              </a:lvl4pPr>
              <a:lvl5pPr marL="2057400" indent="-228600">
                <a:tabLst>
                  <a:tab pos="2057400" algn="l"/>
                </a:tabLst>
                <a:defRPr sz="2400">
                  <a:solidFill>
                    <a:schemeClr val="tx1"/>
                  </a:solidFill>
                  <a:latin typeface="Arial" charset="0"/>
                </a:defRPr>
              </a:lvl5pPr>
              <a:lvl6pPr marL="2514600" indent="-228600" fontAlgn="base">
                <a:spcBef>
                  <a:spcPct val="0"/>
                </a:spcBef>
                <a:spcAft>
                  <a:spcPct val="0"/>
                </a:spcAft>
                <a:tabLst>
                  <a:tab pos="2057400" algn="l"/>
                </a:tabLst>
                <a:defRPr sz="2400">
                  <a:solidFill>
                    <a:schemeClr val="tx1"/>
                  </a:solidFill>
                  <a:latin typeface="Arial" charset="0"/>
                </a:defRPr>
              </a:lvl6pPr>
              <a:lvl7pPr marL="2971800" indent="-228600" fontAlgn="base">
                <a:spcBef>
                  <a:spcPct val="0"/>
                </a:spcBef>
                <a:spcAft>
                  <a:spcPct val="0"/>
                </a:spcAft>
                <a:tabLst>
                  <a:tab pos="2057400" algn="l"/>
                </a:tabLst>
                <a:defRPr sz="2400">
                  <a:solidFill>
                    <a:schemeClr val="tx1"/>
                  </a:solidFill>
                  <a:latin typeface="Arial" charset="0"/>
                </a:defRPr>
              </a:lvl7pPr>
              <a:lvl8pPr marL="3429000" indent="-228600" fontAlgn="base">
                <a:spcBef>
                  <a:spcPct val="0"/>
                </a:spcBef>
                <a:spcAft>
                  <a:spcPct val="0"/>
                </a:spcAft>
                <a:tabLst>
                  <a:tab pos="2057400" algn="l"/>
                </a:tabLst>
                <a:defRPr sz="2400">
                  <a:solidFill>
                    <a:schemeClr val="tx1"/>
                  </a:solidFill>
                  <a:latin typeface="Arial" charset="0"/>
                </a:defRPr>
              </a:lvl8pPr>
              <a:lvl9pPr marL="3886200" indent="-228600" fontAlgn="base">
                <a:spcBef>
                  <a:spcPct val="0"/>
                </a:spcBef>
                <a:spcAft>
                  <a:spcPct val="0"/>
                </a:spcAft>
                <a:tabLst>
                  <a:tab pos="2057400" algn="l"/>
                </a:tabLst>
                <a:defRPr sz="2400">
                  <a:solidFill>
                    <a:schemeClr val="tx1"/>
                  </a:solidFill>
                  <a:latin typeface="Arial" charset="0"/>
                </a:defRPr>
              </a:lvl9pPr>
            </a:lstStyle>
            <a:p>
              <a:pPr eaLnBrk="1" hangingPunct="1">
                <a:defRPr/>
              </a:pPr>
              <a:r>
                <a:rPr lang="de-DE" sz="2000" b="1" dirty="0">
                  <a:solidFill>
                    <a:schemeClr val="bg2">
                      <a:lumMod val="25000"/>
                    </a:schemeClr>
                  </a:solidFill>
                  <a:latin typeface="+mj-lt"/>
                  <a:ea typeface="+mn-ea"/>
                </a:rPr>
                <a:t>Loss </a:t>
              </a:r>
              <a:r>
                <a:rPr lang="de-DE" sz="2000" b="1" dirty="0" err="1">
                  <a:solidFill>
                    <a:schemeClr val="bg2">
                      <a:lumMod val="25000"/>
                    </a:schemeClr>
                  </a:solidFill>
                  <a:latin typeface="+mj-lt"/>
                  <a:ea typeface="+mn-ea"/>
                </a:rPr>
                <a:t>of</a:t>
              </a:r>
              <a:r>
                <a:rPr lang="de-DE" sz="2000" b="1" dirty="0">
                  <a:solidFill>
                    <a:schemeClr val="bg2">
                      <a:lumMod val="25000"/>
                    </a:schemeClr>
                  </a:solidFill>
                  <a:latin typeface="+mj-lt"/>
                  <a:ea typeface="+mn-ea"/>
                </a:rPr>
                <a:t> </a:t>
              </a:r>
              <a:r>
                <a:rPr lang="de-DE" sz="2000" b="1" dirty="0" err="1">
                  <a:solidFill>
                    <a:schemeClr val="bg2">
                      <a:lumMod val="25000"/>
                    </a:schemeClr>
                  </a:solidFill>
                  <a:latin typeface="+mj-lt"/>
                  <a:ea typeface="+mn-ea"/>
                </a:rPr>
                <a:t>libido</a:t>
              </a:r>
              <a:endParaRPr lang="de-DE" sz="1800" b="1" dirty="0">
                <a:solidFill>
                  <a:schemeClr val="bg2">
                    <a:lumMod val="25000"/>
                  </a:schemeClr>
                </a:solidFill>
                <a:latin typeface="+mj-lt"/>
                <a:ea typeface="+mn-ea"/>
              </a:endParaRPr>
            </a:p>
            <a:p>
              <a:pPr eaLnBrk="1" hangingPunct="1">
                <a:defRPr/>
              </a:pPr>
              <a:r>
                <a:rPr lang="de-DE" sz="1600" b="1" dirty="0">
                  <a:solidFill>
                    <a:schemeClr val="bg2">
                      <a:lumMod val="25000"/>
                    </a:schemeClr>
                  </a:solidFill>
                  <a:latin typeface="+mj-lt"/>
                  <a:ea typeface="+mn-ea"/>
                </a:rPr>
                <a:t>Loss </a:t>
              </a:r>
              <a:r>
                <a:rPr lang="de-DE" sz="1600" b="1" dirty="0" err="1">
                  <a:solidFill>
                    <a:schemeClr val="bg2">
                      <a:lumMod val="25000"/>
                    </a:schemeClr>
                  </a:solidFill>
                  <a:latin typeface="+mj-lt"/>
                  <a:ea typeface="+mn-ea"/>
                </a:rPr>
                <a:t>of</a:t>
              </a:r>
              <a:r>
                <a:rPr lang="de-DE" sz="1600" b="1" dirty="0">
                  <a:solidFill>
                    <a:schemeClr val="bg2">
                      <a:lumMod val="25000"/>
                    </a:schemeClr>
                  </a:solidFill>
                  <a:latin typeface="+mj-lt"/>
                  <a:ea typeface="+mn-ea"/>
                </a:rPr>
                <a:t> </a:t>
              </a:r>
              <a:r>
                <a:rPr lang="de-DE" sz="1600" b="1" dirty="0" err="1">
                  <a:solidFill>
                    <a:schemeClr val="bg2">
                      <a:lumMod val="25000"/>
                    </a:schemeClr>
                  </a:solidFill>
                  <a:latin typeface="+mj-lt"/>
                  <a:ea typeface="+mn-ea"/>
                </a:rPr>
                <a:t>vigour</a:t>
              </a:r>
              <a:endParaRPr lang="de-DE" sz="1600" b="1" dirty="0">
                <a:solidFill>
                  <a:schemeClr val="bg2">
                    <a:lumMod val="25000"/>
                  </a:schemeClr>
                </a:solidFill>
                <a:latin typeface="+mj-lt"/>
                <a:ea typeface="+mn-ea"/>
              </a:endParaRPr>
            </a:p>
          </p:txBody>
        </p:sp>
        <p:sp>
          <p:nvSpPr>
            <p:cNvPr id="30" name="Text Box 28">
              <a:extLst>
                <a:ext uri="{FF2B5EF4-FFF2-40B4-BE49-F238E27FC236}">
                  <a16:creationId xmlns:a16="http://schemas.microsoft.com/office/drawing/2014/main" id="{4CF56F39-390A-4918-9D0F-E9C894F798C8}"/>
                </a:ext>
              </a:extLst>
            </p:cNvPr>
            <p:cNvSpPr txBox="1">
              <a:spLocks noChangeArrowheads="1"/>
            </p:cNvSpPr>
            <p:nvPr/>
          </p:nvSpPr>
          <p:spPr bwMode="gray">
            <a:xfrm>
              <a:off x="4422" y="1841"/>
              <a:ext cx="1555" cy="882"/>
            </a:xfrm>
            <a:prstGeom prst="rect">
              <a:avLst/>
            </a:prstGeom>
            <a:noFill/>
            <a:ln>
              <a:noFill/>
            </a:ln>
            <a:effectLst/>
            <a:sp3d extrusionH="38100" prstMaterial="softEdge">
              <a:bevelT w="133350" h="152400"/>
              <a:bevelB/>
            </a:sp3d>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fontAlgn="base">
                <a:spcBef>
                  <a:spcPct val="0"/>
                </a:spcBef>
                <a:spcAft>
                  <a:spcPct val="0"/>
                </a:spcAft>
                <a:defRPr sz="2400">
                  <a:solidFill>
                    <a:schemeClr val="tx1"/>
                  </a:solidFill>
                  <a:latin typeface="Arial" charset="0"/>
                </a:defRPr>
              </a:lvl6pPr>
              <a:lvl7pPr marL="2971800" indent="-228600" fontAlgn="base">
                <a:spcBef>
                  <a:spcPct val="0"/>
                </a:spcBef>
                <a:spcAft>
                  <a:spcPct val="0"/>
                </a:spcAft>
                <a:defRPr sz="2400">
                  <a:solidFill>
                    <a:schemeClr val="tx1"/>
                  </a:solidFill>
                  <a:latin typeface="Arial" charset="0"/>
                </a:defRPr>
              </a:lvl7pPr>
              <a:lvl8pPr marL="3429000" indent="-228600" fontAlgn="base">
                <a:spcBef>
                  <a:spcPct val="0"/>
                </a:spcBef>
                <a:spcAft>
                  <a:spcPct val="0"/>
                </a:spcAft>
                <a:defRPr sz="2400">
                  <a:solidFill>
                    <a:schemeClr val="tx1"/>
                  </a:solidFill>
                  <a:latin typeface="Arial" charset="0"/>
                </a:defRPr>
              </a:lvl8pPr>
              <a:lvl9pPr marL="3886200" indent="-228600" fontAlgn="base">
                <a:spcBef>
                  <a:spcPct val="0"/>
                </a:spcBef>
                <a:spcAft>
                  <a:spcPct val="0"/>
                </a:spcAft>
                <a:defRPr sz="2400">
                  <a:solidFill>
                    <a:schemeClr val="tx1"/>
                  </a:solidFill>
                  <a:latin typeface="Arial" charset="0"/>
                </a:defRPr>
              </a:lvl9pPr>
            </a:lstStyle>
            <a:p>
              <a:pPr eaLnBrk="1" hangingPunct="1">
                <a:defRPr/>
              </a:pPr>
              <a:r>
                <a:rPr lang="de-DE" sz="1700" b="1" dirty="0">
                  <a:solidFill>
                    <a:schemeClr val="bg2">
                      <a:lumMod val="25000"/>
                    </a:schemeClr>
                  </a:solidFill>
                  <a:latin typeface="+mn-lt"/>
                </a:rPr>
                <a:t>Increasing prevalance of symptoms with decreasing T concentrations</a:t>
              </a:r>
            </a:p>
          </p:txBody>
        </p:sp>
        <p:sp>
          <p:nvSpPr>
            <p:cNvPr id="31" name="Line 29">
              <a:extLst>
                <a:ext uri="{FF2B5EF4-FFF2-40B4-BE49-F238E27FC236}">
                  <a16:creationId xmlns:a16="http://schemas.microsoft.com/office/drawing/2014/main" id="{23B1F4D1-A721-4DAC-90F1-F4714AE3770D}"/>
                </a:ext>
              </a:extLst>
            </p:cNvPr>
            <p:cNvSpPr>
              <a:spLocks noChangeShapeType="1"/>
            </p:cNvSpPr>
            <p:nvPr/>
          </p:nvSpPr>
          <p:spPr bwMode="gray">
            <a:xfrm flipH="1">
              <a:off x="4377" y="1749"/>
              <a:ext cx="0" cy="704"/>
            </a:xfrm>
            <a:prstGeom prst="line">
              <a:avLst/>
            </a:prstGeom>
            <a:noFill/>
            <a:ln w="101600">
              <a:solidFill>
                <a:srgbClr val="CC0000"/>
              </a:solidFill>
              <a:prstDash val="sysDot"/>
              <a:round/>
              <a:headEnd/>
              <a:tailEnd/>
            </a:ln>
            <a:effectLst/>
            <a:sp3d extrusionH="38100" prstMaterial="softEdge">
              <a:bevelT w="133350" h="152400"/>
              <a:bevelB/>
            </a:sp3d>
          </p:spPr>
          <p:txBody>
            <a:bodyPr/>
            <a:lstStyle/>
            <a:p>
              <a:pPr eaLnBrk="1" hangingPunct="1">
                <a:defRPr/>
              </a:pPr>
              <a:endParaRPr lang="de-DE" sz="2400">
                <a:solidFill>
                  <a:srgbClr val="000000"/>
                </a:solidFill>
                <a:latin typeface="Arial" charset="0"/>
                <a:ea typeface="+mn-ea"/>
              </a:endParaRPr>
            </a:p>
          </p:txBody>
        </p:sp>
        <p:sp>
          <p:nvSpPr>
            <p:cNvPr id="32" name="Text Box 30">
              <a:extLst>
                <a:ext uri="{FF2B5EF4-FFF2-40B4-BE49-F238E27FC236}">
                  <a16:creationId xmlns:a16="http://schemas.microsoft.com/office/drawing/2014/main" id="{8074D2D0-3D08-48F4-8DEB-035494FD0F0E}"/>
                </a:ext>
              </a:extLst>
            </p:cNvPr>
            <p:cNvSpPr txBox="1">
              <a:spLocks noChangeArrowheads="1"/>
            </p:cNvSpPr>
            <p:nvPr/>
          </p:nvSpPr>
          <p:spPr bwMode="gray">
            <a:xfrm>
              <a:off x="3970" y="1977"/>
              <a:ext cx="476" cy="192"/>
            </a:xfrm>
            <a:prstGeom prst="rect">
              <a:avLst/>
            </a:prstGeom>
            <a:noFill/>
            <a:ln>
              <a:noFill/>
            </a:ln>
            <a:effectLst/>
            <a:sp3d extrusionH="38100" prstMaterial="softEdge">
              <a:bevelT w="133350" h="152400"/>
              <a:bevelB/>
            </a:sp3d>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fontAlgn="base">
                <a:spcBef>
                  <a:spcPct val="0"/>
                </a:spcBef>
                <a:spcAft>
                  <a:spcPct val="0"/>
                </a:spcAft>
                <a:defRPr sz="2400">
                  <a:solidFill>
                    <a:schemeClr val="tx1"/>
                  </a:solidFill>
                  <a:latin typeface="Arial" charset="0"/>
                </a:defRPr>
              </a:lvl6pPr>
              <a:lvl7pPr marL="2971800" indent="-228600" fontAlgn="base">
                <a:spcBef>
                  <a:spcPct val="0"/>
                </a:spcBef>
                <a:spcAft>
                  <a:spcPct val="0"/>
                </a:spcAft>
                <a:defRPr sz="2400">
                  <a:solidFill>
                    <a:schemeClr val="tx1"/>
                  </a:solidFill>
                  <a:latin typeface="Arial" charset="0"/>
                </a:defRPr>
              </a:lvl7pPr>
              <a:lvl8pPr marL="3429000" indent="-228600" fontAlgn="base">
                <a:spcBef>
                  <a:spcPct val="0"/>
                </a:spcBef>
                <a:spcAft>
                  <a:spcPct val="0"/>
                </a:spcAft>
                <a:defRPr sz="2400">
                  <a:solidFill>
                    <a:schemeClr val="tx1"/>
                  </a:solidFill>
                  <a:latin typeface="Arial" charset="0"/>
                </a:defRPr>
              </a:lvl8pPr>
              <a:lvl9pPr marL="3886200" indent="-228600" fontAlgn="base">
                <a:spcBef>
                  <a:spcPct val="0"/>
                </a:spcBef>
                <a:spcAft>
                  <a:spcPct val="0"/>
                </a:spcAft>
                <a:defRPr sz="2400">
                  <a:solidFill>
                    <a:schemeClr val="tx1"/>
                  </a:solidFill>
                  <a:latin typeface="Arial" charset="0"/>
                </a:defRPr>
              </a:lvl9pPr>
            </a:lstStyle>
            <a:p>
              <a:pPr eaLnBrk="1" hangingPunct="1">
                <a:defRPr/>
              </a:pPr>
              <a:r>
                <a:rPr lang="de-DE" sz="1400" dirty="0">
                  <a:solidFill>
                    <a:schemeClr val="bg2">
                      <a:lumMod val="25000"/>
                    </a:schemeClr>
                  </a:solidFill>
                  <a:latin typeface="Tahoma" pitchFamily="34" charset="0"/>
                  <a:ea typeface="+mn-ea"/>
                </a:rPr>
                <a:t>84</a:t>
              </a:r>
            </a:p>
          </p:txBody>
        </p:sp>
      </p:grpSp>
      <p:grpSp>
        <p:nvGrpSpPr>
          <p:cNvPr id="33" name="Group 31">
            <a:extLst>
              <a:ext uri="{FF2B5EF4-FFF2-40B4-BE49-F238E27FC236}">
                <a16:creationId xmlns:a16="http://schemas.microsoft.com/office/drawing/2014/main" id="{48E14889-5A34-4620-9992-36ECDB208F9F}"/>
              </a:ext>
            </a:extLst>
          </p:cNvPr>
          <p:cNvGrpSpPr>
            <a:grpSpLocks/>
          </p:cNvGrpSpPr>
          <p:nvPr/>
        </p:nvGrpSpPr>
        <p:grpSpPr bwMode="auto">
          <a:xfrm>
            <a:off x="2201067" y="3743179"/>
            <a:ext cx="5582356" cy="2363787"/>
            <a:chOff x="930" y="2393"/>
            <a:chExt cx="3516" cy="1489"/>
          </a:xfrm>
          <a:scene3d>
            <a:camera prst="orthographicFront"/>
            <a:lightRig rig="chilly" dir="t"/>
          </a:scene3d>
        </p:grpSpPr>
        <p:sp>
          <p:nvSpPr>
            <p:cNvPr id="34" name="Rectangle 32">
              <a:extLst>
                <a:ext uri="{FF2B5EF4-FFF2-40B4-BE49-F238E27FC236}">
                  <a16:creationId xmlns:a16="http://schemas.microsoft.com/office/drawing/2014/main" id="{814B8A41-C0C9-4BE5-81E3-274EB08CE1EF}"/>
                </a:ext>
              </a:extLst>
            </p:cNvPr>
            <p:cNvSpPr>
              <a:spLocks noChangeArrowheads="1"/>
            </p:cNvSpPr>
            <p:nvPr/>
          </p:nvSpPr>
          <p:spPr bwMode="gray">
            <a:xfrm>
              <a:off x="940" y="2401"/>
              <a:ext cx="3008" cy="1300"/>
            </a:xfrm>
            <a:prstGeom prst="rect">
              <a:avLst/>
            </a:prstGeom>
            <a:solidFill>
              <a:srgbClr val="CC0000"/>
            </a:solidFill>
            <a:ln>
              <a:noFill/>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grpSp>
          <p:nvGrpSpPr>
            <p:cNvPr id="35" name="Group 33">
              <a:extLst>
                <a:ext uri="{FF2B5EF4-FFF2-40B4-BE49-F238E27FC236}">
                  <a16:creationId xmlns:a16="http://schemas.microsoft.com/office/drawing/2014/main" id="{5DDBCA19-00B9-4543-B2DA-3E2DBB3BE009}"/>
                </a:ext>
              </a:extLst>
            </p:cNvPr>
            <p:cNvGrpSpPr>
              <a:grpSpLocks/>
            </p:cNvGrpSpPr>
            <p:nvPr/>
          </p:nvGrpSpPr>
          <p:grpSpPr bwMode="auto">
            <a:xfrm>
              <a:off x="930" y="2393"/>
              <a:ext cx="3516" cy="1489"/>
              <a:chOff x="930" y="2393"/>
              <a:chExt cx="3516" cy="1489"/>
            </a:xfrm>
          </p:grpSpPr>
          <p:grpSp>
            <p:nvGrpSpPr>
              <p:cNvPr id="36" name="Group 34">
                <a:extLst>
                  <a:ext uri="{FF2B5EF4-FFF2-40B4-BE49-F238E27FC236}">
                    <a16:creationId xmlns:a16="http://schemas.microsoft.com/office/drawing/2014/main" id="{72FE4568-CC5E-48FA-A3E9-8BFB8D38D507}"/>
                  </a:ext>
                </a:extLst>
              </p:cNvPr>
              <p:cNvGrpSpPr>
                <a:grpSpLocks/>
              </p:cNvGrpSpPr>
              <p:nvPr/>
            </p:nvGrpSpPr>
            <p:grpSpPr bwMode="auto">
              <a:xfrm>
                <a:off x="936" y="2393"/>
                <a:ext cx="3012" cy="865"/>
                <a:chOff x="929" y="2493"/>
                <a:chExt cx="3809" cy="728"/>
              </a:xfrm>
            </p:grpSpPr>
            <p:sp>
              <p:nvSpPr>
                <p:cNvPr id="63" name="Line 35">
                  <a:extLst>
                    <a:ext uri="{FF2B5EF4-FFF2-40B4-BE49-F238E27FC236}">
                      <a16:creationId xmlns:a16="http://schemas.microsoft.com/office/drawing/2014/main" id="{C70E249B-0C54-4774-A662-83484F452215}"/>
                    </a:ext>
                  </a:extLst>
                </p:cNvPr>
                <p:cNvSpPr>
                  <a:spLocks noChangeShapeType="1"/>
                </p:cNvSpPr>
                <p:nvPr/>
              </p:nvSpPr>
              <p:spPr bwMode="gray">
                <a:xfrm>
                  <a:off x="929" y="2493"/>
                  <a:ext cx="3808" cy="9"/>
                </a:xfrm>
                <a:prstGeom prst="line">
                  <a:avLst/>
                </a:prstGeom>
                <a:noFill/>
                <a:ln w="38100">
                  <a:solidFill>
                    <a:schemeClr val="bg1"/>
                  </a:solidFill>
                  <a:round/>
                  <a:headEnd/>
                  <a:tailEnd/>
                </a:ln>
                <a:effectLst/>
                <a:sp3d extrusionH="38100" prstMaterial="softEdge">
                  <a:bevelT w="133350" h="152400"/>
                  <a:bevelB/>
                </a:sp3d>
              </p:spPr>
              <p:txBody>
                <a:bodyPr/>
                <a:lstStyle/>
                <a:p>
                  <a:pPr eaLnBrk="1" hangingPunct="1">
                    <a:defRPr/>
                  </a:pPr>
                  <a:endParaRPr lang="de-DE" sz="2400">
                    <a:solidFill>
                      <a:srgbClr val="000000"/>
                    </a:solidFill>
                    <a:latin typeface="Arial" charset="0"/>
                    <a:ea typeface="+mn-ea"/>
                  </a:endParaRPr>
                </a:p>
              </p:txBody>
            </p:sp>
            <p:sp>
              <p:nvSpPr>
                <p:cNvPr id="64" name="Line 36">
                  <a:extLst>
                    <a:ext uri="{FF2B5EF4-FFF2-40B4-BE49-F238E27FC236}">
                      <a16:creationId xmlns:a16="http://schemas.microsoft.com/office/drawing/2014/main" id="{E465084D-EF20-4275-842B-9CC195A8BA13}"/>
                    </a:ext>
                  </a:extLst>
                </p:cNvPr>
                <p:cNvSpPr>
                  <a:spLocks noChangeShapeType="1"/>
                </p:cNvSpPr>
                <p:nvPr/>
              </p:nvSpPr>
              <p:spPr bwMode="gray">
                <a:xfrm flipV="1">
                  <a:off x="937" y="2846"/>
                  <a:ext cx="3801" cy="1"/>
                </a:xfrm>
                <a:prstGeom prst="line">
                  <a:avLst/>
                </a:prstGeom>
                <a:noFill/>
                <a:ln w="38100">
                  <a:solidFill>
                    <a:schemeClr val="bg1"/>
                  </a:solidFill>
                  <a:round/>
                  <a:headEnd/>
                  <a:tailEnd/>
                </a:ln>
                <a:effectLst/>
                <a:sp3d extrusionH="38100" prstMaterial="softEdge">
                  <a:bevelT w="133350" h="152400"/>
                  <a:bevelB/>
                </a:sp3d>
              </p:spPr>
              <p:txBody>
                <a:bodyPr/>
                <a:lstStyle/>
                <a:p>
                  <a:pPr eaLnBrk="1" hangingPunct="1">
                    <a:defRPr/>
                  </a:pPr>
                  <a:endParaRPr lang="de-DE" sz="2400">
                    <a:solidFill>
                      <a:srgbClr val="000000"/>
                    </a:solidFill>
                    <a:latin typeface="Arial" charset="0"/>
                    <a:ea typeface="+mn-ea"/>
                  </a:endParaRPr>
                </a:p>
              </p:txBody>
            </p:sp>
            <p:sp>
              <p:nvSpPr>
                <p:cNvPr id="65" name="Line 37">
                  <a:extLst>
                    <a:ext uri="{FF2B5EF4-FFF2-40B4-BE49-F238E27FC236}">
                      <a16:creationId xmlns:a16="http://schemas.microsoft.com/office/drawing/2014/main" id="{CEDE29C7-9D08-4EAC-992E-DAA298980B46}"/>
                    </a:ext>
                  </a:extLst>
                </p:cNvPr>
                <p:cNvSpPr>
                  <a:spLocks noChangeShapeType="1"/>
                </p:cNvSpPr>
                <p:nvPr/>
              </p:nvSpPr>
              <p:spPr bwMode="gray">
                <a:xfrm>
                  <a:off x="937" y="3218"/>
                  <a:ext cx="3800" cy="3"/>
                </a:xfrm>
                <a:prstGeom prst="line">
                  <a:avLst/>
                </a:prstGeom>
                <a:noFill/>
                <a:ln w="38100">
                  <a:solidFill>
                    <a:schemeClr val="bg1"/>
                  </a:solidFill>
                  <a:round/>
                  <a:headEnd/>
                  <a:tailEnd/>
                </a:ln>
                <a:effectLst/>
                <a:sp3d extrusionH="38100" prstMaterial="softEdge">
                  <a:bevelT w="133350" h="152400"/>
                  <a:bevelB/>
                </a:sp3d>
              </p:spPr>
              <p:txBody>
                <a:bodyPr/>
                <a:lstStyle/>
                <a:p>
                  <a:pPr eaLnBrk="1" hangingPunct="1">
                    <a:defRPr/>
                  </a:pPr>
                  <a:endParaRPr lang="de-DE" sz="2400">
                    <a:solidFill>
                      <a:srgbClr val="000000"/>
                    </a:solidFill>
                    <a:latin typeface="Arial" charset="0"/>
                    <a:ea typeface="+mn-ea"/>
                  </a:endParaRPr>
                </a:p>
              </p:txBody>
            </p:sp>
          </p:grpSp>
          <p:grpSp>
            <p:nvGrpSpPr>
              <p:cNvPr id="37" name="Group 38">
                <a:extLst>
                  <a:ext uri="{FF2B5EF4-FFF2-40B4-BE49-F238E27FC236}">
                    <a16:creationId xmlns:a16="http://schemas.microsoft.com/office/drawing/2014/main" id="{F8B7FD29-D4A0-453A-8AB5-117AF24633B1}"/>
                  </a:ext>
                </a:extLst>
              </p:cNvPr>
              <p:cNvGrpSpPr>
                <a:grpSpLocks/>
              </p:cNvGrpSpPr>
              <p:nvPr/>
            </p:nvGrpSpPr>
            <p:grpSpPr bwMode="auto">
              <a:xfrm>
                <a:off x="930" y="3633"/>
                <a:ext cx="3039" cy="113"/>
                <a:chOff x="930" y="3657"/>
                <a:chExt cx="1813" cy="136"/>
              </a:xfrm>
            </p:grpSpPr>
            <p:sp>
              <p:nvSpPr>
                <p:cNvPr id="47" name="AutoShape 39">
                  <a:extLst>
                    <a:ext uri="{FF2B5EF4-FFF2-40B4-BE49-F238E27FC236}">
                      <a16:creationId xmlns:a16="http://schemas.microsoft.com/office/drawing/2014/main" id="{B34111E0-279D-49C3-96A7-E0755175C434}"/>
                    </a:ext>
                  </a:extLst>
                </p:cNvPr>
                <p:cNvSpPr>
                  <a:spLocks noChangeArrowheads="1"/>
                </p:cNvSpPr>
                <p:nvPr/>
              </p:nvSpPr>
              <p:spPr bwMode="gray">
                <a:xfrm>
                  <a:off x="930"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48" name="AutoShape 40">
                  <a:extLst>
                    <a:ext uri="{FF2B5EF4-FFF2-40B4-BE49-F238E27FC236}">
                      <a16:creationId xmlns:a16="http://schemas.microsoft.com/office/drawing/2014/main" id="{413E2D01-59EB-41D6-8419-3D6E8D8DA120}"/>
                    </a:ext>
                  </a:extLst>
                </p:cNvPr>
                <p:cNvSpPr>
                  <a:spLocks noChangeArrowheads="1"/>
                </p:cNvSpPr>
                <p:nvPr/>
              </p:nvSpPr>
              <p:spPr bwMode="gray">
                <a:xfrm>
                  <a:off x="1043"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49" name="AutoShape 41">
                  <a:extLst>
                    <a:ext uri="{FF2B5EF4-FFF2-40B4-BE49-F238E27FC236}">
                      <a16:creationId xmlns:a16="http://schemas.microsoft.com/office/drawing/2014/main" id="{8DA6496A-26BF-4D61-881C-18563793AF5C}"/>
                    </a:ext>
                  </a:extLst>
                </p:cNvPr>
                <p:cNvSpPr>
                  <a:spLocks noChangeArrowheads="1"/>
                </p:cNvSpPr>
                <p:nvPr/>
              </p:nvSpPr>
              <p:spPr bwMode="gray">
                <a:xfrm>
                  <a:off x="1156"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0" name="AutoShape 42">
                  <a:extLst>
                    <a:ext uri="{FF2B5EF4-FFF2-40B4-BE49-F238E27FC236}">
                      <a16:creationId xmlns:a16="http://schemas.microsoft.com/office/drawing/2014/main" id="{D6E3510A-4A18-4CC8-9FC4-1E2FF95FCD3F}"/>
                    </a:ext>
                  </a:extLst>
                </p:cNvPr>
                <p:cNvSpPr>
                  <a:spLocks noChangeArrowheads="1"/>
                </p:cNvSpPr>
                <p:nvPr/>
              </p:nvSpPr>
              <p:spPr bwMode="gray">
                <a:xfrm>
                  <a:off x="1269"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1" name="AutoShape 43">
                  <a:extLst>
                    <a:ext uri="{FF2B5EF4-FFF2-40B4-BE49-F238E27FC236}">
                      <a16:creationId xmlns:a16="http://schemas.microsoft.com/office/drawing/2014/main" id="{6AD1C18A-BD01-4FCD-8411-B34152C8BE75}"/>
                    </a:ext>
                  </a:extLst>
                </p:cNvPr>
                <p:cNvSpPr>
                  <a:spLocks noChangeArrowheads="1"/>
                </p:cNvSpPr>
                <p:nvPr/>
              </p:nvSpPr>
              <p:spPr bwMode="gray">
                <a:xfrm>
                  <a:off x="1377"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2" name="AutoShape 44">
                  <a:extLst>
                    <a:ext uri="{FF2B5EF4-FFF2-40B4-BE49-F238E27FC236}">
                      <a16:creationId xmlns:a16="http://schemas.microsoft.com/office/drawing/2014/main" id="{6993BA8F-A746-4637-9705-A5F47EB75135}"/>
                    </a:ext>
                  </a:extLst>
                </p:cNvPr>
                <p:cNvSpPr>
                  <a:spLocks noChangeArrowheads="1"/>
                </p:cNvSpPr>
                <p:nvPr/>
              </p:nvSpPr>
              <p:spPr bwMode="gray">
                <a:xfrm>
                  <a:off x="1490"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3" name="AutoShape 45">
                  <a:extLst>
                    <a:ext uri="{FF2B5EF4-FFF2-40B4-BE49-F238E27FC236}">
                      <a16:creationId xmlns:a16="http://schemas.microsoft.com/office/drawing/2014/main" id="{DD507947-6CC2-4EAF-A366-B6A054473B51}"/>
                    </a:ext>
                  </a:extLst>
                </p:cNvPr>
                <p:cNvSpPr>
                  <a:spLocks noChangeArrowheads="1"/>
                </p:cNvSpPr>
                <p:nvPr/>
              </p:nvSpPr>
              <p:spPr bwMode="gray">
                <a:xfrm>
                  <a:off x="1603"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4" name="AutoShape 46">
                  <a:extLst>
                    <a:ext uri="{FF2B5EF4-FFF2-40B4-BE49-F238E27FC236}">
                      <a16:creationId xmlns:a16="http://schemas.microsoft.com/office/drawing/2014/main" id="{FBD6E07E-97A0-4F92-B8D9-F2B1CFD841CA}"/>
                    </a:ext>
                  </a:extLst>
                </p:cNvPr>
                <p:cNvSpPr>
                  <a:spLocks noChangeArrowheads="1"/>
                </p:cNvSpPr>
                <p:nvPr/>
              </p:nvSpPr>
              <p:spPr bwMode="gray">
                <a:xfrm>
                  <a:off x="1716"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5" name="AutoShape 47">
                  <a:extLst>
                    <a:ext uri="{FF2B5EF4-FFF2-40B4-BE49-F238E27FC236}">
                      <a16:creationId xmlns:a16="http://schemas.microsoft.com/office/drawing/2014/main" id="{C9F6EB97-3CB9-4F2A-BF8F-85458C3C5761}"/>
                    </a:ext>
                  </a:extLst>
                </p:cNvPr>
                <p:cNvSpPr>
                  <a:spLocks noChangeArrowheads="1"/>
                </p:cNvSpPr>
                <p:nvPr/>
              </p:nvSpPr>
              <p:spPr bwMode="gray">
                <a:xfrm>
                  <a:off x="1831"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6" name="AutoShape 48">
                  <a:extLst>
                    <a:ext uri="{FF2B5EF4-FFF2-40B4-BE49-F238E27FC236}">
                      <a16:creationId xmlns:a16="http://schemas.microsoft.com/office/drawing/2014/main" id="{39F5881F-48BF-4383-B532-1B25A1034030}"/>
                    </a:ext>
                  </a:extLst>
                </p:cNvPr>
                <p:cNvSpPr>
                  <a:spLocks noChangeArrowheads="1"/>
                </p:cNvSpPr>
                <p:nvPr/>
              </p:nvSpPr>
              <p:spPr bwMode="gray">
                <a:xfrm>
                  <a:off x="1944"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7" name="AutoShape 49">
                  <a:extLst>
                    <a:ext uri="{FF2B5EF4-FFF2-40B4-BE49-F238E27FC236}">
                      <a16:creationId xmlns:a16="http://schemas.microsoft.com/office/drawing/2014/main" id="{568A16DB-1BB9-4D7A-993F-6B63D96C16C6}"/>
                    </a:ext>
                  </a:extLst>
                </p:cNvPr>
                <p:cNvSpPr>
                  <a:spLocks noChangeArrowheads="1"/>
                </p:cNvSpPr>
                <p:nvPr/>
              </p:nvSpPr>
              <p:spPr bwMode="gray">
                <a:xfrm>
                  <a:off x="2057"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8" name="AutoShape 50">
                  <a:extLst>
                    <a:ext uri="{FF2B5EF4-FFF2-40B4-BE49-F238E27FC236}">
                      <a16:creationId xmlns:a16="http://schemas.microsoft.com/office/drawing/2014/main" id="{0E0C1F48-EE91-47FA-A542-C59AA94679DB}"/>
                    </a:ext>
                  </a:extLst>
                </p:cNvPr>
                <p:cNvSpPr>
                  <a:spLocks noChangeArrowheads="1"/>
                </p:cNvSpPr>
                <p:nvPr/>
              </p:nvSpPr>
              <p:spPr bwMode="gray">
                <a:xfrm>
                  <a:off x="2170"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59" name="AutoShape 51">
                  <a:extLst>
                    <a:ext uri="{FF2B5EF4-FFF2-40B4-BE49-F238E27FC236}">
                      <a16:creationId xmlns:a16="http://schemas.microsoft.com/office/drawing/2014/main" id="{B309852A-5B1E-4B57-9E63-6A8EDDAAEA14}"/>
                    </a:ext>
                  </a:extLst>
                </p:cNvPr>
                <p:cNvSpPr>
                  <a:spLocks noChangeArrowheads="1"/>
                </p:cNvSpPr>
                <p:nvPr/>
              </p:nvSpPr>
              <p:spPr bwMode="gray">
                <a:xfrm>
                  <a:off x="2268"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60" name="AutoShape 52">
                  <a:extLst>
                    <a:ext uri="{FF2B5EF4-FFF2-40B4-BE49-F238E27FC236}">
                      <a16:creationId xmlns:a16="http://schemas.microsoft.com/office/drawing/2014/main" id="{3A97CC8B-CFD4-4D92-A553-A215F500704F}"/>
                    </a:ext>
                  </a:extLst>
                </p:cNvPr>
                <p:cNvSpPr>
                  <a:spLocks noChangeArrowheads="1"/>
                </p:cNvSpPr>
                <p:nvPr/>
              </p:nvSpPr>
              <p:spPr bwMode="gray">
                <a:xfrm>
                  <a:off x="2381"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61" name="AutoShape 53">
                  <a:extLst>
                    <a:ext uri="{FF2B5EF4-FFF2-40B4-BE49-F238E27FC236}">
                      <a16:creationId xmlns:a16="http://schemas.microsoft.com/office/drawing/2014/main" id="{D48C2851-17FC-4D6C-9F68-99CD3D9E926D}"/>
                    </a:ext>
                  </a:extLst>
                </p:cNvPr>
                <p:cNvSpPr>
                  <a:spLocks noChangeArrowheads="1"/>
                </p:cNvSpPr>
                <p:nvPr/>
              </p:nvSpPr>
              <p:spPr bwMode="gray">
                <a:xfrm>
                  <a:off x="2494"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sp>
              <p:nvSpPr>
                <p:cNvPr id="62" name="AutoShape 54">
                  <a:extLst>
                    <a:ext uri="{FF2B5EF4-FFF2-40B4-BE49-F238E27FC236}">
                      <a16:creationId xmlns:a16="http://schemas.microsoft.com/office/drawing/2014/main" id="{235A2C0C-2725-4668-A4AE-91F7BD886F10}"/>
                    </a:ext>
                  </a:extLst>
                </p:cNvPr>
                <p:cNvSpPr>
                  <a:spLocks noChangeArrowheads="1"/>
                </p:cNvSpPr>
                <p:nvPr/>
              </p:nvSpPr>
              <p:spPr bwMode="gray">
                <a:xfrm>
                  <a:off x="2607" y="3657"/>
                  <a:ext cx="136" cy="136"/>
                </a:xfrm>
                <a:prstGeom prst="diamond">
                  <a:avLst/>
                </a:prstGeom>
                <a:solidFill>
                  <a:schemeClr val="bg1"/>
                </a:solidFill>
                <a:ln w="9525">
                  <a:solidFill>
                    <a:schemeClr val="bg1"/>
                  </a:solidFill>
                  <a:miter lim="800000"/>
                  <a:headEnd/>
                  <a:tailEnd/>
                </a:ln>
                <a:effectLst/>
                <a:sp3d extrusionH="38100" prstMaterial="softEdge">
                  <a:bevelT w="133350" h="152400"/>
                  <a:bevelB/>
                </a:sp3d>
              </p:spPr>
              <p:txBody>
                <a:bodyPr wrap="none" anchor="ctr"/>
                <a:lstStyle/>
                <a:p>
                  <a:pPr eaLnBrk="1" hangingPunct="1">
                    <a:defRPr/>
                  </a:pPr>
                  <a:endParaRPr lang="de-DE" sz="1800" b="1">
                    <a:solidFill>
                      <a:srgbClr val="000000"/>
                    </a:solidFill>
                    <a:latin typeface="Arial" charset="0"/>
                    <a:ea typeface="+mn-ea"/>
                  </a:endParaRPr>
                </a:p>
              </p:txBody>
            </p:sp>
          </p:grpSp>
          <p:sp>
            <p:nvSpPr>
              <p:cNvPr id="38" name="Line 55">
                <a:extLst>
                  <a:ext uri="{FF2B5EF4-FFF2-40B4-BE49-F238E27FC236}">
                    <a16:creationId xmlns:a16="http://schemas.microsoft.com/office/drawing/2014/main" id="{E18A93A7-F5B0-4D96-B86F-D3D13AD9DF86}"/>
                  </a:ext>
                </a:extLst>
              </p:cNvPr>
              <p:cNvSpPr>
                <a:spLocks noChangeShapeType="1"/>
              </p:cNvSpPr>
              <p:nvPr/>
            </p:nvSpPr>
            <p:spPr bwMode="gray">
              <a:xfrm>
                <a:off x="4377" y="2431"/>
                <a:ext cx="0" cy="1225"/>
              </a:xfrm>
              <a:prstGeom prst="line">
                <a:avLst/>
              </a:prstGeom>
              <a:noFill/>
              <a:ln w="101600">
                <a:solidFill>
                  <a:srgbClr val="CC0000"/>
                </a:solidFill>
                <a:round/>
                <a:headEnd/>
                <a:tailEnd type="triangle" w="med" len="med"/>
              </a:ln>
              <a:effectLst/>
              <a:sp3d extrusionH="38100" prstMaterial="softEdge">
                <a:bevelT w="133350" h="152400"/>
                <a:bevelB/>
              </a:sp3d>
            </p:spPr>
            <p:txBody>
              <a:bodyPr/>
              <a:lstStyle/>
              <a:p>
                <a:pPr eaLnBrk="1" hangingPunct="1">
                  <a:defRPr/>
                </a:pPr>
                <a:endParaRPr lang="de-DE" sz="2400">
                  <a:solidFill>
                    <a:srgbClr val="000000"/>
                  </a:solidFill>
                  <a:latin typeface="Arial" charset="0"/>
                  <a:ea typeface="+mn-ea"/>
                </a:endParaRPr>
              </a:p>
            </p:txBody>
          </p:sp>
          <p:sp>
            <p:nvSpPr>
              <p:cNvPr id="39" name="Text Box 56">
                <a:extLst>
                  <a:ext uri="{FF2B5EF4-FFF2-40B4-BE49-F238E27FC236}">
                    <a16:creationId xmlns:a16="http://schemas.microsoft.com/office/drawing/2014/main" id="{99899BC6-B967-426B-8492-C5985039B1FA}"/>
                  </a:ext>
                </a:extLst>
              </p:cNvPr>
              <p:cNvSpPr txBox="1">
                <a:spLocks noChangeArrowheads="1"/>
              </p:cNvSpPr>
              <p:nvPr/>
            </p:nvSpPr>
            <p:spPr bwMode="gray">
              <a:xfrm>
                <a:off x="1075" y="2499"/>
                <a:ext cx="2002" cy="250"/>
              </a:xfrm>
              <a:prstGeom prst="rect">
                <a:avLst/>
              </a:prstGeom>
              <a:noFill/>
              <a:ln>
                <a:noFill/>
              </a:ln>
              <a:effectLst/>
              <a:sp3d extrusionH="38100" prstMaterial="softEdge">
                <a:bevelT w="133350" h="152400"/>
                <a:bevelB/>
              </a:sp3d>
            </p:spPr>
            <p:txBody>
              <a:bodyPr>
                <a:spAutoFit/>
              </a:bodyPr>
              <a:lstStyle>
                <a:lvl1pPr>
                  <a:tabLst>
                    <a:tab pos="2057400" algn="l"/>
                  </a:tabLst>
                  <a:defRPr sz="2400">
                    <a:solidFill>
                      <a:schemeClr val="tx1"/>
                    </a:solidFill>
                    <a:latin typeface="Arial" charset="0"/>
                  </a:defRPr>
                </a:lvl1pPr>
                <a:lvl2pPr marL="742950" indent="-285750">
                  <a:tabLst>
                    <a:tab pos="2057400" algn="l"/>
                  </a:tabLst>
                  <a:defRPr sz="2400">
                    <a:solidFill>
                      <a:schemeClr val="tx1"/>
                    </a:solidFill>
                    <a:latin typeface="Arial" charset="0"/>
                  </a:defRPr>
                </a:lvl2pPr>
                <a:lvl3pPr marL="1143000" indent="-228600">
                  <a:tabLst>
                    <a:tab pos="2057400" algn="l"/>
                  </a:tabLst>
                  <a:defRPr sz="2400">
                    <a:solidFill>
                      <a:schemeClr val="tx1"/>
                    </a:solidFill>
                    <a:latin typeface="Arial" charset="0"/>
                  </a:defRPr>
                </a:lvl3pPr>
                <a:lvl4pPr marL="1600200" indent="-228600">
                  <a:tabLst>
                    <a:tab pos="2057400" algn="l"/>
                  </a:tabLst>
                  <a:defRPr sz="2400">
                    <a:solidFill>
                      <a:schemeClr val="tx1"/>
                    </a:solidFill>
                    <a:latin typeface="Arial" charset="0"/>
                  </a:defRPr>
                </a:lvl4pPr>
                <a:lvl5pPr marL="2057400" indent="-228600">
                  <a:tabLst>
                    <a:tab pos="2057400" algn="l"/>
                  </a:tabLst>
                  <a:defRPr sz="2400">
                    <a:solidFill>
                      <a:schemeClr val="tx1"/>
                    </a:solidFill>
                    <a:latin typeface="Arial" charset="0"/>
                  </a:defRPr>
                </a:lvl5pPr>
                <a:lvl6pPr marL="2514600" indent="-228600" fontAlgn="base">
                  <a:spcBef>
                    <a:spcPct val="0"/>
                  </a:spcBef>
                  <a:spcAft>
                    <a:spcPct val="0"/>
                  </a:spcAft>
                  <a:tabLst>
                    <a:tab pos="2057400" algn="l"/>
                  </a:tabLst>
                  <a:defRPr sz="2400">
                    <a:solidFill>
                      <a:schemeClr val="tx1"/>
                    </a:solidFill>
                    <a:latin typeface="Arial" charset="0"/>
                  </a:defRPr>
                </a:lvl6pPr>
                <a:lvl7pPr marL="2971800" indent="-228600" fontAlgn="base">
                  <a:spcBef>
                    <a:spcPct val="0"/>
                  </a:spcBef>
                  <a:spcAft>
                    <a:spcPct val="0"/>
                  </a:spcAft>
                  <a:tabLst>
                    <a:tab pos="2057400" algn="l"/>
                  </a:tabLst>
                  <a:defRPr sz="2400">
                    <a:solidFill>
                      <a:schemeClr val="tx1"/>
                    </a:solidFill>
                    <a:latin typeface="Arial" charset="0"/>
                  </a:defRPr>
                </a:lvl7pPr>
                <a:lvl8pPr marL="3429000" indent="-228600" fontAlgn="base">
                  <a:spcBef>
                    <a:spcPct val="0"/>
                  </a:spcBef>
                  <a:spcAft>
                    <a:spcPct val="0"/>
                  </a:spcAft>
                  <a:tabLst>
                    <a:tab pos="2057400" algn="l"/>
                  </a:tabLst>
                  <a:defRPr sz="2400">
                    <a:solidFill>
                      <a:schemeClr val="tx1"/>
                    </a:solidFill>
                    <a:latin typeface="Arial" charset="0"/>
                  </a:defRPr>
                </a:lvl8pPr>
                <a:lvl9pPr marL="3886200" indent="-228600" fontAlgn="base">
                  <a:spcBef>
                    <a:spcPct val="0"/>
                  </a:spcBef>
                  <a:spcAft>
                    <a:spcPct val="0"/>
                  </a:spcAft>
                  <a:tabLst>
                    <a:tab pos="2057400" algn="l"/>
                  </a:tabLst>
                  <a:defRPr sz="2400">
                    <a:solidFill>
                      <a:schemeClr val="tx1"/>
                    </a:solidFill>
                    <a:latin typeface="Arial" charset="0"/>
                  </a:defRPr>
                </a:lvl9pPr>
              </a:lstStyle>
              <a:p>
                <a:pPr eaLnBrk="1" hangingPunct="1">
                  <a:defRPr/>
                </a:pPr>
                <a:r>
                  <a:rPr lang="de-DE" sz="2000" b="1" dirty="0" err="1">
                    <a:solidFill>
                      <a:srgbClr val="FFC000"/>
                    </a:solidFill>
                    <a:latin typeface="+mj-lt"/>
                    <a:ea typeface="+mn-ea"/>
                  </a:rPr>
                  <a:t>Overweight</a:t>
                </a:r>
                <a:r>
                  <a:rPr lang="de-DE" sz="2000" b="1" dirty="0">
                    <a:solidFill>
                      <a:srgbClr val="FFC000"/>
                    </a:solidFill>
                    <a:latin typeface="Tahoma" pitchFamily="34" charset="0"/>
                    <a:ea typeface="+mn-ea"/>
                  </a:rPr>
                  <a:t> </a:t>
                </a:r>
                <a:r>
                  <a:rPr lang="de-DE" sz="1400" b="1" dirty="0">
                    <a:solidFill>
                      <a:srgbClr val="3333CC"/>
                    </a:solidFill>
                    <a:latin typeface="Tahoma" pitchFamily="34" charset="0"/>
                    <a:ea typeface="+mn-ea"/>
                  </a:rPr>
                  <a:t>	</a:t>
                </a:r>
              </a:p>
            </p:txBody>
          </p:sp>
          <p:sp>
            <p:nvSpPr>
              <p:cNvPr id="40" name="Text Box 57">
                <a:extLst>
                  <a:ext uri="{FF2B5EF4-FFF2-40B4-BE49-F238E27FC236}">
                    <a16:creationId xmlns:a16="http://schemas.microsoft.com/office/drawing/2014/main" id="{77CC0875-0D01-425C-AE62-83E8C5398E8B}"/>
                  </a:ext>
                </a:extLst>
              </p:cNvPr>
              <p:cNvSpPr txBox="1">
                <a:spLocks noChangeArrowheads="1"/>
              </p:cNvSpPr>
              <p:nvPr/>
            </p:nvSpPr>
            <p:spPr bwMode="gray">
              <a:xfrm>
                <a:off x="1085" y="2871"/>
                <a:ext cx="2011" cy="384"/>
              </a:xfrm>
              <a:prstGeom prst="rect">
                <a:avLst/>
              </a:prstGeom>
              <a:noFill/>
              <a:ln>
                <a:noFill/>
              </a:ln>
              <a:effectLst/>
              <a:sp3d extrusionH="38100" prstMaterial="softEdge">
                <a:bevelT w="133350" h="152400"/>
                <a:bevelB/>
              </a:sp3d>
            </p:spPr>
            <p:txBody>
              <a:bodyPr>
                <a:spAutoFit/>
              </a:bodyPr>
              <a:lstStyle>
                <a:lvl1pPr>
                  <a:tabLst>
                    <a:tab pos="2057400" algn="l"/>
                  </a:tabLst>
                  <a:defRPr sz="2400">
                    <a:solidFill>
                      <a:schemeClr val="tx1"/>
                    </a:solidFill>
                    <a:latin typeface="Arial" charset="0"/>
                  </a:defRPr>
                </a:lvl1pPr>
                <a:lvl2pPr marL="742950" indent="-285750">
                  <a:tabLst>
                    <a:tab pos="2057400" algn="l"/>
                  </a:tabLst>
                  <a:defRPr sz="2400">
                    <a:solidFill>
                      <a:schemeClr val="tx1"/>
                    </a:solidFill>
                    <a:latin typeface="Arial" charset="0"/>
                  </a:defRPr>
                </a:lvl2pPr>
                <a:lvl3pPr marL="1143000" indent="-228600">
                  <a:tabLst>
                    <a:tab pos="2057400" algn="l"/>
                  </a:tabLst>
                  <a:defRPr sz="2400">
                    <a:solidFill>
                      <a:schemeClr val="tx1"/>
                    </a:solidFill>
                    <a:latin typeface="Arial" charset="0"/>
                  </a:defRPr>
                </a:lvl3pPr>
                <a:lvl4pPr marL="1600200" indent="-228600">
                  <a:tabLst>
                    <a:tab pos="2057400" algn="l"/>
                  </a:tabLst>
                  <a:defRPr sz="2400">
                    <a:solidFill>
                      <a:schemeClr val="tx1"/>
                    </a:solidFill>
                    <a:latin typeface="Arial" charset="0"/>
                  </a:defRPr>
                </a:lvl4pPr>
                <a:lvl5pPr marL="2057400" indent="-228600">
                  <a:tabLst>
                    <a:tab pos="2057400" algn="l"/>
                  </a:tabLst>
                  <a:defRPr sz="2400">
                    <a:solidFill>
                      <a:schemeClr val="tx1"/>
                    </a:solidFill>
                    <a:latin typeface="Arial" charset="0"/>
                  </a:defRPr>
                </a:lvl5pPr>
                <a:lvl6pPr marL="2514600" indent="-228600" fontAlgn="base">
                  <a:spcBef>
                    <a:spcPct val="0"/>
                  </a:spcBef>
                  <a:spcAft>
                    <a:spcPct val="0"/>
                  </a:spcAft>
                  <a:tabLst>
                    <a:tab pos="2057400" algn="l"/>
                  </a:tabLst>
                  <a:defRPr sz="2400">
                    <a:solidFill>
                      <a:schemeClr val="tx1"/>
                    </a:solidFill>
                    <a:latin typeface="Arial" charset="0"/>
                  </a:defRPr>
                </a:lvl6pPr>
                <a:lvl7pPr marL="2971800" indent="-228600" fontAlgn="base">
                  <a:spcBef>
                    <a:spcPct val="0"/>
                  </a:spcBef>
                  <a:spcAft>
                    <a:spcPct val="0"/>
                  </a:spcAft>
                  <a:tabLst>
                    <a:tab pos="2057400" algn="l"/>
                  </a:tabLst>
                  <a:defRPr sz="2400">
                    <a:solidFill>
                      <a:schemeClr val="tx1"/>
                    </a:solidFill>
                    <a:latin typeface="Arial" charset="0"/>
                  </a:defRPr>
                </a:lvl7pPr>
                <a:lvl8pPr marL="3429000" indent="-228600" fontAlgn="base">
                  <a:spcBef>
                    <a:spcPct val="0"/>
                  </a:spcBef>
                  <a:spcAft>
                    <a:spcPct val="0"/>
                  </a:spcAft>
                  <a:tabLst>
                    <a:tab pos="2057400" algn="l"/>
                  </a:tabLst>
                  <a:defRPr sz="2400">
                    <a:solidFill>
                      <a:schemeClr val="tx1"/>
                    </a:solidFill>
                    <a:latin typeface="Arial" charset="0"/>
                  </a:defRPr>
                </a:lvl8pPr>
                <a:lvl9pPr marL="3886200" indent="-228600" fontAlgn="base">
                  <a:spcBef>
                    <a:spcPct val="0"/>
                  </a:spcBef>
                  <a:spcAft>
                    <a:spcPct val="0"/>
                  </a:spcAft>
                  <a:tabLst>
                    <a:tab pos="2057400" algn="l"/>
                  </a:tabLst>
                  <a:defRPr sz="2400">
                    <a:solidFill>
                      <a:schemeClr val="tx1"/>
                    </a:solidFill>
                    <a:latin typeface="Arial" charset="0"/>
                  </a:defRPr>
                </a:lvl9pPr>
              </a:lstStyle>
              <a:p>
                <a:pPr eaLnBrk="1" hangingPunct="1">
                  <a:defRPr/>
                </a:pPr>
                <a:r>
                  <a:rPr lang="de-DE" sz="2000" b="1" dirty="0">
                    <a:solidFill>
                      <a:srgbClr val="FFC000"/>
                    </a:solidFill>
                    <a:latin typeface="+mj-lt"/>
                    <a:ea typeface="+mn-ea"/>
                  </a:rPr>
                  <a:t>Depression</a:t>
                </a:r>
              </a:p>
              <a:p>
                <a:pPr eaLnBrk="1" hangingPunct="1">
                  <a:defRPr/>
                </a:pPr>
                <a:r>
                  <a:rPr lang="de-DE" sz="1400" b="1" dirty="0" err="1">
                    <a:solidFill>
                      <a:srgbClr val="FFC000"/>
                    </a:solidFill>
                    <a:latin typeface="+mj-lt"/>
                    <a:ea typeface="+mn-ea"/>
                  </a:rPr>
                  <a:t>Sleeping</a:t>
                </a:r>
                <a:r>
                  <a:rPr lang="de-DE" sz="1400" b="1" dirty="0">
                    <a:solidFill>
                      <a:srgbClr val="FFC000"/>
                    </a:solidFill>
                    <a:latin typeface="+mj-lt"/>
                    <a:ea typeface="+mn-ea"/>
                  </a:rPr>
                  <a:t> </a:t>
                </a:r>
                <a:r>
                  <a:rPr lang="de-DE" sz="1400" b="1" dirty="0" err="1">
                    <a:solidFill>
                      <a:srgbClr val="FFC000"/>
                    </a:solidFill>
                    <a:latin typeface="+mj-lt"/>
                    <a:ea typeface="+mn-ea"/>
                  </a:rPr>
                  <a:t>disorders</a:t>
                </a:r>
                <a:endParaRPr lang="de-DE" sz="1400" b="1" dirty="0">
                  <a:solidFill>
                    <a:srgbClr val="FFC000"/>
                  </a:solidFill>
                  <a:latin typeface="+mj-lt"/>
                  <a:ea typeface="+mn-ea"/>
                </a:endParaRPr>
              </a:p>
            </p:txBody>
          </p:sp>
          <p:sp>
            <p:nvSpPr>
              <p:cNvPr id="41" name="Text Box 58">
                <a:extLst>
                  <a:ext uri="{FF2B5EF4-FFF2-40B4-BE49-F238E27FC236}">
                    <a16:creationId xmlns:a16="http://schemas.microsoft.com/office/drawing/2014/main" id="{EFD4C92B-032E-481E-BAFF-180083B454DB}"/>
                  </a:ext>
                </a:extLst>
              </p:cNvPr>
              <p:cNvSpPr txBox="1">
                <a:spLocks noChangeArrowheads="1"/>
              </p:cNvSpPr>
              <p:nvPr/>
            </p:nvSpPr>
            <p:spPr bwMode="gray">
              <a:xfrm>
                <a:off x="1075" y="3279"/>
                <a:ext cx="2002" cy="384"/>
              </a:xfrm>
              <a:prstGeom prst="rect">
                <a:avLst/>
              </a:prstGeom>
              <a:noFill/>
              <a:ln>
                <a:noFill/>
              </a:ln>
              <a:effectLst/>
              <a:sp3d extrusionH="38100" prstMaterial="softEdge">
                <a:bevelT w="133350" h="152400"/>
                <a:bevelB/>
              </a:sp3d>
            </p:spPr>
            <p:txBody>
              <a:bodyPr>
                <a:spAutoFit/>
              </a:bodyPr>
              <a:lstStyle>
                <a:lvl1pPr>
                  <a:tabLst>
                    <a:tab pos="2057400" algn="l"/>
                  </a:tabLst>
                  <a:defRPr sz="2400">
                    <a:solidFill>
                      <a:schemeClr val="tx1"/>
                    </a:solidFill>
                    <a:latin typeface="Arial" charset="0"/>
                  </a:defRPr>
                </a:lvl1pPr>
                <a:lvl2pPr marL="742950" indent="-285750">
                  <a:tabLst>
                    <a:tab pos="2057400" algn="l"/>
                  </a:tabLst>
                  <a:defRPr sz="2400">
                    <a:solidFill>
                      <a:schemeClr val="tx1"/>
                    </a:solidFill>
                    <a:latin typeface="Arial" charset="0"/>
                  </a:defRPr>
                </a:lvl2pPr>
                <a:lvl3pPr marL="1143000" indent="-228600">
                  <a:tabLst>
                    <a:tab pos="2057400" algn="l"/>
                  </a:tabLst>
                  <a:defRPr sz="2400">
                    <a:solidFill>
                      <a:schemeClr val="tx1"/>
                    </a:solidFill>
                    <a:latin typeface="Arial" charset="0"/>
                  </a:defRPr>
                </a:lvl3pPr>
                <a:lvl4pPr marL="1600200" indent="-228600">
                  <a:tabLst>
                    <a:tab pos="2057400" algn="l"/>
                  </a:tabLst>
                  <a:defRPr sz="2400">
                    <a:solidFill>
                      <a:schemeClr val="tx1"/>
                    </a:solidFill>
                    <a:latin typeface="Arial" charset="0"/>
                  </a:defRPr>
                </a:lvl4pPr>
                <a:lvl5pPr marL="2057400" indent="-228600">
                  <a:tabLst>
                    <a:tab pos="2057400" algn="l"/>
                  </a:tabLst>
                  <a:defRPr sz="2400">
                    <a:solidFill>
                      <a:schemeClr val="tx1"/>
                    </a:solidFill>
                    <a:latin typeface="Arial" charset="0"/>
                  </a:defRPr>
                </a:lvl5pPr>
                <a:lvl6pPr marL="2514600" indent="-228600" fontAlgn="base">
                  <a:spcBef>
                    <a:spcPct val="0"/>
                  </a:spcBef>
                  <a:spcAft>
                    <a:spcPct val="0"/>
                  </a:spcAft>
                  <a:tabLst>
                    <a:tab pos="2057400" algn="l"/>
                  </a:tabLst>
                  <a:defRPr sz="2400">
                    <a:solidFill>
                      <a:schemeClr val="tx1"/>
                    </a:solidFill>
                    <a:latin typeface="Arial" charset="0"/>
                  </a:defRPr>
                </a:lvl6pPr>
                <a:lvl7pPr marL="2971800" indent="-228600" fontAlgn="base">
                  <a:spcBef>
                    <a:spcPct val="0"/>
                  </a:spcBef>
                  <a:spcAft>
                    <a:spcPct val="0"/>
                  </a:spcAft>
                  <a:tabLst>
                    <a:tab pos="2057400" algn="l"/>
                  </a:tabLst>
                  <a:defRPr sz="2400">
                    <a:solidFill>
                      <a:schemeClr val="tx1"/>
                    </a:solidFill>
                    <a:latin typeface="Arial" charset="0"/>
                  </a:defRPr>
                </a:lvl7pPr>
                <a:lvl8pPr marL="3429000" indent="-228600" fontAlgn="base">
                  <a:spcBef>
                    <a:spcPct val="0"/>
                  </a:spcBef>
                  <a:spcAft>
                    <a:spcPct val="0"/>
                  </a:spcAft>
                  <a:tabLst>
                    <a:tab pos="2057400" algn="l"/>
                  </a:tabLst>
                  <a:defRPr sz="2400">
                    <a:solidFill>
                      <a:schemeClr val="tx1"/>
                    </a:solidFill>
                    <a:latin typeface="Arial" charset="0"/>
                  </a:defRPr>
                </a:lvl8pPr>
                <a:lvl9pPr marL="3886200" indent="-228600" fontAlgn="base">
                  <a:spcBef>
                    <a:spcPct val="0"/>
                  </a:spcBef>
                  <a:spcAft>
                    <a:spcPct val="0"/>
                  </a:spcAft>
                  <a:tabLst>
                    <a:tab pos="2057400" algn="l"/>
                  </a:tabLst>
                  <a:defRPr sz="2400">
                    <a:solidFill>
                      <a:schemeClr val="tx1"/>
                    </a:solidFill>
                    <a:latin typeface="Arial" charset="0"/>
                  </a:defRPr>
                </a:lvl9pPr>
              </a:lstStyle>
              <a:p>
                <a:pPr eaLnBrk="1" hangingPunct="1">
                  <a:defRPr/>
                </a:pPr>
                <a:r>
                  <a:rPr lang="de-DE" sz="1400" b="1" dirty="0" err="1">
                    <a:solidFill>
                      <a:srgbClr val="FFC000"/>
                    </a:solidFill>
                    <a:latin typeface="+mj-lt"/>
                    <a:ea typeface="+mn-ea"/>
                  </a:rPr>
                  <a:t>Heat</a:t>
                </a:r>
                <a:r>
                  <a:rPr lang="de-DE" sz="1400" b="1" dirty="0">
                    <a:solidFill>
                      <a:srgbClr val="FFC000"/>
                    </a:solidFill>
                    <a:latin typeface="+mj-lt"/>
                    <a:ea typeface="+mn-ea"/>
                  </a:rPr>
                  <a:t> </a:t>
                </a:r>
                <a:r>
                  <a:rPr lang="de-DE" sz="1400" b="1" dirty="0" err="1">
                    <a:solidFill>
                      <a:srgbClr val="FFC000"/>
                    </a:solidFill>
                    <a:latin typeface="+mj-lt"/>
                    <a:ea typeface="+mn-ea"/>
                  </a:rPr>
                  <a:t>flushes</a:t>
                </a:r>
                <a:endParaRPr lang="de-DE" sz="1400" b="1" dirty="0">
                  <a:solidFill>
                    <a:srgbClr val="FFC000"/>
                  </a:solidFill>
                  <a:latin typeface="+mj-lt"/>
                  <a:ea typeface="+mn-ea"/>
                </a:endParaRPr>
              </a:p>
              <a:p>
                <a:pPr eaLnBrk="1" hangingPunct="1">
                  <a:defRPr/>
                </a:pPr>
                <a:r>
                  <a:rPr lang="de-DE" sz="2000" b="1" dirty="0" err="1">
                    <a:solidFill>
                      <a:srgbClr val="FFFFFF"/>
                    </a:solidFill>
                    <a:latin typeface="+mj-lt"/>
                    <a:ea typeface="+mn-ea"/>
                  </a:rPr>
                  <a:t>Erectile</a:t>
                </a:r>
                <a:r>
                  <a:rPr lang="de-DE" sz="2000" b="1" dirty="0">
                    <a:solidFill>
                      <a:srgbClr val="FFFFFF"/>
                    </a:solidFill>
                    <a:latin typeface="+mj-lt"/>
                    <a:ea typeface="+mn-ea"/>
                  </a:rPr>
                  <a:t> </a:t>
                </a:r>
                <a:r>
                  <a:rPr lang="de-DE" sz="2000" b="1" dirty="0" err="1">
                    <a:solidFill>
                      <a:srgbClr val="FFFFFF"/>
                    </a:solidFill>
                    <a:latin typeface="+mj-lt"/>
                    <a:ea typeface="+mn-ea"/>
                  </a:rPr>
                  <a:t>Dysfunction</a:t>
                </a:r>
                <a:endParaRPr lang="de-DE" sz="2000" b="1" dirty="0">
                  <a:solidFill>
                    <a:srgbClr val="FFFFFF"/>
                  </a:solidFill>
                  <a:latin typeface="+mj-lt"/>
                  <a:ea typeface="+mn-ea"/>
                </a:endParaRPr>
              </a:p>
            </p:txBody>
          </p:sp>
          <p:sp>
            <p:nvSpPr>
              <p:cNvPr id="42" name="Text Box 59">
                <a:extLst>
                  <a:ext uri="{FF2B5EF4-FFF2-40B4-BE49-F238E27FC236}">
                    <a16:creationId xmlns:a16="http://schemas.microsoft.com/office/drawing/2014/main" id="{988E4316-A3C7-4153-8ED9-0E6593558165}"/>
                  </a:ext>
                </a:extLst>
              </p:cNvPr>
              <p:cNvSpPr txBox="1">
                <a:spLocks noChangeArrowheads="1"/>
              </p:cNvSpPr>
              <p:nvPr/>
            </p:nvSpPr>
            <p:spPr bwMode="gray">
              <a:xfrm>
                <a:off x="2012" y="3699"/>
                <a:ext cx="2002" cy="183"/>
              </a:xfrm>
              <a:prstGeom prst="rect">
                <a:avLst/>
              </a:prstGeom>
              <a:noFill/>
              <a:ln>
                <a:noFill/>
              </a:ln>
              <a:effectLst/>
              <a:sp3d extrusionH="38100" prstMaterial="softEdge">
                <a:bevelT w="133350" h="152400"/>
                <a:bevelB/>
              </a:sp3d>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fontAlgn="base">
                  <a:spcBef>
                    <a:spcPct val="0"/>
                  </a:spcBef>
                  <a:spcAft>
                    <a:spcPct val="0"/>
                  </a:spcAft>
                  <a:defRPr sz="2400">
                    <a:solidFill>
                      <a:schemeClr val="tx1"/>
                    </a:solidFill>
                    <a:latin typeface="Arial" charset="0"/>
                  </a:defRPr>
                </a:lvl6pPr>
                <a:lvl7pPr marL="2971800" indent="-228600" fontAlgn="base">
                  <a:spcBef>
                    <a:spcPct val="0"/>
                  </a:spcBef>
                  <a:spcAft>
                    <a:spcPct val="0"/>
                  </a:spcAft>
                  <a:defRPr sz="2400">
                    <a:solidFill>
                      <a:schemeClr val="tx1"/>
                    </a:solidFill>
                    <a:latin typeface="Arial" charset="0"/>
                  </a:defRPr>
                </a:lvl7pPr>
                <a:lvl8pPr marL="3429000" indent="-228600" fontAlgn="base">
                  <a:spcBef>
                    <a:spcPct val="0"/>
                  </a:spcBef>
                  <a:spcAft>
                    <a:spcPct val="0"/>
                  </a:spcAft>
                  <a:defRPr sz="2400">
                    <a:solidFill>
                      <a:schemeClr val="tx1"/>
                    </a:solidFill>
                    <a:latin typeface="Arial" charset="0"/>
                  </a:defRPr>
                </a:lvl8pPr>
                <a:lvl9pPr marL="3886200" indent="-228600" fontAlgn="base">
                  <a:spcBef>
                    <a:spcPct val="0"/>
                  </a:spcBef>
                  <a:spcAft>
                    <a:spcPct val="0"/>
                  </a:spcAft>
                  <a:defRPr sz="2400">
                    <a:solidFill>
                      <a:schemeClr val="tx1"/>
                    </a:solidFill>
                    <a:latin typeface="Arial" charset="0"/>
                  </a:defRPr>
                </a:lvl9pPr>
              </a:lstStyle>
              <a:p>
                <a:pPr algn="r" eaLnBrk="1" hangingPunct="1">
                  <a:defRPr/>
                </a:pPr>
                <a:endParaRPr lang="de-DE" sz="1300" dirty="0">
                  <a:solidFill>
                    <a:srgbClr val="3333CC"/>
                  </a:solidFill>
                  <a:latin typeface="Tahoma" pitchFamily="34" charset="0"/>
                  <a:ea typeface="+mn-ea"/>
                </a:endParaRPr>
              </a:p>
            </p:txBody>
          </p:sp>
          <p:sp>
            <p:nvSpPr>
              <p:cNvPr id="43" name="Text Box 60">
                <a:extLst>
                  <a:ext uri="{FF2B5EF4-FFF2-40B4-BE49-F238E27FC236}">
                    <a16:creationId xmlns:a16="http://schemas.microsoft.com/office/drawing/2014/main" id="{6AAF4934-A33E-4422-B5F8-97EED7812022}"/>
                  </a:ext>
                </a:extLst>
              </p:cNvPr>
              <p:cNvSpPr txBox="1">
                <a:spLocks noChangeArrowheads="1"/>
              </p:cNvSpPr>
              <p:nvPr/>
            </p:nvSpPr>
            <p:spPr bwMode="gray">
              <a:xfrm>
                <a:off x="2268" y="2855"/>
                <a:ext cx="2021" cy="330"/>
              </a:xfrm>
              <a:prstGeom prst="rect">
                <a:avLst/>
              </a:prstGeom>
              <a:noFill/>
              <a:ln>
                <a:noFill/>
              </a:ln>
              <a:effectLst/>
              <a:sp3d extrusionH="38100" prstMaterial="softEdge">
                <a:bevelT w="133350" h="152400"/>
                <a:bevelB/>
              </a:sp3d>
            </p:spPr>
            <p:txBody>
              <a:bodyPr wrap="square">
                <a:spAutoFit/>
              </a:bodyPr>
              <a:lstStyle>
                <a:lvl1pPr>
                  <a:tabLst>
                    <a:tab pos="2057400" algn="l"/>
                  </a:tabLst>
                  <a:defRPr sz="2400">
                    <a:solidFill>
                      <a:schemeClr val="tx1"/>
                    </a:solidFill>
                    <a:latin typeface="Arial" charset="0"/>
                  </a:defRPr>
                </a:lvl1pPr>
                <a:lvl2pPr marL="742950" indent="-285750">
                  <a:tabLst>
                    <a:tab pos="2057400" algn="l"/>
                  </a:tabLst>
                  <a:defRPr sz="2400">
                    <a:solidFill>
                      <a:schemeClr val="tx1"/>
                    </a:solidFill>
                    <a:latin typeface="Arial" charset="0"/>
                  </a:defRPr>
                </a:lvl2pPr>
                <a:lvl3pPr marL="1143000" indent="-228600">
                  <a:tabLst>
                    <a:tab pos="2057400" algn="l"/>
                  </a:tabLst>
                  <a:defRPr sz="2400">
                    <a:solidFill>
                      <a:schemeClr val="tx1"/>
                    </a:solidFill>
                    <a:latin typeface="Arial" charset="0"/>
                  </a:defRPr>
                </a:lvl3pPr>
                <a:lvl4pPr marL="1600200" indent="-228600">
                  <a:tabLst>
                    <a:tab pos="2057400" algn="l"/>
                  </a:tabLst>
                  <a:defRPr sz="2400">
                    <a:solidFill>
                      <a:schemeClr val="tx1"/>
                    </a:solidFill>
                    <a:latin typeface="Arial" charset="0"/>
                  </a:defRPr>
                </a:lvl4pPr>
                <a:lvl5pPr marL="2057400" indent="-228600">
                  <a:tabLst>
                    <a:tab pos="2057400" algn="l"/>
                  </a:tabLst>
                  <a:defRPr sz="2400">
                    <a:solidFill>
                      <a:schemeClr val="tx1"/>
                    </a:solidFill>
                    <a:latin typeface="Arial" charset="0"/>
                  </a:defRPr>
                </a:lvl5pPr>
                <a:lvl6pPr marL="2514600" indent="-228600" fontAlgn="base">
                  <a:spcBef>
                    <a:spcPct val="0"/>
                  </a:spcBef>
                  <a:spcAft>
                    <a:spcPct val="0"/>
                  </a:spcAft>
                  <a:tabLst>
                    <a:tab pos="2057400" algn="l"/>
                  </a:tabLst>
                  <a:defRPr sz="2400">
                    <a:solidFill>
                      <a:schemeClr val="tx1"/>
                    </a:solidFill>
                    <a:latin typeface="Arial" charset="0"/>
                  </a:defRPr>
                </a:lvl6pPr>
                <a:lvl7pPr marL="2971800" indent="-228600" fontAlgn="base">
                  <a:spcBef>
                    <a:spcPct val="0"/>
                  </a:spcBef>
                  <a:spcAft>
                    <a:spcPct val="0"/>
                  </a:spcAft>
                  <a:tabLst>
                    <a:tab pos="2057400" algn="l"/>
                  </a:tabLst>
                  <a:defRPr sz="2400">
                    <a:solidFill>
                      <a:schemeClr val="tx1"/>
                    </a:solidFill>
                    <a:latin typeface="Arial" charset="0"/>
                  </a:defRPr>
                </a:lvl7pPr>
                <a:lvl8pPr marL="3429000" indent="-228600" fontAlgn="base">
                  <a:spcBef>
                    <a:spcPct val="0"/>
                  </a:spcBef>
                  <a:spcAft>
                    <a:spcPct val="0"/>
                  </a:spcAft>
                  <a:tabLst>
                    <a:tab pos="2057400" algn="l"/>
                  </a:tabLst>
                  <a:defRPr sz="2400">
                    <a:solidFill>
                      <a:schemeClr val="tx1"/>
                    </a:solidFill>
                    <a:latin typeface="Arial" charset="0"/>
                  </a:defRPr>
                </a:lvl8pPr>
                <a:lvl9pPr marL="3886200" indent="-228600" fontAlgn="base">
                  <a:spcBef>
                    <a:spcPct val="0"/>
                  </a:spcBef>
                  <a:spcAft>
                    <a:spcPct val="0"/>
                  </a:spcAft>
                  <a:tabLst>
                    <a:tab pos="2057400" algn="l"/>
                  </a:tabLst>
                  <a:defRPr sz="2400">
                    <a:solidFill>
                      <a:schemeClr val="tx1"/>
                    </a:solidFill>
                    <a:latin typeface="Arial" charset="0"/>
                  </a:defRPr>
                </a:lvl9pPr>
              </a:lstStyle>
              <a:p>
                <a:pPr eaLnBrk="1" hangingPunct="1">
                  <a:defRPr/>
                </a:pPr>
                <a:r>
                  <a:rPr lang="de-DE" sz="1400" b="1" dirty="0" err="1">
                    <a:solidFill>
                      <a:srgbClr val="FFC000"/>
                    </a:solidFill>
                    <a:latin typeface="+mj-lt"/>
                    <a:ea typeface="+mn-ea"/>
                  </a:rPr>
                  <a:t>Lacking</a:t>
                </a:r>
                <a:r>
                  <a:rPr lang="de-DE" sz="1400" b="1" dirty="0">
                    <a:solidFill>
                      <a:srgbClr val="FFC000"/>
                    </a:solidFill>
                    <a:latin typeface="+mj-lt"/>
                    <a:ea typeface="+mn-ea"/>
                  </a:rPr>
                  <a:t> </a:t>
                </a:r>
                <a:r>
                  <a:rPr lang="de-DE" sz="1400" b="1" dirty="0" err="1">
                    <a:solidFill>
                      <a:srgbClr val="FFC000"/>
                    </a:solidFill>
                    <a:latin typeface="+mj-lt"/>
                    <a:ea typeface="+mn-ea"/>
                  </a:rPr>
                  <a:t>concentration</a:t>
                </a:r>
                <a:endParaRPr lang="de-DE" sz="1400" b="1" dirty="0">
                  <a:solidFill>
                    <a:srgbClr val="FFC000"/>
                  </a:solidFill>
                  <a:latin typeface="+mj-lt"/>
                  <a:ea typeface="+mn-ea"/>
                </a:endParaRPr>
              </a:p>
              <a:p>
                <a:pPr eaLnBrk="1" hangingPunct="1">
                  <a:defRPr/>
                </a:pPr>
                <a:r>
                  <a:rPr lang="de-DE" sz="1400" b="1" dirty="0">
                    <a:solidFill>
                      <a:srgbClr val="FFC000"/>
                    </a:solidFill>
                    <a:latin typeface="+mj-lt"/>
                    <a:ea typeface="+mn-ea"/>
                  </a:rPr>
                  <a:t>Type 2-Diabetes mellitus</a:t>
                </a:r>
                <a:r>
                  <a:rPr lang="de-DE" sz="1400" b="1" dirty="0">
                    <a:solidFill>
                      <a:srgbClr val="3333CC"/>
                    </a:solidFill>
                    <a:latin typeface="Tahoma" pitchFamily="34" charset="0"/>
                    <a:ea typeface="+mn-ea"/>
                  </a:rPr>
                  <a:t>	</a:t>
                </a:r>
              </a:p>
            </p:txBody>
          </p:sp>
          <p:sp>
            <p:nvSpPr>
              <p:cNvPr id="44" name="Text Box 61">
                <a:extLst>
                  <a:ext uri="{FF2B5EF4-FFF2-40B4-BE49-F238E27FC236}">
                    <a16:creationId xmlns:a16="http://schemas.microsoft.com/office/drawing/2014/main" id="{5E0863D9-F300-478A-80E8-58F8221C3D81}"/>
                  </a:ext>
                </a:extLst>
              </p:cNvPr>
              <p:cNvSpPr txBox="1">
                <a:spLocks noChangeArrowheads="1"/>
              </p:cNvSpPr>
              <p:nvPr/>
            </p:nvSpPr>
            <p:spPr bwMode="gray">
              <a:xfrm>
                <a:off x="3970" y="2522"/>
                <a:ext cx="476" cy="192"/>
              </a:xfrm>
              <a:prstGeom prst="rect">
                <a:avLst/>
              </a:prstGeom>
              <a:noFill/>
              <a:ln>
                <a:noFill/>
              </a:ln>
              <a:effectLst/>
              <a:sp3d extrusionH="38100" prstMaterial="softEdge">
                <a:bevelT w="133350" h="152400"/>
                <a:bevelB/>
              </a:sp3d>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fontAlgn="base">
                  <a:spcBef>
                    <a:spcPct val="0"/>
                  </a:spcBef>
                  <a:spcAft>
                    <a:spcPct val="0"/>
                  </a:spcAft>
                  <a:defRPr sz="2400">
                    <a:solidFill>
                      <a:schemeClr val="tx1"/>
                    </a:solidFill>
                    <a:latin typeface="Arial" charset="0"/>
                  </a:defRPr>
                </a:lvl6pPr>
                <a:lvl7pPr marL="2971800" indent="-228600" fontAlgn="base">
                  <a:spcBef>
                    <a:spcPct val="0"/>
                  </a:spcBef>
                  <a:spcAft>
                    <a:spcPct val="0"/>
                  </a:spcAft>
                  <a:defRPr sz="2400">
                    <a:solidFill>
                      <a:schemeClr val="tx1"/>
                    </a:solidFill>
                    <a:latin typeface="Arial" charset="0"/>
                  </a:defRPr>
                </a:lvl7pPr>
                <a:lvl8pPr marL="3429000" indent="-228600" fontAlgn="base">
                  <a:spcBef>
                    <a:spcPct val="0"/>
                  </a:spcBef>
                  <a:spcAft>
                    <a:spcPct val="0"/>
                  </a:spcAft>
                  <a:defRPr sz="2400">
                    <a:solidFill>
                      <a:schemeClr val="tx1"/>
                    </a:solidFill>
                    <a:latin typeface="Arial" charset="0"/>
                  </a:defRPr>
                </a:lvl8pPr>
                <a:lvl9pPr marL="3886200" indent="-228600" fontAlgn="base">
                  <a:spcBef>
                    <a:spcPct val="0"/>
                  </a:spcBef>
                  <a:spcAft>
                    <a:spcPct val="0"/>
                  </a:spcAft>
                  <a:defRPr sz="2400">
                    <a:solidFill>
                      <a:schemeClr val="tx1"/>
                    </a:solidFill>
                    <a:latin typeface="Arial" charset="0"/>
                  </a:defRPr>
                </a:lvl9pPr>
              </a:lstStyle>
              <a:p>
                <a:pPr eaLnBrk="1" hangingPunct="1">
                  <a:defRPr/>
                </a:pPr>
                <a:r>
                  <a:rPr lang="de-DE" sz="1400" dirty="0">
                    <a:solidFill>
                      <a:schemeClr val="bg2">
                        <a:lumMod val="25000"/>
                      </a:schemeClr>
                    </a:solidFill>
                    <a:latin typeface="Tahoma" pitchFamily="34" charset="0"/>
                    <a:ea typeface="+mn-ea"/>
                  </a:rPr>
                  <a:t>65</a:t>
                </a:r>
              </a:p>
            </p:txBody>
          </p:sp>
          <p:sp>
            <p:nvSpPr>
              <p:cNvPr id="45" name="Text Box 62">
                <a:extLst>
                  <a:ext uri="{FF2B5EF4-FFF2-40B4-BE49-F238E27FC236}">
                    <a16:creationId xmlns:a16="http://schemas.microsoft.com/office/drawing/2014/main" id="{55B3E641-F5C7-4974-A3D7-0D922E819526}"/>
                  </a:ext>
                </a:extLst>
              </p:cNvPr>
              <p:cNvSpPr txBox="1">
                <a:spLocks noChangeArrowheads="1"/>
              </p:cNvSpPr>
              <p:nvPr/>
            </p:nvSpPr>
            <p:spPr bwMode="gray">
              <a:xfrm>
                <a:off x="3970" y="2921"/>
                <a:ext cx="476" cy="192"/>
              </a:xfrm>
              <a:prstGeom prst="rect">
                <a:avLst/>
              </a:prstGeom>
              <a:noFill/>
              <a:ln>
                <a:noFill/>
              </a:ln>
              <a:effectLst/>
              <a:sp3d extrusionH="38100" prstMaterial="softEdge">
                <a:bevelT w="133350" h="152400"/>
                <a:bevelB/>
              </a:sp3d>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fontAlgn="base">
                  <a:spcBef>
                    <a:spcPct val="0"/>
                  </a:spcBef>
                  <a:spcAft>
                    <a:spcPct val="0"/>
                  </a:spcAft>
                  <a:defRPr sz="2400">
                    <a:solidFill>
                      <a:schemeClr val="tx1"/>
                    </a:solidFill>
                    <a:latin typeface="Arial" charset="0"/>
                  </a:defRPr>
                </a:lvl6pPr>
                <a:lvl7pPr marL="2971800" indent="-228600" fontAlgn="base">
                  <a:spcBef>
                    <a:spcPct val="0"/>
                  </a:spcBef>
                  <a:spcAft>
                    <a:spcPct val="0"/>
                  </a:spcAft>
                  <a:defRPr sz="2400">
                    <a:solidFill>
                      <a:schemeClr val="tx1"/>
                    </a:solidFill>
                    <a:latin typeface="Arial" charset="0"/>
                  </a:defRPr>
                </a:lvl7pPr>
                <a:lvl8pPr marL="3429000" indent="-228600" fontAlgn="base">
                  <a:spcBef>
                    <a:spcPct val="0"/>
                  </a:spcBef>
                  <a:spcAft>
                    <a:spcPct val="0"/>
                  </a:spcAft>
                  <a:defRPr sz="2400">
                    <a:solidFill>
                      <a:schemeClr val="tx1"/>
                    </a:solidFill>
                    <a:latin typeface="Arial" charset="0"/>
                  </a:defRPr>
                </a:lvl8pPr>
                <a:lvl9pPr marL="3886200" indent="-228600" fontAlgn="base">
                  <a:spcBef>
                    <a:spcPct val="0"/>
                  </a:spcBef>
                  <a:spcAft>
                    <a:spcPct val="0"/>
                  </a:spcAft>
                  <a:defRPr sz="2400">
                    <a:solidFill>
                      <a:schemeClr val="tx1"/>
                    </a:solidFill>
                    <a:latin typeface="Arial" charset="0"/>
                  </a:defRPr>
                </a:lvl9pPr>
              </a:lstStyle>
              <a:p>
                <a:pPr eaLnBrk="1" hangingPunct="1">
                  <a:defRPr/>
                </a:pPr>
                <a:r>
                  <a:rPr lang="de-DE" sz="1400">
                    <a:solidFill>
                      <a:schemeClr val="bg2">
                        <a:lumMod val="25000"/>
                      </a:schemeClr>
                    </a:solidFill>
                    <a:latin typeface="Tahoma" pitchFamily="34" charset="0"/>
                    <a:ea typeface="+mn-ea"/>
                  </a:rPr>
                  <a:t>67</a:t>
                </a:r>
              </a:p>
            </p:txBody>
          </p:sp>
          <p:sp>
            <p:nvSpPr>
              <p:cNvPr id="46" name="Text Box 63">
                <a:extLst>
                  <a:ext uri="{FF2B5EF4-FFF2-40B4-BE49-F238E27FC236}">
                    <a16:creationId xmlns:a16="http://schemas.microsoft.com/office/drawing/2014/main" id="{7BACCDBB-538F-4FDB-8431-E5081A354213}"/>
                  </a:ext>
                </a:extLst>
              </p:cNvPr>
              <p:cNvSpPr txBox="1">
                <a:spLocks noChangeArrowheads="1"/>
              </p:cNvSpPr>
              <p:nvPr/>
            </p:nvSpPr>
            <p:spPr bwMode="gray">
              <a:xfrm>
                <a:off x="3970" y="3338"/>
                <a:ext cx="476" cy="192"/>
              </a:xfrm>
              <a:prstGeom prst="rect">
                <a:avLst/>
              </a:prstGeom>
              <a:noFill/>
              <a:ln>
                <a:noFill/>
              </a:ln>
              <a:effectLst/>
              <a:sp3d extrusionH="38100" prstMaterial="softEdge">
                <a:bevelT w="133350" h="152400"/>
                <a:bevelB/>
              </a:sp3d>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fontAlgn="base">
                  <a:spcBef>
                    <a:spcPct val="0"/>
                  </a:spcBef>
                  <a:spcAft>
                    <a:spcPct val="0"/>
                  </a:spcAft>
                  <a:defRPr sz="2400">
                    <a:solidFill>
                      <a:schemeClr val="tx1"/>
                    </a:solidFill>
                    <a:latin typeface="Arial" charset="0"/>
                  </a:defRPr>
                </a:lvl6pPr>
                <a:lvl7pPr marL="2971800" indent="-228600" fontAlgn="base">
                  <a:spcBef>
                    <a:spcPct val="0"/>
                  </a:spcBef>
                  <a:spcAft>
                    <a:spcPct val="0"/>
                  </a:spcAft>
                  <a:defRPr sz="2400">
                    <a:solidFill>
                      <a:schemeClr val="tx1"/>
                    </a:solidFill>
                    <a:latin typeface="Arial" charset="0"/>
                  </a:defRPr>
                </a:lvl7pPr>
                <a:lvl8pPr marL="3429000" indent="-228600" fontAlgn="base">
                  <a:spcBef>
                    <a:spcPct val="0"/>
                  </a:spcBef>
                  <a:spcAft>
                    <a:spcPct val="0"/>
                  </a:spcAft>
                  <a:defRPr sz="2400">
                    <a:solidFill>
                      <a:schemeClr val="tx1"/>
                    </a:solidFill>
                    <a:latin typeface="Arial" charset="0"/>
                  </a:defRPr>
                </a:lvl8pPr>
                <a:lvl9pPr marL="3886200" indent="-228600" fontAlgn="base">
                  <a:spcBef>
                    <a:spcPct val="0"/>
                  </a:spcBef>
                  <a:spcAft>
                    <a:spcPct val="0"/>
                  </a:spcAft>
                  <a:defRPr sz="2400">
                    <a:solidFill>
                      <a:schemeClr val="tx1"/>
                    </a:solidFill>
                    <a:latin typeface="Arial" charset="0"/>
                  </a:defRPr>
                </a:lvl9pPr>
              </a:lstStyle>
              <a:p>
                <a:pPr eaLnBrk="1" hangingPunct="1">
                  <a:defRPr/>
                </a:pPr>
                <a:r>
                  <a:rPr lang="de-DE" sz="1400" dirty="0">
                    <a:solidFill>
                      <a:schemeClr val="bg2">
                        <a:lumMod val="25000"/>
                      </a:schemeClr>
                    </a:solidFill>
                    <a:latin typeface="Tahoma" pitchFamily="34" charset="0"/>
                    <a:ea typeface="+mn-ea"/>
                  </a:rPr>
                  <a:t>75</a:t>
                </a:r>
              </a:p>
            </p:txBody>
          </p:sp>
        </p:grpSp>
      </p:grpSp>
      <p:sp>
        <p:nvSpPr>
          <p:cNvPr id="66" name="Text Box 64">
            <a:extLst>
              <a:ext uri="{FF2B5EF4-FFF2-40B4-BE49-F238E27FC236}">
                <a16:creationId xmlns:a16="http://schemas.microsoft.com/office/drawing/2014/main" id="{63FC890A-716A-4466-83E5-CC545F256F2A}"/>
              </a:ext>
            </a:extLst>
          </p:cNvPr>
          <p:cNvSpPr txBox="1">
            <a:spLocks noChangeArrowheads="1"/>
          </p:cNvSpPr>
          <p:nvPr/>
        </p:nvSpPr>
        <p:spPr bwMode="gray">
          <a:xfrm>
            <a:off x="7027419" y="1222226"/>
            <a:ext cx="755650" cy="539750"/>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lnSpc>
                <a:spcPct val="70000"/>
              </a:lnSpc>
              <a:defRPr/>
            </a:pPr>
            <a:r>
              <a:rPr lang="de-DE" altLang="de-DE" sz="1400">
                <a:solidFill>
                  <a:schemeClr val="bg2">
                    <a:lumMod val="25000"/>
                  </a:schemeClr>
                </a:solidFill>
                <a:latin typeface="Tahoma" pitchFamily="34" charset="0"/>
                <a:ea typeface="+mn-ea"/>
              </a:rPr>
              <a:t>n=</a:t>
            </a:r>
          </a:p>
          <a:p>
            <a:pPr eaLnBrk="1" hangingPunct="1">
              <a:lnSpc>
                <a:spcPct val="70000"/>
              </a:lnSpc>
              <a:defRPr/>
            </a:pPr>
            <a:endParaRPr lang="de-DE" altLang="de-DE" sz="1400">
              <a:solidFill>
                <a:schemeClr val="bg2">
                  <a:lumMod val="25000"/>
                </a:schemeClr>
              </a:solidFill>
              <a:latin typeface="Tahoma" pitchFamily="34" charset="0"/>
              <a:ea typeface="+mn-ea"/>
            </a:endParaRPr>
          </a:p>
          <a:p>
            <a:pPr eaLnBrk="1" hangingPunct="1">
              <a:lnSpc>
                <a:spcPct val="70000"/>
              </a:lnSpc>
              <a:defRPr/>
            </a:pPr>
            <a:r>
              <a:rPr lang="de-DE" altLang="de-DE" sz="1400">
                <a:solidFill>
                  <a:schemeClr val="bg2">
                    <a:lumMod val="25000"/>
                  </a:schemeClr>
                </a:solidFill>
                <a:latin typeface="Tahoma" pitchFamily="34" charset="0"/>
                <a:ea typeface="+mn-ea"/>
              </a:rPr>
              <a:t>74</a:t>
            </a:r>
          </a:p>
        </p:txBody>
      </p:sp>
      <p:grpSp>
        <p:nvGrpSpPr>
          <p:cNvPr id="67" name="Group 65">
            <a:extLst>
              <a:ext uri="{FF2B5EF4-FFF2-40B4-BE49-F238E27FC236}">
                <a16:creationId xmlns:a16="http://schemas.microsoft.com/office/drawing/2014/main" id="{8368F7C1-3D32-4D65-86CC-586B8E040575}"/>
              </a:ext>
            </a:extLst>
          </p:cNvPr>
          <p:cNvGrpSpPr>
            <a:grpSpLocks/>
          </p:cNvGrpSpPr>
          <p:nvPr/>
        </p:nvGrpSpPr>
        <p:grpSpPr bwMode="auto">
          <a:xfrm>
            <a:off x="2201419" y="1330176"/>
            <a:ext cx="4824413" cy="179387"/>
            <a:chOff x="930" y="3657"/>
            <a:chExt cx="1813" cy="136"/>
          </a:xfrm>
        </p:grpSpPr>
        <p:sp>
          <p:nvSpPr>
            <p:cNvPr id="68" name="AutoShape 66">
              <a:extLst>
                <a:ext uri="{FF2B5EF4-FFF2-40B4-BE49-F238E27FC236}">
                  <a16:creationId xmlns:a16="http://schemas.microsoft.com/office/drawing/2014/main" id="{F9CD2573-615F-4CDB-AEA1-EBA379B93E86}"/>
                </a:ext>
              </a:extLst>
            </p:cNvPr>
            <p:cNvSpPr>
              <a:spLocks noChangeArrowheads="1"/>
            </p:cNvSpPr>
            <p:nvPr/>
          </p:nvSpPr>
          <p:spPr bwMode="gray">
            <a:xfrm>
              <a:off x="930"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69" name="AutoShape 67">
              <a:extLst>
                <a:ext uri="{FF2B5EF4-FFF2-40B4-BE49-F238E27FC236}">
                  <a16:creationId xmlns:a16="http://schemas.microsoft.com/office/drawing/2014/main" id="{E2B80C76-3003-4C0B-9E13-D5B8048C8467}"/>
                </a:ext>
              </a:extLst>
            </p:cNvPr>
            <p:cNvSpPr>
              <a:spLocks noChangeArrowheads="1"/>
            </p:cNvSpPr>
            <p:nvPr/>
          </p:nvSpPr>
          <p:spPr bwMode="gray">
            <a:xfrm>
              <a:off x="1043"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0" name="AutoShape 68">
              <a:extLst>
                <a:ext uri="{FF2B5EF4-FFF2-40B4-BE49-F238E27FC236}">
                  <a16:creationId xmlns:a16="http://schemas.microsoft.com/office/drawing/2014/main" id="{5B0C563E-03C7-4B3A-B7B6-F354DB8DA513}"/>
                </a:ext>
              </a:extLst>
            </p:cNvPr>
            <p:cNvSpPr>
              <a:spLocks noChangeArrowheads="1"/>
            </p:cNvSpPr>
            <p:nvPr/>
          </p:nvSpPr>
          <p:spPr bwMode="gray">
            <a:xfrm>
              <a:off x="1156"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1" name="AutoShape 69">
              <a:extLst>
                <a:ext uri="{FF2B5EF4-FFF2-40B4-BE49-F238E27FC236}">
                  <a16:creationId xmlns:a16="http://schemas.microsoft.com/office/drawing/2014/main" id="{E8969700-966E-4381-A2EA-78F16EAA59D6}"/>
                </a:ext>
              </a:extLst>
            </p:cNvPr>
            <p:cNvSpPr>
              <a:spLocks noChangeArrowheads="1"/>
            </p:cNvSpPr>
            <p:nvPr/>
          </p:nvSpPr>
          <p:spPr bwMode="gray">
            <a:xfrm>
              <a:off x="1269"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2" name="AutoShape 70">
              <a:extLst>
                <a:ext uri="{FF2B5EF4-FFF2-40B4-BE49-F238E27FC236}">
                  <a16:creationId xmlns:a16="http://schemas.microsoft.com/office/drawing/2014/main" id="{BF2F8E43-F40F-49F9-AD7F-0DB4EAD80FCD}"/>
                </a:ext>
              </a:extLst>
            </p:cNvPr>
            <p:cNvSpPr>
              <a:spLocks noChangeArrowheads="1"/>
            </p:cNvSpPr>
            <p:nvPr/>
          </p:nvSpPr>
          <p:spPr bwMode="gray">
            <a:xfrm>
              <a:off x="1377"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3" name="AutoShape 71">
              <a:extLst>
                <a:ext uri="{FF2B5EF4-FFF2-40B4-BE49-F238E27FC236}">
                  <a16:creationId xmlns:a16="http://schemas.microsoft.com/office/drawing/2014/main" id="{DE88BB90-294B-4E2B-B9ED-26F19DBA4FF2}"/>
                </a:ext>
              </a:extLst>
            </p:cNvPr>
            <p:cNvSpPr>
              <a:spLocks noChangeArrowheads="1"/>
            </p:cNvSpPr>
            <p:nvPr/>
          </p:nvSpPr>
          <p:spPr bwMode="gray">
            <a:xfrm>
              <a:off x="1490"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4" name="AutoShape 72">
              <a:extLst>
                <a:ext uri="{FF2B5EF4-FFF2-40B4-BE49-F238E27FC236}">
                  <a16:creationId xmlns:a16="http://schemas.microsoft.com/office/drawing/2014/main" id="{AD8906EE-70E2-4ECA-9384-A54FAD20D911}"/>
                </a:ext>
              </a:extLst>
            </p:cNvPr>
            <p:cNvSpPr>
              <a:spLocks noChangeArrowheads="1"/>
            </p:cNvSpPr>
            <p:nvPr/>
          </p:nvSpPr>
          <p:spPr bwMode="gray">
            <a:xfrm>
              <a:off x="1603"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5" name="AutoShape 73">
              <a:extLst>
                <a:ext uri="{FF2B5EF4-FFF2-40B4-BE49-F238E27FC236}">
                  <a16:creationId xmlns:a16="http://schemas.microsoft.com/office/drawing/2014/main" id="{FBDDEF58-3679-4C34-8A0E-D942C6175111}"/>
                </a:ext>
              </a:extLst>
            </p:cNvPr>
            <p:cNvSpPr>
              <a:spLocks noChangeArrowheads="1"/>
            </p:cNvSpPr>
            <p:nvPr/>
          </p:nvSpPr>
          <p:spPr bwMode="gray">
            <a:xfrm>
              <a:off x="1716" y="3657"/>
              <a:ext cx="135"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6" name="AutoShape 74">
              <a:extLst>
                <a:ext uri="{FF2B5EF4-FFF2-40B4-BE49-F238E27FC236}">
                  <a16:creationId xmlns:a16="http://schemas.microsoft.com/office/drawing/2014/main" id="{8DEF090F-8572-4E52-894A-22191BE8CE39}"/>
                </a:ext>
              </a:extLst>
            </p:cNvPr>
            <p:cNvSpPr>
              <a:spLocks noChangeArrowheads="1"/>
            </p:cNvSpPr>
            <p:nvPr/>
          </p:nvSpPr>
          <p:spPr bwMode="gray">
            <a:xfrm>
              <a:off x="1831"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7" name="AutoShape 75">
              <a:extLst>
                <a:ext uri="{FF2B5EF4-FFF2-40B4-BE49-F238E27FC236}">
                  <a16:creationId xmlns:a16="http://schemas.microsoft.com/office/drawing/2014/main" id="{F250C5C2-B8BF-456B-9851-3EE0E75873EF}"/>
                </a:ext>
              </a:extLst>
            </p:cNvPr>
            <p:cNvSpPr>
              <a:spLocks noChangeArrowheads="1"/>
            </p:cNvSpPr>
            <p:nvPr/>
          </p:nvSpPr>
          <p:spPr bwMode="gray">
            <a:xfrm>
              <a:off x="1944"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8" name="AutoShape 76">
              <a:extLst>
                <a:ext uri="{FF2B5EF4-FFF2-40B4-BE49-F238E27FC236}">
                  <a16:creationId xmlns:a16="http://schemas.microsoft.com/office/drawing/2014/main" id="{2D719150-923B-4114-85E6-567DB26566BA}"/>
                </a:ext>
              </a:extLst>
            </p:cNvPr>
            <p:cNvSpPr>
              <a:spLocks noChangeArrowheads="1"/>
            </p:cNvSpPr>
            <p:nvPr/>
          </p:nvSpPr>
          <p:spPr bwMode="gray">
            <a:xfrm>
              <a:off x="2057"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79" name="AutoShape 77">
              <a:extLst>
                <a:ext uri="{FF2B5EF4-FFF2-40B4-BE49-F238E27FC236}">
                  <a16:creationId xmlns:a16="http://schemas.microsoft.com/office/drawing/2014/main" id="{5030CE39-37AE-4952-B13E-71D2F57E356B}"/>
                </a:ext>
              </a:extLst>
            </p:cNvPr>
            <p:cNvSpPr>
              <a:spLocks noChangeArrowheads="1"/>
            </p:cNvSpPr>
            <p:nvPr/>
          </p:nvSpPr>
          <p:spPr bwMode="gray">
            <a:xfrm>
              <a:off x="2170" y="3657"/>
              <a:ext cx="135"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80" name="AutoShape 78">
              <a:extLst>
                <a:ext uri="{FF2B5EF4-FFF2-40B4-BE49-F238E27FC236}">
                  <a16:creationId xmlns:a16="http://schemas.microsoft.com/office/drawing/2014/main" id="{8C64E684-8F43-450E-A77D-70C82263050A}"/>
                </a:ext>
              </a:extLst>
            </p:cNvPr>
            <p:cNvSpPr>
              <a:spLocks noChangeArrowheads="1"/>
            </p:cNvSpPr>
            <p:nvPr/>
          </p:nvSpPr>
          <p:spPr bwMode="gray">
            <a:xfrm>
              <a:off x="2268"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81" name="AutoShape 79">
              <a:extLst>
                <a:ext uri="{FF2B5EF4-FFF2-40B4-BE49-F238E27FC236}">
                  <a16:creationId xmlns:a16="http://schemas.microsoft.com/office/drawing/2014/main" id="{2967516C-0B26-485A-9961-DC37E1A41269}"/>
                </a:ext>
              </a:extLst>
            </p:cNvPr>
            <p:cNvSpPr>
              <a:spLocks noChangeArrowheads="1"/>
            </p:cNvSpPr>
            <p:nvPr/>
          </p:nvSpPr>
          <p:spPr bwMode="gray">
            <a:xfrm>
              <a:off x="2381"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82" name="AutoShape 80">
              <a:extLst>
                <a:ext uri="{FF2B5EF4-FFF2-40B4-BE49-F238E27FC236}">
                  <a16:creationId xmlns:a16="http://schemas.microsoft.com/office/drawing/2014/main" id="{404181BC-D61B-4390-8136-F02D78A8EA2B}"/>
                </a:ext>
              </a:extLst>
            </p:cNvPr>
            <p:cNvSpPr>
              <a:spLocks noChangeArrowheads="1"/>
            </p:cNvSpPr>
            <p:nvPr/>
          </p:nvSpPr>
          <p:spPr bwMode="gray">
            <a:xfrm>
              <a:off x="2494"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sp>
          <p:nvSpPr>
            <p:cNvPr id="83" name="AutoShape 81">
              <a:extLst>
                <a:ext uri="{FF2B5EF4-FFF2-40B4-BE49-F238E27FC236}">
                  <a16:creationId xmlns:a16="http://schemas.microsoft.com/office/drawing/2014/main" id="{2370F5D3-359E-4451-B5A0-0C729889CA33}"/>
                </a:ext>
              </a:extLst>
            </p:cNvPr>
            <p:cNvSpPr>
              <a:spLocks noChangeArrowheads="1"/>
            </p:cNvSpPr>
            <p:nvPr/>
          </p:nvSpPr>
          <p:spPr bwMode="gray">
            <a:xfrm>
              <a:off x="2607" y="3657"/>
              <a:ext cx="136" cy="136"/>
            </a:xfrm>
            <a:prstGeom prst="diamond">
              <a:avLst/>
            </a:prstGeom>
            <a:solidFill>
              <a:schemeClr val="bg1"/>
            </a:solidFill>
            <a:ln w="9525">
              <a:solidFill>
                <a:schemeClr val="bg1"/>
              </a:solidFill>
              <a:miter lim="800000"/>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eaLnBrk="1" hangingPunct="1">
                <a:defRPr/>
              </a:pPr>
              <a:endParaRPr lang="de-DE" altLang="de-DE" sz="1800" b="1">
                <a:solidFill>
                  <a:srgbClr val="000000"/>
                </a:solidFill>
                <a:ea typeface="+mn-ea"/>
              </a:endParaRPr>
            </a:p>
          </p:txBody>
        </p:sp>
      </p:grpSp>
      <p:sp>
        <p:nvSpPr>
          <p:cNvPr id="84" name="Rectangle 4">
            <a:extLst>
              <a:ext uri="{FF2B5EF4-FFF2-40B4-BE49-F238E27FC236}">
                <a16:creationId xmlns:a16="http://schemas.microsoft.com/office/drawing/2014/main" id="{2BBA40FC-121D-4E43-8BEB-6B8D300B8353}"/>
              </a:ext>
            </a:extLst>
          </p:cNvPr>
          <p:cNvSpPr>
            <a:spLocks noGrp="1" noChangeArrowheads="1"/>
          </p:cNvSpPr>
          <p:nvPr>
            <p:ph type="title"/>
          </p:nvPr>
        </p:nvSpPr>
        <p:spPr>
          <a:xfrm>
            <a:off x="245010" y="255218"/>
            <a:ext cx="11230597" cy="717771"/>
          </a:xfrm>
          <a:noFill/>
          <a:ln/>
          <a:extLst>
            <a:ext uri="{909E8E84-426E-40DD-AFC4-6F175D3DCCD1}">
              <a14:hiddenFill xmlns:a14="http://schemas.microsoft.com/office/drawing/2010/main">
                <a:solidFill>
                  <a:srgbClr val="FFB300"/>
                </a:solidFill>
              </a14:hiddenFill>
            </a:ext>
          </a:extLst>
        </p:spPr>
        <p:txBody>
          <a:bodyPr>
            <a:noAutofit/>
          </a:bodyPr>
          <a:lstStyle/>
          <a:p>
            <a:r>
              <a:rPr lang="en-US" altLang="en-US" sz="3200" dirty="0">
                <a:solidFill>
                  <a:srgbClr val="080808"/>
                </a:solidFill>
              </a:rPr>
              <a:t>Clinical Features in Relation to Testosterone Levels</a:t>
            </a:r>
          </a:p>
        </p:txBody>
      </p:sp>
      <p:sp>
        <p:nvSpPr>
          <p:cNvPr id="85" name="Text Box 23">
            <a:extLst>
              <a:ext uri="{FF2B5EF4-FFF2-40B4-BE49-F238E27FC236}">
                <a16:creationId xmlns:a16="http://schemas.microsoft.com/office/drawing/2014/main" id="{7ABDF85D-FD6E-41DE-AC0C-79A789E0DAF9}"/>
              </a:ext>
            </a:extLst>
          </p:cNvPr>
          <p:cNvSpPr txBox="1">
            <a:spLocks noChangeArrowheads="1"/>
          </p:cNvSpPr>
          <p:nvPr/>
        </p:nvSpPr>
        <p:spPr bwMode="gray">
          <a:xfrm>
            <a:off x="2226819" y="1159157"/>
            <a:ext cx="4691063" cy="350838"/>
          </a:xfrm>
          <a:prstGeom prst="rect">
            <a:avLst/>
          </a:prstGeom>
          <a:noFill/>
          <a:ln>
            <a:noFill/>
          </a:ln>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fontAlgn="base">
              <a:spcBef>
                <a:spcPct val="0"/>
              </a:spcBef>
              <a:spcAft>
                <a:spcPct val="0"/>
              </a:spcAft>
              <a:defRPr sz="2400">
                <a:solidFill>
                  <a:schemeClr val="tx1"/>
                </a:solidFill>
                <a:latin typeface="Arial" pitchFamily="34" charset="0"/>
              </a:defRPr>
            </a:lvl6pPr>
            <a:lvl7pPr marL="2971800" indent="-228600" fontAlgn="base">
              <a:spcBef>
                <a:spcPct val="0"/>
              </a:spcBef>
              <a:spcAft>
                <a:spcPct val="0"/>
              </a:spcAft>
              <a:defRPr sz="2400">
                <a:solidFill>
                  <a:schemeClr val="tx1"/>
                </a:solidFill>
                <a:latin typeface="Arial" pitchFamily="34" charset="0"/>
              </a:defRPr>
            </a:lvl7pPr>
            <a:lvl8pPr marL="3429000" indent="-228600" fontAlgn="base">
              <a:spcBef>
                <a:spcPct val="0"/>
              </a:spcBef>
              <a:spcAft>
                <a:spcPct val="0"/>
              </a:spcAft>
              <a:defRPr sz="2400">
                <a:solidFill>
                  <a:schemeClr val="tx1"/>
                </a:solidFill>
                <a:latin typeface="Arial" pitchFamily="34" charset="0"/>
              </a:defRPr>
            </a:lvl8pPr>
            <a:lvl9pPr marL="3886200" indent="-228600" fontAlgn="base">
              <a:spcBef>
                <a:spcPct val="0"/>
              </a:spcBef>
              <a:spcAft>
                <a:spcPct val="0"/>
              </a:spcAft>
              <a:defRPr sz="2400">
                <a:solidFill>
                  <a:schemeClr val="tx1"/>
                </a:solidFill>
                <a:latin typeface="Arial" pitchFamily="34" charset="0"/>
              </a:defRPr>
            </a:lvl9pPr>
          </a:lstStyle>
          <a:p>
            <a:pPr algn="ctr" eaLnBrk="1" hangingPunct="1">
              <a:defRPr/>
            </a:pPr>
            <a:r>
              <a:rPr lang="de-DE" altLang="de-DE" sz="1700" b="1" dirty="0">
                <a:solidFill>
                  <a:schemeClr val="bg2">
                    <a:lumMod val="25000"/>
                  </a:schemeClr>
                </a:solidFill>
                <a:latin typeface="+mn-lt"/>
                <a:ea typeface="+mn-ea"/>
              </a:rPr>
              <a:t>434 men (age 50-86 years)</a:t>
            </a:r>
          </a:p>
        </p:txBody>
      </p:sp>
      <p:sp>
        <p:nvSpPr>
          <p:cNvPr id="2" name="Slide Number Placeholder 1">
            <a:extLst>
              <a:ext uri="{FF2B5EF4-FFF2-40B4-BE49-F238E27FC236}">
                <a16:creationId xmlns:a16="http://schemas.microsoft.com/office/drawing/2014/main" id="{A15D5FE3-124E-4515-BFA6-FCE457B564E6}"/>
              </a:ext>
            </a:extLst>
          </p:cNvPr>
          <p:cNvSpPr>
            <a:spLocks noGrp="1"/>
          </p:cNvSpPr>
          <p:nvPr>
            <p:ph type="sldNum" sz="quarter" idx="12"/>
          </p:nvPr>
        </p:nvSpPr>
        <p:spPr/>
        <p:txBody>
          <a:bodyPr/>
          <a:lstStyle/>
          <a:p>
            <a:fld id="{24443D20-B41A-4E7F-B431-D4A85DE2CB5E}" type="slidenum">
              <a:rPr lang="en-GB" smtClean="0"/>
              <a:pPr/>
              <a:t>38</a:t>
            </a:fld>
            <a:endParaRPr lang="en-GB" dirty="0">
              <a:solidFill>
                <a:schemeClr val="tx1">
                  <a:lumMod val="20000"/>
                  <a:lumOff val="80000"/>
                </a:schemeClr>
              </a:solidFill>
            </a:endParaRPr>
          </a:p>
        </p:txBody>
      </p:sp>
    </p:spTree>
    <p:extLst>
      <p:ext uri="{BB962C8B-B14F-4D97-AF65-F5344CB8AC3E}">
        <p14:creationId xmlns:p14="http://schemas.microsoft.com/office/powerpoint/2010/main" val="1544458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 y="203201"/>
            <a:ext cx="11522825" cy="834047"/>
          </a:xfrm>
        </p:spPr>
        <p:txBody>
          <a:bodyPr>
            <a:noAutofit/>
          </a:bodyPr>
          <a:lstStyle/>
          <a:p>
            <a:r>
              <a:rPr lang="en-GB" sz="3600" dirty="0">
                <a:solidFill>
                  <a:srgbClr val="000000"/>
                </a:solidFill>
              </a:rPr>
              <a:t>Treatment-Seeking for TD Can Often be Delayed</a:t>
            </a:r>
          </a:p>
        </p:txBody>
      </p:sp>
      <p:grpSp>
        <p:nvGrpSpPr>
          <p:cNvPr id="5" name="Group 4"/>
          <p:cNvGrpSpPr/>
          <p:nvPr/>
        </p:nvGrpSpPr>
        <p:grpSpPr>
          <a:xfrm>
            <a:off x="1096906" y="1882095"/>
            <a:ext cx="8900534" cy="3839706"/>
            <a:chOff x="351416" y="2102565"/>
            <a:chExt cx="8551542" cy="4212298"/>
          </a:xfrm>
        </p:grpSpPr>
        <p:sp>
          <p:nvSpPr>
            <p:cNvPr id="32" name="Rectangle 31"/>
            <p:cNvSpPr/>
            <p:nvPr/>
          </p:nvSpPr>
          <p:spPr>
            <a:xfrm>
              <a:off x="461789" y="2254966"/>
              <a:ext cx="8441169" cy="4059897"/>
            </a:xfrm>
            <a:prstGeom prst="rect">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ea typeface="+mn-ea"/>
                <a:cs typeface="+mn-cs"/>
              </a:endParaRPr>
            </a:p>
          </p:txBody>
        </p:sp>
        <p:grpSp>
          <p:nvGrpSpPr>
            <p:cNvPr id="18" name="Group 17"/>
            <p:cNvGrpSpPr/>
            <p:nvPr/>
          </p:nvGrpSpPr>
          <p:grpSpPr>
            <a:xfrm>
              <a:off x="351416" y="2431195"/>
              <a:ext cx="8441168" cy="3883668"/>
              <a:chOff x="904320" y="2651555"/>
              <a:chExt cx="8441168" cy="3883668"/>
            </a:xfrm>
          </p:grpSpPr>
          <p:graphicFrame>
            <p:nvGraphicFramePr>
              <p:cNvPr id="19" name="Chart 18"/>
              <p:cNvGraphicFramePr/>
              <p:nvPr/>
            </p:nvGraphicFramePr>
            <p:xfrm>
              <a:off x="904320" y="2651555"/>
              <a:ext cx="8441168" cy="388366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2596186" y="6181236"/>
                <a:ext cx="1850027" cy="303878"/>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dirty="0">
                    <a:ln>
                      <a:noFill/>
                    </a:ln>
                    <a:solidFill>
                      <a:srgbClr val="005294"/>
                    </a:solidFill>
                    <a:effectLst/>
                    <a:uLnTx/>
                    <a:uFillTx/>
                    <a:ea typeface="+mn-ea"/>
                    <a:cs typeface="Arial" charset="0"/>
                  </a:rPr>
                  <a:t>Respondents (n=90), %</a:t>
                </a:r>
              </a:p>
            </p:txBody>
          </p:sp>
        </p:grpSp>
        <p:sp>
          <p:nvSpPr>
            <p:cNvPr id="33" name="Rectangle 32"/>
            <p:cNvSpPr/>
            <p:nvPr/>
          </p:nvSpPr>
          <p:spPr>
            <a:xfrm>
              <a:off x="461789" y="2102565"/>
              <a:ext cx="8441169" cy="337643"/>
            </a:xfrm>
            <a:prstGeom prst="rect">
              <a:avLst/>
            </a:prstGeom>
            <a:solidFill>
              <a:schemeClr val="accent2"/>
            </a:solidFill>
            <a:ln w="28575">
              <a:solidFill>
                <a:schemeClr val="accent2"/>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2">
                      <a:lumMod val="25000"/>
                    </a:schemeClr>
                  </a:solidFill>
                  <a:uLnTx/>
                  <a:uFillTx/>
                  <a:ea typeface="+mn-ea"/>
                  <a:cs typeface="Arial" charset="0"/>
                </a:rPr>
                <a:t>Reasons for delaying among respondents who waited at least 3 months before seeking advice</a:t>
              </a:r>
            </a:p>
          </p:txBody>
        </p:sp>
      </p:grpSp>
      <p:sp>
        <p:nvSpPr>
          <p:cNvPr id="3" name="Content Placeholder 2"/>
          <p:cNvSpPr>
            <a:spLocks noGrp="1"/>
          </p:cNvSpPr>
          <p:nvPr>
            <p:ph idx="1"/>
          </p:nvPr>
        </p:nvSpPr>
        <p:spPr>
          <a:xfrm>
            <a:off x="982028" y="1273316"/>
            <a:ext cx="9015412" cy="901031"/>
          </a:xfrm>
          <a:noFill/>
        </p:spPr>
        <p:txBody>
          <a:bodyPr>
            <a:normAutofit/>
          </a:bodyPr>
          <a:lstStyle/>
          <a:p>
            <a:pPr>
              <a:buClr>
                <a:srgbClr val="006EAB"/>
              </a:buClr>
            </a:pPr>
            <a:r>
              <a:rPr lang="en-GB" sz="1800" dirty="0"/>
              <a:t>In total, 55% of all respondents waited between 3 and 24 months, with </a:t>
            </a:r>
            <a:r>
              <a:rPr lang="en-GB" sz="1800" b="1" dirty="0"/>
              <a:t>35% waiting for more than 2 years </a:t>
            </a:r>
            <a:r>
              <a:rPr lang="en-GB" sz="1800" dirty="0"/>
              <a:t>before seeking advice</a:t>
            </a:r>
          </a:p>
        </p:txBody>
      </p:sp>
      <p:sp>
        <p:nvSpPr>
          <p:cNvPr id="11" name="Rectangle 10">
            <a:extLst>
              <a:ext uri="{FF2B5EF4-FFF2-40B4-BE49-F238E27FC236}">
                <a16:creationId xmlns:a16="http://schemas.microsoft.com/office/drawing/2014/main" id="{09B25EC9-F8A0-4FDE-A424-200562397DB6}"/>
              </a:ext>
            </a:extLst>
          </p:cNvPr>
          <p:cNvSpPr/>
          <p:nvPr/>
        </p:nvSpPr>
        <p:spPr>
          <a:xfrm>
            <a:off x="1222447" y="6496727"/>
            <a:ext cx="9759587" cy="307777"/>
          </a:xfrm>
          <a:prstGeom prst="rect">
            <a:avLst/>
          </a:prstGeom>
        </p:spPr>
        <p:txBody>
          <a:bodyPr wrap="square">
            <a:spAutoFit/>
          </a:bodyPr>
          <a:lstStyle/>
          <a:p>
            <a:pPr lvl="0" algn="ctr">
              <a:defRPr/>
            </a:pPr>
            <a:r>
              <a:rPr kumimoji="0" lang="en-GB" sz="1400" b="1" i="0" u="none" strike="noStrike" kern="0" cap="none" spc="0" normalizeH="0" baseline="0" noProof="0" dirty="0">
                <a:ln>
                  <a:noFill/>
                </a:ln>
                <a:solidFill>
                  <a:schemeClr val="bg1"/>
                </a:solidFill>
                <a:effectLst/>
                <a:uLnTx/>
                <a:uFillTx/>
                <a:ea typeface="+mn-ea"/>
                <a:cs typeface="Arial" charset="0"/>
              </a:rPr>
              <a:t>David </a:t>
            </a:r>
            <a:r>
              <a:rPr lang="en-GB" sz="1400" b="1" kern="0" dirty="0">
                <a:solidFill>
                  <a:schemeClr val="bg1"/>
                </a:solidFill>
                <a:cs typeface="Arial" charset="0"/>
              </a:rPr>
              <a:t>J. et </a:t>
            </a:r>
            <a:r>
              <a:rPr kumimoji="0" lang="en-GB" sz="1400" b="1" i="0" u="none" strike="noStrike" kern="0" cap="none" spc="0" normalizeH="0" baseline="0" noProof="0" dirty="0">
                <a:ln>
                  <a:noFill/>
                </a:ln>
                <a:solidFill>
                  <a:schemeClr val="bg1"/>
                </a:solidFill>
                <a:effectLst/>
                <a:uLnTx/>
                <a:uFillTx/>
                <a:ea typeface="+mn-ea"/>
                <a:cs typeface="Arial" charset="0"/>
              </a:rPr>
              <a:t>al: The Journal of Sexual Medicine, Volume 13, Number 5, Supplement 2, May 2016.</a:t>
            </a:r>
          </a:p>
        </p:txBody>
      </p:sp>
    </p:spTree>
    <p:extLst>
      <p:ext uri="{BB962C8B-B14F-4D97-AF65-F5344CB8AC3E}">
        <p14:creationId xmlns:p14="http://schemas.microsoft.com/office/powerpoint/2010/main" val="360803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E4CFE-E401-5785-CF4F-9016F27AFEA6}"/>
              </a:ext>
            </a:extLst>
          </p:cNvPr>
          <p:cNvSpPr>
            <a:spLocks noGrp="1"/>
          </p:cNvSpPr>
          <p:nvPr>
            <p:ph type="title"/>
          </p:nvPr>
        </p:nvSpPr>
        <p:spPr>
          <a:xfrm>
            <a:off x="728242" y="161256"/>
            <a:ext cx="9601196" cy="1257485"/>
          </a:xfrm>
        </p:spPr>
        <p:txBody>
          <a:bodyPr/>
          <a:lstStyle/>
          <a:p>
            <a:r>
              <a:rPr lang="en-GB" dirty="0"/>
              <a:t>Life expectancy</a:t>
            </a:r>
          </a:p>
        </p:txBody>
      </p:sp>
      <p:sp>
        <p:nvSpPr>
          <p:cNvPr id="4" name="TextBox 3">
            <a:extLst>
              <a:ext uri="{FF2B5EF4-FFF2-40B4-BE49-F238E27FC236}">
                <a16:creationId xmlns:a16="http://schemas.microsoft.com/office/drawing/2014/main" id="{896AC93E-C1CB-4BA2-F2D2-9F28B55DB278}"/>
              </a:ext>
            </a:extLst>
          </p:cNvPr>
          <p:cNvSpPr txBox="1"/>
          <p:nvPr/>
        </p:nvSpPr>
        <p:spPr>
          <a:xfrm>
            <a:off x="838200" y="5677398"/>
            <a:ext cx="10651435" cy="861774"/>
          </a:xfrm>
          <a:prstGeom prst="rect">
            <a:avLst/>
          </a:prstGeom>
          <a:noFill/>
        </p:spPr>
        <p:txBody>
          <a:bodyPr wrap="square">
            <a:spAutoFit/>
          </a:bodyPr>
          <a:lstStyle/>
          <a:p>
            <a:pPr algn="ctr"/>
            <a:r>
              <a:rPr lang="en-GB" sz="1600" b="1" dirty="0">
                <a:hlinkClick r:id="rId2">
                  <a:extLst>
                    <a:ext uri="{A12FA001-AC4F-418D-AE19-62706E023703}">
                      <ahyp:hlinkClr xmlns:ahyp="http://schemas.microsoft.com/office/drawing/2018/hyperlinkcolor" val="tx"/>
                    </a:ext>
                  </a:extLst>
                </a:hlinkClick>
              </a:rPr>
              <a:t>https://www.menshealthforum.org.uk/key-data-mens-life-expectancy</a:t>
            </a:r>
            <a:r>
              <a:rPr lang="en-GB" sz="1600" b="1" dirty="0"/>
              <a:t> </a:t>
            </a:r>
          </a:p>
          <a:p>
            <a:pPr algn="ctr"/>
            <a:r>
              <a:rPr lang="en-US" sz="1600" b="1" dirty="0"/>
              <a:t>WHO report shows that women outlive men worldwide | The BMJ  </a:t>
            </a:r>
            <a:r>
              <a:rPr lang="en-US" sz="1600" b="1" dirty="0" err="1"/>
              <a:t>BMJ</a:t>
            </a:r>
            <a:r>
              <a:rPr lang="en-US" sz="1600" b="1" dirty="0"/>
              <a:t> 2019;365:l1631</a:t>
            </a:r>
          </a:p>
          <a:p>
            <a:endParaRPr lang="en-GB" dirty="0"/>
          </a:p>
        </p:txBody>
      </p:sp>
      <p:sp>
        <p:nvSpPr>
          <p:cNvPr id="3" name="Content Placeholder 2">
            <a:extLst>
              <a:ext uri="{FF2B5EF4-FFF2-40B4-BE49-F238E27FC236}">
                <a16:creationId xmlns:a16="http://schemas.microsoft.com/office/drawing/2014/main" id="{6C034525-497F-8B47-DB52-8D5E2F30ECDA}"/>
              </a:ext>
            </a:extLst>
          </p:cNvPr>
          <p:cNvSpPr>
            <a:spLocks noGrp="1"/>
          </p:cNvSpPr>
          <p:nvPr>
            <p:ph idx="1"/>
          </p:nvPr>
        </p:nvSpPr>
        <p:spPr>
          <a:xfrm>
            <a:off x="838200" y="1562853"/>
            <a:ext cx="10515600" cy="3970433"/>
          </a:xfrm>
        </p:spPr>
        <p:txBody>
          <a:bodyPr>
            <a:normAutofit/>
          </a:bodyPr>
          <a:lstStyle/>
          <a:p>
            <a:pPr algn="l"/>
            <a:r>
              <a:rPr lang="en-US" sz="1800" b="0" i="0" dirty="0">
                <a:solidFill>
                  <a:srgbClr val="202124"/>
                </a:solidFill>
                <a:effectLst/>
                <a:latin typeface="arial" panose="020B0604020202020204" pitchFamily="34" charset="0"/>
              </a:rPr>
              <a:t>Globally, at birth, life expectancy is </a:t>
            </a:r>
            <a:r>
              <a:rPr lang="en-US" sz="1800" b="1" i="0" dirty="0">
                <a:solidFill>
                  <a:srgbClr val="202124"/>
                </a:solidFill>
                <a:effectLst/>
                <a:latin typeface="arial" panose="020B0604020202020204" pitchFamily="34" charset="0"/>
              </a:rPr>
              <a:t>74.2 for women and 69.8 for men</a:t>
            </a:r>
            <a:r>
              <a:rPr lang="en-US" sz="1800" b="0" i="0" dirty="0">
                <a:solidFill>
                  <a:srgbClr val="202124"/>
                </a:solidFill>
                <a:effectLst/>
                <a:latin typeface="arial" panose="020B0604020202020204" pitchFamily="34" charset="0"/>
              </a:rPr>
              <a:t> </a:t>
            </a:r>
          </a:p>
          <a:p>
            <a:pPr algn="l"/>
            <a:endParaRPr lang="en-US" sz="1800" b="0" i="0" dirty="0">
              <a:solidFill>
                <a:srgbClr val="202124"/>
              </a:solidFill>
              <a:effectLst/>
              <a:latin typeface="arial" panose="020B0604020202020204" pitchFamily="34" charset="0"/>
            </a:endParaRPr>
          </a:p>
          <a:p>
            <a:pPr algn="l"/>
            <a:r>
              <a:rPr lang="en-US" sz="1800" i="0" dirty="0">
                <a:solidFill>
                  <a:srgbClr val="202124"/>
                </a:solidFill>
                <a:effectLst/>
                <a:latin typeface="arial" panose="020B0604020202020204" pitchFamily="34" charset="0"/>
              </a:rPr>
              <a:t>Life expectancy in the UK for males is 78.2 years and for females is 82.3 years.  </a:t>
            </a:r>
          </a:p>
          <a:p>
            <a:pPr algn="l"/>
            <a:endParaRPr lang="en-US" sz="1800" i="0" dirty="0">
              <a:solidFill>
                <a:srgbClr val="202124"/>
              </a:solidFill>
              <a:effectLst/>
              <a:latin typeface="arial" panose="020B0604020202020204" pitchFamily="34" charset="0"/>
            </a:endParaRPr>
          </a:p>
          <a:p>
            <a:pPr algn="l"/>
            <a:r>
              <a:rPr lang="en-US" sz="1800" i="0" dirty="0">
                <a:solidFill>
                  <a:srgbClr val="202124"/>
                </a:solidFill>
                <a:effectLst/>
                <a:latin typeface="arial" panose="020B0604020202020204" pitchFamily="34" charset="0"/>
              </a:rPr>
              <a:t>In other words, men live 2 hours fewer per day!</a:t>
            </a:r>
          </a:p>
          <a:p>
            <a:pPr algn="l"/>
            <a:endParaRPr lang="en-US" sz="1800" i="0" dirty="0">
              <a:solidFill>
                <a:srgbClr val="202124"/>
              </a:solidFill>
              <a:effectLst/>
              <a:latin typeface="arial" panose="020B0604020202020204" pitchFamily="34" charset="0"/>
            </a:endParaRPr>
          </a:p>
          <a:p>
            <a:pPr algn="l"/>
            <a:r>
              <a:rPr lang="en-US" sz="1800" i="0" dirty="0">
                <a:effectLst/>
                <a:latin typeface="arial" panose="020B0604020202020204" pitchFamily="34" charset="0"/>
              </a:rPr>
              <a:t>Healthy life expectancy in the UK for males is 63.5 years and for females is 65.7 years</a:t>
            </a:r>
          </a:p>
          <a:p>
            <a:pPr algn="l"/>
            <a:endParaRPr lang="en-US" sz="1800" i="0" dirty="0">
              <a:solidFill>
                <a:srgbClr val="FF0000"/>
              </a:solidFill>
              <a:effectLst/>
              <a:latin typeface="arial" panose="020B0604020202020204" pitchFamily="34" charset="0"/>
            </a:endParaRPr>
          </a:p>
          <a:p>
            <a:pPr algn="l"/>
            <a:r>
              <a:rPr lang="en-US" sz="1800" i="0" dirty="0">
                <a:effectLst/>
                <a:latin typeface="arial" panose="020B0604020202020204" pitchFamily="34" charset="0"/>
              </a:rPr>
              <a:t>Covid – mortality rate in men was 1.7 x higher than in women (overview of 38 countries</a:t>
            </a:r>
            <a:r>
              <a:rPr lang="en-US" sz="1800" dirty="0">
                <a:latin typeface="arial" panose="020B0604020202020204" pitchFamily="34" charset="0"/>
              </a:rPr>
              <a:t>)</a:t>
            </a:r>
            <a:br>
              <a:rPr lang="en-US" sz="1800" b="0" i="0" u="none" strike="noStrike" dirty="0">
                <a:solidFill>
                  <a:srgbClr val="1A0DAB"/>
                </a:solidFill>
                <a:effectLst/>
                <a:latin typeface="arial" panose="020B0604020202020204" pitchFamily="34" charset="0"/>
                <a:hlinkClick r:id="rId3"/>
              </a:rPr>
            </a:br>
            <a:endParaRPr lang="en-GB" sz="1800" dirty="0"/>
          </a:p>
        </p:txBody>
      </p:sp>
    </p:spTree>
    <p:extLst>
      <p:ext uri="{BB962C8B-B14F-4D97-AF65-F5344CB8AC3E}">
        <p14:creationId xmlns:p14="http://schemas.microsoft.com/office/powerpoint/2010/main" val="408331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01E74B-988F-4DA3-9B4D-B5FFD13C5F35}"/>
              </a:ext>
            </a:extLst>
          </p:cNvPr>
          <p:cNvPicPr>
            <a:picLocks noChangeAspect="1"/>
          </p:cNvPicPr>
          <p:nvPr/>
        </p:nvPicPr>
        <p:blipFill>
          <a:blip r:embed="rId2"/>
          <a:stretch>
            <a:fillRect/>
          </a:stretch>
        </p:blipFill>
        <p:spPr>
          <a:xfrm>
            <a:off x="1682846" y="1143819"/>
            <a:ext cx="8114948" cy="5137399"/>
          </a:xfrm>
          <a:prstGeom prst="rect">
            <a:avLst/>
          </a:prstGeom>
        </p:spPr>
      </p:pic>
      <p:sp>
        <p:nvSpPr>
          <p:cNvPr id="12" name="Title 1">
            <a:extLst>
              <a:ext uri="{FF2B5EF4-FFF2-40B4-BE49-F238E27FC236}">
                <a16:creationId xmlns:a16="http://schemas.microsoft.com/office/drawing/2014/main" id="{8B789A5F-2731-490B-908F-DB3B44A8BCD1}"/>
              </a:ext>
            </a:extLst>
          </p:cNvPr>
          <p:cNvSpPr>
            <a:spLocks noGrp="1"/>
          </p:cNvSpPr>
          <p:nvPr>
            <p:ph type="title"/>
          </p:nvPr>
        </p:nvSpPr>
        <p:spPr>
          <a:xfrm>
            <a:off x="205105" y="114618"/>
            <a:ext cx="11598968" cy="834047"/>
          </a:xfrm>
        </p:spPr>
        <p:txBody>
          <a:bodyPr>
            <a:noAutofit/>
          </a:bodyPr>
          <a:lstStyle/>
          <a:p>
            <a:r>
              <a:rPr lang="en-GB" sz="3200" dirty="0">
                <a:solidFill>
                  <a:srgbClr val="000000"/>
                </a:solidFill>
              </a:rPr>
              <a:t>Variable and Non-specific Signs and Symptoms of TD</a:t>
            </a:r>
          </a:p>
        </p:txBody>
      </p:sp>
      <p:sp>
        <p:nvSpPr>
          <p:cNvPr id="14" name="Rectangle 13">
            <a:extLst>
              <a:ext uri="{FF2B5EF4-FFF2-40B4-BE49-F238E27FC236}">
                <a16:creationId xmlns:a16="http://schemas.microsoft.com/office/drawing/2014/main" id="{4AA6924E-7597-4006-A527-EE6722E047C4}"/>
              </a:ext>
            </a:extLst>
          </p:cNvPr>
          <p:cNvSpPr/>
          <p:nvPr/>
        </p:nvSpPr>
        <p:spPr>
          <a:xfrm>
            <a:off x="2825497" y="1619250"/>
            <a:ext cx="6204204" cy="400050"/>
          </a:xfrm>
          <a:prstGeom prst="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4481BF0-FC06-49AA-9BCE-73F748888974}"/>
              </a:ext>
            </a:extLst>
          </p:cNvPr>
          <p:cNvSpPr/>
          <p:nvPr/>
        </p:nvSpPr>
        <p:spPr>
          <a:xfrm>
            <a:off x="2009694" y="2057400"/>
            <a:ext cx="4276806" cy="2857500"/>
          </a:xfrm>
          <a:prstGeom prst="rect">
            <a:avLst/>
          </a:prstGeom>
          <a:noFill/>
          <a:ln w="28575">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DE49CA35-18C8-4F26-8374-3A7E74F7966E}"/>
              </a:ext>
            </a:extLst>
          </p:cNvPr>
          <p:cNvSpPr/>
          <p:nvPr/>
        </p:nvSpPr>
        <p:spPr>
          <a:xfrm>
            <a:off x="1222447" y="6496727"/>
            <a:ext cx="9759587" cy="307777"/>
          </a:xfrm>
          <a:prstGeom prst="rect">
            <a:avLst/>
          </a:prstGeom>
        </p:spPr>
        <p:txBody>
          <a:bodyPr wrap="square">
            <a:spAutoFit/>
          </a:bodyPr>
          <a:lstStyle/>
          <a:p>
            <a:pPr lvl="0" algn="ctr">
              <a:defRPr/>
            </a:pPr>
            <a:r>
              <a:rPr kumimoji="0" lang="en-GB" sz="1400" b="1" i="0" u="none" strike="noStrike" kern="0" cap="none" spc="0" normalizeH="0" baseline="0" noProof="0" dirty="0">
                <a:ln>
                  <a:noFill/>
                </a:ln>
                <a:solidFill>
                  <a:schemeClr val="bg1"/>
                </a:solidFill>
                <a:effectLst/>
                <a:uLnTx/>
                <a:uFillTx/>
                <a:ea typeface="+mn-ea"/>
                <a:cs typeface="Arial" charset="0"/>
              </a:rPr>
              <a:t>David </a:t>
            </a:r>
            <a:r>
              <a:rPr lang="en-GB" sz="1400" b="1" kern="0" dirty="0">
                <a:solidFill>
                  <a:schemeClr val="bg1"/>
                </a:solidFill>
                <a:cs typeface="Arial" charset="0"/>
              </a:rPr>
              <a:t>J. et </a:t>
            </a:r>
            <a:r>
              <a:rPr kumimoji="0" lang="en-GB" sz="1400" b="1" i="0" u="none" strike="noStrike" kern="0" cap="none" spc="0" normalizeH="0" baseline="0" noProof="0" dirty="0">
                <a:ln>
                  <a:noFill/>
                </a:ln>
                <a:solidFill>
                  <a:schemeClr val="bg1"/>
                </a:solidFill>
                <a:effectLst/>
                <a:uLnTx/>
                <a:uFillTx/>
                <a:ea typeface="+mn-ea"/>
                <a:cs typeface="Arial" charset="0"/>
              </a:rPr>
              <a:t>al: The Journal of Sexual Medicine, Volume 13, Number 5, Supplement 2, May 2016.</a:t>
            </a:r>
          </a:p>
        </p:txBody>
      </p:sp>
    </p:spTree>
    <p:extLst>
      <p:ext uri="{BB962C8B-B14F-4D97-AF65-F5344CB8AC3E}">
        <p14:creationId xmlns:p14="http://schemas.microsoft.com/office/powerpoint/2010/main" val="51680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12" y="322951"/>
            <a:ext cx="8773161" cy="907364"/>
          </a:xfrm>
        </p:spPr>
        <p:txBody>
          <a:bodyPr>
            <a:normAutofit/>
          </a:bodyPr>
          <a:lstStyle/>
          <a:p>
            <a:r>
              <a:rPr lang="en-GB" dirty="0">
                <a:solidFill>
                  <a:srgbClr val="080808"/>
                </a:solidFill>
              </a:rPr>
              <a:t>Benefits of Early Diagnosis</a:t>
            </a:r>
          </a:p>
        </p:txBody>
      </p:sp>
      <p:sp>
        <p:nvSpPr>
          <p:cNvPr id="4" name="Rectangle 3"/>
          <p:cNvSpPr/>
          <p:nvPr/>
        </p:nvSpPr>
        <p:spPr>
          <a:xfrm>
            <a:off x="9144" y="6394549"/>
            <a:ext cx="12192000" cy="5078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ea typeface="+mn-ea"/>
                <a:cs typeface="+mn-cs"/>
              </a:rPr>
              <a:t>1. Defeudis G, </a:t>
            </a:r>
            <a:r>
              <a:rPr kumimoji="0" lang="en-US" sz="900" b="1" i="1" u="none" strike="noStrike" kern="1200" cap="none" spc="0" normalizeH="0" baseline="0" noProof="0" dirty="0">
                <a:ln>
                  <a:noFill/>
                </a:ln>
                <a:solidFill>
                  <a:schemeClr val="bg1"/>
                </a:solidFill>
                <a:effectLst/>
                <a:uLnTx/>
                <a:uFillTx/>
                <a:ea typeface="+mn-ea"/>
                <a:cs typeface="+mn-cs"/>
              </a:rPr>
              <a:t>et al</a:t>
            </a:r>
            <a:r>
              <a:rPr lang="en-US" sz="900" b="1" dirty="0">
                <a:solidFill>
                  <a:schemeClr val="bg1"/>
                </a:solidFill>
              </a:rPr>
              <a:t>l. </a:t>
            </a:r>
            <a:r>
              <a:rPr kumimoji="0" lang="en-US" sz="900" b="1" i="1" u="none" strike="noStrike" kern="1200" cap="none" spc="0" normalizeH="0" baseline="0" noProof="0" dirty="0">
                <a:ln>
                  <a:noFill/>
                </a:ln>
                <a:solidFill>
                  <a:schemeClr val="bg1"/>
                </a:solidFill>
                <a:effectLst/>
                <a:uLnTx/>
                <a:uFillTx/>
                <a:ea typeface="+mn-ea"/>
                <a:cs typeface="+mn-cs"/>
              </a:rPr>
              <a:t>Andrology </a:t>
            </a:r>
            <a:r>
              <a:rPr kumimoji="0" lang="en-US" sz="900" b="1" i="0" u="none" strike="noStrike" kern="1200" cap="none" spc="0" normalizeH="0" baseline="0" noProof="0" dirty="0">
                <a:ln>
                  <a:noFill/>
                </a:ln>
                <a:solidFill>
                  <a:schemeClr val="bg1"/>
                </a:solidFill>
                <a:effectLst/>
                <a:uLnTx/>
                <a:uFillTx/>
                <a:ea typeface="+mn-ea"/>
                <a:cs typeface="+mn-cs"/>
              </a:rPr>
              <a:t>2018.6;5. Available at: </a:t>
            </a:r>
            <a:r>
              <a:rPr kumimoji="0" lang="en-US" sz="900" b="1" i="0" u="none" strike="noStrike" kern="1200" cap="none" spc="0" normalizeH="0" baseline="0" noProof="0" dirty="0">
                <a:ln>
                  <a:noFill/>
                </a:ln>
                <a:solidFill>
                  <a:schemeClr val="bg1"/>
                </a:solidFill>
                <a:effectLst/>
                <a:uLnTx/>
                <a:uFillTx/>
                <a:ea typeface="+mn-ea"/>
                <a:cs typeface="+mn-cs"/>
                <a:hlinkClick r:id="rId3">
                  <a:extLst>
                    <a:ext uri="{A12FA001-AC4F-418D-AE19-62706E023703}">
                      <ahyp:hlinkClr xmlns:ahyp="http://schemas.microsoft.com/office/drawing/2018/hyperlinkcolor" val="tx"/>
                    </a:ext>
                  </a:extLst>
                </a:hlinkClick>
              </a:rPr>
              <a:t>https://onlinelibrary.wiley.com/doi/full/10.1111/andr.12506</a:t>
            </a:r>
            <a:r>
              <a:rPr kumimoji="0" lang="en-US" sz="900" b="1" i="0" u="none" strike="noStrike" kern="1200" cap="none" spc="0" normalizeH="0" baseline="0" noProof="0" dirty="0">
                <a:ln>
                  <a:noFill/>
                </a:ln>
                <a:solidFill>
                  <a:schemeClr val="bg1"/>
                </a:solidFill>
                <a:effectLst/>
                <a:uLnTx/>
                <a:uFillTx/>
                <a:ea typeface="+mn-ea"/>
                <a:cs typeface="+mn-cs"/>
              </a:rPr>
              <a:t> Accessed February 2019. 2. Hackett G, </a:t>
            </a:r>
            <a:r>
              <a:rPr kumimoji="0" lang="en-US" sz="900" b="1" i="1" u="none" strike="noStrike" kern="1200" cap="none" spc="0" normalizeH="0" baseline="0" noProof="0" dirty="0">
                <a:ln>
                  <a:noFill/>
                </a:ln>
                <a:solidFill>
                  <a:schemeClr val="bg1"/>
                </a:solidFill>
                <a:effectLst/>
                <a:uLnTx/>
                <a:uFillTx/>
                <a:ea typeface="+mn-ea"/>
                <a:cs typeface="+mn-cs"/>
              </a:rPr>
              <a:t>et al</a:t>
            </a:r>
            <a:r>
              <a:rPr kumimoji="0" lang="en-US" sz="900" b="1" i="0" u="none" strike="noStrike" kern="1200" cap="none" spc="0" normalizeH="0" baseline="0" noProof="0" dirty="0">
                <a:ln>
                  <a:noFill/>
                </a:ln>
                <a:solidFill>
                  <a:schemeClr val="bg1"/>
                </a:solidFill>
                <a:effectLst/>
                <a:uLnTx/>
                <a:uFillTx/>
                <a:ea typeface="+mn-ea"/>
                <a:cs typeface="+mn-cs"/>
              </a:rPr>
              <a:t>. British Society for Sexual Medicine Guidelines on Adult Testosterone Deficiency, With Statements for UK Practice. </a:t>
            </a:r>
            <a:r>
              <a:rPr kumimoji="0" lang="en-US" sz="900" b="1" i="1" u="none" strike="noStrike" kern="1200" cap="none" spc="0" normalizeH="0" baseline="0" noProof="0" dirty="0">
                <a:ln>
                  <a:noFill/>
                </a:ln>
                <a:solidFill>
                  <a:schemeClr val="bg1"/>
                </a:solidFill>
                <a:effectLst/>
                <a:uLnTx/>
                <a:uFillTx/>
                <a:ea typeface="+mn-ea"/>
                <a:cs typeface="+mn-cs"/>
              </a:rPr>
              <a:t>J Sex Med </a:t>
            </a:r>
            <a:r>
              <a:rPr kumimoji="0" lang="en-US" sz="900" b="1" i="0" u="none" strike="noStrike" kern="1200" cap="none" spc="0" normalizeH="0" baseline="0" noProof="0" dirty="0">
                <a:ln>
                  <a:noFill/>
                </a:ln>
                <a:solidFill>
                  <a:schemeClr val="bg1"/>
                </a:solidFill>
                <a:effectLst/>
                <a:uLnTx/>
                <a:uFillTx/>
                <a:ea typeface="+mn-ea"/>
                <a:cs typeface="+mn-cs"/>
              </a:rPr>
              <a:t>2017;14:1504-1523. Available at: </a:t>
            </a:r>
            <a:r>
              <a:rPr kumimoji="0" lang="en-US" sz="900" b="1" i="0" u="none" strike="noStrike" kern="1200" cap="none" spc="0" normalizeH="0" baseline="0" noProof="0" dirty="0">
                <a:ln>
                  <a:noFill/>
                </a:ln>
                <a:solidFill>
                  <a:schemeClr val="bg1"/>
                </a:solidFill>
                <a:effectLst/>
                <a:uLnTx/>
                <a:uFillTx/>
                <a:ea typeface="+mn-ea"/>
                <a:cs typeface="+mn-cs"/>
                <a:hlinkClick r:id="rId4">
                  <a:extLst>
                    <a:ext uri="{A12FA001-AC4F-418D-AE19-62706E023703}">
                      <ahyp:hlinkClr xmlns:ahyp="http://schemas.microsoft.com/office/drawing/2018/hyperlinkcolor" val="tx"/>
                    </a:ext>
                  </a:extLst>
                </a:hlinkClick>
              </a:rPr>
              <a:t>http://www.bssm.org.uk/wp-content/uploads/2018/09/guidelines-on-adult-testosterone-deficiency-with-statements-for-uk-practice.pdf</a:t>
            </a:r>
            <a:r>
              <a:rPr kumimoji="0" lang="en-US" sz="900" b="1" i="0" u="none" strike="noStrike" kern="1200" cap="none" spc="0" normalizeH="0" baseline="0" noProof="0" dirty="0">
                <a:ln>
                  <a:noFill/>
                </a:ln>
                <a:solidFill>
                  <a:schemeClr val="bg1"/>
                </a:solidFill>
                <a:effectLst/>
                <a:uLnTx/>
                <a:uFillTx/>
                <a:ea typeface="+mn-ea"/>
                <a:cs typeface="+mn-cs"/>
              </a:rPr>
              <a:t> Accessed February 2019. 3. Hackett G. An ED patient with low testosterone. Trends in urology and men’s health 2016. Tales from the clinic pp1-2. </a:t>
            </a:r>
          </a:p>
        </p:txBody>
      </p:sp>
      <p:sp>
        <p:nvSpPr>
          <p:cNvPr id="9" name="Rectangle 8"/>
          <p:cNvSpPr/>
          <p:nvPr/>
        </p:nvSpPr>
        <p:spPr>
          <a:xfrm>
            <a:off x="1075443" y="1772595"/>
            <a:ext cx="2630232" cy="2371968"/>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0" name="Rectangle 9"/>
          <p:cNvSpPr/>
          <p:nvPr/>
        </p:nvSpPr>
        <p:spPr>
          <a:xfrm>
            <a:off x="4465826" y="1772595"/>
            <a:ext cx="2630231" cy="2371968"/>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11" name="Rectangle 10"/>
          <p:cNvSpPr/>
          <p:nvPr/>
        </p:nvSpPr>
        <p:spPr>
          <a:xfrm>
            <a:off x="7901928" y="1752354"/>
            <a:ext cx="2630231" cy="2371968"/>
          </a:xfrm>
          <a:prstGeom prst="rect">
            <a:avLst/>
          </a:prstGeom>
          <a:solidFill>
            <a:srgbClr val="F0C94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3" name="Rectangle 2"/>
          <p:cNvSpPr/>
          <p:nvPr/>
        </p:nvSpPr>
        <p:spPr>
          <a:xfrm>
            <a:off x="1102875" y="2897781"/>
            <a:ext cx="257384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Poppins Light"/>
                <a:ea typeface="+mn-ea"/>
                <a:cs typeface="Arial"/>
              </a:rPr>
              <a:t>Opportunity to make lifestyle changes and receive appropriate treatment</a:t>
            </a:r>
            <a:r>
              <a:rPr kumimoji="0" lang="en-US" sz="1600" b="1" i="0" u="none" strike="noStrike" kern="1200" cap="none" spc="0" normalizeH="0" baseline="30000" noProof="0" dirty="0">
                <a:ln>
                  <a:noFill/>
                </a:ln>
                <a:solidFill>
                  <a:sysClr val="windowText" lastClr="000000"/>
                </a:solidFill>
                <a:effectLst/>
                <a:uLnTx/>
                <a:uFillTx/>
                <a:latin typeface="Poppins Light"/>
                <a:ea typeface="+mn-ea"/>
                <a:cs typeface="Arial"/>
              </a:rPr>
              <a:t>1</a:t>
            </a:r>
            <a:endParaRPr kumimoji="0" lang="en-US" sz="1600" b="1" i="0" u="none" strike="noStrike" kern="1200" cap="none" spc="0" normalizeH="0" baseline="0" noProof="0" dirty="0">
              <a:ln>
                <a:noFill/>
              </a:ln>
              <a:solidFill>
                <a:sysClr val="windowText" lastClr="000000"/>
              </a:solidFill>
              <a:effectLst/>
              <a:uLnTx/>
              <a:uFillTx/>
              <a:latin typeface="Poppins Light"/>
              <a:ea typeface="+mn-ea"/>
              <a:cs typeface="Arial"/>
            </a:endParaRPr>
          </a:p>
        </p:txBody>
      </p:sp>
      <p:sp>
        <p:nvSpPr>
          <p:cNvPr id="6" name="Rectangle 5"/>
          <p:cNvSpPr/>
          <p:nvPr/>
        </p:nvSpPr>
        <p:spPr>
          <a:xfrm>
            <a:off x="4487895" y="2877942"/>
            <a:ext cx="257856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Poppins Light"/>
                <a:ea typeface="+mn-ea"/>
                <a:cs typeface="Arial"/>
              </a:rPr>
              <a:t>Somatic, sexual and psychological benefits for improved quality of life</a:t>
            </a:r>
            <a:r>
              <a:rPr kumimoji="0" lang="en-US" sz="1600" b="1" i="0" u="none" strike="noStrike" kern="1200" cap="none" spc="0" normalizeH="0" baseline="30000" noProof="0" dirty="0">
                <a:ln>
                  <a:noFill/>
                </a:ln>
                <a:solidFill>
                  <a:sysClr val="windowText" lastClr="000000"/>
                </a:solidFill>
                <a:effectLst/>
                <a:uLnTx/>
                <a:uFillTx/>
                <a:latin typeface="Poppins Light"/>
                <a:ea typeface="+mn-ea"/>
                <a:cs typeface="Arial"/>
              </a:rPr>
              <a:t>2</a:t>
            </a:r>
            <a:endParaRPr kumimoji="0" lang="en-US" sz="1600" b="1" i="0" u="none" strike="noStrike" kern="1200" cap="none" spc="0" normalizeH="0" baseline="0" noProof="0" dirty="0">
              <a:ln>
                <a:noFill/>
              </a:ln>
              <a:solidFill>
                <a:sysClr val="windowText" lastClr="000000"/>
              </a:solidFill>
              <a:effectLst/>
              <a:uLnTx/>
              <a:uFillTx/>
              <a:latin typeface="Poppins Light"/>
              <a:ea typeface="+mn-ea"/>
              <a:cs typeface="Arial"/>
            </a:endParaRPr>
          </a:p>
        </p:txBody>
      </p:sp>
      <p:sp>
        <p:nvSpPr>
          <p:cNvPr id="7" name="Rectangle 6"/>
          <p:cNvSpPr/>
          <p:nvPr/>
        </p:nvSpPr>
        <p:spPr>
          <a:xfrm>
            <a:off x="7950391" y="2879447"/>
            <a:ext cx="253860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Poppins Light"/>
                <a:ea typeface="+mn-ea"/>
                <a:cs typeface="Arial"/>
              </a:rPr>
              <a:t>Potential cost and time savings in the primary and secondary care settings</a:t>
            </a:r>
            <a:r>
              <a:rPr kumimoji="0" lang="en-US" sz="1600" b="1" i="0" u="none" strike="noStrike" kern="1200" cap="none" spc="0" normalizeH="0" baseline="30000" noProof="0" dirty="0">
                <a:ln>
                  <a:noFill/>
                </a:ln>
                <a:solidFill>
                  <a:sysClr val="windowText" lastClr="000000"/>
                </a:solidFill>
                <a:effectLst/>
                <a:uLnTx/>
                <a:uFillTx/>
                <a:latin typeface="Poppins Light"/>
                <a:ea typeface="+mn-ea"/>
                <a:cs typeface="Arial"/>
              </a:rPr>
              <a:t>3</a:t>
            </a:r>
            <a:endParaRPr kumimoji="0" lang="en-US" sz="1600" b="1" i="0" u="none" strike="noStrike" kern="1200" cap="none" spc="0" normalizeH="0" baseline="0" noProof="0" dirty="0">
              <a:ln>
                <a:noFill/>
              </a:ln>
              <a:solidFill>
                <a:sysClr val="windowText" lastClr="000000"/>
              </a:solidFill>
              <a:effectLst/>
              <a:uLnTx/>
              <a:uFillTx/>
              <a:latin typeface="Poppins Light"/>
              <a:ea typeface="+mn-ea"/>
              <a:cs typeface="Arial"/>
            </a:endParaRPr>
          </a:p>
        </p:txBody>
      </p:sp>
      <p:pic>
        <p:nvPicPr>
          <p:cNvPr id="13" name="Picture 12" descr="Artboard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3122" y="1926460"/>
            <a:ext cx="1196953" cy="895966"/>
          </a:xfrm>
          <a:prstGeom prst="rect">
            <a:avLst/>
          </a:prstGeom>
        </p:spPr>
      </p:pic>
      <p:pic>
        <p:nvPicPr>
          <p:cNvPr id="15" name="Picture 14" descr="Artboard 5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20060" y="1825414"/>
            <a:ext cx="936475" cy="1124570"/>
          </a:xfrm>
          <a:prstGeom prst="rect">
            <a:avLst/>
          </a:prstGeom>
        </p:spPr>
      </p:pic>
      <p:pic>
        <p:nvPicPr>
          <p:cNvPr id="17" name="Picture 16" descr="Artboard 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88117" y="1888038"/>
            <a:ext cx="1167561" cy="998220"/>
          </a:xfrm>
          <a:prstGeom prst="rect">
            <a:avLst/>
          </a:prstGeom>
        </p:spPr>
      </p:pic>
      <p:sp>
        <p:nvSpPr>
          <p:cNvPr id="14" name="TextBox 13">
            <a:extLst>
              <a:ext uri="{FF2B5EF4-FFF2-40B4-BE49-F238E27FC236}">
                <a16:creationId xmlns:a16="http://schemas.microsoft.com/office/drawing/2014/main" id="{A09106CC-4CD0-482A-B642-1ECF20027A99}"/>
              </a:ext>
            </a:extLst>
          </p:cNvPr>
          <p:cNvSpPr txBox="1"/>
          <p:nvPr/>
        </p:nvSpPr>
        <p:spPr>
          <a:xfrm>
            <a:off x="1019916" y="4514327"/>
            <a:ext cx="9512243"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Poppins Light"/>
                <a:ea typeface="+mn-ea"/>
                <a:cs typeface="+mn-cs"/>
              </a:rPr>
              <a:t>You may only get one opportunity to positively impact the health of any given male patient – don’t waste that opportunity!</a:t>
            </a:r>
          </a:p>
        </p:txBody>
      </p:sp>
      <p:sp>
        <p:nvSpPr>
          <p:cNvPr id="16" name="Rectangle: Rounded Corners 15">
            <a:extLst>
              <a:ext uri="{FF2B5EF4-FFF2-40B4-BE49-F238E27FC236}">
                <a16:creationId xmlns:a16="http://schemas.microsoft.com/office/drawing/2014/main" id="{6BC64C26-58FE-469B-81B9-C1BE3F9741C6}"/>
              </a:ext>
            </a:extLst>
          </p:cNvPr>
          <p:cNvSpPr/>
          <p:nvPr/>
        </p:nvSpPr>
        <p:spPr>
          <a:xfrm>
            <a:off x="1075443" y="4510037"/>
            <a:ext cx="9456716" cy="759712"/>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2082013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FB03FAEE-7C2E-4153-86D9-73D6280463D1}"/>
              </a:ext>
            </a:extLst>
          </p:cNvPr>
          <p:cNvSpPr/>
          <p:nvPr/>
        </p:nvSpPr>
        <p:spPr bwMode="auto">
          <a:xfrm>
            <a:off x="1104900" y="1594329"/>
            <a:ext cx="9715500" cy="3812870"/>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000" b="1" i="0" u="none" strike="noStrike" kern="1200" cap="none" spc="0" normalizeH="0" baseline="0" noProof="0">
              <a:ln>
                <a:noFill/>
              </a:ln>
              <a:solidFill>
                <a:srgbClr val="272727"/>
              </a:solidFill>
              <a:effectLst/>
              <a:uLnTx/>
              <a:uFillTx/>
              <a:latin typeface="Times" pitchFamily="18" charset="0"/>
              <a:ea typeface="+mn-ea"/>
              <a:cs typeface="Arial" charset="0"/>
            </a:endParaRPr>
          </a:p>
        </p:txBody>
      </p:sp>
      <p:sp>
        <p:nvSpPr>
          <p:cNvPr id="5" name="TextBox 4">
            <a:extLst>
              <a:ext uri="{FF2B5EF4-FFF2-40B4-BE49-F238E27FC236}">
                <a16:creationId xmlns:a16="http://schemas.microsoft.com/office/drawing/2014/main" id="{127DF657-FD38-44A1-B481-E2F34D78F761}"/>
              </a:ext>
            </a:extLst>
          </p:cNvPr>
          <p:cNvSpPr txBox="1"/>
          <p:nvPr/>
        </p:nvSpPr>
        <p:spPr>
          <a:xfrm>
            <a:off x="3463692" y="1609479"/>
            <a:ext cx="3103273"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Erectile dysfunction</a:t>
            </a:r>
          </a:p>
        </p:txBody>
      </p:sp>
      <p:sp>
        <p:nvSpPr>
          <p:cNvPr id="6" name="TextBox 5">
            <a:extLst>
              <a:ext uri="{FF2B5EF4-FFF2-40B4-BE49-F238E27FC236}">
                <a16:creationId xmlns:a16="http://schemas.microsoft.com/office/drawing/2014/main" id="{8EF29875-2F87-418E-A46A-27F5C8C045D8}"/>
              </a:ext>
            </a:extLst>
          </p:cNvPr>
          <p:cNvSpPr txBox="1"/>
          <p:nvPr/>
        </p:nvSpPr>
        <p:spPr>
          <a:xfrm>
            <a:off x="6290359" y="1594329"/>
            <a:ext cx="244792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Osteoporosis</a:t>
            </a:r>
          </a:p>
        </p:txBody>
      </p:sp>
      <p:sp>
        <p:nvSpPr>
          <p:cNvPr id="7" name="TextBox 6">
            <a:extLst>
              <a:ext uri="{FF2B5EF4-FFF2-40B4-BE49-F238E27FC236}">
                <a16:creationId xmlns:a16="http://schemas.microsoft.com/office/drawing/2014/main" id="{E98DCD50-5785-4FEF-AA1E-6D7A70534A24}"/>
              </a:ext>
            </a:extLst>
          </p:cNvPr>
          <p:cNvSpPr txBox="1"/>
          <p:nvPr/>
        </p:nvSpPr>
        <p:spPr>
          <a:xfrm>
            <a:off x="1150502" y="4152720"/>
            <a:ext cx="2628909"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T2DM/</a:t>
            </a:r>
            <a:r>
              <a:rPr kumimoji="0" lang="en-GB" sz="2000" b="1" i="0" u="none" strike="noStrike" kern="1200" cap="none" spc="0" normalizeH="0" baseline="0" noProof="0" dirty="0" err="1">
                <a:ln>
                  <a:noFill/>
                </a:ln>
                <a:solidFill>
                  <a:srgbClr val="000000"/>
                </a:solidFill>
                <a:effectLst/>
                <a:uLnTx/>
                <a:uFillTx/>
                <a:ea typeface="+mn-ea"/>
                <a:cs typeface="Arial" charset="0"/>
              </a:rPr>
              <a:t>MetS</a:t>
            </a:r>
            <a:endParaRPr kumimoji="0" lang="en-GB" sz="2000" b="1" i="0" u="none" strike="noStrike" kern="1200" cap="none" spc="0" normalizeH="0" baseline="0" noProof="0" dirty="0">
              <a:ln>
                <a:noFill/>
              </a:ln>
              <a:solidFill>
                <a:srgbClr val="000000"/>
              </a:solidFill>
              <a:effectLst/>
              <a:uLnTx/>
              <a:uFillTx/>
              <a:ea typeface="+mn-ea"/>
              <a:cs typeface="Arial" charset="0"/>
            </a:endParaRPr>
          </a:p>
        </p:txBody>
      </p:sp>
      <p:sp>
        <p:nvSpPr>
          <p:cNvPr id="8" name="TextBox 7">
            <a:extLst>
              <a:ext uri="{FF2B5EF4-FFF2-40B4-BE49-F238E27FC236}">
                <a16:creationId xmlns:a16="http://schemas.microsoft.com/office/drawing/2014/main" id="{AB281241-9AA0-446B-A287-6244152FD2ED}"/>
              </a:ext>
            </a:extLst>
          </p:cNvPr>
          <p:cNvSpPr txBox="1"/>
          <p:nvPr/>
        </p:nvSpPr>
        <p:spPr>
          <a:xfrm>
            <a:off x="6042289" y="4962565"/>
            <a:ext cx="130556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Obesity</a:t>
            </a:r>
          </a:p>
        </p:txBody>
      </p:sp>
      <p:sp>
        <p:nvSpPr>
          <p:cNvPr id="9" name="TextBox 8">
            <a:extLst>
              <a:ext uri="{FF2B5EF4-FFF2-40B4-BE49-F238E27FC236}">
                <a16:creationId xmlns:a16="http://schemas.microsoft.com/office/drawing/2014/main" id="{8E61C63D-5907-4D71-8D37-792863285452}"/>
              </a:ext>
            </a:extLst>
          </p:cNvPr>
          <p:cNvSpPr txBox="1"/>
          <p:nvPr/>
        </p:nvSpPr>
        <p:spPr>
          <a:xfrm>
            <a:off x="1234852" y="3169410"/>
            <a:ext cx="2447928"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Anaemia</a:t>
            </a:r>
          </a:p>
        </p:txBody>
      </p:sp>
      <p:sp>
        <p:nvSpPr>
          <p:cNvPr id="10" name="TextBox 9">
            <a:extLst>
              <a:ext uri="{FF2B5EF4-FFF2-40B4-BE49-F238E27FC236}">
                <a16:creationId xmlns:a16="http://schemas.microsoft.com/office/drawing/2014/main" id="{88E4AB4A-52BE-4676-BFFA-2036D76386EA}"/>
              </a:ext>
            </a:extLst>
          </p:cNvPr>
          <p:cNvSpPr txBox="1"/>
          <p:nvPr/>
        </p:nvSpPr>
        <p:spPr>
          <a:xfrm>
            <a:off x="1240613" y="2243566"/>
            <a:ext cx="2447928"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Depression</a:t>
            </a:r>
          </a:p>
        </p:txBody>
      </p:sp>
      <p:sp>
        <p:nvSpPr>
          <p:cNvPr id="11" name="TextBox 10">
            <a:extLst>
              <a:ext uri="{FF2B5EF4-FFF2-40B4-BE49-F238E27FC236}">
                <a16:creationId xmlns:a16="http://schemas.microsoft.com/office/drawing/2014/main" id="{9D65EDE2-5999-405F-BDB6-95C1C9EC9A3D}"/>
              </a:ext>
            </a:extLst>
          </p:cNvPr>
          <p:cNvSpPr txBox="1"/>
          <p:nvPr/>
        </p:nvSpPr>
        <p:spPr>
          <a:xfrm>
            <a:off x="3989652" y="4962564"/>
            <a:ext cx="1860851"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Low libido</a:t>
            </a:r>
          </a:p>
        </p:txBody>
      </p:sp>
      <p:sp>
        <p:nvSpPr>
          <p:cNvPr id="12" name="TextBox 11">
            <a:extLst>
              <a:ext uri="{FF2B5EF4-FFF2-40B4-BE49-F238E27FC236}">
                <a16:creationId xmlns:a16="http://schemas.microsoft.com/office/drawing/2014/main" id="{2085F6A9-0788-4A56-ADCE-F3E4C0D36FF7}"/>
              </a:ext>
            </a:extLst>
          </p:cNvPr>
          <p:cNvSpPr txBox="1"/>
          <p:nvPr/>
        </p:nvSpPr>
        <p:spPr>
          <a:xfrm>
            <a:off x="7781626" y="2187668"/>
            <a:ext cx="333357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Medications (opioids)</a:t>
            </a:r>
            <a:r>
              <a:rPr kumimoji="0" lang="en-GB" sz="2000" b="1" i="0" u="none" strike="noStrike" kern="1200" cap="none" spc="0" normalizeH="0" baseline="0" noProof="0" dirty="0">
                <a:ln>
                  <a:noFill/>
                </a:ln>
                <a:solidFill>
                  <a:srgbClr val="272727"/>
                </a:solidFill>
                <a:effectLst/>
                <a:uLnTx/>
                <a:uFillTx/>
                <a:ea typeface="+mn-ea"/>
                <a:cs typeface="Arial" charset="0"/>
              </a:rPr>
              <a:t> </a:t>
            </a:r>
          </a:p>
        </p:txBody>
      </p:sp>
      <p:sp>
        <p:nvSpPr>
          <p:cNvPr id="13" name="TextBox 12">
            <a:extLst>
              <a:ext uri="{FF2B5EF4-FFF2-40B4-BE49-F238E27FC236}">
                <a16:creationId xmlns:a16="http://schemas.microsoft.com/office/drawing/2014/main" id="{7D87EDEE-75E6-4032-AF72-C6B47C330242}"/>
              </a:ext>
            </a:extLst>
          </p:cNvPr>
          <p:cNvSpPr txBox="1"/>
          <p:nvPr/>
        </p:nvSpPr>
        <p:spPr>
          <a:xfrm>
            <a:off x="907559" y="3651986"/>
            <a:ext cx="2919477"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Cognition/memory </a:t>
            </a:r>
          </a:p>
        </p:txBody>
      </p:sp>
      <p:sp>
        <p:nvSpPr>
          <p:cNvPr id="14" name="TextBox 13">
            <a:extLst>
              <a:ext uri="{FF2B5EF4-FFF2-40B4-BE49-F238E27FC236}">
                <a16:creationId xmlns:a16="http://schemas.microsoft.com/office/drawing/2014/main" id="{E49DC175-5654-4E61-A7E7-74C3BBFA8567}"/>
              </a:ext>
            </a:extLst>
          </p:cNvPr>
          <p:cNvSpPr txBox="1"/>
          <p:nvPr/>
        </p:nvSpPr>
        <p:spPr>
          <a:xfrm>
            <a:off x="7766956" y="3900353"/>
            <a:ext cx="3349292"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Reduced muscle </a:t>
            </a:r>
            <a:r>
              <a:rPr lang="en-GB" sz="2000" b="1" dirty="0">
                <a:solidFill>
                  <a:srgbClr val="000000"/>
                </a:solidFill>
                <a:cs typeface="Arial" charset="0"/>
              </a:rPr>
              <a:t>m</a:t>
            </a:r>
            <a:r>
              <a:rPr kumimoji="0" lang="en-GB" sz="2000" b="1" i="0" u="none" strike="noStrike" kern="1200" cap="none" spc="0" normalizeH="0" baseline="0" noProof="0" dirty="0">
                <a:ln>
                  <a:noFill/>
                </a:ln>
                <a:solidFill>
                  <a:srgbClr val="000000"/>
                </a:solidFill>
                <a:effectLst/>
                <a:uLnTx/>
                <a:uFillTx/>
                <a:ea typeface="+mn-ea"/>
                <a:cs typeface="Arial" charset="0"/>
              </a:rPr>
              <a:t>ass</a:t>
            </a:r>
          </a:p>
        </p:txBody>
      </p:sp>
      <p:sp>
        <p:nvSpPr>
          <p:cNvPr id="15" name="TextBox 14">
            <a:extLst>
              <a:ext uri="{FF2B5EF4-FFF2-40B4-BE49-F238E27FC236}">
                <a16:creationId xmlns:a16="http://schemas.microsoft.com/office/drawing/2014/main" id="{DE4DA0E2-F3CF-4022-B02A-8A9512F9E600}"/>
              </a:ext>
            </a:extLst>
          </p:cNvPr>
          <p:cNvSpPr txBox="1"/>
          <p:nvPr/>
        </p:nvSpPr>
        <p:spPr>
          <a:xfrm>
            <a:off x="7762576" y="3329458"/>
            <a:ext cx="3182307"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Fatigue/sleep </a:t>
            </a:r>
          </a:p>
        </p:txBody>
      </p:sp>
      <p:cxnSp>
        <p:nvCxnSpPr>
          <p:cNvPr id="23" name="Straight Arrow Connector 22">
            <a:extLst>
              <a:ext uri="{FF2B5EF4-FFF2-40B4-BE49-F238E27FC236}">
                <a16:creationId xmlns:a16="http://schemas.microsoft.com/office/drawing/2014/main" id="{19E804BA-3569-4855-B877-9CC662071462}"/>
              </a:ext>
            </a:extLst>
          </p:cNvPr>
          <p:cNvCxnSpPr>
            <a:cxnSpLocks/>
          </p:cNvCxnSpPr>
          <p:nvPr/>
        </p:nvCxnSpPr>
        <p:spPr bwMode="auto">
          <a:xfrm flipH="1">
            <a:off x="4087958" y="2959222"/>
            <a:ext cx="1311"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CE2DE016-5445-494A-8912-B79867A17A29}"/>
              </a:ext>
            </a:extLst>
          </p:cNvPr>
          <p:cNvCxnSpPr>
            <a:cxnSpLocks/>
          </p:cNvCxnSpPr>
          <p:nvPr/>
        </p:nvCxnSpPr>
        <p:spPr bwMode="auto">
          <a:xfrm flipH="1">
            <a:off x="4073947" y="3412027"/>
            <a:ext cx="1311"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 name="TextBox 30">
            <a:extLst>
              <a:ext uri="{FF2B5EF4-FFF2-40B4-BE49-F238E27FC236}">
                <a16:creationId xmlns:a16="http://schemas.microsoft.com/office/drawing/2014/main" id="{A085E1EC-A744-4792-9B2E-D3B016DBB6BE}"/>
              </a:ext>
            </a:extLst>
          </p:cNvPr>
          <p:cNvSpPr txBox="1"/>
          <p:nvPr/>
        </p:nvSpPr>
        <p:spPr>
          <a:xfrm>
            <a:off x="7786006" y="4471247"/>
            <a:ext cx="2447928" cy="4001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CVD</a:t>
            </a:r>
          </a:p>
        </p:txBody>
      </p:sp>
      <p:sp>
        <p:nvSpPr>
          <p:cNvPr id="33" name="Title 1">
            <a:extLst>
              <a:ext uri="{FF2B5EF4-FFF2-40B4-BE49-F238E27FC236}">
                <a16:creationId xmlns:a16="http://schemas.microsoft.com/office/drawing/2014/main" id="{AA967FD2-87DF-4BE5-9BA6-6A377B314322}"/>
              </a:ext>
            </a:extLst>
          </p:cNvPr>
          <p:cNvSpPr>
            <a:spLocks noGrp="1"/>
          </p:cNvSpPr>
          <p:nvPr>
            <p:ph type="title"/>
          </p:nvPr>
        </p:nvSpPr>
        <p:spPr>
          <a:xfrm>
            <a:off x="2314776" y="509862"/>
            <a:ext cx="7295748" cy="669164"/>
          </a:xfrm>
        </p:spPr>
        <p:txBody>
          <a:bodyPr>
            <a:normAutofit/>
          </a:bodyPr>
          <a:lstStyle/>
          <a:p>
            <a:r>
              <a:rPr lang="en-US" altLang="en-US" sz="4000" dirty="0">
                <a:solidFill>
                  <a:srgbClr val="000000"/>
                </a:solidFill>
              </a:rPr>
              <a:t>Triggers for Considering TD</a:t>
            </a:r>
            <a:endParaRPr lang="en-GB" sz="4000" dirty="0">
              <a:solidFill>
                <a:srgbClr val="000000"/>
              </a:solidFill>
            </a:endParaRPr>
          </a:p>
        </p:txBody>
      </p:sp>
      <p:sp>
        <p:nvSpPr>
          <p:cNvPr id="34" name="TextBox 33">
            <a:extLst>
              <a:ext uri="{FF2B5EF4-FFF2-40B4-BE49-F238E27FC236}">
                <a16:creationId xmlns:a16="http://schemas.microsoft.com/office/drawing/2014/main" id="{883A26EB-3FFB-44A6-8602-BD92DF471D07}"/>
              </a:ext>
            </a:extLst>
          </p:cNvPr>
          <p:cNvSpPr txBox="1"/>
          <p:nvPr/>
        </p:nvSpPr>
        <p:spPr>
          <a:xfrm>
            <a:off x="7744571" y="2758563"/>
            <a:ext cx="3333577" cy="400110"/>
          </a:xfrm>
          <a:prstGeom prst="rect">
            <a:avLst/>
          </a:prstGeom>
          <a:noFill/>
        </p:spPr>
        <p:txBody>
          <a:bodyPr wrap="square" rtlCol="0">
            <a:spAutoFit/>
          </a:bodyPr>
          <a:lstStyle/>
          <a:p>
            <a:pPr fontAlgn="base">
              <a:spcBef>
                <a:spcPct val="0"/>
              </a:spcBef>
              <a:spcAft>
                <a:spcPct val="0"/>
              </a:spcAft>
              <a:defRPr/>
            </a:pPr>
            <a:r>
              <a:rPr kumimoji="0" lang="en-GB" sz="2000" b="1" i="0" u="none" strike="noStrike" kern="1200" cap="none" spc="0" normalizeH="0" baseline="0" noProof="0" dirty="0">
                <a:ln>
                  <a:noFill/>
                </a:ln>
                <a:solidFill>
                  <a:srgbClr val="000000"/>
                </a:solidFill>
                <a:effectLst/>
                <a:uLnTx/>
                <a:uFillTx/>
                <a:ea typeface="+mn-ea"/>
                <a:cs typeface="Arial" charset="0"/>
              </a:rPr>
              <a:t>TATT </a:t>
            </a:r>
            <a:r>
              <a:rPr lang="en-GB" sz="2000" b="1" dirty="0">
                <a:solidFill>
                  <a:srgbClr val="000000"/>
                </a:solidFill>
                <a:cs typeface="Arial" charset="0"/>
              </a:rPr>
              <a:t>(tired all the time)</a:t>
            </a:r>
          </a:p>
        </p:txBody>
      </p:sp>
      <p:sp>
        <p:nvSpPr>
          <p:cNvPr id="36" name="TextBox 35">
            <a:extLst>
              <a:ext uri="{FF2B5EF4-FFF2-40B4-BE49-F238E27FC236}">
                <a16:creationId xmlns:a16="http://schemas.microsoft.com/office/drawing/2014/main" id="{42402999-E850-4739-8E8A-2CC2FB9899D9}"/>
              </a:ext>
            </a:extLst>
          </p:cNvPr>
          <p:cNvSpPr txBox="1"/>
          <p:nvPr/>
        </p:nvSpPr>
        <p:spPr>
          <a:xfrm>
            <a:off x="983961" y="2748577"/>
            <a:ext cx="2778332" cy="4001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rgbClr val="000000"/>
                </a:solidFill>
                <a:effectLst/>
                <a:uLnTx/>
                <a:uFillTx/>
                <a:ea typeface="+mn-ea"/>
                <a:cs typeface="Arial" charset="0"/>
              </a:rPr>
              <a:t>Post-orchidectomy</a:t>
            </a:r>
          </a:p>
        </p:txBody>
      </p:sp>
      <p:cxnSp>
        <p:nvCxnSpPr>
          <p:cNvPr id="39" name="Straight Arrow Connector 38">
            <a:extLst>
              <a:ext uri="{FF2B5EF4-FFF2-40B4-BE49-F238E27FC236}">
                <a16:creationId xmlns:a16="http://schemas.microsoft.com/office/drawing/2014/main" id="{F9367931-C7B0-4C70-8548-D521C32992C6}"/>
              </a:ext>
            </a:extLst>
          </p:cNvPr>
          <p:cNvCxnSpPr>
            <a:cxnSpLocks/>
          </p:cNvCxnSpPr>
          <p:nvPr/>
        </p:nvCxnSpPr>
        <p:spPr bwMode="auto">
          <a:xfrm flipH="1">
            <a:off x="4068230" y="2464368"/>
            <a:ext cx="1311"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7" name="Picture 66">
            <a:extLst>
              <a:ext uri="{FF2B5EF4-FFF2-40B4-BE49-F238E27FC236}">
                <a16:creationId xmlns:a16="http://schemas.microsoft.com/office/drawing/2014/main" id="{E613C4EC-7896-4E7B-B3E7-280B412FA9C1}"/>
              </a:ext>
            </a:extLst>
          </p:cNvPr>
          <p:cNvPicPr>
            <a:picLocks noChangeAspect="1"/>
          </p:cNvPicPr>
          <p:nvPr/>
        </p:nvPicPr>
        <p:blipFill>
          <a:blip r:embed="rId2"/>
          <a:stretch>
            <a:fillRect/>
          </a:stretch>
        </p:blipFill>
        <p:spPr>
          <a:xfrm>
            <a:off x="3929344" y="2025566"/>
            <a:ext cx="400050" cy="1924050"/>
          </a:xfrm>
          <a:prstGeom prst="rect">
            <a:avLst/>
          </a:prstGeom>
        </p:spPr>
      </p:pic>
      <p:pic>
        <p:nvPicPr>
          <p:cNvPr id="40" name="Picture 39">
            <a:extLst>
              <a:ext uri="{FF2B5EF4-FFF2-40B4-BE49-F238E27FC236}">
                <a16:creationId xmlns:a16="http://schemas.microsoft.com/office/drawing/2014/main" id="{31D0D702-0D0C-466C-B9BE-4B07FFFD5337}"/>
              </a:ext>
            </a:extLst>
          </p:cNvPr>
          <p:cNvPicPr>
            <a:picLocks noChangeAspect="1"/>
          </p:cNvPicPr>
          <p:nvPr/>
        </p:nvPicPr>
        <p:blipFill>
          <a:blip r:embed="rId3"/>
          <a:stretch>
            <a:fillRect/>
          </a:stretch>
        </p:blipFill>
        <p:spPr>
          <a:xfrm>
            <a:off x="4019634" y="2187493"/>
            <a:ext cx="3544469" cy="2639498"/>
          </a:xfrm>
          <a:prstGeom prst="rect">
            <a:avLst/>
          </a:prstGeom>
        </p:spPr>
      </p:pic>
      <p:sp>
        <p:nvSpPr>
          <p:cNvPr id="2" name="Slide Number Placeholder 1">
            <a:extLst>
              <a:ext uri="{FF2B5EF4-FFF2-40B4-BE49-F238E27FC236}">
                <a16:creationId xmlns:a16="http://schemas.microsoft.com/office/drawing/2014/main" id="{E96F937C-7CEE-405B-B23A-A48000E8CFC2}"/>
              </a:ext>
            </a:extLst>
          </p:cNvPr>
          <p:cNvSpPr>
            <a:spLocks noGrp="1"/>
          </p:cNvSpPr>
          <p:nvPr>
            <p:ph type="sldNum" sz="quarter" idx="12"/>
          </p:nvPr>
        </p:nvSpPr>
        <p:spPr>
          <a:xfrm>
            <a:off x="9448800" y="6390786"/>
            <a:ext cx="2743200" cy="365125"/>
          </a:xfrm>
        </p:spPr>
        <p:txBody>
          <a:bodyPr/>
          <a:lstStyle/>
          <a:p>
            <a:fld id="{24443D20-B41A-4E7F-B431-D4A85DE2CB5E}" type="slidenum">
              <a:rPr lang="en-GB" smtClean="0"/>
              <a:pPr/>
              <a:t>42</a:t>
            </a:fld>
            <a:endParaRPr lang="en-GB" dirty="0">
              <a:solidFill>
                <a:schemeClr val="tx1">
                  <a:lumMod val="20000"/>
                  <a:lumOff val="80000"/>
                </a:schemeClr>
              </a:solidFill>
            </a:endParaRPr>
          </a:p>
        </p:txBody>
      </p:sp>
    </p:spTree>
    <p:extLst>
      <p:ext uri="{BB962C8B-B14F-4D97-AF65-F5344CB8AC3E}">
        <p14:creationId xmlns:p14="http://schemas.microsoft.com/office/powerpoint/2010/main" val="42694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36"/>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25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5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25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0" nodeType="afterEffect">
                                  <p:stCondLst>
                                    <p:cond delay="250"/>
                                  </p:stCondLst>
                                  <p:childTnLst>
                                    <p:set>
                                      <p:cBhvr>
                                        <p:cTn id="27" dur="1" fill="hold">
                                          <p:stCondLst>
                                            <p:cond delay="0"/>
                                          </p:stCondLst>
                                        </p:cTn>
                                        <p:tgtEl>
                                          <p:spTgt spid="8"/>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25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grpId="0" nodeType="afterEffect">
                                  <p:stCondLst>
                                    <p:cond delay="25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25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grpId="0" nodeType="afterEffect">
                                  <p:stCondLst>
                                    <p:cond delay="250"/>
                                  </p:stCondLst>
                                  <p:childTnLst>
                                    <p:set>
                                      <p:cBhvr>
                                        <p:cTn id="39" dur="1" fill="hold">
                                          <p:stCondLst>
                                            <p:cond delay="0"/>
                                          </p:stCondLst>
                                        </p:cTn>
                                        <p:tgtEl>
                                          <p:spTgt spid="34"/>
                                        </p:tgtEl>
                                        <p:attrNameLst>
                                          <p:attrName>style.visibility</p:attrName>
                                        </p:attrNameLst>
                                      </p:cBhvr>
                                      <p:to>
                                        <p:strVal val="visible"/>
                                      </p:to>
                                    </p:set>
                                  </p:childTnLst>
                                </p:cTn>
                              </p:par>
                            </p:childTnLst>
                          </p:cTn>
                        </p:par>
                        <p:par>
                          <p:cTn id="40" fill="hold">
                            <p:stCondLst>
                              <p:cond delay="3000"/>
                            </p:stCondLst>
                            <p:childTnLst>
                              <p:par>
                                <p:cTn id="41" presetID="1" presetClass="entr" presetSubtype="0" fill="hold" grpId="0" nodeType="afterEffect">
                                  <p:stCondLst>
                                    <p:cond delay="25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3250"/>
                            </p:stCondLst>
                            <p:childTnLst>
                              <p:par>
                                <p:cTn id="44" presetID="1" presetClass="entr" presetSubtype="0" fill="hold" grpId="0" nodeType="afterEffect">
                                  <p:stCondLst>
                                    <p:cond delay="25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31" grpId="0"/>
      <p:bldP spid="34" grpId="0"/>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388EBB-62AB-4761-AD67-94E1A45533D0}"/>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1661815" y="1043709"/>
            <a:ext cx="3848539" cy="508923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084D930-05FB-4B18-8085-8E82E11D1D1F}"/>
              </a:ext>
            </a:extLst>
          </p:cNvPr>
          <p:cNvSpPr txBox="1">
            <a:spLocks/>
          </p:cNvSpPr>
          <p:nvPr/>
        </p:nvSpPr>
        <p:spPr bwMode="auto">
          <a:xfrm>
            <a:off x="203242" y="111760"/>
            <a:ext cx="11384699" cy="109595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2500"/>
          </a:bodyPr>
          <a:lstStyle>
            <a:lvl1pPr algn="ctr" rtl="0" eaLnBrk="1" fontAlgn="base" hangingPunct="1">
              <a:spcBef>
                <a:spcPct val="0"/>
              </a:spcBef>
              <a:spcAft>
                <a:spcPct val="0"/>
              </a:spcAft>
              <a:defRPr sz="6000" b="1" kern="1200">
                <a:solidFill>
                  <a:schemeClr val="bg1"/>
                </a:solidFill>
                <a:latin typeface="Abadi Extra Light" panose="020B0204020104020204" pitchFamily="34" charset="0"/>
                <a:ea typeface="+mj-ea"/>
                <a:cs typeface="Calibri" panose="020F0502020204030204" pitchFamily="34" charset="0"/>
              </a:defRPr>
            </a:lvl1pPr>
            <a:lvl2pPr algn="ctr" rtl="0" eaLnBrk="1" fontAlgn="base" hangingPunct="1">
              <a:spcBef>
                <a:spcPct val="0"/>
              </a:spcBef>
              <a:spcAft>
                <a:spcPct val="0"/>
              </a:spcAft>
              <a:defRPr sz="4000" b="1">
                <a:solidFill>
                  <a:schemeClr val="bg1"/>
                </a:solidFill>
                <a:latin typeface="Arial" charset="0"/>
              </a:defRPr>
            </a:lvl2pPr>
            <a:lvl3pPr algn="ctr" rtl="0" eaLnBrk="1" fontAlgn="base" hangingPunct="1">
              <a:spcBef>
                <a:spcPct val="0"/>
              </a:spcBef>
              <a:spcAft>
                <a:spcPct val="0"/>
              </a:spcAft>
              <a:defRPr sz="4000" b="1">
                <a:solidFill>
                  <a:schemeClr val="bg1"/>
                </a:solidFill>
                <a:latin typeface="Arial" charset="0"/>
              </a:defRPr>
            </a:lvl3pPr>
            <a:lvl4pPr algn="ctr" rtl="0" eaLnBrk="1" fontAlgn="base" hangingPunct="1">
              <a:spcBef>
                <a:spcPct val="0"/>
              </a:spcBef>
              <a:spcAft>
                <a:spcPct val="0"/>
              </a:spcAft>
              <a:defRPr sz="4000" b="1">
                <a:solidFill>
                  <a:schemeClr val="bg1"/>
                </a:solidFill>
                <a:latin typeface="Arial" charset="0"/>
              </a:defRPr>
            </a:lvl4pPr>
            <a:lvl5pPr algn="ctr" rtl="0" eaLnBrk="1" fontAlgn="base" hangingPunct="1">
              <a:spcBef>
                <a:spcPct val="0"/>
              </a:spcBef>
              <a:spcAft>
                <a:spcPct val="0"/>
              </a:spcAft>
              <a:defRPr sz="4000" b="1">
                <a:solidFill>
                  <a:schemeClr val="bg1"/>
                </a:solidFill>
                <a:latin typeface="Arial" charset="0"/>
              </a:defRPr>
            </a:lvl5pPr>
            <a:lvl6pPr marL="457200" algn="ctr" rtl="0" eaLnBrk="1" fontAlgn="base" hangingPunct="1">
              <a:spcBef>
                <a:spcPct val="0"/>
              </a:spcBef>
              <a:spcAft>
                <a:spcPct val="0"/>
              </a:spcAft>
              <a:defRPr sz="4000" b="1">
                <a:solidFill>
                  <a:schemeClr val="bg1"/>
                </a:solidFill>
                <a:latin typeface="Calibri" pitchFamily="34" charset="0"/>
              </a:defRPr>
            </a:lvl6pPr>
            <a:lvl7pPr marL="914400" algn="ctr" rtl="0" eaLnBrk="1" fontAlgn="base" hangingPunct="1">
              <a:spcBef>
                <a:spcPct val="0"/>
              </a:spcBef>
              <a:spcAft>
                <a:spcPct val="0"/>
              </a:spcAft>
              <a:defRPr sz="4000" b="1">
                <a:solidFill>
                  <a:schemeClr val="bg1"/>
                </a:solidFill>
                <a:latin typeface="Calibri" pitchFamily="34" charset="0"/>
              </a:defRPr>
            </a:lvl7pPr>
            <a:lvl8pPr marL="1371600" algn="ctr" rtl="0" eaLnBrk="1" fontAlgn="base" hangingPunct="1">
              <a:spcBef>
                <a:spcPct val="0"/>
              </a:spcBef>
              <a:spcAft>
                <a:spcPct val="0"/>
              </a:spcAft>
              <a:defRPr sz="4000" b="1">
                <a:solidFill>
                  <a:schemeClr val="bg1"/>
                </a:solidFill>
                <a:latin typeface="Calibri" pitchFamily="34" charset="0"/>
              </a:defRPr>
            </a:lvl8pPr>
            <a:lvl9pPr marL="1828800" algn="ctr" rtl="0" eaLnBrk="1" fontAlgn="base" hangingPunct="1">
              <a:spcBef>
                <a:spcPct val="0"/>
              </a:spcBef>
              <a:spcAft>
                <a:spcPct val="0"/>
              </a:spcAft>
              <a:defRPr sz="4000" b="1">
                <a:solidFill>
                  <a:schemeClr val="bg1"/>
                </a:solidFill>
                <a:latin typeface="Calibri" pitchFamily="34" charset="0"/>
              </a:defRPr>
            </a:lvl9pPr>
          </a:lstStyle>
          <a:p>
            <a:pPr algn="l">
              <a:spcAft>
                <a:spcPts val="600"/>
              </a:spcAft>
            </a:pPr>
            <a:r>
              <a:rPr lang="en-GB" sz="4000" b="0" dirty="0">
                <a:solidFill>
                  <a:srgbClr val="080808"/>
                </a:solidFill>
                <a:latin typeface="+mj-lt"/>
              </a:rPr>
              <a:t>Which Patients Should I Actively Screen for TD?</a:t>
            </a:r>
            <a:endParaRPr lang="en-GB" sz="4000" b="0" u="sng" dirty="0">
              <a:solidFill>
                <a:srgbClr val="080808"/>
              </a:solidFill>
              <a:latin typeface="+mj-lt"/>
            </a:endParaRPr>
          </a:p>
        </p:txBody>
      </p:sp>
      <p:pic>
        <p:nvPicPr>
          <p:cNvPr id="6" name="Content Placeholder 5">
            <a:extLst>
              <a:ext uri="{FF2B5EF4-FFF2-40B4-BE49-F238E27FC236}">
                <a16:creationId xmlns:a16="http://schemas.microsoft.com/office/drawing/2014/main" id="{CD23A86B-CD64-4D31-9FDC-93C43209FBB6}"/>
              </a:ext>
            </a:extLst>
          </p:cNvPr>
          <p:cNvPicPr>
            <a:picLocks noGrp="1" noChangeAspect="1"/>
          </p:cNvPicPr>
          <p:nvPr>
            <p:ph sz="quarter" idx="13"/>
          </p:nvPr>
        </p:nvPicPr>
        <p:blipFill>
          <a:blip r:embed="rId3"/>
          <a:stretch>
            <a:fillRect/>
          </a:stretch>
        </p:blipFill>
        <p:spPr>
          <a:xfrm>
            <a:off x="5258859" y="5491145"/>
            <a:ext cx="752475" cy="342900"/>
          </a:xfrm>
        </p:spPr>
      </p:pic>
      <p:sp>
        <p:nvSpPr>
          <p:cNvPr id="9" name="Content Placeholder 2">
            <a:extLst>
              <a:ext uri="{FF2B5EF4-FFF2-40B4-BE49-F238E27FC236}">
                <a16:creationId xmlns:a16="http://schemas.microsoft.com/office/drawing/2014/main" id="{E51966B4-AC8C-49D3-B0E9-4C8916BCBB18}"/>
              </a:ext>
            </a:extLst>
          </p:cNvPr>
          <p:cNvSpPr txBox="1">
            <a:spLocks/>
          </p:cNvSpPr>
          <p:nvPr/>
        </p:nvSpPr>
        <p:spPr bwMode="auto">
          <a:xfrm>
            <a:off x="5846377" y="1584510"/>
            <a:ext cx="4993642" cy="50410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Clr>
                <a:schemeClr val="tx1"/>
              </a:buClr>
              <a:buFont typeface="Wingdings" panose="05000000000000000000" pitchFamily="2" charset="2"/>
              <a:buNone/>
              <a:defRPr sz="2400" b="1" kern="1200">
                <a:solidFill>
                  <a:schemeClr val="tx2"/>
                </a:solidFill>
                <a:latin typeface="Abadi Extra Light" panose="020B0204020104020204" pitchFamily="34" charset="0"/>
                <a:ea typeface="+mn-ea"/>
                <a:cs typeface="Calibri" panose="020F0502020204030204" pitchFamily="34" charset="0"/>
              </a:defRPr>
            </a:lvl1pPr>
            <a:lvl2pPr marL="457200" indent="0" algn="ctr" rtl="0" eaLnBrk="1" fontAlgn="base" hangingPunct="1">
              <a:spcBef>
                <a:spcPct val="20000"/>
              </a:spcBef>
              <a:spcAft>
                <a:spcPct val="0"/>
              </a:spcAft>
              <a:buFont typeface="Arial" charset="0"/>
              <a:buNone/>
              <a:defRPr sz="2000" kern="1200">
                <a:solidFill>
                  <a:schemeClr val="tx2"/>
                </a:solidFill>
                <a:latin typeface="Abadi Extra Light" panose="020B0204020104020204" pitchFamily="34" charset="0"/>
                <a:ea typeface="+mn-ea"/>
                <a:cs typeface="Calibri" panose="020F0502020204030204" pitchFamily="34" charset="0"/>
              </a:defRPr>
            </a:lvl2pPr>
            <a:lvl3pPr marL="914400" indent="0" algn="ctr" rtl="0" eaLnBrk="1" fontAlgn="base" hangingPunct="1">
              <a:spcBef>
                <a:spcPct val="20000"/>
              </a:spcBef>
              <a:spcAft>
                <a:spcPct val="0"/>
              </a:spcAft>
              <a:buFont typeface="Arial" charset="0"/>
              <a:buNone/>
              <a:defRPr sz="1800" kern="1200">
                <a:solidFill>
                  <a:schemeClr val="accent1"/>
                </a:solidFill>
                <a:latin typeface="Abadi Extra Light" panose="020B0204020104020204" pitchFamily="34" charset="0"/>
                <a:ea typeface="+mn-ea"/>
                <a:cs typeface="Calibri" panose="020F0502020204030204" pitchFamily="34" charset="0"/>
              </a:defRPr>
            </a:lvl3pPr>
            <a:lvl4pPr marL="1371600" indent="0" algn="ctr" rtl="0" eaLnBrk="1" fontAlgn="base" hangingPunct="1">
              <a:spcBef>
                <a:spcPct val="20000"/>
              </a:spcBef>
              <a:spcAft>
                <a:spcPct val="0"/>
              </a:spcAft>
              <a:buFont typeface="Arial" charset="0"/>
              <a:buNone/>
              <a:defRPr sz="1600" kern="1200">
                <a:solidFill>
                  <a:schemeClr val="accent5"/>
                </a:solidFill>
                <a:latin typeface="Abadi Extra Light" panose="020B0204020104020204" pitchFamily="34" charset="0"/>
                <a:ea typeface="+mn-ea"/>
                <a:cs typeface="Calibri" panose="020F0502020204030204" pitchFamily="34" charset="0"/>
              </a:defRPr>
            </a:lvl4pPr>
            <a:lvl5pPr marL="1828800" indent="0" algn="ctr" rtl="0" eaLnBrk="1" fontAlgn="base" hangingPunct="1">
              <a:spcBef>
                <a:spcPct val="20000"/>
              </a:spcBef>
              <a:spcAft>
                <a:spcPct val="0"/>
              </a:spcAft>
              <a:buFont typeface="Arial" charset="0"/>
              <a:buNone/>
              <a:tabLst>
                <a:tab pos="1522413" algn="l"/>
              </a:tabLst>
              <a:defRPr sz="1600" kern="1200">
                <a:solidFill>
                  <a:schemeClr val="tx2"/>
                </a:solidFill>
                <a:latin typeface="Abadi Extra Light" panose="020B0204020104020204" pitchFamily="34" charset="0"/>
                <a:ea typeface="+mn-ea"/>
                <a:cs typeface="Calibri" panose="020F0502020204030204" pitchFamily="34" charset="0"/>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Opioids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Obesity</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Type 2 diabetes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Pre-diabetes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Erectile dysfunction</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Anaemia</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Osteoporosis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Testicular cancer survivors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Low libido</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Infertility</a:t>
            </a:r>
            <a:endParaRPr lang="en-GB" sz="2000" dirty="0">
              <a:latin typeface="+mn-lt"/>
            </a:endParaRPr>
          </a:p>
        </p:txBody>
      </p:sp>
      <p:pic>
        <p:nvPicPr>
          <p:cNvPr id="14" name="Picture 13" descr="A doctor with his hand on his chin&#10;&#10;Description automatically generated with low confidence">
            <a:extLst>
              <a:ext uri="{FF2B5EF4-FFF2-40B4-BE49-F238E27FC236}">
                <a16:creationId xmlns:a16="http://schemas.microsoft.com/office/drawing/2014/main" id="{947C0BEE-779E-433B-B49B-3741D8D3B8EB}"/>
              </a:ext>
            </a:extLst>
          </p:cNvPr>
          <p:cNvPicPr>
            <a:picLocks noChangeAspect="1"/>
          </p:cNvPicPr>
          <p:nvPr/>
        </p:nvPicPr>
        <p:blipFill>
          <a:blip r:embed="rId4"/>
          <a:stretch>
            <a:fillRect/>
          </a:stretch>
        </p:blipFill>
        <p:spPr>
          <a:xfrm>
            <a:off x="1847550" y="1311602"/>
            <a:ext cx="3426700" cy="4359793"/>
          </a:xfrm>
          <a:prstGeom prst="rect">
            <a:avLst/>
          </a:prstGeom>
        </p:spPr>
      </p:pic>
    </p:spTree>
    <p:extLst>
      <p:ext uri="{BB962C8B-B14F-4D97-AF65-F5344CB8AC3E}">
        <p14:creationId xmlns:p14="http://schemas.microsoft.com/office/powerpoint/2010/main" val="393341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8E40D-37C3-40D9-8F6A-DDF72331B5FD}"/>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1661815" y="1043709"/>
            <a:ext cx="3848539" cy="50892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9B05F0A5-7CD8-471A-B7CC-58BBB94825BD}"/>
              </a:ext>
            </a:extLst>
          </p:cNvPr>
          <p:cNvSpPr txBox="1">
            <a:spLocks/>
          </p:cNvSpPr>
          <p:nvPr/>
        </p:nvSpPr>
        <p:spPr bwMode="auto">
          <a:xfrm>
            <a:off x="185962" y="48063"/>
            <a:ext cx="11493420" cy="123675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6000" b="1" kern="1200">
                <a:solidFill>
                  <a:schemeClr val="bg1"/>
                </a:solidFill>
                <a:latin typeface="Abadi Extra Light" panose="020B0204020104020204" pitchFamily="34" charset="0"/>
                <a:ea typeface="+mj-ea"/>
                <a:cs typeface="Calibri" panose="020F0502020204030204" pitchFamily="34" charset="0"/>
              </a:defRPr>
            </a:lvl1pPr>
            <a:lvl2pPr algn="ctr" rtl="0" eaLnBrk="1" fontAlgn="base" hangingPunct="1">
              <a:spcBef>
                <a:spcPct val="0"/>
              </a:spcBef>
              <a:spcAft>
                <a:spcPct val="0"/>
              </a:spcAft>
              <a:defRPr sz="4000" b="1">
                <a:solidFill>
                  <a:schemeClr val="bg1"/>
                </a:solidFill>
                <a:latin typeface="Arial" charset="0"/>
              </a:defRPr>
            </a:lvl2pPr>
            <a:lvl3pPr algn="ctr" rtl="0" eaLnBrk="1" fontAlgn="base" hangingPunct="1">
              <a:spcBef>
                <a:spcPct val="0"/>
              </a:spcBef>
              <a:spcAft>
                <a:spcPct val="0"/>
              </a:spcAft>
              <a:defRPr sz="4000" b="1">
                <a:solidFill>
                  <a:schemeClr val="bg1"/>
                </a:solidFill>
                <a:latin typeface="Arial" charset="0"/>
              </a:defRPr>
            </a:lvl3pPr>
            <a:lvl4pPr algn="ctr" rtl="0" eaLnBrk="1" fontAlgn="base" hangingPunct="1">
              <a:spcBef>
                <a:spcPct val="0"/>
              </a:spcBef>
              <a:spcAft>
                <a:spcPct val="0"/>
              </a:spcAft>
              <a:defRPr sz="4000" b="1">
                <a:solidFill>
                  <a:schemeClr val="bg1"/>
                </a:solidFill>
                <a:latin typeface="Arial" charset="0"/>
              </a:defRPr>
            </a:lvl4pPr>
            <a:lvl5pPr algn="ctr" rtl="0" eaLnBrk="1" fontAlgn="base" hangingPunct="1">
              <a:spcBef>
                <a:spcPct val="0"/>
              </a:spcBef>
              <a:spcAft>
                <a:spcPct val="0"/>
              </a:spcAft>
              <a:defRPr sz="4000" b="1">
                <a:solidFill>
                  <a:schemeClr val="bg1"/>
                </a:solidFill>
                <a:latin typeface="Arial" charset="0"/>
              </a:defRPr>
            </a:lvl5pPr>
            <a:lvl6pPr marL="457200" algn="ctr" rtl="0" eaLnBrk="1" fontAlgn="base" hangingPunct="1">
              <a:spcBef>
                <a:spcPct val="0"/>
              </a:spcBef>
              <a:spcAft>
                <a:spcPct val="0"/>
              </a:spcAft>
              <a:defRPr sz="4000" b="1">
                <a:solidFill>
                  <a:schemeClr val="bg1"/>
                </a:solidFill>
                <a:latin typeface="Calibri" pitchFamily="34" charset="0"/>
              </a:defRPr>
            </a:lvl6pPr>
            <a:lvl7pPr marL="914400" algn="ctr" rtl="0" eaLnBrk="1" fontAlgn="base" hangingPunct="1">
              <a:spcBef>
                <a:spcPct val="0"/>
              </a:spcBef>
              <a:spcAft>
                <a:spcPct val="0"/>
              </a:spcAft>
              <a:defRPr sz="4000" b="1">
                <a:solidFill>
                  <a:schemeClr val="bg1"/>
                </a:solidFill>
                <a:latin typeface="Calibri" pitchFamily="34" charset="0"/>
              </a:defRPr>
            </a:lvl7pPr>
            <a:lvl8pPr marL="1371600" algn="ctr" rtl="0" eaLnBrk="1" fontAlgn="base" hangingPunct="1">
              <a:spcBef>
                <a:spcPct val="0"/>
              </a:spcBef>
              <a:spcAft>
                <a:spcPct val="0"/>
              </a:spcAft>
              <a:defRPr sz="4000" b="1">
                <a:solidFill>
                  <a:schemeClr val="bg1"/>
                </a:solidFill>
                <a:latin typeface="Calibri" pitchFamily="34" charset="0"/>
              </a:defRPr>
            </a:lvl8pPr>
            <a:lvl9pPr marL="1828800" algn="ctr" rtl="0" eaLnBrk="1" fontAlgn="base" hangingPunct="1">
              <a:spcBef>
                <a:spcPct val="0"/>
              </a:spcBef>
              <a:spcAft>
                <a:spcPct val="0"/>
              </a:spcAft>
              <a:defRPr sz="4000" b="1">
                <a:solidFill>
                  <a:schemeClr val="bg1"/>
                </a:solidFill>
                <a:latin typeface="Calibri" pitchFamily="34" charset="0"/>
              </a:defRPr>
            </a:lvl9pPr>
          </a:lstStyle>
          <a:p>
            <a:pPr algn="l">
              <a:lnSpc>
                <a:spcPct val="80000"/>
              </a:lnSpc>
              <a:spcAft>
                <a:spcPts val="0"/>
              </a:spcAft>
            </a:pPr>
            <a:r>
              <a:rPr lang="en-GB" sz="3700" b="0" dirty="0">
                <a:solidFill>
                  <a:srgbClr val="080808"/>
                </a:solidFill>
                <a:latin typeface="+mj-lt"/>
              </a:rPr>
              <a:t>Focus on What’s Realistic and Achievable: </a:t>
            </a:r>
          </a:p>
          <a:p>
            <a:pPr algn="l">
              <a:lnSpc>
                <a:spcPct val="80000"/>
              </a:lnSpc>
              <a:spcAft>
                <a:spcPts val="0"/>
              </a:spcAft>
            </a:pPr>
            <a:r>
              <a:rPr lang="en-GB" sz="3700" b="0" dirty="0">
                <a:solidFill>
                  <a:srgbClr val="080808"/>
                </a:solidFill>
                <a:latin typeface="+mj-lt"/>
              </a:rPr>
              <a:t>2 Cohorts Initially</a:t>
            </a:r>
          </a:p>
        </p:txBody>
      </p:sp>
      <p:pic>
        <p:nvPicPr>
          <p:cNvPr id="8" name="Picture 7" descr="A doctor giving a thumbs up&#10;&#10;Description automatically generated with medium confidence">
            <a:extLst>
              <a:ext uri="{FF2B5EF4-FFF2-40B4-BE49-F238E27FC236}">
                <a16:creationId xmlns:a16="http://schemas.microsoft.com/office/drawing/2014/main" id="{9DC3B093-1480-47D9-8C06-D8D47F2FAA7D}"/>
              </a:ext>
            </a:extLst>
          </p:cNvPr>
          <p:cNvPicPr>
            <a:picLocks noChangeAspect="1"/>
          </p:cNvPicPr>
          <p:nvPr/>
        </p:nvPicPr>
        <p:blipFill>
          <a:blip r:embed="rId3"/>
          <a:stretch>
            <a:fillRect/>
          </a:stretch>
        </p:blipFill>
        <p:spPr>
          <a:xfrm>
            <a:off x="1971040" y="1242536"/>
            <a:ext cx="3180079" cy="4487510"/>
          </a:xfrm>
          <a:prstGeom prst="rect">
            <a:avLst/>
          </a:prstGeom>
        </p:spPr>
      </p:pic>
      <p:sp>
        <p:nvSpPr>
          <p:cNvPr id="9" name="Content Placeholder 2">
            <a:extLst>
              <a:ext uri="{FF2B5EF4-FFF2-40B4-BE49-F238E27FC236}">
                <a16:creationId xmlns:a16="http://schemas.microsoft.com/office/drawing/2014/main" id="{2E03A469-EDD6-45D4-B605-A6C9153A6276}"/>
              </a:ext>
            </a:extLst>
          </p:cNvPr>
          <p:cNvSpPr txBox="1">
            <a:spLocks/>
          </p:cNvSpPr>
          <p:nvPr/>
        </p:nvSpPr>
        <p:spPr bwMode="auto">
          <a:xfrm>
            <a:off x="5845082" y="1579457"/>
            <a:ext cx="4993642" cy="50410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Clr>
                <a:schemeClr val="tx1"/>
              </a:buClr>
              <a:buFont typeface="Wingdings" panose="05000000000000000000" pitchFamily="2" charset="2"/>
              <a:buNone/>
              <a:defRPr sz="2400" b="1" kern="1200">
                <a:solidFill>
                  <a:schemeClr val="tx2"/>
                </a:solidFill>
                <a:latin typeface="Abadi Extra Light" panose="020B0204020104020204" pitchFamily="34" charset="0"/>
                <a:ea typeface="+mn-ea"/>
                <a:cs typeface="Calibri" panose="020F0502020204030204" pitchFamily="34" charset="0"/>
              </a:defRPr>
            </a:lvl1pPr>
            <a:lvl2pPr marL="457200" indent="0" algn="ctr" rtl="0" eaLnBrk="1" fontAlgn="base" hangingPunct="1">
              <a:spcBef>
                <a:spcPct val="20000"/>
              </a:spcBef>
              <a:spcAft>
                <a:spcPct val="0"/>
              </a:spcAft>
              <a:buFont typeface="Arial" charset="0"/>
              <a:buNone/>
              <a:defRPr sz="2000" kern="1200">
                <a:solidFill>
                  <a:schemeClr val="tx2"/>
                </a:solidFill>
                <a:latin typeface="Abadi Extra Light" panose="020B0204020104020204" pitchFamily="34" charset="0"/>
                <a:ea typeface="+mn-ea"/>
                <a:cs typeface="Calibri" panose="020F0502020204030204" pitchFamily="34" charset="0"/>
              </a:defRPr>
            </a:lvl2pPr>
            <a:lvl3pPr marL="914400" indent="0" algn="ctr" rtl="0" eaLnBrk="1" fontAlgn="base" hangingPunct="1">
              <a:spcBef>
                <a:spcPct val="20000"/>
              </a:spcBef>
              <a:spcAft>
                <a:spcPct val="0"/>
              </a:spcAft>
              <a:buFont typeface="Arial" charset="0"/>
              <a:buNone/>
              <a:defRPr sz="1800" kern="1200">
                <a:solidFill>
                  <a:schemeClr val="accent1"/>
                </a:solidFill>
                <a:latin typeface="Abadi Extra Light" panose="020B0204020104020204" pitchFamily="34" charset="0"/>
                <a:ea typeface="+mn-ea"/>
                <a:cs typeface="Calibri" panose="020F0502020204030204" pitchFamily="34" charset="0"/>
              </a:defRPr>
            </a:lvl3pPr>
            <a:lvl4pPr marL="1371600" indent="0" algn="ctr" rtl="0" eaLnBrk="1" fontAlgn="base" hangingPunct="1">
              <a:spcBef>
                <a:spcPct val="20000"/>
              </a:spcBef>
              <a:spcAft>
                <a:spcPct val="0"/>
              </a:spcAft>
              <a:buFont typeface="Arial" charset="0"/>
              <a:buNone/>
              <a:defRPr sz="1600" kern="1200">
                <a:solidFill>
                  <a:schemeClr val="accent5"/>
                </a:solidFill>
                <a:latin typeface="Abadi Extra Light" panose="020B0204020104020204" pitchFamily="34" charset="0"/>
                <a:ea typeface="+mn-ea"/>
                <a:cs typeface="Calibri" panose="020F0502020204030204" pitchFamily="34" charset="0"/>
              </a:defRPr>
            </a:lvl4pPr>
            <a:lvl5pPr marL="1828800" indent="0" algn="ctr" rtl="0" eaLnBrk="1" fontAlgn="base" hangingPunct="1">
              <a:spcBef>
                <a:spcPct val="20000"/>
              </a:spcBef>
              <a:spcAft>
                <a:spcPct val="0"/>
              </a:spcAft>
              <a:buFont typeface="Arial" charset="0"/>
              <a:buNone/>
              <a:tabLst>
                <a:tab pos="1522413" algn="l"/>
              </a:tabLst>
              <a:defRPr sz="1600" kern="1200">
                <a:solidFill>
                  <a:schemeClr val="tx2"/>
                </a:solidFill>
                <a:latin typeface="Abadi Extra Light" panose="020B0204020104020204" pitchFamily="34" charset="0"/>
                <a:ea typeface="+mn-ea"/>
                <a:cs typeface="Calibri" panose="020F0502020204030204" pitchFamily="34" charset="0"/>
              </a:defRPr>
            </a:lvl5pPr>
            <a:lvl6pPr marL="22860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91440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Opioids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Obesity</a:t>
            </a:r>
          </a:p>
          <a:p>
            <a:pPr marL="457200" indent="-457200" algn="l">
              <a:buClr>
                <a:srgbClr val="006EAB"/>
              </a:buClr>
              <a:buFont typeface="Wingdings" panose="05000000000000000000" pitchFamily="2" charset="2"/>
              <a:buChar char="§"/>
            </a:pPr>
            <a:r>
              <a:rPr lang="en-GB" sz="2000" dirty="0">
                <a:solidFill>
                  <a:srgbClr val="C00000"/>
                </a:solidFill>
                <a:latin typeface="+mn-lt"/>
              </a:rPr>
              <a:t>Type 2 diabetes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Pre-diabetes</a:t>
            </a:r>
          </a:p>
          <a:p>
            <a:pPr marL="457200" indent="-457200" algn="l">
              <a:buClr>
                <a:srgbClr val="006EAB"/>
              </a:buClr>
              <a:buFont typeface="Wingdings" panose="05000000000000000000" pitchFamily="2" charset="2"/>
              <a:buChar char="§"/>
            </a:pPr>
            <a:r>
              <a:rPr lang="en-GB" sz="2000" dirty="0">
                <a:solidFill>
                  <a:srgbClr val="C00000"/>
                </a:solidFill>
                <a:latin typeface="+mn-lt"/>
              </a:rPr>
              <a:t>Erectile dysfunction</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Anaemia</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Osteoporosis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Testicular cancer survivors</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Low libido</a:t>
            </a:r>
          </a:p>
          <a:p>
            <a:pPr marL="457200" indent="-457200" algn="l">
              <a:buClr>
                <a:srgbClr val="006EAB"/>
              </a:buClr>
              <a:buFont typeface="Wingdings" panose="05000000000000000000" pitchFamily="2" charset="2"/>
              <a:buChar char="§"/>
            </a:pPr>
            <a:r>
              <a:rPr lang="en-GB" sz="2000" dirty="0">
                <a:solidFill>
                  <a:schemeClr val="bg2">
                    <a:lumMod val="25000"/>
                  </a:schemeClr>
                </a:solidFill>
                <a:latin typeface="+mn-lt"/>
              </a:rPr>
              <a:t>Infertility</a:t>
            </a:r>
          </a:p>
          <a:p>
            <a:pPr marL="457200" indent="-457200" algn="l">
              <a:buClrTx/>
              <a:buFont typeface="Arial" panose="020B0604020202020204" pitchFamily="34" charset="0"/>
              <a:buChar char="•"/>
            </a:pPr>
            <a:endParaRPr lang="en-GB" sz="2000" dirty="0">
              <a:solidFill>
                <a:schemeClr val="accent6">
                  <a:lumMod val="10000"/>
                </a:schemeClr>
              </a:solidFill>
              <a:latin typeface="+mn-lt"/>
            </a:endParaRPr>
          </a:p>
          <a:p>
            <a:endParaRPr lang="en-GB" sz="2000" dirty="0">
              <a:latin typeface="+mn-lt"/>
            </a:endParaRPr>
          </a:p>
        </p:txBody>
      </p:sp>
      <p:sp>
        <p:nvSpPr>
          <p:cNvPr id="2" name="Slide Number Placeholder 1">
            <a:extLst>
              <a:ext uri="{FF2B5EF4-FFF2-40B4-BE49-F238E27FC236}">
                <a16:creationId xmlns:a16="http://schemas.microsoft.com/office/drawing/2014/main" id="{E2C828BD-6558-4816-89A7-154FDCF2AE36}"/>
              </a:ext>
            </a:extLst>
          </p:cNvPr>
          <p:cNvSpPr>
            <a:spLocks noGrp="1"/>
          </p:cNvSpPr>
          <p:nvPr>
            <p:ph type="sldNum" sz="quarter" idx="12"/>
          </p:nvPr>
        </p:nvSpPr>
        <p:spPr/>
        <p:txBody>
          <a:bodyPr/>
          <a:lstStyle/>
          <a:p>
            <a:fld id="{24443D20-B41A-4E7F-B431-D4A85DE2CB5E}" type="slidenum">
              <a:rPr lang="en-GB" smtClean="0"/>
              <a:t>44</a:t>
            </a:fld>
            <a:endParaRPr lang="en-GB"/>
          </a:p>
        </p:txBody>
      </p:sp>
    </p:spTree>
    <p:extLst>
      <p:ext uri="{BB962C8B-B14F-4D97-AF65-F5344CB8AC3E}">
        <p14:creationId xmlns:p14="http://schemas.microsoft.com/office/powerpoint/2010/main" val="216157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6A4A562-ECF6-4BAA-AC90-662194386D63}"/>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101601" y="1676400"/>
            <a:ext cx="7860144" cy="360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66635F3C-8D19-4152-BA21-5DA0DD84C527}"/>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8297663" y="1472184"/>
            <a:ext cx="2697480" cy="39136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5888FC25-EA5F-476D-98D0-5ACDBD1CF6B2}"/>
              </a:ext>
            </a:extLst>
          </p:cNvPr>
          <p:cNvSpPr>
            <a:spLocks noGrp="1" noChangeArrowheads="1"/>
          </p:cNvSpPr>
          <p:nvPr>
            <p:ph type="title"/>
          </p:nvPr>
        </p:nvSpPr>
        <p:spPr>
          <a:xfrm>
            <a:off x="-109855" y="389694"/>
            <a:ext cx="9256776" cy="922410"/>
          </a:xfrm>
        </p:spPr>
        <p:txBody>
          <a:bodyPr>
            <a:normAutofit/>
          </a:bodyPr>
          <a:lstStyle/>
          <a:p>
            <a:pPr algn="ctr"/>
            <a:r>
              <a:rPr lang="en-US" altLang="en-US" sz="4000" dirty="0">
                <a:solidFill>
                  <a:srgbClr val="080808"/>
                </a:solidFill>
              </a:rPr>
              <a:t>What is Required to Diagnose TD?</a:t>
            </a:r>
          </a:p>
        </p:txBody>
      </p:sp>
      <p:sp>
        <p:nvSpPr>
          <p:cNvPr id="6" name="Rectangle 3">
            <a:extLst>
              <a:ext uri="{FF2B5EF4-FFF2-40B4-BE49-F238E27FC236}">
                <a16:creationId xmlns:a16="http://schemas.microsoft.com/office/drawing/2014/main" id="{627CF390-F412-4829-A130-C2441E466F3B}"/>
              </a:ext>
            </a:extLst>
          </p:cNvPr>
          <p:cNvSpPr txBox="1">
            <a:spLocks noChangeArrowheads="1"/>
          </p:cNvSpPr>
          <p:nvPr/>
        </p:nvSpPr>
        <p:spPr>
          <a:xfrm>
            <a:off x="345208" y="2072640"/>
            <a:ext cx="7247081" cy="272288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spcBef>
                <a:spcPct val="20000"/>
              </a:spcBef>
              <a:spcAft>
                <a:spcPts val="0"/>
              </a:spcAft>
              <a:buClr>
                <a:srgbClr val="58595B"/>
              </a:buClr>
              <a:buSzTx/>
              <a:buFont typeface="Arial"/>
              <a:buNone/>
              <a:tabLst/>
              <a:defRPr/>
            </a:pPr>
            <a:r>
              <a:rPr kumimoji="0" lang="en-GB" altLang="en-US" sz="2400" b="1" i="0" u="none" strike="noStrike" kern="1200" cap="none" spc="0" normalizeH="0" baseline="0" noProof="0" dirty="0">
                <a:ln>
                  <a:noFill/>
                </a:ln>
                <a:solidFill>
                  <a:schemeClr val="tx1">
                    <a:lumMod val="75000"/>
                  </a:schemeClr>
                </a:solidFill>
                <a:effectLst/>
                <a:uLnTx/>
                <a:uFillTx/>
                <a:latin typeface="Poppins Light"/>
                <a:ea typeface="+mn-ea"/>
                <a:cs typeface="+mn-cs"/>
              </a:rPr>
              <a:t>The 2018 Endocrine Society guidelines recommend diagnosing hypogonadism in men with </a:t>
            </a:r>
            <a:r>
              <a:rPr kumimoji="0" lang="en-GB" altLang="en-US" sz="2400" b="1" i="0" u="none" strike="noStrike" kern="1200" cap="none" spc="0" normalizeH="0" baseline="0" noProof="0" dirty="0">
                <a:ln>
                  <a:noFill/>
                </a:ln>
                <a:solidFill>
                  <a:srgbClr val="C00000"/>
                </a:solidFill>
                <a:effectLst/>
                <a:uLnTx/>
                <a:uFillTx/>
                <a:latin typeface="Poppins Light"/>
                <a:ea typeface="+mn-ea"/>
                <a:cs typeface="+mn-cs"/>
              </a:rPr>
              <a:t>symptoms and signs </a:t>
            </a:r>
            <a:r>
              <a:rPr kumimoji="0" lang="en-GB" altLang="en-US" sz="2400" b="1" i="0" u="none" strike="noStrike" kern="1200" cap="none" spc="0" normalizeH="0" baseline="0" noProof="0" dirty="0">
                <a:ln>
                  <a:noFill/>
                </a:ln>
                <a:solidFill>
                  <a:schemeClr val="tx1">
                    <a:lumMod val="75000"/>
                  </a:schemeClr>
                </a:solidFill>
                <a:effectLst/>
                <a:uLnTx/>
                <a:uFillTx/>
                <a:latin typeface="Poppins Light"/>
                <a:ea typeface="+mn-ea"/>
                <a:cs typeface="+mn-cs"/>
              </a:rPr>
              <a:t>of testosterone deficiency and unequivocally and consistently </a:t>
            </a:r>
            <a:r>
              <a:rPr kumimoji="0" lang="en-GB" altLang="en-US" sz="2400" b="1" i="0" u="none" strike="noStrike" kern="1200" cap="none" spc="0" normalizeH="0" baseline="0" noProof="0" dirty="0">
                <a:ln>
                  <a:noFill/>
                </a:ln>
                <a:solidFill>
                  <a:srgbClr val="C00000"/>
                </a:solidFill>
                <a:effectLst/>
                <a:uLnTx/>
                <a:uFillTx/>
                <a:latin typeface="Poppins Light"/>
                <a:ea typeface="+mn-ea"/>
                <a:cs typeface="+mn-cs"/>
              </a:rPr>
              <a:t>low serum total testosterone </a:t>
            </a:r>
            <a:r>
              <a:rPr kumimoji="0" lang="en-GB" altLang="en-US" sz="2400" b="1" i="0" u="none" strike="noStrike" kern="1200" cap="none" spc="0" normalizeH="0" baseline="0" noProof="0" dirty="0">
                <a:ln>
                  <a:noFill/>
                </a:ln>
                <a:solidFill>
                  <a:schemeClr val="tx1">
                    <a:lumMod val="75000"/>
                  </a:schemeClr>
                </a:solidFill>
                <a:effectLst/>
                <a:uLnTx/>
                <a:uFillTx/>
                <a:latin typeface="Poppins Light"/>
                <a:ea typeface="+mn-ea"/>
                <a:cs typeface="+mn-cs"/>
              </a:rPr>
              <a:t>and/or free testosterone concentrations (when indicated)</a:t>
            </a:r>
            <a:endParaRPr kumimoji="0" lang="en-NZ" altLang="en-US" sz="2400" b="1" i="0" u="none" strike="noStrike" kern="1200" cap="none" spc="0" normalizeH="0" baseline="0" noProof="0" dirty="0">
              <a:ln>
                <a:noFill/>
              </a:ln>
              <a:solidFill>
                <a:schemeClr val="tx1">
                  <a:lumMod val="75000"/>
                </a:schemeClr>
              </a:solidFill>
              <a:effectLst/>
              <a:uLnTx/>
              <a:uFillTx/>
              <a:latin typeface="Poppins Light"/>
              <a:ea typeface="+mn-ea"/>
              <a:cs typeface="+mn-cs"/>
            </a:endParaRPr>
          </a:p>
        </p:txBody>
      </p:sp>
      <p:pic>
        <p:nvPicPr>
          <p:cNvPr id="7" name="Picture 4">
            <a:extLst>
              <a:ext uri="{FF2B5EF4-FFF2-40B4-BE49-F238E27FC236}">
                <a16:creationId xmlns:a16="http://schemas.microsoft.com/office/drawing/2014/main" id="{87988B9F-37E9-4959-99F9-64B25F8E21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0507" y="1699959"/>
            <a:ext cx="2185844" cy="327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65137C7-1DC8-4F4A-8AB7-0BCD179866C3}"/>
              </a:ext>
            </a:extLst>
          </p:cNvPr>
          <p:cNvSpPr txBox="1"/>
          <p:nvPr/>
        </p:nvSpPr>
        <p:spPr>
          <a:xfrm>
            <a:off x="1970026" y="6485624"/>
            <a:ext cx="8260189" cy="307777"/>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altLang="en-US" sz="1400" b="1" i="0" u="none" strike="noStrike" kern="1200" cap="none" spc="0" normalizeH="0" baseline="0" noProof="0" dirty="0">
                <a:ln>
                  <a:noFill/>
                </a:ln>
                <a:solidFill>
                  <a:schemeClr val="bg1"/>
                </a:solidFill>
                <a:effectLst/>
                <a:uLnTx/>
                <a:uFillTx/>
                <a:latin typeface="Poppins Light"/>
                <a:ea typeface="+mn-ea"/>
                <a:cs typeface="+mn-cs"/>
              </a:rPr>
              <a:t>1. </a:t>
            </a:r>
            <a:r>
              <a:rPr kumimoji="0" lang="en-GB" altLang="en-US" sz="1400" b="1" i="0" u="none" strike="noStrike" kern="1200" cap="none" spc="0" normalizeH="0" baseline="0" noProof="0" dirty="0" err="1">
                <a:ln>
                  <a:noFill/>
                </a:ln>
                <a:solidFill>
                  <a:schemeClr val="bg1"/>
                </a:solidFill>
                <a:effectLst/>
                <a:uLnTx/>
                <a:uFillTx/>
                <a:latin typeface="Poppins Light"/>
                <a:ea typeface="+mn-ea"/>
                <a:cs typeface="+mn-cs"/>
              </a:rPr>
              <a:t>Bhasin</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 S, et al. </a:t>
            </a:r>
            <a:r>
              <a:rPr kumimoji="0" lang="en-GB" altLang="en-US" sz="1400" b="1" i="1" u="none" strike="noStrike" kern="1200" cap="none" spc="0" normalizeH="0" baseline="0" noProof="0" dirty="0">
                <a:ln>
                  <a:noFill/>
                </a:ln>
                <a:solidFill>
                  <a:schemeClr val="bg1"/>
                </a:solidFill>
                <a:effectLst/>
                <a:uLnTx/>
                <a:uFillTx/>
                <a:latin typeface="Poppins Light"/>
                <a:ea typeface="+mn-ea"/>
                <a:cs typeface="+mn-cs"/>
              </a:rPr>
              <a:t>J </a:t>
            </a:r>
            <a:r>
              <a:rPr kumimoji="0" lang="en-GB" altLang="en-US" sz="1400" b="1" i="1" u="none" strike="noStrike" kern="1200" cap="none" spc="0" normalizeH="0" baseline="0" noProof="0" dirty="0" err="1">
                <a:ln>
                  <a:noFill/>
                </a:ln>
                <a:solidFill>
                  <a:schemeClr val="bg1"/>
                </a:solidFill>
                <a:effectLst/>
                <a:uLnTx/>
                <a:uFillTx/>
                <a:latin typeface="Poppins Light"/>
                <a:ea typeface="+mn-ea"/>
                <a:cs typeface="+mn-cs"/>
              </a:rPr>
              <a:t>Clin</a:t>
            </a:r>
            <a:r>
              <a:rPr kumimoji="0" lang="en-GB" altLang="en-US" sz="1400" b="1" i="1" u="none" strike="noStrike" kern="1200" cap="none" spc="0" normalizeH="0" baseline="0" noProof="0" dirty="0">
                <a:ln>
                  <a:noFill/>
                </a:ln>
                <a:solidFill>
                  <a:schemeClr val="bg1"/>
                </a:solidFill>
                <a:effectLst/>
                <a:uLnTx/>
                <a:uFillTx/>
                <a:latin typeface="Poppins Light"/>
                <a:ea typeface="+mn-ea"/>
                <a:cs typeface="+mn-cs"/>
              </a:rPr>
              <a:t> </a:t>
            </a:r>
            <a:r>
              <a:rPr kumimoji="0" lang="en-GB" altLang="en-US" sz="1400" b="1" i="1" u="none" strike="noStrike" kern="1200" cap="none" spc="0" normalizeH="0" baseline="0" noProof="0" dirty="0" err="1">
                <a:ln>
                  <a:noFill/>
                </a:ln>
                <a:solidFill>
                  <a:schemeClr val="bg1"/>
                </a:solidFill>
                <a:effectLst/>
                <a:uLnTx/>
                <a:uFillTx/>
                <a:latin typeface="Poppins Light"/>
                <a:ea typeface="+mn-ea"/>
                <a:cs typeface="+mn-cs"/>
              </a:rPr>
              <a:t>Endocrinol</a:t>
            </a:r>
            <a:r>
              <a:rPr kumimoji="0" lang="en-GB" altLang="en-US" sz="1400" b="1" i="1" u="none" strike="noStrike" kern="1200" cap="none" spc="0" normalizeH="0" baseline="0" noProof="0" dirty="0">
                <a:ln>
                  <a:noFill/>
                </a:ln>
                <a:solidFill>
                  <a:schemeClr val="bg1"/>
                </a:solidFill>
                <a:effectLst/>
                <a:uLnTx/>
                <a:uFillTx/>
                <a:latin typeface="Poppins Light"/>
                <a:ea typeface="+mn-ea"/>
                <a:cs typeface="+mn-cs"/>
              </a:rPr>
              <a:t> </a:t>
            </a:r>
            <a:r>
              <a:rPr kumimoji="0" lang="en-GB" altLang="en-US" sz="1400" b="1" i="1" u="none" strike="noStrike" kern="1200" cap="none" spc="0" normalizeH="0" baseline="0" noProof="0" dirty="0" err="1">
                <a:ln>
                  <a:noFill/>
                </a:ln>
                <a:solidFill>
                  <a:schemeClr val="bg1"/>
                </a:solidFill>
                <a:effectLst/>
                <a:uLnTx/>
                <a:uFillTx/>
                <a:latin typeface="Poppins Light"/>
                <a:ea typeface="+mn-ea"/>
                <a:cs typeface="+mn-cs"/>
              </a:rPr>
              <a:t>Metab</a:t>
            </a:r>
            <a:r>
              <a:rPr kumimoji="0" lang="en-GB" altLang="en-US" sz="1400" b="1" i="1" u="none" strike="noStrike" kern="1200" cap="none" spc="0" normalizeH="0" baseline="0" noProof="0" dirty="0">
                <a:ln>
                  <a:noFill/>
                </a:ln>
                <a:solidFill>
                  <a:schemeClr val="bg1"/>
                </a:solidFill>
                <a:effectLst/>
                <a:uLnTx/>
                <a:uFillTx/>
                <a:latin typeface="Poppins Light"/>
                <a:ea typeface="+mn-ea"/>
                <a:cs typeface="+mn-cs"/>
              </a:rPr>
              <a:t> </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2018; 103: 1715–1744.</a:t>
            </a:r>
          </a:p>
        </p:txBody>
      </p:sp>
      <p:sp>
        <p:nvSpPr>
          <p:cNvPr id="2" name="Slide Number Placeholder 1">
            <a:extLst>
              <a:ext uri="{FF2B5EF4-FFF2-40B4-BE49-F238E27FC236}">
                <a16:creationId xmlns:a16="http://schemas.microsoft.com/office/drawing/2014/main" id="{7B9F2E7E-1353-4EC2-BA6E-8443F22A50BD}"/>
              </a:ext>
            </a:extLst>
          </p:cNvPr>
          <p:cNvSpPr>
            <a:spLocks noGrp="1"/>
          </p:cNvSpPr>
          <p:nvPr>
            <p:ph type="sldNum" sz="quarter" idx="12"/>
          </p:nvPr>
        </p:nvSpPr>
        <p:spPr/>
        <p:txBody>
          <a:bodyPr/>
          <a:lstStyle/>
          <a:p>
            <a:fld id="{24443D20-B41A-4E7F-B431-D4A85DE2CB5E}" type="slidenum">
              <a:rPr lang="en-GB" smtClean="0"/>
              <a:pPr/>
              <a:t>45</a:t>
            </a:fld>
            <a:endParaRPr lang="en-GB" dirty="0">
              <a:solidFill>
                <a:schemeClr val="tx1">
                  <a:lumMod val="20000"/>
                  <a:lumOff val="80000"/>
                </a:schemeClr>
              </a:solidFill>
            </a:endParaRPr>
          </a:p>
        </p:txBody>
      </p:sp>
    </p:spTree>
    <p:extLst>
      <p:ext uri="{BB962C8B-B14F-4D97-AF65-F5344CB8AC3E}">
        <p14:creationId xmlns:p14="http://schemas.microsoft.com/office/powerpoint/2010/main" val="369755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268620" y="539496"/>
            <a:ext cx="10474037" cy="1960050"/>
          </a:xfrm>
        </p:spPr>
        <p:txBody>
          <a:bodyPr>
            <a:normAutofit/>
          </a:bodyPr>
          <a:lstStyle/>
          <a:p>
            <a:r>
              <a:rPr lang="en-GB" sz="4300" b="1" dirty="0">
                <a:solidFill>
                  <a:srgbClr val="006EAB"/>
                </a:solidFill>
              </a:rPr>
              <a:t>Signs and Symptoms</a:t>
            </a:r>
          </a:p>
        </p:txBody>
      </p:sp>
      <p:sp>
        <p:nvSpPr>
          <p:cNvPr id="2" name="Slide Number Placeholder 1">
            <a:extLst>
              <a:ext uri="{FF2B5EF4-FFF2-40B4-BE49-F238E27FC236}">
                <a16:creationId xmlns:a16="http://schemas.microsoft.com/office/drawing/2014/main" id="{F77E118D-D603-424E-9199-1D64BD83CBC0}"/>
              </a:ext>
            </a:extLst>
          </p:cNvPr>
          <p:cNvSpPr>
            <a:spLocks noGrp="1"/>
          </p:cNvSpPr>
          <p:nvPr>
            <p:ph type="sldNum" sz="quarter" idx="12"/>
          </p:nvPr>
        </p:nvSpPr>
        <p:spPr/>
        <p:txBody>
          <a:bodyPr/>
          <a:lstStyle/>
          <a:p>
            <a:fld id="{24443D20-B41A-4E7F-B431-D4A85DE2CB5E}" type="slidenum">
              <a:rPr lang="en-GB" smtClean="0"/>
              <a:t>46</a:t>
            </a:fld>
            <a:endParaRPr lang="en-GB"/>
          </a:p>
        </p:txBody>
      </p:sp>
    </p:spTree>
    <p:extLst>
      <p:ext uri="{BB962C8B-B14F-4D97-AF65-F5344CB8AC3E}">
        <p14:creationId xmlns:p14="http://schemas.microsoft.com/office/powerpoint/2010/main" val="3312816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34274" y="3183990"/>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4" name="Rectangle 13"/>
          <p:cNvSpPr/>
          <p:nvPr/>
        </p:nvSpPr>
        <p:spPr>
          <a:xfrm>
            <a:off x="2334274" y="3628738"/>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5" name="Rectangle 14"/>
          <p:cNvSpPr/>
          <p:nvPr/>
        </p:nvSpPr>
        <p:spPr>
          <a:xfrm>
            <a:off x="2334274" y="4073486"/>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6" name="Rectangle 15"/>
          <p:cNvSpPr/>
          <p:nvPr/>
        </p:nvSpPr>
        <p:spPr>
          <a:xfrm>
            <a:off x="2334274" y="4509098"/>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7" name="Rectangle 16"/>
          <p:cNvSpPr/>
          <p:nvPr/>
        </p:nvSpPr>
        <p:spPr>
          <a:xfrm>
            <a:off x="2334274" y="4944710"/>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5" name="Rectangle 4"/>
          <p:cNvSpPr/>
          <p:nvPr/>
        </p:nvSpPr>
        <p:spPr>
          <a:xfrm>
            <a:off x="2334274" y="2958503"/>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2" name="Title 1"/>
          <p:cNvSpPr>
            <a:spLocks noGrp="1"/>
          </p:cNvSpPr>
          <p:nvPr>
            <p:ph type="title"/>
          </p:nvPr>
        </p:nvSpPr>
        <p:spPr>
          <a:xfrm>
            <a:off x="190222" y="228162"/>
            <a:ext cx="11356156" cy="834047"/>
          </a:xfrm>
        </p:spPr>
        <p:txBody>
          <a:bodyPr>
            <a:noAutofit/>
          </a:bodyPr>
          <a:lstStyle/>
          <a:p>
            <a:r>
              <a:rPr lang="en-US" sz="3600" dirty="0">
                <a:solidFill>
                  <a:srgbClr val="000000"/>
                </a:solidFill>
              </a:rPr>
              <a:t>Establishing Presence of Signs &amp; Symptoms of TD - ADAM Questionnaire</a:t>
            </a:r>
            <a:r>
              <a:rPr lang="en-US" sz="3600" baseline="30000" dirty="0">
                <a:solidFill>
                  <a:srgbClr val="000000"/>
                </a:solidFill>
              </a:rPr>
              <a:t>1</a:t>
            </a:r>
            <a:endParaRPr lang="en-US" sz="3600" dirty="0">
              <a:solidFill>
                <a:srgbClr val="000000"/>
              </a:solidFill>
            </a:endParaRPr>
          </a:p>
        </p:txBody>
      </p:sp>
      <p:sp>
        <p:nvSpPr>
          <p:cNvPr id="7" name="Rectangle 6"/>
          <p:cNvSpPr/>
          <p:nvPr/>
        </p:nvSpPr>
        <p:spPr>
          <a:xfrm>
            <a:off x="3820915" y="6504503"/>
            <a:ext cx="4572000" cy="30777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chemeClr val="bg1"/>
                </a:solidFill>
                <a:effectLst/>
                <a:uLnTx/>
                <a:uFillTx/>
                <a:latin typeface="Poppins Light"/>
                <a:ea typeface="+mn-ea"/>
                <a:cs typeface="+mn-cs"/>
              </a:rPr>
              <a:t>1. Morley JE </a:t>
            </a:r>
            <a:r>
              <a:rPr kumimoji="0" lang="en-GB" sz="1400" b="1" i="1" u="none" strike="noStrike" kern="0" cap="none" spc="0" normalizeH="0" baseline="0" noProof="0" dirty="0">
                <a:ln>
                  <a:noFill/>
                </a:ln>
                <a:solidFill>
                  <a:schemeClr val="bg1"/>
                </a:solidFill>
                <a:effectLst/>
                <a:uLnTx/>
                <a:uFillTx/>
                <a:latin typeface="Poppins Light"/>
                <a:ea typeface="+mn-ea"/>
                <a:cs typeface="+mn-cs"/>
              </a:rPr>
              <a:t>et al</a:t>
            </a:r>
            <a:r>
              <a:rPr kumimoji="0" lang="en-GB" sz="1400" b="1" i="0" u="none" strike="noStrike" kern="0" cap="none" spc="0" normalizeH="0" baseline="0" noProof="0" dirty="0">
                <a:ln>
                  <a:noFill/>
                </a:ln>
                <a:solidFill>
                  <a:schemeClr val="bg1"/>
                </a:solidFill>
                <a:effectLst/>
                <a:uLnTx/>
                <a:uFillTx/>
                <a:latin typeface="Poppins Light"/>
                <a:ea typeface="+mn-ea"/>
                <a:cs typeface="+mn-cs"/>
              </a:rPr>
              <a:t>. </a:t>
            </a:r>
            <a:r>
              <a:rPr kumimoji="0" lang="en-GB" sz="1400" b="1" i="1" u="none" strike="noStrike" kern="0" cap="none" spc="0" normalizeH="0" baseline="0" noProof="0" dirty="0">
                <a:ln>
                  <a:noFill/>
                </a:ln>
                <a:solidFill>
                  <a:schemeClr val="bg1"/>
                </a:solidFill>
                <a:effectLst/>
                <a:uLnTx/>
                <a:uFillTx/>
                <a:latin typeface="Poppins Light"/>
                <a:ea typeface="+mn-ea"/>
                <a:cs typeface="+mn-cs"/>
              </a:rPr>
              <a:t>Metabolism</a:t>
            </a:r>
            <a:r>
              <a:rPr kumimoji="0" lang="en-GB" sz="1400" b="1" i="0" u="none" strike="noStrike" kern="0" cap="none" spc="0" normalizeH="0" baseline="0" noProof="0" dirty="0">
                <a:ln>
                  <a:noFill/>
                </a:ln>
                <a:solidFill>
                  <a:schemeClr val="bg1"/>
                </a:solidFill>
                <a:effectLst/>
                <a:uLnTx/>
                <a:uFillTx/>
                <a:latin typeface="Poppins Light"/>
                <a:ea typeface="+mn-ea"/>
                <a:cs typeface="+mn-cs"/>
              </a:rPr>
              <a:t> 2000; 49:1239–1242. </a:t>
            </a:r>
            <a:endParaRPr kumimoji="0" lang="en-US" sz="4000" b="1" i="0" u="none" strike="noStrike" kern="1200" cap="none" spc="0" normalizeH="0" baseline="0" noProof="0" dirty="0">
              <a:ln>
                <a:noFill/>
              </a:ln>
              <a:solidFill>
                <a:schemeClr val="bg1"/>
              </a:solidFill>
              <a:effectLst/>
              <a:uLnTx/>
              <a:uFillTx/>
              <a:latin typeface="Poppins Light"/>
              <a:ea typeface="+mn-ea"/>
              <a:cs typeface="+mn-cs"/>
            </a:endParaRPr>
          </a:p>
        </p:txBody>
      </p:sp>
      <p:sp>
        <p:nvSpPr>
          <p:cNvPr id="4" name="Rectangle 3"/>
          <p:cNvSpPr/>
          <p:nvPr/>
        </p:nvSpPr>
        <p:spPr>
          <a:xfrm>
            <a:off x="193167" y="1587009"/>
            <a:ext cx="9577346"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Poppins Light"/>
                <a:ea typeface="+mn-ea"/>
                <a:cs typeface="+mn-cs"/>
              </a:rPr>
              <a:t>Validated clinical screening tool to identify males &gt;40 years old who may have TD. </a:t>
            </a:r>
            <a:br>
              <a:rPr kumimoji="0" lang="en-US" sz="1400" b="1" i="0" u="none" strike="noStrike" kern="1200" cap="none" spc="0" normalizeH="0" baseline="0" noProof="0" dirty="0">
                <a:ln>
                  <a:noFill/>
                </a:ln>
                <a:solidFill>
                  <a:srgbClr val="000000"/>
                </a:solidFill>
                <a:effectLst/>
                <a:uLnTx/>
                <a:uFillTx/>
                <a:latin typeface="Poppins Light"/>
                <a:ea typeface="+mn-ea"/>
                <a:cs typeface="+mn-cs"/>
              </a:rPr>
            </a:br>
            <a:r>
              <a:rPr kumimoji="0" lang="en-US" sz="1400" b="1" i="0" u="none" strike="noStrike" kern="1200" cap="none" spc="0" normalizeH="0" baseline="0" noProof="0" dirty="0">
                <a:ln>
                  <a:noFill/>
                </a:ln>
                <a:solidFill>
                  <a:srgbClr val="000000"/>
                </a:solidFill>
                <a:effectLst/>
                <a:uLnTx/>
                <a:uFillTx/>
                <a:latin typeface="Poppins Light"/>
                <a:ea typeface="+mn-ea"/>
                <a:cs typeface="+mn-cs"/>
              </a:rPr>
              <a:t>Positive result defined as respondent answering “yes” to questions 1 or 7 or any 3 other questions:</a:t>
            </a:r>
          </a:p>
        </p:txBody>
      </p:sp>
      <p:sp>
        <p:nvSpPr>
          <p:cNvPr id="9" name="Rectangle 8"/>
          <p:cNvSpPr/>
          <p:nvPr/>
        </p:nvSpPr>
        <p:spPr>
          <a:xfrm>
            <a:off x="2334274" y="3403251"/>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0" name="Rectangle 9"/>
          <p:cNvSpPr/>
          <p:nvPr/>
        </p:nvSpPr>
        <p:spPr>
          <a:xfrm>
            <a:off x="2334274" y="3847999"/>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1" name="Rectangle 10"/>
          <p:cNvSpPr/>
          <p:nvPr/>
        </p:nvSpPr>
        <p:spPr>
          <a:xfrm>
            <a:off x="2334274" y="4283611"/>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sp>
        <p:nvSpPr>
          <p:cNvPr id="12" name="Rectangle 11"/>
          <p:cNvSpPr/>
          <p:nvPr/>
        </p:nvSpPr>
        <p:spPr>
          <a:xfrm>
            <a:off x="2334274" y="4719223"/>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oppins Light"/>
              <a:ea typeface="+mn-ea"/>
              <a:cs typeface="+mn-cs"/>
            </a:endParaRPr>
          </a:p>
        </p:txBody>
      </p:sp>
      <p:pic>
        <p:nvPicPr>
          <p:cNvPr id="6" name="Picture 5"/>
          <p:cNvPicPr>
            <a:picLocks noChangeAspect="1"/>
          </p:cNvPicPr>
          <p:nvPr/>
        </p:nvPicPr>
        <p:blipFill>
          <a:blip r:embed="rId3"/>
          <a:stretch>
            <a:fillRect/>
          </a:stretch>
        </p:blipFill>
        <p:spPr>
          <a:xfrm>
            <a:off x="616281" y="2218580"/>
            <a:ext cx="9021140" cy="2958018"/>
          </a:xfrm>
          <a:prstGeom prst="rect">
            <a:avLst/>
          </a:prstGeom>
        </p:spPr>
      </p:pic>
      <p:sp>
        <p:nvSpPr>
          <p:cNvPr id="21" name="Rectangle 20">
            <a:extLst>
              <a:ext uri="{FF2B5EF4-FFF2-40B4-BE49-F238E27FC236}">
                <a16:creationId xmlns:a16="http://schemas.microsoft.com/office/drawing/2014/main" id="{275B1ED2-D0E9-479A-835F-F83B7DFD4461}"/>
              </a:ext>
            </a:extLst>
          </p:cNvPr>
          <p:cNvSpPr/>
          <p:nvPr/>
        </p:nvSpPr>
        <p:spPr>
          <a:xfrm>
            <a:off x="1595438" y="5948667"/>
            <a:ext cx="4572000" cy="27699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80808"/>
                </a:solidFill>
                <a:effectLst/>
                <a:uLnTx/>
                <a:uFillTx/>
                <a:latin typeface="Poppins Light"/>
                <a:ea typeface="+mn-ea"/>
                <a:cs typeface="+mn-cs"/>
              </a:rPr>
              <a:t>ADAM, Androgen Deficiency in the Ageing Male </a:t>
            </a:r>
            <a:endParaRPr kumimoji="0" lang="en-US" sz="3600" b="1" i="0" u="none" strike="noStrike" kern="1200" cap="none" spc="0" normalizeH="0" baseline="0" noProof="0" dirty="0">
              <a:ln>
                <a:noFill/>
              </a:ln>
              <a:solidFill>
                <a:srgbClr val="080808"/>
              </a:solidFill>
              <a:effectLst/>
              <a:uLnTx/>
              <a:uFillTx/>
              <a:latin typeface="Poppins Light"/>
              <a:ea typeface="+mn-ea"/>
              <a:cs typeface="+mn-cs"/>
            </a:endParaRPr>
          </a:p>
        </p:txBody>
      </p:sp>
    </p:spTree>
    <p:extLst>
      <p:ext uri="{BB962C8B-B14F-4D97-AF65-F5344CB8AC3E}">
        <p14:creationId xmlns:p14="http://schemas.microsoft.com/office/powerpoint/2010/main" val="29433229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D769B41-7DDA-4D6B-9614-51949375C17C}"/>
              </a:ext>
            </a:extLst>
          </p:cNvPr>
          <p:cNvSpPr/>
          <p:nvPr/>
        </p:nvSpPr>
        <p:spPr>
          <a:xfrm>
            <a:off x="3598224" y="6505609"/>
            <a:ext cx="5015424"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ea typeface="+mn-ea"/>
                <a:cs typeface="Arial" panose="020B0604020202020204" pitchFamily="34" charset="0"/>
              </a:rPr>
              <a:t>1. Moore C, </a:t>
            </a:r>
            <a:r>
              <a:rPr kumimoji="0" lang="en-GB" sz="1400" b="1" i="1" u="none" strike="noStrike" kern="1200" cap="none" spc="0" normalizeH="0" baseline="0" noProof="0" dirty="0">
                <a:ln>
                  <a:noFill/>
                </a:ln>
                <a:solidFill>
                  <a:schemeClr val="bg1"/>
                </a:solidFill>
                <a:effectLst/>
                <a:uLnTx/>
                <a:uFillTx/>
                <a:ea typeface="+mn-ea"/>
                <a:cs typeface="Arial" panose="020B0604020202020204" pitchFamily="34" charset="0"/>
              </a:rPr>
              <a:t>et al</a:t>
            </a:r>
            <a:r>
              <a:rPr kumimoji="0" lang="en-GB" sz="1400" b="1" i="0"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en-GB" sz="1400" b="1" i="1" u="none" strike="noStrike" kern="1200" cap="none" spc="0" normalizeH="0" baseline="0" noProof="0" dirty="0">
                <a:ln>
                  <a:noFill/>
                </a:ln>
                <a:solidFill>
                  <a:schemeClr val="bg1"/>
                </a:solidFill>
                <a:effectLst/>
                <a:uLnTx/>
                <a:uFillTx/>
                <a:ea typeface="+mn-ea"/>
                <a:cs typeface="Arial" panose="020B0604020202020204" pitchFamily="34" charset="0"/>
              </a:rPr>
              <a:t>Eur </a:t>
            </a:r>
            <a:r>
              <a:rPr kumimoji="0" lang="en-GB" sz="1400" b="1" i="1" u="none" strike="noStrike" kern="1200" cap="none" spc="0" normalizeH="0" baseline="0" noProof="0" dirty="0" err="1">
                <a:ln>
                  <a:noFill/>
                </a:ln>
                <a:solidFill>
                  <a:schemeClr val="bg1"/>
                </a:solidFill>
                <a:effectLst/>
                <a:uLnTx/>
                <a:uFillTx/>
                <a:ea typeface="+mn-ea"/>
                <a:cs typeface="Arial" panose="020B0604020202020204" pitchFamily="34" charset="0"/>
              </a:rPr>
              <a:t>Urol</a:t>
            </a:r>
            <a:r>
              <a:rPr kumimoji="0" lang="en-GB" sz="1400" b="1" i="1" u="none" strike="noStrike" kern="1200" cap="none" spc="0" normalizeH="0" baseline="0" noProof="0" dirty="0">
                <a:ln>
                  <a:noFill/>
                </a:ln>
                <a:solidFill>
                  <a:schemeClr val="bg1"/>
                </a:solidFill>
                <a:effectLst/>
                <a:uLnTx/>
                <a:uFillTx/>
                <a:ea typeface="+mn-ea"/>
                <a:cs typeface="Arial" panose="020B0604020202020204" pitchFamily="34" charset="0"/>
              </a:rPr>
              <a:t> </a:t>
            </a:r>
            <a:r>
              <a:rPr kumimoji="0" lang="en-GB" sz="1400" b="1" i="0" u="none" strike="noStrike" kern="1200" cap="none" spc="0" normalizeH="0" baseline="0" noProof="0" dirty="0">
                <a:ln>
                  <a:noFill/>
                </a:ln>
                <a:solidFill>
                  <a:schemeClr val="bg1"/>
                </a:solidFill>
                <a:effectLst/>
                <a:uLnTx/>
                <a:uFillTx/>
                <a:ea typeface="+mn-ea"/>
                <a:cs typeface="Arial" panose="020B0604020202020204" pitchFamily="34" charset="0"/>
              </a:rPr>
              <a:t>2004. 46(1):80-7.</a:t>
            </a:r>
          </a:p>
        </p:txBody>
      </p:sp>
      <p:sp>
        <p:nvSpPr>
          <p:cNvPr id="3" name="Rectangle 2">
            <a:extLst>
              <a:ext uri="{FF2B5EF4-FFF2-40B4-BE49-F238E27FC236}">
                <a16:creationId xmlns:a16="http://schemas.microsoft.com/office/drawing/2014/main" id="{532CD6AA-845B-4353-82D5-C56D9085A2B7}"/>
              </a:ext>
            </a:extLst>
          </p:cNvPr>
          <p:cNvSpPr/>
          <p:nvPr/>
        </p:nvSpPr>
        <p:spPr>
          <a:xfrm>
            <a:off x="7977632" y="6079979"/>
            <a:ext cx="248908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ea typeface="+mn-ea"/>
                <a:cs typeface="+mn-cs"/>
              </a:rPr>
              <a:t>AMS – Ageing Male Symptoms </a:t>
            </a:r>
            <a:endParaRPr kumimoji="0" lang="en-US" sz="2400" b="1" i="0" u="none" strike="noStrike" kern="1200" cap="none" spc="0" normalizeH="0" baseline="0" noProof="0" dirty="0">
              <a:ln>
                <a:noFill/>
              </a:ln>
              <a:solidFill>
                <a:srgbClr val="000000"/>
              </a:solidFill>
              <a:effectLst/>
              <a:uLnTx/>
              <a:uFillTx/>
              <a:ea typeface="+mn-ea"/>
              <a:cs typeface="+mn-cs"/>
            </a:endParaRPr>
          </a:p>
        </p:txBody>
      </p:sp>
      <p:pic>
        <p:nvPicPr>
          <p:cNvPr id="4" name="Picture 3">
            <a:extLst>
              <a:ext uri="{FF2B5EF4-FFF2-40B4-BE49-F238E27FC236}">
                <a16:creationId xmlns:a16="http://schemas.microsoft.com/office/drawing/2014/main" id="{24AF79EB-AB0C-4485-BCB5-3316E7519706}"/>
              </a:ext>
            </a:extLst>
          </p:cNvPr>
          <p:cNvPicPr>
            <a:picLocks noChangeAspect="1"/>
          </p:cNvPicPr>
          <p:nvPr/>
        </p:nvPicPr>
        <p:blipFill>
          <a:blip r:embed="rId3"/>
          <a:stretch>
            <a:fillRect/>
          </a:stretch>
        </p:blipFill>
        <p:spPr>
          <a:xfrm>
            <a:off x="2642368" y="1125538"/>
            <a:ext cx="5258047" cy="5200662"/>
          </a:xfrm>
          <a:prstGeom prst="rect">
            <a:avLst/>
          </a:prstGeom>
        </p:spPr>
      </p:pic>
      <p:pic>
        <p:nvPicPr>
          <p:cNvPr id="5" name="Picture 4">
            <a:extLst>
              <a:ext uri="{FF2B5EF4-FFF2-40B4-BE49-F238E27FC236}">
                <a16:creationId xmlns:a16="http://schemas.microsoft.com/office/drawing/2014/main" id="{8909E728-6BB4-4FAD-89AC-A88A613BECEC}"/>
              </a:ext>
            </a:extLst>
          </p:cNvPr>
          <p:cNvPicPr>
            <a:picLocks noChangeAspect="1"/>
          </p:cNvPicPr>
          <p:nvPr/>
        </p:nvPicPr>
        <p:blipFill>
          <a:blip r:embed="rId4"/>
          <a:stretch>
            <a:fillRect/>
          </a:stretch>
        </p:blipFill>
        <p:spPr>
          <a:xfrm>
            <a:off x="8385048" y="3066330"/>
            <a:ext cx="2854722" cy="1812633"/>
          </a:xfrm>
          <a:prstGeom prst="rect">
            <a:avLst/>
          </a:prstGeom>
        </p:spPr>
      </p:pic>
      <p:sp>
        <p:nvSpPr>
          <p:cNvPr id="6" name="Title 1">
            <a:extLst>
              <a:ext uri="{FF2B5EF4-FFF2-40B4-BE49-F238E27FC236}">
                <a16:creationId xmlns:a16="http://schemas.microsoft.com/office/drawing/2014/main" id="{39883790-209E-4257-AE74-97653D0B74BF}"/>
              </a:ext>
            </a:extLst>
          </p:cNvPr>
          <p:cNvSpPr txBox="1">
            <a:spLocks/>
          </p:cNvSpPr>
          <p:nvPr/>
        </p:nvSpPr>
        <p:spPr>
          <a:xfrm>
            <a:off x="190222" y="55442"/>
            <a:ext cx="9577347" cy="834047"/>
          </a:xfrm>
        </p:spPr>
        <p:txBody>
          <a:bodyPr>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r>
              <a:rPr lang="en-US" sz="3200" dirty="0">
                <a:solidFill>
                  <a:srgbClr val="000000"/>
                </a:solidFill>
              </a:rPr>
              <a:t>Establishing Presence of Signs &amp; Symptoms of TD - AMS Score</a:t>
            </a:r>
            <a:r>
              <a:rPr lang="en-US" sz="3200" baseline="30000" dirty="0">
                <a:solidFill>
                  <a:srgbClr val="000000"/>
                </a:solidFill>
              </a:rPr>
              <a:t>1</a:t>
            </a:r>
            <a:endParaRPr lang="en-US" sz="3200" dirty="0">
              <a:solidFill>
                <a:srgbClr val="000000"/>
              </a:solidFill>
            </a:endParaRPr>
          </a:p>
        </p:txBody>
      </p:sp>
      <p:sp>
        <p:nvSpPr>
          <p:cNvPr id="7" name="Slide Number Placeholder 6">
            <a:extLst>
              <a:ext uri="{FF2B5EF4-FFF2-40B4-BE49-F238E27FC236}">
                <a16:creationId xmlns:a16="http://schemas.microsoft.com/office/drawing/2014/main" id="{C507D67B-2197-4C68-B25B-427346B78FA4}"/>
              </a:ext>
            </a:extLst>
          </p:cNvPr>
          <p:cNvSpPr>
            <a:spLocks noGrp="1"/>
          </p:cNvSpPr>
          <p:nvPr>
            <p:ph type="sldNum" sz="quarter" idx="12"/>
          </p:nvPr>
        </p:nvSpPr>
        <p:spPr/>
        <p:txBody>
          <a:bodyPr/>
          <a:lstStyle/>
          <a:p>
            <a:fld id="{24443D20-B41A-4E7F-B431-D4A85DE2CB5E}" type="slidenum">
              <a:rPr lang="en-GB" smtClean="0"/>
              <a:t>48</a:t>
            </a:fld>
            <a:endParaRPr lang="en-GB"/>
          </a:p>
        </p:txBody>
      </p:sp>
    </p:spTree>
    <p:extLst>
      <p:ext uri="{BB962C8B-B14F-4D97-AF65-F5344CB8AC3E}">
        <p14:creationId xmlns:p14="http://schemas.microsoft.com/office/powerpoint/2010/main" val="2890123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040C2E-D947-4365-85BC-CFCDFF00B5A9}"/>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6830568" y="137159"/>
            <a:ext cx="2660904" cy="65319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11D517F-CC63-48BA-92A6-00C571840345}"/>
              </a:ext>
            </a:extLst>
          </p:cNvPr>
          <p:cNvSpPr>
            <a:spLocks noGrp="1"/>
          </p:cNvSpPr>
          <p:nvPr>
            <p:ph type="title"/>
          </p:nvPr>
        </p:nvSpPr>
        <p:spPr>
          <a:xfrm>
            <a:off x="184675" y="-12815"/>
            <a:ext cx="6812389" cy="1325563"/>
          </a:xfrm>
        </p:spPr>
        <p:txBody>
          <a:bodyPr anchor="b">
            <a:normAutofit/>
          </a:bodyPr>
          <a:lstStyle/>
          <a:p>
            <a:r>
              <a:rPr lang="en-GB" dirty="0">
                <a:solidFill>
                  <a:srgbClr val="080808"/>
                </a:solidFill>
              </a:rPr>
              <a:t>Physical Examination </a:t>
            </a:r>
          </a:p>
        </p:txBody>
      </p:sp>
      <p:sp>
        <p:nvSpPr>
          <p:cNvPr id="3" name="Content Placeholder 2">
            <a:extLst>
              <a:ext uri="{FF2B5EF4-FFF2-40B4-BE49-F238E27FC236}">
                <a16:creationId xmlns:a16="http://schemas.microsoft.com/office/drawing/2014/main" id="{5869DC3A-60C0-4203-8C37-33E86C9446B1}"/>
              </a:ext>
            </a:extLst>
          </p:cNvPr>
          <p:cNvSpPr>
            <a:spLocks noGrp="1"/>
          </p:cNvSpPr>
          <p:nvPr>
            <p:ph idx="1"/>
          </p:nvPr>
        </p:nvSpPr>
        <p:spPr>
          <a:xfrm>
            <a:off x="339478" y="1433885"/>
            <a:ext cx="6137522" cy="3990230"/>
          </a:xfrm>
        </p:spPr>
        <p:txBody>
          <a:bodyPr>
            <a:normAutofit lnSpcReduction="10000"/>
          </a:bodyPr>
          <a:lstStyle/>
          <a:p>
            <a:pPr>
              <a:buClr>
                <a:srgbClr val="006EAB"/>
              </a:buClr>
            </a:pPr>
            <a:r>
              <a:rPr lang="en-GB" dirty="0"/>
              <a:t>On physical examination, features suggestive of TD include:</a:t>
            </a:r>
          </a:p>
          <a:p>
            <a:pPr>
              <a:buClrTx/>
              <a:buFont typeface="Arial" panose="020B0604020202020204" pitchFamily="34" charset="0"/>
              <a:buChar char="•"/>
            </a:pPr>
            <a:endParaRPr lang="en-GB" dirty="0">
              <a:solidFill>
                <a:srgbClr val="000000"/>
              </a:solidFill>
            </a:endParaRPr>
          </a:p>
          <a:p>
            <a:pPr lvl="1">
              <a:buFont typeface="Poppins Light" panose="00000400000000000000" pitchFamily="2" charset="0"/>
              <a:buChar char="–"/>
            </a:pPr>
            <a:r>
              <a:rPr lang="en-GB" sz="1800" dirty="0">
                <a:solidFill>
                  <a:srgbClr val="080808"/>
                </a:solidFill>
              </a:rPr>
              <a:t>Decreased body hair </a:t>
            </a:r>
          </a:p>
          <a:p>
            <a:pPr lvl="1">
              <a:buFont typeface="Poppins Light" panose="00000400000000000000" pitchFamily="2" charset="0"/>
              <a:buChar char="–"/>
            </a:pPr>
            <a:endParaRPr lang="en-GB" sz="1800" dirty="0">
              <a:solidFill>
                <a:srgbClr val="080808"/>
              </a:solidFill>
            </a:endParaRPr>
          </a:p>
          <a:p>
            <a:pPr lvl="1">
              <a:buFont typeface="Poppins Light" panose="00000400000000000000" pitchFamily="2" charset="0"/>
              <a:buChar char="–"/>
            </a:pPr>
            <a:r>
              <a:rPr lang="en-GB" sz="1800" dirty="0">
                <a:solidFill>
                  <a:srgbClr val="080808"/>
                </a:solidFill>
              </a:rPr>
              <a:t>Decreased testicular size</a:t>
            </a:r>
          </a:p>
          <a:p>
            <a:pPr lvl="1">
              <a:buFont typeface="Poppins Light" panose="00000400000000000000" pitchFamily="2" charset="0"/>
              <a:buChar char="–"/>
            </a:pPr>
            <a:endParaRPr lang="en-GB" sz="1800" dirty="0">
              <a:solidFill>
                <a:srgbClr val="080808"/>
              </a:solidFill>
            </a:endParaRPr>
          </a:p>
          <a:p>
            <a:pPr lvl="1">
              <a:buFont typeface="Poppins Light" panose="00000400000000000000" pitchFamily="2" charset="0"/>
              <a:buChar char="–"/>
            </a:pPr>
            <a:r>
              <a:rPr lang="en-GB" sz="1800" dirty="0">
                <a:solidFill>
                  <a:srgbClr val="080808"/>
                </a:solidFill>
              </a:rPr>
              <a:t>Gynaecomastia (man boobs)</a:t>
            </a:r>
          </a:p>
          <a:p>
            <a:pPr lvl="1">
              <a:buFont typeface="Poppins Light" panose="00000400000000000000" pitchFamily="2" charset="0"/>
              <a:buChar char="–"/>
            </a:pPr>
            <a:endParaRPr lang="en-GB" sz="1800" dirty="0">
              <a:solidFill>
                <a:srgbClr val="080808"/>
              </a:solidFill>
            </a:endParaRPr>
          </a:p>
          <a:p>
            <a:pPr lvl="1">
              <a:buFont typeface="Poppins Light" panose="00000400000000000000" pitchFamily="2" charset="0"/>
              <a:buChar char="–"/>
            </a:pPr>
            <a:r>
              <a:rPr lang="en-GB" sz="1800" dirty="0">
                <a:solidFill>
                  <a:srgbClr val="080808"/>
                </a:solidFill>
              </a:rPr>
              <a:t>BMI &gt;30kg/m</a:t>
            </a:r>
            <a:r>
              <a:rPr lang="en-GB" sz="1800" baseline="30000" dirty="0">
                <a:solidFill>
                  <a:srgbClr val="080808"/>
                </a:solidFill>
              </a:rPr>
              <a:t>2</a:t>
            </a:r>
          </a:p>
          <a:p>
            <a:pPr lvl="1">
              <a:buFont typeface="Poppins Light" panose="00000400000000000000" pitchFamily="2" charset="0"/>
              <a:buChar char="–"/>
            </a:pPr>
            <a:endParaRPr lang="en-GB" sz="1800" dirty="0">
              <a:solidFill>
                <a:srgbClr val="080808"/>
              </a:solidFill>
            </a:endParaRPr>
          </a:p>
          <a:p>
            <a:pPr lvl="1">
              <a:buFont typeface="Poppins Light" panose="00000400000000000000" pitchFamily="2" charset="0"/>
              <a:buChar char="–"/>
            </a:pPr>
            <a:r>
              <a:rPr lang="en-GB" sz="1800" dirty="0">
                <a:solidFill>
                  <a:srgbClr val="080808"/>
                </a:solidFill>
              </a:rPr>
              <a:t>Waist circumference &gt;102cm</a:t>
            </a:r>
          </a:p>
          <a:p>
            <a:pPr marL="0" indent="0">
              <a:buNone/>
            </a:pPr>
            <a:endParaRPr lang="en-GB" sz="2000" dirty="0">
              <a:solidFill>
                <a:schemeClr val="tx1">
                  <a:lumMod val="75000"/>
                </a:schemeClr>
              </a:solidFill>
            </a:endParaRPr>
          </a:p>
        </p:txBody>
      </p:sp>
      <p:pic>
        <p:nvPicPr>
          <p:cNvPr id="4" name="Tijdelijke aanduiding voor inhoud 6">
            <a:extLst>
              <a:ext uri="{FF2B5EF4-FFF2-40B4-BE49-F238E27FC236}">
                <a16:creationId xmlns:a16="http://schemas.microsoft.com/office/drawing/2014/main" id="{ED340194-7A33-49E5-952D-48DB62C57D71}"/>
              </a:ext>
            </a:extLst>
          </p:cNvPr>
          <p:cNvPicPr>
            <a:picLocks noGrp="1" noChangeAspect="1"/>
          </p:cNvPicPr>
          <p:nvPr/>
        </p:nvPicPr>
        <p:blipFill rotWithShape="1">
          <a:blip r:embed="rId3" cstate="print">
            <a:extLst>
              <a:ext uri="{28A0092B-C50C-407E-A947-70E740481C1C}">
                <a14:useLocalDpi xmlns:a14="http://schemas.microsoft.com/office/drawing/2010/main" val="0"/>
              </a:ext>
            </a:extLst>
          </a:blip>
          <a:srcRect l="18450" t="21556" r="21475"/>
          <a:stretch/>
        </p:blipFill>
        <p:spPr>
          <a:xfrm>
            <a:off x="7000874" y="424161"/>
            <a:ext cx="2273863" cy="3794531"/>
          </a:xfrm>
          <a:prstGeom prst="rect">
            <a:avLst/>
          </a:prstGeom>
        </p:spPr>
      </p:pic>
      <p:pic>
        <p:nvPicPr>
          <p:cNvPr id="5" name="Picture 4" descr="2dikkertjes">
            <a:extLst>
              <a:ext uri="{FF2B5EF4-FFF2-40B4-BE49-F238E27FC236}">
                <a16:creationId xmlns:a16="http://schemas.microsoft.com/office/drawing/2014/main" id="{E2412E45-21E7-4550-8F90-069C5EB5B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000874" y="4414075"/>
            <a:ext cx="2273863" cy="1731093"/>
          </a:xfrm>
          <a:prstGeom prst="rect">
            <a:avLst/>
          </a:prstGeom>
        </p:spPr>
      </p:pic>
      <p:sp>
        <p:nvSpPr>
          <p:cNvPr id="7" name="Rectangle 6">
            <a:extLst>
              <a:ext uri="{FF2B5EF4-FFF2-40B4-BE49-F238E27FC236}">
                <a16:creationId xmlns:a16="http://schemas.microsoft.com/office/drawing/2014/main" id="{C55717CD-E615-440A-8E57-ED25F66FD3EF}"/>
              </a:ext>
            </a:extLst>
          </p:cNvPr>
          <p:cNvSpPr/>
          <p:nvPr/>
        </p:nvSpPr>
        <p:spPr>
          <a:xfrm>
            <a:off x="1595438" y="6506690"/>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Tree>
    <p:extLst>
      <p:ext uri="{BB962C8B-B14F-4D97-AF65-F5344CB8AC3E}">
        <p14:creationId xmlns:p14="http://schemas.microsoft.com/office/powerpoint/2010/main" val="37412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6">
            <a:extLst>
              <a:ext uri="{FF2B5EF4-FFF2-40B4-BE49-F238E27FC236}">
                <a16:creationId xmlns:a16="http://schemas.microsoft.com/office/drawing/2014/main" id="{C0BEC955-0086-45ED-AC7E-478F0C8D3158}"/>
              </a:ext>
            </a:extLst>
          </p:cNvPr>
          <p:cNvSpPr txBox="1">
            <a:spLocks noChangeArrowheads="1"/>
          </p:cNvSpPr>
          <p:nvPr/>
        </p:nvSpPr>
        <p:spPr>
          <a:xfrm>
            <a:off x="185607" y="204779"/>
            <a:ext cx="10021463" cy="988769"/>
          </a:xfrm>
          <a:prstGeom prst="rect">
            <a:avLst/>
          </a:prstGeom>
        </p:spPr>
        <p:txBody>
          <a:bodyPr>
            <a:noAutofit/>
          </a:bodyPr>
          <a:lstStyle>
            <a:lvl1pPr algn="ctr" defTabSz="913569" rtl="0" eaLnBrk="1" latinLnBrk="0" hangingPunct="1">
              <a:spcBef>
                <a:spcPct val="0"/>
              </a:spcBef>
              <a:buNone/>
              <a:defRPr sz="4400" kern="1200">
                <a:solidFill>
                  <a:schemeClr val="tx1"/>
                </a:solidFill>
                <a:latin typeface="+mj-lt"/>
                <a:ea typeface="+mj-ea"/>
                <a:cs typeface="+mj-cs"/>
              </a:defRPr>
            </a:lvl1pPr>
          </a:lstStyle>
          <a:p>
            <a:pPr marL="0" marR="0" lvl="0" indent="0" algn="ctr" defTabSz="913569" rtl="0" eaLnBrk="1" fontAlgn="auto" latinLnBrk="0" hangingPunct="1">
              <a:lnSpc>
                <a:spcPct val="100000"/>
              </a:lnSpc>
              <a:spcBef>
                <a:spcPct val="0"/>
              </a:spcBef>
              <a:spcAft>
                <a:spcPts val="0"/>
              </a:spcAft>
              <a:buClrTx/>
              <a:buSzTx/>
              <a:buFontTx/>
              <a:buNone/>
              <a:tabLst/>
              <a:defRPr/>
            </a:pPr>
            <a:r>
              <a:rPr lang="en-GB" sz="4000" dirty="0">
                <a:solidFill>
                  <a:schemeClr val="accent6">
                    <a:lumMod val="10000"/>
                  </a:schemeClr>
                </a:solidFill>
                <a:latin typeface="Poppins Medium"/>
                <a:ea typeface="+mn-ea"/>
                <a:cs typeface="Poppins" panose="00000500000000000000" pitchFamily="2" charset="0"/>
              </a:rPr>
              <a:t>Life Expectancy Between the Sexes: UK</a:t>
            </a:r>
          </a:p>
        </p:txBody>
      </p:sp>
      <p:pic>
        <p:nvPicPr>
          <p:cNvPr id="3" name="Picture 2">
            <a:extLst>
              <a:ext uri="{FF2B5EF4-FFF2-40B4-BE49-F238E27FC236}">
                <a16:creationId xmlns:a16="http://schemas.microsoft.com/office/drawing/2014/main" id="{4583BBE3-1BEA-4872-BE79-24658393642F}"/>
              </a:ext>
            </a:extLst>
          </p:cNvPr>
          <p:cNvPicPr>
            <a:picLocks noChangeAspect="1"/>
          </p:cNvPicPr>
          <p:nvPr/>
        </p:nvPicPr>
        <p:blipFill>
          <a:blip r:embed="rId2"/>
          <a:stretch>
            <a:fillRect/>
          </a:stretch>
        </p:blipFill>
        <p:spPr>
          <a:xfrm>
            <a:off x="1557466" y="1772700"/>
            <a:ext cx="7797425" cy="4266799"/>
          </a:xfrm>
          <a:prstGeom prst="rect">
            <a:avLst/>
          </a:prstGeom>
        </p:spPr>
      </p:pic>
      <p:sp>
        <p:nvSpPr>
          <p:cNvPr id="8" name="TextBox 7">
            <a:extLst>
              <a:ext uri="{FF2B5EF4-FFF2-40B4-BE49-F238E27FC236}">
                <a16:creationId xmlns:a16="http://schemas.microsoft.com/office/drawing/2014/main" id="{36A58016-096C-42E1-AB25-64F10507A63E}"/>
              </a:ext>
            </a:extLst>
          </p:cNvPr>
          <p:cNvSpPr txBox="1"/>
          <p:nvPr/>
        </p:nvSpPr>
        <p:spPr>
          <a:xfrm>
            <a:off x="705289" y="1272783"/>
            <a:ext cx="9501781"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323132"/>
                </a:solidFill>
                <a:effectLst/>
                <a:uLnTx/>
                <a:uFillTx/>
                <a:ea typeface="+mn-ea"/>
                <a:cs typeface="+mn-cs"/>
              </a:rPr>
              <a:t>Life expectancy at birth for males and females, UK, between 1980 to 1982 and 2017 to 2019</a:t>
            </a:r>
          </a:p>
        </p:txBody>
      </p:sp>
      <p:sp>
        <p:nvSpPr>
          <p:cNvPr id="10" name="TextBox 9">
            <a:extLst>
              <a:ext uri="{FF2B5EF4-FFF2-40B4-BE49-F238E27FC236}">
                <a16:creationId xmlns:a16="http://schemas.microsoft.com/office/drawing/2014/main" id="{2C6EB6DB-EA86-4766-B532-32703BD27AAA}"/>
              </a:ext>
            </a:extLst>
          </p:cNvPr>
          <p:cNvSpPr txBox="1"/>
          <p:nvPr/>
        </p:nvSpPr>
        <p:spPr>
          <a:xfrm>
            <a:off x="429185" y="6506660"/>
            <a:ext cx="11345117"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Poppins Light"/>
                <a:ea typeface="+mn-ea"/>
                <a:cs typeface="+mn-cs"/>
              </a:rPr>
              <a:t>Source: Office for National Statistics – National life tables – life expectancy in the UK: 2017 to 2019</a:t>
            </a:r>
          </a:p>
        </p:txBody>
      </p:sp>
      <p:sp>
        <p:nvSpPr>
          <p:cNvPr id="2" name="Slide Number Placeholder 1">
            <a:extLst>
              <a:ext uri="{FF2B5EF4-FFF2-40B4-BE49-F238E27FC236}">
                <a16:creationId xmlns:a16="http://schemas.microsoft.com/office/drawing/2014/main" id="{3C729330-D750-4BB3-9A18-75335E3F7DC8}"/>
              </a:ext>
            </a:extLst>
          </p:cNvPr>
          <p:cNvSpPr>
            <a:spLocks noGrp="1"/>
          </p:cNvSpPr>
          <p:nvPr>
            <p:ph type="sldNum" sz="quarter" idx="12"/>
          </p:nvPr>
        </p:nvSpPr>
        <p:spPr/>
        <p:txBody>
          <a:bodyPr/>
          <a:lstStyle/>
          <a:p>
            <a:fld id="{24443D20-B41A-4E7F-B431-D4A85DE2CB5E}" type="slidenum">
              <a:rPr lang="en-GB" smtClean="0"/>
              <a:t>5</a:t>
            </a:fld>
            <a:endParaRPr lang="en-GB" dirty="0"/>
          </a:p>
        </p:txBody>
      </p:sp>
    </p:spTree>
    <p:extLst>
      <p:ext uri="{BB962C8B-B14F-4D97-AF65-F5344CB8AC3E}">
        <p14:creationId xmlns:p14="http://schemas.microsoft.com/office/powerpoint/2010/main" val="4136370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300038" y="539496"/>
            <a:ext cx="10442619" cy="1960050"/>
          </a:xfrm>
        </p:spPr>
        <p:txBody>
          <a:bodyPr>
            <a:normAutofit/>
          </a:bodyPr>
          <a:lstStyle/>
          <a:p>
            <a:r>
              <a:rPr lang="en-GB" sz="4300" b="1" dirty="0">
                <a:solidFill>
                  <a:srgbClr val="006EAB"/>
                </a:solidFill>
              </a:rPr>
              <a:t>Testosterone Measurement</a:t>
            </a:r>
          </a:p>
        </p:txBody>
      </p:sp>
      <p:sp>
        <p:nvSpPr>
          <p:cNvPr id="2" name="Slide Number Placeholder 1">
            <a:extLst>
              <a:ext uri="{FF2B5EF4-FFF2-40B4-BE49-F238E27FC236}">
                <a16:creationId xmlns:a16="http://schemas.microsoft.com/office/drawing/2014/main" id="{661527A7-875B-4EA6-A78F-8428DAF44EDB}"/>
              </a:ext>
            </a:extLst>
          </p:cNvPr>
          <p:cNvSpPr>
            <a:spLocks noGrp="1"/>
          </p:cNvSpPr>
          <p:nvPr>
            <p:ph type="sldNum" sz="quarter" idx="12"/>
          </p:nvPr>
        </p:nvSpPr>
        <p:spPr/>
        <p:txBody>
          <a:bodyPr/>
          <a:lstStyle/>
          <a:p>
            <a:fld id="{24443D20-B41A-4E7F-B431-D4A85DE2CB5E}" type="slidenum">
              <a:rPr lang="en-GB" smtClean="0"/>
              <a:t>50</a:t>
            </a:fld>
            <a:endParaRPr lang="en-GB"/>
          </a:p>
        </p:txBody>
      </p:sp>
    </p:spTree>
    <p:extLst>
      <p:ext uri="{BB962C8B-B14F-4D97-AF65-F5344CB8AC3E}">
        <p14:creationId xmlns:p14="http://schemas.microsoft.com/office/powerpoint/2010/main" val="14855079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765276" y="6480230"/>
            <a:ext cx="6673364" cy="377770"/>
          </a:xfrm>
          <a:prstGeom prst="rect">
            <a:avLst/>
          </a:prstGeom>
        </p:spPr>
        <p:txBody>
          <a:bodyPr wrap="square" lIns="0" tIns="0" rIns="0" bIns="0" rtlCol="0" anchor="ctr">
            <a:noAutofit/>
          </a:bodyPr>
          <a:lstStyle/>
          <a:p>
            <a:pPr marL="12700" marR="0" lvl="0" indent="0" algn="ctr" defTabSz="914400" rtl="0" eaLnBrk="1" fontAlgn="auto" latinLnBrk="0" hangingPunct="1">
              <a:lnSpc>
                <a:spcPts val="1320"/>
              </a:lnSpc>
              <a:spcBef>
                <a:spcPts val="66"/>
              </a:spcBef>
              <a:spcAft>
                <a:spcPts val="0"/>
              </a:spcAft>
              <a:buClrTx/>
              <a:buSzTx/>
              <a:buFontTx/>
              <a:buNone/>
              <a:tabLst/>
              <a:defRPr/>
            </a:pPr>
            <a:r>
              <a:rPr kumimoji="0" sz="1400" b="1" i="0" u="none" strike="noStrike" kern="0" cap="none" spc="0" normalizeH="0" noProof="0" dirty="0">
                <a:ln>
                  <a:noFill/>
                </a:ln>
                <a:solidFill>
                  <a:schemeClr val="bg1"/>
                </a:solidFill>
                <a:effectLst/>
                <a:uLnTx/>
                <a:uFillTx/>
                <a:ea typeface="+mn-ea"/>
                <a:cs typeface="Calibri"/>
              </a:rPr>
              <a:t>A</a:t>
            </a:r>
            <a:r>
              <a:rPr kumimoji="0" sz="1400" b="1" i="0" u="none" strike="noStrike" kern="0" cap="none" spc="4" normalizeH="0" noProof="0" dirty="0">
                <a:ln>
                  <a:noFill/>
                </a:ln>
                <a:solidFill>
                  <a:schemeClr val="bg1"/>
                </a:solidFill>
                <a:effectLst/>
                <a:uLnTx/>
                <a:uFillTx/>
                <a:ea typeface="+mn-ea"/>
                <a:cs typeface="Calibri"/>
              </a:rPr>
              <a:t>d</a:t>
            </a:r>
            <a:r>
              <a:rPr kumimoji="0" sz="1400" b="1" i="0" u="none" strike="noStrike" kern="0" cap="none" spc="0" normalizeH="0" noProof="0" dirty="0">
                <a:ln>
                  <a:noFill/>
                </a:ln>
                <a:solidFill>
                  <a:schemeClr val="bg1"/>
                </a:solidFill>
                <a:effectLst/>
                <a:uLnTx/>
                <a:uFillTx/>
                <a:ea typeface="+mn-ea"/>
                <a:cs typeface="Calibri"/>
              </a:rPr>
              <a:t>a</a:t>
            </a:r>
            <a:r>
              <a:rPr kumimoji="0" sz="1400" b="1" i="0" u="none" strike="noStrike" kern="0" cap="none" spc="4" normalizeH="0" noProof="0" dirty="0">
                <a:ln>
                  <a:noFill/>
                </a:ln>
                <a:solidFill>
                  <a:schemeClr val="bg1"/>
                </a:solidFill>
                <a:effectLst/>
                <a:uLnTx/>
                <a:uFillTx/>
                <a:ea typeface="+mn-ea"/>
                <a:cs typeface="Calibri"/>
              </a:rPr>
              <a:t>pt</a:t>
            </a:r>
            <a:r>
              <a:rPr kumimoji="0" sz="1400" b="1" i="0" u="none" strike="noStrike" kern="0" cap="none" spc="0" normalizeH="0" noProof="0" dirty="0">
                <a:ln>
                  <a:noFill/>
                </a:ln>
                <a:solidFill>
                  <a:schemeClr val="bg1"/>
                </a:solidFill>
                <a:effectLst/>
                <a:uLnTx/>
                <a:uFillTx/>
                <a:ea typeface="+mn-ea"/>
                <a:cs typeface="Calibri"/>
              </a:rPr>
              <a:t>ed</a:t>
            </a:r>
            <a:r>
              <a:rPr kumimoji="0" sz="1400" b="1" i="0" u="none" strike="noStrike" kern="0" cap="none" spc="-24" normalizeH="0" noProof="0" dirty="0">
                <a:ln>
                  <a:noFill/>
                </a:ln>
                <a:solidFill>
                  <a:schemeClr val="bg1"/>
                </a:solidFill>
                <a:effectLst/>
                <a:uLnTx/>
                <a:uFillTx/>
                <a:ea typeface="+mn-ea"/>
                <a:cs typeface="Calibri"/>
              </a:rPr>
              <a:t> </a:t>
            </a:r>
            <a:r>
              <a:rPr kumimoji="0" sz="1400" b="1" i="0" u="none" strike="noStrike" kern="0" cap="none" spc="4" normalizeH="0" noProof="0" dirty="0">
                <a:ln>
                  <a:noFill/>
                </a:ln>
                <a:solidFill>
                  <a:schemeClr val="bg1"/>
                </a:solidFill>
                <a:effectLst/>
                <a:uLnTx/>
                <a:uFillTx/>
                <a:ea typeface="+mn-ea"/>
                <a:cs typeface="Calibri"/>
              </a:rPr>
              <a:t>f</a:t>
            </a:r>
            <a:r>
              <a:rPr kumimoji="0" sz="1400" b="1" i="0" u="none" strike="noStrike" kern="0" cap="none" spc="0" normalizeH="0" noProof="0" dirty="0">
                <a:ln>
                  <a:noFill/>
                </a:ln>
                <a:solidFill>
                  <a:schemeClr val="bg1"/>
                </a:solidFill>
                <a:effectLst/>
                <a:uLnTx/>
                <a:uFillTx/>
                <a:ea typeface="+mn-ea"/>
                <a:cs typeface="Calibri"/>
              </a:rPr>
              <a:t>r</a:t>
            </a:r>
            <a:r>
              <a:rPr kumimoji="0" sz="1400" b="1" i="0" u="none" strike="noStrike" kern="0" cap="none" spc="4" normalizeH="0" noProof="0" dirty="0">
                <a:ln>
                  <a:noFill/>
                </a:ln>
                <a:solidFill>
                  <a:schemeClr val="bg1"/>
                </a:solidFill>
                <a:effectLst/>
                <a:uLnTx/>
                <a:uFillTx/>
                <a:ea typeface="+mn-ea"/>
                <a:cs typeface="Calibri"/>
              </a:rPr>
              <a:t>o</a:t>
            </a:r>
            <a:r>
              <a:rPr kumimoji="0" sz="1400" b="1" i="0" u="none" strike="noStrike" kern="0" cap="none" spc="0" normalizeH="0" noProof="0" dirty="0">
                <a:ln>
                  <a:noFill/>
                </a:ln>
                <a:solidFill>
                  <a:schemeClr val="bg1"/>
                </a:solidFill>
                <a:effectLst/>
                <a:uLnTx/>
                <a:uFillTx/>
                <a:ea typeface="+mn-ea"/>
                <a:cs typeface="Calibri"/>
              </a:rPr>
              <a:t>m</a:t>
            </a:r>
            <a:r>
              <a:rPr kumimoji="0" sz="1400" b="1" i="0" u="none" strike="noStrike" kern="0" cap="none" spc="-4" normalizeH="0" noProof="0" dirty="0">
                <a:ln>
                  <a:noFill/>
                </a:ln>
                <a:solidFill>
                  <a:schemeClr val="bg1"/>
                </a:solidFill>
                <a:effectLst/>
                <a:uLnTx/>
                <a:uFillTx/>
                <a:ea typeface="+mn-ea"/>
                <a:cs typeface="Calibri"/>
              </a:rPr>
              <a:t> </a:t>
            </a:r>
            <a:r>
              <a:rPr kumimoji="0" sz="1400" b="1" i="0" u="none" strike="noStrike" kern="0" cap="none" spc="4" normalizeH="0" noProof="0" dirty="0">
                <a:ln>
                  <a:noFill/>
                </a:ln>
                <a:solidFill>
                  <a:schemeClr val="bg1"/>
                </a:solidFill>
                <a:effectLst/>
                <a:uLnTx/>
                <a:uFillTx/>
                <a:ea typeface="+mn-ea"/>
                <a:cs typeface="Calibri"/>
              </a:rPr>
              <a:t>D</a:t>
            </a:r>
            <a:r>
              <a:rPr kumimoji="0" sz="1400" b="1" i="0" u="none" strike="noStrike" kern="0" cap="none" spc="0" normalizeH="0" noProof="0" dirty="0">
                <a:ln>
                  <a:noFill/>
                </a:ln>
                <a:solidFill>
                  <a:schemeClr val="bg1"/>
                </a:solidFill>
                <a:effectLst/>
                <a:uLnTx/>
                <a:uFillTx/>
                <a:ea typeface="+mn-ea"/>
                <a:cs typeface="Calibri"/>
              </a:rPr>
              <a:t>iver</a:t>
            </a:r>
            <a:r>
              <a:rPr kumimoji="0" sz="1400" b="1" i="0" u="none" strike="noStrike" kern="0" cap="none" spc="-14" normalizeH="0" noProof="0" dirty="0">
                <a:ln>
                  <a:noFill/>
                </a:ln>
                <a:solidFill>
                  <a:schemeClr val="bg1"/>
                </a:solidFill>
                <a:effectLst/>
                <a:uLnTx/>
                <a:uFillTx/>
                <a:ea typeface="+mn-ea"/>
                <a:cs typeface="Calibri"/>
              </a:rPr>
              <a:t> </a:t>
            </a:r>
            <a:r>
              <a:rPr kumimoji="0" sz="1400" b="1" i="0" u="none" strike="noStrike" kern="0" cap="none" spc="0" normalizeH="0" noProof="0" dirty="0">
                <a:ln>
                  <a:noFill/>
                </a:ln>
                <a:solidFill>
                  <a:schemeClr val="bg1"/>
                </a:solidFill>
                <a:effectLst/>
                <a:uLnTx/>
                <a:uFillTx/>
                <a:ea typeface="+mn-ea"/>
                <a:cs typeface="Calibri"/>
              </a:rPr>
              <a:t>M</a:t>
            </a:r>
            <a:r>
              <a:rPr kumimoji="0" sz="1400" b="1" i="0" u="none" strike="noStrike" kern="0" cap="none" spc="9" normalizeH="0" noProof="0" dirty="0">
                <a:ln>
                  <a:noFill/>
                </a:ln>
                <a:solidFill>
                  <a:schemeClr val="bg1"/>
                </a:solidFill>
                <a:effectLst/>
                <a:uLnTx/>
                <a:uFillTx/>
                <a:ea typeface="+mn-ea"/>
                <a:cs typeface="Calibri"/>
              </a:rPr>
              <a:t> </a:t>
            </a:r>
            <a:r>
              <a:rPr kumimoji="0" sz="1400" b="1" i="1" u="none" strike="noStrike" kern="0" cap="none" spc="0" normalizeH="0" noProof="0" dirty="0">
                <a:ln>
                  <a:noFill/>
                </a:ln>
                <a:solidFill>
                  <a:schemeClr val="bg1"/>
                </a:solidFill>
                <a:effectLst/>
                <a:uLnTx/>
                <a:uFillTx/>
                <a:ea typeface="+mn-ea"/>
                <a:cs typeface="Calibri"/>
              </a:rPr>
              <a:t>et</a:t>
            </a:r>
            <a:r>
              <a:rPr kumimoji="0" sz="1400" b="1" i="1" u="none" strike="noStrike" kern="0" cap="none" spc="9" normalizeH="0" noProof="0" dirty="0">
                <a:ln>
                  <a:noFill/>
                </a:ln>
                <a:solidFill>
                  <a:schemeClr val="bg1"/>
                </a:solidFill>
                <a:effectLst/>
                <a:uLnTx/>
                <a:uFillTx/>
                <a:ea typeface="+mn-ea"/>
                <a:cs typeface="Calibri"/>
              </a:rPr>
              <a:t> </a:t>
            </a:r>
            <a:r>
              <a:rPr kumimoji="0" sz="1400" b="1" i="1" u="none" strike="noStrike" kern="0" cap="none" spc="-4" normalizeH="0" noProof="0" dirty="0">
                <a:ln>
                  <a:noFill/>
                </a:ln>
                <a:solidFill>
                  <a:schemeClr val="bg1"/>
                </a:solidFill>
                <a:effectLst/>
                <a:uLnTx/>
                <a:uFillTx/>
                <a:ea typeface="+mn-ea"/>
                <a:cs typeface="Calibri"/>
              </a:rPr>
              <a:t>a</a:t>
            </a:r>
            <a:r>
              <a:rPr kumimoji="0" sz="1400" b="1" i="1" u="none" strike="noStrike" kern="0" cap="none" spc="0" normalizeH="0" noProof="0" dirty="0">
                <a:ln>
                  <a:noFill/>
                </a:ln>
                <a:solidFill>
                  <a:schemeClr val="bg1"/>
                </a:solidFill>
                <a:effectLst/>
                <a:uLnTx/>
                <a:uFillTx/>
                <a:ea typeface="+mn-ea"/>
                <a:cs typeface="Calibri"/>
              </a:rPr>
              <a:t>l.</a:t>
            </a:r>
            <a:r>
              <a:rPr kumimoji="0" sz="1400" b="1" i="1" u="none" strike="noStrike" kern="0" cap="none" spc="266" normalizeH="0" noProof="0" dirty="0">
                <a:ln>
                  <a:noFill/>
                </a:ln>
                <a:solidFill>
                  <a:schemeClr val="bg1"/>
                </a:solidFill>
                <a:effectLst/>
                <a:uLnTx/>
                <a:uFillTx/>
                <a:ea typeface="+mn-ea"/>
                <a:cs typeface="Calibri"/>
              </a:rPr>
              <a:t> </a:t>
            </a:r>
            <a:r>
              <a:rPr kumimoji="0" sz="1400" b="1" i="1" u="none" strike="noStrike" kern="0" cap="none" spc="0" normalizeH="0" noProof="0" dirty="0">
                <a:ln>
                  <a:noFill/>
                </a:ln>
                <a:solidFill>
                  <a:schemeClr val="bg1"/>
                </a:solidFill>
                <a:effectLst/>
                <a:uLnTx/>
                <a:uFillTx/>
                <a:ea typeface="+mn-ea"/>
                <a:cs typeface="Calibri"/>
              </a:rPr>
              <a:t>Clin</a:t>
            </a:r>
            <a:r>
              <a:rPr kumimoji="0" sz="1400" b="1" i="1" u="none" strike="noStrike" kern="0" cap="none" spc="-4" normalizeH="0" noProof="0" dirty="0">
                <a:ln>
                  <a:noFill/>
                </a:ln>
                <a:solidFill>
                  <a:schemeClr val="bg1"/>
                </a:solidFill>
                <a:effectLst/>
                <a:uLnTx/>
                <a:uFillTx/>
                <a:ea typeface="+mn-ea"/>
                <a:cs typeface="Calibri"/>
              </a:rPr>
              <a:t> </a:t>
            </a:r>
            <a:r>
              <a:rPr kumimoji="0" sz="1400" b="1" i="1" u="none" strike="noStrike" kern="0" cap="none" spc="0" normalizeH="0" noProof="0" dirty="0">
                <a:ln>
                  <a:noFill/>
                </a:ln>
                <a:solidFill>
                  <a:schemeClr val="bg1"/>
                </a:solidFill>
                <a:effectLst/>
                <a:uLnTx/>
                <a:uFillTx/>
                <a:ea typeface="+mn-ea"/>
                <a:cs typeface="Calibri"/>
              </a:rPr>
              <a:t>En</a:t>
            </a:r>
            <a:r>
              <a:rPr kumimoji="0" sz="1400" b="1" i="1" u="none" strike="noStrike" kern="0" cap="none" spc="-9" normalizeH="0" noProof="0" dirty="0">
                <a:ln>
                  <a:noFill/>
                </a:ln>
                <a:solidFill>
                  <a:schemeClr val="bg1"/>
                </a:solidFill>
                <a:effectLst/>
                <a:uLnTx/>
                <a:uFillTx/>
                <a:ea typeface="+mn-ea"/>
                <a:cs typeface="Calibri"/>
              </a:rPr>
              <a:t>d</a:t>
            </a:r>
            <a:r>
              <a:rPr kumimoji="0" sz="1400" b="1" i="1" u="none" strike="noStrike" kern="0" cap="none" spc="-4" normalizeH="0" noProof="0" dirty="0">
                <a:ln>
                  <a:noFill/>
                </a:ln>
                <a:solidFill>
                  <a:schemeClr val="bg1"/>
                </a:solidFill>
                <a:effectLst/>
                <a:uLnTx/>
                <a:uFillTx/>
                <a:ea typeface="+mn-ea"/>
                <a:cs typeface="Calibri"/>
              </a:rPr>
              <a:t>o</a:t>
            </a:r>
            <a:r>
              <a:rPr kumimoji="0" sz="1400" b="1" i="1" u="none" strike="noStrike" kern="0" cap="none" spc="4" normalizeH="0" noProof="0" dirty="0">
                <a:ln>
                  <a:noFill/>
                </a:ln>
                <a:solidFill>
                  <a:schemeClr val="bg1"/>
                </a:solidFill>
                <a:effectLst/>
                <a:uLnTx/>
                <a:uFillTx/>
                <a:ea typeface="+mn-ea"/>
                <a:cs typeface="Calibri"/>
              </a:rPr>
              <a:t>c</a:t>
            </a:r>
            <a:r>
              <a:rPr kumimoji="0" sz="1400" b="1" i="1" u="none" strike="noStrike" kern="0" cap="none" spc="0" normalizeH="0" noProof="0" dirty="0">
                <a:ln>
                  <a:noFill/>
                </a:ln>
                <a:solidFill>
                  <a:schemeClr val="bg1"/>
                </a:solidFill>
                <a:effectLst/>
                <a:uLnTx/>
                <a:uFillTx/>
                <a:ea typeface="+mn-ea"/>
                <a:cs typeface="Calibri"/>
              </a:rPr>
              <a:t>r</a:t>
            </a:r>
            <a:r>
              <a:rPr kumimoji="0" sz="1400" b="1" i="1" u="none" strike="noStrike" kern="0" cap="none" spc="-4" normalizeH="0" noProof="0" dirty="0">
                <a:ln>
                  <a:noFill/>
                </a:ln>
                <a:solidFill>
                  <a:schemeClr val="bg1"/>
                </a:solidFill>
                <a:effectLst/>
                <a:uLnTx/>
                <a:uFillTx/>
                <a:ea typeface="+mn-ea"/>
                <a:cs typeface="Calibri"/>
              </a:rPr>
              <a:t>ino</a:t>
            </a:r>
            <a:r>
              <a:rPr kumimoji="0" sz="1400" b="1" i="1" u="none" strike="noStrike" kern="0" cap="none" spc="0" normalizeH="0" noProof="0" dirty="0">
                <a:ln>
                  <a:noFill/>
                </a:ln>
                <a:solidFill>
                  <a:schemeClr val="bg1"/>
                </a:solidFill>
                <a:effectLst/>
                <a:uLnTx/>
                <a:uFillTx/>
                <a:ea typeface="+mn-ea"/>
                <a:cs typeface="Calibri"/>
              </a:rPr>
              <a:t>l</a:t>
            </a:r>
            <a:r>
              <a:rPr kumimoji="0" sz="1400" b="1" i="1" u="none" strike="noStrike" kern="0" cap="none" spc="9" normalizeH="0" noProof="0" dirty="0">
                <a:ln>
                  <a:noFill/>
                </a:ln>
                <a:solidFill>
                  <a:schemeClr val="bg1"/>
                </a:solidFill>
                <a:effectLst/>
                <a:uLnTx/>
                <a:uFillTx/>
                <a:ea typeface="+mn-ea"/>
                <a:cs typeface="Calibri"/>
              </a:rPr>
              <a:t> </a:t>
            </a:r>
            <a:r>
              <a:rPr kumimoji="0" sz="1400" b="1" i="0" u="none" strike="noStrike" kern="0" cap="none" spc="0" normalizeH="0" noProof="0" dirty="0">
                <a:ln>
                  <a:noFill/>
                </a:ln>
                <a:solidFill>
                  <a:schemeClr val="bg1"/>
                </a:solidFill>
                <a:effectLst/>
                <a:uLnTx/>
                <a:uFillTx/>
                <a:ea typeface="+mn-ea"/>
                <a:cs typeface="Calibri"/>
              </a:rPr>
              <a:t>2</a:t>
            </a:r>
            <a:r>
              <a:rPr kumimoji="0" sz="1400" b="1" i="0" u="none" strike="noStrike" kern="0" cap="none" spc="4" normalizeH="0" noProof="0" dirty="0">
                <a:ln>
                  <a:noFill/>
                </a:ln>
                <a:solidFill>
                  <a:schemeClr val="bg1"/>
                </a:solidFill>
                <a:effectLst/>
                <a:uLnTx/>
                <a:uFillTx/>
                <a:ea typeface="+mn-ea"/>
                <a:cs typeface="Calibri"/>
              </a:rPr>
              <a:t>0</a:t>
            </a:r>
            <a:r>
              <a:rPr kumimoji="0" sz="1400" b="1" i="0" u="none" strike="noStrike" kern="0" cap="none" spc="0" normalizeH="0" noProof="0" dirty="0">
                <a:ln>
                  <a:noFill/>
                </a:ln>
                <a:solidFill>
                  <a:schemeClr val="bg1"/>
                </a:solidFill>
                <a:effectLst/>
                <a:uLnTx/>
                <a:uFillTx/>
                <a:ea typeface="+mn-ea"/>
                <a:cs typeface="Calibri"/>
              </a:rPr>
              <a:t>0</a:t>
            </a:r>
            <a:r>
              <a:rPr kumimoji="0" sz="1400" b="1" i="0" u="none" strike="noStrike" kern="0" cap="none" spc="4" normalizeH="0" noProof="0" dirty="0">
                <a:ln>
                  <a:noFill/>
                </a:ln>
                <a:solidFill>
                  <a:schemeClr val="bg1"/>
                </a:solidFill>
                <a:effectLst/>
                <a:uLnTx/>
                <a:uFillTx/>
                <a:ea typeface="+mn-ea"/>
                <a:cs typeface="Calibri"/>
              </a:rPr>
              <a:t>3</a:t>
            </a:r>
            <a:r>
              <a:rPr kumimoji="0" sz="1400" b="1" i="0" u="none" strike="noStrike" kern="0" cap="none" spc="0" normalizeH="0" noProof="0" dirty="0">
                <a:ln>
                  <a:noFill/>
                </a:ln>
                <a:solidFill>
                  <a:schemeClr val="bg1"/>
                </a:solidFill>
                <a:effectLst/>
                <a:uLnTx/>
                <a:uFillTx/>
                <a:ea typeface="+mn-ea"/>
                <a:cs typeface="Calibri"/>
              </a:rPr>
              <a:t>;</a:t>
            </a:r>
            <a:r>
              <a:rPr kumimoji="0" sz="1400" b="1" i="0" u="none" strike="noStrike" kern="0" cap="none" spc="4" normalizeH="0" noProof="0" dirty="0">
                <a:ln>
                  <a:noFill/>
                </a:ln>
                <a:solidFill>
                  <a:schemeClr val="bg1"/>
                </a:solidFill>
                <a:effectLst/>
                <a:uLnTx/>
                <a:uFillTx/>
                <a:ea typeface="+mn-ea"/>
                <a:cs typeface="Calibri"/>
              </a:rPr>
              <a:t>5</a:t>
            </a:r>
            <a:r>
              <a:rPr kumimoji="0" sz="1400" b="1" i="0" u="none" strike="noStrike" kern="0" cap="none" spc="0" normalizeH="0" noProof="0" dirty="0">
                <a:ln>
                  <a:noFill/>
                </a:ln>
                <a:solidFill>
                  <a:schemeClr val="bg1"/>
                </a:solidFill>
                <a:effectLst/>
                <a:uLnTx/>
                <a:uFillTx/>
                <a:ea typeface="+mn-ea"/>
                <a:cs typeface="Calibri"/>
              </a:rPr>
              <a:t>8</a:t>
            </a:r>
            <a:r>
              <a:rPr kumimoji="0" sz="1400" b="1" i="0" u="none" strike="noStrike" kern="0" cap="none" spc="4" normalizeH="0" noProof="0" dirty="0">
                <a:ln>
                  <a:noFill/>
                </a:ln>
                <a:solidFill>
                  <a:schemeClr val="bg1"/>
                </a:solidFill>
                <a:effectLst/>
                <a:uLnTx/>
                <a:uFillTx/>
                <a:ea typeface="+mn-ea"/>
                <a:cs typeface="Calibri"/>
              </a:rPr>
              <a:t>:</a:t>
            </a:r>
            <a:r>
              <a:rPr kumimoji="0" sz="1400" b="1" i="0" u="none" strike="noStrike" kern="0" cap="none" spc="0" normalizeH="0" noProof="0" dirty="0">
                <a:ln>
                  <a:noFill/>
                </a:ln>
                <a:solidFill>
                  <a:schemeClr val="bg1"/>
                </a:solidFill>
                <a:effectLst/>
                <a:uLnTx/>
                <a:uFillTx/>
                <a:ea typeface="+mn-ea"/>
                <a:cs typeface="Calibri"/>
              </a:rPr>
              <a:t>7</a:t>
            </a:r>
            <a:r>
              <a:rPr kumimoji="0" sz="1400" b="1" i="0" u="none" strike="noStrike" kern="0" cap="none" spc="4" normalizeH="0" noProof="0" dirty="0">
                <a:ln>
                  <a:noFill/>
                </a:ln>
                <a:solidFill>
                  <a:schemeClr val="bg1"/>
                </a:solidFill>
                <a:effectLst/>
                <a:uLnTx/>
                <a:uFillTx/>
                <a:ea typeface="+mn-ea"/>
                <a:cs typeface="Calibri"/>
              </a:rPr>
              <a:t>1</a:t>
            </a:r>
            <a:r>
              <a:rPr kumimoji="0" sz="1400" b="1" i="0" u="none" strike="noStrike" kern="0" cap="none" spc="9" normalizeH="0" noProof="0" dirty="0">
                <a:ln>
                  <a:noFill/>
                </a:ln>
                <a:solidFill>
                  <a:schemeClr val="bg1"/>
                </a:solidFill>
                <a:effectLst/>
                <a:uLnTx/>
                <a:uFillTx/>
                <a:ea typeface="+mn-ea"/>
                <a:cs typeface="Calibri"/>
              </a:rPr>
              <a:t>0</a:t>
            </a:r>
            <a:r>
              <a:rPr kumimoji="0" sz="1400" b="1" i="0" u="none" strike="noStrike" kern="0" cap="none" spc="4" normalizeH="0" noProof="0" dirty="0">
                <a:ln>
                  <a:noFill/>
                </a:ln>
                <a:solidFill>
                  <a:schemeClr val="bg1"/>
                </a:solidFill>
                <a:effectLst/>
                <a:uLnTx/>
                <a:uFillTx/>
                <a:ea typeface="+mn-ea"/>
                <a:cs typeface="Calibri"/>
              </a:rPr>
              <a:t>-717</a:t>
            </a:r>
            <a:endParaRPr kumimoji="0" sz="1050" b="1" i="0" u="none" strike="noStrike" kern="0" cap="none" spc="0" normalizeH="0" noProof="0" dirty="0">
              <a:ln>
                <a:noFill/>
              </a:ln>
              <a:solidFill>
                <a:schemeClr val="bg1"/>
              </a:solidFill>
              <a:effectLst/>
              <a:uLnTx/>
              <a:uFillTx/>
              <a:ea typeface="+mn-ea"/>
              <a:cs typeface="Calibri"/>
            </a:endParaRPr>
          </a:p>
        </p:txBody>
      </p:sp>
      <p:sp>
        <p:nvSpPr>
          <p:cNvPr id="19" name="Title 1">
            <a:extLst>
              <a:ext uri="{FF2B5EF4-FFF2-40B4-BE49-F238E27FC236}">
                <a16:creationId xmlns:a16="http://schemas.microsoft.com/office/drawing/2014/main" id="{F2843F42-DA7E-4D69-B3BC-859AC651751B}"/>
              </a:ext>
            </a:extLst>
          </p:cNvPr>
          <p:cNvSpPr txBox="1">
            <a:spLocks/>
          </p:cNvSpPr>
          <p:nvPr/>
        </p:nvSpPr>
        <p:spPr>
          <a:xfrm>
            <a:off x="259710" y="365141"/>
            <a:ext cx="8229600" cy="83404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i="0" u="none" strike="noStrike" kern="1200" cap="none" spc="0" normalizeH="0" baseline="0" noProof="0" dirty="0">
                <a:ln>
                  <a:noFill/>
                </a:ln>
                <a:solidFill>
                  <a:srgbClr val="000000"/>
                </a:solidFill>
                <a:effectLst/>
                <a:uLnTx/>
                <a:uFillTx/>
                <a:ea typeface="+mj-ea"/>
                <a:cs typeface="+mj-cs"/>
              </a:rPr>
              <a:t>Measuring Serum Testosterone</a:t>
            </a:r>
          </a:p>
        </p:txBody>
      </p:sp>
      <p:sp>
        <p:nvSpPr>
          <p:cNvPr id="16" name="TextBox 15">
            <a:extLst>
              <a:ext uri="{FF2B5EF4-FFF2-40B4-BE49-F238E27FC236}">
                <a16:creationId xmlns:a16="http://schemas.microsoft.com/office/drawing/2014/main" id="{A3BEED06-3BC4-4CD3-A33B-00A2AA275A7E}"/>
              </a:ext>
            </a:extLst>
          </p:cNvPr>
          <p:cNvSpPr txBox="1"/>
          <p:nvPr/>
        </p:nvSpPr>
        <p:spPr>
          <a:xfrm>
            <a:off x="491059" y="1488988"/>
            <a:ext cx="106353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The diurnal/circadian rhythm of serum T means levels are highest in the early morning</a:t>
            </a: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24" name="Rectangle 23">
            <a:extLst>
              <a:ext uri="{FF2B5EF4-FFF2-40B4-BE49-F238E27FC236}">
                <a16:creationId xmlns:a16="http://schemas.microsoft.com/office/drawing/2014/main" id="{7FA7C770-FE14-4A87-96DC-30C23B430E15}"/>
              </a:ext>
            </a:extLst>
          </p:cNvPr>
          <p:cNvSpPr/>
          <p:nvPr/>
        </p:nvSpPr>
        <p:spPr>
          <a:xfrm>
            <a:off x="1028838" y="1395524"/>
            <a:ext cx="9510776" cy="51232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bject 13">
            <a:extLst>
              <a:ext uri="{FF2B5EF4-FFF2-40B4-BE49-F238E27FC236}">
                <a16:creationId xmlns:a16="http://schemas.microsoft.com/office/drawing/2014/main" id="{9739AEF9-2B21-411C-A09E-E27D8FEC39E8}"/>
              </a:ext>
            </a:extLst>
          </p:cNvPr>
          <p:cNvSpPr/>
          <p:nvPr/>
        </p:nvSpPr>
        <p:spPr>
          <a:xfrm>
            <a:off x="3267534" y="2364151"/>
            <a:ext cx="4635794" cy="3680241"/>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object 3">
            <a:extLst>
              <a:ext uri="{FF2B5EF4-FFF2-40B4-BE49-F238E27FC236}">
                <a16:creationId xmlns:a16="http://schemas.microsoft.com/office/drawing/2014/main" id="{EF8DCD4A-D7EC-4CFA-83E2-4340F855B417}"/>
              </a:ext>
            </a:extLst>
          </p:cNvPr>
          <p:cNvSpPr txBox="1"/>
          <p:nvPr/>
        </p:nvSpPr>
        <p:spPr>
          <a:xfrm>
            <a:off x="3692608" y="6055782"/>
            <a:ext cx="3785646" cy="228091"/>
          </a:xfrm>
          <a:prstGeom prst="rect">
            <a:avLst/>
          </a:prstGeom>
        </p:spPr>
        <p:txBody>
          <a:bodyPr wrap="square" lIns="0" tIns="0" rIns="0" bIns="0" rtlCol="0">
            <a:noAutofit/>
          </a:bodyPr>
          <a:lstStyle/>
          <a:p>
            <a:pPr marL="12700" marR="0" lvl="0" indent="0" algn="l" defTabSz="914400" rtl="0" eaLnBrk="1" fontAlgn="auto" latinLnBrk="0" hangingPunct="1">
              <a:lnSpc>
                <a:spcPts val="1725"/>
              </a:lnSpc>
              <a:spcBef>
                <a:spcPts val="86"/>
              </a:spcBef>
              <a:spcAft>
                <a:spcPts val="0"/>
              </a:spcAft>
              <a:buClrTx/>
              <a:buSzTx/>
              <a:buFontTx/>
              <a:buNone/>
              <a:tabLst/>
              <a:defRPr/>
            </a:pPr>
            <a:r>
              <a:rPr kumimoji="0" sz="1600" b="0" i="0" u="none" strike="noStrike" kern="0" cap="none" spc="0" normalizeH="0" baseline="3413" noProof="0" dirty="0">
                <a:ln>
                  <a:noFill/>
                </a:ln>
                <a:solidFill>
                  <a:srgbClr val="272727"/>
                </a:solidFill>
                <a:effectLst/>
                <a:uLnTx/>
                <a:uFillTx/>
                <a:latin typeface="Calibri"/>
                <a:ea typeface="+mn-ea"/>
                <a:cs typeface="Calibri"/>
              </a:rPr>
              <a:t>Above</a:t>
            </a:r>
            <a:r>
              <a:rPr kumimoji="0" sz="1600" b="0" i="0" u="none" strike="noStrike" kern="0" cap="none" spc="-21"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l</a:t>
            </a:r>
            <a:r>
              <a:rPr kumimoji="0" sz="1600" b="0" i="0" u="none" strike="noStrike" kern="0" cap="none" spc="0" normalizeH="0" baseline="3413" noProof="0" dirty="0">
                <a:ln>
                  <a:noFill/>
                </a:ln>
                <a:solidFill>
                  <a:srgbClr val="272727"/>
                </a:solidFill>
                <a:effectLst/>
                <a:uLnTx/>
                <a:uFillTx/>
                <a:latin typeface="Calibri"/>
                <a:ea typeface="+mn-ea"/>
                <a:cs typeface="Calibri"/>
              </a:rPr>
              <a:t>ev</a:t>
            </a:r>
            <a:r>
              <a:rPr kumimoji="0" sz="1600" b="0" i="0" u="none" strike="noStrike" kern="0" cap="none" spc="-4" normalizeH="0" baseline="3413" noProof="0" dirty="0">
                <a:ln>
                  <a:noFill/>
                </a:ln>
                <a:solidFill>
                  <a:srgbClr val="272727"/>
                </a:solidFill>
                <a:effectLst/>
                <a:uLnTx/>
                <a:uFillTx/>
                <a:latin typeface="Calibri"/>
                <a:ea typeface="+mn-ea"/>
                <a:cs typeface="Calibri"/>
              </a:rPr>
              <a:t>e</a:t>
            </a:r>
            <a:r>
              <a:rPr kumimoji="0" sz="1600" b="0" i="0" u="none" strike="noStrike" kern="0" cap="none" spc="4" normalizeH="0" baseline="3413" noProof="0" dirty="0">
                <a:ln>
                  <a:noFill/>
                </a:ln>
                <a:solidFill>
                  <a:srgbClr val="272727"/>
                </a:solidFill>
                <a:effectLst/>
                <a:uLnTx/>
                <a:uFillTx/>
                <a:latin typeface="Calibri"/>
                <a:ea typeface="+mn-ea"/>
                <a:cs typeface="Calibri"/>
              </a:rPr>
              <a:t>l</a:t>
            </a:r>
            <a:r>
              <a:rPr kumimoji="0" sz="1600" b="0" i="0" u="none" strike="noStrike" kern="0" cap="none" spc="0" normalizeH="0" baseline="3413" noProof="0" dirty="0">
                <a:ln>
                  <a:noFill/>
                </a:ln>
                <a:solidFill>
                  <a:srgbClr val="272727"/>
                </a:solidFill>
                <a:effectLst/>
                <a:uLnTx/>
                <a:uFillTx/>
                <a:latin typeface="Calibri"/>
                <a:ea typeface="+mn-ea"/>
                <a:cs typeface="Calibri"/>
              </a:rPr>
              <a:t>s</a:t>
            </a:r>
            <a:r>
              <a:rPr kumimoji="0" sz="1600" b="0" i="0" u="none" strike="noStrike" kern="0" cap="none" spc="-36" normalizeH="0" baseline="3413" noProof="0" dirty="0">
                <a:ln>
                  <a:noFill/>
                </a:ln>
                <a:solidFill>
                  <a:srgbClr val="272727"/>
                </a:solidFill>
                <a:effectLst/>
                <a:uLnTx/>
                <a:uFillTx/>
                <a:latin typeface="Calibri"/>
                <a:ea typeface="+mn-ea"/>
                <a:cs typeface="Calibri"/>
              </a:rPr>
              <a:t> </a:t>
            </a:r>
            <a:r>
              <a:rPr kumimoji="0" sz="1600" b="0" i="0" u="none" strike="noStrike" kern="0" cap="none" spc="0" normalizeH="0" baseline="3413" noProof="0" dirty="0">
                <a:ln>
                  <a:noFill/>
                </a:ln>
                <a:solidFill>
                  <a:srgbClr val="272727"/>
                </a:solidFill>
                <a:effectLst/>
                <a:uLnTx/>
                <a:uFillTx/>
                <a:latin typeface="Calibri"/>
                <a:ea typeface="+mn-ea"/>
                <a:cs typeface="Calibri"/>
              </a:rPr>
              <a:t>of</a:t>
            </a:r>
            <a:r>
              <a:rPr kumimoji="0" sz="1600" b="0" i="0" u="none" strike="noStrike" kern="0" cap="none" spc="-3"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t</a:t>
            </a:r>
            <a:r>
              <a:rPr kumimoji="0" sz="1600" b="0" i="0" u="none" strike="noStrike" kern="0" cap="none" spc="0" normalizeH="0" baseline="3413" noProof="0" dirty="0">
                <a:ln>
                  <a:noFill/>
                </a:ln>
                <a:solidFill>
                  <a:srgbClr val="272727"/>
                </a:solidFill>
                <a:effectLst/>
                <a:uLnTx/>
                <a:uFillTx/>
                <a:latin typeface="Calibri"/>
                <a:ea typeface="+mn-ea"/>
                <a:cs typeface="Calibri"/>
              </a:rPr>
              <a:t>estos</a:t>
            </a:r>
            <a:r>
              <a:rPr kumimoji="0" sz="1600" b="0" i="0" u="none" strike="noStrike" kern="0" cap="none" spc="4" normalizeH="0" baseline="3413" noProof="0" dirty="0">
                <a:ln>
                  <a:noFill/>
                </a:ln>
                <a:solidFill>
                  <a:srgbClr val="272727"/>
                </a:solidFill>
                <a:effectLst/>
                <a:uLnTx/>
                <a:uFillTx/>
                <a:latin typeface="Calibri"/>
                <a:ea typeface="+mn-ea"/>
                <a:cs typeface="Calibri"/>
              </a:rPr>
              <a:t>t</a:t>
            </a:r>
            <a:r>
              <a:rPr kumimoji="0" sz="1600" b="0" i="0" u="none" strike="noStrike" kern="0" cap="none" spc="0" normalizeH="0" baseline="3413" noProof="0" dirty="0">
                <a:ln>
                  <a:noFill/>
                </a:ln>
                <a:solidFill>
                  <a:srgbClr val="272727"/>
                </a:solidFill>
                <a:effectLst/>
                <a:uLnTx/>
                <a:uFillTx/>
                <a:latin typeface="Calibri"/>
                <a:ea typeface="+mn-ea"/>
                <a:cs typeface="Calibri"/>
              </a:rPr>
              <a:t>e</a:t>
            </a:r>
            <a:r>
              <a:rPr kumimoji="0" sz="1600" b="0" i="0" u="none" strike="noStrike" kern="0" cap="none" spc="-4" normalizeH="0" baseline="3413" noProof="0" dirty="0">
                <a:ln>
                  <a:noFill/>
                </a:ln>
                <a:solidFill>
                  <a:srgbClr val="272727"/>
                </a:solidFill>
                <a:effectLst/>
                <a:uLnTx/>
                <a:uFillTx/>
                <a:latin typeface="Calibri"/>
                <a:ea typeface="+mn-ea"/>
                <a:cs typeface="Calibri"/>
              </a:rPr>
              <a:t>r</a:t>
            </a:r>
            <a:r>
              <a:rPr kumimoji="0" sz="1600" b="0" i="0" u="none" strike="noStrike" kern="0" cap="none" spc="0" normalizeH="0" baseline="3413" noProof="0" dirty="0">
                <a:ln>
                  <a:noFill/>
                </a:ln>
                <a:solidFill>
                  <a:srgbClr val="272727"/>
                </a:solidFill>
                <a:effectLst/>
                <a:uLnTx/>
                <a:uFillTx/>
                <a:latin typeface="Calibri"/>
                <a:ea typeface="+mn-ea"/>
                <a:cs typeface="Calibri"/>
              </a:rPr>
              <a:t>one</a:t>
            </a:r>
            <a:r>
              <a:rPr kumimoji="0" sz="1600" b="0" i="0" u="none" strike="noStrike" kern="0" cap="none" spc="-32" normalizeH="0" baseline="3413" noProof="0" dirty="0">
                <a:ln>
                  <a:noFill/>
                </a:ln>
                <a:solidFill>
                  <a:srgbClr val="272727"/>
                </a:solidFill>
                <a:effectLst/>
                <a:uLnTx/>
                <a:uFillTx/>
                <a:latin typeface="Calibri"/>
                <a:ea typeface="+mn-ea"/>
                <a:cs typeface="Calibri"/>
              </a:rPr>
              <a:t> </a:t>
            </a:r>
            <a:r>
              <a:rPr kumimoji="0" sz="1600" b="0" i="0" u="none" strike="noStrike" kern="0" cap="none" spc="0" normalizeH="0" baseline="3413" noProof="0" dirty="0">
                <a:ln>
                  <a:noFill/>
                </a:ln>
                <a:solidFill>
                  <a:srgbClr val="272727"/>
                </a:solidFill>
                <a:effectLst/>
                <a:uLnTx/>
                <a:uFillTx/>
                <a:latin typeface="Calibri"/>
                <a:ea typeface="+mn-ea"/>
                <a:cs typeface="Calibri"/>
              </a:rPr>
              <a:t>are</a:t>
            </a:r>
            <a:r>
              <a:rPr kumimoji="0" sz="1600" b="0" i="0" u="none" strike="noStrike" kern="0" cap="none" spc="-16"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t</a:t>
            </a:r>
            <a:r>
              <a:rPr kumimoji="0" sz="1600" b="0" i="0" u="none" strike="noStrike" kern="0" cap="none" spc="0" normalizeH="0" baseline="3413" noProof="0" dirty="0">
                <a:ln>
                  <a:noFill/>
                </a:ln>
                <a:solidFill>
                  <a:srgbClr val="272727"/>
                </a:solidFill>
                <a:effectLst/>
                <a:uLnTx/>
                <a:uFillTx/>
                <a:latin typeface="Calibri"/>
                <a:ea typeface="+mn-ea"/>
                <a:cs typeface="Calibri"/>
              </a:rPr>
              <a:t>ak</a:t>
            </a:r>
            <a:r>
              <a:rPr kumimoji="0" sz="1600" b="0" i="0" u="none" strike="noStrike" kern="0" cap="none" spc="-4" normalizeH="0" baseline="3413" noProof="0" dirty="0">
                <a:ln>
                  <a:noFill/>
                </a:ln>
                <a:solidFill>
                  <a:srgbClr val="272727"/>
                </a:solidFill>
                <a:effectLst/>
                <a:uLnTx/>
                <a:uFillTx/>
                <a:latin typeface="Calibri"/>
                <a:ea typeface="+mn-ea"/>
                <a:cs typeface="Calibri"/>
              </a:rPr>
              <a:t>e</a:t>
            </a:r>
            <a:r>
              <a:rPr kumimoji="0" sz="1600" b="0" i="0" u="none" strike="noStrike" kern="0" cap="none" spc="0" normalizeH="0" baseline="3413" noProof="0" dirty="0">
                <a:ln>
                  <a:noFill/>
                </a:ln>
                <a:solidFill>
                  <a:srgbClr val="272727"/>
                </a:solidFill>
                <a:effectLst/>
                <a:uLnTx/>
                <a:uFillTx/>
                <a:latin typeface="Calibri"/>
                <a:ea typeface="+mn-ea"/>
                <a:cs typeface="Calibri"/>
              </a:rPr>
              <a:t>n</a:t>
            </a:r>
            <a:r>
              <a:rPr kumimoji="0" sz="1600" b="0" i="0" u="none" strike="noStrike" kern="0" cap="none" spc="-21"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f</a:t>
            </a:r>
            <a:r>
              <a:rPr kumimoji="0" sz="1600" b="0" i="0" u="none" strike="noStrike" kern="0" cap="none" spc="-4" normalizeH="0" baseline="3413" noProof="0" dirty="0">
                <a:ln>
                  <a:noFill/>
                </a:ln>
                <a:solidFill>
                  <a:srgbClr val="272727"/>
                </a:solidFill>
                <a:effectLst/>
                <a:uLnTx/>
                <a:uFillTx/>
                <a:latin typeface="Calibri"/>
                <a:ea typeface="+mn-ea"/>
                <a:cs typeface="Calibri"/>
              </a:rPr>
              <a:t>r</a:t>
            </a:r>
            <a:r>
              <a:rPr kumimoji="0" sz="1600" b="0" i="0" u="none" strike="noStrike" kern="0" cap="none" spc="0" normalizeH="0" baseline="3413" noProof="0" dirty="0">
                <a:ln>
                  <a:noFill/>
                </a:ln>
                <a:solidFill>
                  <a:srgbClr val="272727"/>
                </a:solidFill>
                <a:effectLst/>
                <a:uLnTx/>
                <a:uFillTx/>
                <a:latin typeface="Calibri"/>
                <a:ea typeface="+mn-ea"/>
                <a:cs typeface="Calibri"/>
              </a:rPr>
              <a:t>om</a:t>
            </a:r>
            <a:r>
              <a:rPr kumimoji="0" sz="1600" b="0" i="0" u="none" strike="noStrike" kern="0" cap="none" spc="-16" normalizeH="0" baseline="3413" noProof="0" dirty="0">
                <a:ln>
                  <a:noFill/>
                </a:ln>
                <a:solidFill>
                  <a:srgbClr val="272727"/>
                </a:solidFill>
                <a:effectLst/>
                <a:uLnTx/>
                <a:uFillTx/>
                <a:latin typeface="Calibri"/>
                <a:ea typeface="+mn-ea"/>
                <a:cs typeface="Calibri"/>
              </a:rPr>
              <a:t> </a:t>
            </a:r>
            <a:r>
              <a:rPr kumimoji="0" sz="1600" b="0" i="0" u="none" strike="noStrike" kern="0" cap="none" spc="0" normalizeH="0" baseline="3413" noProof="0" dirty="0">
                <a:ln>
                  <a:noFill/>
                </a:ln>
                <a:solidFill>
                  <a:srgbClr val="272727"/>
                </a:solidFill>
                <a:effectLst/>
                <a:uLnTx/>
                <a:uFillTx/>
                <a:latin typeface="Calibri"/>
                <a:ea typeface="+mn-ea"/>
                <a:cs typeface="Calibri"/>
              </a:rPr>
              <a:t>young</a:t>
            </a:r>
            <a:r>
              <a:rPr kumimoji="0" sz="1600" b="0" i="0" u="none" strike="noStrike" kern="0" cap="none" spc="-39"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h</a:t>
            </a:r>
            <a:r>
              <a:rPr kumimoji="0" sz="1600" b="0" i="0" u="none" strike="noStrike" kern="0" cap="none" spc="0" normalizeH="0" baseline="3413" noProof="0" dirty="0">
                <a:ln>
                  <a:noFill/>
                </a:ln>
                <a:solidFill>
                  <a:srgbClr val="272727"/>
                </a:solidFill>
                <a:effectLst/>
                <a:uLnTx/>
                <a:uFillTx/>
                <a:latin typeface="Calibri"/>
                <a:ea typeface="+mn-ea"/>
                <a:cs typeface="Calibri"/>
              </a:rPr>
              <a:t>ea</a:t>
            </a:r>
            <a:r>
              <a:rPr kumimoji="0" sz="1600" b="0" i="0" u="none" strike="noStrike" kern="0" cap="none" spc="4" normalizeH="0" baseline="3413" noProof="0" dirty="0">
                <a:ln>
                  <a:noFill/>
                </a:ln>
                <a:solidFill>
                  <a:srgbClr val="272727"/>
                </a:solidFill>
                <a:effectLst/>
                <a:uLnTx/>
                <a:uFillTx/>
                <a:latin typeface="Calibri"/>
                <a:ea typeface="+mn-ea"/>
                <a:cs typeface="Calibri"/>
              </a:rPr>
              <a:t>lt</a:t>
            </a:r>
            <a:r>
              <a:rPr kumimoji="0" sz="1600" b="0" i="0" u="none" strike="noStrike" kern="0" cap="none" spc="0" normalizeH="0" baseline="3413" noProof="0" dirty="0">
                <a:ln>
                  <a:noFill/>
                </a:ln>
                <a:solidFill>
                  <a:srgbClr val="272727"/>
                </a:solidFill>
                <a:effectLst/>
                <a:uLnTx/>
                <a:uFillTx/>
                <a:latin typeface="Calibri"/>
                <a:ea typeface="+mn-ea"/>
                <a:cs typeface="Calibri"/>
              </a:rPr>
              <a:t>hy</a:t>
            </a:r>
            <a:r>
              <a:rPr kumimoji="0" sz="1600" b="0" i="0" u="none" strike="noStrike" kern="0" cap="none" spc="-43"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m</a:t>
            </a:r>
            <a:r>
              <a:rPr kumimoji="0" sz="1600" b="0" i="0" u="none" strike="noStrike" kern="0" cap="none" spc="0" normalizeH="0" baseline="3413" noProof="0" dirty="0">
                <a:ln>
                  <a:noFill/>
                </a:ln>
                <a:solidFill>
                  <a:srgbClr val="272727"/>
                </a:solidFill>
                <a:effectLst/>
                <a:uLnTx/>
                <a:uFillTx/>
                <a:latin typeface="Calibri"/>
                <a:ea typeface="+mn-ea"/>
                <a:cs typeface="Calibri"/>
              </a:rPr>
              <a:t>a</a:t>
            </a:r>
            <a:r>
              <a:rPr kumimoji="0" sz="1600" b="0" i="0" u="none" strike="noStrike" kern="0" cap="none" spc="4" normalizeH="0" baseline="3413" noProof="0" dirty="0">
                <a:ln>
                  <a:noFill/>
                </a:ln>
                <a:solidFill>
                  <a:srgbClr val="272727"/>
                </a:solidFill>
                <a:effectLst/>
                <a:uLnTx/>
                <a:uFillTx/>
                <a:latin typeface="Calibri"/>
                <a:ea typeface="+mn-ea"/>
                <a:cs typeface="Calibri"/>
              </a:rPr>
              <a:t>l</a:t>
            </a:r>
            <a:r>
              <a:rPr kumimoji="0" sz="1600" b="0" i="0" u="none" strike="noStrike" kern="0" cap="none" spc="0" normalizeH="0" baseline="3413" noProof="0" dirty="0">
                <a:ln>
                  <a:noFill/>
                </a:ln>
                <a:solidFill>
                  <a:srgbClr val="272727"/>
                </a:solidFill>
                <a:effectLst/>
                <a:uLnTx/>
                <a:uFillTx/>
                <a:latin typeface="Calibri"/>
                <a:ea typeface="+mn-ea"/>
                <a:cs typeface="Calibri"/>
              </a:rPr>
              <a:t>es</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8" name="object 3">
            <a:extLst>
              <a:ext uri="{FF2B5EF4-FFF2-40B4-BE49-F238E27FC236}">
                <a16:creationId xmlns:a16="http://schemas.microsoft.com/office/drawing/2014/main" id="{732DCA65-CD2F-40BE-941F-06EE834BBE16}"/>
              </a:ext>
            </a:extLst>
          </p:cNvPr>
          <p:cNvSpPr txBox="1"/>
          <p:nvPr/>
        </p:nvSpPr>
        <p:spPr>
          <a:xfrm>
            <a:off x="3780116" y="2149334"/>
            <a:ext cx="3785646" cy="228091"/>
          </a:xfrm>
          <a:prstGeom prst="rect">
            <a:avLst/>
          </a:prstGeom>
        </p:spPr>
        <p:txBody>
          <a:bodyPr wrap="square" lIns="0" tIns="0" rIns="0" bIns="0" rtlCol="0">
            <a:noAutofit/>
          </a:bodyPr>
          <a:lstStyle/>
          <a:p>
            <a:pPr marL="12700" marR="0" lvl="0" indent="0" algn="ctr" defTabSz="914400" rtl="0" eaLnBrk="1" fontAlgn="auto" latinLnBrk="0" hangingPunct="1">
              <a:lnSpc>
                <a:spcPts val="1725"/>
              </a:lnSpc>
              <a:spcBef>
                <a:spcPts val="86"/>
              </a:spcBef>
              <a:spcAft>
                <a:spcPts val="0"/>
              </a:spcAft>
              <a:buClrTx/>
              <a:buSzTx/>
              <a:buFontTx/>
              <a:buNone/>
              <a:tabLst/>
              <a:defRPr/>
            </a:pPr>
            <a:r>
              <a:rPr kumimoji="0" lang="en-GB" sz="2400" b="1" i="0" u="none" strike="noStrike" kern="0" cap="none" spc="0" normalizeH="0" baseline="3413" noProof="0" dirty="0">
                <a:ln>
                  <a:noFill/>
                </a:ln>
                <a:solidFill>
                  <a:srgbClr val="272727"/>
                </a:solidFill>
                <a:effectLst/>
                <a:uLnTx/>
                <a:uFillTx/>
                <a:latin typeface="Calibri"/>
                <a:ea typeface="+mn-ea"/>
                <a:cs typeface="Calibri"/>
              </a:rPr>
              <a:t> Circadian rhythm of testosterone</a:t>
            </a:r>
            <a:endParaRPr kumimoji="0" sz="1600" b="1"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3" name="Slide Number Placeholder 2">
            <a:extLst>
              <a:ext uri="{FF2B5EF4-FFF2-40B4-BE49-F238E27FC236}">
                <a16:creationId xmlns:a16="http://schemas.microsoft.com/office/drawing/2014/main" id="{DA53CC0D-B2FC-4934-9C81-046D4E0B9C08}"/>
              </a:ext>
            </a:extLst>
          </p:cNvPr>
          <p:cNvSpPr>
            <a:spLocks noGrp="1"/>
          </p:cNvSpPr>
          <p:nvPr>
            <p:ph type="sldNum" sz="quarter" idx="12"/>
          </p:nvPr>
        </p:nvSpPr>
        <p:spPr/>
        <p:txBody>
          <a:bodyPr/>
          <a:lstStyle/>
          <a:p>
            <a:fld id="{24443D20-B41A-4E7F-B431-D4A85DE2CB5E}" type="slidenum">
              <a:rPr lang="en-GB" smtClean="0"/>
              <a:t>51</a:t>
            </a:fld>
            <a:endParaRPr lang="en-GB"/>
          </a:p>
        </p:txBody>
      </p:sp>
    </p:spTree>
    <p:extLst>
      <p:ext uri="{BB962C8B-B14F-4D97-AF65-F5344CB8AC3E}">
        <p14:creationId xmlns:p14="http://schemas.microsoft.com/office/powerpoint/2010/main" val="18364553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5082"/>
            <a:ext cx="9668345" cy="758101"/>
          </a:xfrm>
        </p:spPr>
        <p:txBody>
          <a:bodyPr>
            <a:normAutofit/>
          </a:bodyPr>
          <a:lstStyle/>
          <a:p>
            <a:pPr algn="ctr"/>
            <a:r>
              <a:rPr lang="en-GB" dirty="0">
                <a:solidFill>
                  <a:srgbClr val="000000"/>
                </a:solidFill>
              </a:rPr>
              <a:t>Testosterone Fractions in the Blood</a:t>
            </a:r>
          </a:p>
        </p:txBody>
      </p:sp>
      <p:sp>
        <p:nvSpPr>
          <p:cNvPr id="27" name="TextBox 26"/>
          <p:cNvSpPr txBox="1"/>
          <p:nvPr/>
        </p:nvSpPr>
        <p:spPr>
          <a:xfrm>
            <a:off x="1595438" y="5968254"/>
            <a:ext cx="4592926" cy="276999"/>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0000"/>
                </a:solidFill>
                <a:effectLst/>
                <a:uLnTx/>
                <a:uFillTx/>
                <a:ea typeface="+mn-ea"/>
                <a:cs typeface="+mn-cs"/>
              </a:rPr>
              <a:t>SHBG, sex hormone-binding globulin; T, testosterone</a:t>
            </a:r>
          </a:p>
        </p:txBody>
      </p:sp>
      <p:sp>
        <p:nvSpPr>
          <p:cNvPr id="15" name="Content Placeholder 2"/>
          <p:cNvSpPr>
            <a:spLocks noGrp="1"/>
          </p:cNvSpPr>
          <p:nvPr>
            <p:ph idx="1"/>
          </p:nvPr>
        </p:nvSpPr>
        <p:spPr>
          <a:xfrm>
            <a:off x="5921520" y="2420938"/>
            <a:ext cx="4728007" cy="3341123"/>
          </a:xfrm>
        </p:spPr>
        <p:txBody>
          <a:bodyPr>
            <a:noAutofit/>
          </a:bodyPr>
          <a:lstStyle/>
          <a:p>
            <a:pPr>
              <a:spcBef>
                <a:spcPts val="1800"/>
              </a:spcBef>
              <a:buClr>
                <a:srgbClr val="006EAB"/>
              </a:buClr>
            </a:pPr>
            <a:r>
              <a:rPr lang="en-GB" sz="1800" dirty="0"/>
              <a:t>60% of testosterone in the blood is tightly bound to SHBG </a:t>
            </a:r>
          </a:p>
          <a:p>
            <a:pPr>
              <a:spcBef>
                <a:spcPts val="1800"/>
              </a:spcBef>
              <a:buClr>
                <a:srgbClr val="006EAB"/>
              </a:buClr>
            </a:pPr>
            <a:r>
              <a:rPr lang="en-GB" sz="1800" dirty="0"/>
              <a:t>A further 38% is loosely bound   to albumin </a:t>
            </a:r>
          </a:p>
          <a:p>
            <a:pPr>
              <a:spcBef>
                <a:spcPts val="1800"/>
              </a:spcBef>
              <a:buClr>
                <a:srgbClr val="006EAB"/>
              </a:buClr>
            </a:pPr>
            <a:r>
              <a:rPr lang="en-GB" sz="1800" dirty="0"/>
              <a:t>Only 2% of the testosterone in the blood is free testosterone</a:t>
            </a:r>
          </a:p>
        </p:txBody>
      </p:sp>
      <p:sp>
        <p:nvSpPr>
          <p:cNvPr id="3" name="Rectangle 2">
            <a:extLst>
              <a:ext uri="{FF2B5EF4-FFF2-40B4-BE49-F238E27FC236}">
                <a16:creationId xmlns:a16="http://schemas.microsoft.com/office/drawing/2014/main" id="{47E25BB6-3590-4DDC-928A-4E8C79375985}"/>
              </a:ext>
            </a:extLst>
          </p:cNvPr>
          <p:cNvSpPr/>
          <p:nvPr/>
        </p:nvSpPr>
        <p:spPr>
          <a:xfrm>
            <a:off x="434105" y="6370879"/>
            <a:ext cx="1133772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Adapted from </a:t>
            </a:r>
            <a:r>
              <a:rPr kumimoji="0" lang="en-GB" altLang="en-US" sz="1400" b="1" i="0" u="none" strike="noStrike" kern="1200" cap="none" spc="0" normalizeH="0" baseline="0" noProof="0" dirty="0" err="1">
                <a:ln>
                  <a:noFill/>
                </a:ln>
                <a:solidFill>
                  <a:schemeClr val="bg1"/>
                </a:solidFill>
                <a:effectLst/>
                <a:uLnTx/>
                <a:uFillTx/>
                <a:latin typeface="Poppins Light"/>
                <a:ea typeface="+mn-ea"/>
                <a:cs typeface="+mn-cs"/>
              </a:rPr>
              <a:t>Anawalt</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 BD &amp; Braunstein GD. Testes; In Greenspan’s Basic &amp; Clinical Endocrinology 10th Edition. Gardner DG &amp; </a:t>
            </a:r>
            <a:r>
              <a:rPr kumimoji="0" lang="en-GB" altLang="en-US" sz="1400" b="1" i="0" u="none" strike="noStrike" kern="1200" cap="none" spc="0" normalizeH="0" baseline="0" noProof="0" dirty="0" err="1">
                <a:ln>
                  <a:noFill/>
                </a:ln>
                <a:solidFill>
                  <a:schemeClr val="bg1"/>
                </a:solidFill>
                <a:effectLst/>
                <a:uLnTx/>
                <a:uFillTx/>
                <a:latin typeface="Poppins Light"/>
                <a:ea typeface="+mn-ea"/>
                <a:cs typeface="+mn-cs"/>
              </a:rPr>
              <a:t>Shoback</a:t>
            </a:r>
            <a:r>
              <a:rPr kumimoji="0" lang="en-GB" altLang="en-US" sz="1400" b="1" i="0" u="none" strike="noStrike" kern="1200" cap="none" spc="0" normalizeH="0" baseline="0" noProof="0" dirty="0">
                <a:ln>
                  <a:noFill/>
                </a:ln>
                <a:solidFill>
                  <a:schemeClr val="bg1"/>
                </a:solidFill>
                <a:effectLst/>
                <a:uLnTx/>
                <a:uFillTx/>
                <a:latin typeface="Poppins Light"/>
                <a:ea typeface="+mn-ea"/>
                <a:cs typeface="+mn-cs"/>
              </a:rPr>
              <a:t> D, McGraw-Hill Education, 2018</a:t>
            </a:r>
          </a:p>
        </p:txBody>
      </p:sp>
      <p:grpSp>
        <p:nvGrpSpPr>
          <p:cNvPr id="9" name="Group 8">
            <a:extLst>
              <a:ext uri="{FF2B5EF4-FFF2-40B4-BE49-F238E27FC236}">
                <a16:creationId xmlns:a16="http://schemas.microsoft.com/office/drawing/2014/main" id="{2023B65C-5F98-4DBE-A251-4B850F558A17}"/>
              </a:ext>
            </a:extLst>
          </p:cNvPr>
          <p:cNvGrpSpPr/>
          <p:nvPr/>
        </p:nvGrpSpPr>
        <p:grpSpPr>
          <a:xfrm>
            <a:off x="313350" y="1331687"/>
            <a:ext cx="5865982" cy="4351736"/>
            <a:chOff x="1569720" y="1752600"/>
            <a:chExt cx="5957340" cy="4351736"/>
          </a:xfrm>
        </p:grpSpPr>
        <p:sp>
          <p:nvSpPr>
            <p:cNvPr id="10" name="Rectangle 9">
              <a:extLst>
                <a:ext uri="{FF2B5EF4-FFF2-40B4-BE49-F238E27FC236}">
                  <a16:creationId xmlns:a16="http://schemas.microsoft.com/office/drawing/2014/main" id="{9555C960-A689-4FF9-B3D8-6BF58026A41A}"/>
                </a:ext>
              </a:extLst>
            </p:cNvPr>
            <p:cNvSpPr/>
            <p:nvPr/>
          </p:nvSpPr>
          <p:spPr>
            <a:xfrm>
              <a:off x="1873521" y="1965959"/>
              <a:ext cx="5228319" cy="3763413"/>
            </a:xfrm>
            <a:prstGeom prst="rect">
              <a:avLst/>
            </a:prstGeom>
            <a:solidFill>
              <a:schemeClr val="bg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aphicFrame>
          <p:nvGraphicFramePr>
            <p:cNvPr id="12" name="Chart 11">
              <a:extLst>
                <a:ext uri="{FF2B5EF4-FFF2-40B4-BE49-F238E27FC236}">
                  <a16:creationId xmlns:a16="http://schemas.microsoft.com/office/drawing/2014/main" id="{F399C611-EC39-4659-87EB-75D453F30623}"/>
                </a:ext>
              </a:extLst>
            </p:cNvPr>
            <p:cNvGraphicFramePr/>
            <p:nvPr/>
          </p:nvGraphicFramePr>
          <p:xfrm>
            <a:off x="1569720" y="1752600"/>
            <a:ext cx="5957340" cy="4351736"/>
          </p:xfrm>
          <a:graphic>
            <a:graphicData uri="http://schemas.openxmlformats.org/drawingml/2006/chart">
              <c:chart xmlns:c="http://schemas.openxmlformats.org/drawingml/2006/chart" xmlns:r="http://schemas.openxmlformats.org/officeDocument/2006/relationships" r:id="rId3"/>
            </a:graphicData>
          </a:graphic>
        </p:graphicFrame>
      </p:grpSp>
    </p:spTree>
    <p:extLst>
      <p:ext uri="{BB962C8B-B14F-4D97-AF65-F5344CB8AC3E}">
        <p14:creationId xmlns:p14="http://schemas.microsoft.com/office/powerpoint/2010/main" val="4738048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a:extLst>
              <a:ext uri="{FF2B5EF4-FFF2-40B4-BE49-F238E27FC236}">
                <a16:creationId xmlns:a16="http://schemas.microsoft.com/office/drawing/2014/main" id="{4DF593D2-E695-4FB9-AF03-C6C717591C7F}"/>
              </a:ext>
            </a:extLst>
          </p:cNvPr>
          <p:cNvSpPr>
            <a:spLocks noGrp="1" noChangeArrowheads="1"/>
          </p:cNvSpPr>
          <p:nvPr>
            <p:ph type="title"/>
          </p:nvPr>
        </p:nvSpPr>
        <p:spPr>
          <a:xfrm>
            <a:off x="257340" y="230654"/>
            <a:ext cx="10841075" cy="901930"/>
          </a:xfrm>
        </p:spPr>
        <p:txBody>
          <a:bodyPr>
            <a:normAutofit/>
          </a:bodyPr>
          <a:lstStyle/>
          <a:p>
            <a:pPr defTabSz="457200">
              <a:lnSpc>
                <a:spcPct val="100000"/>
              </a:lnSpc>
              <a:buClr>
                <a:srgbClr val="005294"/>
              </a:buClr>
            </a:pPr>
            <a:r>
              <a:rPr lang="en-US" altLang="en-US" sz="4000" dirty="0">
                <a:solidFill>
                  <a:srgbClr val="000000"/>
                </a:solidFill>
                <a:latin typeface="Poppins Medium"/>
              </a:rPr>
              <a:t>Measurements of Testosterone </a:t>
            </a:r>
            <a:endParaRPr lang="nl-NL" altLang="en-US" sz="4000" dirty="0">
              <a:solidFill>
                <a:srgbClr val="000000"/>
              </a:solidFill>
              <a:latin typeface="Poppins Medium"/>
            </a:endParaRPr>
          </a:p>
        </p:txBody>
      </p:sp>
      <p:sp>
        <p:nvSpPr>
          <p:cNvPr id="9221" name="Rectangle 5">
            <a:extLst>
              <a:ext uri="{FF2B5EF4-FFF2-40B4-BE49-F238E27FC236}">
                <a16:creationId xmlns:a16="http://schemas.microsoft.com/office/drawing/2014/main" id="{326E42B9-EB96-4117-9541-1C152B2C53EC}"/>
              </a:ext>
            </a:extLst>
          </p:cNvPr>
          <p:cNvSpPr>
            <a:spLocks noGrp="1" noChangeArrowheads="1"/>
          </p:cNvSpPr>
          <p:nvPr>
            <p:ph type="body" idx="1"/>
          </p:nvPr>
        </p:nvSpPr>
        <p:spPr>
          <a:xfrm>
            <a:off x="762280" y="2603818"/>
            <a:ext cx="10617529" cy="3141025"/>
          </a:xfrm>
          <a:noFill/>
          <a:ln/>
        </p:spPr>
        <p:txBody>
          <a:bodyPr>
            <a:normAutofit/>
          </a:bodyPr>
          <a:lstStyle/>
          <a:p>
            <a:pPr lvl="1">
              <a:lnSpc>
                <a:spcPct val="130000"/>
              </a:lnSpc>
              <a:buFontTx/>
              <a:buChar char="•"/>
            </a:pPr>
            <a:r>
              <a:rPr lang="en-US" altLang="en-US" sz="1600" dirty="0">
                <a:solidFill>
                  <a:srgbClr val="080808"/>
                </a:solidFill>
              </a:rPr>
              <a:t>Total Testosterone (TT)</a:t>
            </a:r>
          </a:p>
          <a:p>
            <a:pPr lvl="2">
              <a:lnSpc>
                <a:spcPct val="130000"/>
              </a:lnSpc>
              <a:buFont typeface="Verdana" panose="020B0604030504040204" pitchFamily="34" charset="0"/>
              <a:buChar char="–"/>
            </a:pPr>
            <a:r>
              <a:rPr lang="en-GB" altLang="en-US" sz="1600" dirty="0">
                <a:solidFill>
                  <a:srgbClr val="080808"/>
                </a:solidFill>
              </a:rPr>
              <a:t>Serum T = free T + protein bound T (SHBG and albumin)</a:t>
            </a:r>
          </a:p>
          <a:p>
            <a:pPr lvl="1">
              <a:lnSpc>
                <a:spcPct val="130000"/>
              </a:lnSpc>
              <a:buFontTx/>
              <a:buChar char="•"/>
            </a:pPr>
            <a:r>
              <a:rPr lang="en-US" altLang="en-US" sz="1600" dirty="0">
                <a:solidFill>
                  <a:srgbClr val="080808"/>
                </a:solidFill>
              </a:rPr>
              <a:t>Free Testosterone (FT) </a:t>
            </a:r>
          </a:p>
          <a:p>
            <a:pPr lvl="2">
              <a:lnSpc>
                <a:spcPct val="130000"/>
              </a:lnSpc>
              <a:buFont typeface="Verdana" panose="020B0604030504040204" pitchFamily="34" charset="0"/>
              <a:buChar char="–"/>
            </a:pPr>
            <a:r>
              <a:rPr lang="en-GB" altLang="en-US" sz="1600" dirty="0">
                <a:solidFill>
                  <a:srgbClr val="080808"/>
                </a:solidFill>
              </a:rPr>
              <a:t>Free T = non protein bound T</a:t>
            </a:r>
          </a:p>
          <a:p>
            <a:pPr lvl="2">
              <a:lnSpc>
                <a:spcPct val="130000"/>
              </a:lnSpc>
              <a:buFont typeface="Verdana" panose="020B0604030504040204" pitchFamily="34" charset="0"/>
              <a:buChar char="–"/>
            </a:pPr>
            <a:r>
              <a:rPr lang="en-GB" altLang="en-US" sz="1600" dirty="0">
                <a:solidFill>
                  <a:srgbClr val="080808"/>
                </a:solidFill>
              </a:rPr>
              <a:t>Free T can be calculated from TT, SHBG, albumin</a:t>
            </a:r>
          </a:p>
          <a:p>
            <a:pPr marL="685800" marR="0" lvl="1" indent="-228600" algn="l" defTabSz="914400" rtl="0" eaLnBrk="1" fontAlgn="auto" latinLnBrk="0" hangingPunct="1">
              <a:lnSpc>
                <a:spcPct val="130000"/>
              </a:lnSpc>
              <a:spcBef>
                <a:spcPts val="500"/>
              </a:spcBef>
              <a:spcAft>
                <a:spcPts val="0"/>
              </a:spcAft>
              <a:buClr>
                <a:srgbClr val="006EAB"/>
              </a:buClr>
              <a:buSzTx/>
              <a:buFontTx/>
              <a:buChar char="•"/>
              <a:tabLst/>
              <a:defRPr/>
            </a:pPr>
            <a:r>
              <a:rPr lang="en-US" altLang="en-US" sz="1600" dirty="0">
                <a:solidFill>
                  <a:srgbClr val="080808"/>
                </a:solidFill>
              </a:rPr>
              <a:t>Bioavailable</a:t>
            </a:r>
            <a:r>
              <a:rPr kumimoji="0" lang="en-US" altLang="en-US" sz="1600" b="0" i="0" u="none" strike="noStrike" kern="1200" cap="none" spc="0" normalizeH="0" baseline="0" noProof="0" dirty="0">
                <a:ln>
                  <a:noFill/>
                </a:ln>
                <a:solidFill>
                  <a:srgbClr val="080808"/>
                </a:solidFill>
                <a:effectLst/>
                <a:uLnTx/>
                <a:uFillTx/>
              </a:rPr>
              <a:t> Testosterone (Bio T) </a:t>
            </a:r>
          </a:p>
          <a:p>
            <a:pPr marL="1143000" marR="0" lvl="2" indent="-228600" algn="l" defTabSz="914400" rtl="0" eaLnBrk="1" fontAlgn="auto" latinLnBrk="0" hangingPunct="1">
              <a:lnSpc>
                <a:spcPct val="130000"/>
              </a:lnSpc>
              <a:spcBef>
                <a:spcPts val="500"/>
              </a:spcBef>
              <a:spcAft>
                <a:spcPts val="0"/>
              </a:spcAft>
              <a:buClr>
                <a:srgbClr val="006EAB"/>
              </a:buClr>
              <a:buSzTx/>
              <a:buFont typeface="Verdana" panose="020B0604030504040204" pitchFamily="34" charset="0"/>
              <a:buChar char="–"/>
              <a:tabLst/>
              <a:defRPr/>
            </a:pPr>
            <a:r>
              <a:rPr kumimoji="0" lang="en-GB" altLang="en-US" sz="1600" b="0" i="0" u="none" strike="noStrike" kern="1200" cap="none" spc="0" normalizeH="0" baseline="0" noProof="0" dirty="0">
                <a:ln>
                  <a:noFill/>
                </a:ln>
                <a:solidFill>
                  <a:srgbClr val="080808"/>
                </a:solidFill>
                <a:effectLst/>
                <a:uLnTx/>
                <a:uFillTx/>
              </a:rPr>
              <a:t>Less </a:t>
            </a:r>
            <a:r>
              <a:rPr lang="en-GB" altLang="en-US" sz="1600" dirty="0">
                <a:solidFill>
                  <a:srgbClr val="080808"/>
                </a:solidFill>
              </a:rPr>
              <a:t>frequently used to diagnose TD</a:t>
            </a:r>
          </a:p>
          <a:p>
            <a:pPr marL="1143000" marR="0" lvl="2" indent="-228600" algn="l" defTabSz="914400" rtl="0" eaLnBrk="1" fontAlgn="auto" latinLnBrk="0" hangingPunct="1">
              <a:lnSpc>
                <a:spcPct val="130000"/>
              </a:lnSpc>
              <a:spcBef>
                <a:spcPts val="500"/>
              </a:spcBef>
              <a:spcAft>
                <a:spcPts val="0"/>
              </a:spcAft>
              <a:buClr>
                <a:srgbClr val="006EAB"/>
              </a:buClr>
              <a:buSzTx/>
              <a:buFont typeface="Verdana" panose="020B0604030504040204" pitchFamily="34" charset="0"/>
              <a:buChar char="–"/>
              <a:tabLst/>
              <a:defRPr/>
            </a:pPr>
            <a:r>
              <a:rPr kumimoji="0" lang="en-GB" altLang="en-US" sz="1600" b="0" i="0" u="none" strike="noStrike" kern="1200" cap="none" spc="0" normalizeH="0" baseline="0" noProof="0" dirty="0">
                <a:ln>
                  <a:noFill/>
                </a:ln>
                <a:solidFill>
                  <a:srgbClr val="080808"/>
                </a:solidFill>
                <a:effectLst/>
                <a:uLnTx/>
                <a:uFillTx/>
              </a:rPr>
              <a:t>Bio T = Free T + albumin bound T</a:t>
            </a:r>
            <a:endParaRPr lang="en-GB" altLang="en-US" sz="1600" dirty="0">
              <a:solidFill>
                <a:srgbClr val="080808"/>
              </a:solidFill>
            </a:endParaRPr>
          </a:p>
        </p:txBody>
      </p:sp>
      <p:sp>
        <p:nvSpPr>
          <p:cNvPr id="9222" name="Text Box 6">
            <a:extLst>
              <a:ext uri="{FF2B5EF4-FFF2-40B4-BE49-F238E27FC236}">
                <a16:creationId xmlns:a16="http://schemas.microsoft.com/office/drawing/2014/main" id="{6E8647E0-FB8D-4116-8B3E-46C3BB256933}"/>
              </a:ext>
            </a:extLst>
          </p:cNvPr>
          <p:cNvSpPr txBox="1">
            <a:spLocks noChangeArrowheads="1"/>
          </p:cNvSpPr>
          <p:nvPr/>
        </p:nvSpPr>
        <p:spPr bwMode="auto">
          <a:xfrm>
            <a:off x="457200" y="6496911"/>
            <a:ext cx="1129284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chemeClr val="bg1"/>
                </a:solidFill>
                <a:effectLst/>
                <a:uLnTx/>
                <a:uFillTx/>
                <a:latin typeface="Poppins Light"/>
                <a:ea typeface="+mn-ea"/>
                <a:cs typeface="+mn-cs"/>
              </a:rPr>
              <a:t>Bhasin S, Cunningham GR </a:t>
            </a:r>
            <a:r>
              <a:rPr kumimoji="0" lang="en-US" altLang="en-US" sz="1400" b="1" i="1" u="none" strike="noStrike" kern="1200" cap="none" spc="0" normalizeH="0" baseline="0" noProof="0" dirty="0">
                <a:ln>
                  <a:noFill/>
                </a:ln>
                <a:solidFill>
                  <a:schemeClr val="bg1"/>
                </a:solidFill>
                <a:effectLst/>
                <a:uLnTx/>
                <a:uFillTx/>
                <a:latin typeface="Poppins Light"/>
                <a:ea typeface="+mn-ea"/>
                <a:cs typeface="+mn-cs"/>
              </a:rPr>
              <a:t>et al. J Clin </a:t>
            </a:r>
            <a:r>
              <a:rPr kumimoji="0" lang="en-US" altLang="en-US" sz="1400" b="1" i="1" u="none" strike="noStrike" kern="1200" cap="none" spc="0" normalizeH="0" baseline="0" noProof="0" dirty="0" err="1">
                <a:ln>
                  <a:noFill/>
                </a:ln>
                <a:solidFill>
                  <a:schemeClr val="bg1"/>
                </a:solidFill>
                <a:effectLst/>
                <a:uLnTx/>
                <a:uFillTx/>
                <a:latin typeface="Poppins Light"/>
                <a:ea typeface="+mn-ea"/>
                <a:cs typeface="+mn-cs"/>
              </a:rPr>
              <a:t>Endocrin</a:t>
            </a:r>
            <a:r>
              <a:rPr kumimoji="0" lang="en-US" altLang="en-US" sz="1400" b="1" i="1" u="none" strike="noStrike" kern="1200" cap="none" spc="0" normalizeH="0" baseline="0" noProof="0" dirty="0">
                <a:ln>
                  <a:noFill/>
                </a:ln>
                <a:solidFill>
                  <a:schemeClr val="bg1"/>
                </a:solidFill>
                <a:effectLst/>
                <a:uLnTx/>
                <a:uFillTx/>
                <a:latin typeface="Poppins Light"/>
                <a:ea typeface="+mn-ea"/>
                <a:cs typeface="+mn-cs"/>
              </a:rPr>
              <a:t> </a:t>
            </a:r>
            <a:r>
              <a:rPr kumimoji="0" lang="en-US" altLang="en-US" sz="1400" b="1" i="1" u="none" strike="noStrike" kern="1200" cap="none" spc="0" normalizeH="0" baseline="0" noProof="0" dirty="0" err="1">
                <a:ln>
                  <a:noFill/>
                </a:ln>
                <a:solidFill>
                  <a:schemeClr val="bg1"/>
                </a:solidFill>
                <a:effectLst/>
                <a:uLnTx/>
                <a:uFillTx/>
                <a:latin typeface="Poppins Light"/>
                <a:ea typeface="+mn-ea"/>
                <a:cs typeface="+mn-cs"/>
              </a:rPr>
              <a:t>Metab</a:t>
            </a:r>
            <a:r>
              <a:rPr kumimoji="0" lang="en-US" altLang="en-US" sz="1400" b="1" i="1" u="none" strike="noStrike" kern="1200" cap="none" spc="0" normalizeH="0" baseline="0" noProof="0" dirty="0">
                <a:ln>
                  <a:noFill/>
                </a:ln>
                <a:solidFill>
                  <a:schemeClr val="bg1"/>
                </a:solidFill>
                <a:effectLst/>
                <a:uLnTx/>
                <a:uFillTx/>
                <a:latin typeface="Poppins Light"/>
                <a:ea typeface="+mn-ea"/>
                <a:cs typeface="+mn-cs"/>
              </a:rPr>
              <a:t>. </a:t>
            </a:r>
            <a:r>
              <a:rPr kumimoji="0" lang="en-US" altLang="en-US" sz="1400" b="1" i="0" u="none" strike="noStrike" kern="1200" cap="none" spc="0" normalizeH="0" baseline="0" noProof="0" dirty="0">
                <a:ln>
                  <a:noFill/>
                </a:ln>
                <a:solidFill>
                  <a:schemeClr val="bg1"/>
                </a:solidFill>
                <a:effectLst/>
                <a:uLnTx/>
                <a:uFillTx/>
                <a:latin typeface="Poppins Light"/>
                <a:ea typeface="+mn-ea"/>
                <a:cs typeface="+mn-cs"/>
              </a:rPr>
              <a:t>2006;</a:t>
            </a:r>
            <a:r>
              <a:rPr kumimoji="0" lang="en-US" altLang="en-US" sz="1400" b="1" i="1" u="none" strike="noStrike" kern="1200" cap="none" spc="0" normalizeH="0" baseline="0" noProof="0" dirty="0">
                <a:ln>
                  <a:noFill/>
                </a:ln>
                <a:solidFill>
                  <a:schemeClr val="bg1"/>
                </a:solidFill>
                <a:effectLst/>
                <a:uLnTx/>
                <a:uFillTx/>
                <a:latin typeface="Poppins Light"/>
                <a:ea typeface="+mn-ea"/>
                <a:cs typeface="+mn-cs"/>
              </a:rPr>
              <a:t> </a:t>
            </a:r>
            <a:r>
              <a:rPr kumimoji="0" lang="en-US" altLang="en-US" sz="1400" b="1" i="0" u="none" strike="noStrike" kern="1200" cap="none" spc="0" normalizeH="0" baseline="0" noProof="0" dirty="0">
                <a:ln>
                  <a:noFill/>
                </a:ln>
                <a:solidFill>
                  <a:schemeClr val="bg1"/>
                </a:solidFill>
                <a:effectLst/>
                <a:uLnTx/>
                <a:uFillTx/>
                <a:latin typeface="Poppins Light"/>
                <a:ea typeface="+mn-ea"/>
                <a:cs typeface="+mn-cs"/>
              </a:rPr>
              <a:t>91:1995-2010</a:t>
            </a:r>
            <a:r>
              <a:rPr lang="en-US" altLang="en-US" sz="1400" b="1" dirty="0">
                <a:solidFill>
                  <a:schemeClr val="bg1"/>
                </a:solidFill>
                <a:latin typeface="Poppins Light"/>
              </a:rPr>
              <a:t>; </a:t>
            </a:r>
            <a:r>
              <a:rPr kumimoji="0" lang="en-US" altLang="en-US" sz="1400" b="1" i="0" u="none" strike="noStrike" kern="1200" cap="none" spc="0" normalizeH="0" baseline="0" noProof="0" dirty="0">
                <a:ln>
                  <a:noFill/>
                </a:ln>
                <a:solidFill>
                  <a:schemeClr val="bg1"/>
                </a:solidFill>
                <a:effectLst/>
                <a:uLnTx/>
                <a:uFillTx/>
                <a:latin typeface="Poppins Light"/>
                <a:ea typeface="+mn-ea"/>
                <a:cs typeface="+mn-cs"/>
              </a:rPr>
              <a:t>Wang C, </a:t>
            </a:r>
            <a:r>
              <a:rPr kumimoji="0" lang="en-US" altLang="en-US" sz="1400" b="1" i="0" u="none" strike="noStrike" kern="1200" cap="none" spc="0" normalizeH="0" baseline="0" noProof="0" dirty="0" err="1">
                <a:ln>
                  <a:noFill/>
                </a:ln>
                <a:solidFill>
                  <a:schemeClr val="bg1"/>
                </a:solidFill>
                <a:effectLst/>
                <a:uLnTx/>
                <a:uFillTx/>
                <a:latin typeface="Poppins Light"/>
                <a:ea typeface="+mn-ea"/>
                <a:cs typeface="+mn-cs"/>
              </a:rPr>
              <a:t>Nieschlag</a:t>
            </a:r>
            <a:r>
              <a:rPr kumimoji="0" lang="en-US" altLang="en-US" sz="1400" b="1" i="0" u="none" strike="noStrike" kern="1200" cap="none" spc="0" normalizeH="0" baseline="0" noProof="0" dirty="0">
                <a:ln>
                  <a:noFill/>
                </a:ln>
                <a:solidFill>
                  <a:schemeClr val="bg1"/>
                </a:solidFill>
                <a:effectLst/>
                <a:uLnTx/>
                <a:uFillTx/>
                <a:latin typeface="Poppins Light"/>
                <a:ea typeface="+mn-ea"/>
                <a:cs typeface="+mn-cs"/>
              </a:rPr>
              <a:t> E et al.  </a:t>
            </a:r>
            <a:r>
              <a:rPr kumimoji="0" lang="en-US" altLang="en-US" sz="1400" b="1" i="1" u="none" strike="noStrike" kern="1200" cap="none" spc="0" normalizeH="0" baseline="0" noProof="0" dirty="0">
                <a:ln>
                  <a:noFill/>
                </a:ln>
                <a:solidFill>
                  <a:schemeClr val="bg1"/>
                </a:solidFill>
                <a:effectLst/>
                <a:uLnTx/>
                <a:uFillTx/>
                <a:latin typeface="Poppins Light"/>
                <a:ea typeface="+mn-ea"/>
                <a:cs typeface="+mn-cs"/>
              </a:rPr>
              <a:t>Aging Male</a:t>
            </a:r>
            <a:r>
              <a:rPr kumimoji="0" lang="en-US" altLang="en-US" sz="1400" b="1" i="0" u="none" strike="noStrike" kern="1200" cap="none" spc="0" normalizeH="0" baseline="0" noProof="0" dirty="0">
                <a:ln>
                  <a:noFill/>
                </a:ln>
                <a:solidFill>
                  <a:schemeClr val="bg1"/>
                </a:solidFill>
                <a:effectLst/>
                <a:uLnTx/>
                <a:uFillTx/>
                <a:latin typeface="Poppins Light"/>
                <a:ea typeface="+mn-ea"/>
                <a:cs typeface="+mn-cs"/>
              </a:rPr>
              <a:t> 2008; 1-8.</a:t>
            </a:r>
          </a:p>
        </p:txBody>
      </p:sp>
      <p:sp>
        <p:nvSpPr>
          <p:cNvPr id="6" name="TextBox 5">
            <a:extLst>
              <a:ext uri="{FF2B5EF4-FFF2-40B4-BE49-F238E27FC236}">
                <a16:creationId xmlns:a16="http://schemas.microsoft.com/office/drawing/2014/main" id="{72402224-40DF-4D21-81F7-5BE428212735}"/>
              </a:ext>
            </a:extLst>
          </p:cNvPr>
          <p:cNvSpPr txBox="1"/>
          <p:nvPr/>
        </p:nvSpPr>
        <p:spPr>
          <a:xfrm>
            <a:off x="-24257" y="1394064"/>
            <a:ext cx="9953117" cy="1077218"/>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altLang="en-US" sz="1600" b="0" i="0" u="none" strike="noStrike" kern="1200" cap="none" spc="0" normalizeH="0" baseline="0" noProof="0" dirty="0">
                <a:ln>
                  <a:noFill/>
                </a:ln>
                <a:solidFill>
                  <a:srgbClr val="000000"/>
                </a:solidFill>
                <a:effectLst/>
                <a:uLnTx/>
                <a:uFillTx/>
                <a:ea typeface="+mn-ea"/>
                <a:cs typeface="+mn-cs"/>
              </a:rPr>
              <a:t>Gold standard method for measuring T is </a:t>
            </a:r>
            <a:r>
              <a:rPr kumimoji="0" lang="en-GB" altLang="en-US" sz="1600" b="1" i="0" u="none" strike="noStrike" kern="1200" cap="none" spc="0" normalizeH="0" baseline="0" noProof="0" dirty="0">
                <a:ln>
                  <a:noFill/>
                </a:ln>
                <a:solidFill>
                  <a:srgbClr val="000000"/>
                </a:solidFill>
                <a:effectLst/>
                <a:uLnTx/>
                <a:uFillTx/>
                <a:ea typeface="+mn-ea"/>
                <a:cs typeface="+mn-cs"/>
              </a:rPr>
              <a:t>LC-MSMS</a:t>
            </a:r>
            <a:r>
              <a:rPr kumimoji="0" lang="en-GB" altLang="en-US" sz="1600" b="0" i="0" u="none" strike="noStrike" kern="1200" cap="none" spc="0" normalizeH="0" baseline="0" noProof="0" dirty="0">
                <a:ln>
                  <a:noFill/>
                </a:ln>
                <a:solidFill>
                  <a:srgbClr val="000000"/>
                </a:solidFill>
                <a:effectLst/>
                <a:uLnTx/>
                <a:uFillTx/>
                <a:ea typeface="+mn-ea"/>
                <a:cs typeface="+mn-cs"/>
              </a:rPr>
              <a:t> (liquid chromatography-tandem mass spectrometry) but this is not commonly available</a:t>
            </a:r>
          </a:p>
          <a:p>
            <a:pPr marL="742950" marR="0" lvl="1"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endParaRPr kumimoji="0" lang="en-GB" altLang="en-US" sz="1600" b="0" i="0" u="none" strike="noStrike" kern="1200" cap="none" spc="0" normalizeH="0" baseline="0" noProof="0" dirty="0">
              <a:ln>
                <a:noFill/>
              </a:ln>
              <a:solidFill>
                <a:srgbClr val="000000"/>
              </a:solidFill>
              <a:effectLst/>
              <a:uLnTx/>
              <a:uFillTx/>
              <a:ea typeface="+mn-ea"/>
              <a:cs typeface="+mn-cs"/>
            </a:endParaRPr>
          </a:p>
          <a:p>
            <a:pPr marL="742950" marR="0" lvl="1"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altLang="en-US" sz="1600" b="0" i="0" u="none" strike="noStrike" kern="1200" cap="none" spc="0" normalizeH="0" baseline="0" noProof="0" dirty="0">
                <a:ln>
                  <a:noFill/>
                </a:ln>
                <a:solidFill>
                  <a:srgbClr val="000000"/>
                </a:solidFill>
                <a:effectLst/>
                <a:uLnTx/>
                <a:uFillTx/>
                <a:ea typeface="+mn-ea"/>
                <a:cs typeface="+mn-cs"/>
              </a:rPr>
              <a:t>Common methods include immunoassay or radioimmunoassay</a:t>
            </a:r>
            <a:r>
              <a:rPr kumimoji="0" lang="en-US" altLang="en-US" sz="1600" b="0" i="0" u="none" strike="noStrike" kern="1200" cap="none" spc="0" normalizeH="0" baseline="0" noProof="0" dirty="0">
                <a:ln>
                  <a:noFill/>
                </a:ln>
                <a:solidFill>
                  <a:srgbClr val="000000"/>
                </a:solidFill>
                <a:effectLst/>
                <a:uLnTx/>
                <a:uFillTx/>
                <a:ea typeface="+mn-ea"/>
                <a:cs typeface="+mn-cs"/>
              </a:rPr>
              <a:t> </a:t>
            </a:r>
            <a:r>
              <a:rPr kumimoji="0" lang="en-GB" altLang="en-US" sz="1600" b="0" i="0" u="none" strike="noStrike" kern="1200" cap="none" spc="0" normalizeH="0" baseline="0" noProof="0" dirty="0">
                <a:ln>
                  <a:noFill/>
                </a:ln>
                <a:solidFill>
                  <a:srgbClr val="000000"/>
                </a:solidFill>
                <a:effectLst/>
                <a:uLnTx/>
                <a:uFillTx/>
                <a:ea typeface="+mn-ea"/>
                <a:cs typeface="+mn-cs"/>
              </a:rPr>
              <a:t> </a:t>
            </a:r>
          </a:p>
        </p:txBody>
      </p:sp>
      <p:sp>
        <p:nvSpPr>
          <p:cNvPr id="2" name="Slide Number Placeholder 1">
            <a:extLst>
              <a:ext uri="{FF2B5EF4-FFF2-40B4-BE49-F238E27FC236}">
                <a16:creationId xmlns:a16="http://schemas.microsoft.com/office/drawing/2014/main" id="{C1782EB0-21A0-40E5-9BA4-9DD93281FF3A}"/>
              </a:ext>
            </a:extLst>
          </p:cNvPr>
          <p:cNvSpPr>
            <a:spLocks noGrp="1"/>
          </p:cNvSpPr>
          <p:nvPr>
            <p:ph type="sldNum" sz="quarter" idx="12"/>
          </p:nvPr>
        </p:nvSpPr>
        <p:spPr/>
        <p:txBody>
          <a:bodyPr/>
          <a:lstStyle/>
          <a:p>
            <a:fld id="{24443D20-B41A-4E7F-B431-D4A85DE2CB5E}" type="slidenum">
              <a:rPr lang="en-GB" smtClean="0"/>
              <a:pPr/>
              <a:t>53</a:t>
            </a:fld>
            <a:endParaRPr lang="en-GB" dirty="0">
              <a:solidFill>
                <a:schemeClr val="tx1">
                  <a:lumMod val="20000"/>
                  <a:lumOff val="80000"/>
                </a:schemeClr>
              </a:solidFill>
            </a:endParaRPr>
          </a:p>
        </p:txBody>
      </p:sp>
    </p:spTree>
    <p:extLst>
      <p:ext uri="{BB962C8B-B14F-4D97-AF65-F5344CB8AC3E}">
        <p14:creationId xmlns:p14="http://schemas.microsoft.com/office/powerpoint/2010/main" val="102805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22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21">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22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22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1">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22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569B530-7DBF-4002-85EA-1EF8655546D6}"/>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t="12933" b="9776"/>
          <a:stretch>
            <a:fillRect/>
          </a:stretch>
        </p:blipFill>
        <p:spPr bwMode="auto">
          <a:xfrm>
            <a:off x="6615112" y="1329503"/>
            <a:ext cx="3990975" cy="402907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1E104763-71CC-4532-BA77-C49C8FDCF775}"/>
              </a:ext>
            </a:extLst>
          </p:cNvPr>
          <p:cNvSpPr txBox="1">
            <a:spLocks/>
          </p:cNvSpPr>
          <p:nvPr/>
        </p:nvSpPr>
        <p:spPr>
          <a:xfrm>
            <a:off x="221294" y="265796"/>
            <a:ext cx="5149901" cy="1023594"/>
          </a:xfrm>
          <a:prstGeom prst="rect">
            <a:avLst/>
          </a:prstGeom>
        </p:spPr>
        <p:txBody>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marL="0" marR="0" lvl="0" indent="0" algn="l" defTabSz="457200" rtl="0" eaLnBrk="1" fontAlgn="auto" latinLnBrk="0" hangingPunct="1">
              <a:lnSpc>
                <a:spcPct val="100000"/>
              </a:lnSpc>
              <a:spcBef>
                <a:spcPct val="0"/>
              </a:spcBef>
              <a:spcAft>
                <a:spcPts val="0"/>
              </a:spcAft>
              <a:buClr>
                <a:srgbClr val="005294"/>
              </a:buClr>
              <a:buSzTx/>
              <a:buFontTx/>
              <a:buNone/>
              <a:tabLst/>
              <a:defRPr/>
            </a:pPr>
            <a:r>
              <a:rPr kumimoji="0" lang="en-GB" sz="4000" b="0" i="0" u="none" strike="noStrike" kern="1200" cap="none" spc="0" normalizeH="0" baseline="0" noProof="0" dirty="0">
                <a:ln>
                  <a:noFill/>
                </a:ln>
                <a:solidFill>
                  <a:srgbClr val="000000"/>
                </a:solidFill>
                <a:effectLst/>
                <a:uLnTx/>
                <a:uFillTx/>
                <a:latin typeface="Poppins Medium"/>
                <a:ea typeface="+mj-ea"/>
                <a:cs typeface="+mj-cs"/>
              </a:rPr>
              <a:t>“T </a:t>
            </a:r>
            <a:r>
              <a:rPr kumimoji="0" lang="en-GB" sz="4000" b="0" i="0" u="none" strike="noStrike" kern="1200" cap="none" spc="0" normalizeH="0" baseline="0" noProof="0" dirty="0" err="1">
                <a:ln>
                  <a:noFill/>
                </a:ln>
                <a:solidFill>
                  <a:srgbClr val="000000"/>
                </a:solidFill>
                <a:effectLst/>
                <a:uLnTx/>
                <a:uFillTx/>
                <a:latin typeface="Poppins Medium"/>
                <a:ea typeface="+mj-ea"/>
                <a:cs typeface="+mj-cs"/>
              </a:rPr>
              <a:t>Calc</a:t>
            </a:r>
            <a:r>
              <a:rPr kumimoji="0" lang="en-GB" sz="4000" b="0" i="0" u="none" strike="noStrike" kern="1200" cap="none" spc="0" normalizeH="0" baseline="0" noProof="0" dirty="0">
                <a:ln>
                  <a:noFill/>
                </a:ln>
                <a:solidFill>
                  <a:srgbClr val="000000"/>
                </a:solidFill>
                <a:effectLst/>
                <a:uLnTx/>
                <a:uFillTx/>
                <a:latin typeface="Poppins Medium"/>
                <a:ea typeface="+mj-ea"/>
                <a:cs typeface="+mj-cs"/>
              </a:rPr>
              <a:t>” App</a:t>
            </a:r>
          </a:p>
        </p:txBody>
      </p:sp>
      <p:pic>
        <p:nvPicPr>
          <p:cNvPr id="6" name="Content Placeholder 4">
            <a:extLst>
              <a:ext uri="{FF2B5EF4-FFF2-40B4-BE49-F238E27FC236}">
                <a16:creationId xmlns:a16="http://schemas.microsoft.com/office/drawing/2014/main" id="{1B689B84-28DB-4F17-B32C-82C044ECE57C}"/>
              </a:ext>
            </a:extLst>
          </p:cNvPr>
          <p:cNvPicPr>
            <a:picLocks noChangeAspect="1"/>
          </p:cNvPicPr>
          <p:nvPr/>
        </p:nvPicPr>
        <p:blipFill>
          <a:blip r:embed="rId3"/>
          <a:stretch>
            <a:fillRect/>
          </a:stretch>
        </p:blipFill>
        <p:spPr>
          <a:xfrm>
            <a:off x="2127508" y="1497836"/>
            <a:ext cx="1846204" cy="1846204"/>
          </a:xfrm>
          <a:prstGeom prst="rect">
            <a:avLst/>
          </a:prstGeom>
        </p:spPr>
      </p:pic>
      <p:pic>
        <p:nvPicPr>
          <p:cNvPr id="7" name="Picture 6">
            <a:extLst>
              <a:ext uri="{FF2B5EF4-FFF2-40B4-BE49-F238E27FC236}">
                <a16:creationId xmlns:a16="http://schemas.microsoft.com/office/drawing/2014/main" id="{A1CF301B-7C79-4B39-AB50-6DADCEE52861}"/>
              </a:ext>
            </a:extLst>
          </p:cNvPr>
          <p:cNvPicPr>
            <a:picLocks noChangeAspect="1"/>
          </p:cNvPicPr>
          <p:nvPr/>
        </p:nvPicPr>
        <p:blipFill>
          <a:blip r:embed="rId4"/>
          <a:stretch>
            <a:fillRect/>
          </a:stretch>
        </p:blipFill>
        <p:spPr>
          <a:xfrm>
            <a:off x="6833380" y="1526876"/>
            <a:ext cx="3501369" cy="3442744"/>
          </a:xfrm>
          <a:prstGeom prst="rect">
            <a:avLst/>
          </a:prstGeom>
        </p:spPr>
      </p:pic>
      <p:sp>
        <p:nvSpPr>
          <p:cNvPr id="8" name="Rectangle 7">
            <a:extLst>
              <a:ext uri="{FF2B5EF4-FFF2-40B4-BE49-F238E27FC236}">
                <a16:creationId xmlns:a16="http://schemas.microsoft.com/office/drawing/2014/main" id="{3297B92E-F5D6-4689-BD8C-CC619C0BC9F7}"/>
              </a:ext>
            </a:extLst>
          </p:cNvPr>
          <p:cNvSpPr/>
          <p:nvPr/>
        </p:nvSpPr>
        <p:spPr>
          <a:xfrm>
            <a:off x="221294" y="3552486"/>
            <a:ext cx="6017581" cy="1715085"/>
          </a:xfrm>
          <a:prstGeom prst="rect">
            <a:avLst/>
          </a:prstGeom>
        </p:spPr>
        <p:txBody>
          <a:bodyPr wrap="square">
            <a:spAutoFit/>
          </a:bodyPr>
          <a:lstStyle/>
          <a:p>
            <a:pPr marL="285750" marR="0" lvl="0" indent="-285750" algn="l" defTabSz="914400" rtl="0" eaLnBrk="1" fontAlgn="auto" latinLnBrk="0" hangingPunct="1">
              <a:lnSpc>
                <a:spcPct val="150000"/>
              </a:lnSpc>
              <a:spcBef>
                <a:spcPts val="0"/>
              </a:spcBef>
              <a:spcAft>
                <a:spcPts val="0"/>
              </a:spcAft>
              <a:buClr>
                <a:srgbClr val="006EAB"/>
              </a:buClr>
              <a:buSzTx/>
              <a:buFont typeface="Wingdings" panose="05000000000000000000" pitchFamily="2" charset="2"/>
              <a:buChar char="§"/>
              <a:tabLst/>
              <a:defRPr/>
            </a:pPr>
            <a:r>
              <a:rPr kumimoji="0" lang="en-GB" sz="1800" i="0" u="none" strike="noStrike" kern="0" cap="none" spc="0" normalizeH="0" baseline="0" noProof="0" dirty="0">
                <a:ln>
                  <a:noFill/>
                </a:ln>
                <a:solidFill>
                  <a:srgbClr val="272727"/>
                </a:solidFill>
                <a:effectLst/>
                <a:uLnTx/>
                <a:uFillTx/>
                <a:ea typeface="+mn-ea"/>
                <a:cs typeface="Arial" charset="0"/>
              </a:rPr>
              <a:t>Free App - available on iOS and Android</a:t>
            </a:r>
          </a:p>
          <a:p>
            <a:pPr marL="285750" marR="0" lvl="0" indent="-285750" algn="l" defTabSz="914400" rtl="0" eaLnBrk="1" fontAlgn="auto" latinLnBrk="0" hangingPunct="1">
              <a:lnSpc>
                <a:spcPct val="150000"/>
              </a:lnSpc>
              <a:spcBef>
                <a:spcPts val="0"/>
              </a:spcBef>
              <a:spcAft>
                <a:spcPts val="0"/>
              </a:spcAft>
              <a:buClr>
                <a:srgbClr val="006EAB"/>
              </a:buClr>
              <a:buSzTx/>
              <a:buFont typeface="Wingdings" panose="05000000000000000000" pitchFamily="2" charset="2"/>
              <a:buChar char="§"/>
              <a:tabLst/>
              <a:defRPr/>
            </a:pPr>
            <a:r>
              <a:rPr kumimoji="0" lang="en-GB" sz="1800" i="0" u="none" strike="noStrike" kern="0" cap="none" spc="0" normalizeH="0" baseline="0" noProof="0" dirty="0">
                <a:ln>
                  <a:noFill/>
                </a:ln>
                <a:solidFill>
                  <a:srgbClr val="272727"/>
                </a:solidFill>
                <a:effectLst/>
                <a:uLnTx/>
                <a:uFillTx/>
                <a:ea typeface="+mn-ea"/>
                <a:cs typeface="Arial" charset="0"/>
              </a:rPr>
              <a:t>Defaults to European Units (nmol/L) </a:t>
            </a:r>
          </a:p>
          <a:p>
            <a:pPr marL="285750" marR="0" lvl="0" indent="-285750" algn="l" defTabSz="914400" rtl="0" eaLnBrk="1" fontAlgn="auto" latinLnBrk="0" hangingPunct="1">
              <a:lnSpc>
                <a:spcPct val="150000"/>
              </a:lnSpc>
              <a:spcBef>
                <a:spcPts val="0"/>
              </a:spcBef>
              <a:spcAft>
                <a:spcPts val="0"/>
              </a:spcAft>
              <a:buClr>
                <a:srgbClr val="006EAB"/>
              </a:buClr>
              <a:buSzTx/>
              <a:buFont typeface="Wingdings" panose="05000000000000000000" pitchFamily="2" charset="2"/>
              <a:buChar char="§"/>
              <a:tabLst/>
              <a:defRPr/>
            </a:pPr>
            <a:r>
              <a:rPr kumimoji="0" lang="en-GB" sz="1800" i="0" u="none" strike="noStrike" kern="0" cap="none" spc="0" normalizeH="0" baseline="0" noProof="0" dirty="0">
                <a:ln>
                  <a:noFill/>
                </a:ln>
                <a:solidFill>
                  <a:srgbClr val="272727"/>
                </a:solidFill>
                <a:effectLst/>
                <a:uLnTx/>
                <a:uFillTx/>
                <a:ea typeface="+mn-ea"/>
                <a:cs typeface="Arial" charset="0"/>
              </a:rPr>
              <a:t>Includes BSSM guidance on Free T cut-off levels</a:t>
            </a:r>
          </a:p>
          <a:p>
            <a:pPr marL="285750" marR="0" lvl="0" indent="-285750" algn="l" defTabSz="914400" rtl="0" eaLnBrk="1" fontAlgn="auto" latinLnBrk="0" hangingPunct="1">
              <a:lnSpc>
                <a:spcPct val="150000"/>
              </a:lnSpc>
              <a:spcBef>
                <a:spcPts val="0"/>
              </a:spcBef>
              <a:spcAft>
                <a:spcPts val="0"/>
              </a:spcAft>
              <a:buClr>
                <a:srgbClr val="006EAB"/>
              </a:buClr>
              <a:buSzTx/>
              <a:buFont typeface="Wingdings" panose="05000000000000000000" pitchFamily="2" charset="2"/>
              <a:buChar char="§"/>
              <a:tabLst/>
              <a:defRPr/>
            </a:pPr>
            <a:r>
              <a:rPr kumimoji="0" lang="en-GB" sz="1800" i="0" u="none" strike="noStrike" kern="0" cap="none" spc="0" normalizeH="0" baseline="0" noProof="0" dirty="0">
                <a:ln>
                  <a:noFill/>
                </a:ln>
                <a:solidFill>
                  <a:srgbClr val="272727"/>
                </a:solidFill>
                <a:effectLst/>
                <a:uLnTx/>
                <a:uFillTx/>
                <a:ea typeface="+mn-ea"/>
                <a:cs typeface="Arial" charset="0"/>
              </a:rPr>
              <a:t>Aids interpretation of Testosterone results</a:t>
            </a:r>
          </a:p>
        </p:txBody>
      </p:sp>
      <p:sp>
        <p:nvSpPr>
          <p:cNvPr id="2" name="Rectangle 1">
            <a:extLst>
              <a:ext uri="{FF2B5EF4-FFF2-40B4-BE49-F238E27FC236}">
                <a16:creationId xmlns:a16="http://schemas.microsoft.com/office/drawing/2014/main" id="{48D70F60-D6EA-42F7-8960-042C1C207E4C}"/>
              </a:ext>
            </a:extLst>
          </p:cNvPr>
          <p:cNvSpPr/>
          <p:nvPr/>
        </p:nvSpPr>
        <p:spPr>
          <a:xfrm>
            <a:off x="3937396" y="6475874"/>
            <a:ext cx="4317207"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ea typeface="+mn-ea"/>
                <a:cs typeface="Arial" charset="0"/>
                <a:hlinkClick r:id="rId5">
                  <a:extLst>
                    <a:ext uri="{A12FA001-AC4F-418D-AE19-62706E023703}">
                      <ahyp:hlinkClr xmlns:ahyp="http://schemas.microsoft.com/office/drawing/2018/hyperlinkcolor" val="tx"/>
                    </a:ext>
                  </a:extLst>
                </a:hlinkClick>
              </a:rPr>
              <a:t>http://www.pctag.uk/testosterone-calculator/</a:t>
            </a:r>
            <a:r>
              <a:rPr kumimoji="0" lang="en-GB" sz="1400" b="1" i="0" u="none" strike="noStrike" kern="1200" cap="none" spc="0" normalizeH="0" baseline="0" noProof="0" dirty="0">
                <a:ln>
                  <a:noFill/>
                </a:ln>
                <a:solidFill>
                  <a:schemeClr val="bg1"/>
                </a:solidFill>
                <a:effectLst/>
                <a:uLnTx/>
                <a:uFillTx/>
                <a:ea typeface="+mn-ea"/>
                <a:cs typeface="Arial" charset="0"/>
              </a:rPr>
              <a:t> </a:t>
            </a:r>
          </a:p>
        </p:txBody>
      </p:sp>
      <p:sp>
        <p:nvSpPr>
          <p:cNvPr id="3" name="Slide Number Placeholder 2">
            <a:extLst>
              <a:ext uri="{FF2B5EF4-FFF2-40B4-BE49-F238E27FC236}">
                <a16:creationId xmlns:a16="http://schemas.microsoft.com/office/drawing/2014/main" id="{1F2A768F-54E6-48FC-9ADD-23E26EC057E0}"/>
              </a:ext>
            </a:extLst>
          </p:cNvPr>
          <p:cNvSpPr>
            <a:spLocks noGrp="1"/>
          </p:cNvSpPr>
          <p:nvPr>
            <p:ph type="sldNum" sz="quarter" idx="12"/>
          </p:nvPr>
        </p:nvSpPr>
        <p:spPr/>
        <p:txBody>
          <a:bodyPr/>
          <a:lstStyle/>
          <a:p>
            <a:fld id="{24443D20-B41A-4E7F-B431-D4A85DE2CB5E}" type="slidenum">
              <a:rPr lang="en-GB" smtClean="0"/>
              <a:pPr/>
              <a:t>54</a:t>
            </a:fld>
            <a:endParaRPr lang="en-GB" dirty="0">
              <a:solidFill>
                <a:schemeClr val="tx1">
                  <a:lumMod val="20000"/>
                  <a:lumOff val="80000"/>
                </a:schemeClr>
              </a:solidFill>
            </a:endParaRPr>
          </a:p>
        </p:txBody>
      </p:sp>
    </p:spTree>
    <p:extLst>
      <p:ext uri="{BB962C8B-B14F-4D97-AF65-F5344CB8AC3E}">
        <p14:creationId xmlns:p14="http://schemas.microsoft.com/office/powerpoint/2010/main" val="106259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440437" y="2005115"/>
            <a:ext cx="4635794" cy="3680241"/>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p:nvPr/>
        </p:nvSpPr>
        <p:spPr>
          <a:xfrm>
            <a:off x="1006158" y="5594547"/>
            <a:ext cx="3785646" cy="228091"/>
          </a:xfrm>
          <a:prstGeom prst="rect">
            <a:avLst/>
          </a:prstGeom>
        </p:spPr>
        <p:txBody>
          <a:bodyPr wrap="square" lIns="0" tIns="0" rIns="0" bIns="0" rtlCol="0">
            <a:noAutofit/>
          </a:bodyPr>
          <a:lstStyle/>
          <a:p>
            <a:pPr marL="12700" marR="0" lvl="0" indent="0" algn="l" defTabSz="914400" rtl="0" eaLnBrk="1" fontAlgn="auto" latinLnBrk="0" hangingPunct="1">
              <a:lnSpc>
                <a:spcPts val="1725"/>
              </a:lnSpc>
              <a:spcBef>
                <a:spcPts val="86"/>
              </a:spcBef>
              <a:spcAft>
                <a:spcPts val="0"/>
              </a:spcAft>
              <a:buClrTx/>
              <a:buSzTx/>
              <a:buFontTx/>
              <a:buNone/>
              <a:tabLst/>
              <a:defRPr/>
            </a:pPr>
            <a:r>
              <a:rPr kumimoji="0" sz="1600" b="0" i="0" u="none" strike="noStrike" kern="0" cap="none" spc="-2" normalizeH="0" baseline="3413" noProof="0" dirty="0">
                <a:ln>
                  <a:noFill/>
                </a:ln>
                <a:solidFill>
                  <a:srgbClr val="272727"/>
                </a:solidFill>
                <a:effectLst/>
                <a:uLnTx/>
                <a:uFillTx/>
                <a:latin typeface="Calibri"/>
                <a:ea typeface="+mn-ea"/>
                <a:cs typeface="Calibri"/>
              </a:rPr>
              <a:t> </a:t>
            </a:r>
            <a:r>
              <a:rPr kumimoji="0" sz="1600" b="0" i="0" u="none" strike="noStrike" kern="0" cap="none" spc="0" normalizeH="0" baseline="3413" noProof="0" dirty="0">
                <a:ln>
                  <a:noFill/>
                </a:ln>
                <a:solidFill>
                  <a:srgbClr val="272727"/>
                </a:solidFill>
                <a:effectLst/>
                <a:uLnTx/>
                <a:uFillTx/>
                <a:latin typeface="Calibri"/>
                <a:ea typeface="+mn-ea"/>
                <a:cs typeface="Calibri"/>
              </a:rPr>
              <a:t>Above</a:t>
            </a:r>
            <a:r>
              <a:rPr kumimoji="0" sz="1600" b="0" i="0" u="none" strike="noStrike" kern="0" cap="none" spc="-21"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l</a:t>
            </a:r>
            <a:r>
              <a:rPr kumimoji="0" sz="1600" b="0" i="0" u="none" strike="noStrike" kern="0" cap="none" spc="0" normalizeH="0" baseline="3413" noProof="0" dirty="0">
                <a:ln>
                  <a:noFill/>
                </a:ln>
                <a:solidFill>
                  <a:srgbClr val="272727"/>
                </a:solidFill>
                <a:effectLst/>
                <a:uLnTx/>
                <a:uFillTx/>
                <a:latin typeface="Calibri"/>
                <a:ea typeface="+mn-ea"/>
                <a:cs typeface="Calibri"/>
              </a:rPr>
              <a:t>ev</a:t>
            </a:r>
            <a:r>
              <a:rPr kumimoji="0" sz="1600" b="0" i="0" u="none" strike="noStrike" kern="0" cap="none" spc="-4" normalizeH="0" baseline="3413" noProof="0" dirty="0">
                <a:ln>
                  <a:noFill/>
                </a:ln>
                <a:solidFill>
                  <a:srgbClr val="272727"/>
                </a:solidFill>
                <a:effectLst/>
                <a:uLnTx/>
                <a:uFillTx/>
                <a:latin typeface="Calibri"/>
                <a:ea typeface="+mn-ea"/>
                <a:cs typeface="Calibri"/>
              </a:rPr>
              <a:t>e</a:t>
            </a:r>
            <a:r>
              <a:rPr kumimoji="0" sz="1600" b="0" i="0" u="none" strike="noStrike" kern="0" cap="none" spc="4" normalizeH="0" baseline="3413" noProof="0" dirty="0">
                <a:ln>
                  <a:noFill/>
                </a:ln>
                <a:solidFill>
                  <a:srgbClr val="272727"/>
                </a:solidFill>
                <a:effectLst/>
                <a:uLnTx/>
                <a:uFillTx/>
                <a:latin typeface="Calibri"/>
                <a:ea typeface="+mn-ea"/>
                <a:cs typeface="Calibri"/>
              </a:rPr>
              <a:t>l</a:t>
            </a:r>
            <a:r>
              <a:rPr kumimoji="0" sz="1600" b="0" i="0" u="none" strike="noStrike" kern="0" cap="none" spc="0" normalizeH="0" baseline="3413" noProof="0" dirty="0">
                <a:ln>
                  <a:noFill/>
                </a:ln>
                <a:solidFill>
                  <a:srgbClr val="272727"/>
                </a:solidFill>
                <a:effectLst/>
                <a:uLnTx/>
                <a:uFillTx/>
                <a:latin typeface="Calibri"/>
                <a:ea typeface="+mn-ea"/>
                <a:cs typeface="Calibri"/>
              </a:rPr>
              <a:t>s</a:t>
            </a:r>
            <a:r>
              <a:rPr kumimoji="0" sz="1600" b="0" i="0" u="none" strike="noStrike" kern="0" cap="none" spc="-36" normalizeH="0" baseline="3413" noProof="0" dirty="0">
                <a:ln>
                  <a:noFill/>
                </a:ln>
                <a:solidFill>
                  <a:srgbClr val="272727"/>
                </a:solidFill>
                <a:effectLst/>
                <a:uLnTx/>
                <a:uFillTx/>
                <a:latin typeface="Calibri"/>
                <a:ea typeface="+mn-ea"/>
                <a:cs typeface="Calibri"/>
              </a:rPr>
              <a:t> </a:t>
            </a:r>
            <a:r>
              <a:rPr kumimoji="0" sz="1600" b="0" i="0" u="none" strike="noStrike" kern="0" cap="none" spc="0" normalizeH="0" baseline="3413" noProof="0" dirty="0">
                <a:ln>
                  <a:noFill/>
                </a:ln>
                <a:solidFill>
                  <a:srgbClr val="272727"/>
                </a:solidFill>
                <a:effectLst/>
                <a:uLnTx/>
                <a:uFillTx/>
                <a:latin typeface="Calibri"/>
                <a:ea typeface="+mn-ea"/>
                <a:cs typeface="Calibri"/>
              </a:rPr>
              <a:t>of</a:t>
            </a:r>
            <a:r>
              <a:rPr kumimoji="0" sz="1600" b="0" i="0" u="none" strike="noStrike" kern="0" cap="none" spc="-3"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t</a:t>
            </a:r>
            <a:r>
              <a:rPr kumimoji="0" sz="1600" b="0" i="0" u="none" strike="noStrike" kern="0" cap="none" spc="0" normalizeH="0" baseline="3413" noProof="0" dirty="0">
                <a:ln>
                  <a:noFill/>
                </a:ln>
                <a:solidFill>
                  <a:srgbClr val="272727"/>
                </a:solidFill>
                <a:effectLst/>
                <a:uLnTx/>
                <a:uFillTx/>
                <a:latin typeface="Calibri"/>
                <a:ea typeface="+mn-ea"/>
                <a:cs typeface="Calibri"/>
              </a:rPr>
              <a:t>estos</a:t>
            </a:r>
            <a:r>
              <a:rPr kumimoji="0" sz="1600" b="0" i="0" u="none" strike="noStrike" kern="0" cap="none" spc="4" normalizeH="0" baseline="3413" noProof="0" dirty="0">
                <a:ln>
                  <a:noFill/>
                </a:ln>
                <a:solidFill>
                  <a:srgbClr val="272727"/>
                </a:solidFill>
                <a:effectLst/>
                <a:uLnTx/>
                <a:uFillTx/>
                <a:latin typeface="Calibri"/>
                <a:ea typeface="+mn-ea"/>
                <a:cs typeface="Calibri"/>
              </a:rPr>
              <a:t>t</a:t>
            </a:r>
            <a:r>
              <a:rPr kumimoji="0" sz="1600" b="0" i="0" u="none" strike="noStrike" kern="0" cap="none" spc="0" normalizeH="0" baseline="3413" noProof="0" dirty="0">
                <a:ln>
                  <a:noFill/>
                </a:ln>
                <a:solidFill>
                  <a:srgbClr val="272727"/>
                </a:solidFill>
                <a:effectLst/>
                <a:uLnTx/>
                <a:uFillTx/>
                <a:latin typeface="Calibri"/>
                <a:ea typeface="+mn-ea"/>
                <a:cs typeface="Calibri"/>
              </a:rPr>
              <a:t>e</a:t>
            </a:r>
            <a:r>
              <a:rPr kumimoji="0" sz="1600" b="0" i="0" u="none" strike="noStrike" kern="0" cap="none" spc="-4" normalizeH="0" baseline="3413" noProof="0" dirty="0">
                <a:ln>
                  <a:noFill/>
                </a:ln>
                <a:solidFill>
                  <a:srgbClr val="272727"/>
                </a:solidFill>
                <a:effectLst/>
                <a:uLnTx/>
                <a:uFillTx/>
                <a:latin typeface="Calibri"/>
                <a:ea typeface="+mn-ea"/>
                <a:cs typeface="Calibri"/>
              </a:rPr>
              <a:t>r</a:t>
            </a:r>
            <a:r>
              <a:rPr kumimoji="0" sz="1600" b="0" i="0" u="none" strike="noStrike" kern="0" cap="none" spc="0" normalizeH="0" baseline="3413" noProof="0" dirty="0">
                <a:ln>
                  <a:noFill/>
                </a:ln>
                <a:solidFill>
                  <a:srgbClr val="272727"/>
                </a:solidFill>
                <a:effectLst/>
                <a:uLnTx/>
                <a:uFillTx/>
                <a:latin typeface="Calibri"/>
                <a:ea typeface="+mn-ea"/>
                <a:cs typeface="Calibri"/>
              </a:rPr>
              <a:t>one</a:t>
            </a:r>
            <a:r>
              <a:rPr kumimoji="0" sz="1600" b="0" i="0" u="none" strike="noStrike" kern="0" cap="none" spc="-32" normalizeH="0" baseline="3413" noProof="0" dirty="0">
                <a:ln>
                  <a:noFill/>
                </a:ln>
                <a:solidFill>
                  <a:srgbClr val="272727"/>
                </a:solidFill>
                <a:effectLst/>
                <a:uLnTx/>
                <a:uFillTx/>
                <a:latin typeface="Calibri"/>
                <a:ea typeface="+mn-ea"/>
                <a:cs typeface="Calibri"/>
              </a:rPr>
              <a:t> </a:t>
            </a:r>
            <a:r>
              <a:rPr kumimoji="0" sz="1600" b="0" i="0" u="none" strike="noStrike" kern="0" cap="none" spc="0" normalizeH="0" baseline="3413" noProof="0" dirty="0">
                <a:ln>
                  <a:noFill/>
                </a:ln>
                <a:solidFill>
                  <a:srgbClr val="272727"/>
                </a:solidFill>
                <a:effectLst/>
                <a:uLnTx/>
                <a:uFillTx/>
                <a:latin typeface="Calibri"/>
                <a:ea typeface="+mn-ea"/>
                <a:cs typeface="Calibri"/>
              </a:rPr>
              <a:t>are</a:t>
            </a:r>
            <a:r>
              <a:rPr kumimoji="0" sz="1600" b="0" i="0" u="none" strike="noStrike" kern="0" cap="none" spc="-16"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t</a:t>
            </a:r>
            <a:r>
              <a:rPr kumimoji="0" sz="1600" b="0" i="0" u="none" strike="noStrike" kern="0" cap="none" spc="0" normalizeH="0" baseline="3413" noProof="0" dirty="0">
                <a:ln>
                  <a:noFill/>
                </a:ln>
                <a:solidFill>
                  <a:srgbClr val="272727"/>
                </a:solidFill>
                <a:effectLst/>
                <a:uLnTx/>
                <a:uFillTx/>
                <a:latin typeface="Calibri"/>
                <a:ea typeface="+mn-ea"/>
                <a:cs typeface="Calibri"/>
              </a:rPr>
              <a:t>ak</a:t>
            </a:r>
            <a:r>
              <a:rPr kumimoji="0" sz="1600" b="0" i="0" u="none" strike="noStrike" kern="0" cap="none" spc="-4" normalizeH="0" baseline="3413" noProof="0" dirty="0">
                <a:ln>
                  <a:noFill/>
                </a:ln>
                <a:solidFill>
                  <a:srgbClr val="272727"/>
                </a:solidFill>
                <a:effectLst/>
                <a:uLnTx/>
                <a:uFillTx/>
                <a:latin typeface="Calibri"/>
                <a:ea typeface="+mn-ea"/>
                <a:cs typeface="Calibri"/>
              </a:rPr>
              <a:t>e</a:t>
            </a:r>
            <a:r>
              <a:rPr kumimoji="0" sz="1600" b="0" i="0" u="none" strike="noStrike" kern="0" cap="none" spc="0" normalizeH="0" baseline="3413" noProof="0" dirty="0">
                <a:ln>
                  <a:noFill/>
                </a:ln>
                <a:solidFill>
                  <a:srgbClr val="272727"/>
                </a:solidFill>
                <a:effectLst/>
                <a:uLnTx/>
                <a:uFillTx/>
                <a:latin typeface="Calibri"/>
                <a:ea typeface="+mn-ea"/>
                <a:cs typeface="Calibri"/>
              </a:rPr>
              <a:t>n</a:t>
            </a:r>
            <a:r>
              <a:rPr kumimoji="0" sz="1600" b="0" i="0" u="none" strike="noStrike" kern="0" cap="none" spc="-21"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f</a:t>
            </a:r>
            <a:r>
              <a:rPr kumimoji="0" sz="1600" b="0" i="0" u="none" strike="noStrike" kern="0" cap="none" spc="-4" normalizeH="0" baseline="3413" noProof="0" dirty="0">
                <a:ln>
                  <a:noFill/>
                </a:ln>
                <a:solidFill>
                  <a:srgbClr val="272727"/>
                </a:solidFill>
                <a:effectLst/>
                <a:uLnTx/>
                <a:uFillTx/>
                <a:latin typeface="Calibri"/>
                <a:ea typeface="+mn-ea"/>
                <a:cs typeface="Calibri"/>
              </a:rPr>
              <a:t>r</a:t>
            </a:r>
            <a:r>
              <a:rPr kumimoji="0" sz="1600" b="0" i="0" u="none" strike="noStrike" kern="0" cap="none" spc="0" normalizeH="0" baseline="3413" noProof="0" dirty="0">
                <a:ln>
                  <a:noFill/>
                </a:ln>
                <a:solidFill>
                  <a:srgbClr val="272727"/>
                </a:solidFill>
                <a:effectLst/>
                <a:uLnTx/>
                <a:uFillTx/>
                <a:latin typeface="Calibri"/>
                <a:ea typeface="+mn-ea"/>
                <a:cs typeface="Calibri"/>
              </a:rPr>
              <a:t>om</a:t>
            </a:r>
            <a:r>
              <a:rPr kumimoji="0" sz="1600" b="0" i="0" u="none" strike="noStrike" kern="0" cap="none" spc="-16" normalizeH="0" baseline="3413" noProof="0" dirty="0">
                <a:ln>
                  <a:noFill/>
                </a:ln>
                <a:solidFill>
                  <a:srgbClr val="272727"/>
                </a:solidFill>
                <a:effectLst/>
                <a:uLnTx/>
                <a:uFillTx/>
                <a:latin typeface="Calibri"/>
                <a:ea typeface="+mn-ea"/>
                <a:cs typeface="Calibri"/>
              </a:rPr>
              <a:t> </a:t>
            </a:r>
            <a:r>
              <a:rPr kumimoji="0" sz="1600" b="0" i="0" u="none" strike="noStrike" kern="0" cap="none" spc="0" normalizeH="0" baseline="3413" noProof="0" dirty="0">
                <a:ln>
                  <a:noFill/>
                </a:ln>
                <a:solidFill>
                  <a:srgbClr val="272727"/>
                </a:solidFill>
                <a:effectLst/>
                <a:uLnTx/>
                <a:uFillTx/>
                <a:latin typeface="Calibri"/>
                <a:ea typeface="+mn-ea"/>
                <a:cs typeface="Calibri"/>
              </a:rPr>
              <a:t>young</a:t>
            </a:r>
            <a:r>
              <a:rPr kumimoji="0" sz="1600" b="0" i="0" u="none" strike="noStrike" kern="0" cap="none" spc="-39"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h</a:t>
            </a:r>
            <a:r>
              <a:rPr kumimoji="0" sz="1600" b="0" i="0" u="none" strike="noStrike" kern="0" cap="none" spc="0" normalizeH="0" baseline="3413" noProof="0" dirty="0">
                <a:ln>
                  <a:noFill/>
                </a:ln>
                <a:solidFill>
                  <a:srgbClr val="272727"/>
                </a:solidFill>
                <a:effectLst/>
                <a:uLnTx/>
                <a:uFillTx/>
                <a:latin typeface="Calibri"/>
                <a:ea typeface="+mn-ea"/>
                <a:cs typeface="Calibri"/>
              </a:rPr>
              <a:t>ea</a:t>
            </a:r>
            <a:r>
              <a:rPr kumimoji="0" sz="1600" b="0" i="0" u="none" strike="noStrike" kern="0" cap="none" spc="4" normalizeH="0" baseline="3413" noProof="0" dirty="0">
                <a:ln>
                  <a:noFill/>
                </a:ln>
                <a:solidFill>
                  <a:srgbClr val="272727"/>
                </a:solidFill>
                <a:effectLst/>
                <a:uLnTx/>
                <a:uFillTx/>
                <a:latin typeface="Calibri"/>
                <a:ea typeface="+mn-ea"/>
                <a:cs typeface="Calibri"/>
              </a:rPr>
              <a:t>lt</a:t>
            </a:r>
            <a:r>
              <a:rPr kumimoji="0" sz="1600" b="0" i="0" u="none" strike="noStrike" kern="0" cap="none" spc="0" normalizeH="0" baseline="3413" noProof="0" dirty="0">
                <a:ln>
                  <a:noFill/>
                </a:ln>
                <a:solidFill>
                  <a:srgbClr val="272727"/>
                </a:solidFill>
                <a:effectLst/>
                <a:uLnTx/>
                <a:uFillTx/>
                <a:latin typeface="Calibri"/>
                <a:ea typeface="+mn-ea"/>
                <a:cs typeface="Calibri"/>
              </a:rPr>
              <a:t>hy</a:t>
            </a:r>
            <a:r>
              <a:rPr kumimoji="0" sz="1600" b="0" i="0" u="none" strike="noStrike" kern="0" cap="none" spc="-43" normalizeH="0" baseline="3413" noProof="0" dirty="0">
                <a:ln>
                  <a:noFill/>
                </a:ln>
                <a:solidFill>
                  <a:srgbClr val="272727"/>
                </a:solidFill>
                <a:effectLst/>
                <a:uLnTx/>
                <a:uFillTx/>
                <a:latin typeface="Calibri"/>
                <a:ea typeface="+mn-ea"/>
                <a:cs typeface="Calibri"/>
              </a:rPr>
              <a:t> </a:t>
            </a:r>
            <a:r>
              <a:rPr kumimoji="0" sz="1600" b="0" i="0" u="none" strike="noStrike" kern="0" cap="none" spc="-4" normalizeH="0" baseline="3413" noProof="0" dirty="0">
                <a:ln>
                  <a:noFill/>
                </a:ln>
                <a:solidFill>
                  <a:srgbClr val="272727"/>
                </a:solidFill>
                <a:effectLst/>
                <a:uLnTx/>
                <a:uFillTx/>
                <a:latin typeface="Calibri"/>
                <a:ea typeface="+mn-ea"/>
                <a:cs typeface="Calibri"/>
              </a:rPr>
              <a:t>m</a:t>
            </a:r>
            <a:r>
              <a:rPr kumimoji="0" sz="1600" b="0" i="0" u="none" strike="noStrike" kern="0" cap="none" spc="0" normalizeH="0" baseline="3413" noProof="0" dirty="0">
                <a:ln>
                  <a:noFill/>
                </a:ln>
                <a:solidFill>
                  <a:srgbClr val="272727"/>
                </a:solidFill>
                <a:effectLst/>
                <a:uLnTx/>
                <a:uFillTx/>
                <a:latin typeface="Calibri"/>
                <a:ea typeface="+mn-ea"/>
                <a:cs typeface="Calibri"/>
              </a:rPr>
              <a:t>a</a:t>
            </a:r>
            <a:r>
              <a:rPr kumimoji="0" sz="1600" b="0" i="0" u="none" strike="noStrike" kern="0" cap="none" spc="4" normalizeH="0" baseline="3413" noProof="0" dirty="0">
                <a:ln>
                  <a:noFill/>
                </a:ln>
                <a:solidFill>
                  <a:srgbClr val="272727"/>
                </a:solidFill>
                <a:effectLst/>
                <a:uLnTx/>
                <a:uFillTx/>
                <a:latin typeface="Calibri"/>
                <a:ea typeface="+mn-ea"/>
                <a:cs typeface="Calibri"/>
              </a:rPr>
              <a:t>l</a:t>
            </a:r>
            <a:r>
              <a:rPr kumimoji="0" sz="1600" b="0" i="0" u="none" strike="noStrike" kern="0" cap="none" spc="0" normalizeH="0" baseline="3413" noProof="0" dirty="0">
                <a:ln>
                  <a:noFill/>
                </a:ln>
                <a:solidFill>
                  <a:srgbClr val="272727"/>
                </a:solidFill>
                <a:effectLst/>
                <a:uLnTx/>
                <a:uFillTx/>
                <a:latin typeface="Calibri"/>
                <a:ea typeface="+mn-ea"/>
                <a:cs typeface="Calibri"/>
              </a:rPr>
              <a:t>es</a:t>
            </a:r>
            <a:endParaRPr kumimoji="0" sz="1100"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2" name="object 2"/>
          <p:cNvSpPr txBox="1"/>
          <p:nvPr/>
        </p:nvSpPr>
        <p:spPr>
          <a:xfrm>
            <a:off x="2758334" y="6550950"/>
            <a:ext cx="6500250" cy="177800"/>
          </a:xfrm>
          <a:prstGeom prst="rect">
            <a:avLst/>
          </a:prstGeom>
        </p:spPr>
        <p:txBody>
          <a:bodyPr wrap="square" lIns="0" tIns="0" rIns="0" bIns="0" rtlCol="0">
            <a:noAutofit/>
          </a:bodyPr>
          <a:lstStyle/>
          <a:p>
            <a:pPr marL="12700" marR="0" lvl="0" indent="0" algn="ctr" defTabSz="914400" rtl="0" eaLnBrk="1" fontAlgn="auto" latinLnBrk="0" hangingPunct="1">
              <a:lnSpc>
                <a:spcPts val="1320"/>
              </a:lnSpc>
              <a:spcBef>
                <a:spcPts val="66"/>
              </a:spcBef>
              <a:spcAft>
                <a:spcPts val="0"/>
              </a:spcAft>
              <a:buClrTx/>
              <a:buSzTx/>
              <a:buFontTx/>
              <a:buNone/>
              <a:tabLst/>
              <a:defRPr/>
            </a:pPr>
            <a:r>
              <a:rPr kumimoji="0" sz="1800" b="1" i="0" u="none" strike="noStrike" kern="0" cap="none" spc="0" normalizeH="0" baseline="2275" noProof="0" dirty="0">
                <a:ln>
                  <a:noFill/>
                </a:ln>
                <a:solidFill>
                  <a:schemeClr val="bg1"/>
                </a:solidFill>
                <a:effectLst/>
                <a:uLnTx/>
                <a:uFillTx/>
                <a:ea typeface="+mn-ea"/>
                <a:cs typeface="Calibri"/>
              </a:rPr>
              <a:t>A</a:t>
            </a:r>
            <a:r>
              <a:rPr kumimoji="0" sz="1800" b="1" i="0" u="none" strike="noStrike" kern="0" cap="none" spc="4" normalizeH="0" baseline="2275" noProof="0" dirty="0">
                <a:ln>
                  <a:noFill/>
                </a:ln>
                <a:solidFill>
                  <a:schemeClr val="bg1"/>
                </a:solidFill>
                <a:effectLst/>
                <a:uLnTx/>
                <a:uFillTx/>
                <a:ea typeface="+mn-ea"/>
                <a:cs typeface="Calibri"/>
              </a:rPr>
              <a:t>d</a:t>
            </a:r>
            <a:r>
              <a:rPr kumimoji="0" sz="1800" b="1" i="0" u="none" strike="noStrike" kern="0" cap="none" spc="0" normalizeH="0" baseline="2275" noProof="0" dirty="0">
                <a:ln>
                  <a:noFill/>
                </a:ln>
                <a:solidFill>
                  <a:schemeClr val="bg1"/>
                </a:solidFill>
                <a:effectLst/>
                <a:uLnTx/>
                <a:uFillTx/>
                <a:ea typeface="+mn-ea"/>
                <a:cs typeface="Calibri"/>
              </a:rPr>
              <a:t>a</a:t>
            </a:r>
            <a:r>
              <a:rPr kumimoji="0" sz="1800" b="1" i="0" u="none" strike="noStrike" kern="0" cap="none" spc="4" normalizeH="0" baseline="2275" noProof="0" dirty="0">
                <a:ln>
                  <a:noFill/>
                </a:ln>
                <a:solidFill>
                  <a:schemeClr val="bg1"/>
                </a:solidFill>
                <a:effectLst/>
                <a:uLnTx/>
                <a:uFillTx/>
                <a:ea typeface="+mn-ea"/>
                <a:cs typeface="Calibri"/>
              </a:rPr>
              <a:t>pt</a:t>
            </a:r>
            <a:r>
              <a:rPr kumimoji="0" sz="1800" b="1" i="0" u="none" strike="noStrike" kern="0" cap="none" spc="0" normalizeH="0" baseline="2275" noProof="0" dirty="0">
                <a:ln>
                  <a:noFill/>
                </a:ln>
                <a:solidFill>
                  <a:schemeClr val="bg1"/>
                </a:solidFill>
                <a:effectLst/>
                <a:uLnTx/>
                <a:uFillTx/>
                <a:ea typeface="+mn-ea"/>
                <a:cs typeface="Calibri"/>
              </a:rPr>
              <a:t>ed</a:t>
            </a:r>
            <a:r>
              <a:rPr kumimoji="0" sz="1800" b="1" i="0" u="none" strike="noStrike" kern="0" cap="none" spc="-24" normalizeH="0" baseline="2275" noProof="0" dirty="0">
                <a:ln>
                  <a:noFill/>
                </a:ln>
                <a:solidFill>
                  <a:schemeClr val="bg1"/>
                </a:solidFill>
                <a:effectLst/>
                <a:uLnTx/>
                <a:uFillTx/>
                <a:ea typeface="+mn-ea"/>
                <a:cs typeface="Calibri"/>
              </a:rPr>
              <a:t> </a:t>
            </a:r>
            <a:r>
              <a:rPr kumimoji="0" sz="1800" b="1" i="0" u="none" strike="noStrike" kern="0" cap="none" spc="4" normalizeH="0" baseline="2275" noProof="0" dirty="0">
                <a:ln>
                  <a:noFill/>
                </a:ln>
                <a:solidFill>
                  <a:schemeClr val="bg1"/>
                </a:solidFill>
                <a:effectLst/>
                <a:uLnTx/>
                <a:uFillTx/>
                <a:ea typeface="+mn-ea"/>
                <a:cs typeface="Calibri"/>
              </a:rPr>
              <a:t>f</a:t>
            </a:r>
            <a:r>
              <a:rPr kumimoji="0" sz="1800" b="1" i="0" u="none" strike="noStrike" kern="0" cap="none" spc="0" normalizeH="0" baseline="2275" noProof="0" dirty="0">
                <a:ln>
                  <a:noFill/>
                </a:ln>
                <a:solidFill>
                  <a:schemeClr val="bg1"/>
                </a:solidFill>
                <a:effectLst/>
                <a:uLnTx/>
                <a:uFillTx/>
                <a:ea typeface="+mn-ea"/>
                <a:cs typeface="Calibri"/>
              </a:rPr>
              <a:t>r</a:t>
            </a:r>
            <a:r>
              <a:rPr kumimoji="0" sz="1800" b="1" i="0" u="none" strike="noStrike" kern="0" cap="none" spc="4" normalizeH="0" baseline="2275" noProof="0" dirty="0">
                <a:ln>
                  <a:noFill/>
                </a:ln>
                <a:solidFill>
                  <a:schemeClr val="bg1"/>
                </a:solidFill>
                <a:effectLst/>
                <a:uLnTx/>
                <a:uFillTx/>
                <a:ea typeface="+mn-ea"/>
                <a:cs typeface="Calibri"/>
              </a:rPr>
              <a:t>o</a:t>
            </a:r>
            <a:r>
              <a:rPr kumimoji="0" sz="1800" b="1" i="0" u="none" strike="noStrike" kern="0" cap="none" spc="0" normalizeH="0" baseline="2275" noProof="0" dirty="0">
                <a:ln>
                  <a:noFill/>
                </a:ln>
                <a:solidFill>
                  <a:schemeClr val="bg1"/>
                </a:solidFill>
                <a:effectLst/>
                <a:uLnTx/>
                <a:uFillTx/>
                <a:ea typeface="+mn-ea"/>
                <a:cs typeface="Calibri"/>
              </a:rPr>
              <a:t>m</a:t>
            </a:r>
            <a:r>
              <a:rPr kumimoji="0" sz="1800" b="1" i="0" u="none" strike="noStrike" kern="0" cap="none" spc="-4" normalizeH="0" baseline="2275" noProof="0" dirty="0">
                <a:ln>
                  <a:noFill/>
                </a:ln>
                <a:solidFill>
                  <a:schemeClr val="bg1"/>
                </a:solidFill>
                <a:effectLst/>
                <a:uLnTx/>
                <a:uFillTx/>
                <a:ea typeface="+mn-ea"/>
                <a:cs typeface="Calibri"/>
              </a:rPr>
              <a:t> </a:t>
            </a:r>
            <a:r>
              <a:rPr kumimoji="0" sz="1800" b="1" i="0" u="none" strike="noStrike" kern="0" cap="none" spc="4" normalizeH="0" baseline="2275" noProof="0" dirty="0">
                <a:ln>
                  <a:noFill/>
                </a:ln>
                <a:solidFill>
                  <a:schemeClr val="bg1"/>
                </a:solidFill>
                <a:effectLst/>
                <a:uLnTx/>
                <a:uFillTx/>
                <a:ea typeface="+mn-ea"/>
                <a:cs typeface="Calibri"/>
              </a:rPr>
              <a:t>D</a:t>
            </a:r>
            <a:r>
              <a:rPr kumimoji="0" sz="1800" b="1" i="0" u="none" strike="noStrike" kern="0" cap="none" spc="0" normalizeH="0" baseline="2275" noProof="0" dirty="0">
                <a:ln>
                  <a:noFill/>
                </a:ln>
                <a:solidFill>
                  <a:schemeClr val="bg1"/>
                </a:solidFill>
                <a:effectLst/>
                <a:uLnTx/>
                <a:uFillTx/>
                <a:ea typeface="+mn-ea"/>
                <a:cs typeface="Calibri"/>
              </a:rPr>
              <a:t>iver</a:t>
            </a:r>
            <a:r>
              <a:rPr kumimoji="0" sz="1800" b="1" i="0" u="none" strike="noStrike" kern="0" cap="none" spc="-14" normalizeH="0" baseline="2275" noProof="0" dirty="0">
                <a:ln>
                  <a:noFill/>
                </a:ln>
                <a:solidFill>
                  <a:schemeClr val="bg1"/>
                </a:solidFill>
                <a:effectLst/>
                <a:uLnTx/>
                <a:uFillTx/>
                <a:ea typeface="+mn-ea"/>
                <a:cs typeface="Calibri"/>
              </a:rPr>
              <a:t> </a:t>
            </a:r>
            <a:r>
              <a:rPr kumimoji="0" sz="1800" b="1" i="0" u="none" strike="noStrike" kern="0" cap="none" spc="0" normalizeH="0" baseline="2275" noProof="0" dirty="0">
                <a:ln>
                  <a:noFill/>
                </a:ln>
                <a:solidFill>
                  <a:schemeClr val="bg1"/>
                </a:solidFill>
                <a:effectLst/>
                <a:uLnTx/>
                <a:uFillTx/>
                <a:ea typeface="+mn-ea"/>
                <a:cs typeface="Calibri"/>
              </a:rPr>
              <a:t>M</a:t>
            </a:r>
            <a:r>
              <a:rPr kumimoji="0" sz="1800" b="1" i="0" u="none" strike="noStrike" kern="0" cap="none" spc="9" normalizeH="0" baseline="2275" noProof="0" dirty="0">
                <a:ln>
                  <a:noFill/>
                </a:ln>
                <a:solidFill>
                  <a:schemeClr val="bg1"/>
                </a:solidFill>
                <a:effectLst/>
                <a:uLnTx/>
                <a:uFillTx/>
                <a:ea typeface="+mn-ea"/>
                <a:cs typeface="Calibri"/>
              </a:rPr>
              <a:t> </a:t>
            </a:r>
            <a:r>
              <a:rPr kumimoji="0" sz="1800" b="1" i="1" u="none" strike="noStrike" kern="0" cap="none" spc="0" normalizeH="0" baseline="2275" noProof="0" dirty="0">
                <a:ln>
                  <a:noFill/>
                </a:ln>
                <a:solidFill>
                  <a:schemeClr val="bg1"/>
                </a:solidFill>
                <a:effectLst/>
                <a:uLnTx/>
                <a:uFillTx/>
                <a:ea typeface="+mn-ea"/>
                <a:cs typeface="Calibri"/>
              </a:rPr>
              <a:t>et</a:t>
            </a:r>
            <a:r>
              <a:rPr kumimoji="0" sz="1800" b="1" i="1" u="none" strike="noStrike" kern="0" cap="none" spc="9" normalizeH="0" baseline="2275" noProof="0" dirty="0">
                <a:ln>
                  <a:noFill/>
                </a:ln>
                <a:solidFill>
                  <a:schemeClr val="bg1"/>
                </a:solidFill>
                <a:effectLst/>
                <a:uLnTx/>
                <a:uFillTx/>
                <a:ea typeface="+mn-ea"/>
                <a:cs typeface="Calibri"/>
              </a:rPr>
              <a:t> </a:t>
            </a:r>
            <a:r>
              <a:rPr kumimoji="0" sz="1800" b="1" i="1" u="none" strike="noStrike" kern="0" cap="none" spc="-4" normalizeH="0" baseline="2275" noProof="0" dirty="0">
                <a:ln>
                  <a:noFill/>
                </a:ln>
                <a:solidFill>
                  <a:schemeClr val="bg1"/>
                </a:solidFill>
                <a:effectLst/>
                <a:uLnTx/>
                <a:uFillTx/>
                <a:ea typeface="+mn-ea"/>
                <a:cs typeface="Calibri"/>
              </a:rPr>
              <a:t>a</a:t>
            </a:r>
            <a:r>
              <a:rPr kumimoji="0" sz="1800" b="1" i="1" u="none" strike="noStrike" kern="0" cap="none" spc="0" normalizeH="0" baseline="2275" noProof="0" dirty="0">
                <a:ln>
                  <a:noFill/>
                </a:ln>
                <a:solidFill>
                  <a:schemeClr val="bg1"/>
                </a:solidFill>
                <a:effectLst/>
                <a:uLnTx/>
                <a:uFillTx/>
                <a:ea typeface="+mn-ea"/>
                <a:cs typeface="Calibri"/>
              </a:rPr>
              <a:t>l.</a:t>
            </a:r>
            <a:r>
              <a:rPr kumimoji="0" sz="1800" b="1" i="1" u="none" strike="noStrike" kern="0" cap="none" spc="266" normalizeH="0" baseline="2275" noProof="0" dirty="0">
                <a:ln>
                  <a:noFill/>
                </a:ln>
                <a:solidFill>
                  <a:schemeClr val="bg1"/>
                </a:solidFill>
                <a:effectLst/>
                <a:uLnTx/>
                <a:uFillTx/>
                <a:ea typeface="+mn-ea"/>
                <a:cs typeface="Calibri"/>
              </a:rPr>
              <a:t> </a:t>
            </a:r>
            <a:r>
              <a:rPr kumimoji="0" sz="1800" b="1" i="1" u="none" strike="noStrike" kern="0" cap="none" spc="0" normalizeH="0" baseline="2275" noProof="0" dirty="0">
                <a:ln>
                  <a:noFill/>
                </a:ln>
                <a:solidFill>
                  <a:schemeClr val="bg1"/>
                </a:solidFill>
                <a:effectLst/>
                <a:uLnTx/>
                <a:uFillTx/>
                <a:ea typeface="+mn-ea"/>
                <a:cs typeface="Calibri"/>
              </a:rPr>
              <a:t>Clin</a:t>
            </a:r>
            <a:r>
              <a:rPr kumimoji="0" sz="1800" b="1" i="1" u="none" strike="noStrike" kern="0" cap="none" spc="-4" normalizeH="0" baseline="2275" noProof="0" dirty="0">
                <a:ln>
                  <a:noFill/>
                </a:ln>
                <a:solidFill>
                  <a:schemeClr val="bg1"/>
                </a:solidFill>
                <a:effectLst/>
                <a:uLnTx/>
                <a:uFillTx/>
                <a:ea typeface="+mn-ea"/>
                <a:cs typeface="Calibri"/>
              </a:rPr>
              <a:t> </a:t>
            </a:r>
            <a:r>
              <a:rPr kumimoji="0" sz="1800" b="1" i="1" u="none" strike="noStrike" kern="0" cap="none" spc="0" normalizeH="0" baseline="2275" noProof="0" dirty="0">
                <a:ln>
                  <a:noFill/>
                </a:ln>
                <a:solidFill>
                  <a:schemeClr val="bg1"/>
                </a:solidFill>
                <a:effectLst/>
                <a:uLnTx/>
                <a:uFillTx/>
                <a:ea typeface="+mn-ea"/>
                <a:cs typeface="Calibri"/>
              </a:rPr>
              <a:t>En</a:t>
            </a:r>
            <a:r>
              <a:rPr kumimoji="0" sz="1800" b="1" i="1" u="none" strike="noStrike" kern="0" cap="none" spc="-9" normalizeH="0" baseline="2275" noProof="0" dirty="0">
                <a:ln>
                  <a:noFill/>
                </a:ln>
                <a:solidFill>
                  <a:schemeClr val="bg1"/>
                </a:solidFill>
                <a:effectLst/>
                <a:uLnTx/>
                <a:uFillTx/>
                <a:ea typeface="+mn-ea"/>
                <a:cs typeface="Calibri"/>
              </a:rPr>
              <a:t>d</a:t>
            </a:r>
            <a:r>
              <a:rPr kumimoji="0" sz="1800" b="1" i="1" u="none" strike="noStrike" kern="0" cap="none" spc="-4" normalizeH="0" baseline="2275" noProof="0" dirty="0">
                <a:ln>
                  <a:noFill/>
                </a:ln>
                <a:solidFill>
                  <a:schemeClr val="bg1"/>
                </a:solidFill>
                <a:effectLst/>
                <a:uLnTx/>
                <a:uFillTx/>
                <a:ea typeface="+mn-ea"/>
                <a:cs typeface="Calibri"/>
              </a:rPr>
              <a:t>o</a:t>
            </a:r>
            <a:r>
              <a:rPr kumimoji="0" sz="1800" b="1" i="1" u="none" strike="noStrike" kern="0" cap="none" spc="4" normalizeH="0" baseline="2275" noProof="0" dirty="0">
                <a:ln>
                  <a:noFill/>
                </a:ln>
                <a:solidFill>
                  <a:schemeClr val="bg1"/>
                </a:solidFill>
                <a:effectLst/>
                <a:uLnTx/>
                <a:uFillTx/>
                <a:ea typeface="+mn-ea"/>
                <a:cs typeface="Calibri"/>
              </a:rPr>
              <a:t>c</a:t>
            </a:r>
            <a:r>
              <a:rPr kumimoji="0" sz="1800" b="1" i="1" u="none" strike="noStrike" kern="0" cap="none" spc="0" normalizeH="0" baseline="2275" noProof="0" dirty="0">
                <a:ln>
                  <a:noFill/>
                </a:ln>
                <a:solidFill>
                  <a:schemeClr val="bg1"/>
                </a:solidFill>
                <a:effectLst/>
                <a:uLnTx/>
                <a:uFillTx/>
                <a:ea typeface="+mn-ea"/>
                <a:cs typeface="Calibri"/>
              </a:rPr>
              <a:t>r</a:t>
            </a:r>
            <a:r>
              <a:rPr kumimoji="0" sz="1800" b="1" i="1" u="none" strike="noStrike" kern="0" cap="none" spc="-4" normalizeH="0" baseline="2275" noProof="0" dirty="0">
                <a:ln>
                  <a:noFill/>
                </a:ln>
                <a:solidFill>
                  <a:schemeClr val="bg1"/>
                </a:solidFill>
                <a:effectLst/>
                <a:uLnTx/>
                <a:uFillTx/>
                <a:ea typeface="+mn-ea"/>
                <a:cs typeface="Calibri"/>
              </a:rPr>
              <a:t>ino</a:t>
            </a:r>
            <a:r>
              <a:rPr kumimoji="0" sz="1800" b="1" i="1" u="none" strike="noStrike" kern="0" cap="none" spc="0" normalizeH="0" baseline="2275" noProof="0" dirty="0">
                <a:ln>
                  <a:noFill/>
                </a:ln>
                <a:solidFill>
                  <a:schemeClr val="bg1"/>
                </a:solidFill>
                <a:effectLst/>
                <a:uLnTx/>
                <a:uFillTx/>
                <a:ea typeface="+mn-ea"/>
                <a:cs typeface="Calibri"/>
              </a:rPr>
              <a:t>l</a:t>
            </a:r>
            <a:r>
              <a:rPr kumimoji="0" sz="1800" b="1" i="1" u="none" strike="noStrike" kern="0" cap="none" spc="9" normalizeH="0" baseline="2275" noProof="0" dirty="0">
                <a:ln>
                  <a:noFill/>
                </a:ln>
                <a:solidFill>
                  <a:schemeClr val="bg1"/>
                </a:solidFill>
                <a:effectLst/>
                <a:uLnTx/>
                <a:uFillTx/>
                <a:ea typeface="+mn-ea"/>
                <a:cs typeface="Calibri"/>
              </a:rPr>
              <a:t> </a:t>
            </a:r>
            <a:r>
              <a:rPr kumimoji="0" sz="1800" b="1" i="0" u="none" strike="noStrike" kern="0" cap="none" spc="0" normalizeH="0" baseline="2275" noProof="0" dirty="0">
                <a:ln>
                  <a:noFill/>
                </a:ln>
                <a:solidFill>
                  <a:schemeClr val="bg1"/>
                </a:solidFill>
                <a:effectLst/>
                <a:uLnTx/>
                <a:uFillTx/>
                <a:ea typeface="+mn-ea"/>
                <a:cs typeface="Calibri"/>
              </a:rPr>
              <a:t>2</a:t>
            </a:r>
            <a:r>
              <a:rPr kumimoji="0" sz="1800" b="1" i="0" u="none" strike="noStrike" kern="0" cap="none" spc="4" normalizeH="0" baseline="2275" noProof="0" dirty="0">
                <a:ln>
                  <a:noFill/>
                </a:ln>
                <a:solidFill>
                  <a:schemeClr val="bg1"/>
                </a:solidFill>
                <a:effectLst/>
                <a:uLnTx/>
                <a:uFillTx/>
                <a:ea typeface="+mn-ea"/>
                <a:cs typeface="Calibri"/>
              </a:rPr>
              <a:t>0</a:t>
            </a:r>
            <a:r>
              <a:rPr kumimoji="0" sz="1800" b="1" i="0" u="none" strike="noStrike" kern="0" cap="none" spc="0" normalizeH="0" baseline="2275" noProof="0" dirty="0">
                <a:ln>
                  <a:noFill/>
                </a:ln>
                <a:solidFill>
                  <a:schemeClr val="bg1"/>
                </a:solidFill>
                <a:effectLst/>
                <a:uLnTx/>
                <a:uFillTx/>
                <a:ea typeface="+mn-ea"/>
                <a:cs typeface="Calibri"/>
              </a:rPr>
              <a:t>0</a:t>
            </a:r>
            <a:r>
              <a:rPr kumimoji="0" sz="1800" b="1" i="0" u="none" strike="noStrike" kern="0" cap="none" spc="4" normalizeH="0" baseline="2275" noProof="0" dirty="0">
                <a:ln>
                  <a:noFill/>
                </a:ln>
                <a:solidFill>
                  <a:schemeClr val="bg1"/>
                </a:solidFill>
                <a:effectLst/>
                <a:uLnTx/>
                <a:uFillTx/>
                <a:ea typeface="+mn-ea"/>
                <a:cs typeface="Calibri"/>
              </a:rPr>
              <a:t>3</a:t>
            </a:r>
            <a:r>
              <a:rPr kumimoji="0" sz="1800" b="1" i="0" u="none" strike="noStrike" kern="0" cap="none" spc="0" normalizeH="0" baseline="2275" noProof="0" dirty="0">
                <a:ln>
                  <a:noFill/>
                </a:ln>
                <a:solidFill>
                  <a:schemeClr val="bg1"/>
                </a:solidFill>
                <a:effectLst/>
                <a:uLnTx/>
                <a:uFillTx/>
                <a:ea typeface="+mn-ea"/>
                <a:cs typeface="Calibri"/>
              </a:rPr>
              <a:t>;</a:t>
            </a:r>
            <a:r>
              <a:rPr kumimoji="0" sz="1800" b="1" i="0" u="none" strike="noStrike" kern="0" cap="none" spc="4" normalizeH="0" baseline="2275" noProof="0" dirty="0">
                <a:ln>
                  <a:noFill/>
                </a:ln>
                <a:solidFill>
                  <a:schemeClr val="bg1"/>
                </a:solidFill>
                <a:effectLst/>
                <a:uLnTx/>
                <a:uFillTx/>
                <a:ea typeface="+mn-ea"/>
                <a:cs typeface="Calibri"/>
              </a:rPr>
              <a:t>5</a:t>
            </a:r>
            <a:r>
              <a:rPr kumimoji="0" sz="1800" b="1" i="0" u="none" strike="noStrike" kern="0" cap="none" spc="0" normalizeH="0" baseline="2275" noProof="0" dirty="0">
                <a:ln>
                  <a:noFill/>
                </a:ln>
                <a:solidFill>
                  <a:schemeClr val="bg1"/>
                </a:solidFill>
                <a:effectLst/>
                <a:uLnTx/>
                <a:uFillTx/>
                <a:ea typeface="+mn-ea"/>
                <a:cs typeface="Calibri"/>
              </a:rPr>
              <a:t>8</a:t>
            </a:r>
            <a:r>
              <a:rPr kumimoji="0" sz="1800" b="1" i="0" u="none" strike="noStrike" kern="0" cap="none" spc="4" normalizeH="0" baseline="2275" noProof="0" dirty="0">
                <a:ln>
                  <a:noFill/>
                </a:ln>
                <a:solidFill>
                  <a:schemeClr val="bg1"/>
                </a:solidFill>
                <a:effectLst/>
                <a:uLnTx/>
                <a:uFillTx/>
                <a:ea typeface="+mn-ea"/>
                <a:cs typeface="Calibri"/>
              </a:rPr>
              <a:t>:</a:t>
            </a:r>
            <a:r>
              <a:rPr kumimoji="0" sz="1800" b="1" i="0" u="none" strike="noStrike" kern="0" cap="none" spc="0" normalizeH="0" baseline="2275" noProof="0" dirty="0">
                <a:ln>
                  <a:noFill/>
                </a:ln>
                <a:solidFill>
                  <a:schemeClr val="bg1"/>
                </a:solidFill>
                <a:effectLst/>
                <a:uLnTx/>
                <a:uFillTx/>
                <a:ea typeface="+mn-ea"/>
                <a:cs typeface="Calibri"/>
              </a:rPr>
              <a:t>7</a:t>
            </a:r>
            <a:r>
              <a:rPr kumimoji="0" sz="1800" b="1" i="0" u="none" strike="noStrike" kern="0" cap="none" spc="4" normalizeH="0" baseline="2275" noProof="0" dirty="0">
                <a:ln>
                  <a:noFill/>
                </a:ln>
                <a:solidFill>
                  <a:schemeClr val="bg1"/>
                </a:solidFill>
                <a:effectLst/>
                <a:uLnTx/>
                <a:uFillTx/>
                <a:ea typeface="+mn-ea"/>
                <a:cs typeface="Calibri"/>
              </a:rPr>
              <a:t>1</a:t>
            </a:r>
            <a:r>
              <a:rPr kumimoji="0" sz="1800" b="1" i="0" u="none" strike="noStrike" kern="0" cap="none" spc="9" normalizeH="0" baseline="2275" noProof="0" dirty="0">
                <a:ln>
                  <a:noFill/>
                </a:ln>
                <a:solidFill>
                  <a:schemeClr val="bg1"/>
                </a:solidFill>
                <a:effectLst/>
                <a:uLnTx/>
                <a:uFillTx/>
                <a:ea typeface="+mn-ea"/>
                <a:cs typeface="Calibri"/>
              </a:rPr>
              <a:t>0</a:t>
            </a:r>
            <a:r>
              <a:rPr kumimoji="0" sz="1800" b="1" i="0" u="none" strike="noStrike" kern="0" cap="none" spc="4" normalizeH="0" baseline="2275" noProof="0" dirty="0">
                <a:ln>
                  <a:noFill/>
                </a:ln>
                <a:solidFill>
                  <a:schemeClr val="bg1"/>
                </a:solidFill>
                <a:effectLst/>
                <a:uLnTx/>
                <a:uFillTx/>
                <a:ea typeface="+mn-ea"/>
                <a:cs typeface="Calibri"/>
              </a:rPr>
              <a:t>-717</a:t>
            </a:r>
            <a:endParaRPr kumimoji="0" sz="1200" b="1" i="0" u="none" strike="noStrike" kern="0" cap="none" spc="0" normalizeH="0" baseline="0" noProof="0" dirty="0">
              <a:ln>
                <a:noFill/>
              </a:ln>
              <a:solidFill>
                <a:schemeClr val="bg1"/>
              </a:solidFill>
              <a:effectLst/>
              <a:uLnTx/>
              <a:uFillTx/>
              <a:ea typeface="+mn-ea"/>
              <a:cs typeface="Calibri"/>
            </a:endParaRPr>
          </a:p>
        </p:txBody>
      </p:sp>
      <p:sp>
        <p:nvSpPr>
          <p:cNvPr id="17" name="Rectangle 16">
            <a:extLst>
              <a:ext uri="{FF2B5EF4-FFF2-40B4-BE49-F238E27FC236}">
                <a16:creationId xmlns:a16="http://schemas.microsoft.com/office/drawing/2014/main" id="{BABC3BB3-3AA4-44E8-ACFE-460CD87C232B}"/>
              </a:ext>
            </a:extLst>
          </p:cNvPr>
          <p:cNvSpPr/>
          <p:nvPr/>
        </p:nvSpPr>
        <p:spPr>
          <a:xfrm>
            <a:off x="5076231" y="2347420"/>
            <a:ext cx="6354953" cy="289310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Fasting T </a:t>
            </a:r>
            <a:r>
              <a:rPr kumimoji="0" lang="en-GB" sz="1400" b="0" i="0" u="none" strike="noStrike" kern="1200" cap="none" spc="0" normalizeH="0" baseline="0" noProof="0" dirty="0">
                <a:ln>
                  <a:noFill/>
                </a:ln>
                <a:solidFill>
                  <a:schemeClr val="bg2">
                    <a:lumMod val="25000"/>
                  </a:schemeClr>
                </a:solidFill>
                <a:effectLst/>
                <a:uLnTx/>
                <a:uFillTx/>
                <a:latin typeface="Poppins Light"/>
                <a:ea typeface="+mn-ea"/>
                <a:cs typeface="+mn-cs"/>
              </a:rPr>
              <a:t>levels should be measured from 7 to 11 AM on at least 2 occasions with a reliable method preferably 4 weeks apart and, if possible, not during an acute illness</a:t>
            </a:r>
          </a:p>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endParaRPr kumimoji="0" lang="en-GB" sz="1400" b="0" i="0" u="none" strike="noStrike" kern="1200" cap="none" spc="0" normalizeH="0" baseline="0" noProof="0" dirty="0">
              <a:ln>
                <a:noFill/>
              </a:ln>
              <a:solidFill>
                <a:schemeClr val="bg2">
                  <a:lumMod val="25000"/>
                </a:schemeClr>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chemeClr val="bg2">
                    <a:lumMod val="25000"/>
                  </a:schemeClr>
                </a:solidFill>
                <a:effectLst/>
                <a:uLnTx/>
                <a:uFillTx/>
                <a:latin typeface="Poppins Light"/>
                <a:ea typeface="+mn-ea"/>
                <a:cs typeface="+mn-cs"/>
              </a:rPr>
              <a:t>In addition, measure free testosterone (FT) in men with levels close to lower normal range (8-12 nmol/L) or those with suspected or known abnormal sex hormone binding globulin (SHBG) level</a:t>
            </a:r>
          </a:p>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endParaRPr kumimoji="0" lang="en-GB" sz="1400" b="0" i="0" u="none" strike="noStrike" kern="1200" cap="none" spc="0" normalizeH="0" baseline="0" noProof="0" dirty="0">
              <a:ln>
                <a:noFill/>
              </a:ln>
              <a:solidFill>
                <a:schemeClr val="bg2">
                  <a:lumMod val="25000"/>
                </a:schemeClr>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chemeClr val="bg2">
                    <a:lumMod val="25000"/>
                  </a:schemeClr>
                </a:solidFill>
                <a:effectLst/>
                <a:uLnTx/>
                <a:uFillTx/>
                <a:latin typeface="Poppins Light"/>
                <a:ea typeface="+mn-ea"/>
                <a:cs typeface="+mn-cs"/>
              </a:rPr>
              <a:t>Measure luteinising hormone (LH) serum levels to differentiate primary from secondary TD</a:t>
            </a:r>
          </a:p>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endParaRPr kumimoji="0" lang="en-GB" sz="1400" b="0" i="0" u="none" strike="noStrike" kern="1200" cap="none" spc="0" normalizeH="0" baseline="0" noProof="0" dirty="0">
              <a:ln>
                <a:noFill/>
              </a:ln>
              <a:solidFill>
                <a:schemeClr val="bg2">
                  <a:lumMod val="25000"/>
                </a:schemeClr>
              </a:solidFill>
              <a:effectLst/>
              <a:uLnTx/>
              <a:uFillTx/>
              <a:latin typeface="Poppins Light"/>
              <a:ea typeface="+mn-ea"/>
              <a:cs typeface="+mn-cs"/>
            </a:endParaRPr>
          </a:p>
          <a:p>
            <a:pPr marL="285750"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sz="1400" b="0" i="0" u="none" strike="noStrike" kern="1200" cap="none" spc="0" normalizeH="0" baseline="0" noProof="0" dirty="0">
                <a:ln>
                  <a:noFill/>
                </a:ln>
                <a:solidFill>
                  <a:schemeClr val="bg2">
                    <a:lumMod val="25000"/>
                  </a:schemeClr>
                </a:solidFill>
                <a:effectLst/>
                <a:uLnTx/>
                <a:uFillTx/>
                <a:latin typeface="Poppins Light"/>
                <a:ea typeface="+mn-ea"/>
                <a:cs typeface="+mn-cs"/>
              </a:rPr>
              <a:t>Base decisions on therapy on published action levels rather than laboratory reference ranges</a:t>
            </a:r>
          </a:p>
        </p:txBody>
      </p:sp>
      <p:sp>
        <p:nvSpPr>
          <p:cNvPr id="21" name="object 3">
            <a:extLst>
              <a:ext uri="{FF2B5EF4-FFF2-40B4-BE49-F238E27FC236}">
                <a16:creationId xmlns:a16="http://schemas.microsoft.com/office/drawing/2014/main" id="{788B18B1-3A0D-4161-87E7-47AFEBFB72DC}"/>
              </a:ext>
            </a:extLst>
          </p:cNvPr>
          <p:cNvSpPr txBox="1"/>
          <p:nvPr/>
        </p:nvSpPr>
        <p:spPr>
          <a:xfrm>
            <a:off x="1085816" y="2242524"/>
            <a:ext cx="3785646" cy="228091"/>
          </a:xfrm>
          <a:prstGeom prst="rect">
            <a:avLst/>
          </a:prstGeom>
        </p:spPr>
        <p:txBody>
          <a:bodyPr wrap="square" lIns="0" tIns="0" rIns="0" bIns="0" rtlCol="0">
            <a:noAutofit/>
          </a:bodyPr>
          <a:lstStyle/>
          <a:p>
            <a:pPr marL="12700" marR="0" lvl="0" indent="0" algn="ctr" defTabSz="914400" rtl="0" eaLnBrk="1" fontAlgn="auto" latinLnBrk="0" hangingPunct="1">
              <a:lnSpc>
                <a:spcPts val="1725"/>
              </a:lnSpc>
              <a:spcBef>
                <a:spcPts val="86"/>
              </a:spcBef>
              <a:spcAft>
                <a:spcPts val="0"/>
              </a:spcAft>
              <a:buClrTx/>
              <a:buSzTx/>
              <a:buFontTx/>
              <a:buNone/>
              <a:tabLst/>
              <a:defRPr/>
            </a:pPr>
            <a:r>
              <a:rPr kumimoji="0" lang="en-GB" sz="2400" b="1" i="0" u="none" strike="noStrike" kern="0" cap="none" spc="0" normalizeH="0" baseline="3413" noProof="0" dirty="0">
                <a:ln>
                  <a:noFill/>
                </a:ln>
                <a:solidFill>
                  <a:srgbClr val="272727"/>
                </a:solidFill>
                <a:effectLst/>
                <a:uLnTx/>
                <a:uFillTx/>
                <a:latin typeface="Calibri"/>
                <a:ea typeface="+mn-ea"/>
                <a:cs typeface="Calibri"/>
              </a:rPr>
              <a:t> Circadian rhythm of testosterone</a:t>
            </a:r>
            <a:endParaRPr kumimoji="0" sz="1600" b="1"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0" name="Title 1">
            <a:extLst>
              <a:ext uri="{FF2B5EF4-FFF2-40B4-BE49-F238E27FC236}">
                <a16:creationId xmlns:a16="http://schemas.microsoft.com/office/drawing/2014/main" id="{3FEADEE9-9DA1-4EC1-9DFC-1A1862E8E7AC}"/>
              </a:ext>
            </a:extLst>
          </p:cNvPr>
          <p:cNvSpPr txBox="1">
            <a:spLocks/>
          </p:cNvSpPr>
          <p:nvPr/>
        </p:nvSpPr>
        <p:spPr>
          <a:xfrm>
            <a:off x="218147" y="324510"/>
            <a:ext cx="8229600" cy="83404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4000" i="0" u="none" strike="noStrike" kern="1200" cap="none" spc="0" normalizeH="0" baseline="0" noProof="0" dirty="0">
                <a:ln>
                  <a:noFill/>
                </a:ln>
                <a:solidFill>
                  <a:srgbClr val="000000"/>
                </a:solidFill>
                <a:effectLst/>
                <a:uLnTx/>
                <a:uFillTx/>
                <a:ea typeface="+mj-ea"/>
                <a:cs typeface="+mj-cs"/>
              </a:rPr>
              <a:t>Measuring Serum Testosterone</a:t>
            </a:r>
          </a:p>
        </p:txBody>
      </p:sp>
      <p:sp>
        <p:nvSpPr>
          <p:cNvPr id="11" name="TextBox 10">
            <a:extLst>
              <a:ext uri="{FF2B5EF4-FFF2-40B4-BE49-F238E27FC236}">
                <a16:creationId xmlns:a16="http://schemas.microsoft.com/office/drawing/2014/main" id="{ABC9977A-DEBC-4807-A221-A000C56ACB53}"/>
              </a:ext>
            </a:extLst>
          </p:cNvPr>
          <p:cNvSpPr txBox="1"/>
          <p:nvPr/>
        </p:nvSpPr>
        <p:spPr>
          <a:xfrm>
            <a:off x="-157334" y="1492792"/>
            <a:ext cx="1063538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The diurnal/circadian rhythm of serum T means levels are highest in the early morning</a:t>
            </a: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p:txBody>
      </p:sp>
      <p:sp>
        <p:nvSpPr>
          <p:cNvPr id="12" name="Rectangle 11">
            <a:extLst>
              <a:ext uri="{FF2B5EF4-FFF2-40B4-BE49-F238E27FC236}">
                <a16:creationId xmlns:a16="http://schemas.microsoft.com/office/drawing/2014/main" id="{9E2DC54E-C3B3-4AFB-8120-EC7613490E1C}"/>
              </a:ext>
            </a:extLst>
          </p:cNvPr>
          <p:cNvSpPr/>
          <p:nvPr/>
        </p:nvSpPr>
        <p:spPr>
          <a:xfrm>
            <a:off x="380445" y="1399328"/>
            <a:ext cx="9510776" cy="512323"/>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6A96CC56-793B-4C87-8699-AB5BC3A5999D}"/>
              </a:ext>
            </a:extLst>
          </p:cNvPr>
          <p:cNvSpPr>
            <a:spLocks noGrp="1"/>
          </p:cNvSpPr>
          <p:nvPr>
            <p:ph type="sldNum" sz="quarter" idx="12"/>
          </p:nvPr>
        </p:nvSpPr>
        <p:spPr/>
        <p:txBody>
          <a:bodyPr/>
          <a:lstStyle/>
          <a:p>
            <a:fld id="{24443D20-B41A-4E7F-B431-D4A85DE2CB5E}" type="slidenum">
              <a:rPr lang="en-GB" smtClean="0"/>
              <a:t>55</a:t>
            </a:fld>
            <a:endParaRPr lang="en-GB"/>
          </a:p>
        </p:txBody>
      </p:sp>
    </p:spTree>
    <p:extLst>
      <p:ext uri="{BB962C8B-B14F-4D97-AF65-F5344CB8AC3E}">
        <p14:creationId xmlns:p14="http://schemas.microsoft.com/office/powerpoint/2010/main" val="1126590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1673" y="2270849"/>
            <a:ext cx="10193528" cy="489287"/>
          </a:xfrm>
          <a:prstGeom prst="rect">
            <a:avLst/>
          </a:prstGeom>
          <a:solidFill>
            <a:srgbClr val="E2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A8E1"/>
              </a:solidFill>
              <a:effectLst/>
              <a:uLnTx/>
              <a:uFillTx/>
              <a:latin typeface="Arial"/>
              <a:ea typeface="+mn-ea"/>
              <a:cs typeface="+mn-cs"/>
            </a:endParaRPr>
          </a:p>
        </p:txBody>
      </p:sp>
      <p:sp>
        <p:nvSpPr>
          <p:cNvPr id="7" name="Rectangle 6"/>
          <p:cNvSpPr/>
          <p:nvPr/>
        </p:nvSpPr>
        <p:spPr>
          <a:xfrm>
            <a:off x="781673" y="3938057"/>
            <a:ext cx="10193528" cy="51503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A8E1"/>
              </a:solidFill>
              <a:effectLst/>
              <a:uLnTx/>
              <a:uFillTx/>
              <a:latin typeface="Arial"/>
              <a:ea typeface="+mn-ea"/>
              <a:cs typeface="+mn-cs"/>
            </a:endParaRPr>
          </a:p>
        </p:txBody>
      </p:sp>
      <p:sp>
        <p:nvSpPr>
          <p:cNvPr id="8" name="Rectangle 7"/>
          <p:cNvSpPr/>
          <p:nvPr/>
        </p:nvSpPr>
        <p:spPr>
          <a:xfrm>
            <a:off x="781673" y="2994927"/>
            <a:ext cx="10193528" cy="627816"/>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A8E1"/>
              </a:solidFill>
              <a:effectLst/>
              <a:uLnTx/>
              <a:uFillTx/>
              <a:latin typeface="Arial"/>
              <a:ea typeface="+mn-ea"/>
              <a:cs typeface="+mn-cs"/>
            </a:endParaRPr>
          </a:p>
        </p:txBody>
      </p:sp>
      <p:sp>
        <p:nvSpPr>
          <p:cNvPr id="2" name="Title 1"/>
          <p:cNvSpPr>
            <a:spLocks noGrp="1"/>
          </p:cNvSpPr>
          <p:nvPr>
            <p:ph type="title"/>
          </p:nvPr>
        </p:nvSpPr>
        <p:spPr>
          <a:xfrm>
            <a:off x="514191" y="203879"/>
            <a:ext cx="10635342" cy="786454"/>
          </a:xfrm>
        </p:spPr>
        <p:txBody>
          <a:bodyPr>
            <a:normAutofit fontScale="90000"/>
          </a:bodyPr>
          <a:lstStyle/>
          <a:p>
            <a:pPr algn="ctr"/>
            <a:r>
              <a:rPr lang="en-US" dirty="0">
                <a:solidFill>
                  <a:srgbClr val="000000"/>
                </a:solidFill>
              </a:rPr>
              <a:t>Example of Evidence-Based Action Levels</a:t>
            </a:r>
          </a:p>
        </p:txBody>
      </p:sp>
      <p:sp>
        <p:nvSpPr>
          <p:cNvPr id="12" name="Rectangle 11">
            <a:extLst>
              <a:ext uri="{FF2B5EF4-FFF2-40B4-BE49-F238E27FC236}">
                <a16:creationId xmlns:a16="http://schemas.microsoft.com/office/drawing/2014/main" id="{19A33592-F93F-43A3-BB67-673C26A00588}"/>
              </a:ext>
            </a:extLst>
          </p:cNvPr>
          <p:cNvSpPr/>
          <p:nvPr/>
        </p:nvSpPr>
        <p:spPr>
          <a:xfrm>
            <a:off x="9144" y="6491932"/>
            <a:ext cx="12192000"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ea typeface="+mn-ea"/>
                <a:cs typeface="+mn-cs"/>
              </a:rPr>
              <a:t>Hackett G,  et al. British Society for Sexual Medicine Guidelines on Adult Testosterone Deficiency, With Statements for UK Practice. J Sex Med 2017;14:1504-1523. </a:t>
            </a:r>
          </a:p>
        </p:txBody>
      </p:sp>
      <p:sp>
        <p:nvSpPr>
          <p:cNvPr id="17" name="TextBox 16">
            <a:extLst>
              <a:ext uri="{FF2B5EF4-FFF2-40B4-BE49-F238E27FC236}">
                <a16:creationId xmlns:a16="http://schemas.microsoft.com/office/drawing/2014/main" id="{4013E0D5-2224-4378-BD50-6212524817B7}"/>
              </a:ext>
            </a:extLst>
          </p:cNvPr>
          <p:cNvSpPr txBox="1"/>
          <p:nvPr/>
        </p:nvSpPr>
        <p:spPr>
          <a:xfrm>
            <a:off x="514191" y="1367143"/>
            <a:ext cx="10635341" cy="3785652"/>
          </a:xfrm>
          <a:prstGeom prst="rect">
            <a:avLst/>
          </a:prstGeom>
          <a:noFill/>
        </p:spPr>
        <p:txBody>
          <a:bodyPr wrap="square" rtlCol="0">
            <a:spAutoFit/>
          </a:bodyPr>
          <a:lstStyle/>
          <a:p>
            <a:pPr marL="182563" marR="0" lvl="0" indent="-182563"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The British Society for Sexual Medicine (BSSM) recommend the use of evidence-based action levels to advise HCPs of serum testosterone (T) values that may require Testosterone Therapy (</a:t>
            </a:r>
            <a:r>
              <a:rPr kumimoji="0" lang="en-GB" sz="1600" b="0" i="0" u="none" strike="noStrike" kern="1200" cap="none" spc="0" normalizeH="0" baseline="0" noProof="0" dirty="0" err="1">
                <a:ln>
                  <a:noFill/>
                </a:ln>
                <a:solidFill>
                  <a:srgbClr val="000000"/>
                </a:solidFill>
                <a:effectLst/>
                <a:uLnTx/>
                <a:uFillTx/>
                <a:latin typeface="Poppins Light"/>
                <a:ea typeface="+mn-ea"/>
                <a:cs typeface="+mn-cs"/>
              </a:rPr>
              <a:t>TTh</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 </a:t>
            </a:r>
          </a:p>
          <a:p>
            <a:pPr marL="182563" marR="0" lvl="0" indent="-182563"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182563" marR="0" lvl="0" indent="-182563"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539750" marR="0" lvl="1" indent="-357188" algn="ctr" defTabSz="914400" rtl="0" eaLnBrk="1" fontAlgn="auto" latinLnBrk="0" hangingPunct="1">
              <a:lnSpc>
                <a:spcPct val="100000"/>
              </a:lnSpc>
              <a:spcBef>
                <a:spcPts val="0"/>
              </a:spcBef>
              <a:spcAft>
                <a:spcPts val="0"/>
              </a:spcAft>
              <a:buClr>
                <a:prstClr val="white"/>
              </a:buClr>
              <a:buSzTx/>
              <a:buFontTx/>
              <a:buNone/>
              <a:tabLst/>
              <a:defRPr/>
            </a:pPr>
            <a:r>
              <a:rPr kumimoji="0" lang="en-GB" sz="1600" b="1" i="0" u="none" strike="noStrike" kern="1200" cap="none" spc="0" normalizeH="0" baseline="0" noProof="0" dirty="0">
                <a:ln>
                  <a:noFill/>
                </a:ln>
                <a:solidFill>
                  <a:schemeClr val="bg1"/>
                </a:solidFill>
                <a:effectLst/>
                <a:uLnTx/>
                <a:uFillTx/>
                <a:latin typeface="Poppins Light"/>
                <a:ea typeface="+mn-ea"/>
                <a:cs typeface="+mn-cs"/>
              </a:rPr>
              <a:t>Usually requires </a:t>
            </a:r>
            <a:r>
              <a:rPr kumimoji="0" lang="en-GB" sz="1600" b="1" i="0" u="none" strike="noStrike" kern="1200" cap="none" spc="0" normalizeH="0" baseline="0" noProof="0" dirty="0" err="1">
                <a:ln>
                  <a:noFill/>
                </a:ln>
                <a:solidFill>
                  <a:schemeClr val="bg1"/>
                </a:solidFill>
                <a:effectLst/>
                <a:uLnTx/>
                <a:uFillTx/>
                <a:latin typeface="Poppins Light"/>
                <a:ea typeface="+mn-ea"/>
                <a:cs typeface="+mn-cs"/>
              </a:rPr>
              <a:t>TTh</a:t>
            </a:r>
            <a:r>
              <a:rPr kumimoji="0" lang="en-GB" sz="1600" b="1" i="0" u="none" strike="noStrike" kern="1200" cap="none" spc="0" normalizeH="0" baseline="0" noProof="0" dirty="0">
                <a:ln>
                  <a:noFill/>
                </a:ln>
                <a:solidFill>
                  <a:schemeClr val="bg1"/>
                </a:solidFill>
                <a:effectLst/>
                <a:uLnTx/>
                <a:uFillTx/>
                <a:latin typeface="Poppins Light"/>
                <a:ea typeface="+mn-ea"/>
                <a:cs typeface="+mn-cs"/>
              </a:rPr>
              <a:t>: </a:t>
            </a:r>
            <a:r>
              <a:rPr kumimoji="0" lang="en-GB" sz="1600" b="0" i="0" u="none" strike="noStrike" kern="1200" cap="none" spc="0" normalizeH="0" baseline="0" noProof="0" dirty="0">
                <a:ln>
                  <a:noFill/>
                </a:ln>
                <a:solidFill>
                  <a:schemeClr val="bg1"/>
                </a:solidFill>
                <a:effectLst/>
                <a:uLnTx/>
                <a:uFillTx/>
                <a:latin typeface="Poppins Light"/>
                <a:ea typeface="+mn-ea"/>
                <a:cs typeface="+mn-cs"/>
              </a:rPr>
              <a:t>Total T (TT) level &lt;8 nmol/L </a:t>
            </a:r>
            <a:r>
              <a:rPr kumimoji="0" lang="en-GB" sz="1600" b="0" i="1" u="none" strike="noStrike" kern="1200" cap="none" spc="0" normalizeH="0" baseline="0" noProof="0" dirty="0">
                <a:ln>
                  <a:noFill/>
                </a:ln>
                <a:solidFill>
                  <a:schemeClr val="bg1"/>
                </a:solidFill>
                <a:effectLst/>
                <a:uLnTx/>
                <a:uFillTx/>
                <a:latin typeface="Poppins Light"/>
                <a:ea typeface="+mn-ea"/>
                <a:cs typeface="+mn-cs"/>
              </a:rPr>
              <a:t>or</a:t>
            </a:r>
            <a:r>
              <a:rPr kumimoji="0" lang="en-GB" sz="1600" b="0" i="0" u="none" strike="noStrike" kern="1200" cap="none" spc="0" normalizeH="0" baseline="0" noProof="0" dirty="0">
                <a:ln>
                  <a:noFill/>
                </a:ln>
                <a:solidFill>
                  <a:schemeClr val="bg1"/>
                </a:solidFill>
                <a:effectLst/>
                <a:uLnTx/>
                <a:uFillTx/>
                <a:latin typeface="Poppins Light"/>
                <a:ea typeface="+mn-ea"/>
                <a:cs typeface="+mn-cs"/>
              </a:rPr>
              <a:t> free T (FT) &lt;0.180 nmol/L</a:t>
            </a:r>
          </a:p>
          <a:p>
            <a:pPr marL="539750" marR="0" lvl="1" indent="-357188" algn="ctr" defTabSz="914400" rtl="0" eaLnBrk="1" fontAlgn="auto" latinLnBrk="0" hangingPunct="1">
              <a:lnSpc>
                <a:spcPct val="100000"/>
              </a:lnSpc>
              <a:spcBef>
                <a:spcPts val="0"/>
              </a:spcBef>
              <a:spcAft>
                <a:spcPts val="0"/>
              </a:spcAft>
              <a:buClr>
                <a:prstClr val="white"/>
              </a:buClr>
              <a:buSzTx/>
              <a:buFontTx/>
              <a:buNone/>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182562" marR="0" lvl="1" indent="0" algn="ctr" defTabSz="914400" rtl="0" eaLnBrk="1" fontAlgn="auto" latinLnBrk="0" hangingPunct="1">
              <a:lnSpc>
                <a:spcPct val="100000"/>
              </a:lnSpc>
              <a:spcBef>
                <a:spcPts val="0"/>
              </a:spcBef>
              <a:spcAft>
                <a:spcPts val="0"/>
              </a:spcAft>
              <a:buClr>
                <a:prstClr val="white"/>
              </a:buClr>
              <a:buSzTx/>
              <a:buFontTx/>
              <a:buNone/>
              <a:tabLst/>
              <a:defRPr/>
            </a:pPr>
            <a:endParaRPr kumimoji="0" lang="en-GB" sz="1600" b="1" i="0" u="none" strike="noStrike" kern="1200" cap="none" spc="0" normalizeH="0" baseline="0" noProof="0" dirty="0">
              <a:ln>
                <a:noFill/>
              </a:ln>
              <a:solidFill>
                <a:srgbClr val="000000"/>
              </a:solidFill>
              <a:effectLst/>
              <a:uLnTx/>
              <a:uFillTx/>
              <a:latin typeface="Poppins Light"/>
              <a:ea typeface="+mn-ea"/>
              <a:cs typeface="+mn-cs"/>
            </a:endParaRPr>
          </a:p>
          <a:p>
            <a:pPr marL="539750" marR="0" lvl="1" indent="90488" algn="ctr" defTabSz="914400" rtl="0" eaLnBrk="1" fontAlgn="auto" latinLnBrk="0" hangingPunct="1">
              <a:lnSpc>
                <a:spcPct val="100000"/>
              </a:lnSpc>
              <a:spcBef>
                <a:spcPts val="0"/>
              </a:spcBef>
              <a:spcAft>
                <a:spcPts val="0"/>
              </a:spcAft>
              <a:buClr>
                <a:prstClr val="white"/>
              </a:buClr>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May require a </a:t>
            </a:r>
            <a:r>
              <a:rPr kumimoji="0" lang="en-GB" sz="1600" b="1" i="1" u="none" strike="noStrike" kern="1200" cap="none" spc="0" normalizeH="0" baseline="0" noProof="0" dirty="0">
                <a:ln>
                  <a:noFill/>
                </a:ln>
                <a:solidFill>
                  <a:srgbClr val="000000"/>
                </a:solidFill>
                <a:effectLst/>
                <a:uLnTx/>
                <a:uFillTx/>
                <a:latin typeface="Poppins Light"/>
                <a:ea typeface="+mn-ea"/>
                <a:cs typeface="+mn-cs"/>
              </a:rPr>
              <a:t>trial</a:t>
            </a:r>
            <a:r>
              <a:rPr kumimoji="0" lang="en-GB" sz="1600" b="1" i="0" u="none" strike="noStrike" kern="1200" cap="none" spc="0" normalizeH="0" baseline="0" noProof="0" dirty="0">
                <a:ln>
                  <a:noFill/>
                </a:ln>
                <a:solidFill>
                  <a:srgbClr val="000000"/>
                </a:solidFill>
                <a:effectLst/>
                <a:uLnTx/>
                <a:uFillTx/>
                <a:latin typeface="Poppins Light"/>
                <a:ea typeface="+mn-ea"/>
                <a:cs typeface="+mn-cs"/>
              </a:rPr>
              <a:t> of </a:t>
            </a:r>
            <a:r>
              <a:rPr kumimoji="0" lang="en-GB" sz="1600" b="1" i="0" u="none" strike="noStrike" kern="1200" cap="none" spc="0" normalizeH="0" baseline="0" noProof="0" dirty="0" err="1">
                <a:ln>
                  <a:noFill/>
                </a:ln>
                <a:solidFill>
                  <a:srgbClr val="000000"/>
                </a:solidFill>
                <a:effectLst/>
                <a:uLnTx/>
                <a:uFillTx/>
                <a:latin typeface="Poppins Light"/>
                <a:ea typeface="+mn-ea"/>
                <a:cs typeface="+mn-cs"/>
              </a:rPr>
              <a:t>TTh</a:t>
            </a:r>
            <a:r>
              <a:rPr kumimoji="0" lang="en-GB" sz="1600" b="1" i="0" u="none" strike="noStrike" kern="1200" cap="none" spc="0" normalizeH="0" baseline="0" noProof="0" dirty="0">
                <a:ln>
                  <a:noFill/>
                </a:ln>
                <a:solidFill>
                  <a:srgbClr val="000000"/>
                </a:solidFill>
                <a:effectLst/>
                <a:uLnTx/>
                <a:uFillTx/>
                <a:latin typeface="Poppins Light"/>
                <a:ea typeface="+mn-ea"/>
                <a:cs typeface="+mn-cs"/>
              </a:rPr>
              <a:t> for a minimum of 6 months: </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TT 8-12 nmol/L </a:t>
            </a:r>
            <a:r>
              <a:rPr kumimoji="0" lang="en-GB" sz="1600" b="0" i="1" u="none" strike="noStrike" kern="1200" cap="none" spc="0" normalizeH="0" baseline="0" noProof="0" dirty="0">
                <a:ln>
                  <a:noFill/>
                </a:ln>
                <a:solidFill>
                  <a:srgbClr val="000000"/>
                </a:solidFill>
                <a:effectLst/>
                <a:uLnTx/>
                <a:uFillTx/>
                <a:latin typeface="Poppins Light"/>
                <a:ea typeface="+mn-ea"/>
                <a:cs typeface="+mn-cs"/>
              </a:rPr>
              <a:t>or </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free T 0.180-0.225 nmol/L</a:t>
            </a:r>
          </a:p>
          <a:p>
            <a:pPr marL="182562" marR="0" lvl="1" indent="0" algn="ctr" defTabSz="914400" rtl="0" eaLnBrk="1" fontAlgn="auto" latinLnBrk="0" hangingPunct="1">
              <a:lnSpc>
                <a:spcPct val="100000"/>
              </a:lnSpc>
              <a:spcBef>
                <a:spcPts val="0"/>
              </a:spcBef>
              <a:spcAft>
                <a:spcPts val="0"/>
              </a:spcAft>
              <a:buClr>
                <a:prstClr val="white"/>
              </a:buClr>
              <a:buSzTx/>
              <a:buFontTx/>
              <a:buNone/>
              <a:tabLst/>
              <a:defRPr/>
            </a:pPr>
            <a:endParaRPr kumimoji="0" lang="en-GB" sz="1600" b="1" i="0" u="none" strike="noStrike" kern="1200" cap="none" spc="0" normalizeH="0" baseline="0" noProof="0" dirty="0">
              <a:ln>
                <a:noFill/>
              </a:ln>
              <a:solidFill>
                <a:srgbClr val="000000"/>
              </a:solidFill>
              <a:effectLst/>
              <a:uLnTx/>
              <a:uFillTx/>
              <a:latin typeface="Poppins Light"/>
              <a:ea typeface="+mn-ea"/>
              <a:cs typeface="+mn-cs"/>
            </a:endParaRPr>
          </a:p>
          <a:p>
            <a:pPr marL="182562" marR="0" lvl="1" indent="0" algn="ctr" defTabSz="914400" rtl="0" eaLnBrk="1" fontAlgn="auto" latinLnBrk="0" hangingPunct="1">
              <a:lnSpc>
                <a:spcPct val="100000"/>
              </a:lnSpc>
              <a:spcBef>
                <a:spcPts val="0"/>
              </a:spcBef>
              <a:spcAft>
                <a:spcPts val="0"/>
              </a:spcAft>
              <a:buClr>
                <a:prstClr val="white"/>
              </a:buClr>
              <a:buSzTx/>
              <a:buFontTx/>
              <a:buNone/>
              <a:tabLst/>
              <a:defRPr/>
            </a:pPr>
            <a:endParaRPr kumimoji="0" lang="en-GB" sz="1600" b="1" i="0" u="none" strike="noStrike" kern="1200" cap="none" spc="0" normalizeH="0" baseline="0" noProof="0" dirty="0">
              <a:ln>
                <a:noFill/>
              </a:ln>
              <a:solidFill>
                <a:srgbClr val="000000"/>
              </a:solidFill>
              <a:effectLst/>
              <a:uLnTx/>
              <a:uFillTx/>
              <a:latin typeface="Poppins Light"/>
              <a:ea typeface="+mn-ea"/>
              <a:cs typeface="+mn-cs"/>
            </a:endParaRPr>
          </a:p>
          <a:p>
            <a:pPr marL="539750" marR="0" lvl="1" indent="-357188" algn="ctr" defTabSz="914400" rtl="0" eaLnBrk="1" fontAlgn="auto" latinLnBrk="0" hangingPunct="1">
              <a:lnSpc>
                <a:spcPct val="100000"/>
              </a:lnSpc>
              <a:spcBef>
                <a:spcPts val="0"/>
              </a:spcBef>
              <a:spcAft>
                <a:spcPts val="0"/>
              </a:spcAft>
              <a:buClr>
                <a:prstClr val="white"/>
              </a:buClr>
              <a:buSzTx/>
              <a:buFontTx/>
              <a:buNone/>
              <a:tabLst/>
              <a:defRPr/>
            </a:pPr>
            <a:endParaRPr kumimoji="0" lang="en-GB" sz="1600" b="1" i="0" u="none" strike="noStrike" kern="1200" cap="none" spc="0" normalizeH="0" baseline="0" noProof="0" dirty="0">
              <a:ln>
                <a:noFill/>
              </a:ln>
              <a:solidFill>
                <a:srgbClr val="000000"/>
              </a:solidFill>
              <a:effectLst/>
              <a:uLnTx/>
              <a:uFillTx/>
              <a:latin typeface="Poppins Light"/>
              <a:ea typeface="+mn-ea"/>
              <a:cs typeface="+mn-cs"/>
            </a:endParaRPr>
          </a:p>
          <a:p>
            <a:pPr marL="539750" marR="0" lvl="1" indent="-357188" algn="ctr" defTabSz="914400" rtl="0" eaLnBrk="1" fontAlgn="auto" latinLnBrk="0" hangingPunct="1">
              <a:lnSpc>
                <a:spcPct val="100000"/>
              </a:lnSpc>
              <a:spcBef>
                <a:spcPts val="0"/>
              </a:spcBef>
              <a:spcAft>
                <a:spcPts val="0"/>
              </a:spcAft>
              <a:buClr>
                <a:prstClr val="white"/>
              </a:buClr>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Does not usually require </a:t>
            </a:r>
            <a:r>
              <a:rPr kumimoji="0" lang="en-GB" sz="1600" b="1" i="0" u="none" strike="noStrike" kern="1200" cap="none" spc="0" normalizeH="0" baseline="0" noProof="0" dirty="0" err="1">
                <a:ln>
                  <a:noFill/>
                </a:ln>
                <a:solidFill>
                  <a:srgbClr val="000000"/>
                </a:solidFill>
                <a:effectLst/>
                <a:uLnTx/>
                <a:uFillTx/>
                <a:latin typeface="Poppins Light"/>
                <a:ea typeface="+mn-ea"/>
                <a:cs typeface="+mn-cs"/>
              </a:rPr>
              <a:t>TTh</a:t>
            </a:r>
            <a:r>
              <a:rPr kumimoji="0" lang="en-GB" sz="1600" b="1" i="0" u="none" strike="noStrike" kern="1200" cap="none" spc="0" normalizeH="0" baseline="0" noProof="0" dirty="0">
                <a:ln>
                  <a:noFill/>
                </a:ln>
                <a:solidFill>
                  <a:srgbClr val="000000"/>
                </a:solidFill>
                <a:effectLst/>
                <a:uLnTx/>
                <a:uFillTx/>
                <a:latin typeface="Poppins Light"/>
                <a:ea typeface="+mn-ea"/>
                <a:cs typeface="+mn-cs"/>
              </a:rPr>
              <a:t>: </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TT level &gt;12 nmol/L </a:t>
            </a:r>
            <a:r>
              <a:rPr kumimoji="0" lang="en-GB" sz="1600" b="0" i="1" u="none" strike="noStrike" kern="1200" cap="none" spc="0" normalizeH="0" baseline="0" noProof="0" dirty="0">
                <a:ln>
                  <a:noFill/>
                </a:ln>
                <a:solidFill>
                  <a:srgbClr val="000000"/>
                </a:solidFill>
                <a:effectLst/>
                <a:uLnTx/>
                <a:uFillTx/>
                <a:latin typeface="Poppins Light"/>
                <a:ea typeface="+mn-ea"/>
                <a:cs typeface="+mn-cs"/>
              </a:rPr>
              <a:t>or</a:t>
            </a:r>
            <a:r>
              <a:rPr kumimoji="0" lang="en-GB" sz="1600" b="0" i="0" u="none" strike="noStrike" kern="1200" cap="none" spc="0" normalizeH="0" baseline="0" noProof="0" dirty="0">
                <a:ln>
                  <a:noFill/>
                </a:ln>
                <a:solidFill>
                  <a:srgbClr val="000000"/>
                </a:solidFill>
                <a:effectLst/>
                <a:uLnTx/>
                <a:uFillTx/>
                <a:latin typeface="Poppins Light"/>
                <a:ea typeface="+mn-ea"/>
                <a:cs typeface="+mn-cs"/>
              </a:rPr>
              <a:t> free T &gt;0.225 nmol/L</a:t>
            </a:r>
            <a:endParaRPr kumimoji="0" lang="en-GB" sz="1600" b="1" i="0" u="none" strike="noStrike" kern="1200" cap="none" spc="0" normalizeH="0" baseline="0" noProof="0" dirty="0">
              <a:ln>
                <a:noFill/>
              </a:ln>
              <a:solidFill>
                <a:srgbClr val="000000"/>
              </a:solidFill>
              <a:effectLst/>
              <a:uLnTx/>
              <a:uFillTx/>
              <a:latin typeface="Poppins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Poppins Light"/>
              <a:ea typeface="+mn-ea"/>
              <a:cs typeface="+mn-cs"/>
            </a:endParaRPr>
          </a:p>
          <a:p>
            <a:pPr marL="182563" marR="0" lvl="0" indent="-182563"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0000"/>
              </a:solidFill>
              <a:effectLst/>
              <a:uLnTx/>
              <a:uFillTx/>
              <a:latin typeface="Poppins Light"/>
              <a:ea typeface="+mn-ea"/>
              <a:cs typeface="+mn-cs"/>
            </a:endParaRPr>
          </a:p>
          <a:p>
            <a:pPr marL="182563" marR="0" lvl="0" indent="-182563"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Free Testosterone should be calculated when the TT is 8-12 nmol/L</a:t>
            </a:r>
          </a:p>
        </p:txBody>
      </p:sp>
    </p:spTree>
    <p:extLst>
      <p:ext uri="{BB962C8B-B14F-4D97-AF65-F5344CB8AC3E}">
        <p14:creationId xmlns:p14="http://schemas.microsoft.com/office/powerpoint/2010/main" val="4035488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3C9CE-BFEC-BC39-A630-F14D6588283A}"/>
              </a:ext>
            </a:extLst>
          </p:cNvPr>
          <p:cNvSpPr>
            <a:spLocks noGrp="1"/>
          </p:cNvSpPr>
          <p:nvPr>
            <p:ph type="title"/>
          </p:nvPr>
        </p:nvSpPr>
        <p:spPr>
          <a:xfrm>
            <a:off x="233204" y="413117"/>
            <a:ext cx="11295814" cy="738088"/>
          </a:xfrm>
        </p:spPr>
        <p:txBody>
          <a:bodyPr/>
          <a:lstStyle/>
          <a:p>
            <a:pPr algn="ctr"/>
            <a:r>
              <a:rPr lang="en-GB" dirty="0"/>
              <a:t>UK male testosterone reference intervals - 2021</a:t>
            </a:r>
          </a:p>
        </p:txBody>
      </p:sp>
      <p:pic>
        <p:nvPicPr>
          <p:cNvPr id="5" name="Content Placeholder 4">
            <a:extLst>
              <a:ext uri="{FF2B5EF4-FFF2-40B4-BE49-F238E27FC236}">
                <a16:creationId xmlns:a16="http://schemas.microsoft.com/office/drawing/2014/main" id="{2BC907D3-1E54-7C76-3B43-E5F6EDA7D64B}"/>
              </a:ext>
            </a:extLst>
          </p:cNvPr>
          <p:cNvPicPr>
            <a:picLocks noGrp="1" noChangeAspect="1"/>
          </p:cNvPicPr>
          <p:nvPr>
            <p:ph idx="1"/>
          </p:nvPr>
        </p:nvPicPr>
        <p:blipFill>
          <a:blip r:embed="rId2"/>
          <a:stretch>
            <a:fillRect/>
          </a:stretch>
        </p:blipFill>
        <p:spPr>
          <a:xfrm>
            <a:off x="201478" y="1398739"/>
            <a:ext cx="11359266" cy="2813953"/>
          </a:xfrm>
        </p:spPr>
      </p:pic>
      <p:sp>
        <p:nvSpPr>
          <p:cNvPr id="7" name="TextBox 6">
            <a:extLst>
              <a:ext uri="{FF2B5EF4-FFF2-40B4-BE49-F238E27FC236}">
                <a16:creationId xmlns:a16="http://schemas.microsoft.com/office/drawing/2014/main" id="{9A85A1A8-B2DD-D29C-590B-FBFFECD2F237}"/>
              </a:ext>
            </a:extLst>
          </p:cNvPr>
          <p:cNvSpPr txBox="1"/>
          <p:nvPr/>
        </p:nvSpPr>
        <p:spPr>
          <a:xfrm>
            <a:off x="2954017" y="5948113"/>
            <a:ext cx="60985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6EAB"/>
                </a:solidFill>
                <a:effectLst/>
                <a:uLnTx/>
                <a:uFillTx/>
                <a:latin typeface="Poppins Light"/>
                <a:ea typeface="+mn-ea"/>
                <a:cs typeface="+mn-cs"/>
              </a:rPr>
              <a:t>Livingston, M et al. Int J Clin Pract. 2020;00:e13607.</a:t>
            </a:r>
          </a:p>
        </p:txBody>
      </p:sp>
      <p:sp>
        <p:nvSpPr>
          <p:cNvPr id="8" name="TextBox 7">
            <a:extLst>
              <a:ext uri="{FF2B5EF4-FFF2-40B4-BE49-F238E27FC236}">
                <a16:creationId xmlns:a16="http://schemas.microsoft.com/office/drawing/2014/main" id="{3063848F-11A7-A6B0-806A-BCF5FF696A8B}"/>
              </a:ext>
            </a:extLst>
          </p:cNvPr>
          <p:cNvSpPr txBox="1"/>
          <p:nvPr/>
        </p:nvSpPr>
        <p:spPr>
          <a:xfrm>
            <a:off x="0" y="4418683"/>
            <a:ext cx="11499742" cy="1077218"/>
          </a:xfrm>
          <a:prstGeom prst="rect">
            <a:avLst/>
          </a:prstGeom>
          <a:noFill/>
        </p:spPr>
        <p:txBody>
          <a:bodyPr wrap="square" rtlCol="0">
            <a:spAutoFit/>
          </a:bodyPr>
          <a:lstStyle/>
          <a:p>
            <a:pPr marL="371475"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sz="1600" b="1" i="0" u="none" strike="noStrike" kern="1200" cap="none" spc="0" normalizeH="0" baseline="0" noProof="0" dirty="0">
                <a:ln>
                  <a:noFill/>
                </a:ln>
                <a:solidFill>
                  <a:srgbClr val="E7E6E6">
                    <a:lumMod val="25000"/>
                  </a:srgbClr>
                </a:solidFill>
                <a:effectLst/>
                <a:highlight>
                  <a:srgbClr val="FFFF00"/>
                </a:highlight>
                <a:uLnTx/>
                <a:uFillTx/>
                <a:latin typeface="Calibri" panose="020F0502020204030204" pitchFamily="34" charset="0"/>
                <a:ea typeface="+mn-ea"/>
                <a:cs typeface="Calibri" panose="020F0502020204030204" pitchFamily="34" charset="0"/>
              </a:rPr>
              <a:t>UK audit demonstrated that the lower limit of “normal” used to diagnose TD can range from 5-11 nmol/L</a:t>
            </a:r>
          </a:p>
          <a:p>
            <a:pPr marL="371475"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rPr>
              <a:t>Siemens assay uses 3.0nmol/L as normal!</a:t>
            </a:r>
          </a:p>
          <a:p>
            <a:pPr marL="371475" marR="0" lvl="0" indent="-285750" algn="l" defTabSz="914400" rtl="0" eaLnBrk="1" fontAlgn="auto" latinLnBrk="0" hangingPunct="1">
              <a:lnSpc>
                <a:spcPct val="100000"/>
              </a:lnSpc>
              <a:spcBef>
                <a:spcPts val="0"/>
              </a:spcBef>
              <a:spcAft>
                <a:spcPts val="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mn-ea"/>
                <a:cs typeface="Calibri" panose="020F0502020204030204" pitchFamily="34" charset="0"/>
              </a:rPr>
              <a:t>Clinicians need to appreciate that reference ranges quoted by laboratories represent the normal population and that the action levels recommended by the BSSM refer to men with clinical symptoms of TD</a:t>
            </a:r>
          </a:p>
        </p:txBody>
      </p:sp>
    </p:spTree>
    <p:extLst>
      <p:ext uri="{BB962C8B-B14F-4D97-AF65-F5344CB8AC3E}">
        <p14:creationId xmlns:p14="http://schemas.microsoft.com/office/powerpoint/2010/main" val="22595016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2A04FE-6498-499E-89B2-E37F6D6FFE06}"/>
              </a:ext>
            </a:extLst>
          </p:cNvPr>
          <p:cNvSpPr txBox="1">
            <a:spLocks/>
          </p:cNvSpPr>
          <p:nvPr/>
        </p:nvSpPr>
        <p:spPr>
          <a:xfrm>
            <a:off x="-131061" y="275738"/>
            <a:ext cx="9722108" cy="83404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0" marR="0" lvl="0" indent="0" algn="ctr" defTabSz="457200" rtl="0" eaLnBrk="1" fontAlgn="auto" latinLnBrk="0" hangingPunct="1">
              <a:lnSpc>
                <a:spcPct val="80000"/>
              </a:lnSpc>
              <a:spcBef>
                <a:spcPct val="0"/>
              </a:spcBef>
              <a:spcAft>
                <a:spcPts val="0"/>
              </a:spcAft>
              <a:buClr>
                <a:srgbClr val="58595B"/>
              </a:buClr>
              <a:buSzTx/>
              <a:buFontTx/>
              <a:buNone/>
              <a:tabLst/>
              <a:defRPr/>
            </a:pPr>
            <a:r>
              <a:rPr kumimoji="0" lang="en-GB" sz="4000" b="1" i="0" u="none" strike="noStrike" kern="1200" cap="none" spc="0" normalizeH="0" baseline="0" noProof="0" dirty="0">
                <a:ln>
                  <a:noFill/>
                </a:ln>
                <a:solidFill>
                  <a:srgbClr val="006EAB"/>
                </a:solidFill>
                <a:effectLst/>
                <a:uLnTx/>
                <a:uFillTx/>
                <a:latin typeface="Calibri" panose="020F0502020204030204" pitchFamily="34" charset="0"/>
                <a:ea typeface="+mj-ea"/>
                <a:cs typeface="Calibri" panose="020F0502020204030204" pitchFamily="34" charset="0"/>
              </a:rPr>
              <a:t>Consider the Current Situation …</a:t>
            </a:r>
          </a:p>
        </p:txBody>
      </p:sp>
      <p:sp>
        <p:nvSpPr>
          <p:cNvPr id="6" name="Content Placeholder 2">
            <a:extLst>
              <a:ext uri="{FF2B5EF4-FFF2-40B4-BE49-F238E27FC236}">
                <a16:creationId xmlns:a16="http://schemas.microsoft.com/office/drawing/2014/main" id="{14A0D2D0-DB06-4B9C-A7D4-D2F0D240A47A}"/>
              </a:ext>
            </a:extLst>
          </p:cNvPr>
          <p:cNvSpPr>
            <a:spLocks noGrp="1"/>
          </p:cNvSpPr>
          <p:nvPr>
            <p:ph idx="1"/>
          </p:nvPr>
        </p:nvSpPr>
        <p:spPr>
          <a:xfrm>
            <a:off x="1133709" y="1327115"/>
            <a:ext cx="10220091" cy="666162"/>
          </a:xfrm>
        </p:spPr>
        <p:txBody>
          <a:bodyPr vert="horz" lIns="91440" tIns="45720" rIns="91440" bIns="45720" rtlCol="0">
            <a:noAutofit/>
          </a:bodyPr>
          <a:lstStyle/>
          <a:p>
            <a:pPr marL="0" indent="0">
              <a:spcBef>
                <a:spcPts val="2400"/>
              </a:spcBef>
              <a:buClrTx/>
              <a:buNone/>
            </a:pPr>
            <a:r>
              <a:rPr lang="en-GB" sz="1800" dirty="0">
                <a:solidFill>
                  <a:srgbClr val="000000"/>
                </a:solidFill>
                <a:latin typeface="Calibri" panose="020F0502020204030204" pitchFamily="34" charset="0"/>
                <a:cs typeface="Calibri" panose="020F0502020204030204" pitchFamily="34" charset="0"/>
              </a:rPr>
              <a:t>Disease awareness campaign helps a 51 year-old man identify with his symptoms of ED, lethargy, low mood &amp; low libido &amp; decides to visit his GP </a:t>
            </a:r>
          </a:p>
        </p:txBody>
      </p:sp>
      <p:pic>
        <p:nvPicPr>
          <p:cNvPr id="7" name="Picture 6">
            <a:extLst>
              <a:ext uri="{FF2B5EF4-FFF2-40B4-BE49-F238E27FC236}">
                <a16:creationId xmlns:a16="http://schemas.microsoft.com/office/drawing/2014/main" id="{5E91ECC7-9130-4C77-89AE-A3F4EFD37590}"/>
              </a:ext>
            </a:extLst>
          </p:cNvPr>
          <p:cNvPicPr>
            <a:picLocks noChangeAspect="1"/>
          </p:cNvPicPr>
          <p:nvPr/>
        </p:nvPicPr>
        <p:blipFill>
          <a:blip r:embed="rId2"/>
          <a:stretch>
            <a:fillRect/>
          </a:stretch>
        </p:blipFill>
        <p:spPr>
          <a:xfrm>
            <a:off x="1679387" y="3581885"/>
            <a:ext cx="1036674" cy="771954"/>
          </a:xfrm>
          <a:prstGeom prst="rect">
            <a:avLst/>
          </a:prstGeom>
        </p:spPr>
      </p:pic>
      <p:pic>
        <p:nvPicPr>
          <p:cNvPr id="10" name="Picture 9">
            <a:extLst>
              <a:ext uri="{FF2B5EF4-FFF2-40B4-BE49-F238E27FC236}">
                <a16:creationId xmlns:a16="http://schemas.microsoft.com/office/drawing/2014/main" id="{DEBEE849-44E2-4438-AF80-980F6F9DAE7B}"/>
              </a:ext>
            </a:extLst>
          </p:cNvPr>
          <p:cNvPicPr>
            <a:picLocks noChangeAspect="1"/>
          </p:cNvPicPr>
          <p:nvPr/>
        </p:nvPicPr>
        <p:blipFill>
          <a:blip r:embed="rId3"/>
          <a:stretch>
            <a:fillRect/>
          </a:stretch>
        </p:blipFill>
        <p:spPr>
          <a:xfrm>
            <a:off x="302308" y="1303398"/>
            <a:ext cx="668271" cy="535149"/>
          </a:xfrm>
          <a:prstGeom prst="rect">
            <a:avLst/>
          </a:prstGeom>
        </p:spPr>
      </p:pic>
      <p:sp>
        <p:nvSpPr>
          <p:cNvPr id="11" name="Content Placeholder 2">
            <a:extLst>
              <a:ext uri="{FF2B5EF4-FFF2-40B4-BE49-F238E27FC236}">
                <a16:creationId xmlns:a16="http://schemas.microsoft.com/office/drawing/2014/main" id="{0E18F547-1EEC-4151-BC96-3009193FCEC5}"/>
              </a:ext>
            </a:extLst>
          </p:cNvPr>
          <p:cNvSpPr txBox="1">
            <a:spLocks/>
          </p:cNvSpPr>
          <p:nvPr/>
        </p:nvSpPr>
        <p:spPr>
          <a:xfrm>
            <a:off x="1133708" y="2051430"/>
            <a:ext cx="10220090"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His GP who has non-expert knowledge of Men’s Health suspects presenting symptoms could possibly be due to TD</a:t>
            </a:r>
          </a:p>
        </p:txBody>
      </p:sp>
      <p:sp>
        <p:nvSpPr>
          <p:cNvPr id="12" name="Content Placeholder 2">
            <a:extLst>
              <a:ext uri="{FF2B5EF4-FFF2-40B4-BE49-F238E27FC236}">
                <a16:creationId xmlns:a16="http://schemas.microsoft.com/office/drawing/2014/main" id="{65343CA3-3263-4249-BCDD-AB8A09477D00}"/>
              </a:ext>
            </a:extLst>
          </p:cNvPr>
          <p:cNvSpPr txBox="1">
            <a:spLocks/>
          </p:cNvSpPr>
          <p:nvPr/>
        </p:nvSpPr>
        <p:spPr>
          <a:xfrm>
            <a:off x="1120511" y="2795356"/>
            <a:ext cx="10220090"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GP orders a total testosterone from the laboratory to help confirm the diagnosis of TD </a:t>
            </a:r>
          </a:p>
        </p:txBody>
      </p:sp>
      <p:sp>
        <p:nvSpPr>
          <p:cNvPr id="13" name="Content Placeholder 2">
            <a:extLst>
              <a:ext uri="{FF2B5EF4-FFF2-40B4-BE49-F238E27FC236}">
                <a16:creationId xmlns:a16="http://schemas.microsoft.com/office/drawing/2014/main" id="{2D39DF7A-1CD5-4710-986E-F882A9F6E222}"/>
              </a:ext>
            </a:extLst>
          </p:cNvPr>
          <p:cNvSpPr txBox="1">
            <a:spLocks/>
          </p:cNvSpPr>
          <p:nvPr/>
        </p:nvSpPr>
        <p:spPr>
          <a:xfrm>
            <a:off x="2876193" y="3486055"/>
            <a:ext cx="8301777" cy="996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laboratory conduct the test and find the T level is 5.8 nmol/L  </a:t>
            </a:r>
          </a:p>
          <a:p>
            <a:pPr marL="22860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local reference range for the laboratory is 5.0-31.0 nmol/L. </a:t>
            </a:r>
          </a:p>
          <a:p>
            <a:pPr marL="228600" marR="0" lvl="0" indent="-228600" algn="l" defTabSz="914400" rtl="0" eaLnBrk="1" fontAlgn="auto" latinLnBrk="0" hangingPunct="1">
              <a:lnSpc>
                <a:spcPct val="100000"/>
              </a:lnSpc>
              <a:spcBef>
                <a:spcPts val="600"/>
              </a:spcBef>
              <a:spcAft>
                <a:spcPts val="0"/>
              </a:spcAft>
              <a:buClr>
                <a:srgbClr val="006EAB"/>
              </a:buClr>
              <a:buSzTx/>
              <a:buFont typeface="Wingdings" panose="05000000000000000000" pitchFamily="2" charset="2"/>
              <a:buChar char="§"/>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Laboratory send result to the GP with a comment of </a:t>
            </a: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r>
              <a:rPr kumimoji="0" lang="en-GB" sz="1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normal</a:t>
            </a:r>
            <a:r>
              <a:rPr kumimoji="0" lang="en-GB" sz="1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p>
        </p:txBody>
      </p:sp>
      <p:sp>
        <p:nvSpPr>
          <p:cNvPr id="15" name="Rectangle 14">
            <a:extLst>
              <a:ext uri="{FF2B5EF4-FFF2-40B4-BE49-F238E27FC236}">
                <a16:creationId xmlns:a16="http://schemas.microsoft.com/office/drawing/2014/main" id="{19CCD028-757B-4B8B-82CE-6758CFD90F5D}"/>
              </a:ext>
            </a:extLst>
          </p:cNvPr>
          <p:cNvSpPr/>
          <p:nvPr/>
        </p:nvSpPr>
        <p:spPr>
          <a:xfrm>
            <a:off x="1519254" y="3420198"/>
            <a:ext cx="8455519" cy="11143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Image result for red jigsaw piece">
            <a:extLst>
              <a:ext uri="{FF2B5EF4-FFF2-40B4-BE49-F238E27FC236}">
                <a16:creationId xmlns:a16="http://schemas.microsoft.com/office/drawing/2014/main" id="{F05A9D55-E08B-4AEE-B3C3-9670036054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3929" y="4778182"/>
            <a:ext cx="771718" cy="77171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F202F531-43E4-4DA6-A6B6-E339D213135A}"/>
              </a:ext>
            </a:extLst>
          </p:cNvPr>
          <p:cNvSpPr txBox="1">
            <a:spLocks/>
          </p:cNvSpPr>
          <p:nvPr/>
        </p:nvSpPr>
        <p:spPr>
          <a:xfrm>
            <a:off x="1319529" y="4776277"/>
            <a:ext cx="8271517" cy="131200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Despite the T level being low according to guideline recommendations, the GP tells the patient he doesn’t have TD, so instead advises lifestyle changes and prescribes a PDE5i for his ED +/- and an antidepressant for his lethargy &amp; low mood.  His symptoms do not improve </a:t>
            </a:r>
          </a:p>
        </p:txBody>
      </p:sp>
      <p:pic>
        <p:nvPicPr>
          <p:cNvPr id="21" name="Picture 20">
            <a:extLst>
              <a:ext uri="{FF2B5EF4-FFF2-40B4-BE49-F238E27FC236}">
                <a16:creationId xmlns:a16="http://schemas.microsoft.com/office/drawing/2014/main" id="{569F213B-967F-4956-B385-746FCEC3641E}"/>
              </a:ext>
            </a:extLst>
          </p:cNvPr>
          <p:cNvPicPr>
            <a:picLocks noChangeAspect="1"/>
          </p:cNvPicPr>
          <p:nvPr/>
        </p:nvPicPr>
        <p:blipFill>
          <a:blip r:embed="rId3"/>
          <a:stretch>
            <a:fillRect/>
          </a:stretch>
        </p:blipFill>
        <p:spPr>
          <a:xfrm>
            <a:off x="315503" y="2015398"/>
            <a:ext cx="668271" cy="535149"/>
          </a:xfrm>
          <a:prstGeom prst="rect">
            <a:avLst/>
          </a:prstGeom>
        </p:spPr>
      </p:pic>
      <p:pic>
        <p:nvPicPr>
          <p:cNvPr id="22" name="Picture 21">
            <a:extLst>
              <a:ext uri="{FF2B5EF4-FFF2-40B4-BE49-F238E27FC236}">
                <a16:creationId xmlns:a16="http://schemas.microsoft.com/office/drawing/2014/main" id="{1A7D69F9-9BA1-4A3A-A6AE-9DDE706AD567}"/>
              </a:ext>
            </a:extLst>
          </p:cNvPr>
          <p:cNvPicPr>
            <a:picLocks noChangeAspect="1"/>
          </p:cNvPicPr>
          <p:nvPr/>
        </p:nvPicPr>
        <p:blipFill>
          <a:blip r:embed="rId3"/>
          <a:stretch>
            <a:fillRect/>
          </a:stretch>
        </p:blipFill>
        <p:spPr>
          <a:xfrm>
            <a:off x="302307" y="2704395"/>
            <a:ext cx="668271" cy="535149"/>
          </a:xfrm>
          <a:prstGeom prst="rect">
            <a:avLst/>
          </a:prstGeom>
        </p:spPr>
      </p:pic>
      <p:sp>
        <p:nvSpPr>
          <p:cNvPr id="2" name="Slide Number Placeholder 1">
            <a:extLst>
              <a:ext uri="{FF2B5EF4-FFF2-40B4-BE49-F238E27FC236}">
                <a16:creationId xmlns:a16="http://schemas.microsoft.com/office/drawing/2014/main" id="{3FDB00BD-BFB4-46E4-8CB9-F771261ABF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43D20-B41A-4E7F-B431-D4A85DE2CB5E}" type="slidenum">
              <a:rPr kumimoji="0" lang="en-GB" sz="1200" b="0" i="0" u="none" strike="noStrike" kern="1200" cap="none" spc="0" normalizeH="0" baseline="0" noProof="0" smtClean="0">
                <a:ln>
                  <a:noFill/>
                </a:ln>
                <a:solidFill>
                  <a:srgbClr val="006EAB">
                    <a:lumMod val="20000"/>
                    <a:lumOff val="80000"/>
                  </a:srgbClr>
                </a:solidFill>
                <a:effectLst/>
                <a:uLnTx/>
                <a:uFillTx/>
                <a:latin typeface="Poppi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srgbClr val="006EAB">
                  <a:lumMod val="20000"/>
                  <a:lumOff val="80000"/>
                </a:srgbClr>
              </a:solidFill>
              <a:effectLst/>
              <a:uLnTx/>
              <a:uFillTx/>
              <a:latin typeface="Poppins Light"/>
              <a:ea typeface="+mn-ea"/>
              <a:cs typeface="+mn-cs"/>
            </a:endParaRPr>
          </a:p>
        </p:txBody>
      </p:sp>
      <p:pic>
        <p:nvPicPr>
          <p:cNvPr id="1026" name="Picture 2" descr="7,475 Downward Spiral Stock Photos, Pictures &amp; Royalty-Free Images - iStock">
            <a:extLst>
              <a:ext uri="{FF2B5EF4-FFF2-40B4-BE49-F238E27FC236}">
                <a16:creationId xmlns:a16="http://schemas.microsoft.com/office/drawing/2014/main" id="{AEA89197-84AA-BB53-EDE0-BEBE894274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8911" y="4930788"/>
            <a:ext cx="1800290" cy="120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6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3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p:cTn id="45" dur="1000" fill="hold"/>
                                        <p:tgtEl>
                                          <p:spTgt spid="1026"/>
                                        </p:tgtEl>
                                        <p:attrNameLst>
                                          <p:attrName>ppt_w</p:attrName>
                                        </p:attrNameLst>
                                      </p:cBhvr>
                                      <p:tavLst>
                                        <p:tav tm="0">
                                          <p:val>
                                            <p:fltVal val="0"/>
                                          </p:val>
                                        </p:tav>
                                        <p:tav tm="100000">
                                          <p:val>
                                            <p:strVal val="#ppt_w"/>
                                          </p:val>
                                        </p:tav>
                                      </p:tavLst>
                                    </p:anim>
                                    <p:anim calcmode="lin" valueType="num">
                                      <p:cBhvr>
                                        <p:cTn id="46" dur="1000" fill="hold"/>
                                        <p:tgtEl>
                                          <p:spTgt spid="1026"/>
                                        </p:tgtEl>
                                        <p:attrNameLst>
                                          <p:attrName>ppt_h</p:attrName>
                                        </p:attrNameLst>
                                      </p:cBhvr>
                                      <p:tavLst>
                                        <p:tav tm="0">
                                          <p:val>
                                            <p:fltVal val="0"/>
                                          </p:val>
                                        </p:tav>
                                        <p:tav tm="100000">
                                          <p:val>
                                            <p:strVal val="#ppt_h"/>
                                          </p:val>
                                        </p:tav>
                                      </p:tavLst>
                                    </p:anim>
                                    <p:anim calcmode="lin" valueType="num">
                                      <p:cBhvr>
                                        <p:cTn id="47" dur="1000" fill="hold"/>
                                        <p:tgtEl>
                                          <p:spTgt spid="1026"/>
                                        </p:tgtEl>
                                        <p:attrNameLst>
                                          <p:attrName>style.rotation</p:attrName>
                                        </p:attrNameLst>
                                      </p:cBhvr>
                                      <p:tavLst>
                                        <p:tav tm="0">
                                          <p:val>
                                            <p:fltVal val="90"/>
                                          </p:val>
                                        </p:tav>
                                        <p:tav tm="100000">
                                          <p:val>
                                            <p:fltVal val="0"/>
                                          </p:val>
                                        </p:tav>
                                      </p:tavLst>
                                    </p:anim>
                                    <p:animEffect transition="in" filter="fade">
                                      <p:cBhvr>
                                        <p:cTn id="4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4CAD-C856-7F62-2A3E-233910B36969}"/>
              </a:ext>
            </a:extLst>
          </p:cNvPr>
          <p:cNvSpPr>
            <a:spLocks noGrp="1"/>
          </p:cNvSpPr>
          <p:nvPr>
            <p:ph type="title"/>
          </p:nvPr>
        </p:nvSpPr>
        <p:spPr>
          <a:xfrm>
            <a:off x="610248" y="462557"/>
            <a:ext cx="10794814" cy="478541"/>
          </a:xfrm>
        </p:spPr>
        <p:txBody>
          <a:bodyPr/>
          <a:lstStyle/>
          <a:p>
            <a:r>
              <a:rPr lang="en-GB" sz="4000" dirty="0"/>
              <a:t>That’s the theory, what about the reality?</a:t>
            </a:r>
          </a:p>
        </p:txBody>
      </p:sp>
      <p:sp>
        <p:nvSpPr>
          <p:cNvPr id="3" name="Content Placeholder 2">
            <a:extLst>
              <a:ext uri="{FF2B5EF4-FFF2-40B4-BE49-F238E27FC236}">
                <a16:creationId xmlns:a16="http://schemas.microsoft.com/office/drawing/2014/main" id="{022BED8B-03BA-0D23-F525-A4B6EADC698F}"/>
              </a:ext>
            </a:extLst>
          </p:cNvPr>
          <p:cNvSpPr>
            <a:spLocks noGrp="1"/>
          </p:cNvSpPr>
          <p:nvPr>
            <p:ph idx="1"/>
          </p:nvPr>
        </p:nvSpPr>
        <p:spPr>
          <a:xfrm>
            <a:off x="608773" y="1371246"/>
            <a:ext cx="6348980" cy="5096056"/>
          </a:xfrm>
        </p:spPr>
        <p:txBody>
          <a:bodyPr/>
          <a:lstStyle/>
          <a:p>
            <a:r>
              <a:rPr lang="en-GB" sz="2000" dirty="0"/>
              <a:t>Typical example of what happens on a daily basis</a:t>
            </a:r>
          </a:p>
          <a:p>
            <a:endParaRPr lang="en-GB" sz="1100" dirty="0"/>
          </a:p>
          <a:p>
            <a:r>
              <a:rPr lang="en-GB" sz="2000" dirty="0"/>
              <a:t>This report was from 5</a:t>
            </a:r>
            <a:r>
              <a:rPr lang="en-GB" sz="2000" baseline="30000" dirty="0"/>
              <a:t>th</a:t>
            </a:r>
            <a:r>
              <a:rPr lang="en-GB" sz="2000" dirty="0"/>
              <a:t> Sept 2022</a:t>
            </a:r>
          </a:p>
          <a:p>
            <a:endParaRPr lang="en-GB" sz="1100" dirty="0"/>
          </a:p>
          <a:p>
            <a:r>
              <a:rPr lang="en-GB" sz="2000" dirty="0"/>
              <a:t>Patient had ED, low libido, lethargy and low mood</a:t>
            </a:r>
          </a:p>
          <a:p>
            <a:endParaRPr lang="en-GB" sz="1100" dirty="0"/>
          </a:p>
          <a:p>
            <a:r>
              <a:rPr lang="en-GB" sz="2000" dirty="0"/>
              <a:t>Testosterone 6.8nmol/L</a:t>
            </a:r>
          </a:p>
          <a:p>
            <a:pPr lvl="1"/>
            <a:r>
              <a:rPr lang="en-GB" sz="1800" dirty="0"/>
              <a:t>Would be considered a treatable level by any international guideline in the presence of symptoms</a:t>
            </a:r>
          </a:p>
          <a:p>
            <a:pPr lvl="1"/>
            <a:r>
              <a:rPr lang="en-GB" sz="1800" dirty="0"/>
              <a:t>Local assay says </a:t>
            </a:r>
            <a:r>
              <a:rPr lang="en-GB" sz="1800" b="1" dirty="0">
                <a:highlight>
                  <a:srgbClr val="00FF00"/>
                </a:highlight>
              </a:rPr>
              <a:t>normal (cut off 6.7nmol/L)</a:t>
            </a:r>
          </a:p>
          <a:p>
            <a:pPr lvl="1"/>
            <a:r>
              <a:rPr lang="en-GB" sz="1800" dirty="0"/>
              <a:t>No further guidance, no repeat test</a:t>
            </a:r>
          </a:p>
          <a:p>
            <a:pPr lvl="1"/>
            <a:r>
              <a:rPr lang="en-GB" sz="1800" dirty="0"/>
              <a:t>GP effectively shuts the door and patient is lost</a:t>
            </a:r>
          </a:p>
          <a:p>
            <a:pPr marL="354001" marR="0" lvl="0" indent="-354001" algn="l" defTabSz="945443" rtl="0" eaLnBrk="1" fontAlgn="base" latinLnBrk="0" hangingPunct="1">
              <a:lnSpc>
                <a:spcPct val="100000"/>
              </a:lnSpc>
              <a:spcBef>
                <a:spcPct val="20000"/>
              </a:spcBef>
              <a:spcAft>
                <a:spcPct val="0"/>
              </a:spcAft>
              <a:buClrTx/>
              <a:buSzTx/>
              <a:buFontTx/>
              <a:buChar char="•"/>
              <a:tabLst/>
              <a:defRPr/>
            </a:pPr>
            <a:endParaRPr kumimoji="0" lang="en-GB" sz="11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endParaRPr>
          </a:p>
          <a:p>
            <a:pPr marL="354001" marR="0" lvl="0" indent="-354001" algn="l" defTabSz="945443" rtl="0" eaLnBrk="1" fontAlgn="base" latinLnBrk="0" hangingPunct="1">
              <a:lnSpc>
                <a:spcPct val="100000"/>
              </a:lnSpc>
              <a:spcBef>
                <a:spcPct val="20000"/>
              </a:spcBef>
              <a:spcAft>
                <a:spcPct val="0"/>
              </a:spcAft>
              <a:buClrTx/>
              <a:buSzTx/>
              <a:buFontTx/>
              <a:buChar char="•"/>
              <a:tabLst/>
              <a:defRPr/>
            </a:pPr>
            <a:r>
              <a:rPr kumimoji="0" lang="en-GB" sz="20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We need to be talking about</a:t>
            </a:r>
            <a:r>
              <a:rPr kumimoji="0" lang="en-GB" sz="2000" b="0" i="0" u="none" strike="noStrike" kern="0" cap="none" spc="0" normalizeH="0" noProof="0" dirty="0">
                <a:ln>
                  <a:noFill/>
                </a:ln>
                <a:solidFill>
                  <a:srgbClr val="006EAB"/>
                </a:solidFill>
                <a:effectLst/>
                <a:uLnTx/>
                <a:uFillTx/>
                <a:latin typeface="Calibri" pitchFamily="34" charset="0"/>
                <a:ea typeface="ＭＳ Ｐゴシック" charset="0"/>
                <a:cs typeface="Calibri" pitchFamily="34" charset="0"/>
              </a:rPr>
              <a:t> this to our HCPs</a:t>
            </a:r>
            <a:endParaRPr kumimoji="0" lang="en-GB" sz="20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endParaRPr>
          </a:p>
          <a:p>
            <a:pPr lvl="1"/>
            <a:endParaRPr lang="en-GB" dirty="0"/>
          </a:p>
        </p:txBody>
      </p:sp>
      <p:pic>
        <p:nvPicPr>
          <p:cNvPr id="9" name="Picture 8">
            <a:extLst>
              <a:ext uri="{FF2B5EF4-FFF2-40B4-BE49-F238E27FC236}">
                <a16:creationId xmlns:a16="http://schemas.microsoft.com/office/drawing/2014/main" id="{AEAD065D-7CB3-01D9-168A-7E2BE94C1974}"/>
              </a:ext>
            </a:extLst>
          </p:cNvPr>
          <p:cNvPicPr>
            <a:picLocks noChangeAspect="1"/>
          </p:cNvPicPr>
          <p:nvPr/>
        </p:nvPicPr>
        <p:blipFill>
          <a:blip r:embed="rId2"/>
          <a:stretch>
            <a:fillRect/>
          </a:stretch>
        </p:blipFill>
        <p:spPr>
          <a:xfrm>
            <a:off x="6776652" y="1687048"/>
            <a:ext cx="4806575" cy="3647904"/>
          </a:xfrm>
          <a:prstGeom prst="rect">
            <a:avLst/>
          </a:prstGeom>
        </p:spPr>
      </p:pic>
    </p:spTree>
    <p:extLst>
      <p:ext uri="{BB962C8B-B14F-4D97-AF65-F5344CB8AC3E}">
        <p14:creationId xmlns:p14="http://schemas.microsoft.com/office/powerpoint/2010/main" val="52653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CAFD7B80-6AE1-42E2-BDF8-1A9641A5179F}"/>
              </a:ext>
            </a:extLst>
          </p:cNvPr>
          <p:cNvSpPr>
            <a:spLocks noGrp="1"/>
          </p:cNvSpPr>
          <p:nvPr>
            <p:ph type="sldNum" sz="quarter" idx="12"/>
          </p:nvPr>
        </p:nvSpPr>
        <p:spPr/>
        <p:txBody>
          <a:bodyPr>
            <a:normAutofit/>
          </a:bodyPr>
          <a:lstStyle/>
          <a:p>
            <a:pPr>
              <a:spcAft>
                <a:spcPts val="600"/>
              </a:spcAft>
            </a:pPr>
            <a:fld id="{558D1F74-9EDB-7D4E-8A19-66B481743202}" type="slidenum">
              <a:rPr lang="en-US" smtClean="0"/>
              <a:pPr>
                <a:spcAft>
                  <a:spcPts val="600"/>
                </a:spcAft>
              </a:pPr>
              <a:t>6</a:t>
            </a:fld>
            <a:endParaRPr lang="en-US"/>
          </a:p>
        </p:txBody>
      </p:sp>
      <p:pic>
        <p:nvPicPr>
          <p:cNvPr id="8" name="Picture 7">
            <a:extLst>
              <a:ext uri="{FF2B5EF4-FFF2-40B4-BE49-F238E27FC236}">
                <a16:creationId xmlns:a16="http://schemas.microsoft.com/office/drawing/2014/main" id="{9D41B940-CF81-484D-9BF1-70B8BEA58A1E}"/>
              </a:ext>
            </a:extLst>
          </p:cNvPr>
          <p:cNvPicPr>
            <a:picLocks noChangeAspect="1"/>
          </p:cNvPicPr>
          <p:nvPr/>
        </p:nvPicPr>
        <p:blipFill>
          <a:blip r:embed="rId2"/>
          <a:stretch>
            <a:fillRect/>
          </a:stretch>
        </p:blipFill>
        <p:spPr>
          <a:xfrm>
            <a:off x="558081" y="544478"/>
            <a:ext cx="5537919" cy="4753381"/>
          </a:xfrm>
          <a:prstGeom prst="rect">
            <a:avLst/>
          </a:prstGeom>
        </p:spPr>
      </p:pic>
      <p:pic>
        <p:nvPicPr>
          <p:cNvPr id="2" name="Picture 1">
            <a:extLst>
              <a:ext uri="{FF2B5EF4-FFF2-40B4-BE49-F238E27FC236}">
                <a16:creationId xmlns:a16="http://schemas.microsoft.com/office/drawing/2014/main" id="{B97B52DE-3A8F-CBC6-4D1B-99CD1E33C342}"/>
              </a:ext>
            </a:extLst>
          </p:cNvPr>
          <p:cNvPicPr>
            <a:picLocks noChangeAspect="1"/>
          </p:cNvPicPr>
          <p:nvPr/>
        </p:nvPicPr>
        <p:blipFill>
          <a:blip r:embed="rId3"/>
          <a:stretch>
            <a:fillRect/>
          </a:stretch>
        </p:blipFill>
        <p:spPr>
          <a:xfrm>
            <a:off x="6129131" y="544478"/>
            <a:ext cx="5537919" cy="4740257"/>
          </a:xfrm>
          <a:prstGeom prst="rect">
            <a:avLst/>
          </a:prstGeom>
        </p:spPr>
      </p:pic>
      <p:sp>
        <p:nvSpPr>
          <p:cNvPr id="5" name="TextBox 4">
            <a:extLst>
              <a:ext uri="{FF2B5EF4-FFF2-40B4-BE49-F238E27FC236}">
                <a16:creationId xmlns:a16="http://schemas.microsoft.com/office/drawing/2014/main" id="{95A7DD8B-B617-D39F-98C2-6D27C2B1C438}"/>
              </a:ext>
            </a:extLst>
          </p:cNvPr>
          <p:cNvSpPr txBox="1"/>
          <p:nvPr/>
        </p:nvSpPr>
        <p:spPr>
          <a:xfrm>
            <a:off x="940904" y="5506671"/>
            <a:ext cx="10376454" cy="584775"/>
          </a:xfrm>
          <a:prstGeom prst="rect">
            <a:avLst/>
          </a:prstGeom>
          <a:noFill/>
        </p:spPr>
        <p:txBody>
          <a:bodyPr wrap="square">
            <a:spAutoFit/>
          </a:bodyPr>
          <a:lstStyle/>
          <a:p>
            <a:pPr marL="285750" indent="-285750" algn="ctr">
              <a:buFont typeface="Arial" panose="020B0604020202020204" pitchFamily="34" charset="0"/>
              <a:buChar char="•"/>
            </a:pPr>
            <a:r>
              <a:rPr lang="en-GB" sz="1600" dirty="0">
                <a:solidFill>
                  <a:schemeClr val="accent5"/>
                </a:solidFill>
              </a:rPr>
              <a:t>One man dies every 45 mins from prostate cancer</a:t>
            </a:r>
          </a:p>
          <a:p>
            <a:pPr marL="285750" indent="-285750" algn="ctr">
              <a:buFont typeface="Arial" panose="020B0604020202020204" pitchFamily="34" charset="0"/>
              <a:buChar char="•"/>
            </a:pPr>
            <a:r>
              <a:rPr lang="en-GB" sz="1600" dirty="0">
                <a:solidFill>
                  <a:schemeClr val="accent5"/>
                </a:solidFill>
              </a:rPr>
              <a:t>Suicide biggest cause of death in under 30 and takes the life of a man every two hours</a:t>
            </a:r>
          </a:p>
        </p:txBody>
      </p:sp>
    </p:spTree>
    <p:extLst>
      <p:ext uri="{BB962C8B-B14F-4D97-AF65-F5344CB8AC3E}">
        <p14:creationId xmlns:p14="http://schemas.microsoft.com/office/powerpoint/2010/main" val="124639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763" y="244562"/>
            <a:ext cx="9875495" cy="834047"/>
          </a:xfrm>
        </p:spPr>
        <p:txBody>
          <a:bodyPr>
            <a:noAutofit/>
          </a:bodyPr>
          <a:lstStyle/>
          <a:p>
            <a:r>
              <a:rPr lang="en-US" sz="3600" dirty="0">
                <a:solidFill>
                  <a:srgbClr val="000000"/>
                </a:solidFill>
                <a:latin typeface="Poppins Medium"/>
              </a:rPr>
              <a:t>Case study 1 – </a:t>
            </a:r>
            <a:r>
              <a:rPr lang="en-US" dirty="0">
                <a:solidFill>
                  <a:srgbClr val="000000"/>
                </a:solidFill>
                <a:latin typeface="Poppins Medium"/>
              </a:rPr>
              <a:t>Part</a:t>
            </a:r>
            <a:r>
              <a:rPr lang="en-US" sz="3600" dirty="0">
                <a:solidFill>
                  <a:srgbClr val="000000"/>
                </a:solidFill>
                <a:latin typeface="Poppins Medium"/>
              </a:rPr>
              <a:t> 2: Route to Diagnosis</a:t>
            </a:r>
          </a:p>
        </p:txBody>
      </p:sp>
      <p:sp>
        <p:nvSpPr>
          <p:cNvPr id="4" name="TextBox 3"/>
          <p:cNvSpPr txBox="1"/>
          <p:nvPr/>
        </p:nvSpPr>
        <p:spPr>
          <a:xfrm>
            <a:off x="952500" y="6495246"/>
            <a:ext cx="1029230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chemeClr val="bg1"/>
                </a:solidFill>
                <a:effectLst/>
                <a:uLnTx/>
                <a:uFillTx/>
                <a:ea typeface="+mn-ea"/>
                <a:cs typeface="Arial" panose="020B0604020202020204" pitchFamily="34" charset="0"/>
              </a:rPr>
              <a:t> * This patient profile is based on a real patient, and has been anonymised and reproduced with permission</a:t>
            </a:r>
            <a:r>
              <a:rPr kumimoji="0" lang="en-GB" sz="1400" b="0" i="0" u="none" strike="noStrike" kern="1200" cap="none" spc="0" normalizeH="0" baseline="0" noProof="0" dirty="0">
                <a:ln>
                  <a:noFill/>
                </a:ln>
                <a:solidFill>
                  <a:schemeClr val="bg1"/>
                </a:solidFill>
                <a:effectLst/>
                <a:uLnTx/>
                <a:uFillTx/>
                <a:ea typeface="+mn-ea"/>
                <a:cs typeface="Arial" panose="020B0604020202020204" pitchFamily="34" charset="0"/>
              </a:rPr>
              <a:t>.</a:t>
            </a:r>
          </a:p>
        </p:txBody>
      </p:sp>
      <p:sp>
        <p:nvSpPr>
          <p:cNvPr id="6" name="Rectangle 5"/>
          <p:cNvSpPr/>
          <p:nvPr/>
        </p:nvSpPr>
        <p:spPr>
          <a:xfrm>
            <a:off x="273508" y="1432947"/>
            <a:ext cx="953038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72727"/>
                </a:solidFill>
                <a:effectLst/>
                <a:uLnTx/>
                <a:uFillTx/>
                <a:latin typeface="Poppins Light"/>
                <a:ea typeface="+mn-ea"/>
                <a:cs typeface="+mn-cs"/>
              </a:rPr>
              <a:t>Chris: 54-year-old office worker with type 2 diabetes mellitus (</a:t>
            </a:r>
            <a:r>
              <a:rPr kumimoji="0" lang="en-GB" sz="2000" b="1" i="0" u="none" strike="noStrike" kern="1200" cap="none" spc="0" normalizeH="0" baseline="0" noProof="0">
                <a:ln>
                  <a:noFill/>
                </a:ln>
                <a:solidFill>
                  <a:srgbClr val="272727"/>
                </a:solidFill>
                <a:effectLst/>
                <a:uLnTx/>
                <a:uFillTx/>
                <a:latin typeface="Poppins Light"/>
                <a:ea typeface="+mn-ea"/>
                <a:cs typeface="+mn-cs"/>
              </a:rPr>
              <a:t>T2DM)*</a:t>
            </a:r>
            <a:endParaRPr kumimoji="0" lang="en-US" sz="2000" b="1" i="0" u="none" strike="noStrike" kern="1200" cap="none" spc="0" normalizeH="0" baseline="0" noProof="0" dirty="0">
              <a:ln>
                <a:noFill/>
              </a:ln>
              <a:solidFill>
                <a:srgbClr val="272727"/>
              </a:solidFill>
              <a:effectLst/>
              <a:uLnTx/>
              <a:uFillTx/>
              <a:latin typeface="Poppins Light"/>
              <a:ea typeface="+mn-ea"/>
              <a:cs typeface="+mn-cs"/>
            </a:endParaRPr>
          </a:p>
        </p:txBody>
      </p:sp>
      <p:sp>
        <p:nvSpPr>
          <p:cNvPr id="8" name="Rectangle 7"/>
          <p:cNvSpPr/>
          <p:nvPr/>
        </p:nvSpPr>
        <p:spPr>
          <a:xfrm>
            <a:off x="216763" y="2021438"/>
            <a:ext cx="9021368" cy="3765133"/>
          </a:xfrm>
          <a:prstGeom prst="rect">
            <a:avLst/>
          </a:prstGeom>
        </p:spPr>
        <p:txBody>
          <a:bodyPr wrap="square">
            <a:spAutoFit/>
          </a:bodyPr>
          <a:lstStyle/>
          <a:p>
            <a:pPr marL="376237" marR="0" lvl="0" indent="-285750" algn="l" defTabSz="914400" rtl="0" eaLnBrk="1" fontAlgn="auto" latinLnBrk="0" hangingPunct="1">
              <a:lnSpc>
                <a:spcPct val="100000"/>
              </a:lnSpc>
              <a:spcBef>
                <a:spcPts val="0"/>
              </a:spcBef>
              <a:spcAft>
                <a:spcPts val="40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He had his bloods taken in GP diabetic clinic and a testosterone level was added                               to the screening</a:t>
            </a:r>
          </a:p>
          <a:p>
            <a:pPr marL="720725" marR="0" lvl="1" indent="-173038" algn="l" defTabSz="914400" rtl="0" eaLnBrk="1" fontAlgn="auto" latinLnBrk="0" hangingPunct="1">
              <a:lnSpc>
                <a:spcPct val="100000"/>
              </a:lnSpc>
              <a:spcBef>
                <a:spcPts val="0"/>
              </a:spcBef>
              <a:spcAft>
                <a:spcPts val="400"/>
              </a:spcAft>
              <a:buClr>
                <a:srgbClr val="006EAB"/>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Total Testosterone (TT) = 5.6 nmol/L, Free Testosterone (FT) = 0.125 nmol/L</a:t>
            </a:r>
          </a:p>
          <a:p>
            <a:pPr marL="376237" marR="0" lvl="0" indent="-285750" algn="l" defTabSz="914400" rtl="0" eaLnBrk="1" fontAlgn="auto" latinLnBrk="0" hangingPunct="1">
              <a:lnSpc>
                <a:spcPct val="100000"/>
              </a:lnSpc>
              <a:spcBef>
                <a:spcPts val="0"/>
              </a:spcBef>
              <a:spcAft>
                <a:spcPts val="40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Chris was asked to attend the practice to discuss these results. On further questioning it transpired that he was dissatisfied with his erections and had a low libido</a:t>
            </a:r>
          </a:p>
          <a:p>
            <a:pPr marL="720725" marR="0" lvl="1" indent="-173038" algn="l" defTabSz="914400" rtl="0" eaLnBrk="1" fontAlgn="auto" latinLnBrk="0" hangingPunct="1">
              <a:lnSpc>
                <a:spcPct val="100000"/>
              </a:lnSpc>
              <a:spcBef>
                <a:spcPts val="0"/>
              </a:spcBef>
              <a:spcAft>
                <a:spcPts val="400"/>
              </a:spcAft>
              <a:buClr>
                <a:srgbClr val="006EAB"/>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His AMS score was 48 (moderate to severe symptoms)</a:t>
            </a:r>
          </a:p>
          <a:p>
            <a:pPr marL="720725" marR="0" lvl="1" indent="-173038" algn="l" defTabSz="914400" rtl="0" eaLnBrk="1" fontAlgn="auto" latinLnBrk="0" hangingPunct="1">
              <a:lnSpc>
                <a:spcPct val="100000"/>
              </a:lnSpc>
              <a:spcBef>
                <a:spcPts val="0"/>
              </a:spcBef>
              <a:spcAft>
                <a:spcPts val="400"/>
              </a:spcAft>
              <a:buClr>
                <a:srgbClr val="006EAB"/>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Waist circumference: 42 inches</a:t>
            </a:r>
          </a:p>
          <a:p>
            <a:pPr marL="720725" marR="0" lvl="1" indent="-173038" algn="l" defTabSz="914400" rtl="0" eaLnBrk="1" fontAlgn="auto" latinLnBrk="0" hangingPunct="1">
              <a:lnSpc>
                <a:spcPct val="100000"/>
              </a:lnSpc>
              <a:spcBef>
                <a:spcPts val="0"/>
              </a:spcBef>
              <a:spcAft>
                <a:spcPts val="400"/>
              </a:spcAft>
              <a:buClr>
                <a:srgbClr val="006EAB"/>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HbA1c: 68 mmol/mol</a:t>
            </a:r>
          </a:p>
          <a:p>
            <a:pPr marL="376237" marR="0" lvl="0" indent="-285750" algn="l" defTabSz="914400" rtl="0" eaLnBrk="1" fontAlgn="auto" latinLnBrk="0" hangingPunct="1">
              <a:lnSpc>
                <a:spcPct val="100000"/>
              </a:lnSpc>
              <a:spcBef>
                <a:spcPts val="0"/>
              </a:spcBef>
              <a:spcAft>
                <a:spcPts val="40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Chris was counselled regarding TD and had no contraindications to testosterone therapy (</a:t>
            </a:r>
            <a:r>
              <a:rPr kumimoji="0" lang="en-GB" sz="1600" b="0" i="0" u="none" strike="noStrike" kern="1200" cap="none" spc="0" normalizeH="0" baseline="0" noProof="0" dirty="0" err="1">
                <a:ln>
                  <a:noFill/>
                </a:ln>
                <a:solidFill>
                  <a:srgbClr val="272727"/>
                </a:solidFill>
                <a:effectLst/>
                <a:uLnTx/>
                <a:uFillTx/>
                <a:latin typeface="Poppins Light"/>
                <a:ea typeface="+mn-ea"/>
                <a:cs typeface="+mn-cs"/>
              </a:rPr>
              <a:t>TTh</a:t>
            </a:r>
            <a:r>
              <a:rPr kumimoji="0" lang="en-GB" sz="1600" b="0" i="0" u="none" strike="noStrike" kern="1200" cap="none" spc="0" normalizeH="0" baseline="0" noProof="0" dirty="0">
                <a:ln>
                  <a:noFill/>
                </a:ln>
                <a:solidFill>
                  <a:srgbClr val="272727"/>
                </a:solidFill>
                <a:effectLst/>
                <a:uLnTx/>
                <a:uFillTx/>
                <a:latin typeface="Poppins Light"/>
                <a:ea typeface="+mn-ea"/>
                <a:cs typeface="+mn-cs"/>
              </a:rPr>
              <a:t>)</a:t>
            </a:r>
          </a:p>
          <a:p>
            <a:pPr marL="376237" marR="0" lvl="0" indent="-285750" algn="l" defTabSz="914400" rtl="0" eaLnBrk="1" fontAlgn="auto" latinLnBrk="0" hangingPunct="1">
              <a:lnSpc>
                <a:spcPct val="100000"/>
              </a:lnSpc>
              <a:spcBef>
                <a:spcPts val="0"/>
              </a:spcBef>
              <a:spcAft>
                <a:spcPts val="400"/>
              </a:spcAft>
              <a:buClr>
                <a:srgbClr val="006EAB"/>
              </a:buClr>
              <a:buSzTx/>
              <a:buFont typeface="Wingdings" panose="05000000000000000000" pitchFamily="2" charset="2"/>
              <a:buChar char="§"/>
              <a:tabLst/>
              <a:defRPr/>
            </a:pPr>
            <a:r>
              <a:rPr kumimoji="0" lang="en-GB" sz="1600" b="0" i="0" u="none" strike="noStrike" kern="1200" cap="none" spc="0" normalizeH="0" baseline="0" noProof="0" dirty="0">
                <a:ln>
                  <a:noFill/>
                </a:ln>
                <a:solidFill>
                  <a:srgbClr val="272727"/>
                </a:solidFill>
                <a:effectLst/>
                <a:uLnTx/>
                <a:uFillTx/>
                <a:latin typeface="Poppins Light"/>
                <a:ea typeface="+mn-ea"/>
                <a:cs typeface="+mn-cs"/>
              </a:rPr>
              <a:t>He was started on daily testosterone gel and his PDE5i was changed to a daily dose.</a:t>
            </a:r>
          </a:p>
          <a:p>
            <a:pPr marL="90487" marR="0" lvl="0" indent="0" algn="l" defTabSz="914400" rtl="0" eaLnBrk="1" fontAlgn="auto" latinLnBrk="0" hangingPunct="1">
              <a:lnSpc>
                <a:spcPct val="100000"/>
              </a:lnSpc>
              <a:spcBef>
                <a:spcPts val="0"/>
              </a:spcBef>
              <a:spcAft>
                <a:spcPts val="400"/>
              </a:spcAft>
              <a:buClrTx/>
              <a:buSzTx/>
              <a:buFontTx/>
              <a:buNone/>
              <a:tabLst/>
              <a:defRPr/>
            </a:pPr>
            <a:endParaRPr kumimoji="0" lang="en-US" sz="2000" b="0" i="0" u="none" strike="noStrike" kern="1200" cap="none" spc="0" normalizeH="0" baseline="0" noProof="0" dirty="0">
              <a:ln>
                <a:noFill/>
              </a:ln>
              <a:solidFill>
                <a:srgbClr val="272727"/>
              </a:solidFill>
              <a:effectLst/>
              <a:uLnTx/>
              <a:uFillTx/>
              <a:latin typeface="Arial"/>
              <a:ea typeface="+mn-ea"/>
              <a:cs typeface="+mn-cs"/>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131" y="2929461"/>
            <a:ext cx="2228058" cy="2228058"/>
          </a:xfrm>
          <a:prstGeom prst="rect">
            <a:avLst/>
          </a:prstGeom>
        </p:spPr>
      </p:pic>
    </p:spTree>
    <p:extLst>
      <p:ext uri="{BB962C8B-B14F-4D97-AF65-F5344CB8AC3E}">
        <p14:creationId xmlns:p14="http://schemas.microsoft.com/office/powerpoint/2010/main" val="327047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124D338-AE27-4339-A753-633382A37725}"/>
              </a:ext>
            </a:extLst>
          </p:cNvPr>
          <p:cNvSpPr>
            <a:spLocks noGrp="1"/>
          </p:cNvSpPr>
          <p:nvPr>
            <p:ph type="ctrTitle"/>
          </p:nvPr>
        </p:nvSpPr>
        <p:spPr>
          <a:xfrm>
            <a:off x="367323" y="2133600"/>
            <a:ext cx="10767497" cy="1384996"/>
          </a:xfrm>
        </p:spPr>
        <p:txBody>
          <a:bodyPr>
            <a:normAutofit fontScale="90000"/>
          </a:bodyPr>
          <a:lstStyle/>
          <a:p>
            <a:br>
              <a:rPr lang="en-GB" sz="4300" dirty="0"/>
            </a:br>
            <a:r>
              <a:rPr lang="en-GB" b="1" dirty="0"/>
              <a:t>Treatment &amp; Management of                    Testosterone Deficiency (TD)</a:t>
            </a:r>
          </a:p>
        </p:txBody>
      </p:sp>
    </p:spTree>
    <p:extLst>
      <p:ext uri="{BB962C8B-B14F-4D97-AF65-F5344CB8AC3E}">
        <p14:creationId xmlns:p14="http://schemas.microsoft.com/office/powerpoint/2010/main" val="2159010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4114" y="1437511"/>
            <a:ext cx="8781680" cy="4753385"/>
          </a:xfrm>
        </p:spPr>
        <p:txBody>
          <a:bodyPr>
            <a:normAutofit/>
          </a:bodyPr>
          <a:lstStyle/>
          <a:p>
            <a:r>
              <a:rPr lang="en-GB" sz="2000" b="1">
                <a:solidFill>
                  <a:srgbClr val="3B3838"/>
                </a:solidFill>
              </a:rPr>
              <a:t>Confirm diagnosis</a:t>
            </a:r>
          </a:p>
          <a:p>
            <a:pPr lvl="1">
              <a:buClrTx/>
              <a:buFont typeface="Poppins Light" panose="00000400000000000000" pitchFamily="2" charset="0"/>
              <a:buChar char="­"/>
            </a:pPr>
            <a:r>
              <a:rPr lang="en-GB" sz="1800">
                <a:solidFill>
                  <a:srgbClr val="3B3838"/>
                </a:solidFill>
              </a:rPr>
              <a:t>Signs/symptoms &amp; biochemical evidence (x2)</a:t>
            </a:r>
          </a:p>
          <a:p>
            <a:pPr lvl="1">
              <a:buClrTx/>
              <a:buFont typeface="Poppins Light" panose="00000400000000000000" pitchFamily="2" charset="0"/>
              <a:buChar char="­"/>
            </a:pPr>
            <a:r>
              <a:rPr lang="en-GB" sz="1800">
                <a:solidFill>
                  <a:srgbClr val="3B3838"/>
                </a:solidFill>
              </a:rPr>
              <a:t>Physical examination</a:t>
            </a:r>
          </a:p>
          <a:p>
            <a:pPr marL="457200" lvl="1" indent="0">
              <a:buClrTx/>
              <a:buNone/>
            </a:pPr>
            <a:endParaRPr lang="en-GB" sz="1800">
              <a:solidFill>
                <a:srgbClr val="3B3838"/>
              </a:solidFill>
            </a:endParaRPr>
          </a:p>
          <a:p>
            <a:r>
              <a:rPr lang="en-GB" sz="2000" b="1">
                <a:solidFill>
                  <a:srgbClr val="3B3838"/>
                </a:solidFill>
              </a:rPr>
              <a:t>Consider aetiology</a:t>
            </a:r>
          </a:p>
          <a:p>
            <a:pPr lvl="1">
              <a:buClrTx/>
              <a:buFont typeface="Poppins Light" panose="00000400000000000000" pitchFamily="2" charset="0"/>
              <a:buChar char="­"/>
            </a:pPr>
            <a:r>
              <a:rPr lang="en-GB" sz="1800">
                <a:solidFill>
                  <a:srgbClr val="3B3838"/>
                </a:solidFill>
              </a:rPr>
              <a:t>Primary or secondary (check LH/FSH)</a:t>
            </a:r>
          </a:p>
          <a:p>
            <a:pPr lvl="1">
              <a:buClrTx/>
              <a:buFont typeface="Poppins Light" panose="00000400000000000000" pitchFamily="2" charset="0"/>
              <a:buChar char="­"/>
            </a:pPr>
            <a:r>
              <a:rPr lang="en-GB" sz="1800">
                <a:solidFill>
                  <a:srgbClr val="3B3838"/>
                </a:solidFill>
              </a:rPr>
              <a:t>Reversible (opioids, glucocorticoids, anti-psychotics) </a:t>
            </a:r>
          </a:p>
          <a:p>
            <a:pPr marL="457200" lvl="1" indent="0">
              <a:buClrTx/>
              <a:buNone/>
            </a:pPr>
            <a:endParaRPr lang="en-GB" sz="1800">
              <a:solidFill>
                <a:srgbClr val="3B3838"/>
              </a:solidFill>
            </a:endParaRPr>
          </a:p>
          <a:p>
            <a:r>
              <a:rPr lang="en-GB" sz="2000" b="1">
                <a:solidFill>
                  <a:srgbClr val="3B3838"/>
                </a:solidFill>
              </a:rPr>
              <a:t>Consider contraindications &amp; cautions*</a:t>
            </a:r>
          </a:p>
          <a:p>
            <a:pPr lvl="1">
              <a:buClrTx/>
              <a:buFont typeface="Poppins Light" panose="00000400000000000000" pitchFamily="2" charset="0"/>
              <a:buChar char="­"/>
            </a:pPr>
            <a:r>
              <a:rPr lang="en-GB" sz="1800">
                <a:solidFill>
                  <a:srgbClr val="3B3838"/>
                </a:solidFill>
              </a:rPr>
              <a:t>Prostate cancer, abnormal DRE, breast cancer</a:t>
            </a:r>
          </a:p>
          <a:p>
            <a:pPr lvl="1">
              <a:buClrTx/>
              <a:buFont typeface="Poppins Light" panose="00000400000000000000" pitchFamily="2" charset="0"/>
              <a:buChar char="­"/>
            </a:pPr>
            <a:r>
              <a:rPr lang="en-GB" sz="1800">
                <a:solidFill>
                  <a:srgbClr val="3B3838"/>
                </a:solidFill>
              </a:rPr>
              <a:t>Fertility requirement</a:t>
            </a:r>
          </a:p>
          <a:p>
            <a:pPr lvl="1">
              <a:buClrTx/>
              <a:buFont typeface="Poppins Light" panose="00000400000000000000" pitchFamily="2" charset="0"/>
              <a:buChar char="­"/>
            </a:pPr>
            <a:r>
              <a:rPr lang="en-GB" sz="1800">
                <a:solidFill>
                  <a:srgbClr val="3B3838"/>
                </a:solidFill>
              </a:rPr>
              <a:t>Haematocrit &lt;54%</a:t>
            </a:r>
          </a:p>
          <a:p>
            <a:pPr marL="457200" lvl="1" indent="0">
              <a:buNone/>
            </a:pPr>
            <a:endParaRPr lang="en-GB"/>
          </a:p>
        </p:txBody>
      </p:sp>
      <p:sp>
        <p:nvSpPr>
          <p:cNvPr id="6" name="object 5"/>
          <p:cNvSpPr txBox="1">
            <a:spLocks noGrp="1"/>
          </p:cNvSpPr>
          <p:nvPr>
            <p:ph type="title"/>
          </p:nvPr>
        </p:nvSpPr>
        <p:spPr>
          <a:xfrm>
            <a:off x="260474" y="150801"/>
            <a:ext cx="10936769" cy="1074653"/>
          </a:xfrm>
          <a:prstGeom prst="rect">
            <a:avLst/>
          </a:prstGeom>
        </p:spPr>
        <p:txBody>
          <a:bodyPr vert="horz" wrap="square" lIns="0" tIns="0" rIns="0" bIns="0" rtlCol="0" anchor="ctr">
            <a:noAutofit/>
          </a:bodyPr>
          <a:lstStyle/>
          <a:p>
            <a:pPr marL="12700">
              <a:lnSpc>
                <a:spcPts val="4175"/>
              </a:lnSpc>
              <a:spcBef>
                <a:spcPts val="208"/>
              </a:spcBef>
              <a:defRPr/>
            </a:pPr>
            <a:r>
              <a:rPr kern="0" dirty="0">
                <a:solidFill>
                  <a:srgbClr val="000000"/>
                </a:solidFill>
                <a:cs typeface="Calibri"/>
              </a:rPr>
              <a:t>Testoster</a:t>
            </a:r>
            <a:r>
              <a:rPr kern="0" spc="-9" dirty="0">
                <a:solidFill>
                  <a:srgbClr val="000000"/>
                </a:solidFill>
                <a:cs typeface="Calibri"/>
              </a:rPr>
              <a:t>o</a:t>
            </a:r>
            <a:r>
              <a:rPr kern="0" dirty="0">
                <a:solidFill>
                  <a:srgbClr val="000000"/>
                </a:solidFill>
                <a:cs typeface="Calibri"/>
              </a:rPr>
              <a:t>ne</a:t>
            </a:r>
            <a:r>
              <a:rPr kern="0" spc="24" dirty="0">
                <a:solidFill>
                  <a:srgbClr val="000000"/>
                </a:solidFill>
                <a:cs typeface="Calibri"/>
              </a:rPr>
              <a:t> </a:t>
            </a:r>
            <a:r>
              <a:rPr kern="0" dirty="0">
                <a:solidFill>
                  <a:srgbClr val="000000"/>
                </a:solidFill>
                <a:cs typeface="Calibri"/>
              </a:rPr>
              <a:t>Therapy</a:t>
            </a:r>
            <a:r>
              <a:rPr lang="en-GB" kern="0" dirty="0">
                <a:solidFill>
                  <a:srgbClr val="000000"/>
                </a:solidFill>
                <a:cs typeface="Calibri"/>
              </a:rPr>
              <a:t> (</a:t>
            </a:r>
            <a:r>
              <a:rPr lang="en-GB" kern="0" dirty="0" err="1">
                <a:solidFill>
                  <a:srgbClr val="000000"/>
                </a:solidFill>
                <a:cs typeface="Calibri"/>
              </a:rPr>
              <a:t>TTh</a:t>
            </a:r>
            <a:r>
              <a:rPr lang="en-GB" kern="0" dirty="0">
                <a:solidFill>
                  <a:srgbClr val="000000"/>
                </a:solidFill>
                <a:cs typeface="Calibri"/>
              </a:rPr>
              <a:t>)</a:t>
            </a:r>
            <a:r>
              <a:rPr kern="0" dirty="0">
                <a:solidFill>
                  <a:srgbClr val="000000"/>
                </a:solidFill>
                <a:cs typeface="Calibri"/>
              </a:rPr>
              <a:t>: </a:t>
            </a:r>
            <a:r>
              <a:rPr lang="en-GB" kern="0" dirty="0">
                <a:solidFill>
                  <a:srgbClr val="000000"/>
                </a:solidFill>
                <a:cs typeface="Calibri"/>
              </a:rPr>
              <a:t>Prior to Initiation</a:t>
            </a:r>
            <a:endParaRPr kern="0" dirty="0">
              <a:solidFill>
                <a:srgbClr val="000000"/>
              </a:solidFill>
              <a:cs typeface="Calibri"/>
            </a:endParaRPr>
          </a:p>
        </p:txBody>
      </p:sp>
      <p:sp>
        <p:nvSpPr>
          <p:cNvPr id="8" name="Rectangle 7">
            <a:extLst>
              <a:ext uri="{FF2B5EF4-FFF2-40B4-BE49-F238E27FC236}">
                <a16:creationId xmlns:a16="http://schemas.microsoft.com/office/drawing/2014/main" id="{C12034D0-9DAD-4FD2-9F94-DD4DDB968196}"/>
              </a:ext>
            </a:extLst>
          </p:cNvPr>
          <p:cNvSpPr/>
          <p:nvPr/>
        </p:nvSpPr>
        <p:spPr>
          <a:xfrm>
            <a:off x="3745000" y="6504503"/>
            <a:ext cx="4700326" cy="307777"/>
          </a:xfrm>
          <a:prstGeom prst="rect">
            <a:avLst/>
          </a:prstGeom>
        </p:spPr>
        <p:txBody>
          <a:bodyPr wrap="none">
            <a:spAutoFit/>
          </a:bodyPr>
          <a:lstStyle/>
          <a:p>
            <a:pPr algn="ctr"/>
            <a:r>
              <a:rPr lang="en-GB" sz="1400" b="1">
                <a:solidFill>
                  <a:schemeClr val="bg1"/>
                </a:solidFill>
              </a:rPr>
              <a:t>Hackett, G; Kirby, M et al J Sex Med 2017;14:1504-1523.</a:t>
            </a:r>
          </a:p>
        </p:txBody>
      </p:sp>
      <p:sp>
        <p:nvSpPr>
          <p:cNvPr id="11" name="TextBox 10">
            <a:extLst>
              <a:ext uri="{FF2B5EF4-FFF2-40B4-BE49-F238E27FC236}">
                <a16:creationId xmlns:a16="http://schemas.microsoft.com/office/drawing/2014/main" id="{114A4DDB-4F88-45AB-935D-1FEBB5907971}"/>
              </a:ext>
            </a:extLst>
          </p:cNvPr>
          <p:cNvSpPr txBox="1"/>
          <p:nvPr/>
        </p:nvSpPr>
        <p:spPr>
          <a:xfrm>
            <a:off x="1467422" y="5965261"/>
            <a:ext cx="10026971" cy="276999"/>
          </a:xfrm>
          <a:prstGeom prst="rect">
            <a:avLst/>
          </a:prstGeom>
          <a:noFill/>
        </p:spPr>
        <p:txBody>
          <a:bodyPr wrap="square">
            <a:spAutoFit/>
          </a:bodyPr>
          <a:lstStyle/>
          <a:p>
            <a:pPr algn="ctr"/>
            <a:r>
              <a:rPr lang="en-GB" sz="1200">
                <a:solidFill>
                  <a:srgbClr val="080808"/>
                </a:solidFill>
              </a:rPr>
              <a:t>*Please consult the Summary of Product Characteristics or Prescribing Information for a full list of cautions and contraindications.</a:t>
            </a:r>
          </a:p>
        </p:txBody>
      </p:sp>
      <p:sp>
        <p:nvSpPr>
          <p:cNvPr id="2" name="Slide Number Placeholder 1">
            <a:extLst>
              <a:ext uri="{FF2B5EF4-FFF2-40B4-BE49-F238E27FC236}">
                <a16:creationId xmlns:a16="http://schemas.microsoft.com/office/drawing/2014/main" id="{DEAF5490-39AE-4D34-AE7C-585D4DF07EAF}"/>
              </a:ext>
            </a:extLst>
          </p:cNvPr>
          <p:cNvSpPr>
            <a:spLocks noGrp="1"/>
          </p:cNvSpPr>
          <p:nvPr>
            <p:ph type="sldNum" sz="quarter" idx="12"/>
          </p:nvPr>
        </p:nvSpPr>
        <p:spPr/>
        <p:txBody>
          <a:bodyPr/>
          <a:lstStyle/>
          <a:p>
            <a:fld id="{24443D20-B41A-4E7F-B431-D4A85DE2CB5E}" type="slidenum">
              <a:rPr lang="en-GB" smtClean="0"/>
              <a:pPr/>
              <a:t>62</a:t>
            </a:fld>
            <a:endParaRPr lang="en-GB">
              <a:solidFill>
                <a:schemeClr val="tx1">
                  <a:lumMod val="20000"/>
                  <a:lumOff val="80000"/>
                </a:schemeClr>
              </a:solidFill>
            </a:endParaRPr>
          </a:p>
        </p:txBody>
      </p:sp>
    </p:spTree>
    <p:extLst>
      <p:ext uri="{BB962C8B-B14F-4D97-AF65-F5344CB8AC3E}">
        <p14:creationId xmlns:p14="http://schemas.microsoft.com/office/powerpoint/2010/main" val="23956000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8E23-9E83-4904-A90C-47C132F82473}"/>
              </a:ext>
            </a:extLst>
          </p:cNvPr>
          <p:cNvSpPr>
            <a:spLocks noGrp="1"/>
          </p:cNvSpPr>
          <p:nvPr>
            <p:ph type="title"/>
          </p:nvPr>
        </p:nvSpPr>
        <p:spPr>
          <a:xfrm>
            <a:off x="191213" y="534273"/>
            <a:ext cx="8228509" cy="748382"/>
          </a:xfrm>
        </p:spPr>
        <p:txBody>
          <a:bodyPr>
            <a:normAutofit/>
          </a:bodyPr>
          <a:lstStyle/>
          <a:p>
            <a:pPr marL="12700">
              <a:lnSpc>
                <a:spcPts val="4175"/>
              </a:lnSpc>
              <a:spcBef>
                <a:spcPts val="208"/>
              </a:spcBef>
              <a:defRPr/>
            </a:pPr>
            <a:r>
              <a:rPr lang="en-GB" sz="4000" kern="0">
                <a:solidFill>
                  <a:srgbClr val="000000"/>
                </a:solidFill>
                <a:cs typeface="Calibri"/>
              </a:rPr>
              <a:t>Testosterone Therapy (</a:t>
            </a:r>
            <a:r>
              <a:rPr lang="en-GB" sz="4000" kern="0" err="1">
                <a:solidFill>
                  <a:srgbClr val="000000"/>
                </a:solidFill>
                <a:cs typeface="Calibri"/>
              </a:rPr>
              <a:t>TTh</a:t>
            </a:r>
            <a:r>
              <a:rPr lang="en-GB" sz="4000" kern="0">
                <a:solidFill>
                  <a:srgbClr val="000000"/>
                </a:solidFill>
                <a:cs typeface="Calibri"/>
              </a:rPr>
              <a:t>)  </a:t>
            </a:r>
          </a:p>
        </p:txBody>
      </p:sp>
      <p:sp>
        <p:nvSpPr>
          <p:cNvPr id="5" name="Content Placeholder 2">
            <a:extLst>
              <a:ext uri="{FF2B5EF4-FFF2-40B4-BE49-F238E27FC236}">
                <a16:creationId xmlns:a16="http://schemas.microsoft.com/office/drawing/2014/main" id="{7DE1B2B0-CBF2-4090-93C8-AAAF4D7F8205}"/>
              </a:ext>
            </a:extLst>
          </p:cNvPr>
          <p:cNvSpPr txBox="1">
            <a:spLocks/>
          </p:cNvSpPr>
          <p:nvPr/>
        </p:nvSpPr>
        <p:spPr>
          <a:xfrm>
            <a:off x="300038" y="1361428"/>
            <a:ext cx="10561320" cy="49215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defRPr/>
            </a:pPr>
            <a:r>
              <a:rPr lang="en-GB" sz="2000">
                <a:solidFill>
                  <a:srgbClr val="3B3838"/>
                </a:solidFill>
                <a:latin typeface="+mn-lt"/>
              </a:rPr>
              <a:t>There are many different testosterone therapies available which differ in:</a:t>
            </a:r>
            <a:endParaRPr lang="en-GB" sz="1600">
              <a:solidFill>
                <a:srgbClr val="3B3838"/>
              </a:solidFill>
              <a:latin typeface="+mn-lt"/>
            </a:endParaRPr>
          </a:p>
          <a:p>
            <a:pPr lvl="1">
              <a:buClrTx/>
              <a:buFont typeface="Poppins Light" panose="00000400000000000000" pitchFamily="2" charset="0"/>
              <a:buChar char="­"/>
              <a:defRPr/>
            </a:pPr>
            <a:r>
              <a:rPr lang="en-GB" sz="1600">
                <a:solidFill>
                  <a:srgbClr val="3B3838"/>
                </a:solidFill>
                <a:latin typeface="+mn-lt"/>
              </a:rPr>
              <a:t>Formulation</a:t>
            </a:r>
          </a:p>
          <a:p>
            <a:pPr lvl="1">
              <a:buClrTx/>
              <a:buFont typeface="Poppins Light" panose="00000400000000000000" pitchFamily="2" charset="0"/>
              <a:buChar char="­"/>
              <a:defRPr/>
            </a:pPr>
            <a:r>
              <a:rPr lang="en-GB" sz="1600">
                <a:solidFill>
                  <a:srgbClr val="3B3838"/>
                </a:solidFill>
                <a:latin typeface="+mn-lt"/>
              </a:rPr>
              <a:t>Route of administration</a:t>
            </a:r>
          </a:p>
          <a:p>
            <a:pPr lvl="1">
              <a:buClrTx/>
              <a:buFont typeface="Poppins Light" panose="00000400000000000000" pitchFamily="2" charset="0"/>
              <a:buChar char="­"/>
              <a:defRPr/>
            </a:pPr>
            <a:r>
              <a:rPr lang="en-GB" sz="1600">
                <a:solidFill>
                  <a:srgbClr val="3B3838"/>
                </a:solidFill>
                <a:latin typeface="+mn-lt"/>
              </a:rPr>
              <a:t>Pharmacokinetics &amp; dosage interval</a:t>
            </a:r>
          </a:p>
          <a:p>
            <a:pPr lvl="1">
              <a:buClrTx/>
              <a:buFont typeface="Poppins Light" panose="00000400000000000000" pitchFamily="2" charset="0"/>
              <a:buChar char="­"/>
              <a:defRPr/>
            </a:pPr>
            <a:r>
              <a:rPr lang="en-GB" sz="1600">
                <a:solidFill>
                  <a:srgbClr val="3B3838"/>
                </a:solidFill>
                <a:latin typeface="+mn-lt"/>
              </a:rPr>
              <a:t>Safety profile</a:t>
            </a:r>
          </a:p>
          <a:p>
            <a:pPr lvl="1">
              <a:buClrTx/>
              <a:buFont typeface="Poppins Light" panose="00000400000000000000" pitchFamily="2" charset="0"/>
              <a:buChar char="­"/>
              <a:defRPr/>
            </a:pPr>
            <a:r>
              <a:rPr lang="en-GB" sz="1600">
                <a:solidFill>
                  <a:srgbClr val="3B3838"/>
                </a:solidFill>
                <a:latin typeface="+mn-lt"/>
              </a:rPr>
              <a:t>Convenience</a:t>
            </a:r>
          </a:p>
          <a:p>
            <a:pPr lvl="1">
              <a:buClrTx/>
              <a:buFont typeface="Poppins Light" panose="00000400000000000000" pitchFamily="2" charset="0"/>
              <a:buChar char="­"/>
              <a:defRPr/>
            </a:pPr>
            <a:r>
              <a:rPr lang="en-GB" sz="1600">
                <a:solidFill>
                  <a:srgbClr val="3B3838"/>
                </a:solidFill>
                <a:latin typeface="+mn-lt"/>
              </a:rPr>
              <a:t>Cost</a:t>
            </a:r>
          </a:p>
          <a:p>
            <a:pPr>
              <a:buClrTx/>
              <a:buFont typeface="Arial" panose="020B0604020202020204" pitchFamily="34" charset="0"/>
              <a:buChar char="•"/>
              <a:defRPr/>
            </a:pPr>
            <a:endParaRPr lang="en-GB" sz="2000">
              <a:solidFill>
                <a:srgbClr val="3B3838"/>
              </a:solidFill>
              <a:latin typeface="+mn-lt"/>
            </a:endParaRPr>
          </a:p>
          <a:p>
            <a:pPr>
              <a:buClr>
                <a:schemeClr val="tx1"/>
              </a:buClr>
              <a:buFont typeface="Wingdings" panose="05000000000000000000" pitchFamily="2" charset="2"/>
              <a:buChar char="§"/>
              <a:defRPr/>
            </a:pPr>
            <a:r>
              <a:rPr lang="en-GB" sz="2000" b="1">
                <a:solidFill>
                  <a:srgbClr val="3B3838"/>
                </a:solidFill>
                <a:latin typeface="+mn-lt"/>
              </a:rPr>
              <a:t>Currently, the choice usually lies between the transdermal and injectable route</a:t>
            </a:r>
            <a:endParaRPr lang="en-GB" sz="2000">
              <a:solidFill>
                <a:srgbClr val="3B3838"/>
              </a:solidFill>
              <a:latin typeface="+mn-lt"/>
            </a:endParaRPr>
          </a:p>
          <a:p>
            <a:pPr>
              <a:buClr>
                <a:schemeClr val="tx1"/>
              </a:buClr>
              <a:buFont typeface="Wingdings" panose="05000000000000000000" pitchFamily="2" charset="2"/>
              <a:buChar char="§"/>
              <a:defRPr/>
            </a:pPr>
            <a:r>
              <a:rPr lang="en-GB" sz="2000">
                <a:solidFill>
                  <a:srgbClr val="3B3838"/>
                </a:solidFill>
                <a:latin typeface="+mn-lt"/>
              </a:rPr>
              <a:t>The features of each method should be discussed with the patient</a:t>
            </a:r>
          </a:p>
          <a:p>
            <a:pPr>
              <a:buClr>
                <a:schemeClr val="tx1"/>
              </a:buClr>
              <a:buFont typeface="Wingdings" panose="05000000000000000000" pitchFamily="2" charset="2"/>
              <a:buChar char="§"/>
              <a:defRPr/>
            </a:pPr>
            <a:r>
              <a:rPr lang="en-GB" sz="2000">
                <a:solidFill>
                  <a:srgbClr val="3B3838"/>
                </a:solidFill>
                <a:latin typeface="+mn-lt"/>
              </a:rPr>
              <a:t>Compliance is crucial</a:t>
            </a:r>
          </a:p>
          <a:p>
            <a:pPr>
              <a:buClr>
                <a:schemeClr val="tx1"/>
              </a:buClr>
              <a:buFont typeface="Wingdings" panose="05000000000000000000" pitchFamily="2" charset="2"/>
              <a:buChar char="§"/>
              <a:defRPr/>
            </a:pPr>
            <a:r>
              <a:rPr lang="en-GB" sz="2000">
                <a:solidFill>
                  <a:srgbClr val="3B3838"/>
                </a:solidFill>
                <a:latin typeface="+mn-lt"/>
              </a:rPr>
              <a:t>Must advise re: all options, including not treating i.e. lifestyle advice</a:t>
            </a:r>
          </a:p>
        </p:txBody>
      </p:sp>
      <p:sp>
        <p:nvSpPr>
          <p:cNvPr id="3" name="Slide Number Placeholder 2">
            <a:extLst>
              <a:ext uri="{FF2B5EF4-FFF2-40B4-BE49-F238E27FC236}">
                <a16:creationId xmlns:a16="http://schemas.microsoft.com/office/drawing/2014/main" id="{387CB56E-78BC-4141-A839-94351528F46C}"/>
              </a:ext>
            </a:extLst>
          </p:cNvPr>
          <p:cNvSpPr>
            <a:spLocks noGrp="1"/>
          </p:cNvSpPr>
          <p:nvPr>
            <p:ph type="sldNum" sz="quarter" idx="12"/>
          </p:nvPr>
        </p:nvSpPr>
        <p:spPr/>
        <p:txBody>
          <a:bodyPr/>
          <a:lstStyle/>
          <a:p>
            <a:fld id="{24443D20-B41A-4E7F-B431-D4A85DE2CB5E}" type="slidenum">
              <a:rPr lang="en-GB" smtClean="0"/>
              <a:pPr/>
              <a:t>63</a:t>
            </a:fld>
            <a:endParaRPr lang="en-GB">
              <a:solidFill>
                <a:schemeClr val="tx1">
                  <a:lumMod val="20000"/>
                  <a:lumOff val="80000"/>
                </a:schemeClr>
              </a:solidFill>
            </a:endParaRPr>
          </a:p>
        </p:txBody>
      </p:sp>
    </p:spTree>
    <p:extLst>
      <p:ext uri="{BB962C8B-B14F-4D97-AF65-F5344CB8AC3E}">
        <p14:creationId xmlns:p14="http://schemas.microsoft.com/office/powerpoint/2010/main" val="4152328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3B73-9893-4A2A-9EB6-929738633038}"/>
              </a:ext>
            </a:extLst>
          </p:cNvPr>
          <p:cNvSpPr>
            <a:spLocks noGrp="1"/>
          </p:cNvSpPr>
          <p:nvPr>
            <p:ph type="title"/>
          </p:nvPr>
        </p:nvSpPr>
        <p:spPr>
          <a:xfrm>
            <a:off x="578435" y="246168"/>
            <a:ext cx="10676679" cy="703293"/>
          </a:xfrm>
        </p:spPr>
        <p:txBody>
          <a:bodyPr anchor="b">
            <a:noAutofit/>
          </a:bodyPr>
          <a:lstStyle/>
          <a:p>
            <a:pPr marL="12700">
              <a:lnSpc>
                <a:spcPts val="4175"/>
              </a:lnSpc>
              <a:spcBef>
                <a:spcPts val="208"/>
              </a:spcBef>
              <a:defRPr/>
            </a:pPr>
            <a:r>
              <a:rPr lang="en-GB" sz="4000" kern="0" dirty="0">
                <a:solidFill>
                  <a:srgbClr val="000000"/>
                </a:solidFill>
                <a:cs typeface="Calibri"/>
              </a:rPr>
              <a:t>Testosterone Preparations: 1940 to 2004</a:t>
            </a:r>
          </a:p>
        </p:txBody>
      </p:sp>
      <p:pic>
        <p:nvPicPr>
          <p:cNvPr id="27" name="Picture 26">
            <a:extLst>
              <a:ext uri="{FF2B5EF4-FFF2-40B4-BE49-F238E27FC236}">
                <a16:creationId xmlns:a16="http://schemas.microsoft.com/office/drawing/2014/main" id="{BF334EEA-2A77-4A65-9355-2AEA7F280630}"/>
              </a:ext>
            </a:extLst>
          </p:cNvPr>
          <p:cNvPicPr>
            <a:picLocks noChangeAspect="1"/>
          </p:cNvPicPr>
          <p:nvPr/>
        </p:nvPicPr>
        <p:blipFill>
          <a:blip r:embed="rId2"/>
          <a:stretch>
            <a:fillRect/>
          </a:stretch>
        </p:blipFill>
        <p:spPr>
          <a:xfrm>
            <a:off x="1715686" y="1237719"/>
            <a:ext cx="8402176" cy="4382561"/>
          </a:xfrm>
          <a:prstGeom prst="rect">
            <a:avLst/>
          </a:prstGeom>
        </p:spPr>
      </p:pic>
      <p:sp>
        <p:nvSpPr>
          <p:cNvPr id="3" name="Slide Number Placeholder 2">
            <a:extLst>
              <a:ext uri="{FF2B5EF4-FFF2-40B4-BE49-F238E27FC236}">
                <a16:creationId xmlns:a16="http://schemas.microsoft.com/office/drawing/2014/main" id="{50084922-0F76-413A-8E51-A357A323724C}"/>
              </a:ext>
            </a:extLst>
          </p:cNvPr>
          <p:cNvSpPr>
            <a:spLocks noGrp="1"/>
          </p:cNvSpPr>
          <p:nvPr>
            <p:ph type="sldNum" sz="quarter" idx="12"/>
          </p:nvPr>
        </p:nvSpPr>
        <p:spPr/>
        <p:txBody>
          <a:bodyPr/>
          <a:lstStyle/>
          <a:p>
            <a:fld id="{24443D20-B41A-4E7F-B431-D4A85DE2CB5E}" type="slidenum">
              <a:rPr lang="en-GB" smtClean="0"/>
              <a:pPr/>
              <a:t>64</a:t>
            </a:fld>
            <a:endParaRPr lang="en-GB">
              <a:solidFill>
                <a:schemeClr val="tx1">
                  <a:lumMod val="20000"/>
                  <a:lumOff val="80000"/>
                </a:schemeClr>
              </a:solidFill>
            </a:endParaRPr>
          </a:p>
        </p:txBody>
      </p:sp>
    </p:spTree>
    <p:extLst>
      <p:ext uri="{BB962C8B-B14F-4D97-AF65-F5344CB8AC3E}">
        <p14:creationId xmlns:p14="http://schemas.microsoft.com/office/powerpoint/2010/main" val="19868957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882B2-3372-4BD8-910D-A72460FC2C6A}"/>
              </a:ext>
            </a:extLst>
          </p:cNvPr>
          <p:cNvSpPr>
            <a:spLocks noGrp="1"/>
          </p:cNvSpPr>
          <p:nvPr>
            <p:ph type="title"/>
          </p:nvPr>
        </p:nvSpPr>
        <p:spPr>
          <a:xfrm>
            <a:off x="190401" y="326818"/>
            <a:ext cx="10252138" cy="944697"/>
          </a:xfrm>
        </p:spPr>
        <p:txBody>
          <a:bodyPr anchor="b">
            <a:noAutofit/>
          </a:bodyPr>
          <a:lstStyle/>
          <a:p>
            <a:pPr marL="12700">
              <a:lnSpc>
                <a:spcPts val="4175"/>
              </a:lnSpc>
              <a:spcBef>
                <a:spcPts val="208"/>
              </a:spcBef>
              <a:defRPr/>
            </a:pPr>
            <a:r>
              <a:rPr lang="en-GB" sz="4000" kern="0">
                <a:solidFill>
                  <a:srgbClr val="000000"/>
                </a:solidFill>
                <a:cs typeface="Calibri"/>
              </a:rPr>
              <a:t>Testosterone Preparations: More Recent FDA Approvals*</a:t>
            </a:r>
          </a:p>
        </p:txBody>
      </p:sp>
      <p:pic>
        <p:nvPicPr>
          <p:cNvPr id="5" name="Picture 4">
            <a:extLst>
              <a:ext uri="{FF2B5EF4-FFF2-40B4-BE49-F238E27FC236}">
                <a16:creationId xmlns:a16="http://schemas.microsoft.com/office/drawing/2014/main" id="{B65D94C8-B132-4481-9274-9379E89A2BE7}"/>
              </a:ext>
            </a:extLst>
          </p:cNvPr>
          <p:cNvPicPr>
            <a:picLocks noChangeAspect="1"/>
          </p:cNvPicPr>
          <p:nvPr/>
        </p:nvPicPr>
        <p:blipFill rotWithShape="1">
          <a:blip r:embed="rId2"/>
          <a:srcRect l="3437" t="3427" r="2136" b="19492"/>
          <a:stretch/>
        </p:blipFill>
        <p:spPr>
          <a:xfrm>
            <a:off x="812801" y="1828800"/>
            <a:ext cx="9079346" cy="3676073"/>
          </a:xfrm>
          <a:prstGeom prst="rect">
            <a:avLst/>
          </a:prstGeom>
        </p:spPr>
      </p:pic>
      <p:sp>
        <p:nvSpPr>
          <p:cNvPr id="8" name="TextBox 7">
            <a:extLst>
              <a:ext uri="{FF2B5EF4-FFF2-40B4-BE49-F238E27FC236}">
                <a16:creationId xmlns:a16="http://schemas.microsoft.com/office/drawing/2014/main" id="{C3A05821-B05B-4625-88EB-E001047FD292}"/>
              </a:ext>
            </a:extLst>
          </p:cNvPr>
          <p:cNvSpPr txBox="1"/>
          <p:nvPr/>
        </p:nvSpPr>
        <p:spPr>
          <a:xfrm>
            <a:off x="1595438" y="5932430"/>
            <a:ext cx="9944290" cy="276999"/>
          </a:xfrm>
          <a:prstGeom prst="rect">
            <a:avLst/>
          </a:prstGeom>
          <a:noFill/>
        </p:spPr>
        <p:txBody>
          <a:bodyPr wrap="square" rtlCol="0">
            <a:spAutoFit/>
          </a:bodyPr>
          <a:lstStyle/>
          <a:p>
            <a:pPr lvl="0">
              <a:defRPr/>
            </a:pPr>
            <a:r>
              <a:rPr kumimoji="0" lang="en-GB" sz="1200" b="0" i="0" u="none" strike="noStrike" kern="1200" cap="none" spc="0" normalizeH="0" baseline="0" noProof="0">
                <a:ln>
                  <a:noFill/>
                </a:ln>
                <a:solidFill>
                  <a:srgbClr val="000000"/>
                </a:solidFill>
                <a:effectLst/>
                <a:uLnTx/>
                <a:uFillTx/>
                <a:latin typeface="Poppins Light"/>
                <a:ea typeface="+mn-ea"/>
                <a:cs typeface="+mn-cs"/>
              </a:rPr>
              <a:t>* Short-acting testosterone IM injections and older oral preparations were approved earlier than </a:t>
            </a:r>
            <a:r>
              <a:rPr lang="en-GB" sz="1200">
                <a:solidFill>
                  <a:srgbClr val="000000"/>
                </a:solidFill>
              </a:rPr>
              <a:t>depicted in the timeline here. </a:t>
            </a:r>
            <a:endParaRPr kumimoji="0" lang="en-GB" sz="1200" b="0" i="0" u="none" strike="noStrike" kern="1200" cap="none" spc="0" normalizeH="0" baseline="0" noProof="0">
              <a:ln>
                <a:noFill/>
              </a:ln>
              <a:solidFill>
                <a:srgbClr val="000000"/>
              </a:solidFill>
              <a:effectLst/>
              <a:uLnTx/>
              <a:uFillTx/>
              <a:latin typeface="Poppins Light"/>
              <a:ea typeface="+mn-ea"/>
              <a:cs typeface="+mn-cs"/>
            </a:endParaRPr>
          </a:p>
        </p:txBody>
      </p:sp>
      <p:pic>
        <p:nvPicPr>
          <p:cNvPr id="6" name="Picture 5">
            <a:extLst>
              <a:ext uri="{FF2B5EF4-FFF2-40B4-BE49-F238E27FC236}">
                <a16:creationId xmlns:a16="http://schemas.microsoft.com/office/drawing/2014/main" id="{351CB0CB-AA09-4380-8E54-9F5A60B169DB}"/>
              </a:ext>
            </a:extLst>
          </p:cNvPr>
          <p:cNvPicPr>
            <a:picLocks noChangeAspect="1"/>
          </p:cNvPicPr>
          <p:nvPr/>
        </p:nvPicPr>
        <p:blipFill rotWithShape="1">
          <a:blip r:embed="rId2"/>
          <a:srcRect l="3436" t="93000" r="39744" b="1771"/>
          <a:stretch/>
        </p:blipFill>
        <p:spPr>
          <a:xfrm>
            <a:off x="2516912" y="1330037"/>
            <a:ext cx="5463308" cy="249382"/>
          </a:xfrm>
          <a:prstGeom prst="rect">
            <a:avLst/>
          </a:prstGeom>
        </p:spPr>
      </p:pic>
      <p:sp>
        <p:nvSpPr>
          <p:cNvPr id="3" name="Slide Number Placeholder 2">
            <a:extLst>
              <a:ext uri="{FF2B5EF4-FFF2-40B4-BE49-F238E27FC236}">
                <a16:creationId xmlns:a16="http://schemas.microsoft.com/office/drawing/2014/main" id="{2337882E-C27A-4D0C-9D84-CBC96648F2E2}"/>
              </a:ext>
            </a:extLst>
          </p:cNvPr>
          <p:cNvSpPr>
            <a:spLocks noGrp="1"/>
          </p:cNvSpPr>
          <p:nvPr>
            <p:ph type="sldNum" sz="quarter" idx="12"/>
          </p:nvPr>
        </p:nvSpPr>
        <p:spPr/>
        <p:txBody>
          <a:bodyPr/>
          <a:lstStyle/>
          <a:p>
            <a:fld id="{24443D20-B41A-4E7F-B431-D4A85DE2CB5E}" type="slidenum">
              <a:rPr lang="en-GB" smtClean="0"/>
              <a:pPr/>
              <a:t>65</a:t>
            </a:fld>
            <a:endParaRPr lang="en-GB" dirty="0">
              <a:solidFill>
                <a:schemeClr val="tx1">
                  <a:lumMod val="20000"/>
                  <a:lumOff val="80000"/>
                </a:schemeClr>
              </a:solidFill>
            </a:endParaRPr>
          </a:p>
        </p:txBody>
      </p:sp>
      <p:pic>
        <p:nvPicPr>
          <p:cNvPr id="7" name="Picture 6">
            <a:extLst>
              <a:ext uri="{FF2B5EF4-FFF2-40B4-BE49-F238E27FC236}">
                <a16:creationId xmlns:a16="http://schemas.microsoft.com/office/drawing/2014/main" id="{0C5AE3B3-D157-C895-2F24-E2EC15E1B8BE}"/>
              </a:ext>
            </a:extLst>
          </p:cNvPr>
          <p:cNvPicPr>
            <a:picLocks noChangeAspect="1"/>
          </p:cNvPicPr>
          <p:nvPr/>
        </p:nvPicPr>
        <p:blipFill>
          <a:blip r:embed="rId3"/>
          <a:stretch>
            <a:fillRect/>
          </a:stretch>
        </p:blipFill>
        <p:spPr>
          <a:xfrm>
            <a:off x="9848023" y="3429000"/>
            <a:ext cx="1248387" cy="861387"/>
          </a:xfrm>
          <a:prstGeom prst="rect">
            <a:avLst/>
          </a:prstGeom>
        </p:spPr>
      </p:pic>
      <p:pic>
        <p:nvPicPr>
          <p:cNvPr id="10" name="Picture 9">
            <a:extLst>
              <a:ext uri="{FF2B5EF4-FFF2-40B4-BE49-F238E27FC236}">
                <a16:creationId xmlns:a16="http://schemas.microsoft.com/office/drawing/2014/main" id="{213F6134-7B4B-E4E8-34C2-8536DBA32944}"/>
              </a:ext>
            </a:extLst>
          </p:cNvPr>
          <p:cNvPicPr>
            <a:picLocks noChangeAspect="1"/>
          </p:cNvPicPr>
          <p:nvPr/>
        </p:nvPicPr>
        <p:blipFill>
          <a:blip r:embed="rId4"/>
          <a:stretch>
            <a:fillRect/>
          </a:stretch>
        </p:blipFill>
        <p:spPr>
          <a:xfrm>
            <a:off x="9892146" y="3715474"/>
            <a:ext cx="1020101" cy="289368"/>
          </a:xfrm>
          <a:prstGeom prst="rect">
            <a:avLst/>
          </a:prstGeom>
        </p:spPr>
      </p:pic>
      <p:sp>
        <p:nvSpPr>
          <p:cNvPr id="11" name="TextBox 10">
            <a:extLst>
              <a:ext uri="{FF2B5EF4-FFF2-40B4-BE49-F238E27FC236}">
                <a16:creationId xmlns:a16="http://schemas.microsoft.com/office/drawing/2014/main" id="{8AAFAD58-D072-904F-8D0B-11B37DD586DC}"/>
              </a:ext>
            </a:extLst>
          </p:cNvPr>
          <p:cNvSpPr txBox="1"/>
          <p:nvPr/>
        </p:nvSpPr>
        <p:spPr>
          <a:xfrm>
            <a:off x="9954467" y="3734027"/>
            <a:ext cx="895459" cy="276999"/>
          </a:xfrm>
          <a:prstGeom prst="rect">
            <a:avLst/>
          </a:prstGeom>
          <a:noFill/>
        </p:spPr>
        <p:txBody>
          <a:bodyPr wrap="square" rtlCol="0">
            <a:spAutoFit/>
          </a:bodyPr>
          <a:lstStyle/>
          <a:p>
            <a:pPr algn="ctr"/>
            <a:r>
              <a:rPr lang="en-GB" sz="1200" b="1" dirty="0">
                <a:solidFill>
                  <a:schemeClr val="bg1"/>
                </a:solidFill>
              </a:rPr>
              <a:t>2022</a:t>
            </a:r>
          </a:p>
        </p:txBody>
      </p:sp>
      <p:pic>
        <p:nvPicPr>
          <p:cNvPr id="1026" name="Picture 2" descr="Home :: TLANDO">
            <a:extLst>
              <a:ext uri="{FF2B5EF4-FFF2-40B4-BE49-F238E27FC236}">
                <a16:creationId xmlns:a16="http://schemas.microsoft.com/office/drawing/2014/main" id="{8E4EDA87-6DA9-A0E3-2F8E-C58330547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8023" y="4276747"/>
            <a:ext cx="1351356" cy="570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RRECTION -- Marius Pharmaceuticals Receives FDA Approval">
            <a:extLst>
              <a:ext uri="{FF2B5EF4-FFF2-40B4-BE49-F238E27FC236}">
                <a16:creationId xmlns:a16="http://schemas.microsoft.com/office/drawing/2014/main" id="{512368EB-353B-8961-FBC1-9A66CA3826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7221" y="2820457"/>
            <a:ext cx="1565409" cy="6471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F0F2885-D338-7B01-F2A2-680F972F8203}"/>
              </a:ext>
            </a:extLst>
          </p:cNvPr>
          <p:cNvSpPr/>
          <p:nvPr/>
        </p:nvSpPr>
        <p:spPr>
          <a:xfrm>
            <a:off x="9954467" y="2696901"/>
            <a:ext cx="1678163" cy="789267"/>
          </a:xfrm>
          <a:prstGeom prst="rect">
            <a:avLst/>
          </a:prstGeom>
          <a:noFill/>
          <a:ln w="38100">
            <a:solidFill>
              <a:srgbClr val="A6D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828BD58-F5C1-CEB8-3F6B-77EF41869693}"/>
              </a:ext>
            </a:extLst>
          </p:cNvPr>
          <p:cNvSpPr/>
          <p:nvPr/>
        </p:nvSpPr>
        <p:spPr>
          <a:xfrm>
            <a:off x="9706682" y="4234148"/>
            <a:ext cx="1678163" cy="789267"/>
          </a:xfrm>
          <a:prstGeom prst="rect">
            <a:avLst/>
          </a:prstGeom>
          <a:noFill/>
          <a:ln w="38100">
            <a:solidFill>
              <a:srgbClr val="A6D8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0833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624 3d Growth Chart Stock Photos, Pictures &amp; Royalty-Free ...">
            <a:extLst>
              <a:ext uri="{FF2B5EF4-FFF2-40B4-BE49-F238E27FC236}">
                <a16:creationId xmlns:a16="http://schemas.microsoft.com/office/drawing/2014/main" id="{6F8013CD-8FE2-93E8-B24B-04ECCF055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7497" y="1636073"/>
            <a:ext cx="1387711" cy="99089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6BCAB73F-8027-945D-E56E-5E77F6BFDC77}"/>
              </a:ext>
            </a:extLst>
          </p:cNvPr>
          <p:cNvSpPr>
            <a:spLocks noGrp="1"/>
          </p:cNvSpPr>
          <p:nvPr>
            <p:ph type="title"/>
          </p:nvPr>
        </p:nvSpPr>
        <p:spPr>
          <a:xfrm>
            <a:off x="610248" y="274956"/>
            <a:ext cx="10971532" cy="669925"/>
          </a:xfrm>
        </p:spPr>
        <p:txBody>
          <a:bodyPr/>
          <a:lstStyle/>
          <a:p>
            <a:r>
              <a:rPr lang="en-US" dirty="0"/>
              <a:t>The Spectrum of Testosterone Usage</a:t>
            </a:r>
          </a:p>
        </p:txBody>
      </p:sp>
      <p:sp>
        <p:nvSpPr>
          <p:cNvPr id="4" name="Slide Number Placeholder 3">
            <a:extLst>
              <a:ext uri="{FF2B5EF4-FFF2-40B4-BE49-F238E27FC236}">
                <a16:creationId xmlns:a16="http://schemas.microsoft.com/office/drawing/2014/main" id="{69415F3E-9DDF-D4B0-7EA9-788386CFB52F}"/>
              </a:ext>
            </a:extLst>
          </p:cNvPr>
          <p:cNvSpPr>
            <a:spLocks noGrp="1"/>
          </p:cNvSpPr>
          <p:nvPr>
            <p:ph type="sldNum" sz="quarter" idx="4"/>
          </p:nvPr>
        </p:nvSpPr>
        <p:spPr>
          <a:xfrm>
            <a:off x="494960" y="6600147"/>
            <a:ext cx="2129071" cy="268139"/>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90C2B07-BE74-4A0A-BC58-DE459BC06BC4}" type="slidenum">
              <a:rPr kumimoji="0" lang="fr-FR" sz="1000" b="0" i="0" u="none" strike="noStrike" kern="1200" cap="none" spc="0" normalizeH="0" baseline="0" noProof="0" smtClean="0">
                <a:ln>
                  <a:noFill/>
                </a:ln>
                <a:solidFill>
                  <a:prstClr val="white"/>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66</a:t>
            </a:fld>
            <a:endParaRPr kumimoji="0" lang="fr-FR" sz="10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7C372CED-63B1-6672-276B-B94EE122214D}"/>
              </a:ext>
            </a:extLst>
          </p:cNvPr>
          <p:cNvPicPr>
            <a:picLocks noChangeAspect="1"/>
          </p:cNvPicPr>
          <p:nvPr/>
        </p:nvPicPr>
        <p:blipFill>
          <a:blip r:embed="rId4"/>
          <a:stretch>
            <a:fillRect/>
          </a:stretch>
        </p:blipFill>
        <p:spPr>
          <a:xfrm>
            <a:off x="926987" y="1064871"/>
            <a:ext cx="1866900" cy="1562100"/>
          </a:xfrm>
          <a:prstGeom prst="rect">
            <a:avLst/>
          </a:prstGeom>
        </p:spPr>
      </p:pic>
      <p:pic>
        <p:nvPicPr>
          <p:cNvPr id="10" name="Picture 9">
            <a:extLst>
              <a:ext uri="{FF2B5EF4-FFF2-40B4-BE49-F238E27FC236}">
                <a16:creationId xmlns:a16="http://schemas.microsoft.com/office/drawing/2014/main" id="{F3C880F6-B270-750F-46BD-18E9ADF8CEC1}"/>
              </a:ext>
            </a:extLst>
          </p:cNvPr>
          <p:cNvPicPr>
            <a:picLocks noChangeAspect="1"/>
          </p:cNvPicPr>
          <p:nvPr/>
        </p:nvPicPr>
        <p:blipFill>
          <a:blip r:embed="rId5"/>
          <a:stretch>
            <a:fillRect/>
          </a:stretch>
        </p:blipFill>
        <p:spPr>
          <a:xfrm>
            <a:off x="3869129" y="1093446"/>
            <a:ext cx="1762125" cy="1533525"/>
          </a:xfrm>
          <a:prstGeom prst="rect">
            <a:avLst/>
          </a:prstGeom>
        </p:spPr>
      </p:pic>
      <p:pic>
        <p:nvPicPr>
          <p:cNvPr id="14" name="Picture 13">
            <a:extLst>
              <a:ext uri="{FF2B5EF4-FFF2-40B4-BE49-F238E27FC236}">
                <a16:creationId xmlns:a16="http://schemas.microsoft.com/office/drawing/2014/main" id="{7C27F008-0782-108C-9F32-39AEABA0E024}"/>
              </a:ext>
            </a:extLst>
          </p:cNvPr>
          <p:cNvPicPr>
            <a:picLocks noChangeAspect="1"/>
          </p:cNvPicPr>
          <p:nvPr/>
        </p:nvPicPr>
        <p:blipFill>
          <a:blip r:embed="rId6"/>
          <a:stretch>
            <a:fillRect/>
          </a:stretch>
        </p:blipFill>
        <p:spPr>
          <a:xfrm>
            <a:off x="6706496" y="1092527"/>
            <a:ext cx="1790700" cy="1590675"/>
          </a:xfrm>
          <a:prstGeom prst="rect">
            <a:avLst/>
          </a:prstGeom>
        </p:spPr>
      </p:pic>
      <p:pic>
        <p:nvPicPr>
          <p:cNvPr id="16" name="Picture 15">
            <a:extLst>
              <a:ext uri="{FF2B5EF4-FFF2-40B4-BE49-F238E27FC236}">
                <a16:creationId xmlns:a16="http://schemas.microsoft.com/office/drawing/2014/main" id="{3AFDC018-B72A-5DCF-53EE-7AD186F415D3}"/>
              </a:ext>
            </a:extLst>
          </p:cNvPr>
          <p:cNvPicPr>
            <a:picLocks noChangeAspect="1"/>
          </p:cNvPicPr>
          <p:nvPr/>
        </p:nvPicPr>
        <p:blipFill>
          <a:blip r:embed="rId7"/>
          <a:stretch>
            <a:fillRect/>
          </a:stretch>
        </p:blipFill>
        <p:spPr>
          <a:xfrm>
            <a:off x="9323184" y="1092527"/>
            <a:ext cx="1733550" cy="1590675"/>
          </a:xfrm>
          <a:prstGeom prst="rect">
            <a:avLst/>
          </a:prstGeom>
        </p:spPr>
      </p:pic>
      <p:sp>
        <p:nvSpPr>
          <p:cNvPr id="17" name="Content Placeholder 16">
            <a:extLst>
              <a:ext uri="{FF2B5EF4-FFF2-40B4-BE49-F238E27FC236}">
                <a16:creationId xmlns:a16="http://schemas.microsoft.com/office/drawing/2014/main" id="{8B2ACDF4-091B-2B4F-1C5B-A51CE6E5A82C}"/>
              </a:ext>
            </a:extLst>
          </p:cNvPr>
          <p:cNvSpPr>
            <a:spLocks noGrp="1"/>
          </p:cNvSpPr>
          <p:nvPr>
            <p:ph sz="quarter" idx="12"/>
          </p:nvPr>
        </p:nvSpPr>
        <p:spPr>
          <a:xfrm>
            <a:off x="684336" y="2817806"/>
            <a:ext cx="2398473" cy="3051714"/>
          </a:xfrm>
        </p:spPr>
        <p:txBody>
          <a:bodyPr/>
          <a:lstStyle/>
          <a:p>
            <a:pPr marL="0" indent="0" algn="ctr">
              <a:buNone/>
            </a:pPr>
            <a:r>
              <a:rPr lang="en-GB" b="1" dirty="0"/>
              <a:t>Over use/abuse</a:t>
            </a:r>
          </a:p>
          <a:p>
            <a:r>
              <a:rPr lang="en-GB" sz="1800" dirty="0"/>
              <a:t>Gym (black market)</a:t>
            </a:r>
          </a:p>
          <a:p>
            <a:r>
              <a:rPr lang="en-GB" sz="1800" dirty="0"/>
              <a:t>Athlete doping</a:t>
            </a:r>
          </a:p>
          <a:p>
            <a:endParaRPr lang="en-GB" sz="1800" dirty="0"/>
          </a:p>
        </p:txBody>
      </p:sp>
      <p:sp>
        <p:nvSpPr>
          <p:cNvPr id="22" name="Content Placeholder 16">
            <a:extLst>
              <a:ext uri="{FF2B5EF4-FFF2-40B4-BE49-F238E27FC236}">
                <a16:creationId xmlns:a16="http://schemas.microsoft.com/office/drawing/2014/main" id="{F546179F-8CCF-4E67-3EB9-61AA7D6D8423}"/>
              </a:ext>
            </a:extLst>
          </p:cNvPr>
          <p:cNvSpPr txBox="1">
            <a:spLocks/>
          </p:cNvSpPr>
          <p:nvPr/>
        </p:nvSpPr>
        <p:spPr bwMode="auto">
          <a:xfrm>
            <a:off x="3599727" y="2826393"/>
            <a:ext cx="2398473" cy="3051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4250" tIns="52126" rIns="104250" bIns="52126" numCol="1" anchor="t" anchorCtr="0" compatLnSpc="1">
            <a:prstTxWarp prst="textNoShape">
              <a:avLst/>
            </a:prstTxWarp>
          </a:bodyPr>
          <a:lstStyle>
            <a:lvl1pPr marL="354001" indent="-354001" algn="l" defTabSz="945443" rtl="0" eaLnBrk="0" fontAlgn="base" hangingPunct="0">
              <a:spcBef>
                <a:spcPct val="20000"/>
              </a:spcBef>
              <a:spcAft>
                <a:spcPct val="0"/>
              </a:spcAft>
              <a:buChar char="•"/>
              <a:defRPr sz="2176">
                <a:solidFill>
                  <a:srgbClr val="006EAB"/>
                </a:solidFill>
                <a:latin typeface="Calibri" pitchFamily="34" charset="0"/>
                <a:ea typeface="ＭＳ Ｐゴシック" charset="0"/>
                <a:cs typeface="Calibri" pitchFamily="34" charset="0"/>
              </a:defRPr>
            </a:lvl1pPr>
            <a:lvl2pPr marL="768441" indent="-296440" algn="l" defTabSz="945443" rtl="0" eaLnBrk="0" fontAlgn="base" hangingPunct="0">
              <a:spcBef>
                <a:spcPct val="20000"/>
              </a:spcBef>
              <a:spcAft>
                <a:spcPct val="0"/>
              </a:spcAft>
              <a:buChar char="–"/>
              <a:defRPr sz="1814">
                <a:solidFill>
                  <a:srgbClr val="006EAB"/>
                </a:solidFill>
                <a:latin typeface="Calibri" pitchFamily="34" charset="0"/>
                <a:ea typeface="Calibri" charset="0"/>
                <a:cs typeface="Calibri" pitchFamily="34" charset="0"/>
              </a:defRPr>
            </a:lvl2pPr>
            <a:lvl3pPr marL="1181443" indent="-236000" algn="l" defTabSz="945443" rtl="0" eaLnBrk="0" fontAlgn="base" hangingPunct="0">
              <a:spcBef>
                <a:spcPct val="20000"/>
              </a:spcBef>
              <a:spcAft>
                <a:spcPct val="0"/>
              </a:spcAft>
              <a:buChar char="•"/>
              <a:defRPr>
                <a:solidFill>
                  <a:srgbClr val="006EAB"/>
                </a:solidFill>
                <a:latin typeface="Calibri" pitchFamily="34" charset="0"/>
                <a:ea typeface="Calibri" charset="0"/>
                <a:cs typeface="Calibri" pitchFamily="34" charset="0"/>
              </a:defRPr>
            </a:lvl3pPr>
            <a:lvl4pPr marL="1654883" indent="-237437"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4pPr>
            <a:lvl5pPr marL="2126884" indent="-236000"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5pPr>
            <a:lvl6pPr marL="2541325" indent="-236000" algn="l" defTabSz="945443" rtl="0" fontAlgn="base">
              <a:spcBef>
                <a:spcPct val="20000"/>
              </a:spcBef>
              <a:spcAft>
                <a:spcPct val="0"/>
              </a:spcAft>
              <a:buChar char="»"/>
              <a:defRPr sz="2086">
                <a:solidFill>
                  <a:schemeClr val="tx1"/>
                </a:solidFill>
                <a:latin typeface="+mn-lt"/>
              </a:defRPr>
            </a:lvl6pPr>
            <a:lvl7pPr marL="2955764" indent="-236000" algn="l" defTabSz="945443" rtl="0" fontAlgn="base">
              <a:spcBef>
                <a:spcPct val="20000"/>
              </a:spcBef>
              <a:spcAft>
                <a:spcPct val="0"/>
              </a:spcAft>
              <a:buChar char="»"/>
              <a:defRPr sz="2086">
                <a:solidFill>
                  <a:schemeClr val="tx1"/>
                </a:solidFill>
                <a:latin typeface="+mn-lt"/>
              </a:defRPr>
            </a:lvl7pPr>
            <a:lvl8pPr marL="3370204" indent="-236000" algn="l" defTabSz="945443" rtl="0" fontAlgn="base">
              <a:spcBef>
                <a:spcPct val="20000"/>
              </a:spcBef>
              <a:spcAft>
                <a:spcPct val="0"/>
              </a:spcAft>
              <a:buChar char="»"/>
              <a:defRPr sz="2086">
                <a:solidFill>
                  <a:schemeClr val="tx1"/>
                </a:solidFill>
                <a:latin typeface="+mn-lt"/>
              </a:defRPr>
            </a:lvl8pPr>
            <a:lvl9pPr marL="3784645" indent="-236000" algn="l" defTabSz="945443" rtl="0" fontAlgn="base">
              <a:spcBef>
                <a:spcPct val="20000"/>
              </a:spcBef>
              <a:spcAft>
                <a:spcPct val="0"/>
              </a:spcAft>
              <a:buChar char="»"/>
              <a:defRPr sz="2086">
                <a:solidFill>
                  <a:schemeClr val="tx1"/>
                </a:solidFill>
                <a:latin typeface="+mn-lt"/>
              </a:defRPr>
            </a:lvl9pPr>
          </a:lstStyle>
          <a:p>
            <a:pPr marL="0" marR="0" lvl="0" indent="0" algn="ctr" defTabSz="945443" rtl="0" eaLnBrk="0" fontAlgn="base" latinLnBrk="0" hangingPunct="0">
              <a:lnSpc>
                <a:spcPct val="100000"/>
              </a:lnSpc>
              <a:spcBef>
                <a:spcPct val="20000"/>
              </a:spcBef>
              <a:spcAft>
                <a:spcPct val="0"/>
              </a:spcAft>
              <a:buClrTx/>
              <a:buSzTx/>
              <a:buFontTx/>
              <a:buNone/>
              <a:tabLst/>
              <a:defRPr/>
            </a:pPr>
            <a:r>
              <a:rPr kumimoji="0" lang="en-GB" sz="2176" b="1"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Inappropriate use</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Lack of clinical diagnosis</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Lack of proper safety work up/monitoring</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1" i="0" u="sng"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Some</a:t>
            </a: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 private clinics medicalising normal ageing</a:t>
            </a:r>
          </a:p>
        </p:txBody>
      </p:sp>
      <p:sp>
        <p:nvSpPr>
          <p:cNvPr id="23" name="Content Placeholder 16">
            <a:extLst>
              <a:ext uri="{FF2B5EF4-FFF2-40B4-BE49-F238E27FC236}">
                <a16:creationId xmlns:a16="http://schemas.microsoft.com/office/drawing/2014/main" id="{30561E96-FC01-E309-DCE7-B1BFC3F8006D}"/>
              </a:ext>
            </a:extLst>
          </p:cNvPr>
          <p:cNvSpPr txBox="1">
            <a:spLocks/>
          </p:cNvSpPr>
          <p:nvPr/>
        </p:nvSpPr>
        <p:spPr bwMode="auto">
          <a:xfrm>
            <a:off x="6434374" y="2826392"/>
            <a:ext cx="2334944" cy="3229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4250" tIns="52126" rIns="104250" bIns="52126" numCol="1" anchor="t" anchorCtr="0" compatLnSpc="1">
            <a:prstTxWarp prst="textNoShape">
              <a:avLst/>
            </a:prstTxWarp>
          </a:bodyPr>
          <a:lstStyle>
            <a:lvl1pPr marL="354001" indent="-354001" algn="l" defTabSz="945443" rtl="0" eaLnBrk="0" fontAlgn="base" hangingPunct="0">
              <a:spcBef>
                <a:spcPct val="20000"/>
              </a:spcBef>
              <a:spcAft>
                <a:spcPct val="0"/>
              </a:spcAft>
              <a:buChar char="•"/>
              <a:defRPr sz="2176">
                <a:solidFill>
                  <a:srgbClr val="006EAB"/>
                </a:solidFill>
                <a:latin typeface="Calibri" pitchFamily="34" charset="0"/>
                <a:ea typeface="ＭＳ Ｐゴシック" charset="0"/>
                <a:cs typeface="Calibri" pitchFamily="34" charset="0"/>
              </a:defRPr>
            </a:lvl1pPr>
            <a:lvl2pPr marL="768441" indent="-296440" algn="l" defTabSz="945443" rtl="0" eaLnBrk="0" fontAlgn="base" hangingPunct="0">
              <a:spcBef>
                <a:spcPct val="20000"/>
              </a:spcBef>
              <a:spcAft>
                <a:spcPct val="0"/>
              </a:spcAft>
              <a:buChar char="–"/>
              <a:defRPr sz="1814">
                <a:solidFill>
                  <a:srgbClr val="006EAB"/>
                </a:solidFill>
                <a:latin typeface="Calibri" pitchFamily="34" charset="0"/>
                <a:ea typeface="Calibri" charset="0"/>
                <a:cs typeface="Calibri" pitchFamily="34" charset="0"/>
              </a:defRPr>
            </a:lvl2pPr>
            <a:lvl3pPr marL="1181443" indent="-236000" algn="l" defTabSz="945443" rtl="0" eaLnBrk="0" fontAlgn="base" hangingPunct="0">
              <a:spcBef>
                <a:spcPct val="20000"/>
              </a:spcBef>
              <a:spcAft>
                <a:spcPct val="0"/>
              </a:spcAft>
              <a:buChar char="•"/>
              <a:defRPr>
                <a:solidFill>
                  <a:srgbClr val="006EAB"/>
                </a:solidFill>
                <a:latin typeface="Calibri" pitchFamily="34" charset="0"/>
                <a:ea typeface="Calibri" charset="0"/>
                <a:cs typeface="Calibri" pitchFamily="34" charset="0"/>
              </a:defRPr>
            </a:lvl3pPr>
            <a:lvl4pPr marL="1654883" indent="-237437"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4pPr>
            <a:lvl5pPr marL="2126884" indent="-236000"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5pPr>
            <a:lvl6pPr marL="2541325" indent="-236000" algn="l" defTabSz="945443" rtl="0" fontAlgn="base">
              <a:spcBef>
                <a:spcPct val="20000"/>
              </a:spcBef>
              <a:spcAft>
                <a:spcPct val="0"/>
              </a:spcAft>
              <a:buChar char="»"/>
              <a:defRPr sz="2086">
                <a:solidFill>
                  <a:schemeClr val="tx1"/>
                </a:solidFill>
                <a:latin typeface="+mn-lt"/>
              </a:defRPr>
            </a:lvl6pPr>
            <a:lvl7pPr marL="2955764" indent="-236000" algn="l" defTabSz="945443" rtl="0" fontAlgn="base">
              <a:spcBef>
                <a:spcPct val="20000"/>
              </a:spcBef>
              <a:spcAft>
                <a:spcPct val="0"/>
              </a:spcAft>
              <a:buChar char="»"/>
              <a:defRPr sz="2086">
                <a:solidFill>
                  <a:schemeClr val="tx1"/>
                </a:solidFill>
                <a:latin typeface="+mn-lt"/>
              </a:defRPr>
            </a:lvl7pPr>
            <a:lvl8pPr marL="3370204" indent="-236000" algn="l" defTabSz="945443" rtl="0" fontAlgn="base">
              <a:spcBef>
                <a:spcPct val="20000"/>
              </a:spcBef>
              <a:spcAft>
                <a:spcPct val="0"/>
              </a:spcAft>
              <a:buChar char="»"/>
              <a:defRPr sz="2086">
                <a:solidFill>
                  <a:schemeClr val="tx1"/>
                </a:solidFill>
                <a:latin typeface="+mn-lt"/>
              </a:defRPr>
            </a:lvl8pPr>
            <a:lvl9pPr marL="3784645" indent="-236000" algn="l" defTabSz="945443" rtl="0" fontAlgn="base">
              <a:spcBef>
                <a:spcPct val="20000"/>
              </a:spcBef>
              <a:spcAft>
                <a:spcPct val="0"/>
              </a:spcAft>
              <a:buChar char="»"/>
              <a:defRPr sz="2086">
                <a:solidFill>
                  <a:schemeClr val="tx1"/>
                </a:solidFill>
                <a:latin typeface="+mn-lt"/>
              </a:defRPr>
            </a:lvl9pPr>
          </a:lstStyle>
          <a:p>
            <a:pPr marL="0" marR="0" lvl="0" indent="0" algn="ctr" defTabSz="945443" rtl="0" eaLnBrk="0" fontAlgn="base" latinLnBrk="0" hangingPunct="0">
              <a:lnSpc>
                <a:spcPct val="100000"/>
              </a:lnSpc>
              <a:spcBef>
                <a:spcPct val="20000"/>
              </a:spcBef>
              <a:spcAft>
                <a:spcPct val="0"/>
              </a:spcAft>
              <a:buClrTx/>
              <a:buSzTx/>
              <a:buFontTx/>
              <a:buNone/>
              <a:tabLst/>
              <a:defRPr/>
            </a:pPr>
            <a:r>
              <a:rPr kumimoji="0" lang="en-GB" sz="2176" b="1"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Appropriate use</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HCPs who proactively diagnose, treat &amp; manage TD</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Knowledge through education</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Experience</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Expertise</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Guidelines</a:t>
            </a:r>
          </a:p>
        </p:txBody>
      </p:sp>
      <p:sp>
        <p:nvSpPr>
          <p:cNvPr id="24" name="Content Placeholder 16">
            <a:extLst>
              <a:ext uri="{FF2B5EF4-FFF2-40B4-BE49-F238E27FC236}">
                <a16:creationId xmlns:a16="http://schemas.microsoft.com/office/drawing/2014/main" id="{167118A3-5DB2-A3E3-47D5-15999EE09462}"/>
              </a:ext>
            </a:extLst>
          </p:cNvPr>
          <p:cNvSpPr txBox="1">
            <a:spLocks/>
          </p:cNvSpPr>
          <p:nvPr/>
        </p:nvSpPr>
        <p:spPr bwMode="auto">
          <a:xfrm>
            <a:off x="8872254" y="2840954"/>
            <a:ext cx="2635410" cy="3051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4250" tIns="52126" rIns="104250" bIns="52126" numCol="1" anchor="t" anchorCtr="0" compatLnSpc="1">
            <a:prstTxWarp prst="textNoShape">
              <a:avLst/>
            </a:prstTxWarp>
          </a:bodyPr>
          <a:lstStyle>
            <a:lvl1pPr marL="354001" indent="-354001" algn="l" defTabSz="945443" rtl="0" eaLnBrk="0" fontAlgn="base" hangingPunct="0">
              <a:spcBef>
                <a:spcPct val="20000"/>
              </a:spcBef>
              <a:spcAft>
                <a:spcPct val="0"/>
              </a:spcAft>
              <a:buChar char="•"/>
              <a:defRPr sz="2176">
                <a:solidFill>
                  <a:srgbClr val="006EAB"/>
                </a:solidFill>
                <a:latin typeface="Calibri" pitchFamily="34" charset="0"/>
                <a:ea typeface="ＭＳ Ｐゴシック" charset="0"/>
                <a:cs typeface="Calibri" pitchFamily="34" charset="0"/>
              </a:defRPr>
            </a:lvl1pPr>
            <a:lvl2pPr marL="768441" indent="-296440" algn="l" defTabSz="945443" rtl="0" eaLnBrk="0" fontAlgn="base" hangingPunct="0">
              <a:spcBef>
                <a:spcPct val="20000"/>
              </a:spcBef>
              <a:spcAft>
                <a:spcPct val="0"/>
              </a:spcAft>
              <a:buChar char="–"/>
              <a:defRPr sz="1814">
                <a:solidFill>
                  <a:srgbClr val="006EAB"/>
                </a:solidFill>
                <a:latin typeface="Calibri" pitchFamily="34" charset="0"/>
                <a:ea typeface="Calibri" charset="0"/>
                <a:cs typeface="Calibri" pitchFamily="34" charset="0"/>
              </a:defRPr>
            </a:lvl2pPr>
            <a:lvl3pPr marL="1181443" indent="-236000" algn="l" defTabSz="945443" rtl="0" eaLnBrk="0" fontAlgn="base" hangingPunct="0">
              <a:spcBef>
                <a:spcPct val="20000"/>
              </a:spcBef>
              <a:spcAft>
                <a:spcPct val="0"/>
              </a:spcAft>
              <a:buChar char="•"/>
              <a:defRPr>
                <a:solidFill>
                  <a:srgbClr val="006EAB"/>
                </a:solidFill>
                <a:latin typeface="Calibri" pitchFamily="34" charset="0"/>
                <a:ea typeface="Calibri" charset="0"/>
                <a:cs typeface="Calibri" pitchFamily="34" charset="0"/>
              </a:defRPr>
            </a:lvl3pPr>
            <a:lvl4pPr marL="1654883" indent="-237437"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4pPr>
            <a:lvl5pPr marL="2126884" indent="-236000" algn="l" defTabSz="945443" rtl="0" eaLnBrk="0" fontAlgn="base" hangingPunct="0">
              <a:spcBef>
                <a:spcPct val="20000"/>
              </a:spcBef>
              <a:spcAft>
                <a:spcPct val="0"/>
              </a:spcAft>
              <a:buChar char="»"/>
              <a:defRPr sz="1542">
                <a:solidFill>
                  <a:srgbClr val="006EAB"/>
                </a:solidFill>
                <a:latin typeface="Calibri" pitchFamily="34" charset="0"/>
                <a:ea typeface="Calibri" charset="0"/>
                <a:cs typeface="Calibri" pitchFamily="34" charset="0"/>
              </a:defRPr>
            </a:lvl5pPr>
            <a:lvl6pPr marL="2541325" indent="-236000" algn="l" defTabSz="945443" rtl="0" fontAlgn="base">
              <a:spcBef>
                <a:spcPct val="20000"/>
              </a:spcBef>
              <a:spcAft>
                <a:spcPct val="0"/>
              </a:spcAft>
              <a:buChar char="»"/>
              <a:defRPr sz="2086">
                <a:solidFill>
                  <a:schemeClr val="tx1"/>
                </a:solidFill>
                <a:latin typeface="+mn-lt"/>
              </a:defRPr>
            </a:lvl6pPr>
            <a:lvl7pPr marL="2955764" indent="-236000" algn="l" defTabSz="945443" rtl="0" fontAlgn="base">
              <a:spcBef>
                <a:spcPct val="20000"/>
              </a:spcBef>
              <a:spcAft>
                <a:spcPct val="0"/>
              </a:spcAft>
              <a:buChar char="»"/>
              <a:defRPr sz="2086">
                <a:solidFill>
                  <a:schemeClr val="tx1"/>
                </a:solidFill>
                <a:latin typeface="+mn-lt"/>
              </a:defRPr>
            </a:lvl7pPr>
            <a:lvl8pPr marL="3370204" indent="-236000" algn="l" defTabSz="945443" rtl="0" fontAlgn="base">
              <a:spcBef>
                <a:spcPct val="20000"/>
              </a:spcBef>
              <a:spcAft>
                <a:spcPct val="0"/>
              </a:spcAft>
              <a:buChar char="»"/>
              <a:defRPr sz="2086">
                <a:solidFill>
                  <a:schemeClr val="tx1"/>
                </a:solidFill>
                <a:latin typeface="+mn-lt"/>
              </a:defRPr>
            </a:lvl8pPr>
            <a:lvl9pPr marL="3784645" indent="-236000" algn="l" defTabSz="945443" rtl="0" fontAlgn="base">
              <a:spcBef>
                <a:spcPct val="20000"/>
              </a:spcBef>
              <a:spcAft>
                <a:spcPct val="0"/>
              </a:spcAft>
              <a:buChar char="»"/>
              <a:defRPr sz="2086">
                <a:solidFill>
                  <a:schemeClr val="tx1"/>
                </a:solidFill>
                <a:latin typeface="+mn-lt"/>
              </a:defRPr>
            </a:lvl9pPr>
          </a:lstStyle>
          <a:p>
            <a:pPr marL="0" marR="0" lvl="0" indent="0" algn="ctr" defTabSz="945443" rtl="0" eaLnBrk="0" fontAlgn="base" latinLnBrk="0" hangingPunct="0">
              <a:lnSpc>
                <a:spcPct val="100000"/>
              </a:lnSpc>
              <a:spcBef>
                <a:spcPct val="20000"/>
              </a:spcBef>
              <a:spcAft>
                <a:spcPct val="0"/>
              </a:spcAft>
              <a:buClrTx/>
              <a:buSzTx/>
              <a:buFontTx/>
              <a:buNone/>
              <a:tabLst/>
              <a:defRPr/>
            </a:pPr>
            <a:r>
              <a:rPr kumimoji="0" lang="en-GB" sz="2176" b="1"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Under use</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10-15% of older men with genuine TD</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Klinefelter Syndrome</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Osteo, Anaemia &amp; TC</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Obesity &amp; Diabetes</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Opioid use</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HCP lack of awareness/scepticism</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r>
              <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rPr>
              <a:t>Lab reference ranges</a:t>
            </a:r>
          </a:p>
          <a:p>
            <a:pPr marL="354001" marR="0" lvl="0" indent="-354001" algn="l" defTabSz="945443" rtl="0" eaLnBrk="0" fontAlgn="base" latinLnBrk="0" hangingPunct="0">
              <a:lnSpc>
                <a:spcPct val="100000"/>
              </a:lnSpc>
              <a:spcBef>
                <a:spcPct val="20000"/>
              </a:spcBef>
              <a:spcAft>
                <a:spcPct val="0"/>
              </a:spcAft>
              <a:buClrTx/>
              <a:buSzTx/>
              <a:buFontTx/>
              <a:buChar char="•"/>
              <a:tabLst/>
              <a:defRPr/>
            </a:pPr>
            <a:endParaRPr kumimoji="0" lang="en-GB" sz="1800"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endParaRPr>
          </a:p>
          <a:p>
            <a:pPr marL="354001" marR="0" lvl="0" indent="-354001" algn="l" defTabSz="945443" rtl="0" eaLnBrk="0" fontAlgn="base" latinLnBrk="0" hangingPunct="0">
              <a:lnSpc>
                <a:spcPct val="100000"/>
              </a:lnSpc>
              <a:spcBef>
                <a:spcPct val="20000"/>
              </a:spcBef>
              <a:spcAft>
                <a:spcPct val="0"/>
              </a:spcAft>
              <a:buClrTx/>
              <a:buSzTx/>
              <a:buFontTx/>
              <a:buChar char="•"/>
              <a:tabLst/>
              <a:defRPr/>
            </a:pPr>
            <a:endParaRPr kumimoji="0" lang="en-GB" sz="2176" b="0" i="0" u="none" strike="noStrike" kern="0" cap="none" spc="0" normalizeH="0" baseline="0" noProof="0" dirty="0">
              <a:ln>
                <a:noFill/>
              </a:ln>
              <a:solidFill>
                <a:srgbClr val="006EAB"/>
              </a:solidFill>
              <a:effectLst/>
              <a:uLnTx/>
              <a:uFillTx/>
              <a:latin typeface="Calibri" pitchFamily="34" charset="0"/>
              <a:ea typeface="ＭＳ Ｐゴシック" charset="0"/>
              <a:cs typeface="Calibri" pitchFamily="34" charset="0"/>
            </a:endParaRPr>
          </a:p>
        </p:txBody>
      </p:sp>
      <p:sp>
        <p:nvSpPr>
          <p:cNvPr id="26" name="Rectangle 25">
            <a:extLst>
              <a:ext uri="{FF2B5EF4-FFF2-40B4-BE49-F238E27FC236}">
                <a16:creationId xmlns:a16="http://schemas.microsoft.com/office/drawing/2014/main" id="{3F44D545-3311-F192-EA24-7C6E353ABD0D}"/>
              </a:ext>
            </a:extLst>
          </p:cNvPr>
          <p:cNvSpPr/>
          <p:nvPr/>
        </p:nvSpPr>
        <p:spPr bwMode="auto">
          <a:xfrm>
            <a:off x="6273478" y="965333"/>
            <a:ext cx="5423562" cy="5227124"/>
          </a:xfrm>
          <a:custGeom>
            <a:avLst/>
            <a:gdLst>
              <a:gd name="connsiteX0" fmla="*/ 0 w 5423562"/>
              <a:gd name="connsiteY0" fmla="*/ 0 h 5227124"/>
              <a:gd name="connsiteX1" fmla="*/ 488121 w 5423562"/>
              <a:gd name="connsiteY1" fmla="*/ 0 h 5227124"/>
              <a:gd name="connsiteX2" fmla="*/ 867770 w 5423562"/>
              <a:gd name="connsiteY2" fmla="*/ 0 h 5227124"/>
              <a:gd name="connsiteX3" fmla="*/ 1518597 w 5423562"/>
              <a:gd name="connsiteY3" fmla="*/ 0 h 5227124"/>
              <a:gd name="connsiteX4" fmla="*/ 2006718 w 5423562"/>
              <a:gd name="connsiteY4" fmla="*/ 0 h 5227124"/>
              <a:gd name="connsiteX5" fmla="*/ 2494839 w 5423562"/>
              <a:gd name="connsiteY5" fmla="*/ 0 h 5227124"/>
              <a:gd name="connsiteX6" fmla="*/ 3145666 w 5423562"/>
              <a:gd name="connsiteY6" fmla="*/ 0 h 5227124"/>
              <a:gd name="connsiteX7" fmla="*/ 3579551 w 5423562"/>
              <a:gd name="connsiteY7" fmla="*/ 0 h 5227124"/>
              <a:gd name="connsiteX8" fmla="*/ 4230378 w 5423562"/>
              <a:gd name="connsiteY8" fmla="*/ 0 h 5227124"/>
              <a:gd name="connsiteX9" fmla="*/ 4881206 w 5423562"/>
              <a:gd name="connsiteY9" fmla="*/ 0 h 5227124"/>
              <a:gd name="connsiteX10" fmla="*/ 5423562 w 5423562"/>
              <a:gd name="connsiteY10" fmla="*/ 0 h 5227124"/>
              <a:gd name="connsiteX11" fmla="*/ 5423562 w 5423562"/>
              <a:gd name="connsiteY11" fmla="*/ 685334 h 5227124"/>
              <a:gd name="connsiteX12" fmla="*/ 5423562 w 5423562"/>
              <a:gd name="connsiteY12" fmla="*/ 1318397 h 5227124"/>
              <a:gd name="connsiteX13" fmla="*/ 5423562 w 5423562"/>
              <a:gd name="connsiteY13" fmla="*/ 1742375 h 5227124"/>
              <a:gd name="connsiteX14" fmla="*/ 5423562 w 5423562"/>
              <a:gd name="connsiteY14" fmla="*/ 2323166 h 5227124"/>
              <a:gd name="connsiteX15" fmla="*/ 5423562 w 5423562"/>
              <a:gd name="connsiteY15" fmla="*/ 2903958 h 5227124"/>
              <a:gd name="connsiteX16" fmla="*/ 5423562 w 5423562"/>
              <a:gd name="connsiteY16" fmla="*/ 3484749 h 5227124"/>
              <a:gd name="connsiteX17" fmla="*/ 5423562 w 5423562"/>
              <a:gd name="connsiteY17" fmla="*/ 4117812 h 5227124"/>
              <a:gd name="connsiteX18" fmla="*/ 5423562 w 5423562"/>
              <a:gd name="connsiteY18" fmla="*/ 5227124 h 5227124"/>
              <a:gd name="connsiteX19" fmla="*/ 4826970 w 5423562"/>
              <a:gd name="connsiteY19" fmla="*/ 5227124 h 5227124"/>
              <a:gd name="connsiteX20" fmla="*/ 4393085 w 5423562"/>
              <a:gd name="connsiteY20" fmla="*/ 5227124 h 5227124"/>
              <a:gd name="connsiteX21" fmla="*/ 3742258 w 5423562"/>
              <a:gd name="connsiteY21" fmla="*/ 5227124 h 5227124"/>
              <a:gd name="connsiteX22" fmla="*/ 3199902 w 5423562"/>
              <a:gd name="connsiteY22" fmla="*/ 5227124 h 5227124"/>
              <a:gd name="connsiteX23" fmla="*/ 2766017 w 5423562"/>
              <a:gd name="connsiteY23" fmla="*/ 5227124 h 5227124"/>
              <a:gd name="connsiteX24" fmla="*/ 2223660 w 5423562"/>
              <a:gd name="connsiteY24" fmla="*/ 5227124 h 5227124"/>
              <a:gd name="connsiteX25" fmla="*/ 1844011 w 5423562"/>
              <a:gd name="connsiteY25" fmla="*/ 5227124 h 5227124"/>
              <a:gd name="connsiteX26" fmla="*/ 1464362 w 5423562"/>
              <a:gd name="connsiteY26" fmla="*/ 5227124 h 5227124"/>
              <a:gd name="connsiteX27" fmla="*/ 922006 w 5423562"/>
              <a:gd name="connsiteY27" fmla="*/ 5227124 h 5227124"/>
              <a:gd name="connsiteX28" fmla="*/ 488121 w 5423562"/>
              <a:gd name="connsiteY28" fmla="*/ 5227124 h 5227124"/>
              <a:gd name="connsiteX29" fmla="*/ 0 w 5423562"/>
              <a:gd name="connsiteY29" fmla="*/ 5227124 h 5227124"/>
              <a:gd name="connsiteX30" fmla="*/ 0 w 5423562"/>
              <a:gd name="connsiteY30" fmla="*/ 4750875 h 5227124"/>
              <a:gd name="connsiteX31" fmla="*/ 0 w 5423562"/>
              <a:gd name="connsiteY31" fmla="*/ 4326897 h 5227124"/>
              <a:gd name="connsiteX32" fmla="*/ 0 w 5423562"/>
              <a:gd name="connsiteY32" fmla="*/ 3693834 h 5227124"/>
              <a:gd name="connsiteX33" fmla="*/ 0 w 5423562"/>
              <a:gd name="connsiteY33" fmla="*/ 3217585 h 5227124"/>
              <a:gd name="connsiteX34" fmla="*/ 0 w 5423562"/>
              <a:gd name="connsiteY34" fmla="*/ 2584522 h 5227124"/>
              <a:gd name="connsiteX35" fmla="*/ 0 w 5423562"/>
              <a:gd name="connsiteY35" fmla="*/ 1899188 h 5227124"/>
              <a:gd name="connsiteX36" fmla="*/ 0 w 5423562"/>
              <a:gd name="connsiteY36" fmla="*/ 1370668 h 5227124"/>
              <a:gd name="connsiteX37" fmla="*/ 0 w 5423562"/>
              <a:gd name="connsiteY37" fmla="*/ 685334 h 5227124"/>
              <a:gd name="connsiteX38" fmla="*/ 0 w 5423562"/>
              <a:gd name="connsiteY38" fmla="*/ 0 h 522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423562" h="5227124" extrusionOk="0">
                <a:moveTo>
                  <a:pt x="0" y="0"/>
                </a:moveTo>
                <a:cubicBezTo>
                  <a:pt x="200473" y="-20294"/>
                  <a:pt x="311470" y="34186"/>
                  <a:pt x="488121" y="0"/>
                </a:cubicBezTo>
                <a:cubicBezTo>
                  <a:pt x="664772" y="-34186"/>
                  <a:pt x="730631" y="19000"/>
                  <a:pt x="867770" y="0"/>
                </a:cubicBezTo>
                <a:cubicBezTo>
                  <a:pt x="1004909" y="-19000"/>
                  <a:pt x="1350889" y="64557"/>
                  <a:pt x="1518597" y="0"/>
                </a:cubicBezTo>
                <a:cubicBezTo>
                  <a:pt x="1686305" y="-64557"/>
                  <a:pt x="1774369" y="29250"/>
                  <a:pt x="2006718" y="0"/>
                </a:cubicBezTo>
                <a:cubicBezTo>
                  <a:pt x="2239067" y="-29250"/>
                  <a:pt x="2374568" y="12836"/>
                  <a:pt x="2494839" y="0"/>
                </a:cubicBezTo>
                <a:cubicBezTo>
                  <a:pt x="2615110" y="-12836"/>
                  <a:pt x="2821352" y="5180"/>
                  <a:pt x="3145666" y="0"/>
                </a:cubicBezTo>
                <a:cubicBezTo>
                  <a:pt x="3469980" y="-5180"/>
                  <a:pt x="3402171" y="18422"/>
                  <a:pt x="3579551" y="0"/>
                </a:cubicBezTo>
                <a:cubicBezTo>
                  <a:pt x="3756931" y="-18422"/>
                  <a:pt x="4044598" y="24894"/>
                  <a:pt x="4230378" y="0"/>
                </a:cubicBezTo>
                <a:cubicBezTo>
                  <a:pt x="4416158" y="-24894"/>
                  <a:pt x="4706129" y="72859"/>
                  <a:pt x="4881206" y="0"/>
                </a:cubicBezTo>
                <a:cubicBezTo>
                  <a:pt x="5056283" y="-72859"/>
                  <a:pt x="5307025" y="57342"/>
                  <a:pt x="5423562" y="0"/>
                </a:cubicBezTo>
                <a:cubicBezTo>
                  <a:pt x="5491626" y="340281"/>
                  <a:pt x="5371537" y="448035"/>
                  <a:pt x="5423562" y="685334"/>
                </a:cubicBezTo>
                <a:cubicBezTo>
                  <a:pt x="5475587" y="922633"/>
                  <a:pt x="5417289" y="1143631"/>
                  <a:pt x="5423562" y="1318397"/>
                </a:cubicBezTo>
                <a:cubicBezTo>
                  <a:pt x="5429835" y="1493163"/>
                  <a:pt x="5392403" y="1584274"/>
                  <a:pt x="5423562" y="1742375"/>
                </a:cubicBezTo>
                <a:cubicBezTo>
                  <a:pt x="5454721" y="1900476"/>
                  <a:pt x="5365868" y="2206341"/>
                  <a:pt x="5423562" y="2323166"/>
                </a:cubicBezTo>
                <a:cubicBezTo>
                  <a:pt x="5481256" y="2439991"/>
                  <a:pt x="5376701" y="2705861"/>
                  <a:pt x="5423562" y="2903958"/>
                </a:cubicBezTo>
                <a:cubicBezTo>
                  <a:pt x="5470423" y="3102055"/>
                  <a:pt x="5362276" y="3315264"/>
                  <a:pt x="5423562" y="3484749"/>
                </a:cubicBezTo>
                <a:cubicBezTo>
                  <a:pt x="5484848" y="3654234"/>
                  <a:pt x="5403473" y="3978774"/>
                  <a:pt x="5423562" y="4117812"/>
                </a:cubicBezTo>
                <a:cubicBezTo>
                  <a:pt x="5443651" y="4256850"/>
                  <a:pt x="5404061" y="4768117"/>
                  <a:pt x="5423562" y="5227124"/>
                </a:cubicBezTo>
                <a:cubicBezTo>
                  <a:pt x="5179155" y="5280073"/>
                  <a:pt x="5107950" y="5157916"/>
                  <a:pt x="4826970" y="5227124"/>
                </a:cubicBezTo>
                <a:cubicBezTo>
                  <a:pt x="4545990" y="5296332"/>
                  <a:pt x="4606247" y="5223914"/>
                  <a:pt x="4393085" y="5227124"/>
                </a:cubicBezTo>
                <a:cubicBezTo>
                  <a:pt x="4179924" y="5230334"/>
                  <a:pt x="3895707" y="5159065"/>
                  <a:pt x="3742258" y="5227124"/>
                </a:cubicBezTo>
                <a:cubicBezTo>
                  <a:pt x="3588809" y="5295183"/>
                  <a:pt x="3330395" y="5225783"/>
                  <a:pt x="3199902" y="5227124"/>
                </a:cubicBezTo>
                <a:cubicBezTo>
                  <a:pt x="3069409" y="5228465"/>
                  <a:pt x="2860838" y="5185243"/>
                  <a:pt x="2766017" y="5227124"/>
                </a:cubicBezTo>
                <a:cubicBezTo>
                  <a:pt x="2671197" y="5269005"/>
                  <a:pt x="2337791" y="5189612"/>
                  <a:pt x="2223660" y="5227124"/>
                </a:cubicBezTo>
                <a:cubicBezTo>
                  <a:pt x="2109529" y="5264636"/>
                  <a:pt x="2030773" y="5220058"/>
                  <a:pt x="1844011" y="5227124"/>
                </a:cubicBezTo>
                <a:cubicBezTo>
                  <a:pt x="1657249" y="5234190"/>
                  <a:pt x="1598407" y="5188010"/>
                  <a:pt x="1464362" y="5227124"/>
                </a:cubicBezTo>
                <a:cubicBezTo>
                  <a:pt x="1330317" y="5266238"/>
                  <a:pt x="1053945" y="5209215"/>
                  <a:pt x="922006" y="5227124"/>
                </a:cubicBezTo>
                <a:cubicBezTo>
                  <a:pt x="790067" y="5245033"/>
                  <a:pt x="637573" y="5199677"/>
                  <a:pt x="488121" y="5227124"/>
                </a:cubicBezTo>
                <a:cubicBezTo>
                  <a:pt x="338670" y="5254571"/>
                  <a:pt x="128779" y="5195112"/>
                  <a:pt x="0" y="5227124"/>
                </a:cubicBezTo>
                <a:cubicBezTo>
                  <a:pt x="-17232" y="4998762"/>
                  <a:pt x="1384" y="4883334"/>
                  <a:pt x="0" y="4750875"/>
                </a:cubicBezTo>
                <a:cubicBezTo>
                  <a:pt x="-1384" y="4618416"/>
                  <a:pt x="42870" y="4497370"/>
                  <a:pt x="0" y="4326897"/>
                </a:cubicBezTo>
                <a:cubicBezTo>
                  <a:pt x="-42870" y="4156424"/>
                  <a:pt x="1660" y="3897413"/>
                  <a:pt x="0" y="3693834"/>
                </a:cubicBezTo>
                <a:cubicBezTo>
                  <a:pt x="-1660" y="3490255"/>
                  <a:pt x="4336" y="3341676"/>
                  <a:pt x="0" y="3217585"/>
                </a:cubicBezTo>
                <a:cubicBezTo>
                  <a:pt x="-4336" y="3093494"/>
                  <a:pt x="19071" y="2887127"/>
                  <a:pt x="0" y="2584522"/>
                </a:cubicBezTo>
                <a:cubicBezTo>
                  <a:pt x="-19071" y="2281917"/>
                  <a:pt x="26408" y="2041275"/>
                  <a:pt x="0" y="1899188"/>
                </a:cubicBezTo>
                <a:cubicBezTo>
                  <a:pt x="-26408" y="1757101"/>
                  <a:pt x="23071" y="1522339"/>
                  <a:pt x="0" y="1370668"/>
                </a:cubicBezTo>
                <a:cubicBezTo>
                  <a:pt x="-23071" y="1218997"/>
                  <a:pt x="47555" y="1008668"/>
                  <a:pt x="0" y="685334"/>
                </a:cubicBezTo>
                <a:cubicBezTo>
                  <a:pt x="-47555" y="362000"/>
                  <a:pt x="30593" y="155466"/>
                  <a:pt x="0" y="0"/>
                </a:cubicBezTo>
                <a:close/>
              </a:path>
            </a:pathLst>
          </a:custGeom>
          <a:noFill/>
          <a:ln w="38100" cap="flat" cmpd="sng" algn="ctr">
            <a:solidFill>
              <a:srgbClr val="00B050"/>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l" defTabSz="1042988" rtl="0" eaLnBrk="1" fontAlgn="base" latinLnBrk="0" hangingPunct="1">
              <a:lnSpc>
                <a:spcPct val="100000"/>
              </a:lnSpc>
              <a:spcBef>
                <a:spcPct val="0"/>
              </a:spcBef>
              <a:spcAft>
                <a:spcPct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7" name="Rectangle 26">
            <a:extLst>
              <a:ext uri="{FF2B5EF4-FFF2-40B4-BE49-F238E27FC236}">
                <a16:creationId xmlns:a16="http://schemas.microsoft.com/office/drawing/2014/main" id="{537D59D5-7579-D296-ECF8-133CCF0F64A5}"/>
              </a:ext>
            </a:extLst>
          </p:cNvPr>
          <p:cNvSpPr/>
          <p:nvPr/>
        </p:nvSpPr>
        <p:spPr bwMode="auto">
          <a:xfrm>
            <a:off x="581400" y="944881"/>
            <a:ext cx="5423562" cy="5227124"/>
          </a:xfrm>
          <a:custGeom>
            <a:avLst/>
            <a:gdLst>
              <a:gd name="connsiteX0" fmla="*/ 0 w 5423562"/>
              <a:gd name="connsiteY0" fmla="*/ 0 h 5227124"/>
              <a:gd name="connsiteX1" fmla="*/ 488121 w 5423562"/>
              <a:gd name="connsiteY1" fmla="*/ 0 h 5227124"/>
              <a:gd name="connsiteX2" fmla="*/ 867770 w 5423562"/>
              <a:gd name="connsiteY2" fmla="*/ 0 h 5227124"/>
              <a:gd name="connsiteX3" fmla="*/ 1518597 w 5423562"/>
              <a:gd name="connsiteY3" fmla="*/ 0 h 5227124"/>
              <a:gd name="connsiteX4" fmla="*/ 2006718 w 5423562"/>
              <a:gd name="connsiteY4" fmla="*/ 0 h 5227124"/>
              <a:gd name="connsiteX5" fmla="*/ 2494839 w 5423562"/>
              <a:gd name="connsiteY5" fmla="*/ 0 h 5227124"/>
              <a:gd name="connsiteX6" fmla="*/ 3145666 w 5423562"/>
              <a:gd name="connsiteY6" fmla="*/ 0 h 5227124"/>
              <a:gd name="connsiteX7" fmla="*/ 3579551 w 5423562"/>
              <a:gd name="connsiteY7" fmla="*/ 0 h 5227124"/>
              <a:gd name="connsiteX8" fmla="*/ 4230378 w 5423562"/>
              <a:gd name="connsiteY8" fmla="*/ 0 h 5227124"/>
              <a:gd name="connsiteX9" fmla="*/ 4881206 w 5423562"/>
              <a:gd name="connsiteY9" fmla="*/ 0 h 5227124"/>
              <a:gd name="connsiteX10" fmla="*/ 5423562 w 5423562"/>
              <a:gd name="connsiteY10" fmla="*/ 0 h 5227124"/>
              <a:gd name="connsiteX11" fmla="*/ 5423562 w 5423562"/>
              <a:gd name="connsiteY11" fmla="*/ 685334 h 5227124"/>
              <a:gd name="connsiteX12" fmla="*/ 5423562 w 5423562"/>
              <a:gd name="connsiteY12" fmla="*/ 1318397 h 5227124"/>
              <a:gd name="connsiteX13" fmla="*/ 5423562 w 5423562"/>
              <a:gd name="connsiteY13" fmla="*/ 1742375 h 5227124"/>
              <a:gd name="connsiteX14" fmla="*/ 5423562 w 5423562"/>
              <a:gd name="connsiteY14" fmla="*/ 2323166 h 5227124"/>
              <a:gd name="connsiteX15" fmla="*/ 5423562 w 5423562"/>
              <a:gd name="connsiteY15" fmla="*/ 2903958 h 5227124"/>
              <a:gd name="connsiteX16" fmla="*/ 5423562 w 5423562"/>
              <a:gd name="connsiteY16" fmla="*/ 3484749 h 5227124"/>
              <a:gd name="connsiteX17" fmla="*/ 5423562 w 5423562"/>
              <a:gd name="connsiteY17" fmla="*/ 4117812 h 5227124"/>
              <a:gd name="connsiteX18" fmla="*/ 5423562 w 5423562"/>
              <a:gd name="connsiteY18" fmla="*/ 5227124 h 5227124"/>
              <a:gd name="connsiteX19" fmla="*/ 4826970 w 5423562"/>
              <a:gd name="connsiteY19" fmla="*/ 5227124 h 5227124"/>
              <a:gd name="connsiteX20" fmla="*/ 4393085 w 5423562"/>
              <a:gd name="connsiteY20" fmla="*/ 5227124 h 5227124"/>
              <a:gd name="connsiteX21" fmla="*/ 3742258 w 5423562"/>
              <a:gd name="connsiteY21" fmla="*/ 5227124 h 5227124"/>
              <a:gd name="connsiteX22" fmla="*/ 3199902 w 5423562"/>
              <a:gd name="connsiteY22" fmla="*/ 5227124 h 5227124"/>
              <a:gd name="connsiteX23" fmla="*/ 2766017 w 5423562"/>
              <a:gd name="connsiteY23" fmla="*/ 5227124 h 5227124"/>
              <a:gd name="connsiteX24" fmla="*/ 2223660 w 5423562"/>
              <a:gd name="connsiteY24" fmla="*/ 5227124 h 5227124"/>
              <a:gd name="connsiteX25" fmla="*/ 1844011 w 5423562"/>
              <a:gd name="connsiteY25" fmla="*/ 5227124 h 5227124"/>
              <a:gd name="connsiteX26" fmla="*/ 1464362 w 5423562"/>
              <a:gd name="connsiteY26" fmla="*/ 5227124 h 5227124"/>
              <a:gd name="connsiteX27" fmla="*/ 922006 w 5423562"/>
              <a:gd name="connsiteY27" fmla="*/ 5227124 h 5227124"/>
              <a:gd name="connsiteX28" fmla="*/ 488121 w 5423562"/>
              <a:gd name="connsiteY28" fmla="*/ 5227124 h 5227124"/>
              <a:gd name="connsiteX29" fmla="*/ 0 w 5423562"/>
              <a:gd name="connsiteY29" fmla="*/ 5227124 h 5227124"/>
              <a:gd name="connsiteX30" fmla="*/ 0 w 5423562"/>
              <a:gd name="connsiteY30" fmla="*/ 4750875 h 5227124"/>
              <a:gd name="connsiteX31" fmla="*/ 0 w 5423562"/>
              <a:gd name="connsiteY31" fmla="*/ 4326897 h 5227124"/>
              <a:gd name="connsiteX32" fmla="*/ 0 w 5423562"/>
              <a:gd name="connsiteY32" fmla="*/ 3693834 h 5227124"/>
              <a:gd name="connsiteX33" fmla="*/ 0 w 5423562"/>
              <a:gd name="connsiteY33" fmla="*/ 3217585 h 5227124"/>
              <a:gd name="connsiteX34" fmla="*/ 0 w 5423562"/>
              <a:gd name="connsiteY34" fmla="*/ 2584522 h 5227124"/>
              <a:gd name="connsiteX35" fmla="*/ 0 w 5423562"/>
              <a:gd name="connsiteY35" fmla="*/ 1899188 h 5227124"/>
              <a:gd name="connsiteX36" fmla="*/ 0 w 5423562"/>
              <a:gd name="connsiteY36" fmla="*/ 1370668 h 5227124"/>
              <a:gd name="connsiteX37" fmla="*/ 0 w 5423562"/>
              <a:gd name="connsiteY37" fmla="*/ 685334 h 5227124"/>
              <a:gd name="connsiteX38" fmla="*/ 0 w 5423562"/>
              <a:gd name="connsiteY38" fmla="*/ 0 h 522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423562" h="5227124" extrusionOk="0">
                <a:moveTo>
                  <a:pt x="0" y="0"/>
                </a:moveTo>
                <a:cubicBezTo>
                  <a:pt x="200473" y="-20294"/>
                  <a:pt x="311470" y="34186"/>
                  <a:pt x="488121" y="0"/>
                </a:cubicBezTo>
                <a:cubicBezTo>
                  <a:pt x="664772" y="-34186"/>
                  <a:pt x="730631" y="19000"/>
                  <a:pt x="867770" y="0"/>
                </a:cubicBezTo>
                <a:cubicBezTo>
                  <a:pt x="1004909" y="-19000"/>
                  <a:pt x="1350889" y="64557"/>
                  <a:pt x="1518597" y="0"/>
                </a:cubicBezTo>
                <a:cubicBezTo>
                  <a:pt x="1686305" y="-64557"/>
                  <a:pt x="1774369" y="29250"/>
                  <a:pt x="2006718" y="0"/>
                </a:cubicBezTo>
                <a:cubicBezTo>
                  <a:pt x="2239067" y="-29250"/>
                  <a:pt x="2374568" y="12836"/>
                  <a:pt x="2494839" y="0"/>
                </a:cubicBezTo>
                <a:cubicBezTo>
                  <a:pt x="2615110" y="-12836"/>
                  <a:pt x="2821352" y="5180"/>
                  <a:pt x="3145666" y="0"/>
                </a:cubicBezTo>
                <a:cubicBezTo>
                  <a:pt x="3469980" y="-5180"/>
                  <a:pt x="3402171" y="18422"/>
                  <a:pt x="3579551" y="0"/>
                </a:cubicBezTo>
                <a:cubicBezTo>
                  <a:pt x="3756931" y="-18422"/>
                  <a:pt x="4044598" y="24894"/>
                  <a:pt x="4230378" y="0"/>
                </a:cubicBezTo>
                <a:cubicBezTo>
                  <a:pt x="4416158" y="-24894"/>
                  <a:pt x="4706129" y="72859"/>
                  <a:pt x="4881206" y="0"/>
                </a:cubicBezTo>
                <a:cubicBezTo>
                  <a:pt x="5056283" y="-72859"/>
                  <a:pt x="5307025" y="57342"/>
                  <a:pt x="5423562" y="0"/>
                </a:cubicBezTo>
                <a:cubicBezTo>
                  <a:pt x="5491626" y="340281"/>
                  <a:pt x="5371537" y="448035"/>
                  <a:pt x="5423562" y="685334"/>
                </a:cubicBezTo>
                <a:cubicBezTo>
                  <a:pt x="5475587" y="922633"/>
                  <a:pt x="5417289" y="1143631"/>
                  <a:pt x="5423562" y="1318397"/>
                </a:cubicBezTo>
                <a:cubicBezTo>
                  <a:pt x="5429835" y="1493163"/>
                  <a:pt x="5392403" y="1584274"/>
                  <a:pt x="5423562" y="1742375"/>
                </a:cubicBezTo>
                <a:cubicBezTo>
                  <a:pt x="5454721" y="1900476"/>
                  <a:pt x="5365868" y="2206341"/>
                  <a:pt x="5423562" y="2323166"/>
                </a:cubicBezTo>
                <a:cubicBezTo>
                  <a:pt x="5481256" y="2439991"/>
                  <a:pt x="5376701" y="2705861"/>
                  <a:pt x="5423562" y="2903958"/>
                </a:cubicBezTo>
                <a:cubicBezTo>
                  <a:pt x="5470423" y="3102055"/>
                  <a:pt x="5362276" y="3315264"/>
                  <a:pt x="5423562" y="3484749"/>
                </a:cubicBezTo>
                <a:cubicBezTo>
                  <a:pt x="5484848" y="3654234"/>
                  <a:pt x="5403473" y="3978774"/>
                  <a:pt x="5423562" y="4117812"/>
                </a:cubicBezTo>
                <a:cubicBezTo>
                  <a:pt x="5443651" y="4256850"/>
                  <a:pt x="5404061" y="4768117"/>
                  <a:pt x="5423562" y="5227124"/>
                </a:cubicBezTo>
                <a:cubicBezTo>
                  <a:pt x="5179155" y="5280073"/>
                  <a:pt x="5107950" y="5157916"/>
                  <a:pt x="4826970" y="5227124"/>
                </a:cubicBezTo>
                <a:cubicBezTo>
                  <a:pt x="4545990" y="5296332"/>
                  <a:pt x="4606247" y="5223914"/>
                  <a:pt x="4393085" y="5227124"/>
                </a:cubicBezTo>
                <a:cubicBezTo>
                  <a:pt x="4179924" y="5230334"/>
                  <a:pt x="3895707" y="5159065"/>
                  <a:pt x="3742258" y="5227124"/>
                </a:cubicBezTo>
                <a:cubicBezTo>
                  <a:pt x="3588809" y="5295183"/>
                  <a:pt x="3330395" y="5225783"/>
                  <a:pt x="3199902" y="5227124"/>
                </a:cubicBezTo>
                <a:cubicBezTo>
                  <a:pt x="3069409" y="5228465"/>
                  <a:pt x="2860838" y="5185243"/>
                  <a:pt x="2766017" y="5227124"/>
                </a:cubicBezTo>
                <a:cubicBezTo>
                  <a:pt x="2671197" y="5269005"/>
                  <a:pt x="2337791" y="5189612"/>
                  <a:pt x="2223660" y="5227124"/>
                </a:cubicBezTo>
                <a:cubicBezTo>
                  <a:pt x="2109529" y="5264636"/>
                  <a:pt x="2030773" y="5220058"/>
                  <a:pt x="1844011" y="5227124"/>
                </a:cubicBezTo>
                <a:cubicBezTo>
                  <a:pt x="1657249" y="5234190"/>
                  <a:pt x="1598407" y="5188010"/>
                  <a:pt x="1464362" y="5227124"/>
                </a:cubicBezTo>
                <a:cubicBezTo>
                  <a:pt x="1330317" y="5266238"/>
                  <a:pt x="1053945" y="5209215"/>
                  <a:pt x="922006" y="5227124"/>
                </a:cubicBezTo>
                <a:cubicBezTo>
                  <a:pt x="790067" y="5245033"/>
                  <a:pt x="637573" y="5199677"/>
                  <a:pt x="488121" y="5227124"/>
                </a:cubicBezTo>
                <a:cubicBezTo>
                  <a:pt x="338670" y="5254571"/>
                  <a:pt x="128779" y="5195112"/>
                  <a:pt x="0" y="5227124"/>
                </a:cubicBezTo>
                <a:cubicBezTo>
                  <a:pt x="-17232" y="4998762"/>
                  <a:pt x="1384" y="4883334"/>
                  <a:pt x="0" y="4750875"/>
                </a:cubicBezTo>
                <a:cubicBezTo>
                  <a:pt x="-1384" y="4618416"/>
                  <a:pt x="42870" y="4497370"/>
                  <a:pt x="0" y="4326897"/>
                </a:cubicBezTo>
                <a:cubicBezTo>
                  <a:pt x="-42870" y="4156424"/>
                  <a:pt x="1660" y="3897413"/>
                  <a:pt x="0" y="3693834"/>
                </a:cubicBezTo>
                <a:cubicBezTo>
                  <a:pt x="-1660" y="3490255"/>
                  <a:pt x="4336" y="3341676"/>
                  <a:pt x="0" y="3217585"/>
                </a:cubicBezTo>
                <a:cubicBezTo>
                  <a:pt x="-4336" y="3093494"/>
                  <a:pt x="19071" y="2887127"/>
                  <a:pt x="0" y="2584522"/>
                </a:cubicBezTo>
                <a:cubicBezTo>
                  <a:pt x="-19071" y="2281917"/>
                  <a:pt x="26408" y="2041275"/>
                  <a:pt x="0" y="1899188"/>
                </a:cubicBezTo>
                <a:cubicBezTo>
                  <a:pt x="-26408" y="1757101"/>
                  <a:pt x="23071" y="1522339"/>
                  <a:pt x="0" y="1370668"/>
                </a:cubicBezTo>
                <a:cubicBezTo>
                  <a:pt x="-23071" y="1218997"/>
                  <a:pt x="47555" y="1008668"/>
                  <a:pt x="0" y="685334"/>
                </a:cubicBezTo>
                <a:cubicBezTo>
                  <a:pt x="-47555" y="362000"/>
                  <a:pt x="30593" y="155466"/>
                  <a:pt x="0" y="0"/>
                </a:cubicBezTo>
                <a:close/>
              </a:path>
            </a:pathLst>
          </a:custGeom>
          <a:noFill/>
          <a:ln w="38100" cap="flat"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1219033472">
                  <a:prstGeom prst="rect">
                    <a:avLst/>
                  </a:prstGeom>
                  <ask:type>
                    <ask:lineSketchScribbl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l" defTabSz="1042988" rtl="0" eaLnBrk="1" fontAlgn="base" latinLnBrk="0" hangingPunct="1">
              <a:lnSpc>
                <a:spcPct val="100000"/>
              </a:lnSpc>
              <a:spcBef>
                <a:spcPct val="0"/>
              </a:spcBef>
              <a:spcAft>
                <a:spcPct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Callout: Right Arrow 1">
            <a:extLst>
              <a:ext uri="{FF2B5EF4-FFF2-40B4-BE49-F238E27FC236}">
                <a16:creationId xmlns:a16="http://schemas.microsoft.com/office/drawing/2014/main" id="{6E5D5A68-D5A4-8F44-05B6-4D5A2743B712}"/>
              </a:ext>
            </a:extLst>
          </p:cNvPr>
          <p:cNvSpPr/>
          <p:nvPr/>
        </p:nvSpPr>
        <p:spPr bwMode="auto">
          <a:xfrm>
            <a:off x="5998200" y="3067291"/>
            <a:ext cx="275278" cy="1331089"/>
          </a:xfrm>
          <a:prstGeom prst="rightArrowCallou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042988" rtl="0" eaLnBrk="1" fontAlgn="base" latinLnBrk="0" hangingPunct="1">
              <a:lnSpc>
                <a:spcPct val="100000"/>
              </a:lnSpc>
              <a:spcBef>
                <a:spcPct val="0"/>
              </a:spcBef>
              <a:spcAft>
                <a:spcPct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Oval 2">
            <a:extLst>
              <a:ext uri="{FF2B5EF4-FFF2-40B4-BE49-F238E27FC236}">
                <a16:creationId xmlns:a16="http://schemas.microsoft.com/office/drawing/2014/main" id="{B874CFF4-8E4C-C7F7-D843-1CDD0BD7C0A3}"/>
              </a:ext>
            </a:extLst>
          </p:cNvPr>
          <p:cNvSpPr/>
          <p:nvPr/>
        </p:nvSpPr>
        <p:spPr bwMode="auto">
          <a:xfrm>
            <a:off x="7060557" y="1261641"/>
            <a:ext cx="1169043" cy="11574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042988" rtl="0" eaLnBrk="1" fontAlgn="base" latinLnBrk="0" hangingPunct="1">
              <a:lnSpc>
                <a:spcPct val="100000"/>
              </a:lnSpc>
              <a:spcBef>
                <a:spcPct val="0"/>
              </a:spcBef>
              <a:spcAft>
                <a:spcPct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Oval 4">
            <a:extLst>
              <a:ext uri="{FF2B5EF4-FFF2-40B4-BE49-F238E27FC236}">
                <a16:creationId xmlns:a16="http://schemas.microsoft.com/office/drawing/2014/main" id="{57948C1D-F4C7-7A99-82F6-67D8C6103CED}"/>
              </a:ext>
            </a:extLst>
          </p:cNvPr>
          <p:cNvSpPr/>
          <p:nvPr/>
        </p:nvSpPr>
        <p:spPr bwMode="auto">
          <a:xfrm>
            <a:off x="9681196" y="1253926"/>
            <a:ext cx="1169043" cy="115746"/>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1042988" rtl="0" eaLnBrk="1" fontAlgn="base" latinLnBrk="0" hangingPunct="1">
              <a:lnSpc>
                <a:spcPct val="100000"/>
              </a:lnSpc>
              <a:spcBef>
                <a:spcPct val="0"/>
              </a:spcBef>
              <a:spcAft>
                <a:spcPct val="0"/>
              </a:spcAft>
              <a:buClrTx/>
              <a:buSzTx/>
              <a:buFontTx/>
              <a:buNone/>
              <a:tabLst/>
              <a:defRPr/>
            </a:pPr>
            <a:endParaRPr kumimoji="0" lang="en-GB" sz="21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378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heel(1)">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 grpId="0" animBg="1"/>
      <p:bldP spid="3" grpId="0" animBg="1"/>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7392-A013-4958-BB05-E2DBAC378C62}"/>
              </a:ext>
            </a:extLst>
          </p:cNvPr>
          <p:cNvSpPr>
            <a:spLocks noGrp="1"/>
          </p:cNvSpPr>
          <p:nvPr>
            <p:ph type="title"/>
          </p:nvPr>
        </p:nvSpPr>
        <p:spPr>
          <a:xfrm>
            <a:off x="149538" y="165996"/>
            <a:ext cx="7567877" cy="914400"/>
          </a:xfrm>
        </p:spPr>
        <p:txBody>
          <a:bodyPr anchor="b">
            <a:normAutofit/>
          </a:bodyPr>
          <a:lstStyle/>
          <a:p>
            <a:pPr marL="12700">
              <a:lnSpc>
                <a:spcPts val="4175"/>
              </a:lnSpc>
              <a:spcBef>
                <a:spcPts val="208"/>
              </a:spcBef>
              <a:defRPr/>
            </a:pPr>
            <a:r>
              <a:rPr lang="en-US" altLang="en-US" sz="4000" kern="0" dirty="0">
                <a:solidFill>
                  <a:srgbClr val="000000"/>
                </a:solidFill>
                <a:cs typeface="Calibri"/>
              </a:rPr>
              <a:t>Testosterone Therapy (</a:t>
            </a:r>
            <a:r>
              <a:rPr lang="en-US" altLang="en-US" sz="4000" kern="0" dirty="0" err="1">
                <a:solidFill>
                  <a:srgbClr val="000000"/>
                </a:solidFill>
                <a:cs typeface="Calibri"/>
              </a:rPr>
              <a:t>TTh</a:t>
            </a:r>
            <a:r>
              <a:rPr lang="en-US" altLang="en-US" sz="4000" kern="0" dirty="0">
                <a:solidFill>
                  <a:srgbClr val="000000"/>
                </a:solidFill>
                <a:cs typeface="Calibri"/>
              </a:rPr>
              <a:t>)</a:t>
            </a:r>
            <a:endParaRPr lang="en-GB" sz="4000" kern="0" dirty="0">
              <a:solidFill>
                <a:srgbClr val="000000"/>
              </a:solidFill>
              <a:cs typeface="Calibri"/>
            </a:endParaRPr>
          </a:p>
        </p:txBody>
      </p:sp>
      <p:sp>
        <p:nvSpPr>
          <p:cNvPr id="6" name="TextBox 5">
            <a:extLst>
              <a:ext uri="{FF2B5EF4-FFF2-40B4-BE49-F238E27FC236}">
                <a16:creationId xmlns:a16="http://schemas.microsoft.com/office/drawing/2014/main" id="{2A3510BA-D3C3-4E45-A87F-0937BC470189}"/>
              </a:ext>
            </a:extLst>
          </p:cNvPr>
          <p:cNvSpPr txBox="1">
            <a:spLocks noChangeArrowheads="1"/>
          </p:cNvSpPr>
          <p:nvPr/>
        </p:nvSpPr>
        <p:spPr bwMode="auto">
          <a:xfrm>
            <a:off x="2745731" y="6496911"/>
            <a:ext cx="6705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333333"/>
                </a:solidFill>
                <a:latin typeface="Verdana" panose="020B0604030504040204" pitchFamily="34" charset="0"/>
                <a:cs typeface="Arial" panose="020B0604020202020204" pitchFamily="34" charset="0"/>
              </a:defRPr>
            </a:lvl1pPr>
            <a:lvl2pPr marL="742950" indent="-285750" eaLnBrk="0" hangingPunct="0">
              <a:spcBef>
                <a:spcPct val="20000"/>
              </a:spcBef>
              <a:buChar char="–"/>
              <a:defRPr sz="2400">
                <a:solidFill>
                  <a:srgbClr val="333333"/>
                </a:solidFill>
                <a:latin typeface="Verdana" panose="020B0604030504040204" pitchFamily="34" charset="0"/>
                <a:cs typeface="Arial" panose="020B0604020202020204" pitchFamily="34" charset="0"/>
              </a:defRPr>
            </a:lvl2pPr>
            <a:lvl3pPr marL="1143000" indent="-228600" eaLnBrk="0" hangingPunct="0">
              <a:spcBef>
                <a:spcPct val="20000"/>
              </a:spcBef>
              <a:buChar char="•"/>
              <a:defRPr sz="2000">
                <a:solidFill>
                  <a:srgbClr val="333333"/>
                </a:solidFill>
                <a:latin typeface="Verdana" panose="020B0604030504040204" pitchFamily="34" charset="0"/>
                <a:cs typeface="Arial" panose="020B0604020202020204" pitchFamily="34" charset="0"/>
              </a:defRPr>
            </a:lvl3pPr>
            <a:lvl4pPr marL="1600200" indent="-228600" eaLnBrk="0" hangingPunct="0">
              <a:spcBef>
                <a:spcPct val="20000"/>
              </a:spcBef>
              <a:buChar char="–"/>
              <a:defRPr>
                <a:solidFill>
                  <a:srgbClr val="333333"/>
                </a:solidFill>
                <a:latin typeface="Verdana" panose="020B0604030504040204" pitchFamily="34" charset="0"/>
                <a:cs typeface="Arial" panose="020B0604020202020204" pitchFamily="34" charset="0"/>
              </a:defRPr>
            </a:lvl4pPr>
            <a:lvl5pPr marL="2057400" indent="-228600" eaLnBrk="0" hangingPunct="0">
              <a:spcBef>
                <a:spcPct val="20000"/>
              </a:spcBef>
              <a:buChar char="»"/>
              <a:defRPr>
                <a:solidFill>
                  <a:srgbClr val="333333"/>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9pPr>
          </a:lstStyle>
          <a:p>
            <a:pPr algn="ctr" eaLnBrk="1" hangingPunct="1">
              <a:spcBef>
                <a:spcPct val="0"/>
              </a:spcBef>
              <a:buNone/>
              <a:defRPr/>
            </a:pPr>
            <a:r>
              <a:rPr lang="en-GB" altLang="en-US" sz="1400" b="1" kern="0">
                <a:solidFill>
                  <a:schemeClr val="bg1"/>
                </a:solidFill>
                <a:latin typeface="+mn-lt"/>
              </a:rPr>
              <a:t>EMA/716062/2014  Pharmacovigilance Risk Assessment Committee (PRAC).</a:t>
            </a:r>
            <a:endParaRPr lang="en-NZ" altLang="en-US" sz="1400" b="1" kern="0">
              <a:solidFill>
                <a:schemeClr val="bg1"/>
              </a:solidFill>
              <a:latin typeface="+mn-lt"/>
            </a:endParaRPr>
          </a:p>
        </p:txBody>
      </p:sp>
      <p:pic>
        <p:nvPicPr>
          <p:cNvPr id="7" name="Picture 6">
            <a:extLst>
              <a:ext uri="{FF2B5EF4-FFF2-40B4-BE49-F238E27FC236}">
                <a16:creationId xmlns:a16="http://schemas.microsoft.com/office/drawing/2014/main" id="{7CDD6874-6162-4694-9B6A-2C7B31D73BBA}"/>
              </a:ext>
            </a:extLst>
          </p:cNvPr>
          <p:cNvPicPr>
            <a:picLocks noChangeAspect="1"/>
          </p:cNvPicPr>
          <p:nvPr/>
        </p:nvPicPr>
        <p:blipFill>
          <a:blip r:embed="rId3"/>
          <a:stretch>
            <a:fillRect/>
          </a:stretch>
        </p:blipFill>
        <p:spPr>
          <a:xfrm>
            <a:off x="8090775" y="4123738"/>
            <a:ext cx="3258468" cy="2118670"/>
          </a:xfrm>
          <a:prstGeom prst="rect">
            <a:avLst/>
          </a:prstGeom>
        </p:spPr>
      </p:pic>
      <p:pic>
        <p:nvPicPr>
          <p:cNvPr id="8" name="Picture 12" descr="https://www.adlershop.ch/p51334/67200/tostran-gel-20-mg-g-60-g-800x800.jpg">
            <a:extLst>
              <a:ext uri="{FF2B5EF4-FFF2-40B4-BE49-F238E27FC236}">
                <a16:creationId xmlns:a16="http://schemas.microsoft.com/office/drawing/2014/main" id="{5428E33A-0C44-4263-B6A6-A7D82359C4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1514" y="1381518"/>
            <a:ext cx="397321" cy="13440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5A9D6F9-412D-4BAE-841E-2A71DCAA1852}"/>
              </a:ext>
            </a:extLst>
          </p:cNvPr>
          <p:cNvPicPr>
            <a:picLocks noChangeAspect="1"/>
          </p:cNvPicPr>
          <p:nvPr/>
        </p:nvPicPr>
        <p:blipFill rotWithShape="1">
          <a:blip r:embed="rId5"/>
          <a:srcRect l="8219" t="1559" r="9459" b="2009"/>
          <a:stretch/>
        </p:blipFill>
        <p:spPr>
          <a:xfrm>
            <a:off x="695484" y="1381518"/>
            <a:ext cx="512022" cy="1344056"/>
          </a:xfrm>
          <a:prstGeom prst="rect">
            <a:avLst/>
          </a:prstGeom>
        </p:spPr>
      </p:pic>
      <p:pic>
        <p:nvPicPr>
          <p:cNvPr id="11" name="Picture 10">
            <a:extLst>
              <a:ext uri="{FF2B5EF4-FFF2-40B4-BE49-F238E27FC236}">
                <a16:creationId xmlns:a16="http://schemas.microsoft.com/office/drawing/2014/main" id="{1E6BF901-D197-4F37-9412-8A8F42A9A17F}"/>
              </a:ext>
            </a:extLst>
          </p:cNvPr>
          <p:cNvPicPr>
            <a:picLocks noChangeAspect="1"/>
          </p:cNvPicPr>
          <p:nvPr/>
        </p:nvPicPr>
        <p:blipFill>
          <a:blip r:embed="rId6"/>
          <a:stretch>
            <a:fillRect/>
          </a:stretch>
        </p:blipFill>
        <p:spPr>
          <a:xfrm>
            <a:off x="1375966" y="4271213"/>
            <a:ext cx="2442336" cy="1823720"/>
          </a:xfrm>
          <a:prstGeom prst="rect">
            <a:avLst/>
          </a:prstGeom>
        </p:spPr>
      </p:pic>
      <p:pic>
        <p:nvPicPr>
          <p:cNvPr id="12" name="Picture 11">
            <a:extLst>
              <a:ext uri="{FF2B5EF4-FFF2-40B4-BE49-F238E27FC236}">
                <a16:creationId xmlns:a16="http://schemas.microsoft.com/office/drawing/2014/main" id="{D44273A2-A960-4205-A192-6FD5175FC4C9}"/>
              </a:ext>
            </a:extLst>
          </p:cNvPr>
          <p:cNvPicPr>
            <a:picLocks noChangeAspect="1"/>
          </p:cNvPicPr>
          <p:nvPr/>
        </p:nvPicPr>
        <p:blipFill rotWithShape="1">
          <a:blip r:embed="rId7"/>
          <a:srcRect l="2784" t="20836" r="6798" b="20478"/>
          <a:stretch/>
        </p:blipFill>
        <p:spPr>
          <a:xfrm>
            <a:off x="8090775" y="530186"/>
            <a:ext cx="2623323" cy="1702664"/>
          </a:xfrm>
          <a:prstGeom prst="rect">
            <a:avLst/>
          </a:prstGeom>
        </p:spPr>
      </p:pic>
      <p:sp>
        <p:nvSpPr>
          <p:cNvPr id="13" name="Rectangle 3">
            <a:extLst>
              <a:ext uri="{FF2B5EF4-FFF2-40B4-BE49-F238E27FC236}">
                <a16:creationId xmlns:a16="http://schemas.microsoft.com/office/drawing/2014/main" id="{FEA3639C-227C-4CF0-A097-C883738F540B}"/>
              </a:ext>
            </a:extLst>
          </p:cNvPr>
          <p:cNvSpPr txBox="1">
            <a:spLocks noChangeArrowheads="1"/>
          </p:cNvSpPr>
          <p:nvPr/>
        </p:nvSpPr>
        <p:spPr>
          <a:xfrm>
            <a:off x="1375966" y="1785694"/>
            <a:ext cx="9130935" cy="2802255"/>
          </a:xfrm>
          <a:prstGeom prst="rect">
            <a:avLst/>
          </a:prstGeom>
        </p:spPr>
        <p:txBody>
          <a:bodyPr>
            <a:no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Font typeface="Wingdings" panose="05000000000000000000" pitchFamily="2" charset="2"/>
              <a:buNone/>
            </a:pPr>
            <a:r>
              <a:rPr lang="en-GB" altLang="en-US" sz="2600" b="1" u="sng" dirty="0">
                <a:solidFill>
                  <a:schemeClr val="tx1">
                    <a:lumMod val="75000"/>
                  </a:schemeClr>
                </a:solidFill>
              </a:rPr>
              <a:t>The Major Goal of </a:t>
            </a:r>
            <a:r>
              <a:rPr lang="en-GB" altLang="en-US" sz="2600" b="1" u="sng" dirty="0" err="1">
                <a:solidFill>
                  <a:schemeClr val="tx1">
                    <a:lumMod val="75000"/>
                  </a:schemeClr>
                </a:solidFill>
              </a:rPr>
              <a:t>TTh</a:t>
            </a:r>
            <a:r>
              <a:rPr lang="en-GB" altLang="en-US" sz="2600" b="1" u="sng" dirty="0">
                <a:solidFill>
                  <a:schemeClr val="tx1">
                    <a:lumMod val="75000"/>
                  </a:schemeClr>
                </a:solidFill>
              </a:rPr>
              <a:t>:</a:t>
            </a:r>
          </a:p>
          <a:p>
            <a:pPr marL="0" indent="0" algn="ctr">
              <a:buClrTx/>
              <a:buFont typeface="Wingdings" panose="05000000000000000000" pitchFamily="2" charset="2"/>
              <a:buNone/>
            </a:pPr>
            <a:endParaRPr lang="en-GB" altLang="en-US" sz="2600" b="1" dirty="0">
              <a:solidFill>
                <a:schemeClr val="tx1">
                  <a:lumMod val="75000"/>
                </a:schemeClr>
              </a:solidFill>
            </a:endParaRPr>
          </a:p>
          <a:p>
            <a:pPr marL="457200" lvl="1" indent="0" algn="ctr">
              <a:buClrTx/>
              <a:buFont typeface="Wingdings" panose="05000000000000000000" pitchFamily="2" charset="2"/>
              <a:buNone/>
            </a:pPr>
            <a:r>
              <a:rPr lang="en-GB" altLang="en-US" sz="2200" b="1" dirty="0">
                <a:solidFill>
                  <a:schemeClr val="tx1">
                    <a:lumMod val="75000"/>
                  </a:schemeClr>
                </a:solidFill>
              </a:rPr>
              <a:t>To achieve &amp; maintain normal physiological testosterone levels to relieve symptoms of androgen deficiency, such as loss of libido, erectile dysfunction, changes in body composition and psychological impairment</a:t>
            </a:r>
            <a:endParaRPr lang="en-NZ" altLang="en-US" sz="2200" b="1" dirty="0">
              <a:solidFill>
                <a:schemeClr val="tx1">
                  <a:lumMod val="75000"/>
                </a:schemeClr>
              </a:solidFill>
            </a:endParaRPr>
          </a:p>
        </p:txBody>
      </p:sp>
      <p:sp>
        <p:nvSpPr>
          <p:cNvPr id="3" name="Slide Number Placeholder 2">
            <a:extLst>
              <a:ext uri="{FF2B5EF4-FFF2-40B4-BE49-F238E27FC236}">
                <a16:creationId xmlns:a16="http://schemas.microsoft.com/office/drawing/2014/main" id="{112E0C4B-9D8B-4F15-ABEA-50CB1C09539F}"/>
              </a:ext>
            </a:extLst>
          </p:cNvPr>
          <p:cNvSpPr>
            <a:spLocks noGrp="1"/>
          </p:cNvSpPr>
          <p:nvPr>
            <p:ph type="sldNum" sz="quarter" idx="12"/>
          </p:nvPr>
        </p:nvSpPr>
        <p:spPr/>
        <p:txBody>
          <a:bodyPr/>
          <a:lstStyle/>
          <a:p>
            <a:fld id="{24443D20-B41A-4E7F-B431-D4A85DE2CB5E}" type="slidenum">
              <a:rPr lang="en-GB" smtClean="0"/>
              <a:pPr/>
              <a:t>67</a:t>
            </a:fld>
            <a:endParaRPr lang="en-GB">
              <a:solidFill>
                <a:schemeClr val="tx1">
                  <a:lumMod val="20000"/>
                  <a:lumOff val="80000"/>
                </a:schemeClr>
              </a:solidFill>
            </a:endParaRPr>
          </a:p>
        </p:txBody>
      </p:sp>
    </p:spTree>
    <p:extLst>
      <p:ext uri="{BB962C8B-B14F-4D97-AF65-F5344CB8AC3E}">
        <p14:creationId xmlns:p14="http://schemas.microsoft.com/office/powerpoint/2010/main" val="4110649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33B9B36-924C-435A-BC70-2259462D509D}"/>
              </a:ext>
            </a:extLst>
          </p:cNvPr>
          <p:cNvSpPr/>
          <p:nvPr/>
        </p:nvSpPr>
        <p:spPr>
          <a:xfrm>
            <a:off x="3734566" y="6512300"/>
            <a:ext cx="4732386" cy="307777"/>
          </a:xfrm>
          <a:prstGeom prst="rect">
            <a:avLst/>
          </a:prstGeom>
        </p:spPr>
        <p:txBody>
          <a:bodyPr wrap="none">
            <a:spAutoFit/>
          </a:bodyPr>
          <a:lstStyle/>
          <a:p>
            <a:pPr algn="ctr"/>
            <a:r>
              <a:rPr lang="en-GB" sz="1400" b="1">
                <a:solidFill>
                  <a:schemeClr val="bg1"/>
                </a:solidFill>
              </a:rPr>
              <a:t>Hackett, G; Kirby, M et al J Sex Med 2017;14:1504-1523.</a:t>
            </a:r>
          </a:p>
        </p:txBody>
      </p:sp>
      <p:sp>
        <p:nvSpPr>
          <p:cNvPr id="7" name="object 5">
            <a:extLst>
              <a:ext uri="{FF2B5EF4-FFF2-40B4-BE49-F238E27FC236}">
                <a16:creationId xmlns:a16="http://schemas.microsoft.com/office/drawing/2014/main" id="{3E7BFD86-8A30-41D4-B19B-04F9D771E9D0}"/>
              </a:ext>
            </a:extLst>
          </p:cNvPr>
          <p:cNvSpPr txBox="1">
            <a:spLocks noGrp="1"/>
          </p:cNvSpPr>
          <p:nvPr>
            <p:ph type="title"/>
          </p:nvPr>
        </p:nvSpPr>
        <p:spPr>
          <a:xfrm>
            <a:off x="-2465" y="409338"/>
            <a:ext cx="6940985" cy="611187"/>
          </a:xfrm>
          <a:prstGeom prst="rect">
            <a:avLst/>
          </a:prstGeom>
        </p:spPr>
        <p:txBody>
          <a:bodyPr vert="horz" wrap="square" lIns="0" tIns="0" rIns="0" bIns="0" rtlCol="0" anchor="ctr">
            <a:noAutofit/>
          </a:bodyPr>
          <a:lstStyle/>
          <a:p>
            <a:pPr marL="12700" defTabSz="457200">
              <a:lnSpc>
                <a:spcPts val="4175"/>
              </a:lnSpc>
              <a:spcBef>
                <a:spcPts val="208"/>
              </a:spcBef>
              <a:defRPr/>
            </a:pPr>
            <a:r>
              <a:rPr lang="en-GB" sz="4000" b="1" baseline="3413" dirty="0">
                <a:solidFill>
                  <a:srgbClr val="005293"/>
                </a:solidFill>
                <a:ea typeface="+mn-ea"/>
                <a:cs typeface="Calibri"/>
              </a:rPr>
              <a:t> </a:t>
            </a:r>
            <a:r>
              <a:rPr lang="en-GB" sz="4000" b="1" spc="24" dirty="0">
                <a:solidFill>
                  <a:srgbClr val="005293"/>
                </a:solidFill>
                <a:ea typeface="+mn-ea"/>
                <a:cs typeface="Calibri"/>
              </a:rPr>
              <a:t>  </a:t>
            </a:r>
            <a:r>
              <a:rPr lang="en-GB" sz="4000" kern="0" dirty="0" err="1">
                <a:solidFill>
                  <a:srgbClr val="000000"/>
                </a:solidFill>
                <a:cs typeface="Calibri"/>
              </a:rPr>
              <a:t>TTh</a:t>
            </a:r>
            <a:r>
              <a:rPr lang="en-GB" sz="4000" kern="0" dirty="0">
                <a:solidFill>
                  <a:srgbClr val="000000"/>
                </a:solidFill>
                <a:cs typeface="Calibri"/>
              </a:rPr>
              <a:t> - ‘U’ Shaped Curve</a:t>
            </a:r>
            <a:endParaRPr sz="4000" kern="0" dirty="0">
              <a:solidFill>
                <a:srgbClr val="000000"/>
              </a:solidFill>
              <a:cs typeface="Calibri"/>
            </a:endParaRPr>
          </a:p>
        </p:txBody>
      </p:sp>
      <p:grpSp>
        <p:nvGrpSpPr>
          <p:cNvPr id="2" name="Group 1">
            <a:extLst>
              <a:ext uri="{FF2B5EF4-FFF2-40B4-BE49-F238E27FC236}">
                <a16:creationId xmlns:a16="http://schemas.microsoft.com/office/drawing/2014/main" id="{4EFC7F05-3EC5-4C3A-A73A-3E08E39962A6}"/>
              </a:ext>
            </a:extLst>
          </p:cNvPr>
          <p:cNvGrpSpPr/>
          <p:nvPr/>
        </p:nvGrpSpPr>
        <p:grpSpPr>
          <a:xfrm>
            <a:off x="1834822" y="1592718"/>
            <a:ext cx="8220539" cy="3986784"/>
            <a:chOff x="1196404" y="1453896"/>
            <a:chExt cx="8220539" cy="3986784"/>
          </a:xfrm>
        </p:grpSpPr>
        <p:pic>
          <p:nvPicPr>
            <p:cNvPr id="5" name="Picture 4">
              <a:extLst>
                <a:ext uri="{FF2B5EF4-FFF2-40B4-BE49-F238E27FC236}">
                  <a16:creationId xmlns:a16="http://schemas.microsoft.com/office/drawing/2014/main" id="{2368C82C-3202-4255-A638-44FEDF36A180}"/>
                </a:ext>
              </a:extLst>
            </p:cNvPr>
            <p:cNvPicPr>
              <a:picLocks noChangeAspect="1"/>
            </p:cNvPicPr>
            <p:nvPr/>
          </p:nvPicPr>
          <p:blipFill rotWithShape="1">
            <a:blip r:embed="rId2"/>
            <a:srcRect t="5349" b="2997"/>
            <a:stretch/>
          </p:blipFill>
          <p:spPr>
            <a:xfrm>
              <a:off x="1196404" y="1453896"/>
              <a:ext cx="8220539" cy="3986784"/>
            </a:xfrm>
            <a:prstGeom prst="rect">
              <a:avLst/>
            </a:prstGeom>
          </p:spPr>
        </p:pic>
        <p:sp>
          <p:nvSpPr>
            <p:cNvPr id="8" name="Rectangle 7">
              <a:extLst>
                <a:ext uri="{FF2B5EF4-FFF2-40B4-BE49-F238E27FC236}">
                  <a16:creationId xmlns:a16="http://schemas.microsoft.com/office/drawing/2014/main" id="{6B9ABCF0-0129-4836-A1B4-0732AB82453A}"/>
                </a:ext>
              </a:extLst>
            </p:cNvPr>
            <p:cNvSpPr/>
            <p:nvPr/>
          </p:nvSpPr>
          <p:spPr>
            <a:xfrm>
              <a:off x="3415728" y="4799457"/>
              <a:ext cx="3990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a:solidFill>
                    <a:schemeClr val="bg2">
                      <a:lumMod val="10000"/>
                    </a:schemeClr>
                  </a:solidFill>
                </a:rPr>
                <a:t>12                                               35</a:t>
              </a:r>
            </a:p>
          </p:txBody>
        </p:sp>
      </p:grpSp>
      <p:sp>
        <p:nvSpPr>
          <p:cNvPr id="3" name="Slide Number Placeholder 2">
            <a:extLst>
              <a:ext uri="{FF2B5EF4-FFF2-40B4-BE49-F238E27FC236}">
                <a16:creationId xmlns:a16="http://schemas.microsoft.com/office/drawing/2014/main" id="{85B9A45A-00C1-4C78-AF66-7EFCFB349D8E}"/>
              </a:ext>
            </a:extLst>
          </p:cNvPr>
          <p:cNvSpPr>
            <a:spLocks noGrp="1"/>
          </p:cNvSpPr>
          <p:nvPr>
            <p:ph type="sldNum" sz="quarter" idx="12"/>
          </p:nvPr>
        </p:nvSpPr>
        <p:spPr/>
        <p:txBody>
          <a:bodyPr/>
          <a:lstStyle/>
          <a:p>
            <a:fld id="{24443D20-B41A-4E7F-B431-D4A85DE2CB5E}" type="slidenum">
              <a:rPr lang="en-GB" smtClean="0"/>
              <a:pPr/>
              <a:t>68</a:t>
            </a:fld>
            <a:endParaRPr lang="en-GB">
              <a:solidFill>
                <a:schemeClr val="tx1">
                  <a:lumMod val="20000"/>
                  <a:lumOff val="80000"/>
                </a:schemeClr>
              </a:solidFill>
            </a:endParaRPr>
          </a:p>
        </p:txBody>
      </p:sp>
    </p:spTree>
    <p:extLst>
      <p:ext uri="{BB962C8B-B14F-4D97-AF65-F5344CB8AC3E}">
        <p14:creationId xmlns:p14="http://schemas.microsoft.com/office/powerpoint/2010/main" val="37249388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6A3A0-1A38-4A1A-A36A-F403E6360604}"/>
              </a:ext>
            </a:extLst>
          </p:cNvPr>
          <p:cNvSpPr>
            <a:spLocks noGrp="1"/>
          </p:cNvSpPr>
          <p:nvPr>
            <p:ph type="title"/>
          </p:nvPr>
        </p:nvSpPr>
        <p:spPr>
          <a:xfrm>
            <a:off x="201694" y="508572"/>
            <a:ext cx="10652454" cy="1866738"/>
          </a:xfrm>
        </p:spPr>
        <p:txBody>
          <a:bodyPr>
            <a:normAutofit/>
          </a:bodyPr>
          <a:lstStyle/>
          <a:p>
            <a:r>
              <a:rPr lang="en-GB" sz="4000" kern="0">
                <a:solidFill>
                  <a:srgbClr val="000000"/>
                </a:solidFill>
                <a:cs typeface="Calibri"/>
              </a:rPr>
              <a:t>Testosterone Gels</a:t>
            </a:r>
            <a:br>
              <a:rPr lang="en-GB" sz="4000" kern="0">
                <a:solidFill>
                  <a:srgbClr val="000000"/>
                </a:solidFill>
                <a:cs typeface="Calibri"/>
              </a:rPr>
            </a:br>
            <a:br>
              <a:rPr lang="en-GB" sz="4000"/>
            </a:br>
            <a:endParaRPr lang="en-GB" sz="4000"/>
          </a:p>
        </p:txBody>
      </p:sp>
      <p:sp>
        <p:nvSpPr>
          <p:cNvPr id="4" name="TextBox 3">
            <a:extLst>
              <a:ext uri="{FF2B5EF4-FFF2-40B4-BE49-F238E27FC236}">
                <a16:creationId xmlns:a16="http://schemas.microsoft.com/office/drawing/2014/main" id="{ACA29C50-2C23-4C26-B813-91751BA433A3}"/>
              </a:ext>
            </a:extLst>
          </p:cNvPr>
          <p:cNvSpPr txBox="1"/>
          <p:nvPr/>
        </p:nvSpPr>
        <p:spPr>
          <a:xfrm>
            <a:off x="300038" y="1543227"/>
            <a:ext cx="11182048" cy="3170099"/>
          </a:xfrm>
          <a:prstGeom prst="rect">
            <a:avLst/>
          </a:prstGeom>
          <a:noFill/>
        </p:spPr>
        <p:txBody>
          <a:bodyPr wrap="square">
            <a:spAutoFit/>
          </a:bodyPr>
          <a:lstStyle/>
          <a:p>
            <a:pPr marL="285750" marR="0" lvl="0" indent="-285750"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GB" sz="2000" b="0" i="0" u="none" strike="noStrike" kern="1200" cap="none" spc="0" normalizeH="0" baseline="0" noProof="0" dirty="0">
                <a:ln>
                  <a:noFill/>
                </a:ln>
                <a:solidFill>
                  <a:srgbClr val="3B3838"/>
                </a:solidFill>
                <a:effectLst/>
                <a:uLnTx/>
                <a:uFillTx/>
                <a:latin typeface="Poppins Light"/>
                <a:ea typeface="+mn-ea"/>
                <a:cs typeface="+mn-cs"/>
              </a:rPr>
              <a:t>The 2020 European Academy of Andrology (EAA) guidelines on investigation, treatment and monitoring of functional hypogonadism in males suggest the use of transdermal T gels, as the </a:t>
            </a:r>
            <a:r>
              <a:rPr kumimoji="0" lang="en-GB" sz="2000" b="1" i="0" u="sng" strike="noStrike" kern="1200" cap="none" spc="0" normalizeH="0" baseline="0" noProof="0" dirty="0">
                <a:ln>
                  <a:noFill/>
                </a:ln>
                <a:solidFill>
                  <a:srgbClr val="3B3838"/>
                </a:solidFill>
                <a:effectLst/>
                <a:uLnTx/>
                <a:uFillTx/>
                <a:latin typeface="Poppins Light"/>
                <a:ea typeface="+mn-ea"/>
                <a:cs typeface="+mn-cs"/>
              </a:rPr>
              <a:t>preferred preparation in the initiation of testosterone therapy </a:t>
            </a:r>
            <a:r>
              <a:rPr kumimoji="0" lang="en-GB" sz="2000" b="0" i="0" u="none" strike="noStrike" kern="1200" cap="none" spc="0" normalizeH="0" baseline="0" noProof="0" dirty="0">
                <a:ln>
                  <a:noFill/>
                </a:ln>
                <a:solidFill>
                  <a:srgbClr val="3B3838"/>
                </a:solidFill>
                <a:effectLst/>
                <a:uLnTx/>
                <a:uFillTx/>
                <a:latin typeface="Poppins Light"/>
                <a:ea typeface="+mn-ea"/>
                <a:cs typeface="+mn-cs"/>
              </a:rPr>
              <a:t>due to the potentially reversible nature of functional hypogonadism</a:t>
            </a:r>
            <a:r>
              <a:rPr kumimoji="0" lang="en-GB" sz="2000" b="0" i="0" u="none" strike="noStrike" kern="1200" cap="none" spc="0" normalizeH="0" baseline="30000" noProof="0" dirty="0">
                <a:ln>
                  <a:noFill/>
                </a:ln>
                <a:solidFill>
                  <a:srgbClr val="3B3838"/>
                </a:solidFill>
                <a:effectLst/>
                <a:uLnTx/>
                <a:uFillTx/>
                <a:latin typeface="Poppins Light"/>
                <a:ea typeface="+mn-ea"/>
                <a:cs typeface="+mn-cs"/>
              </a:rPr>
              <a:t>1</a:t>
            </a:r>
          </a:p>
          <a:p>
            <a:pPr marL="285750" marR="0" lvl="0" indent="-285750"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lang="en-GB" sz="2000" baseline="30000" dirty="0">
              <a:solidFill>
                <a:srgbClr val="3B3838"/>
              </a:solidFill>
              <a:latin typeface="Poppins Light"/>
            </a:endParaRPr>
          </a:p>
          <a:p>
            <a:pPr marL="285750" marR="0" lvl="0" indent="-285750"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kumimoji="0" lang="en-GB" sz="2000" b="0" i="0" u="none" strike="noStrike" kern="1200" cap="none" spc="0" normalizeH="0" baseline="30000" noProof="0" dirty="0">
              <a:ln>
                <a:noFill/>
              </a:ln>
              <a:solidFill>
                <a:srgbClr val="3B3838"/>
              </a:solidFill>
              <a:effectLst/>
              <a:uLnTx/>
              <a:uFillTx/>
              <a:latin typeface="Poppins Light"/>
              <a:ea typeface="+mn-ea"/>
              <a:cs typeface="+mn-cs"/>
            </a:endParaRPr>
          </a:p>
          <a:p>
            <a:pPr marL="285750" marR="0" lvl="0" indent="-285750"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endParaRPr lang="en-GB" sz="2000" baseline="30000" dirty="0">
              <a:solidFill>
                <a:srgbClr val="3B3838"/>
              </a:solidFill>
              <a:latin typeface="Poppins Light"/>
            </a:endParaRPr>
          </a:p>
          <a:p>
            <a:pPr marL="285750" marR="0" lvl="0" indent="-285750" algn="l" defTabSz="914400" rtl="0" eaLnBrk="1" fontAlgn="auto" latinLnBrk="0" hangingPunct="1">
              <a:lnSpc>
                <a:spcPct val="100000"/>
              </a:lnSpc>
              <a:spcBef>
                <a:spcPts val="0"/>
              </a:spcBef>
              <a:spcAft>
                <a:spcPts val="0"/>
              </a:spcAft>
              <a:buClr>
                <a:schemeClr val="tx1"/>
              </a:buClr>
              <a:buSzTx/>
              <a:buFont typeface="Wingdings" panose="05000000000000000000" pitchFamily="2" charset="2"/>
              <a:buChar char="§"/>
              <a:tabLst/>
              <a:defRPr/>
            </a:pPr>
            <a:r>
              <a:rPr kumimoji="0" lang="en-GB" sz="2000" b="0" i="0" u="none" strike="noStrike" kern="1200" cap="none" spc="0" normalizeH="0" noProof="0" dirty="0">
                <a:ln>
                  <a:noFill/>
                </a:ln>
                <a:solidFill>
                  <a:srgbClr val="3B3838"/>
                </a:solidFill>
                <a:effectLst/>
                <a:uLnTx/>
                <a:uFillTx/>
                <a:latin typeface="Poppins Light"/>
                <a:ea typeface="+mn-ea"/>
                <a:cs typeface="+mn-cs"/>
              </a:rPr>
              <a:t>The 2021 </a:t>
            </a:r>
            <a:r>
              <a:rPr lang="en-GB" sz="2000" dirty="0">
                <a:solidFill>
                  <a:srgbClr val="3B3838"/>
                </a:solidFill>
                <a:latin typeface="Poppins Light"/>
              </a:rPr>
              <a:t>Update from the </a:t>
            </a:r>
            <a:r>
              <a:rPr kumimoji="0" lang="en-GB" sz="2000" b="0" i="0" u="none" strike="noStrike" kern="1200" cap="none" spc="0" normalizeH="0" noProof="0" dirty="0">
                <a:ln>
                  <a:noFill/>
                </a:ln>
                <a:solidFill>
                  <a:srgbClr val="3B3838"/>
                </a:solidFill>
                <a:effectLst/>
                <a:uLnTx/>
                <a:uFillTx/>
                <a:latin typeface="Poppins Light"/>
                <a:ea typeface="+mn-ea"/>
                <a:cs typeface="+mn-cs"/>
              </a:rPr>
              <a:t>European Association of Urology Guidelines on Sexual and Reproductive Health state that prescribers should </a:t>
            </a:r>
            <a:r>
              <a:rPr kumimoji="0" lang="en-GB" sz="2000" b="1" i="0" u="sng" strike="noStrike" kern="1200" cap="none" spc="0" normalizeH="0" noProof="0" dirty="0">
                <a:ln>
                  <a:noFill/>
                </a:ln>
                <a:solidFill>
                  <a:srgbClr val="3B3838"/>
                </a:solidFill>
                <a:effectLst/>
                <a:uLnTx/>
                <a:uFillTx/>
                <a:latin typeface="Poppins Light"/>
                <a:ea typeface="+mn-ea"/>
                <a:cs typeface="+mn-cs"/>
              </a:rPr>
              <a:t>use testosterone gels rather than long-acting depot administration when starting initial treatment</a:t>
            </a:r>
            <a:r>
              <a:rPr kumimoji="0" lang="en-GB" sz="2000" b="0" i="0" u="none" strike="noStrike" kern="1200" cap="none" spc="0" normalizeH="0" noProof="0" dirty="0">
                <a:ln>
                  <a:noFill/>
                </a:ln>
                <a:solidFill>
                  <a:srgbClr val="3B3838"/>
                </a:solidFill>
                <a:effectLst/>
                <a:uLnTx/>
                <a:uFillTx/>
                <a:latin typeface="Poppins Light"/>
                <a:ea typeface="+mn-ea"/>
                <a:cs typeface="+mn-cs"/>
              </a:rPr>
              <a:t>, so that therapy can be adjusted or stopped in case of treatment-related adverse effects</a:t>
            </a:r>
            <a:r>
              <a:rPr kumimoji="0" lang="en-GB" sz="2000" b="0" i="0" u="none" strike="noStrike" kern="1200" cap="none" spc="0" normalizeH="0" baseline="30000" noProof="0" dirty="0">
                <a:ln>
                  <a:noFill/>
                </a:ln>
                <a:solidFill>
                  <a:srgbClr val="3B3838"/>
                </a:solidFill>
                <a:effectLst/>
                <a:uLnTx/>
                <a:uFillTx/>
                <a:latin typeface="Poppins Light"/>
                <a:ea typeface="+mn-ea"/>
                <a:cs typeface="+mn-cs"/>
              </a:rPr>
              <a:t>2</a:t>
            </a:r>
            <a:endParaRPr kumimoji="0" lang="en-GB" sz="2800" b="0" i="0" u="none" strike="noStrike" kern="1200" cap="none" spc="0" normalizeH="0" baseline="30000" noProof="0" dirty="0">
              <a:ln>
                <a:noFill/>
              </a:ln>
              <a:solidFill>
                <a:srgbClr val="3B3838"/>
              </a:solidFill>
              <a:effectLst/>
              <a:uLnTx/>
              <a:uFillTx/>
              <a:latin typeface="Poppins Light"/>
              <a:ea typeface="+mn-ea"/>
              <a:cs typeface="+mn-cs"/>
            </a:endParaRPr>
          </a:p>
        </p:txBody>
      </p:sp>
      <p:sp>
        <p:nvSpPr>
          <p:cNvPr id="6" name="TextBox 5">
            <a:extLst>
              <a:ext uri="{FF2B5EF4-FFF2-40B4-BE49-F238E27FC236}">
                <a16:creationId xmlns:a16="http://schemas.microsoft.com/office/drawing/2014/main" id="{739AFC67-5E86-4550-8625-C8C54FCE642F}"/>
              </a:ext>
            </a:extLst>
          </p:cNvPr>
          <p:cNvSpPr txBox="1"/>
          <p:nvPr/>
        </p:nvSpPr>
        <p:spPr>
          <a:xfrm>
            <a:off x="83752" y="6442169"/>
            <a:ext cx="12033503" cy="430887"/>
          </a:xfrm>
          <a:prstGeom prst="rect">
            <a:avLst/>
          </a:prstGeom>
          <a:noFill/>
        </p:spPr>
        <p:txBody>
          <a:bodyPr wrap="square">
            <a:spAutoFit/>
          </a:bodyPr>
          <a:lstStyle/>
          <a:p>
            <a:pPr marL="228600" marR="0" lvl="0" indent="-228600" algn="ctr" defTabSz="914400" rtl="0" eaLnBrk="1" fontAlgn="auto" latinLnBrk="0" hangingPunct="1">
              <a:lnSpc>
                <a:spcPct val="100000"/>
              </a:lnSpc>
              <a:spcBef>
                <a:spcPts val="0"/>
              </a:spcBef>
              <a:spcAft>
                <a:spcPts val="0"/>
              </a:spcAft>
              <a:buClrTx/>
              <a:buSzTx/>
              <a:buFontTx/>
              <a:buAutoNum type="arabicPeriod"/>
              <a:tabLst/>
              <a:defRPr/>
            </a:pPr>
            <a:r>
              <a:rPr kumimoji="0" lang="it-IT" sz="1100" b="1" i="0" u="none" strike="noStrike" kern="1200" cap="none" spc="0" normalizeH="0" baseline="0" noProof="0" dirty="0">
                <a:ln>
                  <a:noFill/>
                </a:ln>
                <a:solidFill>
                  <a:schemeClr val="bg1"/>
                </a:solidFill>
                <a:effectLst/>
                <a:uLnTx/>
                <a:uFillTx/>
                <a:latin typeface="Poppins Light"/>
                <a:ea typeface="+mn-ea"/>
                <a:cs typeface="+mn-cs"/>
              </a:rPr>
              <a:t>Corona, G et al. Andrology. 2020 Sep;8(5):970-987 </a:t>
            </a:r>
            <a:r>
              <a:rPr kumimoji="0" lang="en-GB" sz="1100" b="1" i="0" u="none" strike="noStrike" kern="1200" cap="none" spc="0" normalizeH="0" baseline="0" noProof="0" dirty="0">
                <a:ln>
                  <a:noFill/>
                </a:ln>
                <a:solidFill>
                  <a:schemeClr val="bg1"/>
                </a:solidFill>
                <a:effectLst/>
                <a:uLnTx/>
                <a:uFillTx/>
                <a:latin typeface="Poppins Light"/>
                <a:ea typeface="+mn-ea"/>
                <a:cs typeface="+mn-cs"/>
              </a:rPr>
              <a:t>(Endorsing Organization: European Society of Endocrinology).</a:t>
            </a:r>
          </a:p>
          <a:p>
            <a:pPr marL="228600" marR="0" lvl="0" indent="-228600" defTabSz="914400" rtl="0" eaLnBrk="1" fontAlgn="auto" latinLnBrk="0" hangingPunct="1">
              <a:lnSpc>
                <a:spcPct val="100000"/>
              </a:lnSpc>
              <a:spcBef>
                <a:spcPts val="0"/>
              </a:spcBef>
              <a:spcAft>
                <a:spcPts val="0"/>
              </a:spcAft>
              <a:buClrTx/>
              <a:buSzTx/>
              <a:buFontTx/>
              <a:buAutoNum type="arabicPeriod"/>
              <a:tabLst/>
              <a:defRPr/>
            </a:pPr>
            <a:r>
              <a:rPr kumimoji="0" lang="en-GB" sz="1100" b="1" i="0" u="none" strike="noStrike" kern="1200" cap="none" spc="0" normalizeH="0" baseline="0" noProof="0" dirty="0" err="1">
                <a:ln>
                  <a:noFill/>
                </a:ln>
                <a:solidFill>
                  <a:schemeClr val="bg1"/>
                </a:solidFill>
                <a:effectLst/>
                <a:uLnTx/>
                <a:uFillTx/>
                <a:latin typeface="Poppins Light"/>
                <a:ea typeface="+mn-ea"/>
                <a:cs typeface="+mn-cs"/>
              </a:rPr>
              <a:t>Bettocchi</a:t>
            </a:r>
            <a:r>
              <a:rPr kumimoji="0" lang="en-GB" sz="1100" b="1" i="0" u="none" strike="noStrike" kern="1200" cap="none" spc="0" normalizeH="0" baseline="0" noProof="0" dirty="0">
                <a:ln>
                  <a:noFill/>
                </a:ln>
                <a:solidFill>
                  <a:schemeClr val="bg1"/>
                </a:solidFill>
                <a:effectLst/>
                <a:uLnTx/>
                <a:uFillTx/>
                <a:latin typeface="Poppins Light"/>
                <a:ea typeface="+mn-ea"/>
                <a:cs typeface="+mn-cs"/>
              </a:rPr>
              <a:t> C, et al. European Association of Urology Guidelines on Sexual and Reproductive Health—2021 Update: Male Sexual Dysfunction. Eur </a:t>
            </a:r>
            <a:r>
              <a:rPr kumimoji="0" lang="en-GB" sz="1100" b="1" i="0" u="none" strike="noStrike" kern="1200" cap="none" spc="0" normalizeH="0" baseline="0" noProof="0" dirty="0" err="1">
                <a:ln>
                  <a:noFill/>
                </a:ln>
                <a:solidFill>
                  <a:schemeClr val="bg1"/>
                </a:solidFill>
                <a:effectLst/>
                <a:uLnTx/>
                <a:uFillTx/>
                <a:latin typeface="Poppins Light"/>
                <a:ea typeface="+mn-ea"/>
                <a:cs typeface="+mn-cs"/>
              </a:rPr>
              <a:t>Urol</a:t>
            </a:r>
            <a:r>
              <a:rPr kumimoji="0" lang="en-GB" sz="1100" b="1" i="0" u="none" strike="noStrike" kern="1200" cap="none" spc="0" normalizeH="0" baseline="0" noProof="0" dirty="0">
                <a:ln>
                  <a:noFill/>
                </a:ln>
                <a:solidFill>
                  <a:schemeClr val="bg1"/>
                </a:solidFill>
                <a:effectLst/>
                <a:uLnTx/>
                <a:uFillTx/>
                <a:latin typeface="Poppins Light"/>
                <a:ea typeface="+mn-ea"/>
                <a:cs typeface="+mn-cs"/>
              </a:rPr>
              <a:t> (2021).</a:t>
            </a:r>
          </a:p>
        </p:txBody>
      </p:sp>
      <p:sp>
        <p:nvSpPr>
          <p:cNvPr id="3" name="Slide Number Placeholder 2">
            <a:extLst>
              <a:ext uri="{FF2B5EF4-FFF2-40B4-BE49-F238E27FC236}">
                <a16:creationId xmlns:a16="http://schemas.microsoft.com/office/drawing/2014/main" id="{B8C2B31D-513E-4171-9F66-B23A8DAE5D43}"/>
              </a:ext>
            </a:extLst>
          </p:cNvPr>
          <p:cNvSpPr>
            <a:spLocks noGrp="1"/>
          </p:cNvSpPr>
          <p:nvPr>
            <p:ph type="sldNum" sz="quarter" idx="12"/>
          </p:nvPr>
        </p:nvSpPr>
        <p:spPr/>
        <p:txBody>
          <a:bodyPr/>
          <a:lstStyle/>
          <a:p>
            <a:fld id="{24443D20-B41A-4E7F-B431-D4A85DE2CB5E}" type="slidenum">
              <a:rPr lang="en-GB" smtClean="0"/>
              <a:pPr/>
              <a:t>69</a:t>
            </a:fld>
            <a:endParaRPr lang="en-GB">
              <a:solidFill>
                <a:schemeClr val="tx1">
                  <a:lumMod val="20000"/>
                  <a:lumOff val="80000"/>
                </a:schemeClr>
              </a:solidFill>
            </a:endParaRPr>
          </a:p>
        </p:txBody>
      </p:sp>
    </p:spTree>
    <p:extLst>
      <p:ext uri="{BB962C8B-B14F-4D97-AF65-F5344CB8AC3E}">
        <p14:creationId xmlns:p14="http://schemas.microsoft.com/office/powerpoint/2010/main" val="112575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5C1B51-46F7-46D8-B441-484C54CB49E6}"/>
              </a:ext>
            </a:extLst>
          </p:cNvPr>
          <p:cNvSpPr/>
          <p:nvPr/>
        </p:nvSpPr>
        <p:spPr>
          <a:xfrm>
            <a:off x="428264" y="1264395"/>
            <a:ext cx="10624050" cy="442078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GB" sz="1350" dirty="0">
              <a:solidFill>
                <a:prstClr val="white"/>
              </a:solidFill>
              <a:latin typeface="Calibri" panose="020F0502020204030204"/>
            </a:endParaRPr>
          </a:p>
        </p:txBody>
      </p:sp>
      <p:sp>
        <p:nvSpPr>
          <p:cNvPr id="8" name="Rectangle 1026">
            <a:extLst>
              <a:ext uri="{FF2B5EF4-FFF2-40B4-BE49-F238E27FC236}">
                <a16:creationId xmlns:a16="http://schemas.microsoft.com/office/drawing/2014/main" id="{B1317B6F-5E5C-4736-A97C-CD7B1C464BDF}"/>
              </a:ext>
            </a:extLst>
          </p:cNvPr>
          <p:cNvSpPr txBox="1">
            <a:spLocks noChangeArrowheads="1"/>
          </p:cNvSpPr>
          <p:nvPr/>
        </p:nvSpPr>
        <p:spPr>
          <a:xfrm>
            <a:off x="2374420" y="477845"/>
            <a:ext cx="7464992" cy="78654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defRPr/>
            </a:pPr>
            <a:r>
              <a:rPr lang="en-GB" sz="3600" b="1" dirty="0">
                <a:solidFill>
                  <a:prstClr val="black"/>
                </a:solidFill>
                <a:latin typeface="Calibri" panose="020F0502020204030204"/>
              </a:rPr>
              <a:t>The State of Men’s Health </a:t>
            </a:r>
          </a:p>
        </p:txBody>
      </p:sp>
      <p:sp>
        <p:nvSpPr>
          <p:cNvPr id="10" name="TextBox 9">
            <a:extLst>
              <a:ext uri="{FF2B5EF4-FFF2-40B4-BE49-F238E27FC236}">
                <a16:creationId xmlns:a16="http://schemas.microsoft.com/office/drawing/2014/main" id="{0A2840E2-FC01-45F4-8A98-770B67C3F78A}"/>
              </a:ext>
            </a:extLst>
          </p:cNvPr>
          <p:cNvSpPr txBox="1"/>
          <p:nvPr/>
        </p:nvSpPr>
        <p:spPr>
          <a:xfrm>
            <a:off x="648182" y="1590035"/>
            <a:ext cx="7197866" cy="3308598"/>
          </a:xfrm>
          <a:prstGeom prst="rect">
            <a:avLst/>
          </a:prstGeom>
          <a:noFill/>
        </p:spPr>
        <p:txBody>
          <a:bodyPr wrap="square" rtlCol="0">
            <a:spAutoFit/>
          </a:bodyPr>
          <a:lstStyle/>
          <a:p>
            <a:pPr defTabSz="685800" fontAlgn="base">
              <a:spcBef>
                <a:spcPct val="0"/>
              </a:spcBef>
              <a:spcAft>
                <a:spcPct val="0"/>
              </a:spcAft>
              <a:defRPr/>
            </a:pPr>
            <a:endParaRPr lang="en-GB" sz="2000" dirty="0">
              <a:solidFill>
                <a:srgbClr val="000000"/>
              </a:solidFill>
              <a:latin typeface="Calibri"/>
              <a:cs typeface="Arial" charset="0"/>
            </a:endParaRPr>
          </a:p>
          <a:p>
            <a:pPr algn="ctr" defTabSz="685800" fontAlgn="base">
              <a:spcBef>
                <a:spcPct val="0"/>
              </a:spcBef>
              <a:spcAft>
                <a:spcPct val="0"/>
              </a:spcAft>
              <a:defRPr/>
            </a:pPr>
            <a:r>
              <a:rPr lang="en-GB" sz="2400" dirty="0">
                <a:solidFill>
                  <a:srgbClr val="000000"/>
                </a:solidFill>
                <a:latin typeface="Calibri"/>
                <a:cs typeface="Arial" charset="0"/>
              </a:rPr>
              <a:t>“Many of the chronic diseases that are associated with premature mortality in men (e.g. coronary heart disease, stroke, diabetes and some cancers) are associated with lifestyle and preventable risk factors.” </a:t>
            </a:r>
            <a:r>
              <a:rPr lang="en-GB" sz="2400" baseline="30000" dirty="0">
                <a:solidFill>
                  <a:srgbClr val="000000"/>
                </a:solidFill>
                <a:latin typeface="Calibri"/>
                <a:cs typeface="Arial" charset="0"/>
              </a:rPr>
              <a:t>1</a:t>
            </a:r>
          </a:p>
          <a:p>
            <a:pPr algn="ctr" defTabSz="685800" fontAlgn="base">
              <a:spcBef>
                <a:spcPct val="0"/>
              </a:spcBef>
              <a:spcAft>
                <a:spcPct val="0"/>
              </a:spcAft>
              <a:defRPr/>
            </a:pPr>
            <a:endParaRPr lang="en-GB" sz="2400" dirty="0">
              <a:solidFill>
                <a:srgbClr val="000000"/>
              </a:solidFill>
              <a:latin typeface="Calibri"/>
              <a:cs typeface="Arial" charset="0"/>
            </a:endParaRPr>
          </a:p>
          <a:p>
            <a:pPr algn="ctr" defTabSz="685800" fontAlgn="base">
              <a:spcBef>
                <a:spcPct val="0"/>
              </a:spcBef>
              <a:spcAft>
                <a:spcPct val="0"/>
              </a:spcAft>
              <a:defRPr/>
            </a:pPr>
            <a:r>
              <a:rPr lang="en-US" sz="2400" dirty="0">
                <a:solidFill>
                  <a:srgbClr val="000000"/>
                </a:solidFill>
                <a:latin typeface="Calibri"/>
                <a:cs typeface="Arial" charset="0"/>
              </a:rPr>
              <a:t>It has been estimated that 36% of male deaths are preventable compared with 19% for women </a:t>
            </a:r>
            <a:r>
              <a:rPr lang="en-US" sz="2400" baseline="30000" dirty="0">
                <a:solidFill>
                  <a:srgbClr val="000000"/>
                </a:solidFill>
                <a:latin typeface="Calibri"/>
                <a:cs typeface="Arial" charset="0"/>
              </a:rPr>
              <a:t>2</a:t>
            </a:r>
            <a:endParaRPr lang="en-GB" sz="2400" baseline="30000" dirty="0">
              <a:solidFill>
                <a:srgbClr val="000000"/>
              </a:solidFill>
              <a:latin typeface="Calibri"/>
              <a:cs typeface="Arial" charset="0"/>
            </a:endParaRPr>
          </a:p>
          <a:p>
            <a:pPr algn="ctr" defTabSz="685800" fontAlgn="base">
              <a:spcBef>
                <a:spcPct val="0"/>
              </a:spcBef>
              <a:spcAft>
                <a:spcPct val="0"/>
              </a:spcAft>
              <a:defRPr/>
            </a:pPr>
            <a:endParaRPr lang="en-GB" sz="2100" dirty="0">
              <a:solidFill>
                <a:srgbClr val="272727"/>
              </a:solidFill>
              <a:latin typeface="Calibri"/>
              <a:cs typeface="Arial" charset="0"/>
            </a:endParaRPr>
          </a:p>
        </p:txBody>
      </p:sp>
      <p:sp>
        <p:nvSpPr>
          <p:cNvPr id="4" name="Rectangle 3">
            <a:extLst>
              <a:ext uri="{FF2B5EF4-FFF2-40B4-BE49-F238E27FC236}">
                <a16:creationId xmlns:a16="http://schemas.microsoft.com/office/drawing/2014/main" id="{1B8F1879-0461-4531-A6BA-9E7008CE4998}"/>
              </a:ext>
            </a:extLst>
          </p:cNvPr>
          <p:cNvSpPr/>
          <p:nvPr/>
        </p:nvSpPr>
        <p:spPr>
          <a:xfrm>
            <a:off x="1637687" y="5749213"/>
            <a:ext cx="8938457" cy="523220"/>
          </a:xfrm>
          <a:prstGeom prst="rect">
            <a:avLst/>
          </a:prstGeom>
        </p:spPr>
        <p:txBody>
          <a:bodyPr wrap="square">
            <a:spAutoFit/>
          </a:bodyPr>
          <a:lstStyle/>
          <a:p>
            <a:pPr marL="342900" indent="-342900" algn="ctr" defTabSz="685800" fontAlgn="base">
              <a:spcBef>
                <a:spcPct val="0"/>
              </a:spcBef>
              <a:spcAft>
                <a:spcPct val="0"/>
              </a:spcAft>
              <a:buAutoNum type="arabicPeriod"/>
              <a:defRPr/>
            </a:pPr>
            <a:r>
              <a:rPr lang="en-GB" sz="1400" b="1" dirty="0">
                <a:solidFill>
                  <a:srgbClr val="272727"/>
                </a:solidFill>
                <a:latin typeface="Calibri" panose="020F0502020204030204"/>
                <a:cs typeface="Arial" charset="0"/>
              </a:rPr>
              <a:t>EC(2011) The State of Men’s Health in Europe.  Luxembourg, The European Commission</a:t>
            </a:r>
          </a:p>
          <a:p>
            <a:pPr marL="342900" indent="-342900" algn="ctr" defTabSz="685800" fontAlgn="base">
              <a:spcBef>
                <a:spcPct val="0"/>
              </a:spcBef>
              <a:spcAft>
                <a:spcPct val="0"/>
              </a:spcAft>
              <a:buAutoNum type="arabicPeriod"/>
              <a:defRPr/>
            </a:pPr>
            <a:r>
              <a:rPr lang="en-US" sz="1400" b="1" dirty="0">
                <a:solidFill>
                  <a:srgbClr val="272727"/>
                </a:solidFill>
                <a:latin typeface="Calibri" panose="020F0502020204030204"/>
                <a:cs typeface="Arial" charset="0"/>
              </a:rPr>
              <a:t>Trends in Urology &amp; Men’s Health. March/April 2022</a:t>
            </a:r>
            <a:endParaRPr lang="en-GB" sz="1400" b="1" dirty="0">
              <a:solidFill>
                <a:srgbClr val="272727"/>
              </a:solidFill>
              <a:latin typeface="Calibri" panose="020F0502020204030204"/>
              <a:cs typeface="Arial" charset="0"/>
            </a:endParaRPr>
          </a:p>
        </p:txBody>
      </p:sp>
      <p:pic>
        <p:nvPicPr>
          <p:cNvPr id="13" name="Picture 4" descr="Give up smoking, drinking, and fried food">
            <a:extLst>
              <a:ext uri="{FF2B5EF4-FFF2-40B4-BE49-F238E27FC236}">
                <a16:creationId xmlns:a16="http://schemas.microsoft.com/office/drawing/2014/main" id="{4047CB0B-E8F5-4112-8ADF-F685EB36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7321" y="1366183"/>
            <a:ext cx="2810223" cy="4226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167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BF2-9306-4B27-9302-73B2BB7AFDA1}"/>
              </a:ext>
            </a:extLst>
          </p:cNvPr>
          <p:cNvSpPr>
            <a:spLocks noGrp="1"/>
          </p:cNvSpPr>
          <p:nvPr>
            <p:ph type="title"/>
          </p:nvPr>
        </p:nvSpPr>
        <p:spPr>
          <a:xfrm>
            <a:off x="192830" y="626506"/>
            <a:ext cx="10652454" cy="650205"/>
          </a:xfrm>
        </p:spPr>
        <p:txBody>
          <a:bodyPr>
            <a:normAutofit/>
          </a:bodyPr>
          <a:lstStyle/>
          <a:p>
            <a:pPr marL="12700">
              <a:lnSpc>
                <a:spcPts val="4175"/>
              </a:lnSpc>
              <a:spcBef>
                <a:spcPts val="208"/>
              </a:spcBef>
              <a:defRPr/>
            </a:pPr>
            <a:r>
              <a:rPr lang="en-GB" sz="4000" kern="0">
                <a:solidFill>
                  <a:srgbClr val="000000"/>
                </a:solidFill>
                <a:cs typeface="Calibri"/>
              </a:rPr>
              <a:t>Transdermal Gels</a:t>
            </a:r>
          </a:p>
        </p:txBody>
      </p:sp>
      <p:sp>
        <p:nvSpPr>
          <p:cNvPr id="3" name="Content Placeholder 2">
            <a:extLst>
              <a:ext uri="{FF2B5EF4-FFF2-40B4-BE49-F238E27FC236}">
                <a16:creationId xmlns:a16="http://schemas.microsoft.com/office/drawing/2014/main" id="{4B53521A-8A7C-4A60-97C0-297705BF64E0}"/>
              </a:ext>
            </a:extLst>
          </p:cNvPr>
          <p:cNvSpPr>
            <a:spLocks noGrp="1"/>
          </p:cNvSpPr>
          <p:nvPr>
            <p:ph idx="1"/>
          </p:nvPr>
        </p:nvSpPr>
        <p:spPr>
          <a:xfrm>
            <a:off x="300038" y="1529592"/>
            <a:ext cx="9008554" cy="4562856"/>
          </a:xfrm>
        </p:spPr>
        <p:txBody>
          <a:bodyPr>
            <a:normAutofit/>
          </a:bodyPr>
          <a:lstStyle/>
          <a:p>
            <a:r>
              <a:rPr lang="en-GB" b="1" dirty="0">
                <a:solidFill>
                  <a:srgbClr val="3B3838"/>
                </a:solidFill>
              </a:rPr>
              <a:t>Advantages</a:t>
            </a:r>
          </a:p>
          <a:p>
            <a:pPr lvl="1">
              <a:buFont typeface="Poppins Light" panose="00000400000000000000" pitchFamily="2" charset="0"/>
              <a:buChar char="­"/>
            </a:pPr>
            <a:r>
              <a:rPr lang="en-GB" dirty="0">
                <a:solidFill>
                  <a:srgbClr val="3B3838"/>
                </a:solidFill>
              </a:rPr>
              <a:t>Good efficacy</a:t>
            </a:r>
          </a:p>
          <a:p>
            <a:pPr lvl="1">
              <a:buFont typeface="Poppins Light" panose="00000400000000000000" pitchFamily="2" charset="0"/>
              <a:buChar char="­"/>
            </a:pPr>
            <a:r>
              <a:rPr lang="en-GB" dirty="0">
                <a:solidFill>
                  <a:srgbClr val="3B3838"/>
                </a:solidFill>
              </a:rPr>
              <a:t>Fast onset – steady state usually achieved in 48 hours</a:t>
            </a:r>
          </a:p>
          <a:p>
            <a:pPr lvl="1">
              <a:buFont typeface="Poppins Light" panose="00000400000000000000" pitchFamily="2" charset="0"/>
              <a:buChar char="­"/>
            </a:pPr>
            <a:r>
              <a:rPr lang="en-GB" dirty="0">
                <a:solidFill>
                  <a:srgbClr val="3B3838"/>
                </a:solidFill>
              </a:rPr>
              <a:t>Provide uniform and normal serum levels for 24 hours</a:t>
            </a:r>
          </a:p>
          <a:p>
            <a:pPr lvl="1">
              <a:buFont typeface="Poppins Light" panose="00000400000000000000" pitchFamily="2" charset="0"/>
              <a:buChar char="­"/>
            </a:pPr>
            <a:r>
              <a:rPr lang="en-GB" dirty="0">
                <a:solidFill>
                  <a:srgbClr val="3B3838"/>
                </a:solidFill>
              </a:rPr>
              <a:t>Predictable bioavailability and consistent testosterone levels</a:t>
            </a:r>
          </a:p>
          <a:p>
            <a:pPr lvl="1">
              <a:buFont typeface="Poppins Light" panose="00000400000000000000" pitchFamily="2" charset="0"/>
              <a:buChar char="­"/>
            </a:pPr>
            <a:r>
              <a:rPr lang="en-GB" dirty="0">
                <a:solidFill>
                  <a:srgbClr val="3B3838"/>
                </a:solidFill>
              </a:rPr>
              <a:t>Flexible dose and easy to titrate </a:t>
            </a:r>
          </a:p>
          <a:p>
            <a:pPr lvl="1">
              <a:buFont typeface="Poppins Light" panose="00000400000000000000" pitchFamily="2" charset="0"/>
              <a:buChar char="­"/>
            </a:pPr>
            <a:r>
              <a:rPr lang="en-GB" dirty="0">
                <a:solidFill>
                  <a:srgbClr val="3B3838"/>
                </a:solidFill>
              </a:rPr>
              <a:t>Rapid decrease in T levels if treatment stopped due to the presence of adverse events </a:t>
            </a:r>
          </a:p>
          <a:p>
            <a:pPr marL="457200" lvl="1" indent="0">
              <a:buNone/>
            </a:pPr>
            <a:endParaRPr lang="en-GB" sz="2400" dirty="0"/>
          </a:p>
        </p:txBody>
      </p:sp>
      <p:pic>
        <p:nvPicPr>
          <p:cNvPr id="15" name="Picture 14">
            <a:extLst>
              <a:ext uri="{FF2B5EF4-FFF2-40B4-BE49-F238E27FC236}">
                <a16:creationId xmlns:a16="http://schemas.microsoft.com/office/drawing/2014/main" id="{433C731F-56A1-4ECA-8310-BFD960AD5D25}"/>
              </a:ext>
            </a:extLst>
          </p:cNvPr>
          <p:cNvPicPr>
            <a:picLocks noChangeAspect="1"/>
          </p:cNvPicPr>
          <p:nvPr/>
        </p:nvPicPr>
        <p:blipFill>
          <a:blip r:embed="rId2"/>
          <a:stretch>
            <a:fillRect/>
          </a:stretch>
        </p:blipFill>
        <p:spPr>
          <a:xfrm>
            <a:off x="9689036" y="254183"/>
            <a:ext cx="1131310" cy="3644486"/>
          </a:xfrm>
          <a:prstGeom prst="rect">
            <a:avLst/>
          </a:prstGeom>
        </p:spPr>
      </p:pic>
      <p:pic>
        <p:nvPicPr>
          <p:cNvPr id="10" name="Content Placeholder 7">
            <a:extLst>
              <a:ext uri="{FF2B5EF4-FFF2-40B4-BE49-F238E27FC236}">
                <a16:creationId xmlns:a16="http://schemas.microsoft.com/office/drawing/2014/main" id="{5E54D6ED-DAC4-42D2-A955-FB75E7CC69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8" t="9374" r="3930" b="11924"/>
          <a:stretch/>
        </p:blipFill>
        <p:spPr>
          <a:xfrm>
            <a:off x="8750027" y="4539812"/>
            <a:ext cx="2870290" cy="1656618"/>
          </a:xfrm>
          <a:prstGeom prst="rect">
            <a:avLst/>
          </a:prstGeom>
          <a:ln>
            <a:noFill/>
          </a:ln>
        </p:spPr>
      </p:pic>
      <p:sp>
        <p:nvSpPr>
          <p:cNvPr id="4" name="Slide Number Placeholder 3">
            <a:extLst>
              <a:ext uri="{FF2B5EF4-FFF2-40B4-BE49-F238E27FC236}">
                <a16:creationId xmlns:a16="http://schemas.microsoft.com/office/drawing/2014/main" id="{952D5137-D3FA-48EA-AD68-7F25B1820691}"/>
              </a:ext>
            </a:extLst>
          </p:cNvPr>
          <p:cNvSpPr>
            <a:spLocks noGrp="1"/>
          </p:cNvSpPr>
          <p:nvPr>
            <p:ph type="sldNum" sz="quarter" idx="12"/>
          </p:nvPr>
        </p:nvSpPr>
        <p:spPr/>
        <p:txBody>
          <a:bodyPr/>
          <a:lstStyle/>
          <a:p>
            <a:fld id="{24443D20-B41A-4E7F-B431-D4A85DE2CB5E}" type="slidenum">
              <a:rPr lang="en-GB" smtClean="0"/>
              <a:pPr/>
              <a:t>70</a:t>
            </a:fld>
            <a:endParaRPr lang="en-GB">
              <a:solidFill>
                <a:schemeClr val="tx1">
                  <a:lumMod val="20000"/>
                  <a:lumOff val="80000"/>
                </a:schemeClr>
              </a:solidFill>
            </a:endParaRPr>
          </a:p>
        </p:txBody>
      </p:sp>
      <p:sp>
        <p:nvSpPr>
          <p:cNvPr id="13" name="Rectangle 12">
            <a:extLst>
              <a:ext uri="{FF2B5EF4-FFF2-40B4-BE49-F238E27FC236}">
                <a16:creationId xmlns:a16="http://schemas.microsoft.com/office/drawing/2014/main" id="{8D1BE42F-4523-4109-9D62-58FF02299BCA}"/>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pic>
        <p:nvPicPr>
          <p:cNvPr id="14" name="Picture 13">
            <a:extLst>
              <a:ext uri="{FF2B5EF4-FFF2-40B4-BE49-F238E27FC236}">
                <a16:creationId xmlns:a16="http://schemas.microsoft.com/office/drawing/2014/main" id="{58FCFB4A-2484-4CFA-8579-81DBA2330971}"/>
              </a:ext>
            </a:extLst>
          </p:cNvPr>
          <p:cNvPicPr>
            <a:picLocks noChangeAspect="1"/>
          </p:cNvPicPr>
          <p:nvPr/>
        </p:nvPicPr>
        <p:blipFill>
          <a:blip r:embed="rId4"/>
          <a:stretch>
            <a:fillRect/>
          </a:stretch>
        </p:blipFill>
        <p:spPr>
          <a:xfrm>
            <a:off x="4113060" y="4979798"/>
            <a:ext cx="1929967" cy="1112650"/>
          </a:xfrm>
          <a:prstGeom prst="rect">
            <a:avLst/>
          </a:prstGeom>
        </p:spPr>
      </p:pic>
      <p:pic>
        <p:nvPicPr>
          <p:cNvPr id="16" name="Content Placeholder 4">
            <a:extLst>
              <a:ext uri="{FF2B5EF4-FFF2-40B4-BE49-F238E27FC236}">
                <a16:creationId xmlns:a16="http://schemas.microsoft.com/office/drawing/2014/main" id="{507E06B2-F13F-4043-970F-188595342673}"/>
              </a:ext>
            </a:extLst>
          </p:cNvPr>
          <p:cNvPicPr>
            <a:picLocks noChangeAspect="1"/>
          </p:cNvPicPr>
          <p:nvPr/>
        </p:nvPicPr>
        <p:blipFill rotWithShape="1">
          <a:blip r:embed="rId5"/>
          <a:srcRect l="11093" t="7614" r="11565" b="3698"/>
          <a:stretch/>
        </p:blipFill>
        <p:spPr>
          <a:xfrm>
            <a:off x="6540893" y="4562563"/>
            <a:ext cx="1739980" cy="1782766"/>
          </a:xfrm>
          <a:prstGeom prst="rect">
            <a:avLst/>
          </a:prstGeom>
        </p:spPr>
      </p:pic>
      <p:pic>
        <p:nvPicPr>
          <p:cNvPr id="17" name="Content Placeholder 5">
            <a:extLst>
              <a:ext uri="{FF2B5EF4-FFF2-40B4-BE49-F238E27FC236}">
                <a16:creationId xmlns:a16="http://schemas.microsoft.com/office/drawing/2014/main" id="{BE8EC5C9-0BEA-47E5-86B7-FB312ECC83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24" t="8042" r="3052" b="3615"/>
          <a:stretch/>
        </p:blipFill>
        <p:spPr>
          <a:xfrm>
            <a:off x="1595438" y="4539811"/>
            <a:ext cx="1862763" cy="1792065"/>
          </a:xfrm>
          <a:prstGeom prst="rect">
            <a:avLst/>
          </a:prstGeom>
        </p:spPr>
      </p:pic>
    </p:spTree>
    <p:extLst>
      <p:ext uri="{BB962C8B-B14F-4D97-AF65-F5344CB8AC3E}">
        <p14:creationId xmlns:p14="http://schemas.microsoft.com/office/powerpoint/2010/main" val="564510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BF2-9306-4B27-9302-73B2BB7AFDA1}"/>
              </a:ext>
            </a:extLst>
          </p:cNvPr>
          <p:cNvSpPr>
            <a:spLocks noGrp="1"/>
          </p:cNvSpPr>
          <p:nvPr>
            <p:ph type="title"/>
          </p:nvPr>
        </p:nvSpPr>
        <p:spPr>
          <a:xfrm>
            <a:off x="192830" y="626506"/>
            <a:ext cx="10652454" cy="650205"/>
          </a:xfrm>
        </p:spPr>
        <p:txBody>
          <a:bodyPr>
            <a:normAutofit/>
          </a:bodyPr>
          <a:lstStyle/>
          <a:p>
            <a:pPr marL="12700">
              <a:lnSpc>
                <a:spcPts val="4175"/>
              </a:lnSpc>
              <a:spcBef>
                <a:spcPts val="208"/>
              </a:spcBef>
              <a:defRPr/>
            </a:pPr>
            <a:r>
              <a:rPr lang="en-GB" sz="4000" kern="0">
                <a:solidFill>
                  <a:srgbClr val="000000"/>
                </a:solidFill>
                <a:cs typeface="Calibri"/>
              </a:rPr>
              <a:t>Transdermal Gels</a:t>
            </a:r>
          </a:p>
        </p:txBody>
      </p:sp>
      <p:sp>
        <p:nvSpPr>
          <p:cNvPr id="11" name="Content Placeholder 2">
            <a:extLst>
              <a:ext uri="{FF2B5EF4-FFF2-40B4-BE49-F238E27FC236}">
                <a16:creationId xmlns:a16="http://schemas.microsoft.com/office/drawing/2014/main" id="{FF305CDC-F9B1-4539-A299-264DE5DFC128}"/>
              </a:ext>
            </a:extLst>
          </p:cNvPr>
          <p:cNvSpPr txBox="1">
            <a:spLocks/>
          </p:cNvSpPr>
          <p:nvPr/>
        </p:nvSpPr>
        <p:spPr>
          <a:xfrm>
            <a:off x="298811" y="1119601"/>
            <a:ext cx="5152501" cy="4562856"/>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Wingdings" panose="05000000000000000000" pitchFamily="2" charset="2"/>
              <a:buNone/>
            </a:pPr>
            <a:endParaRPr lang="en-GB"/>
          </a:p>
          <a:p>
            <a:pPr>
              <a:defRPr/>
            </a:pPr>
            <a:r>
              <a:rPr lang="en-GB" b="1"/>
              <a:t>Disadvantages</a:t>
            </a:r>
            <a:endParaRPr lang="en-GB" sz="2000"/>
          </a:p>
          <a:p>
            <a:pPr lvl="1">
              <a:buFont typeface="Poppins Light" panose="00000400000000000000" pitchFamily="2" charset="0"/>
              <a:buChar char="­"/>
              <a:defRPr/>
            </a:pPr>
            <a:r>
              <a:rPr lang="en-GB"/>
              <a:t>Daily application</a:t>
            </a:r>
          </a:p>
          <a:p>
            <a:pPr lvl="1">
              <a:buFont typeface="Poppins Light" panose="00000400000000000000" pitchFamily="2" charset="0"/>
              <a:buChar char="­"/>
              <a:defRPr/>
            </a:pPr>
            <a:r>
              <a:rPr lang="en-GB"/>
              <a:t>Transfer risk</a:t>
            </a:r>
          </a:p>
          <a:p>
            <a:pPr lvl="1">
              <a:buFont typeface="Poppins Light" panose="00000400000000000000" pitchFamily="2" charset="0"/>
              <a:buChar char="­"/>
              <a:defRPr/>
            </a:pPr>
            <a:r>
              <a:rPr lang="fr-FR"/>
              <a:t>Skin irritation at application site</a:t>
            </a:r>
            <a:endParaRPr lang="en-GB"/>
          </a:p>
          <a:p>
            <a:pPr lvl="1"/>
            <a:endParaRPr lang="en-GB"/>
          </a:p>
        </p:txBody>
      </p:sp>
      <p:sp>
        <p:nvSpPr>
          <p:cNvPr id="3" name="Slide Number Placeholder 2">
            <a:extLst>
              <a:ext uri="{FF2B5EF4-FFF2-40B4-BE49-F238E27FC236}">
                <a16:creationId xmlns:a16="http://schemas.microsoft.com/office/drawing/2014/main" id="{A817921E-42F7-46D8-9ABF-C7F69E9EB88F}"/>
              </a:ext>
            </a:extLst>
          </p:cNvPr>
          <p:cNvSpPr>
            <a:spLocks noGrp="1"/>
          </p:cNvSpPr>
          <p:nvPr>
            <p:ph type="sldNum" sz="quarter" idx="12"/>
          </p:nvPr>
        </p:nvSpPr>
        <p:spPr/>
        <p:txBody>
          <a:bodyPr/>
          <a:lstStyle/>
          <a:p>
            <a:fld id="{24443D20-B41A-4E7F-B431-D4A85DE2CB5E}" type="slidenum">
              <a:rPr lang="en-GB" smtClean="0"/>
              <a:pPr/>
              <a:t>71</a:t>
            </a:fld>
            <a:endParaRPr lang="en-GB">
              <a:solidFill>
                <a:schemeClr val="tx1">
                  <a:lumMod val="20000"/>
                  <a:lumOff val="80000"/>
                </a:schemeClr>
              </a:solidFill>
            </a:endParaRPr>
          </a:p>
        </p:txBody>
      </p:sp>
      <p:sp>
        <p:nvSpPr>
          <p:cNvPr id="14" name="Rectangle 13">
            <a:extLst>
              <a:ext uri="{FF2B5EF4-FFF2-40B4-BE49-F238E27FC236}">
                <a16:creationId xmlns:a16="http://schemas.microsoft.com/office/drawing/2014/main" id="{FEB85109-E769-4908-AD4D-44FC1C564793}"/>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pic>
        <p:nvPicPr>
          <p:cNvPr id="15" name="Picture 14">
            <a:extLst>
              <a:ext uri="{FF2B5EF4-FFF2-40B4-BE49-F238E27FC236}">
                <a16:creationId xmlns:a16="http://schemas.microsoft.com/office/drawing/2014/main" id="{9F755AC6-1D06-4640-9074-316F9F0248F7}"/>
              </a:ext>
            </a:extLst>
          </p:cNvPr>
          <p:cNvPicPr>
            <a:picLocks noChangeAspect="1"/>
          </p:cNvPicPr>
          <p:nvPr/>
        </p:nvPicPr>
        <p:blipFill>
          <a:blip r:embed="rId2"/>
          <a:stretch>
            <a:fillRect/>
          </a:stretch>
        </p:blipFill>
        <p:spPr>
          <a:xfrm>
            <a:off x="9689036" y="254183"/>
            <a:ext cx="1131310" cy="3644486"/>
          </a:xfrm>
          <a:prstGeom prst="rect">
            <a:avLst/>
          </a:prstGeom>
        </p:spPr>
      </p:pic>
      <p:pic>
        <p:nvPicPr>
          <p:cNvPr id="16" name="Content Placeholder 7">
            <a:extLst>
              <a:ext uri="{FF2B5EF4-FFF2-40B4-BE49-F238E27FC236}">
                <a16:creationId xmlns:a16="http://schemas.microsoft.com/office/drawing/2014/main" id="{AE032C93-029A-4066-ABE9-32B6E0DF53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8" t="9374" r="3930" b="11924"/>
          <a:stretch/>
        </p:blipFill>
        <p:spPr>
          <a:xfrm>
            <a:off x="8750027" y="4539812"/>
            <a:ext cx="2870290" cy="1656618"/>
          </a:xfrm>
          <a:prstGeom prst="rect">
            <a:avLst/>
          </a:prstGeom>
          <a:ln>
            <a:noFill/>
          </a:ln>
        </p:spPr>
      </p:pic>
      <p:pic>
        <p:nvPicPr>
          <p:cNvPr id="17" name="Picture 16">
            <a:extLst>
              <a:ext uri="{FF2B5EF4-FFF2-40B4-BE49-F238E27FC236}">
                <a16:creationId xmlns:a16="http://schemas.microsoft.com/office/drawing/2014/main" id="{07CE5D10-2A8D-4C7C-95E3-61E9AA6DDA8E}"/>
              </a:ext>
            </a:extLst>
          </p:cNvPr>
          <p:cNvPicPr>
            <a:picLocks noChangeAspect="1"/>
          </p:cNvPicPr>
          <p:nvPr/>
        </p:nvPicPr>
        <p:blipFill>
          <a:blip r:embed="rId4"/>
          <a:stretch>
            <a:fillRect/>
          </a:stretch>
        </p:blipFill>
        <p:spPr>
          <a:xfrm>
            <a:off x="4303047" y="4987928"/>
            <a:ext cx="1929967" cy="1112650"/>
          </a:xfrm>
          <a:prstGeom prst="rect">
            <a:avLst/>
          </a:prstGeom>
        </p:spPr>
      </p:pic>
      <p:pic>
        <p:nvPicPr>
          <p:cNvPr id="18" name="Content Placeholder 4">
            <a:extLst>
              <a:ext uri="{FF2B5EF4-FFF2-40B4-BE49-F238E27FC236}">
                <a16:creationId xmlns:a16="http://schemas.microsoft.com/office/drawing/2014/main" id="{A8942103-601D-41BA-B55F-AA80C54C787E}"/>
              </a:ext>
            </a:extLst>
          </p:cNvPr>
          <p:cNvPicPr>
            <a:picLocks noChangeAspect="1"/>
          </p:cNvPicPr>
          <p:nvPr/>
        </p:nvPicPr>
        <p:blipFill rotWithShape="1">
          <a:blip r:embed="rId5"/>
          <a:srcRect l="11093" t="7614" r="11565" b="3698"/>
          <a:stretch/>
        </p:blipFill>
        <p:spPr>
          <a:xfrm>
            <a:off x="6540893" y="4562563"/>
            <a:ext cx="1739980" cy="1782766"/>
          </a:xfrm>
          <a:prstGeom prst="rect">
            <a:avLst/>
          </a:prstGeom>
        </p:spPr>
      </p:pic>
      <p:pic>
        <p:nvPicPr>
          <p:cNvPr id="19" name="Content Placeholder 5">
            <a:extLst>
              <a:ext uri="{FF2B5EF4-FFF2-40B4-BE49-F238E27FC236}">
                <a16:creationId xmlns:a16="http://schemas.microsoft.com/office/drawing/2014/main" id="{A2C9AF10-DE41-4532-9880-E0E94DF58B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124" t="8042" r="3052" b="3615"/>
          <a:stretch/>
        </p:blipFill>
        <p:spPr>
          <a:xfrm>
            <a:off x="1595438" y="3898669"/>
            <a:ext cx="2529199" cy="2433208"/>
          </a:xfrm>
          <a:prstGeom prst="rect">
            <a:avLst/>
          </a:prstGeom>
        </p:spPr>
      </p:pic>
    </p:spTree>
    <p:extLst>
      <p:ext uri="{BB962C8B-B14F-4D97-AF65-F5344CB8AC3E}">
        <p14:creationId xmlns:p14="http://schemas.microsoft.com/office/powerpoint/2010/main" val="27391276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BF2-9306-4B27-9302-73B2BB7AFDA1}"/>
              </a:ext>
            </a:extLst>
          </p:cNvPr>
          <p:cNvSpPr>
            <a:spLocks noGrp="1"/>
          </p:cNvSpPr>
          <p:nvPr>
            <p:ph type="title"/>
          </p:nvPr>
        </p:nvSpPr>
        <p:spPr>
          <a:xfrm>
            <a:off x="177338" y="620323"/>
            <a:ext cx="10652454" cy="650205"/>
          </a:xfrm>
        </p:spPr>
        <p:txBody>
          <a:bodyPr>
            <a:normAutofit/>
          </a:bodyPr>
          <a:lstStyle/>
          <a:p>
            <a:pPr marL="12700">
              <a:lnSpc>
                <a:spcPts val="4175"/>
              </a:lnSpc>
              <a:spcBef>
                <a:spcPts val="208"/>
              </a:spcBef>
              <a:defRPr/>
            </a:pPr>
            <a:r>
              <a:rPr lang="en-GB" sz="4000" kern="0">
                <a:solidFill>
                  <a:srgbClr val="000000"/>
                </a:solidFill>
                <a:cs typeface="Calibri"/>
              </a:rPr>
              <a:t>Intramuscular Injections: Short Acting</a:t>
            </a:r>
          </a:p>
        </p:txBody>
      </p:sp>
      <p:sp>
        <p:nvSpPr>
          <p:cNvPr id="10" name="Content Placeholder 2">
            <a:extLst>
              <a:ext uri="{FF2B5EF4-FFF2-40B4-BE49-F238E27FC236}">
                <a16:creationId xmlns:a16="http://schemas.microsoft.com/office/drawing/2014/main" id="{B5E9F92D-7A56-4A07-A495-7ECE8E8C1907}"/>
              </a:ext>
            </a:extLst>
          </p:cNvPr>
          <p:cNvSpPr>
            <a:spLocks noGrp="1"/>
          </p:cNvSpPr>
          <p:nvPr>
            <p:ph idx="1"/>
          </p:nvPr>
        </p:nvSpPr>
        <p:spPr>
          <a:xfrm>
            <a:off x="297064" y="1530026"/>
            <a:ext cx="7764474" cy="4562856"/>
          </a:xfrm>
        </p:spPr>
        <p:txBody>
          <a:bodyPr>
            <a:normAutofit/>
          </a:bodyPr>
          <a:lstStyle/>
          <a:p>
            <a:pPr>
              <a:defRPr/>
            </a:pPr>
            <a:r>
              <a:rPr lang="en-GB" b="1" dirty="0"/>
              <a:t>Advantages</a:t>
            </a:r>
            <a:endParaRPr lang="en-GB" sz="2800" b="1" dirty="0"/>
          </a:p>
          <a:p>
            <a:pPr lvl="1">
              <a:buFont typeface="Poppins Light" panose="00000400000000000000" pitchFamily="2" charset="0"/>
              <a:buChar char="­"/>
              <a:defRPr/>
            </a:pPr>
            <a:r>
              <a:rPr lang="en-GB" dirty="0"/>
              <a:t>Good efficacy</a:t>
            </a:r>
          </a:p>
          <a:p>
            <a:pPr lvl="1">
              <a:buFont typeface="Poppins Light" panose="00000400000000000000" pitchFamily="2" charset="0"/>
              <a:buChar char="­"/>
              <a:defRPr/>
            </a:pPr>
            <a:r>
              <a:rPr lang="en-GB" dirty="0"/>
              <a:t>Likely inexpensive</a:t>
            </a:r>
          </a:p>
          <a:p>
            <a:pPr lvl="1">
              <a:buFont typeface="Poppins Light" panose="00000400000000000000" pitchFamily="2" charset="0"/>
              <a:buChar char="­"/>
              <a:defRPr/>
            </a:pPr>
            <a:r>
              <a:rPr lang="en-GB" dirty="0"/>
              <a:t>Patients/partners can be trained to self-administer</a:t>
            </a:r>
          </a:p>
          <a:p>
            <a:pPr lvl="1">
              <a:buFont typeface="Poppins Light" panose="00000400000000000000" pitchFamily="2" charset="0"/>
              <a:buChar char="­"/>
              <a:defRPr/>
            </a:pPr>
            <a:r>
              <a:rPr lang="en-GB" dirty="0"/>
              <a:t>Dosing every 3-6 weeks</a:t>
            </a:r>
          </a:p>
          <a:p>
            <a:pPr lvl="1">
              <a:buFont typeface="Poppins Light" panose="00000400000000000000" pitchFamily="2" charset="0"/>
              <a:buChar char="­"/>
              <a:defRPr/>
            </a:pPr>
            <a:endParaRPr lang="en-GB" dirty="0"/>
          </a:p>
          <a:p>
            <a:pPr lvl="1"/>
            <a:endParaRPr lang="en-GB" sz="2800" dirty="0"/>
          </a:p>
        </p:txBody>
      </p:sp>
      <p:pic>
        <p:nvPicPr>
          <p:cNvPr id="15" name="Picture 2" descr="http://it.steroidbay.com/images/thumbs/0000059.jpg">
            <a:extLst>
              <a:ext uri="{FF2B5EF4-FFF2-40B4-BE49-F238E27FC236}">
                <a16:creationId xmlns:a16="http://schemas.microsoft.com/office/drawing/2014/main" id="{A17E41E9-2ED0-4212-809B-7768D8C3E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7835" y="2815222"/>
            <a:ext cx="2009757" cy="178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a:extLst>
              <a:ext uri="{FF2B5EF4-FFF2-40B4-BE49-F238E27FC236}">
                <a16:creationId xmlns:a16="http://schemas.microsoft.com/office/drawing/2014/main" id="{EB1C9B52-8F2B-4597-A0B4-C733E40AA60E}"/>
              </a:ext>
            </a:extLst>
          </p:cNvPr>
          <p:cNvGrpSpPr/>
          <p:nvPr/>
        </p:nvGrpSpPr>
        <p:grpSpPr>
          <a:xfrm>
            <a:off x="8318287" y="4814543"/>
            <a:ext cx="2905624" cy="1539276"/>
            <a:chOff x="5843016" y="1340895"/>
            <a:chExt cx="3299650" cy="1729872"/>
          </a:xfrm>
        </p:grpSpPr>
        <p:pic>
          <p:nvPicPr>
            <p:cNvPr id="17" name="Picture 16">
              <a:extLst>
                <a:ext uri="{FF2B5EF4-FFF2-40B4-BE49-F238E27FC236}">
                  <a16:creationId xmlns:a16="http://schemas.microsoft.com/office/drawing/2014/main" id="{E38C9A56-CF1C-4FCC-981A-7ACDE9EDA5E4}"/>
                </a:ext>
              </a:extLst>
            </p:cNvPr>
            <p:cNvPicPr>
              <a:picLocks noChangeAspect="1"/>
            </p:cNvPicPr>
            <p:nvPr/>
          </p:nvPicPr>
          <p:blipFill>
            <a:blip r:embed="rId3"/>
            <a:stretch>
              <a:fillRect/>
            </a:stretch>
          </p:blipFill>
          <p:spPr>
            <a:xfrm>
              <a:off x="5962180" y="1460095"/>
              <a:ext cx="2888920" cy="1610672"/>
            </a:xfrm>
            <a:prstGeom prst="rect">
              <a:avLst/>
            </a:prstGeom>
          </p:spPr>
        </p:pic>
        <p:pic>
          <p:nvPicPr>
            <p:cNvPr id="20" name="Picture 19">
              <a:extLst>
                <a:ext uri="{FF2B5EF4-FFF2-40B4-BE49-F238E27FC236}">
                  <a16:creationId xmlns:a16="http://schemas.microsoft.com/office/drawing/2014/main" id="{769224DF-F806-4125-8FAB-FB3982DA9D4B}"/>
                </a:ext>
              </a:extLst>
            </p:cNvPr>
            <p:cNvPicPr>
              <a:picLocks noChangeAspect="1"/>
            </p:cNvPicPr>
            <p:nvPr/>
          </p:nvPicPr>
          <p:blipFill>
            <a:blip r:embed="rId4"/>
            <a:stretch>
              <a:fillRect/>
            </a:stretch>
          </p:blipFill>
          <p:spPr>
            <a:xfrm>
              <a:off x="7160043" y="2660904"/>
              <a:ext cx="1982623" cy="374904"/>
            </a:xfrm>
            <a:prstGeom prst="rect">
              <a:avLst/>
            </a:prstGeom>
          </p:spPr>
        </p:pic>
        <p:pic>
          <p:nvPicPr>
            <p:cNvPr id="22" name="Picture 21">
              <a:extLst>
                <a:ext uri="{FF2B5EF4-FFF2-40B4-BE49-F238E27FC236}">
                  <a16:creationId xmlns:a16="http://schemas.microsoft.com/office/drawing/2014/main" id="{EBC35363-0D3A-44BC-A362-A14893396D12}"/>
                </a:ext>
              </a:extLst>
            </p:cNvPr>
            <p:cNvPicPr>
              <a:picLocks noChangeAspect="1"/>
            </p:cNvPicPr>
            <p:nvPr/>
          </p:nvPicPr>
          <p:blipFill>
            <a:blip r:embed="rId4"/>
            <a:stretch>
              <a:fillRect/>
            </a:stretch>
          </p:blipFill>
          <p:spPr>
            <a:xfrm>
              <a:off x="5843016" y="1340895"/>
              <a:ext cx="2083190" cy="300793"/>
            </a:xfrm>
            <a:prstGeom prst="rect">
              <a:avLst/>
            </a:prstGeom>
          </p:spPr>
        </p:pic>
      </p:grpSp>
      <p:sp>
        <p:nvSpPr>
          <p:cNvPr id="3" name="Slide Number Placeholder 2">
            <a:extLst>
              <a:ext uri="{FF2B5EF4-FFF2-40B4-BE49-F238E27FC236}">
                <a16:creationId xmlns:a16="http://schemas.microsoft.com/office/drawing/2014/main" id="{891B4BD5-6C2A-4EF2-ACFD-BBDD6A1ABFE3}"/>
              </a:ext>
            </a:extLst>
          </p:cNvPr>
          <p:cNvSpPr>
            <a:spLocks noGrp="1"/>
          </p:cNvSpPr>
          <p:nvPr>
            <p:ph type="sldNum" sz="quarter" idx="12"/>
          </p:nvPr>
        </p:nvSpPr>
        <p:spPr/>
        <p:txBody>
          <a:bodyPr/>
          <a:lstStyle/>
          <a:p>
            <a:fld id="{24443D20-B41A-4E7F-B431-D4A85DE2CB5E}" type="slidenum">
              <a:rPr lang="en-GB" smtClean="0"/>
              <a:pPr/>
              <a:t>72</a:t>
            </a:fld>
            <a:endParaRPr lang="en-GB">
              <a:solidFill>
                <a:schemeClr val="tx1">
                  <a:lumMod val="20000"/>
                  <a:lumOff val="80000"/>
                </a:schemeClr>
              </a:solidFill>
            </a:endParaRPr>
          </a:p>
        </p:txBody>
      </p:sp>
      <p:sp>
        <p:nvSpPr>
          <p:cNvPr id="11" name="Rectangle 10">
            <a:extLst>
              <a:ext uri="{FF2B5EF4-FFF2-40B4-BE49-F238E27FC236}">
                <a16:creationId xmlns:a16="http://schemas.microsoft.com/office/drawing/2014/main" id="{956B25C0-B2E0-4187-9B18-66A1C2F5B5A7}"/>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Tree>
    <p:extLst>
      <p:ext uri="{BB962C8B-B14F-4D97-AF65-F5344CB8AC3E}">
        <p14:creationId xmlns:p14="http://schemas.microsoft.com/office/powerpoint/2010/main" val="3665868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BF2-9306-4B27-9302-73B2BB7AFDA1}"/>
              </a:ext>
            </a:extLst>
          </p:cNvPr>
          <p:cNvSpPr>
            <a:spLocks noGrp="1"/>
          </p:cNvSpPr>
          <p:nvPr>
            <p:ph type="title"/>
          </p:nvPr>
        </p:nvSpPr>
        <p:spPr>
          <a:xfrm>
            <a:off x="178354" y="619196"/>
            <a:ext cx="10652454" cy="650205"/>
          </a:xfrm>
        </p:spPr>
        <p:txBody>
          <a:bodyPr>
            <a:normAutofit/>
          </a:bodyPr>
          <a:lstStyle/>
          <a:p>
            <a:pPr marL="12700">
              <a:lnSpc>
                <a:spcPts val="4175"/>
              </a:lnSpc>
              <a:spcBef>
                <a:spcPts val="208"/>
              </a:spcBef>
              <a:defRPr/>
            </a:pPr>
            <a:r>
              <a:rPr lang="en-GB" sz="4000" kern="0">
                <a:solidFill>
                  <a:srgbClr val="000000"/>
                </a:solidFill>
                <a:cs typeface="Calibri"/>
              </a:rPr>
              <a:t>Intramuscular Injections: Short Acting</a:t>
            </a:r>
          </a:p>
        </p:txBody>
      </p:sp>
      <p:sp>
        <p:nvSpPr>
          <p:cNvPr id="10" name="Content Placeholder 2">
            <a:extLst>
              <a:ext uri="{FF2B5EF4-FFF2-40B4-BE49-F238E27FC236}">
                <a16:creationId xmlns:a16="http://schemas.microsoft.com/office/drawing/2014/main" id="{B3352147-D818-4CDC-A519-DE59C08202A9}"/>
              </a:ext>
            </a:extLst>
          </p:cNvPr>
          <p:cNvSpPr txBox="1">
            <a:spLocks/>
          </p:cNvSpPr>
          <p:nvPr/>
        </p:nvSpPr>
        <p:spPr>
          <a:xfrm>
            <a:off x="297063" y="1428501"/>
            <a:ext cx="8043391" cy="4205691"/>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Wingdings" panose="05000000000000000000" pitchFamily="2" charset="2"/>
              <a:buNone/>
            </a:pPr>
            <a:endParaRPr lang="en-GB" sz="2400" dirty="0"/>
          </a:p>
          <a:p>
            <a:pPr>
              <a:buClr>
                <a:srgbClr val="006EAB"/>
              </a:buClr>
              <a:defRPr/>
            </a:pPr>
            <a:r>
              <a:rPr lang="en-GB" b="1" dirty="0">
                <a:solidFill>
                  <a:srgbClr val="E7E6E6">
                    <a:lumMod val="25000"/>
                  </a:srgbClr>
                </a:solidFill>
                <a:latin typeface="Poppins Light"/>
              </a:rPr>
              <a:t>Disadvantages</a:t>
            </a:r>
          </a:p>
          <a:p>
            <a:pPr lvl="1">
              <a:lnSpc>
                <a:spcPct val="100000"/>
              </a:lnSpc>
              <a:buFont typeface="Poppins Light" panose="00000400000000000000" pitchFamily="2" charset="0"/>
              <a:buChar char="­"/>
              <a:defRPr/>
            </a:pPr>
            <a:r>
              <a:rPr lang="en-GB" dirty="0"/>
              <a:t>Unable to withdraw quickly in the event of adverse reaction</a:t>
            </a:r>
          </a:p>
          <a:p>
            <a:pPr lvl="1">
              <a:lnSpc>
                <a:spcPct val="100000"/>
              </a:lnSpc>
              <a:buFont typeface="Poppins Light" panose="00000400000000000000" pitchFamily="2" charset="0"/>
              <a:buChar char="­"/>
              <a:defRPr/>
            </a:pPr>
            <a:r>
              <a:rPr lang="en-GB" dirty="0"/>
              <a:t>Pain or reaction at injection site</a:t>
            </a:r>
          </a:p>
          <a:p>
            <a:pPr lvl="1">
              <a:lnSpc>
                <a:spcPct val="100000"/>
              </a:lnSpc>
              <a:buFont typeface="Poppins Light" panose="00000400000000000000" pitchFamily="2" charset="0"/>
              <a:buChar char="­"/>
              <a:defRPr/>
            </a:pPr>
            <a:r>
              <a:rPr lang="en-GB" dirty="0"/>
              <a:t>Peanut oil (</a:t>
            </a:r>
            <a:r>
              <a:rPr lang="en-GB" dirty="0" err="1"/>
              <a:t>Sustanon</a:t>
            </a:r>
            <a:r>
              <a:rPr lang="en-GB" dirty="0"/>
              <a:t> 250) so potential allergy issues</a:t>
            </a:r>
          </a:p>
          <a:p>
            <a:pPr lvl="1">
              <a:lnSpc>
                <a:spcPct val="100000"/>
              </a:lnSpc>
              <a:buFont typeface="Poppins Light" panose="00000400000000000000" pitchFamily="2" charset="0"/>
              <a:buChar char="­"/>
              <a:defRPr/>
            </a:pPr>
            <a:r>
              <a:rPr lang="en-GB" dirty="0"/>
              <a:t>Levels can fluctuate (more commonly with short-acting)</a:t>
            </a:r>
          </a:p>
          <a:p>
            <a:pPr lvl="1">
              <a:lnSpc>
                <a:spcPct val="100000"/>
              </a:lnSpc>
              <a:buFont typeface="Poppins Light" panose="00000400000000000000" pitchFamily="2" charset="0"/>
              <a:buChar char="­"/>
              <a:defRPr/>
            </a:pPr>
            <a:r>
              <a:rPr lang="en-GB" dirty="0"/>
              <a:t>Higher occurrence of erythrocytosis vs gels</a:t>
            </a:r>
          </a:p>
          <a:p>
            <a:pPr lvl="1"/>
            <a:endParaRPr lang="en-GB" sz="2400" dirty="0"/>
          </a:p>
        </p:txBody>
      </p:sp>
      <p:pic>
        <p:nvPicPr>
          <p:cNvPr id="16" name="Picture 2" descr="http://it.steroidbay.com/images/thumbs/0000059.jpg">
            <a:extLst>
              <a:ext uri="{FF2B5EF4-FFF2-40B4-BE49-F238E27FC236}">
                <a16:creationId xmlns:a16="http://schemas.microsoft.com/office/drawing/2014/main" id="{DE328A1D-ADA1-478F-93D2-310F0CD850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4903" y="2860259"/>
            <a:ext cx="2009757" cy="178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BC0F8249-F3C5-4ED4-AECC-84F3CD0944B6}"/>
              </a:ext>
            </a:extLst>
          </p:cNvPr>
          <p:cNvGrpSpPr/>
          <p:nvPr/>
        </p:nvGrpSpPr>
        <p:grpSpPr>
          <a:xfrm>
            <a:off x="8127093" y="4699528"/>
            <a:ext cx="2905624" cy="1539276"/>
            <a:chOff x="5843016" y="1340895"/>
            <a:chExt cx="3299650" cy="1729872"/>
          </a:xfrm>
        </p:grpSpPr>
        <p:pic>
          <p:nvPicPr>
            <p:cNvPr id="11" name="Picture 10">
              <a:extLst>
                <a:ext uri="{FF2B5EF4-FFF2-40B4-BE49-F238E27FC236}">
                  <a16:creationId xmlns:a16="http://schemas.microsoft.com/office/drawing/2014/main" id="{1A60BC7E-7C1F-475A-B051-B8929392E4B4}"/>
                </a:ext>
              </a:extLst>
            </p:cNvPr>
            <p:cNvPicPr>
              <a:picLocks noChangeAspect="1"/>
            </p:cNvPicPr>
            <p:nvPr/>
          </p:nvPicPr>
          <p:blipFill>
            <a:blip r:embed="rId3"/>
            <a:stretch>
              <a:fillRect/>
            </a:stretch>
          </p:blipFill>
          <p:spPr>
            <a:xfrm>
              <a:off x="5962180" y="1460095"/>
              <a:ext cx="2888920" cy="1610672"/>
            </a:xfrm>
            <a:prstGeom prst="rect">
              <a:avLst/>
            </a:prstGeom>
          </p:spPr>
        </p:pic>
        <p:pic>
          <p:nvPicPr>
            <p:cNvPr id="12" name="Picture 11">
              <a:extLst>
                <a:ext uri="{FF2B5EF4-FFF2-40B4-BE49-F238E27FC236}">
                  <a16:creationId xmlns:a16="http://schemas.microsoft.com/office/drawing/2014/main" id="{F0D0D801-E475-42A0-90BD-2941116BA4D7}"/>
                </a:ext>
              </a:extLst>
            </p:cNvPr>
            <p:cNvPicPr>
              <a:picLocks noChangeAspect="1"/>
            </p:cNvPicPr>
            <p:nvPr/>
          </p:nvPicPr>
          <p:blipFill>
            <a:blip r:embed="rId4"/>
            <a:stretch>
              <a:fillRect/>
            </a:stretch>
          </p:blipFill>
          <p:spPr>
            <a:xfrm>
              <a:off x="7160043" y="2660904"/>
              <a:ext cx="1982623" cy="374904"/>
            </a:xfrm>
            <a:prstGeom prst="rect">
              <a:avLst/>
            </a:prstGeom>
          </p:spPr>
        </p:pic>
        <p:pic>
          <p:nvPicPr>
            <p:cNvPr id="13" name="Picture 12">
              <a:extLst>
                <a:ext uri="{FF2B5EF4-FFF2-40B4-BE49-F238E27FC236}">
                  <a16:creationId xmlns:a16="http://schemas.microsoft.com/office/drawing/2014/main" id="{7C23D9C8-E6EF-4A04-A6E4-FA4579B06B0A}"/>
                </a:ext>
              </a:extLst>
            </p:cNvPr>
            <p:cNvPicPr>
              <a:picLocks noChangeAspect="1"/>
            </p:cNvPicPr>
            <p:nvPr/>
          </p:nvPicPr>
          <p:blipFill>
            <a:blip r:embed="rId4"/>
            <a:stretch>
              <a:fillRect/>
            </a:stretch>
          </p:blipFill>
          <p:spPr>
            <a:xfrm>
              <a:off x="5843016" y="1340895"/>
              <a:ext cx="2083190" cy="300793"/>
            </a:xfrm>
            <a:prstGeom prst="rect">
              <a:avLst/>
            </a:prstGeom>
          </p:spPr>
        </p:pic>
      </p:grpSp>
      <p:sp>
        <p:nvSpPr>
          <p:cNvPr id="3" name="Slide Number Placeholder 2">
            <a:extLst>
              <a:ext uri="{FF2B5EF4-FFF2-40B4-BE49-F238E27FC236}">
                <a16:creationId xmlns:a16="http://schemas.microsoft.com/office/drawing/2014/main" id="{37D35FDF-9600-46CA-A1D1-9AFC8772535D}"/>
              </a:ext>
            </a:extLst>
          </p:cNvPr>
          <p:cNvSpPr>
            <a:spLocks noGrp="1"/>
          </p:cNvSpPr>
          <p:nvPr>
            <p:ph type="sldNum" sz="quarter" idx="12"/>
          </p:nvPr>
        </p:nvSpPr>
        <p:spPr/>
        <p:txBody>
          <a:bodyPr/>
          <a:lstStyle/>
          <a:p>
            <a:fld id="{24443D20-B41A-4E7F-B431-D4A85DE2CB5E}" type="slidenum">
              <a:rPr lang="en-GB" smtClean="0"/>
              <a:pPr/>
              <a:t>73</a:t>
            </a:fld>
            <a:endParaRPr lang="en-GB">
              <a:solidFill>
                <a:schemeClr val="tx1">
                  <a:lumMod val="20000"/>
                  <a:lumOff val="80000"/>
                </a:schemeClr>
              </a:solidFill>
            </a:endParaRPr>
          </a:p>
        </p:txBody>
      </p:sp>
      <p:sp>
        <p:nvSpPr>
          <p:cNvPr id="14" name="Rectangle 13">
            <a:extLst>
              <a:ext uri="{FF2B5EF4-FFF2-40B4-BE49-F238E27FC236}">
                <a16:creationId xmlns:a16="http://schemas.microsoft.com/office/drawing/2014/main" id="{10AA9BA7-1D73-4356-B209-224DD4C576EE}"/>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Tree>
    <p:extLst>
      <p:ext uri="{BB962C8B-B14F-4D97-AF65-F5344CB8AC3E}">
        <p14:creationId xmlns:p14="http://schemas.microsoft.com/office/powerpoint/2010/main" val="42413942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BF2-9306-4B27-9302-73B2BB7AFDA1}"/>
              </a:ext>
            </a:extLst>
          </p:cNvPr>
          <p:cNvSpPr>
            <a:spLocks noGrp="1"/>
          </p:cNvSpPr>
          <p:nvPr>
            <p:ph type="title"/>
          </p:nvPr>
        </p:nvSpPr>
        <p:spPr>
          <a:xfrm>
            <a:off x="178354" y="619196"/>
            <a:ext cx="10652454" cy="650205"/>
          </a:xfrm>
        </p:spPr>
        <p:txBody>
          <a:bodyPr>
            <a:normAutofit/>
          </a:bodyPr>
          <a:lstStyle/>
          <a:p>
            <a:pPr marL="12700">
              <a:lnSpc>
                <a:spcPts val="4175"/>
              </a:lnSpc>
              <a:spcBef>
                <a:spcPts val="208"/>
              </a:spcBef>
              <a:defRPr/>
            </a:pPr>
            <a:r>
              <a:rPr lang="en-GB" sz="4000" kern="0">
                <a:solidFill>
                  <a:srgbClr val="000000"/>
                </a:solidFill>
                <a:cs typeface="Calibri"/>
              </a:rPr>
              <a:t>Intramuscular Injections: Long Acting</a:t>
            </a:r>
          </a:p>
        </p:txBody>
      </p:sp>
      <p:sp>
        <p:nvSpPr>
          <p:cNvPr id="8" name="Content Placeholder 2">
            <a:extLst>
              <a:ext uri="{FF2B5EF4-FFF2-40B4-BE49-F238E27FC236}">
                <a16:creationId xmlns:a16="http://schemas.microsoft.com/office/drawing/2014/main" id="{15FD3007-448A-4012-9160-191B1B0C912C}"/>
              </a:ext>
            </a:extLst>
          </p:cNvPr>
          <p:cNvSpPr>
            <a:spLocks noGrp="1"/>
          </p:cNvSpPr>
          <p:nvPr>
            <p:ph idx="1"/>
          </p:nvPr>
        </p:nvSpPr>
        <p:spPr>
          <a:xfrm>
            <a:off x="298553" y="1530457"/>
            <a:ext cx="6931587" cy="4562856"/>
          </a:xfrm>
        </p:spPr>
        <p:txBody>
          <a:bodyPr>
            <a:normAutofit/>
          </a:bodyPr>
          <a:lstStyle/>
          <a:p>
            <a:pPr>
              <a:buClr>
                <a:srgbClr val="006EAB"/>
              </a:buClr>
              <a:defRPr/>
            </a:pPr>
            <a:r>
              <a:rPr lang="en-GB" b="1" dirty="0">
                <a:solidFill>
                  <a:srgbClr val="E7E6E6">
                    <a:lumMod val="25000"/>
                  </a:srgbClr>
                </a:solidFill>
                <a:latin typeface="Poppins Light"/>
              </a:rPr>
              <a:t>Advantages</a:t>
            </a:r>
            <a:endParaRPr lang="en-GB" sz="2000" b="1" dirty="0"/>
          </a:p>
          <a:p>
            <a:pPr lvl="1">
              <a:lnSpc>
                <a:spcPct val="100000"/>
              </a:lnSpc>
              <a:buFont typeface="Poppins Light" panose="00000400000000000000" pitchFamily="2" charset="0"/>
              <a:buChar char="­"/>
              <a:defRPr/>
            </a:pPr>
            <a:r>
              <a:rPr lang="en-GB" dirty="0"/>
              <a:t>Administered only 4-5 times a year </a:t>
            </a:r>
          </a:p>
          <a:p>
            <a:pPr lvl="1">
              <a:lnSpc>
                <a:spcPct val="100000"/>
              </a:lnSpc>
              <a:buFont typeface="Poppins Light" panose="00000400000000000000" pitchFamily="2" charset="0"/>
              <a:buChar char="­"/>
              <a:defRPr/>
            </a:pPr>
            <a:r>
              <a:rPr lang="en-GB" dirty="0"/>
              <a:t>Theoretically avoids physiological peaks and troughs</a:t>
            </a:r>
          </a:p>
          <a:p>
            <a:pPr lvl="1">
              <a:lnSpc>
                <a:spcPct val="100000"/>
              </a:lnSpc>
              <a:buFont typeface="Poppins Light" panose="00000400000000000000" pitchFamily="2" charset="0"/>
              <a:buChar char="­"/>
              <a:defRPr/>
            </a:pPr>
            <a:r>
              <a:rPr lang="en-GB" dirty="0"/>
              <a:t>Popular with key opinion leaders</a:t>
            </a:r>
          </a:p>
          <a:p>
            <a:pPr lvl="1">
              <a:lnSpc>
                <a:spcPct val="100000"/>
              </a:lnSpc>
              <a:buFont typeface="Poppins Light" panose="00000400000000000000" pitchFamily="2" charset="0"/>
              <a:buChar char="­"/>
              <a:defRPr/>
            </a:pPr>
            <a:r>
              <a:rPr lang="en-GB" dirty="0"/>
              <a:t>Established &amp; comprehensive digital educational platforms for HCPs and patients</a:t>
            </a:r>
          </a:p>
          <a:p>
            <a:pPr lvl="1">
              <a:lnSpc>
                <a:spcPct val="100000"/>
              </a:lnSpc>
              <a:buFont typeface="Poppins Light" panose="00000400000000000000" pitchFamily="2" charset="0"/>
              <a:buChar char="­"/>
              <a:defRPr/>
            </a:pPr>
            <a:r>
              <a:rPr lang="en-GB" dirty="0"/>
              <a:t>HCP retains control over dosing</a:t>
            </a:r>
          </a:p>
          <a:p>
            <a:pPr lvl="1">
              <a:lnSpc>
                <a:spcPct val="100000"/>
              </a:lnSpc>
              <a:buFont typeface="Poppins Light" panose="00000400000000000000" pitchFamily="2" charset="0"/>
              <a:buChar char="­"/>
              <a:defRPr/>
            </a:pPr>
            <a:r>
              <a:rPr lang="en-GB" dirty="0"/>
              <a:t>Good efficacy </a:t>
            </a:r>
          </a:p>
          <a:p>
            <a:pPr lvl="1">
              <a:lnSpc>
                <a:spcPct val="100000"/>
              </a:lnSpc>
              <a:buFont typeface="Poppins Light" panose="00000400000000000000" pitchFamily="2" charset="0"/>
              <a:buChar char="­"/>
              <a:defRPr/>
            </a:pPr>
            <a:r>
              <a:rPr lang="en-GB" dirty="0"/>
              <a:t>Robust supportive clinical evidence, most notably the recent T4DM study </a:t>
            </a:r>
          </a:p>
          <a:p>
            <a:pPr marL="457200" lvl="1" indent="0">
              <a:buNone/>
            </a:pPr>
            <a:endParaRPr lang="en-GB" dirty="0"/>
          </a:p>
          <a:p>
            <a:pPr marL="685800" marR="0" lvl="1" indent="-228600" algn="l" defTabSz="914400" rtl="0" eaLnBrk="1" fontAlgn="auto" latinLnBrk="0" hangingPunct="1">
              <a:lnSpc>
                <a:spcPct val="90000"/>
              </a:lnSpc>
              <a:spcBef>
                <a:spcPts val="500"/>
              </a:spcBef>
              <a:spcAft>
                <a:spcPts val="0"/>
              </a:spcAft>
              <a:buClr>
                <a:srgbClr val="006EAB"/>
              </a:buClr>
              <a:buSzTx/>
              <a:buFont typeface="Wingdings" panose="05000000000000000000" pitchFamily="2" charset="2"/>
              <a:buChar char="§"/>
              <a:tabLst/>
              <a:defRPr/>
            </a:pPr>
            <a:endParaRPr kumimoji="0" lang="en-GB" b="0" i="0" u="none" strike="noStrike" kern="1200" cap="none" spc="0" normalizeH="0" baseline="0" noProof="0" dirty="0">
              <a:ln>
                <a:noFill/>
              </a:ln>
              <a:solidFill>
                <a:srgbClr val="E7E6E6">
                  <a:lumMod val="25000"/>
                </a:srgbClr>
              </a:solidFill>
              <a:effectLst/>
              <a:uLnTx/>
              <a:uFillTx/>
              <a:latin typeface="Poppins Light"/>
              <a:ea typeface="+mn-ea"/>
              <a:cs typeface="+mn-cs"/>
            </a:endParaRPr>
          </a:p>
          <a:p>
            <a:pPr lvl="1"/>
            <a:endParaRPr lang="en-GB" dirty="0"/>
          </a:p>
        </p:txBody>
      </p:sp>
      <p:pic>
        <p:nvPicPr>
          <p:cNvPr id="9" name="Picture 8">
            <a:extLst>
              <a:ext uri="{FF2B5EF4-FFF2-40B4-BE49-F238E27FC236}">
                <a16:creationId xmlns:a16="http://schemas.microsoft.com/office/drawing/2014/main" id="{DCC7A76F-E937-47B9-818C-F48F7C11185C}"/>
              </a:ext>
            </a:extLst>
          </p:cNvPr>
          <p:cNvPicPr>
            <a:picLocks noChangeAspect="1"/>
          </p:cNvPicPr>
          <p:nvPr/>
        </p:nvPicPr>
        <p:blipFill rotWithShape="1">
          <a:blip r:embed="rId2"/>
          <a:srcRect l="2784" t="20836" r="6798" b="20478"/>
          <a:stretch/>
        </p:blipFill>
        <p:spPr>
          <a:xfrm>
            <a:off x="7736396" y="2433107"/>
            <a:ext cx="2876057" cy="1866700"/>
          </a:xfrm>
          <a:prstGeom prst="rect">
            <a:avLst/>
          </a:prstGeom>
        </p:spPr>
      </p:pic>
      <p:sp>
        <p:nvSpPr>
          <p:cNvPr id="3" name="Slide Number Placeholder 2">
            <a:extLst>
              <a:ext uri="{FF2B5EF4-FFF2-40B4-BE49-F238E27FC236}">
                <a16:creationId xmlns:a16="http://schemas.microsoft.com/office/drawing/2014/main" id="{3719F26E-03BE-43FB-96A3-FDEFFA8B6A04}"/>
              </a:ext>
            </a:extLst>
          </p:cNvPr>
          <p:cNvSpPr>
            <a:spLocks noGrp="1"/>
          </p:cNvSpPr>
          <p:nvPr>
            <p:ph type="sldNum" sz="quarter" idx="12"/>
          </p:nvPr>
        </p:nvSpPr>
        <p:spPr/>
        <p:txBody>
          <a:bodyPr/>
          <a:lstStyle/>
          <a:p>
            <a:fld id="{24443D20-B41A-4E7F-B431-D4A85DE2CB5E}" type="slidenum">
              <a:rPr lang="en-GB" smtClean="0"/>
              <a:pPr/>
              <a:t>74</a:t>
            </a:fld>
            <a:endParaRPr lang="en-GB">
              <a:solidFill>
                <a:schemeClr val="tx1">
                  <a:lumMod val="20000"/>
                  <a:lumOff val="80000"/>
                </a:schemeClr>
              </a:solidFill>
            </a:endParaRPr>
          </a:p>
        </p:txBody>
      </p:sp>
      <p:sp>
        <p:nvSpPr>
          <p:cNvPr id="7" name="Rectangle 6">
            <a:extLst>
              <a:ext uri="{FF2B5EF4-FFF2-40B4-BE49-F238E27FC236}">
                <a16:creationId xmlns:a16="http://schemas.microsoft.com/office/drawing/2014/main" id="{A11436E3-4103-4E76-BFDA-3928BAD741AE}"/>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Tree>
    <p:extLst>
      <p:ext uri="{BB962C8B-B14F-4D97-AF65-F5344CB8AC3E}">
        <p14:creationId xmlns:p14="http://schemas.microsoft.com/office/powerpoint/2010/main" val="466565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BF2-9306-4B27-9302-73B2BB7AFDA1}"/>
              </a:ext>
            </a:extLst>
          </p:cNvPr>
          <p:cNvSpPr>
            <a:spLocks noGrp="1"/>
          </p:cNvSpPr>
          <p:nvPr>
            <p:ph type="title"/>
          </p:nvPr>
        </p:nvSpPr>
        <p:spPr>
          <a:xfrm>
            <a:off x="178354" y="619196"/>
            <a:ext cx="10652454" cy="650205"/>
          </a:xfrm>
        </p:spPr>
        <p:txBody>
          <a:bodyPr>
            <a:normAutofit/>
          </a:bodyPr>
          <a:lstStyle/>
          <a:p>
            <a:pPr marL="12700">
              <a:lnSpc>
                <a:spcPts val="4175"/>
              </a:lnSpc>
              <a:spcBef>
                <a:spcPts val="208"/>
              </a:spcBef>
              <a:defRPr/>
            </a:pPr>
            <a:r>
              <a:rPr lang="en-GB" sz="4000" kern="0">
                <a:solidFill>
                  <a:srgbClr val="000000"/>
                </a:solidFill>
                <a:cs typeface="Calibri"/>
              </a:rPr>
              <a:t>Intramuscular Injections: Long Acting</a:t>
            </a:r>
          </a:p>
        </p:txBody>
      </p:sp>
      <p:sp>
        <p:nvSpPr>
          <p:cNvPr id="3" name="Content Placeholder 2">
            <a:extLst>
              <a:ext uri="{FF2B5EF4-FFF2-40B4-BE49-F238E27FC236}">
                <a16:creationId xmlns:a16="http://schemas.microsoft.com/office/drawing/2014/main" id="{4B53521A-8A7C-4A60-97C0-297705BF64E0}"/>
              </a:ext>
            </a:extLst>
          </p:cNvPr>
          <p:cNvSpPr>
            <a:spLocks noGrp="1"/>
          </p:cNvSpPr>
          <p:nvPr>
            <p:ph idx="1"/>
          </p:nvPr>
        </p:nvSpPr>
        <p:spPr>
          <a:xfrm>
            <a:off x="298553" y="1126411"/>
            <a:ext cx="6612610" cy="4562856"/>
          </a:xfrm>
        </p:spPr>
        <p:txBody>
          <a:bodyPr>
            <a:normAutofit/>
          </a:bodyPr>
          <a:lstStyle/>
          <a:p>
            <a:pPr marL="457200" lvl="1" indent="0">
              <a:buNone/>
            </a:pPr>
            <a:endParaRPr lang="en-GB"/>
          </a:p>
          <a:p>
            <a:pPr marR="0" lvl="0" fontAlgn="auto">
              <a:spcAft>
                <a:spcPts val="0"/>
              </a:spcAft>
              <a:buClr>
                <a:srgbClr val="006EAB"/>
              </a:buClr>
              <a:buSzTx/>
              <a:tabLst/>
              <a:defRPr/>
            </a:pPr>
            <a:r>
              <a:rPr lang="en-GB" b="1">
                <a:solidFill>
                  <a:srgbClr val="E7E6E6">
                    <a:lumMod val="25000"/>
                  </a:srgbClr>
                </a:solidFill>
                <a:latin typeface="Poppins Light"/>
              </a:rPr>
              <a:t>Disadvantages</a:t>
            </a:r>
            <a:endParaRPr kumimoji="0" lang="en-GB" sz="2000" b="1" i="0" u="none" strike="noStrike" kern="1200" cap="none" spc="0" normalizeH="0" baseline="0" noProof="0">
              <a:ln>
                <a:noFill/>
              </a:ln>
              <a:solidFill>
                <a:srgbClr val="E7E6E6">
                  <a:lumMod val="25000"/>
                </a:srgbClr>
              </a:solidFill>
              <a:effectLst/>
              <a:uLnTx/>
              <a:uFillTx/>
              <a:latin typeface="Poppins Light"/>
              <a:ea typeface="+mn-ea"/>
              <a:cs typeface="+mn-cs"/>
            </a:endParaRPr>
          </a:p>
          <a:p>
            <a:pPr marR="0" lvl="1" fontAlgn="auto">
              <a:lnSpc>
                <a:spcPct val="100000"/>
              </a:lnSpc>
              <a:spcAft>
                <a:spcPts val="0"/>
              </a:spcAft>
              <a:buSzTx/>
              <a:buFont typeface="Poppins Light" panose="00000400000000000000" pitchFamily="2" charset="0"/>
              <a:buChar char="­"/>
              <a:tabLst/>
              <a:defRPr/>
            </a:pPr>
            <a:r>
              <a:rPr lang="en-GB"/>
              <a:t>Rapid discontinuation is not possible (in case of adverse events)</a:t>
            </a:r>
          </a:p>
          <a:p>
            <a:pPr marR="0" lvl="1" fontAlgn="auto">
              <a:lnSpc>
                <a:spcPct val="100000"/>
              </a:lnSpc>
              <a:spcAft>
                <a:spcPts val="0"/>
              </a:spcAft>
              <a:buSzTx/>
              <a:buFont typeface="Poppins Light" panose="00000400000000000000" pitchFamily="2" charset="0"/>
              <a:buChar char="­"/>
              <a:tabLst/>
              <a:defRPr/>
            </a:pPr>
            <a:r>
              <a:rPr lang="en-GB"/>
              <a:t>Pain or reaction at injection site</a:t>
            </a:r>
          </a:p>
          <a:p>
            <a:pPr marR="0" lvl="1" fontAlgn="auto">
              <a:lnSpc>
                <a:spcPct val="100000"/>
              </a:lnSpc>
              <a:spcAft>
                <a:spcPts val="0"/>
              </a:spcAft>
              <a:buSzTx/>
              <a:buFont typeface="Poppins Light" panose="00000400000000000000" pitchFamily="2" charset="0"/>
              <a:buChar char="­"/>
              <a:tabLst/>
              <a:defRPr/>
            </a:pPr>
            <a:r>
              <a:rPr lang="en-GB"/>
              <a:t>Need to attend clinic for administration</a:t>
            </a:r>
          </a:p>
          <a:p>
            <a:pPr lvl="2">
              <a:lnSpc>
                <a:spcPct val="100000"/>
              </a:lnSpc>
              <a:buFont typeface="Poppins Light" panose="00000400000000000000" pitchFamily="2" charset="0"/>
              <a:buChar char="­"/>
              <a:defRPr/>
            </a:pPr>
            <a:r>
              <a:rPr lang="en-GB"/>
              <a:t>Cannot self-administer</a:t>
            </a:r>
          </a:p>
          <a:p>
            <a:pPr marR="0" lvl="1" fontAlgn="auto">
              <a:lnSpc>
                <a:spcPct val="100000"/>
              </a:lnSpc>
              <a:spcAft>
                <a:spcPts val="0"/>
              </a:spcAft>
              <a:buSzTx/>
              <a:buFont typeface="Poppins Light" panose="00000400000000000000" pitchFamily="2" charset="0"/>
              <a:buChar char="­"/>
              <a:tabLst/>
              <a:defRPr/>
            </a:pPr>
            <a:r>
              <a:rPr lang="en-GB"/>
              <a:t>Higher occurrence of erythrocytosis vs gels</a:t>
            </a:r>
          </a:p>
          <a:p>
            <a:pPr marR="0" lvl="1" fontAlgn="auto">
              <a:lnSpc>
                <a:spcPct val="100000"/>
              </a:lnSpc>
              <a:spcAft>
                <a:spcPts val="0"/>
              </a:spcAft>
              <a:buSzTx/>
              <a:buFont typeface="Poppins Light" panose="00000400000000000000" pitchFamily="2" charset="0"/>
              <a:buChar char="­"/>
              <a:tabLst/>
              <a:defRPr/>
            </a:pPr>
            <a:r>
              <a:rPr lang="en-GB"/>
              <a:t>Not recommended for the initiation of </a:t>
            </a:r>
            <a:r>
              <a:rPr lang="en-GB" err="1"/>
              <a:t>TTh</a:t>
            </a:r>
            <a:r>
              <a:rPr lang="en-GB"/>
              <a:t>, particularly in testosterone naïve patients</a:t>
            </a:r>
          </a:p>
          <a:p>
            <a:pPr marR="0" lvl="1" fontAlgn="auto">
              <a:lnSpc>
                <a:spcPct val="100000"/>
              </a:lnSpc>
              <a:spcAft>
                <a:spcPts val="0"/>
              </a:spcAft>
              <a:buSzTx/>
              <a:buFont typeface="Poppins Light" panose="00000400000000000000" pitchFamily="2" charset="0"/>
              <a:buChar char="­"/>
              <a:tabLst/>
              <a:defRPr/>
            </a:pPr>
            <a:endParaRPr lang="en-GB"/>
          </a:p>
          <a:p>
            <a:pPr lvl="1"/>
            <a:endParaRPr lang="en-GB"/>
          </a:p>
        </p:txBody>
      </p:sp>
      <p:pic>
        <p:nvPicPr>
          <p:cNvPr id="16" name="Picture 15">
            <a:extLst>
              <a:ext uri="{FF2B5EF4-FFF2-40B4-BE49-F238E27FC236}">
                <a16:creationId xmlns:a16="http://schemas.microsoft.com/office/drawing/2014/main" id="{B5FCCFDC-55A0-4CB7-B893-A912A80E3541}"/>
              </a:ext>
            </a:extLst>
          </p:cNvPr>
          <p:cNvPicPr>
            <a:picLocks noChangeAspect="1"/>
          </p:cNvPicPr>
          <p:nvPr/>
        </p:nvPicPr>
        <p:blipFill rotWithShape="1">
          <a:blip r:embed="rId2"/>
          <a:srcRect l="2784" t="20836" r="6798" b="20478"/>
          <a:stretch/>
        </p:blipFill>
        <p:spPr>
          <a:xfrm>
            <a:off x="7769647" y="2291790"/>
            <a:ext cx="2876057" cy="1866700"/>
          </a:xfrm>
          <a:prstGeom prst="rect">
            <a:avLst/>
          </a:prstGeom>
        </p:spPr>
      </p:pic>
      <p:sp>
        <p:nvSpPr>
          <p:cNvPr id="4" name="Slide Number Placeholder 3">
            <a:extLst>
              <a:ext uri="{FF2B5EF4-FFF2-40B4-BE49-F238E27FC236}">
                <a16:creationId xmlns:a16="http://schemas.microsoft.com/office/drawing/2014/main" id="{869E91D9-58AA-437F-BFE9-711CE12A5870}"/>
              </a:ext>
            </a:extLst>
          </p:cNvPr>
          <p:cNvSpPr>
            <a:spLocks noGrp="1"/>
          </p:cNvSpPr>
          <p:nvPr>
            <p:ph type="sldNum" sz="quarter" idx="12"/>
          </p:nvPr>
        </p:nvSpPr>
        <p:spPr/>
        <p:txBody>
          <a:bodyPr/>
          <a:lstStyle/>
          <a:p>
            <a:fld id="{24443D20-B41A-4E7F-B431-D4A85DE2CB5E}" type="slidenum">
              <a:rPr lang="en-GB" smtClean="0"/>
              <a:pPr/>
              <a:t>75</a:t>
            </a:fld>
            <a:endParaRPr lang="en-GB">
              <a:solidFill>
                <a:schemeClr val="tx1">
                  <a:lumMod val="20000"/>
                  <a:lumOff val="80000"/>
                </a:schemeClr>
              </a:solidFill>
            </a:endParaRPr>
          </a:p>
        </p:txBody>
      </p:sp>
      <p:sp>
        <p:nvSpPr>
          <p:cNvPr id="7" name="Rectangle 6">
            <a:extLst>
              <a:ext uri="{FF2B5EF4-FFF2-40B4-BE49-F238E27FC236}">
                <a16:creationId xmlns:a16="http://schemas.microsoft.com/office/drawing/2014/main" id="{491948DE-53D6-4434-AD9E-B2F8BA9E8A44}"/>
              </a:ext>
            </a:extLst>
          </p:cNvPr>
          <p:cNvSpPr/>
          <p:nvPr/>
        </p:nvSpPr>
        <p:spPr>
          <a:xfrm>
            <a:off x="1595438" y="6498377"/>
            <a:ext cx="901364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1. Hackett G,  et al. J Sex Med 2017; 14:1504-1523. </a:t>
            </a:r>
          </a:p>
        </p:txBody>
      </p:sp>
    </p:spTree>
    <p:extLst>
      <p:ext uri="{BB962C8B-B14F-4D97-AF65-F5344CB8AC3E}">
        <p14:creationId xmlns:p14="http://schemas.microsoft.com/office/powerpoint/2010/main" val="1457715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7BF2-9306-4B27-9302-73B2BB7AFDA1}"/>
              </a:ext>
            </a:extLst>
          </p:cNvPr>
          <p:cNvSpPr>
            <a:spLocks noGrp="1"/>
          </p:cNvSpPr>
          <p:nvPr>
            <p:ph type="title"/>
          </p:nvPr>
        </p:nvSpPr>
        <p:spPr>
          <a:xfrm>
            <a:off x="178456" y="321809"/>
            <a:ext cx="10652454" cy="650205"/>
          </a:xfrm>
        </p:spPr>
        <p:txBody>
          <a:bodyPr>
            <a:normAutofit/>
          </a:bodyPr>
          <a:lstStyle/>
          <a:p>
            <a:pPr marL="12700">
              <a:lnSpc>
                <a:spcPts val="4175"/>
              </a:lnSpc>
              <a:spcBef>
                <a:spcPts val="208"/>
              </a:spcBef>
              <a:defRPr/>
            </a:pPr>
            <a:r>
              <a:rPr lang="en-GB" sz="4000" kern="0" dirty="0">
                <a:solidFill>
                  <a:srgbClr val="000000"/>
                </a:solidFill>
                <a:cs typeface="Calibri"/>
              </a:rPr>
              <a:t>Other non-UK licensed T Preparations</a:t>
            </a:r>
          </a:p>
        </p:txBody>
      </p:sp>
      <p:sp>
        <p:nvSpPr>
          <p:cNvPr id="3" name="Content Placeholder 2">
            <a:extLst>
              <a:ext uri="{FF2B5EF4-FFF2-40B4-BE49-F238E27FC236}">
                <a16:creationId xmlns:a16="http://schemas.microsoft.com/office/drawing/2014/main" id="{4B53521A-8A7C-4A60-97C0-297705BF64E0}"/>
              </a:ext>
            </a:extLst>
          </p:cNvPr>
          <p:cNvSpPr>
            <a:spLocks noGrp="1"/>
          </p:cNvSpPr>
          <p:nvPr>
            <p:ph idx="1"/>
          </p:nvPr>
        </p:nvSpPr>
        <p:spPr>
          <a:xfrm>
            <a:off x="298553" y="1562348"/>
            <a:ext cx="11344737" cy="4562856"/>
          </a:xfrm>
        </p:spPr>
        <p:txBody>
          <a:bodyPr>
            <a:normAutofit/>
          </a:bodyPr>
          <a:lstStyle/>
          <a:p>
            <a:r>
              <a:rPr lang="en-GB" sz="2000" dirty="0">
                <a:solidFill>
                  <a:srgbClr val="3B3838"/>
                </a:solidFill>
              </a:rPr>
              <a:t>Nasal gel – </a:t>
            </a:r>
            <a:r>
              <a:rPr lang="en-GB" sz="2000" dirty="0" err="1">
                <a:solidFill>
                  <a:srgbClr val="3B3838"/>
                </a:solidFill>
              </a:rPr>
              <a:t>Natesto</a:t>
            </a:r>
            <a:endParaRPr lang="en-GB" sz="2000" dirty="0">
              <a:solidFill>
                <a:srgbClr val="3B3838"/>
              </a:solidFill>
            </a:endParaRPr>
          </a:p>
          <a:p>
            <a:endParaRPr lang="en-GB" sz="2000" dirty="0">
              <a:solidFill>
                <a:srgbClr val="3B3838"/>
              </a:solidFill>
            </a:endParaRPr>
          </a:p>
          <a:p>
            <a:r>
              <a:rPr lang="en-GB" sz="2000" dirty="0">
                <a:solidFill>
                  <a:srgbClr val="3B3838"/>
                </a:solidFill>
              </a:rPr>
              <a:t>Subcutaneous injection – </a:t>
            </a:r>
            <a:r>
              <a:rPr lang="en-GB" sz="2000" dirty="0" err="1">
                <a:solidFill>
                  <a:srgbClr val="3B3838"/>
                </a:solidFill>
              </a:rPr>
              <a:t>Xyosted</a:t>
            </a:r>
            <a:endParaRPr lang="en-GB" sz="2000" dirty="0">
              <a:solidFill>
                <a:srgbClr val="3B3838"/>
              </a:solidFill>
            </a:endParaRPr>
          </a:p>
          <a:p>
            <a:endParaRPr lang="en-GB" sz="2000" dirty="0">
              <a:solidFill>
                <a:srgbClr val="3B3838"/>
              </a:solidFill>
            </a:endParaRPr>
          </a:p>
          <a:p>
            <a:r>
              <a:rPr lang="en-GB" sz="2000" dirty="0">
                <a:solidFill>
                  <a:srgbClr val="3B3838"/>
                </a:solidFill>
              </a:rPr>
              <a:t>New generation orals – </a:t>
            </a:r>
            <a:r>
              <a:rPr lang="en-GB" sz="2000" dirty="0" err="1">
                <a:solidFill>
                  <a:srgbClr val="3B3838"/>
                </a:solidFill>
              </a:rPr>
              <a:t>Jatenzo</a:t>
            </a:r>
            <a:r>
              <a:rPr lang="en-GB" sz="2000" dirty="0">
                <a:solidFill>
                  <a:srgbClr val="3B3838"/>
                </a:solidFill>
              </a:rPr>
              <a:t>, </a:t>
            </a:r>
            <a:r>
              <a:rPr lang="en-GB" sz="2000" dirty="0" err="1">
                <a:solidFill>
                  <a:srgbClr val="3B3838"/>
                </a:solidFill>
              </a:rPr>
              <a:t>Tlando</a:t>
            </a:r>
            <a:r>
              <a:rPr lang="en-GB" sz="2000" dirty="0">
                <a:solidFill>
                  <a:srgbClr val="3B3838"/>
                </a:solidFill>
              </a:rPr>
              <a:t> &amp; </a:t>
            </a:r>
            <a:r>
              <a:rPr lang="en-GB" sz="2000" dirty="0" err="1">
                <a:solidFill>
                  <a:srgbClr val="3B3838"/>
                </a:solidFill>
              </a:rPr>
              <a:t>Kyzatrex</a:t>
            </a:r>
            <a:endParaRPr lang="en-GB" sz="2000" dirty="0">
              <a:solidFill>
                <a:srgbClr val="3B3838"/>
              </a:solidFill>
            </a:endParaRPr>
          </a:p>
          <a:p>
            <a:endParaRPr lang="en-GB" sz="2000" dirty="0">
              <a:solidFill>
                <a:srgbClr val="3B3838"/>
              </a:solidFill>
            </a:endParaRPr>
          </a:p>
          <a:p>
            <a:r>
              <a:rPr lang="en-GB" sz="2000" dirty="0">
                <a:solidFill>
                  <a:srgbClr val="3B3838"/>
                </a:solidFill>
              </a:rPr>
              <a:t>Cream – </a:t>
            </a:r>
            <a:r>
              <a:rPr lang="en-GB" sz="2000" dirty="0" err="1">
                <a:solidFill>
                  <a:srgbClr val="3B3838"/>
                </a:solidFill>
              </a:rPr>
              <a:t>AndroForte</a:t>
            </a:r>
            <a:r>
              <a:rPr lang="en-GB" sz="2000" dirty="0">
                <a:solidFill>
                  <a:srgbClr val="3B3838"/>
                </a:solidFill>
              </a:rPr>
              <a:t> 5</a:t>
            </a:r>
          </a:p>
          <a:p>
            <a:endParaRPr lang="en-GB" sz="2000" dirty="0">
              <a:solidFill>
                <a:srgbClr val="3B3838"/>
              </a:solidFill>
            </a:endParaRPr>
          </a:p>
          <a:p>
            <a:r>
              <a:rPr lang="en-GB" sz="2000" dirty="0">
                <a:solidFill>
                  <a:srgbClr val="3B3838"/>
                </a:solidFill>
              </a:rPr>
              <a:t>Solution - </a:t>
            </a:r>
            <a:r>
              <a:rPr lang="en-GB" sz="2000" dirty="0" err="1">
                <a:solidFill>
                  <a:srgbClr val="3B3838"/>
                </a:solidFill>
              </a:rPr>
              <a:t>Axiron</a:t>
            </a:r>
            <a:endParaRPr lang="en-GB" sz="2000" dirty="0">
              <a:solidFill>
                <a:srgbClr val="3B3838"/>
              </a:solidFill>
            </a:endParaRPr>
          </a:p>
          <a:p>
            <a:pPr marL="457200" lvl="1" indent="0">
              <a:buNone/>
            </a:pPr>
            <a:endParaRPr lang="en-GB" dirty="0"/>
          </a:p>
        </p:txBody>
      </p:sp>
      <p:pic>
        <p:nvPicPr>
          <p:cNvPr id="16" name="Picture 15">
            <a:extLst>
              <a:ext uri="{FF2B5EF4-FFF2-40B4-BE49-F238E27FC236}">
                <a16:creationId xmlns:a16="http://schemas.microsoft.com/office/drawing/2014/main" id="{E8F77BB6-CEF5-4F09-B1E6-F986E5B8DD9F}"/>
              </a:ext>
            </a:extLst>
          </p:cNvPr>
          <p:cNvPicPr>
            <a:picLocks noChangeAspect="1"/>
          </p:cNvPicPr>
          <p:nvPr/>
        </p:nvPicPr>
        <p:blipFill>
          <a:blip r:embed="rId2"/>
          <a:stretch>
            <a:fillRect/>
          </a:stretch>
        </p:blipFill>
        <p:spPr>
          <a:xfrm>
            <a:off x="6726015" y="1230264"/>
            <a:ext cx="1095521" cy="1604530"/>
          </a:xfrm>
          <a:prstGeom prst="rect">
            <a:avLst/>
          </a:prstGeom>
        </p:spPr>
      </p:pic>
      <p:pic>
        <p:nvPicPr>
          <p:cNvPr id="17" name="Picture 16">
            <a:extLst>
              <a:ext uri="{FF2B5EF4-FFF2-40B4-BE49-F238E27FC236}">
                <a16:creationId xmlns:a16="http://schemas.microsoft.com/office/drawing/2014/main" id="{BE219530-B63B-4ED1-9FD4-6C0215E64C76}"/>
              </a:ext>
            </a:extLst>
          </p:cNvPr>
          <p:cNvPicPr>
            <a:picLocks noChangeAspect="1"/>
          </p:cNvPicPr>
          <p:nvPr/>
        </p:nvPicPr>
        <p:blipFill>
          <a:blip r:embed="rId3"/>
          <a:stretch>
            <a:fillRect/>
          </a:stretch>
        </p:blipFill>
        <p:spPr>
          <a:xfrm>
            <a:off x="8035152" y="1710591"/>
            <a:ext cx="3454006" cy="643875"/>
          </a:xfrm>
          <a:prstGeom prst="rect">
            <a:avLst/>
          </a:prstGeom>
        </p:spPr>
      </p:pic>
      <p:pic>
        <p:nvPicPr>
          <p:cNvPr id="18" name="Picture 17">
            <a:extLst>
              <a:ext uri="{FF2B5EF4-FFF2-40B4-BE49-F238E27FC236}">
                <a16:creationId xmlns:a16="http://schemas.microsoft.com/office/drawing/2014/main" id="{08C9658D-7222-4525-8D46-6E4C7AE8F5EE}"/>
              </a:ext>
            </a:extLst>
          </p:cNvPr>
          <p:cNvPicPr>
            <a:picLocks noChangeAspect="1"/>
          </p:cNvPicPr>
          <p:nvPr/>
        </p:nvPicPr>
        <p:blipFill rotWithShape="1">
          <a:blip r:embed="rId4"/>
          <a:srcRect l="5500" t="3564" r="5096" b="5889"/>
          <a:stretch/>
        </p:blipFill>
        <p:spPr>
          <a:xfrm>
            <a:off x="7821536" y="3620308"/>
            <a:ext cx="2484215" cy="1994715"/>
          </a:xfrm>
          <a:prstGeom prst="rect">
            <a:avLst/>
          </a:prstGeom>
        </p:spPr>
      </p:pic>
      <p:pic>
        <p:nvPicPr>
          <p:cNvPr id="19" name="Picture 18">
            <a:extLst>
              <a:ext uri="{FF2B5EF4-FFF2-40B4-BE49-F238E27FC236}">
                <a16:creationId xmlns:a16="http://schemas.microsoft.com/office/drawing/2014/main" id="{E9B389B8-D5A9-4A8B-BCBB-56CC8EF15F45}"/>
              </a:ext>
            </a:extLst>
          </p:cNvPr>
          <p:cNvPicPr>
            <a:picLocks noChangeAspect="1"/>
          </p:cNvPicPr>
          <p:nvPr/>
        </p:nvPicPr>
        <p:blipFill>
          <a:blip r:embed="rId5"/>
          <a:stretch>
            <a:fillRect/>
          </a:stretch>
        </p:blipFill>
        <p:spPr>
          <a:xfrm>
            <a:off x="4147649" y="3924400"/>
            <a:ext cx="3263316" cy="1371252"/>
          </a:xfrm>
          <a:prstGeom prst="rect">
            <a:avLst/>
          </a:prstGeom>
        </p:spPr>
      </p:pic>
      <p:pic>
        <p:nvPicPr>
          <p:cNvPr id="20" name="Picture 19">
            <a:extLst>
              <a:ext uri="{FF2B5EF4-FFF2-40B4-BE49-F238E27FC236}">
                <a16:creationId xmlns:a16="http://schemas.microsoft.com/office/drawing/2014/main" id="{CFFE7F02-B55E-40C4-976B-0F27D0AF7854}"/>
              </a:ext>
            </a:extLst>
          </p:cNvPr>
          <p:cNvPicPr>
            <a:picLocks noChangeAspect="1"/>
          </p:cNvPicPr>
          <p:nvPr/>
        </p:nvPicPr>
        <p:blipFill rotWithShape="1">
          <a:blip r:embed="rId6"/>
          <a:srcRect l="7632" t="2314" r="67954" b="2531"/>
          <a:stretch/>
        </p:blipFill>
        <p:spPr>
          <a:xfrm>
            <a:off x="10716322" y="3279809"/>
            <a:ext cx="772836" cy="2462595"/>
          </a:xfrm>
          <a:prstGeom prst="rect">
            <a:avLst/>
          </a:prstGeom>
        </p:spPr>
      </p:pic>
      <p:sp>
        <p:nvSpPr>
          <p:cNvPr id="4" name="Slide Number Placeholder 3">
            <a:extLst>
              <a:ext uri="{FF2B5EF4-FFF2-40B4-BE49-F238E27FC236}">
                <a16:creationId xmlns:a16="http://schemas.microsoft.com/office/drawing/2014/main" id="{A7AFBD8C-1CB7-4E7B-A953-8474E897AD73}"/>
              </a:ext>
            </a:extLst>
          </p:cNvPr>
          <p:cNvSpPr>
            <a:spLocks noGrp="1"/>
          </p:cNvSpPr>
          <p:nvPr>
            <p:ph type="sldNum" sz="quarter" idx="12"/>
          </p:nvPr>
        </p:nvSpPr>
        <p:spPr/>
        <p:txBody>
          <a:bodyPr/>
          <a:lstStyle/>
          <a:p>
            <a:fld id="{24443D20-B41A-4E7F-B431-D4A85DE2CB5E}" type="slidenum">
              <a:rPr lang="en-GB" smtClean="0"/>
              <a:pPr/>
              <a:t>76</a:t>
            </a:fld>
            <a:endParaRPr lang="en-GB">
              <a:solidFill>
                <a:schemeClr val="tx1">
                  <a:lumMod val="20000"/>
                  <a:lumOff val="80000"/>
                </a:schemeClr>
              </a:solidFill>
            </a:endParaRPr>
          </a:p>
        </p:txBody>
      </p:sp>
    </p:spTree>
    <p:extLst>
      <p:ext uri="{BB962C8B-B14F-4D97-AF65-F5344CB8AC3E}">
        <p14:creationId xmlns:p14="http://schemas.microsoft.com/office/powerpoint/2010/main" val="14578214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56" y="183227"/>
            <a:ext cx="10915650" cy="1072102"/>
          </a:xfrm>
        </p:spPr>
        <p:txBody>
          <a:bodyPr>
            <a:normAutofit/>
          </a:bodyPr>
          <a:lstStyle/>
          <a:p>
            <a:pPr marL="12700">
              <a:lnSpc>
                <a:spcPts val="4175"/>
              </a:lnSpc>
              <a:spcBef>
                <a:spcPts val="208"/>
              </a:spcBef>
              <a:defRPr/>
            </a:pPr>
            <a:r>
              <a:rPr lang="en-GB" kern="0" dirty="0">
                <a:solidFill>
                  <a:srgbClr val="000000"/>
                </a:solidFill>
                <a:cs typeface="Calibri"/>
              </a:rPr>
              <a:t>Benefits of Testosterone Therapy (</a:t>
            </a:r>
            <a:r>
              <a:rPr lang="en-GB" kern="0" dirty="0" err="1">
                <a:solidFill>
                  <a:srgbClr val="000000"/>
                </a:solidFill>
                <a:cs typeface="Calibri"/>
              </a:rPr>
              <a:t>TTh</a:t>
            </a:r>
            <a:r>
              <a:rPr lang="en-GB" kern="0" dirty="0">
                <a:solidFill>
                  <a:srgbClr val="000000"/>
                </a:solidFill>
                <a:cs typeface="Calibri"/>
              </a:rPr>
              <a:t>)</a:t>
            </a:r>
          </a:p>
        </p:txBody>
      </p:sp>
      <p:sp>
        <p:nvSpPr>
          <p:cNvPr id="4" name="TextBox 3"/>
          <p:cNvSpPr txBox="1"/>
          <p:nvPr/>
        </p:nvSpPr>
        <p:spPr>
          <a:xfrm>
            <a:off x="91531" y="6419411"/>
            <a:ext cx="12006072" cy="461665"/>
          </a:xfrm>
          <a:prstGeom prst="rect">
            <a:avLst/>
          </a:prstGeom>
          <a:noFill/>
        </p:spPr>
        <p:txBody>
          <a:bodyPr wrap="square" rtlCol="0" anchor="b">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Poppins Light"/>
                <a:ea typeface="+mn-ea"/>
                <a:cs typeface="+mn-cs"/>
              </a:rPr>
              <a:t>Hackett G. </a:t>
            </a:r>
            <a:r>
              <a:rPr kumimoji="0" lang="en-US" sz="1200" b="1" i="1" u="none" strike="noStrike" kern="1200" cap="none" spc="0" normalizeH="0" baseline="0" noProof="0" err="1">
                <a:ln>
                  <a:noFill/>
                </a:ln>
                <a:solidFill>
                  <a:schemeClr val="bg1"/>
                </a:solidFill>
                <a:effectLst/>
                <a:uLnTx/>
                <a:uFillTx/>
                <a:latin typeface="Poppins Light"/>
                <a:ea typeface="+mn-ea"/>
                <a:cs typeface="+mn-cs"/>
              </a:rPr>
              <a:t>Ther</a:t>
            </a:r>
            <a:r>
              <a:rPr kumimoji="0" lang="en-US" sz="1200" b="1" i="1" u="none" strike="noStrike" kern="1200" cap="none" spc="0" normalizeH="0" baseline="0" noProof="0">
                <a:ln>
                  <a:noFill/>
                </a:ln>
                <a:solidFill>
                  <a:schemeClr val="bg1"/>
                </a:solidFill>
                <a:effectLst/>
                <a:uLnTx/>
                <a:uFillTx/>
                <a:latin typeface="Poppins Light"/>
                <a:ea typeface="+mn-ea"/>
                <a:cs typeface="+mn-cs"/>
              </a:rPr>
              <a:t> Adv </a:t>
            </a:r>
            <a:r>
              <a:rPr kumimoji="0" lang="en-US" sz="1200" b="1" i="1" u="none" strike="noStrike" kern="1200" cap="none" spc="0" normalizeH="0" baseline="0" noProof="0" err="1">
                <a:ln>
                  <a:noFill/>
                </a:ln>
                <a:solidFill>
                  <a:schemeClr val="bg1"/>
                </a:solidFill>
                <a:effectLst/>
                <a:uLnTx/>
                <a:uFillTx/>
                <a:latin typeface="Poppins Light"/>
                <a:ea typeface="+mn-ea"/>
                <a:cs typeface="+mn-cs"/>
              </a:rPr>
              <a:t>Urol</a:t>
            </a:r>
            <a:r>
              <a:rPr kumimoji="0" lang="en-US" sz="1200" b="1" i="0" u="none" strike="noStrike" kern="1200" cap="none" spc="0" normalizeH="0" baseline="0" noProof="0">
                <a:ln>
                  <a:noFill/>
                </a:ln>
                <a:solidFill>
                  <a:schemeClr val="bg1"/>
                </a:solidFill>
                <a:effectLst/>
                <a:uLnTx/>
                <a:uFillTx/>
                <a:latin typeface="Poppins Light"/>
                <a:ea typeface="+mn-ea"/>
                <a:cs typeface="+mn-cs"/>
              </a:rPr>
              <a:t> 2016; 8: 147–60; Hackett G </a:t>
            </a:r>
            <a:r>
              <a:rPr kumimoji="0" lang="en-US" sz="1200" b="1" i="1" u="none" strike="noStrike" kern="1200" cap="none" spc="0" normalizeH="0" baseline="0" noProof="0">
                <a:ln>
                  <a:noFill/>
                </a:ln>
                <a:solidFill>
                  <a:schemeClr val="bg1"/>
                </a:solidFill>
                <a:effectLst/>
                <a:uLnTx/>
                <a:uFillTx/>
                <a:latin typeface="Poppins Light"/>
                <a:ea typeface="+mn-ea"/>
                <a:cs typeface="+mn-cs"/>
              </a:rPr>
              <a:t>et al. J Sex Med</a:t>
            </a:r>
            <a:r>
              <a:rPr kumimoji="0" lang="en-US" sz="1200" b="1" i="0" u="none" strike="noStrike" kern="1200" cap="none" spc="0" normalizeH="0" baseline="0" noProof="0">
                <a:ln>
                  <a:noFill/>
                </a:ln>
                <a:solidFill>
                  <a:schemeClr val="bg1"/>
                </a:solidFill>
                <a:effectLst/>
                <a:uLnTx/>
                <a:uFillTx/>
                <a:latin typeface="Poppins Light"/>
                <a:ea typeface="+mn-ea"/>
                <a:cs typeface="+mn-cs"/>
              </a:rPr>
              <a:t> 2016; 13: 887–904; </a:t>
            </a:r>
            <a:r>
              <a:rPr kumimoji="0" lang="da-DK" sz="1200" b="1" i="0" u="none" strike="noStrike" kern="1200" cap="none" spc="0" normalizeH="0" baseline="0" noProof="0">
                <a:ln>
                  <a:noFill/>
                </a:ln>
                <a:solidFill>
                  <a:schemeClr val="bg1"/>
                </a:solidFill>
                <a:effectLst/>
                <a:uLnTx/>
                <a:uFillTx/>
                <a:latin typeface="Poppins Light"/>
                <a:ea typeface="+mn-ea"/>
                <a:cs typeface="+mn-cs"/>
              </a:rPr>
              <a:t>Roy CN et al. JAMA Intern Med 2017;177:480–90; Snyder PJ et al. JAMA Intern Med 2017;177:471–9; Wittert, G et al. Lancet Diabetes Endocrinol 2021; 9: 32–45.</a:t>
            </a:r>
          </a:p>
        </p:txBody>
      </p:sp>
      <p:sp>
        <p:nvSpPr>
          <p:cNvPr id="5128" name="Rounded Rectangle 5127"/>
          <p:cNvSpPr/>
          <p:nvPr/>
        </p:nvSpPr>
        <p:spPr>
          <a:xfrm>
            <a:off x="6697104" y="1455988"/>
            <a:ext cx="2879366" cy="560784"/>
          </a:xfrm>
          <a:prstGeom prst="roundRect">
            <a:avLst/>
          </a:prstGeom>
          <a:solidFill>
            <a:schemeClr val="accent2"/>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Light"/>
                <a:ea typeface="+mn-ea"/>
                <a:cs typeface="+mn-cs"/>
              </a:rPr>
              <a:t>Improved sexual function</a:t>
            </a:r>
          </a:p>
        </p:txBody>
      </p:sp>
      <p:sp>
        <p:nvSpPr>
          <p:cNvPr id="5129" name="Rounded Rectangle 5128"/>
          <p:cNvSpPr/>
          <p:nvPr/>
        </p:nvSpPr>
        <p:spPr>
          <a:xfrm>
            <a:off x="6719790" y="2122903"/>
            <a:ext cx="2856680" cy="560784"/>
          </a:xfrm>
          <a:prstGeom prst="roundRect">
            <a:avLst/>
          </a:prstGeom>
          <a:solidFill>
            <a:schemeClr val="accent2"/>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Light"/>
                <a:ea typeface="+mn-ea"/>
                <a:cs typeface="+mn-cs"/>
              </a:rPr>
              <a:t>Improved body composition</a:t>
            </a:r>
          </a:p>
        </p:txBody>
      </p:sp>
      <p:sp>
        <p:nvSpPr>
          <p:cNvPr id="5130" name="Rounded Rectangle 5129"/>
          <p:cNvSpPr/>
          <p:nvPr/>
        </p:nvSpPr>
        <p:spPr>
          <a:xfrm>
            <a:off x="6749639" y="2783480"/>
            <a:ext cx="2856681" cy="560784"/>
          </a:xfrm>
          <a:prstGeom prst="roundRect">
            <a:avLst/>
          </a:prstGeom>
          <a:solidFill>
            <a:schemeClr val="accent2"/>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Light"/>
                <a:ea typeface="+mn-ea"/>
                <a:cs typeface="+mn-cs"/>
              </a:rPr>
              <a:t>Improved mood</a:t>
            </a:r>
          </a:p>
        </p:txBody>
      </p:sp>
      <p:sp>
        <p:nvSpPr>
          <p:cNvPr id="5132" name="Rounded Rectangle 5131"/>
          <p:cNvSpPr/>
          <p:nvPr/>
        </p:nvSpPr>
        <p:spPr>
          <a:xfrm>
            <a:off x="6748244" y="4801921"/>
            <a:ext cx="2856679" cy="560784"/>
          </a:xfrm>
          <a:prstGeom prst="roundRect">
            <a:avLst/>
          </a:prstGeom>
          <a:solidFill>
            <a:schemeClr val="accent2"/>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Light"/>
                <a:ea typeface="+mn-ea"/>
                <a:cs typeface="+mn-cs"/>
              </a:rPr>
              <a:t>Increased bone mineral density</a:t>
            </a:r>
          </a:p>
        </p:txBody>
      </p:sp>
      <p:sp>
        <p:nvSpPr>
          <p:cNvPr id="5133" name="Rounded Rectangle 5132"/>
          <p:cNvSpPr/>
          <p:nvPr/>
        </p:nvSpPr>
        <p:spPr>
          <a:xfrm>
            <a:off x="6748245" y="4136154"/>
            <a:ext cx="2856681" cy="560784"/>
          </a:xfrm>
          <a:prstGeom prst="roundRect">
            <a:avLst/>
          </a:prstGeom>
          <a:solidFill>
            <a:schemeClr val="accent2"/>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Light"/>
                <a:ea typeface="+mn-ea"/>
                <a:cs typeface="+mn-cs"/>
              </a:rPr>
              <a:t>Improved anaemia</a:t>
            </a:r>
          </a:p>
        </p:txBody>
      </p:sp>
      <p:sp>
        <p:nvSpPr>
          <p:cNvPr id="5134" name="Rounded Rectangle 5133"/>
          <p:cNvSpPr/>
          <p:nvPr/>
        </p:nvSpPr>
        <p:spPr>
          <a:xfrm>
            <a:off x="6765725" y="3449247"/>
            <a:ext cx="2856680" cy="560784"/>
          </a:xfrm>
          <a:prstGeom prst="roundRect">
            <a:avLst/>
          </a:prstGeom>
          <a:solidFill>
            <a:schemeClr val="accent2"/>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Light"/>
                <a:ea typeface="+mn-ea"/>
                <a:cs typeface="+mn-cs"/>
              </a:rPr>
              <a:t>Reduced mortality risk</a:t>
            </a:r>
          </a:p>
        </p:txBody>
      </p:sp>
      <p:grpSp>
        <p:nvGrpSpPr>
          <p:cNvPr id="3" name="Group 2">
            <a:extLst>
              <a:ext uri="{FF2B5EF4-FFF2-40B4-BE49-F238E27FC236}">
                <a16:creationId xmlns:a16="http://schemas.microsoft.com/office/drawing/2014/main" id="{F20BB3AE-D450-43C4-8A22-B3B86FC9AF1F}"/>
              </a:ext>
            </a:extLst>
          </p:cNvPr>
          <p:cNvGrpSpPr/>
          <p:nvPr/>
        </p:nvGrpSpPr>
        <p:grpSpPr>
          <a:xfrm>
            <a:off x="1252728" y="1545335"/>
            <a:ext cx="4367784" cy="4416939"/>
            <a:chOff x="1728216" y="1335023"/>
            <a:chExt cx="4367784" cy="4416939"/>
          </a:xfrm>
        </p:grpSpPr>
        <p:sp>
          <p:nvSpPr>
            <p:cNvPr id="5138" name="Donut 5137"/>
            <p:cNvSpPr/>
            <p:nvPr/>
          </p:nvSpPr>
          <p:spPr>
            <a:xfrm>
              <a:off x="1728216" y="1335023"/>
              <a:ext cx="4367784" cy="4416939"/>
            </a:xfrm>
            <a:prstGeom prst="donut">
              <a:avLst>
                <a:gd name="adj" fmla="val 8289"/>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272727"/>
                </a:solidFill>
                <a:effectLst/>
                <a:uLnTx/>
                <a:uFillTx/>
                <a:latin typeface="Calibri"/>
                <a:ea typeface="+mn-ea"/>
                <a:cs typeface="+mn-cs"/>
              </a:endParaRPr>
            </a:p>
          </p:txBody>
        </p:sp>
        <p:grpSp>
          <p:nvGrpSpPr>
            <p:cNvPr id="34" name="Group 33"/>
            <p:cNvGrpSpPr/>
            <p:nvPr/>
          </p:nvGrpSpPr>
          <p:grpSpPr>
            <a:xfrm>
              <a:off x="2871876" y="1949167"/>
              <a:ext cx="2247827" cy="2982030"/>
              <a:chOff x="3514052" y="1898809"/>
              <a:chExt cx="2302951" cy="2993231"/>
            </a:xfrm>
          </p:grpSpPr>
          <p:grpSp>
            <p:nvGrpSpPr>
              <p:cNvPr id="35" name="Group 34"/>
              <p:cNvGrpSpPr/>
              <p:nvPr/>
            </p:nvGrpSpPr>
            <p:grpSpPr>
              <a:xfrm>
                <a:off x="3998372" y="1898809"/>
                <a:ext cx="1224703" cy="2857153"/>
                <a:chOff x="6477000" y="1764989"/>
                <a:chExt cx="1389361" cy="3241288"/>
              </a:xfrm>
              <a:effectLst>
                <a:outerShdw blurRad="50800" dist="38100" dir="2700000" algn="tl" rotWithShape="0">
                  <a:prstClr val="black">
                    <a:alpha val="40000"/>
                  </a:prstClr>
                </a:outerShdw>
              </a:effectLst>
            </p:grpSpPr>
            <p:sp>
              <p:nvSpPr>
                <p:cNvPr id="50" name="Freeform 49"/>
                <p:cNvSpPr/>
                <p:nvPr/>
              </p:nvSpPr>
              <p:spPr>
                <a:xfrm>
                  <a:off x="6638925" y="1952625"/>
                  <a:ext cx="771525" cy="2886075"/>
                </a:xfrm>
                <a:custGeom>
                  <a:avLst/>
                  <a:gdLst>
                    <a:gd name="connsiteX0" fmla="*/ 657225 w 771525"/>
                    <a:gd name="connsiteY0" fmla="*/ 0 h 2886075"/>
                    <a:gd name="connsiteX1" fmla="*/ 400050 w 771525"/>
                    <a:gd name="connsiteY1" fmla="*/ 0 h 2886075"/>
                    <a:gd name="connsiteX2" fmla="*/ 400050 w 771525"/>
                    <a:gd name="connsiteY2" fmla="*/ 342900 h 2886075"/>
                    <a:gd name="connsiteX3" fmla="*/ 295275 w 771525"/>
                    <a:gd name="connsiteY3" fmla="*/ 342900 h 2886075"/>
                    <a:gd name="connsiteX4" fmla="*/ 295275 w 771525"/>
                    <a:gd name="connsiteY4" fmla="*/ 647700 h 2886075"/>
                    <a:gd name="connsiteX5" fmla="*/ 9525 w 771525"/>
                    <a:gd name="connsiteY5" fmla="*/ 981075 h 2886075"/>
                    <a:gd name="connsiteX6" fmla="*/ 0 w 771525"/>
                    <a:gd name="connsiteY6" fmla="*/ 2619375 h 2886075"/>
                    <a:gd name="connsiteX7" fmla="*/ 142875 w 771525"/>
                    <a:gd name="connsiteY7" fmla="*/ 2886075 h 2886075"/>
                    <a:gd name="connsiteX8" fmla="*/ 419100 w 771525"/>
                    <a:gd name="connsiteY8" fmla="*/ 2581275 h 2886075"/>
                    <a:gd name="connsiteX9" fmla="*/ 428625 w 771525"/>
                    <a:gd name="connsiteY9" fmla="*/ 695325 h 2886075"/>
                    <a:gd name="connsiteX10" fmla="*/ 752475 w 771525"/>
                    <a:gd name="connsiteY10" fmla="*/ 676275 h 2886075"/>
                    <a:gd name="connsiteX11" fmla="*/ 771525 w 771525"/>
                    <a:gd name="connsiteY11" fmla="*/ 361950 h 2886075"/>
                    <a:gd name="connsiteX12" fmla="*/ 666750 w 771525"/>
                    <a:gd name="connsiteY12" fmla="*/ 333375 h 2886075"/>
                    <a:gd name="connsiteX13" fmla="*/ 657225 w 771525"/>
                    <a:gd name="connsiteY13"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525" h="2886075">
                      <a:moveTo>
                        <a:pt x="657225" y="0"/>
                      </a:moveTo>
                      <a:lnTo>
                        <a:pt x="400050" y="0"/>
                      </a:lnTo>
                      <a:lnTo>
                        <a:pt x="400050" y="342900"/>
                      </a:lnTo>
                      <a:lnTo>
                        <a:pt x="295275" y="342900"/>
                      </a:lnTo>
                      <a:lnTo>
                        <a:pt x="295275" y="647700"/>
                      </a:lnTo>
                      <a:lnTo>
                        <a:pt x="9525" y="981075"/>
                      </a:lnTo>
                      <a:lnTo>
                        <a:pt x="0" y="2619375"/>
                      </a:lnTo>
                      <a:lnTo>
                        <a:pt x="142875" y="2886075"/>
                      </a:lnTo>
                      <a:lnTo>
                        <a:pt x="419100" y="2581275"/>
                      </a:lnTo>
                      <a:lnTo>
                        <a:pt x="428625" y="695325"/>
                      </a:lnTo>
                      <a:lnTo>
                        <a:pt x="752475" y="676275"/>
                      </a:lnTo>
                      <a:lnTo>
                        <a:pt x="771525" y="361950"/>
                      </a:lnTo>
                      <a:lnTo>
                        <a:pt x="666750" y="333375"/>
                      </a:lnTo>
                      <a:lnTo>
                        <a:pt x="65722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Picture 50"/>
                <p:cNvPicPr>
                  <a:picLocks noChangeAspect="1" noChangeArrowheads="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1764989"/>
                  <a:ext cx="1389361" cy="324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6" name="Group 35"/>
              <p:cNvGrpSpPr/>
              <p:nvPr/>
            </p:nvGrpSpPr>
            <p:grpSpPr>
              <a:xfrm rot="-720000">
                <a:off x="3514052" y="2722500"/>
                <a:ext cx="631751" cy="1967183"/>
                <a:chOff x="-1973248" y="2258496"/>
                <a:chExt cx="982647" cy="2759603"/>
              </a:xfrm>
              <a:effectLst>
                <a:outerShdw blurRad="50800" dist="38100" dir="2700000" algn="tl" rotWithShape="0">
                  <a:prstClr val="black">
                    <a:alpha val="40000"/>
                  </a:prstClr>
                </a:outerShdw>
              </a:effectLst>
            </p:grpSpPr>
            <p:sp>
              <p:nvSpPr>
                <p:cNvPr id="48" name="Freeform 47"/>
                <p:cNvSpPr/>
                <p:nvPr/>
              </p:nvSpPr>
              <p:spPr>
                <a:xfrm>
                  <a:off x="-1933731" y="2353456"/>
                  <a:ext cx="884420" cy="2548328"/>
                </a:xfrm>
                <a:custGeom>
                  <a:avLst/>
                  <a:gdLst>
                    <a:gd name="connsiteX0" fmla="*/ 0 w 884420"/>
                    <a:gd name="connsiteY0" fmla="*/ 0 h 2548328"/>
                    <a:gd name="connsiteX1" fmla="*/ 44970 w 884420"/>
                    <a:gd name="connsiteY1" fmla="*/ 464695 h 2548328"/>
                    <a:gd name="connsiteX2" fmla="*/ 44970 w 884420"/>
                    <a:gd name="connsiteY2" fmla="*/ 2188564 h 2548328"/>
                    <a:gd name="connsiteX3" fmla="*/ 14990 w 884420"/>
                    <a:gd name="connsiteY3" fmla="*/ 2548328 h 2548328"/>
                    <a:gd name="connsiteX4" fmla="*/ 884420 w 884420"/>
                    <a:gd name="connsiteY4" fmla="*/ 2548328 h 2548328"/>
                    <a:gd name="connsiteX5" fmla="*/ 869429 w 884420"/>
                    <a:gd name="connsiteY5" fmla="*/ 2143593 h 2548328"/>
                    <a:gd name="connsiteX6" fmla="*/ 869429 w 884420"/>
                    <a:gd name="connsiteY6" fmla="*/ 419724 h 2548328"/>
                    <a:gd name="connsiteX7" fmla="*/ 884420 w 884420"/>
                    <a:gd name="connsiteY7" fmla="*/ 44970 h 2548328"/>
                    <a:gd name="connsiteX8" fmla="*/ 0 w 884420"/>
                    <a:gd name="connsiteY8" fmla="*/ 0 h 25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2548328">
                      <a:moveTo>
                        <a:pt x="0" y="0"/>
                      </a:moveTo>
                      <a:lnTo>
                        <a:pt x="44970" y="464695"/>
                      </a:lnTo>
                      <a:lnTo>
                        <a:pt x="44970" y="2188564"/>
                      </a:lnTo>
                      <a:lnTo>
                        <a:pt x="14990" y="2548328"/>
                      </a:lnTo>
                      <a:lnTo>
                        <a:pt x="884420" y="2548328"/>
                      </a:lnTo>
                      <a:lnTo>
                        <a:pt x="869429" y="2143593"/>
                      </a:lnTo>
                      <a:lnTo>
                        <a:pt x="869429" y="419724"/>
                      </a:lnTo>
                      <a:lnTo>
                        <a:pt x="884420" y="4497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3248" y="2258496"/>
                  <a:ext cx="982647" cy="275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7" name="Group 36"/>
              <p:cNvGrpSpPr/>
              <p:nvPr/>
            </p:nvGrpSpPr>
            <p:grpSpPr>
              <a:xfrm>
                <a:off x="4790046" y="3561249"/>
                <a:ext cx="701707" cy="1318235"/>
                <a:chOff x="6324600" y="1819276"/>
                <a:chExt cx="1647825" cy="3095625"/>
              </a:xfrm>
              <a:effectLst>
                <a:outerShdw blurRad="50800" dist="38100" dir="2700000" algn="tl" rotWithShape="0">
                  <a:prstClr val="black">
                    <a:alpha val="40000"/>
                  </a:prstClr>
                </a:outerShdw>
              </a:effectLst>
            </p:grpSpPr>
            <p:sp>
              <p:nvSpPr>
                <p:cNvPr id="46" name="Freeform 45"/>
                <p:cNvSpPr/>
                <p:nvPr/>
              </p:nvSpPr>
              <p:spPr>
                <a:xfrm>
                  <a:off x="6410325" y="1857375"/>
                  <a:ext cx="1485900" cy="3019425"/>
                </a:xfrm>
                <a:custGeom>
                  <a:avLst/>
                  <a:gdLst>
                    <a:gd name="connsiteX0" fmla="*/ 1200150 w 1485900"/>
                    <a:gd name="connsiteY0" fmla="*/ 9525 h 3019425"/>
                    <a:gd name="connsiteX1" fmla="*/ 266700 w 1485900"/>
                    <a:gd name="connsiteY1" fmla="*/ 0 h 3019425"/>
                    <a:gd name="connsiteX2" fmla="*/ 123825 w 1485900"/>
                    <a:gd name="connsiteY2" fmla="*/ 76200 h 3019425"/>
                    <a:gd name="connsiteX3" fmla="*/ 28575 w 1485900"/>
                    <a:gd name="connsiteY3" fmla="*/ 219075 h 3019425"/>
                    <a:gd name="connsiteX4" fmla="*/ 0 w 1485900"/>
                    <a:gd name="connsiteY4" fmla="*/ 2752725 h 3019425"/>
                    <a:gd name="connsiteX5" fmla="*/ 47625 w 1485900"/>
                    <a:gd name="connsiteY5" fmla="*/ 2895600 h 3019425"/>
                    <a:gd name="connsiteX6" fmla="*/ 190500 w 1485900"/>
                    <a:gd name="connsiteY6" fmla="*/ 3009900 h 3019425"/>
                    <a:gd name="connsiteX7" fmla="*/ 1238250 w 1485900"/>
                    <a:gd name="connsiteY7" fmla="*/ 3019425 h 3019425"/>
                    <a:gd name="connsiteX8" fmla="*/ 1409700 w 1485900"/>
                    <a:gd name="connsiteY8" fmla="*/ 2933700 h 3019425"/>
                    <a:gd name="connsiteX9" fmla="*/ 1485900 w 1485900"/>
                    <a:gd name="connsiteY9" fmla="*/ 2752725 h 3019425"/>
                    <a:gd name="connsiteX10" fmla="*/ 1485900 w 1485900"/>
                    <a:gd name="connsiteY10" fmla="*/ 247650 h 3019425"/>
                    <a:gd name="connsiteX11" fmla="*/ 1409700 w 1485900"/>
                    <a:gd name="connsiteY11" fmla="*/ 85725 h 3019425"/>
                    <a:gd name="connsiteX12" fmla="*/ 1200150 w 1485900"/>
                    <a:gd name="connsiteY12" fmla="*/ 9525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900" h="3019425">
                      <a:moveTo>
                        <a:pt x="1200150" y="9525"/>
                      </a:moveTo>
                      <a:lnTo>
                        <a:pt x="266700" y="0"/>
                      </a:lnTo>
                      <a:lnTo>
                        <a:pt x="123825" y="76200"/>
                      </a:lnTo>
                      <a:lnTo>
                        <a:pt x="28575" y="219075"/>
                      </a:lnTo>
                      <a:lnTo>
                        <a:pt x="0" y="2752725"/>
                      </a:lnTo>
                      <a:lnTo>
                        <a:pt x="47625" y="2895600"/>
                      </a:lnTo>
                      <a:lnTo>
                        <a:pt x="190500" y="3009900"/>
                      </a:lnTo>
                      <a:lnTo>
                        <a:pt x="1238250" y="3019425"/>
                      </a:lnTo>
                      <a:lnTo>
                        <a:pt x="1409700" y="2933700"/>
                      </a:lnTo>
                      <a:lnTo>
                        <a:pt x="1485900" y="2752725"/>
                      </a:lnTo>
                      <a:lnTo>
                        <a:pt x="1485900" y="247650"/>
                      </a:lnTo>
                      <a:lnTo>
                        <a:pt x="1409700" y="85725"/>
                      </a:lnTo>
                      <a:lnTo>
                        <a:pt x="1200150" y="952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7" name="Picture 46"/>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4600" y="1819276"/>
                  <a:ext cx="1647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3745355" y="4015979"/>
                <a:ext cx="905759" cy="876061"/>
                <a:chOff x="3505200" y="3386136"/>
                <a:chExt cx="1191594" cy="1152525"/>
              </a:xfrm>
              <a:effectLst>
                <a:outerShdw blurRad="50800" dist="38100" dir="2700000" algn="tl" rotWithShape="0">
                  <a:prstClr val="black">
                    <a:alpha val="40000"/>
                  </a:prstClr>
                </a:outerShdw>
              </a:effectLst>
            </p:grpSpPr>
            <p:sp>
              <p:nvSpPr>
                <p:cNvPr id="42" name="Freeform 41"/>
                <p:cNvSpPr/>
                <p:nvPr/>
              </p:nvSpPr>
              <p:spPr>
                <a:xfrm>
                  <a:off x="3549842" y="3426691"/>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Freeform 42"/>
                <p:cNvSpPr/>
                <p:nvPr/>
              </p:nvSpPr>
              <p:spPr>
                <a:xfrm>
                  <a:off x="3973227" y="3434145"/>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reeform 43"/>
                <p:cNvSpPr/>
                <p:nvPr/>
              </p:nvSpPr>
              <p:spPr>
                <a:xfrm>
                  <a:off x="4393482" y="3429283"/>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5" name="Picture 44"/>
                <p:cNvPicPr>
                  <a:picLocks noChangeAspect="1" noChangeArrowheads="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200" y="3386136"/>
                  <a:ext cx="1191594"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4049947" y="2986430"/>
                <a:ext cx="1767056" cy="1761672"/>
                <a:chOff x="5813773" y="2221050"/>
                <a:chExt cx="2324698" cy="2317611"/>
              </a:xfrm>
              <a:effectLst>
                <a:outerShdw blurRad="50800" dist="38100" dir="2700000" algn="tl" rotWithShape="0">
                  <a:prstClr val="black">
                    <a:alpha val="40000"/>
                  </a:prstClr>
                </a:outerShdw>
              </a:effectLst>
            </p:grpSpPr>
            <p:sp>
              <p:nvSpPr>
                <p:cNvPr id="40" name="Freeform 39"/>
                <p:cNvSpPr/>
                <p:nvPr/>
              </p:nvSpPr>
              <p:spPr>
                <a:xfrm>
                  <a:off x="6441591" y="2301297"/>
                  <a:ext cx="1635042" cy="1597650"/>
                </a:xfrm>
                <a:custGeom>
                  <a:avLst/>
                  <a:gdLst>
                    <a:gd name="connsiteX0" fmla="*/ 1434486 w 1635042"/>
                    <a:gd name="connsiteY0" fmla="*/ 10197 h 1597650"/>
                    <a:gd name="connsiteX1" fmla="*/ 1359703 w 1635042"/>
                    <a:gd name="connsiteY1" fmla="*/ 0 h 1597650"/>
                    <a:gd name="connsiteX2" fmla="*/ 1339307 w 1635042"/>
                    <a:gd name="connsiteY2" fmla="*/ 33992 h 1597650"/>
                    <a:gd name="connsiteX3" fmla="*/ 1386897 w 1635042"/>
                    <a:gd name="connsiteY3" fmla="*/ 108776 h 1597650"/>
                    <a:gd name="connsiteX4" fmla="*/ 1142150 w 1635042"/>
                    <a:gd name="connsiteY4" fmla="*/ 350123 h 1597650"/>
                    <a:gd name="connsiteX5" fmla="*/ 975587 w 1635042"/>
                    <a:gd name="connsiteY5" fmla="*/ 193757 h 1597650"/>
                    <a:gd name="connsiteX6" fmla="*/ 914400 w 1635042"/>
                    <a:gd name="connsiteY6" fmla="*/ 237948 h 1597650"/>
                    <a:gd name="connsiteX7" fmla="*/ 958590 w 1635042"/>
                    <a:gd name="connsiteY7" fmla="*/ 312731 h 1597650"/>
                    <a:gd name="connsiteX8" fmla="*/ 101978 w 1635042"/>
                    <a:gd name="connsiteY8" fmla="*/ 1189739 h 1597650"/>
                    <a:gd name="connsiteX9" fmla="*/ 125773 w 1635042"/>
                    <a:gd name="connsiteY9" fmla="*/ 1342706 h 1597650"/>
                    <a:gd name="connsiteX10" fmla="*/ 0 w 1635042"/>
                    <a:gd name="connsiteY10" fmla="*/ 1454881 h 1597650"/>
                    <a:gd name="connsiteX11" fmla="*/ 108776 w 1635042"/>
                    <a:gd name="connsiteY11" fmla="*/ 1577255 h 1597650"/>
                    <a:gd name="connsiteX12" fmla="*/ 169963 w 1635042"/>
                    <a:gd name="connsiteY12" fmla="*/ 1597650 h 1597650"/>
                    <a:gd name="connsiteX13" fmla="*/ 299135 w 1635042"/>
                    <a:gd name="connsiteY13" fmla="*/ 1475277 h 1597650"/>
                    <a:gd name="connsiteX14" fmla="*/ 696848 w 1635042"/>
                    <a:gd name="connsiteY14" fmla="*/ 832817 h 1597650"/>
                    <a:gd name="connsiteX15" fmla="*/ 917799 w 1635042"/>
                    <a:gd name="connsiteY15" fmla="*/ 1026575 h 1597650"/>
                    <a:gd name="connsiteX16" fmla="*/ 1308714 w 1635042"/>
                    <a:gd name="connsiteY16" fmla="*/ 649258 h 1597650"/>
                    <a:gd name="connsiteX17" fmla="*/ 1363102 w 1635042"/>
                    <a:gd name="connsiteY17" fmla="*/ 700246 h 1597650"/>
                    <a:gd name="connsiteX18" fmla="*/ 1434486 w 1635042"/>
                    <a:gd name="connsiteY18" fmla="*/ 635661 h 1597650"/>
                    <a:gd name="connsiteX19" fmla="*/ 1284919 w 1635042"/>
                    <a:gd name="connsiteY19" fmla="*/ 475896 h 1597650"/>
                    <a:gd name="connsiteX20" fmla="*/ 1298516 w 1635042"/>
                    <a:gd name="connsiteY20" fmla="*/ 431705 h 1597650"/>
                    <a:gd name="connsiteX21" fmla="*/ 1512669 w 1635042"/>
                    <a:gd name="connsiteY21" fmla="*/ 224351 h 1597650"/>
                    <a:gd name="connsiteX22" fmla="*/ 1573856 w 1635042"/>
                    <a:gd name="connsiteY22" fmla="*/ 278739 h 1597650"/>
                    <a:gd name="connsiteX23" fmla="*/ 1635042 w 1635042"/>
                    <a:gd name="connsiteY23" fmla="*/ 210754 h 1597650"/>
                    <a:gd name="connsiteX24" fmla="*/ 1434486 w 1635042"/>
                    <a:gd name="connsiteY24" fmla="*/ 10197 h 159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5042" h="1597650">
                      <a:moveTo>
                        <a:pt x="1434486" y="10197"/>
                      </a:moveTo>
                      <a:lnTo>
                        <a:pt x="1359703" y="0"/>
                      </a:lnTo>
                      <a:lnTo>
                        <a:pt x="1339307" y="33992"/>
                      </a:lnTo>
                      <a:lnTo>
                        <a:pt x="1386897" y="108776"/>
                      </a:lnTo>
                      <a:lnTo>
                        <a:pt x="1142150" y="350123"/>
                      </a:lnTo>
                      <a:lnTo>
                        <a:pt x="975587" y="193757"/>
                      </a:lnTo>
                      <a:lnTo>
                        <a:pt x="914400" y="237948"/>
                      </a:lnTo>
                      <a:lnTo>
                        <a:pt x="958590" y="312731"/>
                      </a:lnTo>
                      <a:lnTo>
                        <a:pt x="101978" y="1189739"/>
                      </a:lnTo>
                      <a:lnTo>
                        <a:pt x="125773" y="1342706"/>
                      </a:lnTo>
                      <a:lnTo>
                        <a:pt x="0" y="1454881"/>
                      </a:lnTo>
                      <a:lnTo>
                        <a:pt x="108776" y="1577255"/>
                      </a:lnTo>
                      <a:lnTo>
                        <a:pt x="169963" y="1597650"/>
                      </a:lnTo>
                      <a:lnTo>
                        <a:pt x="299135" y="1475277"/>
                      </a:lnTo>
                      <a:lnTo>
                        <a:pt x="696848" y="832817"/>
                      </a:lnTo>
                      <a:lnTo>
                        <a:pt x="917799" y="1026575"/>
                      </a:lnTo>
                      <a:lnTo>
                        <a:pt x="1308714" y="649258"/>
                      </a:lnTo>
                      <a:lnTo>
                        <a:pt x="1363102" y="700246"/>
                      </a:lnTo>
                      <a:lnTo>
                        <a:pt x="1434486" y="635661"/>
                      </a:lnTo>
                      <a:lnTo>
                        <a:pt x="1284919" y="475896"/>
                      </a:lnTo>
                      <a:lnTo>
                        <a:pt x="1298516" y="431705"/>
                      </a:lnTo>
                      <a:lnTo>
                        <a:pt x="1512669" y="224351"/>
                      </a:lnTo>
                      <a:lnTo>
                        <a:pt x="1573856" y="278739"/>
                      </a:lnTo>
                      <a:lnTo>
                        <a:pt x="1635042" y="210754"/>
                      </a:lnTo>
                      <a:lnTo>
                        <a:pt x="1434486" y="1019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 name="Picture 40"/>
                <p:cNvPicPr>
                  <a:picLocks noChangeAspect="1" noChangeArrowheads="1"/>
                </p:cNvPicPr>
                <p:nvPr/>
              </p:nvPicPr>
              <p:blipFill>
                <a:blip r:embed="rId7">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3773" y="2221050"/>
                  <a:ext cx="2324698" cy="231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sp>
        <p:nvSpPr>
          <p:cNvPr id="52" name="Rounded Rectangle 5129">
            <a:extLst>
              <a:ext uri="{FF2B5EF4-FFF2-40B4-BE49-F238E27FC236}">
                <a16:creationId xmlns:a16="http://schemas.microsoft.com/office/drawing/2014/main" id="{8B521A1E-0B5F-4A59-8413-6128A2D5F2C8}"/>
              </a:ext>
            </a:extLst>
          </p:cNvPr>
          <p:cNvSpPr/>
          <p:nvPr/>
        </p:nvSpPr>
        <p:spPr>
          <a:xfrm>
            <a:off x="6748244" y="5457308"/>
            <a:ext cx="2856681" cy="560784"/>
          </a:xfrm>
          <a:prstGeom prst="roundRect">
            <a:avLst/>
          </a:prstGeom>
          <a:solidFill>
            <a:schemeClr val="accent2"/>
          </a:solidFill>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Poppins Light"/>
                <a:ea typeface="+mn-ea"/>
                <a:cs typeface="+mn-cs"/>
              </a:rPr>
              <a:t>Improved glycaemic control</a:t>
            </a:r>
          </a:p>
        </p:txBody>
      </p:sp>
    </p:spTree>
    <p:extLst>
      <p:ext uri="{BB962C8B-B14F-4D97-AF65-F5344CB8AC3E}">
        <p14:creationId xmlns:p14="http://schemas.microsoft.com/office/powerpoint/2010/main" val="19003580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A85B53-D087-479D-9D4A-61659812B2A5}"/>
              </a:ext>
            </a:extLst>
          </p:cNvPr>
          <p:cNvSpPr txBox="1">
            <a:spLocks/>
          </p:cNvSpPr>
          <p:nvPr/>
        </p:nvSpPr>
        <p:spPr>
          <a:xfrm>
            <a:off x="128593" y="380068"/>
            <a:ext cx="11556781" cy="653903"/>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12700" defTabSz="914400">
              <a:lnSpc>
                <a:spcPts val="4175"/>
              </a:lnSpc>
              <a:spcBef>
                <a:spcPts val="208"/>
              </a:spcBef>
              <a:buClr>
                <a:srgbClr val="005294"/>
              </a:buClr>
              <a:defRPr/>
            </a:pPr>
            <a:r>
              <a:rPr lang="en-GB" sz="4000" b="0" kern="0" dirty="0">
                <a:solidFill>
                  <a:srgbClr val="000000"/>
                </a:solidFill>
                <a:latin typeface="+mj-lt"/>
                <a:cs typeface="Calibri"/>
              </a:rPr>
              <a:t>Time to Onset of TD Symptom Improvement</a:t>
            </a:r>
          </a:p>
        </p:txBody>
      </p:sp>
      <p:pic>
        <p:nvPicPr>
          <p:cNvPr id="9" name="Picture 8">
            <a:extLst>
              <a:ext uri="{FF2B5EF4-FFF2-40B4-BE49-F238E27FC236}">
                <a16:creationId xmlns:a16="http://schemas.microsoft.com/office/drawing/2014/main" id="{DC25BC9C-9048-48AD-BA31-59261F5B5332}"/>
              </a:ext>
            </a:extLst>
          </p:cNvPr>
          <p:cNvPicPr>
            <a:picLocks noChangeAspect="1"/>
          </p:cNvPicPr>
          <p:nvPr/>
        </p:nvPicPr>
        <p:blipFill>
          <a:blip r:embed="rId2"/>
          <a:stretch>
            <a:fillRect/>
          </a:stretch>
        </p:blipFill>
        <p:spPr>
          <a:xfrm>
            <a:off x="1479954" y="2085050"/>
            <a:ext cx="9084400" cy="3108757"/>
          </a:xfrm>
          <a:prstGeom prst="rect">
            <a:avLst/>
          </a:prstGeom>
          <a:ln>
            <a:solidFill>
              <a:schemeClr val="accent5"/>
            </a:solidFill>
          </a:ln>
        </p:spPr>
      </p:pic>
      <p:sp>
        <p:nvSpPr>
          <p:cNvPr id="15" name="TextBox 14">
            <a:extLst>
              <a:ext uri="{FF2B5EF4-FFF2-40B4-BE49-F238E27FC236}">
                <a16:creationId xmlns:a16="http://schemas.microsoft.com/office/drawing/2014/main" id="{3CB8E612-EFE1-4F39-8B22-A5B42473E2CE}"/>
              </a:ext>
            </a:extLst>
          </p:cNvPr>
          <p:cNvSpPr txBox="1"/>
          <p:nvPr/>
        </p:nvSpPr>
        <p:spPr>
          <a:xfrm>
            <a:off x="7519638" y="3285485"/>
            <a:ext cx="1658680" cy="707886"/>
          </a:xfrm>
          <a:prstGeom prst="rect">
            <a:avLst/>
          </a:prstGeom>
          <a:noFill/>
        </p:spPr>
        <p:txBody>
          <a:bodyPr wrap="square" rtlCol="0">
            <a:spAutoFit/>
          </a:bodyPr>
          <a:lstStyle/>
          <a:p>
            <a:pPr algn="ctr">
              <a:defRPr/>
            </a:pPr>
            <a:r>
              <a:rPr lang="en-GB" sz="2000" b="1">
                <a:solidFill>
                  <a:srgbClr val="000000"/>
                </a:solidFill>
              </a:rPr>
              <a:t>Sexual Parameters</a:t>
            </a:r>
          </a:p>
        </p:txBody>
      </p:sp>
      <p:sp>
        <p:nvSpPr>
          <p:cNvPr id="13" name="TextBox 12">
            <a:extLst>
              <a:ext uri="{FF2B5EF4-FFF2-40B4-BE49-F238E27FC236}">
                <a16:creationId xmlns:a16="http://schemas.microsoft.com/office/drawing/2014/main" id="{C450936F-C660-4D3D-8AA6-89B7DD4B3D3B}"/>
              </a:ext>
            </a:extLst>
          </p:cNvPr>
          <p:cNvSpPr txBox="1"/>
          <p:nvPr/>
        </p:nvSpPr>
        <p:spPr>
          <a:xfrm>
            <a:off x="4144501" y="2085049"/>
            <a:ext cx="4433454" cy="307777"/>
          </a:xfrm>
          <a:prstGeom prst="rect">
            <a:avLst/>
          </a:prstGeom>
          <a:noFill/>
        </p:spPr>
        <p:txBody>
          <a:bodyPr wrap="square" rtlCol="0">
            <a:spAutoFit/>
          </a:bodyPr>
          <a:lstStyle/>
          <a:p>
            <a:pPr algn="ctr">
              <a:defRPr/>
            </a:pPr>
            <a:r>
              <a:rPr lang="en-GB" sz="1400" b="1">
                <a:solidFill>
                  <a:srgbClr val="000000"/>
                </a:solidFill>
              </a:rPr>
              <a:t>*Time of first measured change (weeks)</a:t>
            </a:r>
          </a:p>
        </p:txBody>
      </p:sp>
      <p:sp>
        <p:nvSpPr>
          <p:cNvPr id="10" name="TextBox 9">
            <a:extLst>
              <a:ext uri="{FF2B5EF4-FFF2-40B4-BE49-F238E27FC236}">
                <a16:creationId xmlns:a16="http://schemas.microsoft.com/office/drawing/2014/main" id="{F38AC90F-FC46-4649-9141-F2BF6793FB61}"/>
              </a:ext>
            </a:extLst>
          </p:cNvPr>
          <p:cNvSpPr txBox="1"/>
          <p:nvPr/>
        </p:nvSpPr>
        <p:spPr>
          <a:xfrm>
            <a:off x="1607924" y="1360923"/>
            <a:ext cx="10077450" cy="582467"/>
          </a:xfrm>
          <a:prstGeom prst="rect">
            <a:avLst/>
          </a:prstGeom>
          <a:noFill/>
        </p:spPr>
        <p:txBody>
          <a:bodyPr wrap="square" rtlCol="0">
            <a:spAutoFit/>
          </a:bodyPr>
          <a:lstStyle/>
          <a:p>
            <a:pPr marL="12700">
              <a:lnSpc>
                <a:spcPts val="4175"/>
              </a:lnSpc>
              <a:spcBef>
                <a:spcPts val="208"/>
              </a:spcBef>
              <a:defRPr/>
            </a:pPr>
            <a:r>
              <a:rPr lang="en-GB" sz="3200" kern="0" baseline="3413" dirty="0">
                <a:solidFill>
                  <a:srgbClr val="000000"/>
                </a:solidFill>
                <a:latin typeface="+mj-lt"/>
                <a:ea typeface="+mj-ea"/>
                <a:cs typeface="Calibri"/>
              </a:rPr>
              <a:t>Time-dependent and symptom-specific onset of effects of </a:t>
            </a:r>
            <a:r>
              <a:rPr lang="en-GB" sz="3200" kern="0" baseline="3413" dirty="0" err="1">
                <a:solidFill>
                  <a:srgbClr val="000000"/>
                </a:solidFill>
                <a:latin typeface="+mj-lt"/>
                <a:ea typeface="+mj-ea"/>
                <a:cs typeface="Calibri"/>
              </a:rPr>
              <a:t>TTh</a:t>
            </a:r>
            <a:endParaRPr lang="en-GB" sz="3200" kern="0" baseline="3413" dirty="0">
              <a:solidFill>
                <a:srgbClr val="000000"/>
              </a:solidFill>
              <a:latin typeface="+mj-lt"/>
              <a:ea typeface="+mj-ea"/>
              <a:cs typeface="Calibri"/>
            </a:endParaRPr>
          </a:p>
        </p:txBody>
      </p:sp>
      <p:sp>
        <p:nvSpPr>
          <p:cNvPr id="12" name="TextBox 11">
            <a:extLst>
              <a:ext uri="{FF2B5EF4-FFF2-40B4-BE49-F238E27FC236}">
                <a16:creationId xmlns:a16="http://schemas.microsoft.com/office/drawing/2014/main" id="{F0110E3F-92A2-42A6-B950-13B28BDC9D45}"/>
              </a:ext>
            </a:extLst>
          </p:cNvPr>
          <p:cNvSpPr txBox="1"/>
          <p:nvPr/>
        </p:nvSpPr>
        <p:spPr>
          <a:xfrm>
            <a:off x="3485605" y="6492875"/>
            <a:ext cx="5629589" cy="307777"/>
          </a:xfrm>
          <a:prstGeom prst="rect">
            <a:avLst/>
          </a:prstGeom>
          <a:noFill/>
        </p:spPr>
        <p:txBody>
          <a:bodyPr wrap="square" rtlCol="0">
            <a:spAutoFit/>
          </a:bodyPr>
          <a:lstStyle/>
          <a:p>
            <a:pPr algn="ctr" defTabSz="457200" fontAlgn="base">
              <a:spcBef>
                <a:spcPct val="0"/>
              </a:spcBef>
              <a:spcAft>
                <a:spcPct val="0"/>
              </a:spcAft>
              <a:defRPr/>
            </a:pPr>
            <a:r>
              <a:rPr lang="en-GB" sz="1400" b="1">
                <a:solidFill>
                  <a:schemeClr val="bg1"/>
                </a:solidFill>
                <a:cs typeface="Arial" charset="0"/>
              </a:rPr>
              <a:t>Saad et al.  European Journal of Endocrinology (2011) 675-685.</a:t>
            </a:r>
          </a:p>
        </p:txBody>
      </p:sp>
      <p:sp>
        <p:nvSpPr>
          <p:cNvPr id="2" name="Slide Number Placeholder 1">
            <a:extLst>
              <a:ext uri="{FF2B5EF4-FFF2-40B4-BE49-F238E27FC236}">
                <a16:creationId xmlns:a16="http://schemas.microsoft.com/office/drawing/2014/main" id="{B205386A-5626-4BA1-B906-A62257457653}"/>
              </a:ext>
            </a:extLst>
          </p:cNvPr>
          <p:cNvSpPr>
            <a:spLocks noGrp="1"/>
          </p:cNvSpPr>
          <p:nvPr>
            <p:ph type="sldNum" sz="quarter" idx="12"/>
          </p:nvPr>
        </p:nvSpPr>
        <p:spPr>
          <a:xfrm>
            <a:off x="9017924" y="6477932"/>
            <a:ext cx="2743200" cy="365125"/>
          </a:xfrm>
        </p:spPr>
        <p:txBody>
          <a:bodyPr/>
          <a:lstStyle/>
          <a:p>
            <a:fld id="{24443D20-B41A-4E7F-B431-D4A85DE2CB5E}" type="slidenum">
              <a:rPr lang="en-GB" smtClean="0"/>
              <a:pPr/>
              <a:t>78</a:t>
            </a:fld>
            <a:endParaRPr lang="en-GB" dirty="0">
              <a:solidFill>
                <a:schemeClr val="tx1">
                  <a:lumMod val="20000"/>
                  <a:lumOff val="80000"/>
                </a:schemeClr>
              </a:solidFill>
            </a:endParaRPr>
          </a:p>
        </p:txBody>
      </p:sp>
    </p:spTree>
    <p:extLst>
      <p:ext uri="{BB962C8B-B14F-4D97-AF65-F5344CB8AC3E}">
        <p14:creationId xmlns:p14="http://schemas.microsoft.com/office/powerpoint/2010/main" val="28389290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A85B53-D087-479D-9D4A-61659812B2A5}"/>
              </a:ext>
            </a:extLst>
          </p:cNvPr>
          <p:cNvSpPr txBox="1">
            <a:spLocks/>
          </p:cNvSpPr>
          <p:nvPr/>
        </p:nvSpPr>
        <p:spPr>
          <a:xfrm>
            <a:off x="167699" y="373966"/>
            <a:ext cx="11553245" cy="653903"/>
          </a:xfrm>
          <a:prstGeom prst="rect">
            <a:avLst/>
          </a:prstGeom>
        </p:spPr>
        <p:txBody>
          <a:bodyPr vert="horz" lIns="91440" tIns="45720" rIns="91440" bIns="45720" rtlCol="0" anchor="ctr">
            <a:no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12700" defTabSz="914400">
              <a:lnSpc>
                <a:spcPts val="4175"/>
              </a:lnSpc>
              <a:spcBef>
                <a:spcPts val="208"/>
              </a:spcBef>
              <a:buClr>
                <a:srgbClr val="005294"/>
              </a:buClr>
              <a:defRPr/>
            </a:pPr>
            <a:r>
              <a:rPr lang="en-GB" sz="4000" b="0" kern="0" dirty="0">
                <a:solidFill>
                  <a:srgbClr val="000000"/>
                </a:solidFill>
                <a:latin typeface="+mj-lt"/>
                <a:cs typeface="Calibri"/>
              </a:rPr>
              <a:t>Time to Onset of TD Symptom Improvement</a:t>
            </a:r>
          </a:p>
        </p:txBody>
      </p:sp>
      <p:sp>
        <p:nvSpPr>
          <p:cNvPr id="16" name="TextBox 15">
            <a:extLst>
              <a:ext uri="{FF2B5EF4-FFF2-40B4-BE49-F238E27FC236}">
                <a16:creationId xmlns:a16="http://schemas.microsoft.com/office/drawing/2014/main" id="{D1272380-00E6-4899-A0A2-7AB2ADFDC994}"/>
              </a:ext>
            </a:extLst>
          </p:cNvPr>
          <p:cNvSpPr txBox="1"/>
          <p:nvPr/>
        </p:nvSpPr>
        <p:spPr>
          <a:xfrm>
            <a:off x="3286099" y="6504503"/>
            <a:ext cx="5629589" cy="307777"/>
          </a:xfrm>
          <a:prstGeom prst="rect">
            <a:avLst/>
          </a:prstGeom>
          <a:noFill/>
        </p:spPr>
        <p:txBody>
          <a:bodyPr wrap="square" rtlCol="0">
            <a:spAutoFit/>
          </a:bodyPr>
          <a:lstStyle/>
          <a:p>
            <a:pPr algn="ctr" defTabSz="457200" fontAlgn="base">
              <a:spcBef>
                <a:spcPct val="0"/>
              </a:spcBef>
              <a:spcAft>
                <a:spcPct val="0"/>
              </a:spcAft>
              <a:defRPr/>
            </a:pPr>
            <a:r>
              <a:rPr lang="en-GB" sz="1400" b="1">
                <a:solidFill>
                  <a:schemeClr val="bg1"/>
                </a:solidFill>
                <a:cs typeface="Arial" charset="0"/>
              </a:rPr>
              <a:t>Saad et al.  European Journal of Endocrinology (2011) 675-685.</a:t>
            </a:r>
          </a:p>
        </p:txBody>
      </p:sp>
      <p:pic>
        <p:nvPicPr>
          <p:cNvPr id="7" name="Picture 6">
            <a:extLst>
              <a:ext uri="{FF2B5EF4-FFF2-40B4-BE49-F238E27FC236}">
                <a16:creationId xmlns:a16="http://schemas.microsoft.com/office/drawing/2014/main" id="{4893015A-E4CA-4C8F-8A76-C55B1AD36780}"/>
              </a:ext>
            </a:extLst>
          </p:cNvPr>
          <p:cNvPicPr>
            <a:picLocks noChangeAspect="1"/>
          </p:cNvPicPr>
          <p:nvPr/>
        </p:nvPicPr>
        <p:blipFill>
          <a:blip r:embed="rId2"/>
          <a:stretch>
            <a:fillRect/>
          </a:stretch>
        </p:blipFill>
        <p:spPr>
          <a:xfrm>
            <a:off x="1693257" y="2031089"/>
            <a:ext cx="8366991" cy="3277944"/>
          </a:xfrm>
          <a:prstGeom prst="rect">
            <a:avLst/>
          </a:prstGeom>
          <a:ln>
            <a:solidFill>
              <a:schemeClr val="accent5"/>
            </a:solidFill>
          </a:ln>
        </p:spPr>
      </p:pic>
      <p:sp>
        <p:nvSpPr>
          <p:cNvPr id="15" name="TextBox 14">
            <a:extLst>
              <a:ext uri="{FF2B5EF4-FFF2-40B4-BE49-F238E27FC236}">
                <a16:creationId xmlns:a16="http://schemas.microsoft.com/office/drawing/2014/main" id="{3CB8E612-EFE1-4F39-8B22-A5B42473E2CE}"/>
              </a:ext>
            </a:extLst>
          </p:cNvPr>
          <p:cNvSpPr txBox="1"/>
          <p:nvPr/>
        </p:nvSpPr>
        <p:spPr>
          <a:xfrm>
            <a:off x="7890612" y="2880932"/>
            <a:ext cx="1839435" cy="1015663"/>
          </a:xfrm>
          <a:prstGeom prst="rect">
            <a:avLst/>
          </a:prstGeom>
          <a:noFill/>
        </p:spPr>
        <p:txBody>
          <a:bodyPr wrap="square" rtlCol="0">
            <a:spAutoFit/>
          </a:bodyPr>
          <a:lstStyle/>
          <a:p>
            <a:pPr algn="ctr">
              <a:defRPr/>
            </a:pPr>
            <a:r>
              <a:rPr lang="en-GB" sz="2000" b="1">
                <a:solidFill>
                  <a:srgbClr val="000000"/>
                </a:solidFill>
              </a:rPr>
              <a:t>Body Composition &amp; Strength</a:t>
            </a:r>
          </a:p>
        </p:txBody>
      </p:sp>
      <p:sp>
        <p:nvSpPr>
          <p:cNvPr id="11" name="TextBox 10">
            <a:extLst>
              <a:ext uri="{FF2B5EF4-FFF2-40B4-BE49-F238E27FC236}">
                <a16:creationId xmlns:a16="http://schemas.microsoft.com/office/drawing/2014/main" id="{FE42F09C-7A40-4903-B195-8F35363D7746}"/>
              </a:ext>
            </a:extLst>
          </p:cNvPr>
          <p:cNvSpPr txBox="1"/>
          <p:nvPr/>
        </p:nvSpPr>
        <p:spPr>
          <a:xfrm>
            <a:off x="5626794" y="2144834"/>
            <a:ext cx="4433454" cy="307777"/>
          </a:xfrm>
          <a:prstGeom prst="rect">
            <a:avLst/>
          </a:prstGeom>
          <a:noFill/>
        </p:spPr>
        <p:txBody>
          <a:bodyPr wrap="square" rtlCol="0">
            <a:spAutoFit/>
          </a:bodyPr>
          <a:lstStyle/>
          <a:p>
            <a:pPr algn="ctr">
              <a:defRPr/>
            </a:pPr>
            <a:r>
              <a:rPr lang="en-GB" sz="1400" b="1">
                <a:solidFill>
                  <a:srgbClr val="000000"/>
                </a:solidFill>
              </a:rPr>
              <a:t>*Time of first measured change (months)</a:t>
            </a:r>
          </a:p>
        </p:txBody>
      </p:sp>
      <p:sp>
        <p:nvSpPr>
          <p:cNvPr id="9" name="TextBox 8">
            <a:extLst>
              <a:ext uri="{FF2B5EF4-FFF2-40B4-BE49-F238E27FC236}">
                <a16:creationId xmlns:a16="http://schemas.microsoft.com/office/drawing/2014/main" id="{03CBC26E-FA2F-4CEE-A331-EA290368B16E}"/>
              </a:ext>
            </a:extLst>
          </p:cNvPr>
          <p:cNvSpPr txBox="1"/>
          <p:nvPr/>
        </p:nvSpPr>
        <p:spPr>
          <a:xfrm>
            <a:off x="1375168" y="1399663"/>
            <a:ext cx="10077450" cy="582467"/>
          </a:xfrm>
          <a:prstGeom prst="rect">
            <a:avLst/>
          </a:prstGeom>
          <a:noFill/>
        </p:spPr>
        <p:txBody>
          <a:bodyPr wrap="square" rtlCol="0">
            <a:spAutoFit/>
          </a:bodyPr>
          <a:lstStyle/>
          <a:p>
            <a:pPr marL="12700">
              <a:lnSpc>
                <a:spcPts val="4175"/>
              </a:lnSpc>
              <a:spcBef>
                <a:spcPts val="208"/>
              </a:spcBef>
              <a:defRPr/>
            </a:pPr>
            <a:r>
              <a:rPr lang="en-GB" sz="3200" kern="0" baseline="3413" dirty="0">
                <a:solidFill>
                  <a:srgbClr val="000000"/>
                </a:solidFill>
                <a:latin typeface="+mj-lt"/>
                <a:ea typeface="+mj-ea"/>
                <a:cs typeface="Calibri"/>
              </a:rPr>
              <a:t>Time-dependent and symptom-specific onset of effects of </a:t>
            </a:r>
            <a:r>
              <a:rPr lang="en-GB" sz="3200" kern="0" baseline="3413" dirty="0" err="1">
                <a:solidFill>
                  <a:srgbClr val="000000"/>
                </a:solidFill>
                <a:latin typeface="+mj-lt"/>
                <a:ea typeface="+mj-ea"/>
                <a:cs typeface="Calibri"/>
              </a:rPr>
              <a:t>TTh</a:t>
            </a:r>
            <a:endParaRPr lang="en-GB" sz="3200" kern="0" baseline="3413" dirty="0">
              <a:solidFill>
                <a:srgbClr val="000000"/>
              </a:solidFill>
              <a:latin typeface="+mj-lt"/>
              <a:ea typeface="+mj-ea"/>
              <a:cs typeface="Calibri"/>
            </a:endParaRPr>
          </a:p>
        </p:txBody>
      </p:sp>
      <p:sp>
        <p:nvSpPr>
          <p:cNvPr id="2" name="Slide Number Placeholder 1">
            <a:extLst>
              <a:ext uri="{FF2B5EF4-FFF2-40B4-BE49-F238E27FC236}">
                <a16:creationId xmlns:a16="http://schemas.microsoft.com/office/drawing/2014/main" id="{EED7F801-17B4-4879-8D51-6A231CD8BC17}"/>
              </a:ext>
            </a:extLst>
          </p:cNvPr>
          <p:cNvSpPr>
            <a:spLocks noGrp="1"/>
          </p:cNvSpPr>
          <p:nvPr>
            <p:ph type="sldNum" sz="quarter" idx="12"/>
          </p:nvPr>
        </p:nvSpPr>
        <p:spPr/>
        <p:txBody>
          <a:bodyPr/>
          <a:lstStyle/>
          <a:p>
            <a:fld id="{24443D20-B41A-4E7F-B431-D4A85DE2CB5E}" type="slidenum">
              <a:rPr lang="en-GB" smtClean="0"/>
              <a:pPr/>
              <a:t>79</a:t>
            </a:fld>
            <a:endParaRPr lang="en-GB">
              <a:solidFill>
                <a:schemeClr val="tx1">
                  <a:lumMod val="20000"/>
                  <a:lumOff val="80000"/>
                </a:schemeClr>
              </a:solidFill>
            </a:endParaRPr>
          </a:p>
        </p:txBody>
      </p:sp>
    </p:spTree>
    <p:extLst>
      <p:ext uri="{BB962C8B-B14F-4D97-AF65-F5344CB8AC3E}">
        <p14:creationId xmlns:p14="http://schemas.microsoft.com/office/powerpoint/2010/main" val="42650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CF2CE2B-9D7F-409F-A125-839902964C24}"/>
              </a:ext>
            </a:extLst>
          </p:cNvPr>
          <p:cNvSpPr/>
          <p:nvPr/>
        </p:nvSpPr>
        <p:spPr>
          <a:xfrm>
            <a:off x="927899" y="2048681"/>
            <a:ext cx="9587181" cy="2921071"/>
          </a:xfrm>
          <a:prstGeom prst="roundRect">
            <a:avLst/>
          </a:prstGeom>
          <a:solidFill>
            <a:srgbClr val="006EAB"/>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9" name="Content Placeholder 1">
            <a:extLst>
              <a:ext uri="{FF2B5EF4-FFF2-40B4-BE49-F238E27FC236}">
                <a16:creationId xmlns:a16="http://schemas.microsoft.com/office/drawing/2014/main" id="{22228B47-F417-42DF-A4CF-EE180CC95FB7}"/>
              </a:ext>
            </a:extLst>
          </p:cNvPr>
          <p:cNvSpPr txBox="1">
            <a:spLocks/>
          </p:cNvSpPr>
          <p:nvPr/>
        </p:nvSpPr>
        <p:spPr>
          <a:xfrm>
            <a:off x="1099735" y="2496831"/>
            <a:ext cx="9243508" cy="17001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schemeClr val="bg1"/>
                </a:solidFill>
                <a:effectLst/>
                <a:uLnTx/>
                <a:uFillTx/>
                <a:latin typeface="Poppins Light"/>
                <a:ea typeface="+mn-ea"/>
                <a:cs typeface="+mn-cs"/>
              </a:rPr>
              <a:t>“General Practice is by far the most common entrance point into the healthcare system for preventative health strategies and management of acute and chronic disease in men.”</a:t>
            </a:r>
            <a:endParaRPr kumimoji="0" lang="en-GB" b="0" i="0" u="none" strike="noStrike" kern="1200" cap="none" spc="0" normalizeH="0" baseline="0" noProof="0" dirty="0">
              <a:ln>
                <a:noFill/>
              </a:ln>
              <a:solidFill>
                <a:schemeClr val="bg1"/>
              </a:solidFill>
              <a:effectLst/>
              <a:uLnTx/>
              <a:uFillTx/>
              <a:latin typeface="Poppins Light"/>
              <a:ea typeface="+mn-ea"/>
              <a:cs typeface="+mn-cs"/>
            </a:endParaRPr>
          </a:p>
        </p:txBody>
      </p:sp>
      <p:sp>
        <p:nvSpPr>
          <p:cNvPr id="10" name="Title 4">
            <a:extLst>
              <a:ext uri="{FF2B5EF4-FFF2-40B4-BE49-F238E27FC236}">
                <a16:creationId xmlns:a16="http://schemas.microsoft.com/office/drawing/2014/main" id="{B5FE5CA2-A808-48C1-8FE9-C6ED3403F0BD}"/>
              </a:ext>
            </a:extLst>
          </p:cNvPr>
          <p:cNvSpPr txBox="1">
            <a:spLocks/>
          </p:cNvSpPr>
          <p:nvPr/>
        </p:nvSpPr>
        <p:spPr>
          <a:xfrm>
            <a:off x="-733425" y="670448"/>
            <a:ext cx="9477375" cy="930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GB" sz="4000" dirty="0">
                <a:solidFill>
                  <a:schemeClr val="accent6">
                    <a:lumMod val="10000"/>
                  </a:schemeClr>
                </a:solidFill>
                <a:latin typeface="Poppins Medium"/>
                <a:ea typeface="+mn-ea"/>
                <a:cs typeface="Poppins" panose="00000500000000000000" pitchFamily="2" charset="0"/>
              </a:rPr>
              <a:t>The Gateway to Men’s Health</a:t>
            </a:r>
          </a:p>
        </p:txBody>
      </p:sp>
      <p:sp>
        <p:nvSpPr>
          <p:cNvPr id="6" name="TextBox 5">
            <a:extLst>
              <a:ext uri="{FF2B5EF4-FFF2-40B4-BE49-F238E27FC236}">
                <a16:creationId xmlns:a16="http://schemas.microsoft.com/office/drawing/2014/main" id="{5B5F0C5C-61D9-4B1C-A037-09B3C84618AF}"/>
              </a:ext>
            </a:extLst>
          </p:cNvPr>
          <p:cNvSpPr txBox="1"/>
          <p:nvPr/>
        </p:nvSpPr>
        <p:spPr>
          <a:xfrm>
            <a:off x="504826" y="6511290"/>
            <a:ext cx="11188132" cy="288028"/>
          </a:xfrm>
          <a:prstGeom prst="rect">
            <a:avLst/>
          </a:prstGeom>
          <a:noFill/>
        </p:spPr>
        <p:txBody>
          <a:bodyPr wrap="square">
            <a:spAutoFit/>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400" b="1" i="0" u="none" strike="noStrike" kern="1200" cap="none" spc="0" normalizeH="0" baseline="0" noProof="0" dirty="0">
                <a:ln>
                  <a:noFill/>
                </a:ln>
                <a:solidFill>
                  <a:schemeClr val="bg1"/>
                </a:solidFill>
                <a:effectLst/>
                <a:uLnTx/>
                <a:uFillTx/>
                <a:latin typeface="Poppins Light"/>
                <a:ea typeface="+mn-ea"/>
                <a:cs typeface="+mn-cs"/>
              </a:rPr>
              <a:t>David J, Coxon</a:t>
            </a:r>
            <a:r>
              <a:rPr lang="en-GB" sz="1400" b="1" dirty="0">
                <a:solidFill>
                  <a:schemeClr val="bg1"/>
                </a:solidFill>
                <a:latin typeface="Poppins Light"/>
              </a:rPr>
              <a:t> </a:t>
            </a:r>
            <a:r>
              <a:rPr kumimoji="0" lang="en-GB" sz="1400" b="1" i="0" u="none" strike="noStrike" kern="1200" cap="none" spc="0" normalizeH="0" baseline="0" noProof="0" dirty="0">
                <a:ln>
                  <a:noFill/>
                </a:ln>
                <a:solidFill>
                  <a:schemeClr val="bg1"/>
                </a:solidFill>
                <a:effectLst/>
                <a:uLnTx/>
                <a:uFillTx/>
                <a:latin typeface="Poppins Light"/>
                <a:ea typeface="+mn-ea"/>
                <a:cs typeface="+mn-cs"/>
              </a:rPr>
              <a:t>J</a:t>
            </a:r>
            <a:r>
              <a:rPr lang="en-GB" sz="1400" b="1" dirty="0">
                <a:solidFill>
                  <a:schemeClr val="bg1"/>
                </a:solidFill>
                <a:latin typeface="Poppins Light"/>
              </a:rPr>
              <a:t>,</a:t>
            </a:r>
            <a:r>
              <a:rPr kumimoji="0" lang="en-GB" sz="1400" b="1" i="0" u="none" strike="noStrike" kern="1200" cap="none" spc="0" normalizeH="0" baseline="0" noProof="0" dirty="0">
                <a:ln>
                  <a:noFill/>
                </a:ln>
                <a:solidFill>
                  <a:schemeClr val="bg1"/>
                </a:solidFill>
                <a:effectLst/>
                <a:uLnTx/>
                <a:uFillTx/>
                <a:latin typeface="Poppins Light"/>
                <a:ea typeface="+mn-ea"/>
                <a:cs typeface="+mn-cs"/>
              </a:rPr>
              <a:t> Hackett G, et al Men’s Health Handbook for General Medical Practice 2019</a:t>
            </a:r>
          </a:p>
        </p:txBody>
      </p:sp>
      <p:sp>
        <p:nvSpPr>
          <p:cNvPr id="2" name="Slide Number Placeholder 1">
            <a:extLst>
              <a:ext uri="{FF2B5EF4-FFF2-40B4-BE49-F238E27FC236}">
                <a16:creationId xmlns:a16="http://schemas.microsoft.com/office/drawing/2014/main" id="{B6FC8AF7-CB42-4598-A05D-7096BE338909}"/>
              </a:ext>
            </a:extLst>
          </p:cNvPr>
          <p:cNvSpPr>
            <a:spLocks noGrp="1"/>
          </p:cNvSpPr>
          <p:nvPr>
            <p:ph type="sldNum" sz="quarter" idx="12"/>
          </p:nvPr>
        </p:nvSpPr>
        <p:spPr/>
        <p:txBody>
          <a:bodyPr/>
          <a:lstStyle/>
          <a:p>
            <a:fld id="{24443D20-B41A-4E7F-B431-D4A85DE2CB5E}" type="slidenum">
              <a:rPr lang="en-GB" smtClean="0"/>
              <a:t>8</a:t>
            </a:fld>
            <a:endParaRPr lang="en-GB" dirty="0"/>
          </a:p>
        </p:txBody>
      </p:sp>
    </p:spTree>
    <p:extLst>
      <p:ext uri="{BB962C8B-B14F-4D97-AF65-F5344CB8AC3E}">
        <p14:creationId xmlns:p14="http://schemas.microsoft.com/office/powerpoint/2010/main" val="1527734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D9A695B-AFB0-4F73-94A9-26F92013B6A0}"/>
              </a:ext>
            </a:extLst>
          </p:cNvPr>
          <p:cNvSpPr txBox="1">
            <a:spLocks noChangeArrowheads="1"/>
          </p:cNvSpPr>
          <p:nvPr/>
        </p:nvSpPr>
        <p:spPr>
          <a:xfrm>
            <a:off x="403225" y="378626"/>
            <a:ext cx="8207375" cy="95408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12700" defTabSz="914400">
              <a:lnSpc>
                <a:spcPts val="4175"/>
              </a:lnSpc>
              <a:spcBef>
                <a:spcPts val="208"/>
              </a:spcBef>
              <a:defRPr/>
            </a:pPr>
            <a:r>
              <a:rPr lang="en-US" altLang="en-US" sz="4000" b="0" kern="0" dirty="0" err="1">
                <a:solidFill>
                  <a:srgbClr val="000000"/>
                </a:solidFill>
                <a:latin typeface="+mj-lt"/>
                <a:cs typeface="Calibri"/>
              </a:rPr>
              <a:t>TTh</a:t>
            </a:r>
            <a:r>
              <a:rPr lang="en-US" altLang="en-US" sz="4000" b="0" kern="0" dirty="0">
                <a:solidFill>
                  <a:srgbClr val="000000"/>
                </a:solidFill>
                <a:latin typeface="+mj-lt"/>
                <a:cs typeface="Calibri"/>
              </a:rPr>
              <a:t>: For How Long? </a:t>
            </a:r>
          </a:p>
        </p:txBody>
      </p:sp>
      <p:sp>
        <p:nvSpPr>
          <p:cNvPr id="6" name="Rectangle 3">
            <a:extLst>
              <a:ext uri="{FF2B5EF4-FFF2-40B4-BE49-F238E27FC236}">
                <a16:creationId xmlns:a16="http://schemas.microsoft.com/office/drawing/2014/main" id="{730C5F07-6888-4DAA-B922-11A66B711FB2}"/>
              </a:ext>
            </a:extLst>
          </p:cNvPr>
          <p:cNvSpPr txBox="1">
            <a:spLocks noChangeArrowheads="1"/>
          </p:cNvSpPr>
          <p:nvPr/>
        </p:nvSpPr>
        <p:spPr>
          <a:xfrm>
            <a:off x="485775" y="1440779"/>
            <a:ext cx="10994101" cy="422316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GB" sz="1600" dirty="0">
                <a:solidFill>
                  <a:srgbClr val="3B3838"/>
                </a:solidFill>
                <a:latin typeface="+mn-lt"/>
              </a:rPr>
              <a:t>Testosterone Deficiency (TD) is a </a:t>
            </a:r>
            <a:r>
              <a:rPr lang="en-GB" sz="1600" b="1" dirty="0">
                <a:solidFill>
                  <a:srgbClr val="3B3838"/>
                </a:solidFill>
                <a:latin typeface="+mn-lt"/>
              </a:rPr>
              <a:t>chronic disease </a:t>
            </a:r>
            <a:r>
              <a:rPr lang="en-GB" sz="1600" dirty="0">
                <a:solidFill>
                  <a:srgbClr val="3B3838"/>
                </a:solidFill>
                <a:latin typeface="+mn-lt"/>
              </a:rPr>
              <a:t>which often requires </a:t>
            </a:r>
            <a:r>
              <a:rPr lang="en-GB" sz="1600" b="1" dirty="0">
                <a:solidFill>
                  <a:srgbClr val="3B3838"/>
                </a:solidFill>
                <a:latin typeface="+mn-lt"/>
              </a:rPr>
              <a:t>long-term</a:t>
            </a:r>
            <a:r>
              <a:rPr lang="en-GB" sz="1600" dirty="0">
                <a:solidFill>
                  <a:srgbClr val="3B3838"/>
                </a:solidFill>
                <a:latin typeface="+mn-lt"/>
              </a:rPr>
              <a:t> treatment, not unlike diabetes</a:t>
            </a:r>
          </a:p>
          <a:p>
            <a:pPr>
              <a:buClr>
                <a:schemeClr val="tx1"/>
              </a:buClr>
              <a:buFont typeface="Wingdings" panose="05000000000000000000" pitchFamily="2" charset="2"/>
              <a:buChar char="§"/>
            </a:pPr>
            <a:endParaRPr lang="en-GB" sz="1600" dirty="0">
              <a:solidFill>
                <a:srgbClr val="3B3838"/>
              </a:solidFill>
              <a:latin typeface="+mn-lt"/>
            </a:endParaRPr>
          </a:p>
          <a:p>
            <a:pPr>
              <a:buClr>
                <a:schemeClr val="tx1"/>
              </a:buClr>
              <a:buFont typeface="Wingdings" panose="05000000000000000000" pitchFamily="2" charset="2"/>
              <a:buChar char="§"/>
            </a:pPr>
            <a:r>
              <a:rPr lang="en-GB" sz="1600" dirty="0">
                <a:solidFill>
                  <a:srgbClr val="3B3838"/>
                </a:solidFill>
                <a:latin typeface="+mn-lt"/>
              </a:rPr>
              <a:t>Important to realise that </a:t>
            </a:r>
            <a:r>
              <a:rPr lang="en-GB" sz="1600" dirty="0" err="1">
                <a:solidFill>
                  <a:srgbClr val="3B3838"/>
                </a:solidFill>
                <a:latin typeface="+mn-lt"/>
              </a:rPr>
              <a:t>TTh</a:t>
            </a:r>
            <a:r>
              <a:rPr lang="en-GB" sz="1600" dirty="0">
                <a:solidFill>
                  <a:srgbClr val="3B3838"/>
                </a:solidFill>
                <a:latin typeface="+mn-lt"/>
              </a:rPr>
              <a:t> is considered lifelong therapy</a:t>
            </a:r>
            <a:r>
              <a:rPr lang="en-GB" sz="1600" baseline="30000" dirty="0">
                <a:solidFill>
                  <a:srgbClr val="3B3838"/>
                </a:solidFill>
                <a:latin typeface="+mn-lt"/>
              </a:rPr>
              <a:t>1</a:t>
            </a:r>
          </a:p>
          <a:p>
            <a:pPr>
              <a:buClr>
                <a:schemeClr val="tx1"/>
              </a:buClr>
              <a:buFont typeface="Wingdings" panose="05000000000000000000" pitchFamily="2" charset="2"/>
              <a:buChar char="§"/>
            </a:pPr>
            <a:endParaRPr lang="en-GB" sz="1600" baseline="30000" dirty="0">
              <a:solidFill>
                <a:srgbClr val="3B3838"/>
              </a:solidFill>
              <a:latin typeface="+mn-lt"/>
            </a:endParaRPr>
          </a:p>
          <a:p>
            <a:pPr>
              <a:buClr>
                <a:schemeClr val="tx1"/>
              </a:buClr>
              <a:buFont typeface="Wingdings" panose="05000000000000000000" pitchFamily="2" charset="2"/>
              <a:buChar char="§"/>
            </a:pPr>
            <a:r>
              <a:rPr lang="en-NZ" altLang="en-US" sz="1600" dirty="0">
                <a:solidFill>
                  <a:srgbClr val="3B3838"/>
                </a:solidFill>
                <a:latin typeface="+mn-lt"/>
              </a:rPr>
              <a:t>In patients who have a positive response to </a:t>
            </a:r>
            <a:r>
              <a:rPr lang="en-NZ" altLang="en-US" sz="1600" dirty="0" err="1">
                <a:solidFill>
                  <a:srgbClr val="3B3838"/>
                </a:solidFill>
                <a:latin typeface="+mn-lt"/>
              </a:rPr>
              <a:t>TTh</a:t>
            </a:r>
            <a:r>
              <a:rPr lang="en-NZ" altLang="en-US" sz="1600" dirty="0">
                <a:solidFill>
                  <a:srgbClr val="3B3838"/>
                </a:solidFill>
                <a:latin typeface="+mn-lt"/>
              </a:rPr>
              <a:t>, treatment should continue in accordance with a standardised monitoring plan</a:t>
            </a:r>
            <a:r>
              <a:rPr lang="en-NZ" altLang="en-US" sz="1600" baseline="30000" dirty="0">
                <a:solidFill>
                  <a:srgbClr val="3B3838"/>
                </a:solidFill>
                <a:latin typeface="+mn-lt"/>
              </a:rPr>
              <a:t>2</a:t>
            </a:r>
            <a:r>
              <a:rPr lang="en-NZ" altLang="en-US" sz="1600" dirty="0">
                <a:solidFill>
                  <a:srgbClr val="3B3838"/>
                </a:solidFill>
                <a:latin typeface="+mn-lt"/>
              </a:rPr>
              <a:t> </a:t>
            </a:r>
          </a:p>
          <a:p>
            <a:pPr>
              <a:buClr>
                <a:schemeClr val="tx1"/>
              </a:buClr>
              <a:buFont typeface="Wingdings" panose="05000000000000000000" pitchFamily="2" charset="2"/>
              <a:buChar char="§"/>
            </a:pPr>
            <a:endParaRPr lang="en-NZ" altLang="en-US" sz="1600" dirty="0">
              <a:solidFill>
                <a:srgbClr val="3B3838"/>
              </a:solidFill>
              <a:latin typeface="+mn-lt"/>
            </a:endParaRPr>
          </a:p>
          <a:p>
            <a:pPr marR="0" lvl="0" algn="l" defTabSz="4572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NZ" altLang="en-US" sz="1600" b="0" i="0" u="none" strike="noStrike" kern="1200" cap="none" spc="0" normalizeH="0" baseline="0" noProof="0" dirty="0">
                <a:ln>
                  <a:noFill/>
                </a:ln>
                <a:solidFill>
                  <a:srgbClr val="3B3838"/>
                </a:solidFill>
                <a:effectLst/>
                <a:uLnTx/>
                <a:uFillTx/>
                <a:latin typeface="Poppins Light"/>
                <a:ea typeface="+mn-ea"/>
                <a:cs typeface="+mn-cs"/>
              </a:rPr>
              <a:t>Patient &amp; HCP expectations need to be managed from the outset. Signs &amp; symptoms of TD don’t appear overnight and they don’t disappear overnight either  </a:t>
            </a:r>
          </a:p>
          <a:p>
            <a:pPr marR="0" lvl="0" algn="l" defTabSz="4572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endParaRPr kumimoji="0" lang="en-NZ" altLang="en-US" sz="1600" b="0" i="0" u="none" strike="noStrike" kern="1200" cap="none" spc="0" normalizeH="0" baseline="0" noProof="0" dirty="0">
              <a:ln>
                <a:noFill/>
              </a:ln>
              <a:solidFill>
                <a:srgbClr val="3B3838"/>
              </a:solidFill>
              <a:effectLst/>
              <a:uLnTx/>
              <a:uFillTx/>
              <a:latin typeface="Poppins Light"/>
              <a:ea typeface="+mn-ea"/>
              <a:cs typeface="+mn-cs"/>
            </a:endParaRPr>
          </a:p>
          <a:p>
            <a:pPr marR="0" lvl="0" algn="l" defTabSz="4572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r>
              <a:rPr kumimoji="0" lang="en-NZ" altLang="en-US" sz="1600" b="0" i="0" u="none" strike="noStrike" kern="1200" cap="none" spc="0" normalizeH="0" baseline="0" noProof="0" dirty="0">
                <a:ln>
                  <a:noFill/>
                </a:ln>
                <a:solidFill>
                  <a:srgbClr val="3B3838"/>
                </a:solidFill>
                <a:effectLst/>
                <a:uLnTx/>
                <a:uFillTx/>
                <a:latin typeface="Poppins Light"/>
                <a:ea typeface="+mn-ea"/>
                <a:cs typeface="+mn-cs"/>
              </a:rPr>
              <a:t>HCPs should ensure that their patients are compliant with therapy and that they optimise the dose of therapy for their patients early on to achieve better compliance</a:t>
            </a:r>
          </a:p>
          <a:p>
            <a:pPr marR="0" lvl="0" algn="l" defTabSz="457200" rtl="0" eaLnBrk="1" fontAlgn="auto" latinLnBrk="0" hangingPunct="1">
              <a:lnSpc>
                <a:spcPct val="100000"/>
              </a:lnSpc>
              <a:spcBef>
                <a:spcPct val="20000"/>
              </a:spcBef>
              <a:spcAft>
                <a:spcPts val="0"/>
              </a:spcAft>
              <a:buClr>
                <a:schemeClr val="tx1"/>
              </a:buClr>
              <a:buSzTx/>
              <a:buFont typeface="Wingdings" panose="05000000000000000000" pitchFamily="2" charset="2"/>
              <a:buChar char="§"/>
              <a:tabLst/>
              <a:defRPr/>
            </a:pPr>
            <a:endParaRPr kumimoji="0" lang="en-NZ" altLang="en-US" sz="1600" b="0" i="0" u="none" strike="noStrike" kern="1200" cap="none" spc="0" normalizeH="0" baseline="0" noProof="0" dirty="0">
              <a:ln>
                <a:noFill/>
              </a:ln>
              <a:solidFill>
                <a:srgbClr val="3B3838"/>
              </a:solidFill>
              <a:effectLst/>
              <a:uLnTx/>
              <a:uFillTx/>
              <a:latin typeface="Poppins Light"/>
              <a:ea typeface="+mn-ea"/>
              <a:cs typeface="+mn-cs"/>
            </a:endParaRPr>
          </a:p>
          <a:p>
            <a:pPr>
              <a:buClr>
                <a:schemeClr val="tx1"/>
              </a:buClr>
              <a:buFont typeface="Wingdings" panose="05000000000000000000" pitchFamily="2" charset="2"/>
              <a:buChar char="§"/>
            </a:pPr>
            <a:r>
              <a:rPr lang="en-NZ" altLang="en-US" sz="1600" dirty="0">
                <a:solidFill>
                  <a:srgbClr val="3B3838"/>
                </a:solidFill>
                <a:latin typeface="+mn-lt"/>
              </a:rPr>
              <a:t>In some patients who do particularly well and adopt lifestyle changes, </a:t>
            </a:r>
            <a:r>
              <a:rPr lang="en-NZ" altLang="en-US" sz="1600" dirty="0" err="1">
                <a:solidFill>
                  <a:srgbClr val="3B3838"/>
                </a:solidFill>
                <a:latin typeface="+mn-lt"/>
              </a:rPr>
              <a:t>TTh</a:t>
            </a:r>
            <a:r>
              <a:rPr lang="en-NZ" altLang="en-US" sz="1600" dirty="0">
                <a:solidFill>
                  <a:srgbClr val="3B3838"/>
                </a:solidFill>
                <a:latin typeface="+mn-lt"/>
              </a:rPr>
              <a:t> can sometimes be discontinued</a:t>
            </a:r>
          </a:p>
        </p:txBody>
      </p:sp>
      <p:sp>
        <p:nvSpPr>
          <p:cNvPr id="7" name="Text Placeholder 3">
            <a:extLst>
              <a:ext uri="{FF2B5EF4-FFF2-40B4-BE49-F238E27FC236}">
                <a16:creationId xmlns:a16="http://schemas.microsoft.com/office/drawing/2014/main" id="{152C3F0D-2543-454F-9FCB-F26353C645F6}"/>
              </a:ext>
            </a:extLst>
          </p:cNvPr>
          <p:cNvSpPr txBox="1">
            <a:spLocks/>
          </p:cNvSpPr>
          <p:nvPr/>
        </p:nvSpPr>
        <p:spPr>
          <a:xfrm>
            <a:off x="804763" y="6505807"/>
            <a:ext cx="10579608" cy="282153"/>
          </a:xfrm>
          <a:prstGeom prst="rect">
            <a:avLst/>
          </a:prstGeom>
        </p:spPr>
        <p:txBody>
          <a:bodyPr>
            <a:no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altLang="en-US" sz="1400" b="1">
                <a:solidFill>
                  <a:schemeClr val="bg1"/>
                </a:solidFill>
                <a:latin typeface="+mn-lt"/>
              </a:rPr>
              <a:t>1. Chakrabarty A. </a:t>
            </a:r>
            <a:r>
              <a:rPr lang="en-GB" sz="1400" b="1" err="1">
                <a:solidFill>
                  <a:schemeClr val="bg1"/>
                </a:solidFill>
                <a:latin typeface="+mn-lt"/>
              </a:rPr>
              <a:t>Androl</a:t>
            </a:r>
            <a:r>
              <a:rPr lang="en-GB" sz="1400" b="1">
                <a:solidFill>
                  <a:schemeClr val="bg1"/>
                </a:solidFill>
                <a:latin typeface="+mn-lt"/>
              </a:rPr>
              <a:t> </a:t>
            </a:r>
            <a:r>
              <a:rPr lang="en-GB" sz="1400" b="1" err="1">
                <a:solidFill>
                  <a:schemeClr val="bg1"/>
                </a:solidFill>
                <a:latin typeface="+mn-lt"/>
              </a:rPr>
              <a:t>Gynecol</a:t>
            </a:r>
            <a:r>
              <a:rPr lang="en-GB" sz="1400" b="1">
                <a:solidFill>
                  <a:schemeClr val="bg1"/>
                </a:solidFill>
                <a:latin typeface="+mn-lt"/>
              </a:rPr>
              <a:t>: </a:t>
            </a:r>
            <a:r>
              <a:rPr lang="en-GB" sz="1400" b="1" err="1">
                <a:solidFill>
                  <a:schemeClr val="bg1"/>
                </a:solidFill>
                <a:latin typeface="+mn-lt"/>
              </a:rPr>
              <a:t>Curr</a:t>
            </a:r>
            <a:r>
              <a:rPr lang="en-GB" sz="1400" b="1">
                <a:solidFill>
                  <a:schemeClr val="bg1"/>
                </a:solidFill>
                <a:latin typeface="+mn-lt"/>
              </a:rPr>
              <a:t> Res 2013, 1:3; </a:t>
            </a:r>
            <a:r>
              <a:rPr lang="en-GB" altLang="en-US" sz="1400" b="1">
                <a:solidFill>
                  <a:schemeClr val="bg1"/>
                </a:solidFill>
                <a:latin typeface="+mn-lt"/>
              </a:rPr>
              <a:t>2. </a:t>
            </a:r>
            <a:r>
              <a:rPr lang="en-GB" altLang="en-US" sz="1400" b="1" err="1">
                <a:solidFill>
                  <a:schemeClr val="bg1"/>
                </a:solidFill>
                <a:latin typeface="+mn-lt"/>
              </a:rPr>
              <a:t>Bhasin</a:t>
            </a:r>
            <a:r>
              <a:rPr lang="en-GB" altLang="en-US" sz="1400" b="1">
                <a:solidFill>
                  <a:schemeClr val="bg1"/>
                </a:solidFill>
                <a:latin typeface="+mn-lt"/>
              </a:rPr>
              <a:t> S, et al. </a:t>
            </a:r>
            <a:r>
              <a:rPr lang="en-GB" altLang="en-US" sz="1400" b="1" i="1">
                <a:solidFill>
                  <a:schemeClr val="bg1"/>
                </a:solidFill>
                <a:latin typeface="+mn-lt"/>
              </a:rPr>
              <a:t>J </a:t>
            </a:r>
            <a:r>
              <a:rPr lang="en-GB" altLang="en-US" sz="1400" b="1" i="1" err="1">
                <a:solidFill>
                  <a:schemeClr val="bg1"/>
                </a:solidFill>
                <a:latin typeface="+mn-lt"/>
              </a:rPr>
              <a:t>Clin</a:t>
            </a:r>
            <a:r>
              <a:rPr lang="en-GB" altLang="en-US" sz="1400" b="1" i="1">
                <a:solidFill>
                  <a:schemeClr val="bg1"/>
                </a:solidFill>
                <a:latin typeface="+mn-lt"/>
              </a:rPr>
              <a:t> Endocrinol </a:t>
            </a:r>
            <a:r>
              <a:rPr lang="en-GB" altLang="en-US" sz="1400" b="1" i="1" err="1">
                <a:solidFill>
                  <a:schemeClr val="bg1"/>
                </a:solidFill>
                <a:latin typeface="+mn-lt"/>
              </a:rPr>
              <a:t>Metab</a:t>
            </a:r>
            <a:r>
              <a:rPr lang="en-GB" altLang="en-US" sz="1400" b="1" i="1">
                <a:solidFill>
                  <a:schemeClr val="bg1"/>
                </a:solidFill>
                <a:latin typeface="+mn-lt"/>
              </a:rPr>
              <a:t> </a:t>
            </a:r>
            <a:r>
              <a:rPr lang="en-GB" altLang="en-US" sz="1400" b="1">
                <a:solidFill>
                  <a:schemeClr val="bg1"/>
                </a:solidFill>
                <a:latin typeface="+mn-lt"/>
              </a:rPr>
              <a:t>2010; 95: 2536-2559. </a:t>
            </a:r>
            <a:endParaRPr lang="en-SG" altLang="en-US" sz="1400" b="1">
              <a:solidFill>
                <a:schemeClr val="bg1"/>
              </a:solidFill>
              <a:latin typeface="+mn-lt"/>
            </a:endParaRPr>
          </a:p>
        </p:txBody>
      </p:sp>
      <p:sp>
        <p:nvSpPr>
          <p:cNvPr id="2" name="Slide Number Placeholder 1">
            <a:extLst>
              <a:ext uri="{FF2B5EF4-FFF2-40B4-BE49-F238E27FC236}">
                <a16:creationId xmlns:a16="http://schemas.microsoft.com/office/drawing/2014/main" id="{BD729CFF-E4AE-419A-B3DB-7127DAE685D7}"/>
              </a:ext>
            </a:extLst>
          </p:cNvPr>
          <p:cNvSpPr>
            <a:spLocks noGrp="1"/>
          </p:cNvSpPr>
          <p:nvPr>
            <p:ph type="sldNum" sz="quarter" idx="12"/>
          </p:nvPr>
        </p:nvSpPr>
        <p:spPr/>
        <p:txBody>
          <a:bodyPr/>
          <a:lstStyle/>
          <a:p>
            <a:fld id="{24443D20-B41A-4E7F-B431-D4A85DE2CB5E}" type="slidenum">
              <a:rPr lang="en-GB" smtClean="0"/>
              <a:pPr/>
              <a:t>80</a:t>
            </a:fld>
            <a:endParaRPr lang="en-GB">
              <a:solidFill>
                <a:schemeClr val="tx1">
                  <a:lumMod val="20000"/>
                  <a:lumOff val="80000"/>
                </a:schemeClr>
              </a:solidFill>
            </a:endParaRPr>
          </a:p>
        </p:txBody>
      </p:sp>
    </p:spTree>
    <p:extLst>
      <p:ext uri="{BB962C8B-B14F-4D97-AF65-F5344CB8AC3E}">
        <p14:creationId xmlns:p14="http://schemas.microsoft.com/office/powerpoint/2010/main" val="36402627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124D338-AE27-4339-A753-633382A37725}"/>
              </a:ext>
            </a:extLst>
          </p:cNvPr>
          <p:cNvSpPr>
            <a:spLocks noGrp="1"/>
          </p:cNvSpPr>
          <p:nvPr>
            <p:ph type="ctrTitle"/>
          </p:nvPr>
        </p:nvSpPr>
        <p:spPr>
          <a:xfrm>
            <a:off x="367323" y="2133600"/>
            <a:ext cx="10767497" cy="1384996"/>
          </a:xfrm>
        </p:spPr>
        <p:txBody>
          <a:bodyPr>
            <a:normAutofit/>
          </a:bodyPr>
          <a:lstStyle/>
          <a:p>
            <a:br>
              <a:rPr lang="en-GB" sz="4300" dirty="0"/>
            </a:br>
            <a:r>
              <a:rPr lang="en-GB" b="1" dirty="0"/>
              <a:t>Safety Considerations</a:t>
            </a:r>
          </a:p>
        </p:txBody>
      </p:sp>
    </p:spTree>
    <p:extLst>
      <p:ext uri="{BB962C8B-B14F-4D97-AF65-F5344CB8AC3E}">
        <p14:creationId xmlns:p14="http://schemas.microsoft.com/office/powerpoint/2010/main" val="21314555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D9A695B-AFB0-4F73-94A9-26F92013B6A0}"/>
              </a:ext>
            </a:extLst>
          </p:cNvPr>
          <p:cNvSpPr txBox="1">
            <a:spLocks noChangeArrowheads="1"/>
          </p:cNvSpPr>
          <p:nvPr/>
        </p:nvSpPr>
        <p:spPr>
          <a:xfrm>
            <a:off x="173441" y="482442"/>
            <a:ext cx="11001375" cy="95408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12700" marR="0" lvl="0" indent="0" algn="l" defTabSz="914400" rtl="0" eaLnBrk="1" fontAlgn="auto" latinLnBrk="0" hangingPunct="1">
              <a:lnSpc>
                <a:spcPts val="4175"/>
              </a:lnSpc>
              <a:spcBef>
                <a:spcPts val="208"/>
              </a:spcBef>
              <a:spcAft>
                <a:spcPts val="0"/>
              </a:spcAft>
              <a:buClr>
                <a:srgbClr val="58595B"/>
              </a:buClr>
              <a:buSzTx/>
              <a:buFontTx/>
              <a:buNone/>
              <a:tabLst/>
              <a:defRPr/>
            </a:pPr>
            <a:r>
              <a:rPr kumimoji="0" lang="en-US" altLang="en-US" sz="4000" b="0" i="0" u="none" strike="noStrike" kern="0" cap="none" spc="0" normalizeH="0" baseline="0" noProof="0">
                <a:ln>
                  <a:noFill/>
                </a:ln>
                <a:solidFill>
                  <a:srgbClr val="000000"/>
                </a:solidFill>
                <a:effectLst/>
                <a:uLnTx/>
                <a:uFillTx/>
                <a:latin typeface="Poppins Medium"/>
                <a:ea typeface="+mj-ea"/>
                <a:cs typeface="Calibri"/>
              </a:rPr>
              <a:t>Potential Adverse Effects Linked to </a:t>
            </a:r>
            <a:r>
              <a:rPr kumimoji="0" lang="en-US" altLang="en-US" sz="4000" b="0" i="0" u="none" strike="noStrike" kern="0" cap="none" spc="0" normalizeH="0" baseline="0" noProof="0" err="1">
                <a:ln>
                  <a:noFill/>
                </a:ln>
                <a:solidFill>
                  <a:srgbClr val="000000"/>
                </a:solidFill>
                <a:effectLst/>
                <a:uLnTx/>
                <a:uFillTx/>
                <a:latin typeface="Poppins Medium"/>
                <a:ea typeface="+mj-ea"/>
                <a:cs typeface="Calibri"/>
              </a:rPr>
              <a:t>TTh</a:t>
            </a:r>
            <a:endParaRPr kumimoji="0" lang="en-US" altLang="en-US" sz="4000" b="0" i="0" u="none" strike="noStrike" kern="0" cap="none" spc="0" normalizeH="0" baseline="0" noProof="0">
              <a:ln>
                <a:noFill/>
              </a:ln>
              <a:solidFill>
                <a:srgbClr val="000000"/>
              </a:solidFill>
              <a:effectLst/>
              <a:uLnTx/>
              <a:uFillTx/>
              <a:latin typeface="Poppins Medium"/>
              <a:ea typeface="+mj-ea"/>
              <a:cs typeface="Calibri"/>
            </a:endParaRPr>
          </a:p>
        </p:txBody>
      </p:sp>
      <p:sp>
        <p:nvSpPr>
          <p:cNvPr id="8" name="TextBox 7">
            <a:extLst>
              <a:ext uri="{FF2B5EF4-FFF2-40B4-BE49-F238E27FC236}">
                <a16:creationId xmlns:a16="http://schemas.microsoft.com/office/drawing/2014/main" id="{BDA70CF4-6E59-4EC4-8D9A-05047B79F1C1}"/>
              </a:ext>
            </a:extLst>
          </p:cNvPr>
          <p:cNvSpPr txBox="1"/>
          <p:nvPr/>
        </p:nvSpPr>
        <p:spPr>
          <a:xfrm>
            <a:off x="812447" y="6443051"/>
            <a:ext cx="10571989" cy="415498"/>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1050" b="1" i="0" u="none" strike="noStrike" kern="1200" cap="none" spc="0" normalizeH="0" baseline="0" noProof="0" dirty="0">
                <a:ln>
                  <a:noFill/>
                </a:ln>
                <a:solidFill>
                  <a:prstClr val="white"/>
                </a:solidFill>
                <a:effectLst/>
                <a:uLnTx/>
                <a:uFillTx/>
                <a:latin typeface="Poppins Light"/>
                <a:ea typeface="+mn-ea"/>
                <a:cs typeface="+mn-cs"/>
              </a:rPr>
              <a:t>Bhasin S, </a:t>
            </a:r>
            <a:r>
              <a:rPr kumimoji="0" lang="en-GB" altLang="en-US" sz="1050" b="1" i="0" u="none" strike="noStrike" kern="1200" cap="none" spc="0" normalizeH="0" baseline="0" noProof="0" dirty="0" err="1">
                <a:ln>
                  <a:noFill/>
                </a:ln>
                <a:solidFill>
                  <a:prstClr val="white"/>
                </a:solidFill>
                <a:effectLst/>
                <a:uLnTx/>
                <a:uFillTx/>
                <a:latin typeface="Poppins Light"/>
                <a:ea typeface="+mn-ea"/>
                <a:cs typeface="+mn-cs"/>
              </a:rPr>
              <a:t>Basaria</a:t>
            </a:r>
            <a:r>
              <a:rPr kumimoji="0" lang="en-GB" altLang="en-US" sz="1050" b="1" i="0" u="none" strike="noStrike" kern="1200" cap="none" spc="0" normalizeH="0" baseline="0" noProof="0" dirty="0">
                <a:ln>
                  <a:noFill/>
                </a:ln>
                <a:solidFill>
                  <a:prstClr val="white"/>
                </a:solidFill>
                <a:effectLst/>
                <a:uLnTx/>
                <a:uFillTx/>
                <a:latin typeface="Poppins Light"/>
                <a:ea typeface="+mn-ea"/>
                <a:cs typeface="+mn-cs"/>
              </a:rPr>
              <a:t> S. </a:t>
            </a:r>
            <a:r>
              <a:rPr kumimoji="0" lang="en-GB" altLang="en-US" sz="1050" b="1" i="1" u="none" strike="noStrike" kern="1200" cap="none" spc="0" normalizeH="0" baseline="0" noProof="0" dirty="0">
                <a:ln>
                  <a:noFill/>
                </a:ln>
                <a:solidFill>
                  <a:prstClr val="white"/>
                </a:solidFill>
                <a:effectLst/>
                <a:uLnTx/>
                <a:uFillTx/>
                <a:latin typeface="Poppins Light"/>
                <a:ea typeface="+mn-ea"/>
                <a:cs typeface="+mn-cs"/>
              </a:rPr>
              <a:t>Best </a:t>
            </a:r>
            <a:r>
              <a:rPr kumimoji="0" lang="en-GB" altLang="en-US" sz="1050" b="1" i="1" u="none" strike="noStrike" kern="1200" cap="none" spc="0" normalizeH="0" baseline="0" noProof="0" dirty="0" err="1">
                <a:ln>
                  <a:noFill/>
                </a:ln>
                <a:solidFill>
                  <a:prstClr val="white"/>
                </a:solidFill>
                <a:effectLst/>
                <a:uLnTx/>
                <a:uFillTx/>
                <a:latin typeface="Poppins Light"/>
                <a:ea typeface="+mn-ea"/>
                <a:cs typeface="+mn-cs"/>
              </a:rPr>
              <a:t>Pract</a:t>
            </a:r>
            <a:r>
              <a:rPr kumimoji="0" lang="en-GB" altLang="en-US" sz="1050" b="1" i="1" u="none" strike="noStrike" kern="1200" cap="none" spc="0" normalizeH="0" baseline="0" noProof="0" dirty="0">
                <a:ln>
                  <a:noFill/>
                </a:ln>
                <a:solidFill>
                  <a:prstClr val="white"/>
                </a:solidFill>
                <a:effectLst/>
                <a:uLnTx/>
                <a:uFillTx/>
                <a:latin typeface="Poppins Light"/>
                <a:ea typeface="+mn-ea"/>
                <a:cs typeface="+mn-cs"/>
              </a:rPr>
              <a:t> Res Clin Endocrinol </a:t>
            </a:r>
            <a:r>
              <a:rPr kumimoji="0" lang="en-GB" altLang="en-US" sz="1050" b="1" i="1" u="none" strike="noStrike" kern="1200" cap="none" spc="0" normalizeH="0" baseline="0" noProof="0" dirty="0" err="1">
                <a:ln>
                  <a:noFill/>
                </a:ln>
                <a:solidFill>
                  <a:prstClr val="white"/>
                </a:solidFill>
                <a:effectLst/>
                <a:uLnTx/>
                <a:uFillTx/>
                <a:latin typeface="Poppins Light"/>
                <a:ea typeface="+mn-ea"/>
                <a:cs typeface="+mn-cs"/>
              </a:rPr>
              <a:t>Metab</a:t>
            </a:r>
            <a:r>
              <a:rPr kumimoji="0" lang="en-GB" altLang="en-US" sz="1050" b="1" i="1" u="none" strike="noStrike" kern="1200" cap="none" spc="0" normalizeH="0" baseline="0" noProof="0" dirty="0">
                <a:ln>
                  <a:noFill/>
                </a:ln>
                <a:solidFill>
                  <a:prstClr val="white"/>
                </a:solidFill>
                <a:effectLst/>
                <a:uLnTx/>
                <a:uFillTx/>
                <a:latin typeface="Poppins Light"/>
                <a:ea typeface="+mn-ea"/>
                <a:cs typeface="+mn-cs"/>
              </a:rPr>
              <a:t> </a:t>
            </a:r>
            <a:r>
              <a:rPr kumimoji="0" lang="en-GB" altLang="en-US" sz="1050" b="1" i="0" u="none" strike="noStrike" kern="1200" cap="none" spc="0" normalizeH="0" baseline="0" noProof="0" dirty="0">
                <a:ln>
                  <a:noFill/>
                </a:ln>
                <a:solidFill>
                  <a:prstClr val="white"/>
                </a:solidFill>
                <a:effectLst/>
                <a:uLnTx/>
                <a:uFillTx/>
                <a:latin typeface="Poppins Light"/>
                <a:ea typeface="+mn-ea"/>
                <a:cs typeface="+mn-cs"/>
              </a:rPr>
              <a:t>2011; 25: 251–270.Bhasin S, et al. </a:t>
            </a:r>
            <a:r>
              <a:rPr kumimoji="0" lang="en-GB" altLang="en-US" sz="1050" b="1" i="1" u="none" strike="noStrike" kern="1200" cap="none" spc="0" normalizeH="0" baseline="0" noProof="0" dirty="0">
                <a:ln>
                  <a:noFill/>
                </a:ln>
                <a:solidFill>
                  <a:prstClr val="white"/>
                </a:solidFill>
                <a:effectLst/>
                <a:uLnTx/>
                <a:uFillTx/>
                <a:latin typeface="Poppins Light"/>
                <a:ea typeface="+mn-ea"/>
                <a:cs typeface="+mn-cs"/>
              </a:rPr>
              <a:t>J Clin Endocrinol </a:t>
            </a:r>
            <a:r>
              <a:rPr kumimoji="0" lang="en-GB" altLang="en-US" sz="1050" b="1" i="1" u="none" strike="noStrike" kern="1200" cap="none" spc="0" normalizeH="0" baseline="0" noProof="0" dirty="0" err="1">
                <a:ln>
                  <a:noFill/>
                </a:ln>
                <a:solidFill>
                  <a:prstClr val="white"/>
                </a:solidFill>
                <a:effectLst/>
                <a:uLnTx/>
                <a:uFillTx/>
                <a:latin typeface="Poppins Light"/>
                <a:ea typeface="+mn-ea"/>
                <a:cs typeface="+mn-cs"/>
              </a:rPr>
              <a:t>Metab</a:t>
            </a:r>
            <a:r>
              <a:rPr kumimoji="0" lang="en-GB" altLang="en-US" sz="1050" b="1" i="1" u="none" strike="noStrike" kern="1200" cap="none" spc="0" normalizeH="0" baseline="0" noProof="0" dirty="0">
                <a:ln>
                  <a:noFill/>
                </a:ln>
                <a:solidFill>
                  <a:prstClr val="white"/>
                </a:solidFill>
                <a:effectLst/>
                <a:uLnTx/>
                <a:uFillTx/>
                <a:latin typeface="Poppins Light"/>
                <a:ea typeface="+mn-ea"/>
                <a:cs typeface="+mn-cs"/>
              </a:rPr>
              <a:t> </a:t>
            </a:r>
            <a:r>
              <a:rPr kumimoji="0" lang="en-GB" altLang="en-US" sz="1050" b="1" i="0" u="none" strike="noStrike" kern="1200" cap="none" spc="0" normalizeH="0" baseline="0" noProof="0" dirty="0">
                <a:ln>
                  <a:noFill/>
                </a:ln>
                <a:solidFill>
                  <a:prstClr val="white"/>
                </a:solidFill>
                <a:effectLst/>
                <a:uLnTx/>
                <a:uFillTx/>
                <a:latin typeface="Poppins Light"/>
                <a:ea typeface="+mn-ea"/>
                <a:cs typeface="+mn-cs"/>
              </a:rPr>
              <a:t>2010; 95: 2536–2559. </a:t>
            </a:r>
            <a:r>
              <a:rPr kumimoji="0" lang="en-GB" altLang="en-US" sz="1050" b="1" i="0" u="none" strike="noStrike" kern="1200" cap="none" spc="0" normalizeH="0" baseline="0" noProof="0" dirty="0" err="1">
                <a:ln>
                  <a:noFill/>
                </a:ln>
                <a:solidFill>
                  <a:prstClr val="white"/>
                </a:solidFill>
                <a:effectLst/>
                <a:uLnTx/>
                <a:uFillTx/>
                <a:latin typeface="Poppins Light"/>
                <a:ea typeface="+mn-ea"/>
                <a:cs typeface="+mn-cs"/>
              </a:rPr>
              <a:t>Testogel</a:t>
            </a:r>
            <a:r>
              <a:rPr kumimoji="0" lang="en-GB" altLang="en-US" sz="1050" b="1" i="0" u="none" strike="noStrike" kern="1200" cap="none" spc="0" normalizeH="0" baseline="0" noProof="0" dirty="0">
                <a:ln>
                  <a:noFill/>
                </a:ln>
                <a:solidFill>
                  <a:prstClr val="white"/>
                </a:solidFill>
                <a:effectLst/>
                <a:uLnTx/>
                <a:uFillTx/>
                <a:latin typeface="Poppins Light"/>
                <a:ea typeface="+mn-ea"/>
                <a:cs typeface="+mn-cs"/>
              </a:rPr>
              <a:t> 16.2mg/g SmPC </a:t>
            </a:r>
            <a:r>
              <a:rPr kumimoji="0" lang="en-GB" altLang="en-US" sz="1050" b="1" i="0" u="none" strike="noStrike" kern="1200" cap="none" spc="0" normalizeH="0" baseline="0" noProof="0" dirty="0">
                <a:ln>
                  <a:noFill/>
                </a:ln>
                <a:solidFill>
                  <a:prstClr val="white"/>
                </a:solidFill>
                <a:effectLst/>
                <a:uLnTx/>
                <a:uFillTx/>
                <a:latin typeface="Poppins Light"/>
                <a:ea typeface="+mn-ea"/>
                <a:cs typeface="+mn-cs"/>
                <a:hlinkClick r:id="rId2">
                  <a:extLst>
                    <a:ext uri="{A12FA001-AC4F-418D-AE19-62706E023703}">
                      <ahyp:hlinkClr xmlns:ahyp="http://schemas.microsoft.com/office/drawing/2018/hyperlinkcolor" val="tx"/>
                    </a:ext>
                  </a:extLst>
                </a:hlinkClick>
              </a:rPr>
              <a:t>https://www.medicines.org.uk/emc/product/8919/smpc</a:t>
            </a:r>
            <a:r>
              <a:rPr kumimoji="0" lang="en-GB" altLang="en-US" sz="1050" b="1" i="0" u="none" strike="noStrike" kern="1200" cap="none" spc="0" normalizeH="0" baseline="0" noProof="0" dirty="0">
                <a:ln>
                  <a:noFill/>
                </a:ln>
                <a:solidFill>
                  <a:prstClr val="white"/>
                </a:solidFill>
                <a:effectLst/>
                <a:uLnTx/>
                <a:uFillTx/>
                <a:latin typeface="Poppins Light"/>
                <a:ea typeface="+mn-ea"/>
                <a:cs typeface="+mn-cs"/>
              </a:rPr>
              <a:t> Last Accessed Jan 2022</a:t>
            </a:r>
            <a:endParaRPr kumimoji="0" lang="en-NZ" altLang="en-US" sz="1050" b="1" i="0" u="none" strike="noStrike" kern="1200" cap="none" spc="0" normalizeH="0" baseline="0" noProof="0" dirty="0">
              <a:ln>
                <a:noFill/>
              </a:ln>
              <a:solidFill>
                <a:prstClr val="white"/>
              </a:solidFill>
              <a:effectLst/>
              <a:uLnTx/>
              <a:uFillTx/>
              <a:latin typeface="Poppins Light"/>
              <a:ea typeface="+mn-ea"/>
              <a:cs typeface="+mn-cs"/>
            </a:endParaRPr>
          </a:p>
        </p:txBody>
      </p:sp>
      <p:sp>
        <p:nvSpPr>
          <p:cNvPr id="9" name="Rectangle 3">
            <a:extLst>
              <a:ext uri="{FF2B5EF4-FFF2-40B4-BE49-F238E27FC236}">
                <a16:creationId xmlns:a16="http://schemas.microsoft.com/office/drawing/2014/main" id="{703E0103-FB6D-4A40-B9FB-A91686D2F43E}"/>
              </a:ext>
            </a:extLst>
          </p:cNvPr>
          <p:cNvSpPr txBox="1">
            <a:spLocks noChangeArrowheads="1"/>
          </p:cNvSpPr>
          <p:nvPr/>
        </p:nvSpPr>
        <p:spPr>
          <a:xfrm>
            <a:off x="728322" y="1478093"/>
            <a:ext cx="10439994" cy="44764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006EAB"/>
              </a:buClr>
              <a:buSzTx/>
              <a:buFont typeface="Wingdings" panose="05000000000000000000" pitchFamily="2" charset="2"/>
              <a:buChar char="§"/>
              <a:tabLst/>
              <a:defRPr/>
            </a:pPr>
            <a:r>
              <a:rPr kumimoji="0" lang="en-NZ" sz="2400" b="0" i="0" u="none" strike="noStrike" kern="1200" cap="none" spc="0" normalizeH="0" baseline="0" noProof="0" dirty="0">
                <a:ln>
                  <a:noFill/>
                </a:ln>
                <a:solidFill>
                  <a:srgbClr val="3B3838"/>
                </a:solidFill>
                <a:effectLst/>
                <a:uLnTx/>
                <a:uFillTx/>
                <a:latin typeface="Poppins Light"/>
                <a:ea typeface="+mn-ea"/>
                <a:cs typeface="+mn-cs"/>
              </a:rPr>
              <a:t>Most frequently seen in practice:*</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NZ" sz="800" b="0" i="0" u="none" strike="noStrike" kern="1200" cap="none" spc="0" normalizeH="0" baseline="0" noProof="0" dirty="0">
              <a:ln>
                <a:noFill/>
              </a:ln>
              <a:solidFill>
                <a:srgbClr val="3B3838"/>
              </a:solidFill>
              <a:effectLst/>
              <a:uLnTx/>
              <a:uFillTx/>
              <a:latin typeface="Poppins Light"/>
              <a:ea typeface="+mn-ea"/>
              <a:cs typeface="+mn-cs"/>
            </a:endParaRPr>
          </a:p>
          <a:p>
            <a:pPr marL="742950" marR="0" lvl="1" indent="-285750" algn="l" defTabSz="457200" rtl="0" eaLnBrk="1" fontAlgn="auto" latinLnBrk="0" hangingPunct="1">
              <a:lnSpc>
                <a:spcPct val="100000"/>
              </a:lnSpc>
              <a:spcBef>
                <a:spcPct val="20000"/>
              </a:spcBef>
              <a:spcAft>
                <a:spcPts val="0"/>
              </a:spcAft>
              <a:buClr>
                <a:srgbClr val="006EAB"/>
              </a:buClr>
              <a:buSzTx/>
              <a:buFont typeface="Arial"/>
              <a:buChar char="–"/>
              <a:tabLst/>
              <a:defRPr/>
            </a:pPr>
            <a:r>
              <a:rPr kumimoji="0" lang="en-NZ" sz="2000" b="0" i="0" u="none" strike="noStrike" kern="1200" cap="none" spc="0" normalizeH="0" baseline="0" noProof="0" dirty="0">
                <a:ln>
                  <a:noFill/>
                </a:ln>
                <a:solidFill>
                  <a:srgbClr val="3B3838"/>
                </a:solidFill>
                <a:effectLst/>
                <a:uLnTx/>
                <a:uFillTx/>
                <a:latin typeface="Poppins Light"/>
                <a:ea typeface="+mn-ea"/>
                <a:cs typeface="+mn-cs"/>
              </a:rPr>
              <a:t>Erythrocytosis (see following slides)</a:t>
            </a:r>
          </a:p>
          <a:p>
            <a:pPr marL="742950" marR="0" lvl="1" indent="-285750" algn="l" defTabSz="457200" rtl="0" eaLnBrk="1" fontAlgn="auto" latinLnBrk="0" hangingPunct="1">
              <a:lnSpc>
                <a:spcPct val="100000"/>
              </a:lnSpc>
              <a:spcBef>
                <a:spcPct val="20000"/>
              </a:spcBef>
              <a:spcAft>
                <a:spcPts val="0"/>
              </a:spcAft>
              <a:buClr>
                <a:srgbClr val="006EAB"/>
              </a:buClr>
              <a:buSzTx/>
              <a:buFont typeface="Arial"/>
              <a:buChar char="–"/>
              <a:tabLst/>
              <a:defRPr/>
            </a:pPr>
            <a:r>
              <a:rPr kumimoji="0" lang="en-NZ" sz="2000" b="0" i="0" u="none" strike="noStrike" kern="1200" cap="none" spc="0" normalizeH="0" baseline="0" noProof="0" dirty="0">
                <a:ln>
                  <a:noFill/>
                </a:ln>
                <a:solidFill>
                  <a:srgbClr val="3B3838"/>
                </a:solidFill>
                <a:effectLst/>
                <a:uLnTx/>
                <a:uFillTx/>
                <a:latin typeface="Poppins Light"/>
                <a:ea typeface="+mn-ea"/>
                <a:cs typeface="+mn-cs"/>
              </a:rPr>
              <a:t>Reduced sperm production and infertility</a:t>
            </a:r>
          </a:p>
          <a:p>
            <a:pPr marL="742950" marR="0" lvl="1" indent="-285750" algn="l" defTabSz="457200" rtl="0" eaLnBrk="1" fontAlgn="auto" latinLnBrk="0" hangingPunct="1">
              <a:lnSpc>
                <a:spcPct val="100000"/>
              </a:lnSpc>
              <a:spcBef>
                <a:spcPct val="20000"/>
              </a:spcBef>
              <a:spcAft>
                <a:spcPts val="0"/>
              </a:spcAft>
              <a:buClr>
                <a:srgbClr val="006EAB"/>
              </a:buClr>
              <a:buSzTx/>
              <a:buFont typeface="Arial"/>
              <a:buChar char="–"/>
              <a:tabLst/>
              <a:defRPr/>
            </a:pPr>
            <a:r>
              <a:rPr kumimoji="0" lang="en-NZ" sz="2000" b="0" i="0" u="none" strike="noStrike" kern="1200" cap="none" spc="0" normalizeH="0" baseline="0" noProof="0" dirty="0">
                <a:ln>
                  <a:noFill/>
                </a:ln>
                <a:solidFill>
                  <a:srgbClr val="3B3838"/>
                </a:solidFill>
                <a:effectLst/>
                <a:uLnTx/>
                <a:uFillTx/>
                <a:latin typeface="Poppins Light"/>
                <a:ea typeface="+mn-ea"/>
                <a:cs typeface="+mn-cs"/>
              </a:rPr>
              <a:t>Acne, oiliness of skin</a:t>
            </a:r>
          </a:p>
          <a:p>
            <a:pPr marL="742950" marR="0" lvl="1" indent="-285750" algn="l" defTabSz="457200" rtl="0" eaLnBrk="1" fontAlgn="auto" latinLnBrk="0" hangingPunct="1">
              <a:lnSpc>
                <a:spcPct val="100000"/>
              </a:lnSpc>
              <a:spcBef>
                <a:spcPct val="20000"/>
              </a:spcBef>
              <a:spcAft>
                <a:spcPts val="0"/>
              </a:spcAft>
              <a:buClr>
                <a:srgbClr val="006EAB"/>
              </a:buClr>
              <a:buSzTx/>
              <a:buFont typeface="Arial"/>
              <a:buChar char="–"/>
              <a:tabLst/>
              <a:defRPr/>
            </a:pPr>
            <a:r>
              <a:rPr kumimoji="0" lang="en-NZ" sz="2000" b="0" i="0" u="none" strike="noStrike" kern="1200" cap="none" spc="0" normalizeH="0" baseline="0" noProof="0" dirty="0">
                <a:ln>
                  <a:noFill/>
                </a:ln>
                <a:solidFill>
                  <a:srgbClr val="3B3838"/>
                </a:solidFill>
                <a:effectLst/>
                <a:uLnTx/>
                <a:uFillTx/>
                <a:latin typeface="Poppins Light"/>
                <a:ea typeface="+mn-ea"/>
                <a:cs typeface="+mn-cs"/>
              </a:rPr>
              <a:t>Breast tenderness</a:t>
            </a:r>
          </a:p>
          <a:p>
            <a:pPr marL="742950" marR="0" lvl="1" indent="-285750" algn="l" defTabSz="457200" rtl="0" eaLnBrk="1" fontAlgn="auto" latinLnBrk="0" hangingPunct="1">
              <a:lnSpc>
                <a:spcPct val="100000"/>
              </a:lnSpc>
              <a:spcBef>
                <a:spcPct val="20000"/>
              </a:spcBef>
              <a:spcAft>
                <a:spcPts val="0"/>
              </a:spcAft>
              <a:buClr>
                <a:srgbClr val="006EAB"/>
              </a:buClr>
              <a:buSzTx/>
              <a:buFont typeface="Arial"/>
              <a:buChar char="–"/>
              <a:tabLst/>
              <a:defRPr/>
            </a:pPr>
            <a:r>
              <a:rPr kumimoji="0" lang="en-NZ" sz="2000" b="0" i="0" u="none" strike="noStrike" kern="1200" cap="none" spc="0" normalizeH="0" baseline="0" noProof="0" dirty="0">
                <a:ln>
                  <a:noFill/>
                </a:ln>
                <a:solidFill>
                  <a:srgbClr val="3B3838"/>
                </a:solidFill>
                <a:effectLst/>
                <a:uLnTx/>
                <a:uFillTx/>
                <a:latin typeface="Poppins Light"/>
                <a:ea typeface="+mn-ea"/>
                <a:cs typeface="+mn-cs"/>
              </a:rPr>
              <a:t>Gynaecomastia</a:t>
            </a:r>
          </a:p>
          <a:p>
            <a:pPr marL="742950" marR="0" lvl="1" indent="-285750" algn="l" defTabSz="457200" rtl="0" eaLnBrk="1" fontAlgn="auto" latinLnBrk="0" hangingPunct="1">
              <a:lnSpc>
                <a:spcPct val="100000"/>
              </a:lnSpc>
              <a:spcBef>
                <a:spcPct val="20000"/>
              </a:spcBef>
              <a:spcAft>
                <a:spcPts val="0"/>
              </a:spcAft>
              <a:buClr>
                <a:srgbClr val="006EAB"/>
              </a:buClr>
              <a:buSzTx/>
              <a:buFont typeface="Arial"/>
              <a:buChar char="–"/>
              <a:tabLst/>
              <a:defRPr/>
            </a:pPr>
            <a:r>
              <a:rPr kumimoji="0" lang="en-NZ" sz="2000" b="0" i="0" u="none" strike="noStrike" kern="1200" cap="none" spc="0" normalizeH="0" baseline="0" noProof="0" dirty="0">
                <a:ln>
                  <a:noFill/>
                </a:ln>
                <a:solidFill>
                  <a:srgbClr val="3B3838"/>
                </a:solidFill>
                <a:effectLst/>
                <a:uLnTx/>
                <a:uFillTx/>
                <a:latin typeface="Poppins Light"/>
                <a:ea typeface="+mn-ea"/>
                <a:cs typeface="+mn-cs"/>
              </a:rPr>
              <a:t>Male pattern balding</a:t>
            </a:r>
          </a:p>
          <a:p>
            <a:pPr marL="742950" marR="0" lvl="1" indent="-285750" algn="l" defTabSz="457200" rtl="0" eaLnBrk="1" fontAlgn="auto" latinLnBrk="0" hangingPunct="1">
              <a:lnSpc>
                <a:spcPct val="100000"/>
              </a:lnSpc>
              <a:spcBef>
                <a:spcPct val="20000"/>
              </a:spcBef>
              <a:spcAft>
                <a:spcPts val="0"/>
              </a:spcAft>
              <a:buClr>
                <a:srgbClr val="006EAB"/>
              </a:buClr>
              <a:buSzTx/>
              <a:buFont typeface="Arial"/>
              <a:buChar char="–"/>
              <a:tabLst/>
              <a:defRPr/>
            </a:pPr>
            <a:r>
              <a:rPr kumimoji="0" lang="en-NZ" sz="2000" b="0" i="0" u="none" strike="noStrike" kern="1200" cap="none" spc="0" normalizeH="0" baseline="0" noProof="0" dirty="0">
                <a:ln>
                  <a:noFill/>
                </a:ln>
                <a:solidFill>
                  <a:srgbClr val="3B3838"/>
                </a:solidFill>
                <a:effectLst/>
                <a:uLnTx/>
                <a:uFillTx/>
                <a:latin typeface="Poppins Light"/>
                <a:ea typeface="+mn-ea"/>
                <a:cs typeface="+mn-cs"/>
              </a:rPr>
              <a:t>Formulation-specific effects, e.g., injection site pain or local skin reactions</a:t>
            </a:r>
          </a:p>
        </p:txBody>
      </p:sp>
      <p:sp>
        <p:nvSpPr>
          <p:cNvPr id="15" name="TextBox 14">
            <a:extLst>
              <a:ext uri="{FF2B5EF4-FFF2-40B4-BE49-F238E27FC236}">
                <a16:creationId xmlns:a16="http://schemas.microsoft.com/office/drawing/2014/main" id="{AA0F7655-2F7F-4036-B2F4-7F4610C62A63}"/>
              </a:ext>
            </a:extLst>
          </p:cNvPr>
          <p:cNvSpPr txBox="1"/>
          <p:nvPr/>
        </p:nvSpPr>
        <p:spPr>
          <a:xfrm>
            <a:off x="1023684" y="5559157"/>
            <a:ext cx="9979596"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80808"/>
                </a:solidFill>
                <a:effectLst/>
                <a:uLnTx/>
                <a:uFillTx/>
                <a:latin typeface="Poppins Light"/>
                <a:ea typeface="+mn-ea"/>
                <a:cs typeface="+mn-cs"/>
              </a:rPr>
              <a:t>*Consult the Summary of Product characteristics for a full list of adverse events</a:t>
            </a:r>
          </a:p>
        </p:txBody>
      </p:sp>
      <p:sp>
        <p:nvSpPr>
          <p:cNvPr id="2" name="Slide Number Placeholder 1">
            <a:extLst>
              <a:ext uri="{FF2B5EF4-FFF2-40B4-BE49-F238E27FC236}">
                <a16:creationId xmlns:a16="http://schemas.microsoft.com/office/drawing/2014/main" id="{BB86A3F0-3183-4BCD-866A-85F4044315BF}"/>
              </a:ext>
            </a:extLst>
          </p:cNvPr>
          <p:cNvSpPr>
            <a:spLocks noGrp="1"/>
          </p:cNvSpPr>
          <p:nvPr>
            <p:ph type="sldNum" sz="quarter" idx="12"/>
          </p:nvPr>
        </p:nvSpPr>
        <p:spPr>
          <a:xfrm>
            <a:off x="9262722" y="648461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43D20-B41A-4E7F-B431-D4A85DE2CB5E}" type="slidenum">
              <a:rPr kumimoji="0" lang="en-GB" sz="1200" b="0" i="0" u="none" strike="noStrike" kern="1200" cap="none" spc="0" normalizeH="0" baseline="0" noProof="0" smtClean="0">
                <a:ln>
                  <a:noFill/>
                </a:ln>
                <a:solidFill>
                  <a:srgbClr val="006EAB">
                    <a:lumMod val="20000"/>
                    <a:lumOff val="80000"/>
                  </a:srgbClr>
                </a:solidFill>
                <a:effectLst/>
                <a:uLnTx/>
                <a:uFillTx/>
                <a:latin typeface="Poppin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dirty="0">
              <a:ln>
                <a:noFill/>
              </a:ln>
              <a:solidFill>
                <a:srgbClr val="006EAB">
                  <a:lumMod val="20000"/>
                  <a:lumOff val="80000"/>
                </a:srgbClr>
              </a:solidFill>
              <a:effectLst/>
              <a:uLnTx/>
              <a:uFillTx/>
              <a:latin typeface="Poppins Light"/>
              <a:ea typeface="+mn-ea"/>
              <a:cs typeface="+mn-cs"/>
            </a:endParaRPr>
          </a:p>
        </p:txBody>
      </p:sp>
    </p:spTree>
    <p:extLst>
      <p:ext uri="{BB962C8B-B14F-4D97-AF65-F5344CB8AC3E}">
        <p14:creationId xmlns:p14="http://schemas.microsoft.com/office/powerpoint/2010/main" val="2841344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16689" y="358814"/>
            <a:ext cx="10857053" cy="5278057"/>
          </a:xfrm>
        </p:spPr>
        <p:txBody>
          <a:bodyPr>
            <a:normAutofit/>
          </a:bodyPr>
          <a:lstStyle/>
          <a:p>
            <a:r>
              <a:rPr lang="en-US" sz="4900" b="1" dirty="0"/>
              <a:t>The HEAT-Registry</a:t>
            </a:r>
            <a:br>
              <a:rPr lang="en-US" sz="8000" b="1" dirty="0">
                <a:solidFill>
                  <a:schemeClr val="accent2">
                    <a:lumMod val="75000"/>
                  </a:schemeClr>
                </a:solidFill>
              </a:rPr>
            </a:br>
            <a:r>
              <a:rPr lang="en-US" sz="2700" b="1" dirty="0">
                <a:solidFill>
                  <a:schemeClr val="accent2">
                    <a:lumMod val="75000"/>
                  </a:schemeClr>
                </a:solidFill>
              </a:rPr>
              <a:t> </a:t>
            </a:r>
            <a:br>
              <a:rPr lang="en-US" b="1" dirty="0">
                <a:solidFill>
                  <a:schemeClr val="accent2">
                    <a:lumMod val="75000"/>
                  </a:schemeClr>
                </a:solidFill>
              </a:rPr>
            </a:br>
            <a:r>
              <a:rPr lang="en-US" sz="4400" u="sng" dirty="0" err="1">
                <a:solidFill>
                  <a:schemeClr val="accent2">
                    <a:lumMod val="75000"/>
                  </a:schemeClr>
                </a:solidFill>
              </a:rPr>
              <a:t>HE</a:t>
            </a:r>
            <a:r>
              <a:rPr lang="en-US" sz="4400" b="1" dirty="0" err="1">
                <a:solidFill>
                  <a:schemeClr val="accent2">
                    <a:lumMod val="75000"/>
                  </a:schemeClr>
                </a:solidFill>
              </a:rPr>
              <a:t>matopoietic</a:t>
            </a:r>
            <a:r>
              <a:rPr lang="en-US" sz="4400" b="1" dirty="0">
                <a:solidFill>
                  <a:schemeClr val="accent2">
                    <a:lumMod val="75000"/>
                  </a:schemeClr>
                </a:solidFill>
              </a:rPr>
              <a:t> </a:t>
            </a:r>
            <a:r>
              <a:rPr lang="en-US" sz="4400" u="sng" dirty="0">
                <a:solidFill>
                  <a:schemeClr val="accent2">
                    <a:lumMod val="75000"/>
                  </a:schemeClr>
                </a:solidFill>
              </a:rPr>
              <a:t>A</a:t>
            </a:r>
            <a:r>
              <a:rPr lang="en-US" sz="4400" b="1" dirty="0">
                <a:solidFill>
                  <a:schemeClr val="accent2">
                    <a:lumMod val="75000"/>
                  </a:schemeClr>
                </a:solidFill>
              </a:rPr>
              <a:t>ffection of hypogonadal men receiving </a:t>
            </a:r>
            <a:r>
              <a:rPr lang="en-US" sz="4400" u="sng" dirty="0">
                <a:solidFill>
                  <a:schemeClr val="accent2">
                    <a:lumMod val="75000"/>
                  </a:schemeClr>
                </a:solidFill>
              </a:rPr>
              <a:t>T</a:t>
            </a:r>
            <a:r>
              <a:rPr lang="en-US" sz="4400" b="1" dirty="0">
                <a:solidFill>
                  <a:schemeClr val="accent2">
                    <a:lumMod val="75000"/>
                  </a:schemeClr>
                </a:solidFill>
              </a:rPr>
              <a:t>estosterone substitution</a:t>
            </a:r>
            <a:r>
              <a:rPr lang="en-US" sz="4400" dirty="0">
                <a:solidFill>
                  <a:schemeClr val="accent2">
                    <a:lumMod val="75000"/>
                  </a:schemeClr>
                </a:solidFill>
              </a:rPr>
              <a:t> </a:t>
            </a:r>
            <a:br>
              <a:rPr lang="de-DE" dirty="0"/>
            </a:br>
            <a:r>
              <a:rPr lang="en-US" sz="2800" dirty="0">
                <a:solidFill>
                  <a:schemeClr val="accent2">
                    <a:lumMod val="75000"/>
                  </a:schemeClr>
                </a:solidFill>
              </a:rPr>
              <a:t> </a:t>
            </a:r>
            <a:br>
              <a:rPr lang="de-DE" dirty="0">
                <a:solidFill>
                  <a:schemeClr val="accent2">
                    <a:lumMod val="75000"/>
                  </a:schemeClr>
                </a:solidFill>
              </a:rPr>
            </a:br>
            <a:r>
              <a:rPr lang="de-DE" sz="1400" dirty="0">
                <a:solidFill>
                  <a:schemeClr val="accent5"/>
                </a:solidFill>
              </a:rPr>
              <a:t>Michael Zitzmann, Jann F. Cremers, Claudia Krallmann &amp; Sabine Kliesch (2022) The HEAT-Registry (HEmatopoietic Affection by Testosterone): comparison of a transdermal gel vs long-acting intramuscular testosterone undecanoate in hypogonadal men, The Aging Male, 25:1, 134-144, DOI: 10.1080/13685538.2022.2063830</a:t>
            </a:r>
            <a:br>
              <a:rPr lang="de-DE" dirty="0">
                <a:solidFill>
                  <a:schemeClr val="accent2">
                    <a:lumMod val="75000"/>
                  </a:schemeClr>
                </a:solidFill>
              </a:rPr>
            </a:br>
            <a:endParaRPr lang="de-DE" dirty="0">
              <a:solidFill>
                <a:schemeClr val="accent2">
                  <a:lumMod val="75000"/>
                </a:schemeClr>
              </a:solidFill>
            </a:endParaRPr>
          </a:p>
        </p:txBody>
      </p:sp>
    </p:spTree>
    <p:extLst>
      <p:ext uri="{BB962C8B-B14F-4D97-AF65-F5344CB8AC3E}">
        <p14:creationId xmlns:p14="http://schemas.microsoft.com/office/powerpoint/2010/main" val="25628478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55747-8325-4145-AA70-7F82B16BA75B}"/>
              </a:ext>
            </a:extLst>
          </p:cNvPr>
          <p:cNvSpPr>
            <a:spLocks noGrp="1"/>
          </p:cNvSpPr>
          <p:nvPr>
            <p:ph type="ctrTitle"/>
          </p:nvPr>
        </p:nvSpPr>
        <p:spPr>
          <a:xfrm>
            <a:off x="412830" y="111760"/>
            <a:ext cx="9144000" cy="746305"/>
          </a:xfrm>
        </p:spPr>
        <p:txBody>
          <a:bodyPr/>
          <a:lstStyle/>
          <a:p>
            <a:pPr algn="l"/>
            <a:r>
              <a:rPr lang="en-GB" sz="4400" dirty="0"/>
              <a:t>The HEAT-Registry</a:t>
            </a:r>
          </a:p>
        </p:txBody>
      </p:sp>
      <p:sp>
        <p:nvSpPr>
          <p:cNvPr id="3" name="Subtitle 2">
            <a:extLst>
              <a:ext uri="{FF2B5EF4-FFF2-40B4-BE49-F238E27FC236}">
                <a16:creationId xmlns:a16="http://schemas.microsoft.com/office/drawing/2014/main" id="{6DADC41E-B625-4E19-896F-3ABCF75D5815}"/>
              </a:ext>
            </a:extLst>
          </p:cNvPr>
          <p:cNvSpPr>
            <a:spLocks noGrp="1"/>
          </p:cNvSpPr>
          <p:nvPr>
            <p:ph type="subTitle" idx="1"/>
          </p:nvPr>
        </p:nvSpPr>
        <p:spPr>
          <a:xfrm>
            <a:off x="412830" y="1125055"/>
            <a:ext cx="11185002" cy="5379917"/>
          </a:xfrm>
        </p:spPr>
        <p:txBody>
          <a:bodyPr/>
          <a:lstStyle/>
          <a:p>
            <a:pPr algn="l"/>
            <a:r>
              <a:rPr kumimoji="0" lang="en-US" b="1" i="0" u="none" strike="noStrike" kern="1200" cap="none" spc="0" normalizeH="0" baseline="0" noProof="0" dirty="0">
                <a:ln>
                  <a:noFill/>
                </a:ln>
                <a:solidFill>
                  <a:srgbClr val="123E72"/>
                </a:solidFill>
                <a:effectLst/>
                <a:uLnTx/>
                <a:uFillTx/>
                <a:latin typeface="Abadi" panose="020B0604020104020204" pitchFamily="34" charset="0"/>
                <a:cs typeface="+mn-cs"/>
              </a:rPr>
              <a:t>First direct comparison between Nebido and </a:t>
            </a:r>
            <a:r>
              <a:rPr lang="en-US" b="1" dirty="0">
                <a:solidFill>
                  <a:srgbClr val="123E72"/>
                </a:solidFill>
                <a:latin typeface="Abadi" panose="020B0604020104020204" pitchFamily="34" charset="0"/>
              </a:rPr>
              <a:t>A</a:t>
            </a:r>
            <a:r>
              <a:rPr kumimoji="0" lang="en-US" b="1" i="0" u="none" strike="noStrike" kern="1200" cap="none" spc="0" normalizeH="0" baseline="0" noProof="0" dirty="0">
                <a:ln>
                  <a:noFill/>
                </a:ln>
                <a:solidFill>
                  <a:srgbClr val="123E72"/>
                </a:solidFill>
                <a:effectLst/>
                <a:uLnTx/>
                <a:uFillTx/>
                <a:latin typeface="Abadi" panose="020B0604020104020204" pitchFamily="34" charset="0"/>
                <a:cs typeface="+mn-cs"/>
              </a:rPr>
              <a:t>ndroGel</a:t>
            </a:r>
          </a:p>
          <a:p>
            <a:pPr algn="l"/>
            <a:r>
              <a:rPr lang="en-US" sz="1800" dirty="0">
                <a:solidFill>
                  <a:srgbClr val="123E72"/>
                </a:solidFill>
                <a:latin typeface="Abadi" panose="020B0604020104020204" pitchFamily="34" charset="0"/>
                <a:cs typeface="+mn-cs"/>
              </a:rPr>
              <a:t>Primary aim to assess prospectively the effects of both therapies on:</a:t>
            </a:r>
            <a:endParaRPr kumimoji="0" lang="en-US" b="1" i="0" u="none" strike="noStrike" kern="1200" cap="none" spc="0" normalizeH="0" baseline="0" noProof="0" dirty="0">
              <a:ln>
                <a:noFill/>
              </a:ln>
              <a:solidFill>
                <a:srgbClr val="123E72"/>
              </a:solidFill>
              <a:effectLst/>
              <a:uLnTx/>
              <a:uFillTx/>
              <a:latin typeface="Abadi" panose="020B0604020104020204" pitchFamily="34" charset="0"/>
              <a:cs typeface="+mn-cs"/>
            </a:endParaRPr>
          </a:p>
          <a:p>
            <a:pPr marL="800100" lvl="1" indent="-342900" algn="l" fontAlgn="auto">
              <a:spcBef>
                <a:spcPts val="0"/>
              </a:spcBef>
              <a:spcAft>
                <a:spcPts val="0"/>
              </a:spcAft>
              <a:buFont typeface="Arial" panose="020B0604020202020204" pitchFamily="34" charset="0"/>
              <a:buChar char="•"/>
              <a:defRPr/>
            </a:pPr>
            <a:r>
              <a:rPr lang="en-US" sz="1800" dirty="0">
                <a:solidFill>
                  <a:srgbClr val="123E72"/>
                </a:solidFill>
                <a:latin typeface="Abadi" panose="020B0604020104020204" pitchFamily="34" charset="0"/>
              </a:rPr>
              <a:t>Testosterone levels</a:t>
            </a:r>
          </a:p>
          <a:p>
            <a:pPr marL="800100" lvl="1" indent="-342900" algn="l" fontAlgn="auto">
              <a:spcBef>
                <a:spcPts val="0"/>
              </a:spcBef>
              <a:spcAft>
                <a:spcPts val="0"/>
              </a:spcAft>
              <a:buFont typeface="Arial" panose="020B0604020202020204" pitchFamily="34" charset="0"/>
              <a:buChar char="•"/>
              <a:defRPr/>
            </a:pPr>
            <a:r>
              <a:rPr kumimoji="0" lang="en-US" sz="1800" i="0" u="none" strike="noStrike" kern="1200" cap="none" spc="0" normalizeH="0" baseline="0" noProof="0" dirty="0">
                <a:ln>
                  <a:noFill/>
                </a:ln>
                <a:solidFill>
                  <a:srgbClr val="123E72"/>
                </a:solidFill>
                <a:effectLst/>
                <a:uLnTx/>
                <a:uFillTx/>
                <a:latin typeface="Abadi" panose="020B0604020104020204" pitchFamily="34" charset="0"/>
                <a:cs typeface="+mn-cs"/>
              </a:rPr>
              <a:t>Haemoglobin levels</a:t>
            </a:r>
          </a:p>
          <a:p>
            <a:pPr marL="800100" lvl="1" indent="-342900" algn="l" fontAlgn="auto">
              <a:spcBef>
                <a:spcPts val="0"/>
              </a:spcBef>
              <a:spcAft>
                <a:spcPts val="0"/>
              </a:spcAft>
              <a:buFont typeface="Arial" panose="020B0604020202020204" pitchFamily="34" charset="0"/>
              <a:buChar char="•"/>
              <a:defRPr/>
            </a:pPr>
            <a:r>
              <a:rPr kumimoji="0" lang="en-US" sz="1800" i="0" u="none" strike="noStrike" kern="1200" cap="none" spc="0" normalizeH="0" baseline="0" noProof="0" dirty="0">
                <a:ln>
                  <a:noFill/>
                </a:ln>
                <a:solidFill>
                  <a:srgbClr val="123E72"/>
                </a:solidFill>
                <a:effectLst/>
                <a:uLnTx/>
                <a:uFillTx/>
                <a:latin typeface="Abadi" panose="020B0604020104020204" pitchFamily="34" charset="0"/>
                <a:cs typeface="+mn-cs"/>
              </a:rPr>
              <a:t>Haematocrit</a:t>
            </a:r>
          </a:p>
          <a:p>
            <a:pPr marL="800100" lvl="1" indent="-342900" algn="l" fontAlgn="auto">
              <a:spcBef>
                <a:spcPts val="0"/>
              </a:spcBef>
              <a:spcAft>
                <a:spcPts val="0"/>
              </a:spcAft>
              <a:buFont typeface="Arial" panose="020B0604020202020204" pitchFamily="34" charset="0"/>
              <a:buChar char="•"/>
              <a:defRPr/>
            </a:pPr>
            <a:r>
              <a:rPr kumimoji="0" lang="en-US" sz="1800" i="0" u="none" strike="noStrike" kern="1200" cap="none" spc="0" normalizeH="0" baseline="0" noProof="0" dirty="0">
                <a:ln>
                  <a:noFill/>
                </a:ln>
                <a:solidFill>
                  <a:srgbClr val="123E72"/>
                </a:solidFill>
                <a:effectLst/>
                <a:uLnTx/>
                <a:uFillTx/>
                <a:latin typeface="Abadi" panose="020B0604020104020204" pitchFamily="34" charset="0"/>
                <a:cs typeface="+mn-cs"/>
              </a:rPr>
              <a:t>Passing a threshold of haematocrit &gt;  50%, &gt; 52%, &gt;54% and &gt; 56%</a:t>
            </a:r>
          </a:p>
          <a:p>
            <a:pPr marL="800100" lvl="1" indent="-342900" algn="l" fontAlgn="auto">
              <a:spcBef>
                <a:spcPts val="0"/>
              </a:spcBef>
              <a:spcAft>
                <a:spcPts val="0"/>
              </a:spcAft>
              <a:buFont typeface="Arial" panose="020B0604020202020204" pitchFamily="34" charset="0"/>
              <a:buChar char="•"/>
              <a:defRPr/>
            </a:pPr>
            <a:endParaRPr lang="en-US" sz="1800" dirty="0">
              <a:solidFill>
                <a:srgbClr val="123E72"/>
              </a:solidFill>
              <a:latin typeface="Abadi" panose="020B0604020104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123E72"/>
                </a:solidFill>
                <a:effectLst/>
                <a:uLnTx/>
                <a:uFillTx/>
                <a:latin typeface="Abadi" panose="020B0604020104020204" pitchFamily="34" charset="0"/>
                <a:cs typeface="+mn-cs"/>
              </a:rPr>
              <a:t>Prospective, single-centre (Muenster), observational registry for TRT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i="0" u="none" strike="noStrike" kern="1200" cap="none" spc="0" normalizeH="0" baseline="0" noProof="0" dirty="0">
              <a:ln>
                <a:noFill/>
              </a:ln>
              <a:solidFill>
                <a:srgbClr val="123E72"/>
              </a:solidFill>
              <a:effectLst/>
              <a:uLnTx/>
              <a:uFillTx/>
              <a:latin typeface="Abadi" panose="020B0604020104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123E72"/>
                </a:solidFill>
                <a:effectLst/>
                <a:uLnTx/>
                <a:uFillTx/>
                <a:latin typeface="Abadi" panose="020B0604020104020204" pitchFamily="34" charset="0"/>
                <a:cs typeface="+mn-cs"/>
              </a:rPr>
              <a:t>Minimum treatment period of 24 weeks</a:t>
            </a:r>
          </a:p>
          <a:p>
            <a:pPr marL="800100" lvl="1" indent="-342900" algn="l" fontAlgn="auto">
              <a:spcBef>
                <a:spcPts val="0"/>
              </a:spcBef>
              <a:spcAft>
                <a:spcPts val="0"/>
              </a:spcAft>
              <a:buFont typeface="Arial" panose="020B0604020202020204" pitchFamily="34" charset="0"/>
              <a:buChar char="•"/>
              <a:defRPr/>
            </a:pPr>
            <a:r>
              <a:rPr kumimoji="0" lang="en-US" sz="1800" i="0" u="none" strike="noStrike" kern="1200" cap="none" spc="0" normalizeH="0" baseline="0" noProof="0" dirty="0">
                <a:ln>
                  <a:noFill/>
                </a:ln>
                <a:solidFill>
                  <a:srgbClr val="123E72"/>
                </a:solidFill>
                <a:effectLst/>
                <a:uLnTx/>
                <a:uFillTx/>
                <a:latin typeface="Abadi" panose="020B0604020104020204" pitchFamily="34" charset="0"/>
                <a:cs typeface="+mn-cs"/>
              </a:rPr>
              <a:t>Group 1: 498 men prescribed AndroGel</a:t>
            </a:r>
          </a:p>
          <a:p>
            <a:pPr marL="800100" lvl="1" indent="-342900" algn="l" fontAlgn="auto">
              <a:spcBef>
                <a:spcPts val="0"/>
              </a:spcBef>
              <a:spcAft>
                <a:spcPts val="0"/>
              </a:spcAft>
              <a:buFont typeface="Arial" panose="020B0604020202020204" pitchFamily="34" charset="0"/>
              <a:buChar char="•"/>
              <a:defRPr/>
            </a:pPr>
            <a:r>
              <a:rPr kumimoji="0" lang="en-US" sz="1800" i="0" u="none" strike="noStrike" kern="1200" cap="none" spc="0" normalizeH="0" baseline="0" noProof="0" dirty="0">
                <a:ln>
                  <a:noFill/>
                </a:ln>
                <a:solidFill>
                  <a:srgbClr val="123E72"/>
                </a:solidFill>
                <a:effectLst/>
                <a:uLnTx/>
                <a:uFillTx/>
                <a:latin typeface="Abadi" panose="020B0604020104020204" pitchFamily="34" charset="0"/>
                <a:cs typeface="+mn-cs"/>
              </a:rPr>
              <a:t>Group 2: </a:t>
            </a:r>
            <a:r>
              <a:rPr lang="en-US" sz="1800" dirty="0">
                <a:solidFill>
                  <a:srgbClr val="123E72"/>
                </a:solidFill>
                <a:latin typeface="Abadi" panose="020B0604020104020204" pitchFamily="34" charset="0"/>
              </a:rPr>
              <a:t>304</a:t>
            </a:r>
            <a:r>
              <a:rPr kumimoji="0" lang="en-US" sz="1800" i="0" u="none" strike="noStrike" kern="1200" cap="none" spc="0" normalizeH="0" baseline="0" noProof="0" dirty="0">
                <a:ln>
                  <a:noFill/>
                </a:ln>
                <a:solidFill>
                  <a:srgbClr val="123E72"/>
                </a:solidFill>
                <a:effectLst/>
                <a:uLnTx/>
                <a:uFillTx/>
                <a:latin typeface="Abadi" panose="020B0604020104020204" pitchFamily="34" charset="0"/>
                <a:cs typeface="+mn-cs"/>
              </a:rPr>
              <a:t> men prescribed Nebido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i="0" u="none" strike="noStrike" kern="1200" cap="none" spc="0" normalizeH="0" baseline="0" noProof="0" dirty="0">
              <a:ln>
                <a:noFill/>
              </a:ln>
              <a:solidFill>
                <a:srgbClr val="123E72"/>
              </a:solidFill>
              <a:effectLst/>
              <a:uLnTx/>
              <a:uFillTx/>
              <a:latin typeface="Abadi" panose="020B060402010402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i="0" u="none" strike="noStrike" kern="1200" cap="none" spc="0" normalizeH="0" baseline="0" noProof="0" dirty="0">
                <a:ln>
                  <a:noFill/>
                </a:ln>
                <a:solidFill>
                  <a:srgbClr val="123E72"/>
                </a:solidFill>
                <a:effectLst/>
                <a:uLnTx/>
                <a:uFillTx/>
                <a:latin typeface="Abadi" panose="020B0604020104020204" pitchFamily="34" charset="0"/>
                <a:cs typeface="+mn-cs"/>
              </a:rPr>
              <a:t>Medication chosen according to patient’s and physician’s agreement</a:t>
            </a:r>
          </a:p>
          <a:p>
            <a:pPr marL="800100" lvl="1" indent="-342900" algn="l" fontAlgn="auto">
              <a:spcBef>
                <a:spcPts val="0"/>
              </a:spcBef>
              <a:spcAft>
                <a:spcPts val="0"/>
              </a:spcAft>
              <a:buFont typeface="Arial" panose="020B0604020202020204" pitchFamily="34" charset="0"/>
              <a:buChar char="•"/>
              <a:defRPr/>
            </a:pPr>
            <a:r>
              <a:rPr kumimoji="0" lang="en-US" sz="1800" i="0" u="none" strike="noStrike" kern="1200" cap="none" spc="0" normalizeH="0" baseline="0" noProof="0" dirty="0">
                <a:ln>
                  <a:noFill/>
                </a:ln>
                <a:solidFill>
                  <a:srgbClr val="123E72"/>
                </a:solidFill>
                <a:effectLst/>
                <a:uLnTx/>
                <a:uFillTx/>
                <a:latin typeface="Abadi" panose="020B0604020104020204" pitchFamily="34" charset="0"/>
                <a:cs typeface="+mn-cs"/>
              </a:rPr>
              <a:t>No randomization</a:t>
            </a:r>
            <a:endParaRPr kumimoji="0" lang="de-DE" sz="1800" i="0" u="none" strike="noStrike" kern="1200" cap="none" spc="0" normalizeH="0" baseline="0" noProof="0" dirty="0">
              <a:ln>
                <a:noFill/>
              </a:ln>
              <a:solidFill>
                <a:srgbClr val="123E72"/>
              </a:solidFill>
              <a:effectLst/>
              <a:uLnTx/>
              <a:uFillTx/>
              <a:latin typeface="Abadi" panose="020B0604020104020204" pitchFamily="34" charset="0"/>
              <a:cs typeface="+mn-cs"/>
            </a:endParaRPr>
          </a:p>
          <a:p>
            <a:pPr marL="342900" indent="-342900" algn="l" fontAlgn="auto">
              <a:spcBef>
                <a:spcPts val="0"/>
              </a:spcBef>
              <a:spcAft>
                <a:spcPts val="0"/>
              </a:spcAft>
              <a:buFont typeface="Arial" panose="020B0604020202020204" pitchFamily="34" charset="0"/>
              <a:buChar char="•"/>
              <a:defRPr/>
            </a:pPr>
            <a:endParaRPr kumimoji="0" lang="en-US" i="0" u="none" strike="noStrike" kern="1200" cap="none" spc="0" normalizeH="0" baseline="0" noProof="0" dirty="0">
              <a:ln>
                <a:noFill/>
              </a:ln>
              <a:solidFill>
                <a:prstClr val="black"/>
              </a:solidFill>
              <a:effectLst/>
              <a:uLnTx/>
              <a:uFillTx/>
              <a:latin typeface="Calibri"/>
              <a:ea typeface="+mn-ea"/>
              <a:cs typeface="+mn-cs"/>
            </a:endParaRPr>
          </a:p>
          <a:p>
            <a:endParaRPr kumimoji="0" lang="de-DE" sz="2400" b="1" i="0" u="none" strike="noStrike" kern="1200" cap="none" spc="0" normalizeH="0" baseline="0" noProof="0" dirty="0">
              <a:ln>
                <a:noFill/>
              </a:ln>
              <a:solidFill>
                <a:prstClr val="black"/>
              </a:solidFill>
              <a:effectLst/>
              <a:uLnTx/>
              <a:uFillTx/>
              <a:latin typeface="Calibri"/>
              <a:ea typeface="+mn-ea"/>
              <a:cs typeface="+mn-cs"/>
            </a:endParaRPr>
          </a:p>
          <a:p>
            <a:endParaRPr lang="en-GB" dirty="0"/>
          </a:p>
        </p:txBody>
      </p:sp>
    </p:spTree>
    <p:extLst>
      <p:ext uri="{BB962C8B-B14F-4D97-AF65-F5344CB8AC3E}">
        <p14:creationId xmlns:p14="http://schemas.microsoft.com/office/powerpoint/2010/main" val="39990503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13C4044-59D8-4F46-87D4-125969E3512C}"/>
              </a:ext>
            </a:extLst>
          </p:cNvPr>
          <p:cNvSpPr txBox="1">
            <a:spLocks/>
          </p:cNvSpPr>
          <p:nvPr/>
        </p:nvSpPr>
        <p:spPr bwMode="auto">
          <a:xfrm>
            <a:off x="183265" y="-17777"/>
            <a:ext cx="11715510" cy="949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kern="1200">
                <a:solidFill>
                  <a:srgbClr val="26AEE5"/>
                </a:solidFill>
                <a:latin typeface="Abadi Extra Light" panose="020B0204020104020204" pitchFamily="34" charset="0"/>
                <a:ea typeface="+mj-ea"/>
                <a:cs typeface="Calibri" panose="020F0502020204030204" pitchFamily="34" charset="0"/>
              </a:defRPr>
            </a:lvl1pPr>
            <a:lvl2pPr algn="ctr" rtl="0" eaLnBrk="1" fontAlgn="base" hangingPunct="1">
              <a:spcBef>
                <a:spcPct val="0"/>
              </a:spcBef>
              <a:spcAft>
                <a:spcPct val="0"/>
              </a:spcAft>
              <a:defRPr sz="4000" b="1">
                <a:solidFill>
                  <a:schemeClr val="bg1"/>
                </a:solidFill>
                <a:latin typeface="Arial" charset="0"/>
              </a:defRPr>
            </a:lvl2pPr>
            <a:lvl3pPr algn="ctr" rtl="0" eaLnBrk="1" fontAlgn="base" hangingPunct="1">
              <a:spcBef>
                <a:spcPct val="0"/>
              </a:spcBef>
              <a:spcAft>
                <a:spcPct val="0"/>
              </a:spcAft>
              <a:defRPr sz="4000" b="1">
                <a:solidFill>
                  <a:schemeClr val="bg1"/>
                </a:solidFill>
                <a:latin typeface="Arial" charset="0"/>
              </a:defRPr>
            </a:lvl3pPr>
            <a:lvl4pPr algn="ctr" rtl="0" eaLnBrk="1" fontAlgn="base" hangingPunct="1">
              <a:spcBef>
                <a:spcPct val="0"/>
              </a:spcBef>
              <a:spcAft>
                <a:spcPct val="0"/>
              </a:spcAft>
              <a:defRPr sz="4000" b="1">
                <a:solidFill>
                  <a:schemeClr val="bg1"/>
                </a:solidFill>
                <a:latin typeface="Arial" charset="0"/>
              </a:defRPr>
            </a:lvl4pPr>
            <a:lvl5pPr algn="ctr" rtl="0" eaLnBrk="1" fontAlgn="base" hangingPunct="1">
              <a:spcBef>
                <a:spcPct val="0"/>
              </a:spcBef>
              <a:spcAft>
                <a:spcPct val="0"/>
              </a:spcAft>
              <a:defRPr sz="4000" b="1">
                <a:solidFill>
                  <a:schemeClr val="bg1"/>
                </a:solidFill>
                <a:latin typeface="Arial" charset="0"/>
              </a:defRPr>
            </a:lvl5pPr>
            <a:lvl6pPr marL="457200" algn="ctr" rtl="0" eaLnBrk="1" fontAlgn="base" hangingPunct="1">
              <a:spcBef>
                <a:spcPct val="0"/>
              </a:spcBef>
              <a:spcAft>
                <a:spcPct val="0"/>
              </a:spcAft>
              <a:defRPr sz="4000" b="1">
                <a:solidFill>
                  <a:schemeClr val="bg1"/>
                </a:solidFill>
                <a:latin typeface="Calibri" pitchFamily="34" charset="0"/>
              </a:defRPr>
            </a:lvl6pPr>
            <a:lvl7pPr marL="914400" algn="ctr" rtl="0" eaLnBrk="1" fontAlgn="base" hangingPunct="1">
              <a:spcBef>
                <a:spcPct val="0"/>
              </a:spcBef>
              <a:spcAft>
                <a:spcPct val="0"/>
              </a:spcAft>
              <a:defRPr sz="4000" b="1">
                <a:solidFill>
                  <a:schemeClr val="bg1"/>
                </a:solidFill>
                <a:latin typeface="Calibri" pitchFamily="34" charset="0"/>
              </a:defRPr>
            </a:lvl7pPr>
            <a:lvl8pPr marL="1371600" algn="ctr" rtl="0" eaLnBrk="1" fontAlgn="base" hangingPunct="1">
              <a:spcBef>
                <a:spcPct val="0"/>
              </a:spcBef>
              <a:spcAft>
                <a:spcPct val="0"/>
              </a:spcAft>
              <a:defRPr sz="4000" b="1">
                <a:solidFill>
                  <a:schemeClr val="bg1"/>
                </a:solidFill>
                <a:latin typeface="Calibri" pitchFamily="34" charset="0"/>
              </a:defRPr>
            </a:lvl8pPr>
            <a:lvl9pPr marL="1828800" algn="ctr" rtl="0" eaLnBrk="1" fontAlgn="base" hangingPunct="1">
              <a:spcBef>
                <a:spcPct val="0"/>
              </a:spcBef>
              <a:spcAft>
                <a:spcPct val="0"/>
              </a:spcAft>
              <a:defRPr sz="4000" b="1">
                <a:solidFill>
                  <a:schemeClr val="bg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i="0" u="none" strike="noStrike" kern="1200" cap="none" spc="0" normalizeH="0" baseline="0" noProof="0" dirty="0">
                <a:ln>
                  <a:noFill/>
                </a:ln>
                <a:solidFill>
                  <a:schemeClr val="tx1"/>
                </a:solidFill>
                <a:effectLst/>
                <a:uLnTx/>
                <a:uFillTx/>
                <a:latin typeface="Abadi Extra Light" panose="020B0204020104020204" pitchFamily="34" charset="0"/>
                <a:ea typeface="+mj-ea"/>
                <a:cs typeface="Calibri" panose="020F0502020204030204" pitchFamily="34" charset="0"/>
              </a:rPr>
              <a:t>The HEAT-Registry – Higher T Levels or Less Side Effects?</a:t>
            </a:r>
          </a:p>
        </p:txBody>
      </p:sp>
      <p:pic>
        <p:nvPicPr>
          <p:cNvPr id="20" name="Picture 19">
            <a:extLst>
              <a:ext uri="{FF2B5EF4-FFF2-40B4-BE49-F238E27FC236}">
                <a16:creationId xmlns:a16="http://schemas.microsoft.com/office/drawing/2014/main" id="{58737755-0D8E-4CE2-8E03-E8A2299E51E2}"/>
              </a:ext>
            </a:extLst>
          </p:cNvPr>
          <p:cNvPicPr>
            <a:picLocks noChangeAspect="1"/>
          </p:cNvPicPr>
          <p:nvPr/>
        </p:nvPicPr>
        <p:blipFill>
          <a:blip r:embed="rId3"/>
          <a:stretch>
            <a:fillRect/>
          </a:stretch>
        </p:blipFill>
        <p:spPr>
          <a:xfrm>
            <a:off x="183265" y="2152892"/>
            <a:ext cx="5606164" cy="3431652"/>
          </a:xfrm>
          <a:prstGeom prst="rect">
            <a:avLst/>
          </a:prstGeom>
        </p:spPr>
      </p:pic>
      <p:pic>
        <p:nvPicPr>
          <p:cNvPr id="22" name="Picture 21">
            <a:extLst>
              <a:ext uri="{FF2B5EF4-FFF2-40B4-BE49-F238E27FC236}">
                <a16:creationId xmlns:a16="http://schemas.microsoft.com/office/drawing/2014/main" id="{7F938EBD-4490-45D9-A344-0203B922F2AD}"/>
              </a:ext>
            </a:extLst>
          </p:cNvPr>
          <p:cNvPicPr>
            <a:picLocks noChangeAspect="1"/>
          </p:cNvPicPr>
          <p:nvPr/>
        </p:nvPicPr>
        <p:blipFill>
          <a:blip r:embed="rId4"/>
          <a:stretch>
            <a:fillRect/>
          </a:stretch>
        </p:blipFill>
        <p:spPr>
          <a:xfrm>
            <a:off x="7141398" y="931728"/>
            <a:ext cx="4502733" cy="2556423"/>
          </a:xfrm>
          <a:prstGeom prst="rect">
            <a:avLst/>
          </a:prstGeom>
        </p:spPr>
      </p:pic>
      <p:pic>
        <p:nvPicPr>
          <p:cNvPr id="24" name="Picture 23">
            <a:extLst>
              <a:ext uri="{FF2B5EF4-FFF2-40B4-BE49-F238E27FC236}">
                <a16:creationId xmlns:a16="http://schemas.microsoft.com/office/drawing/2014/main" id="{C288DF4B-59A2-498A-A998-D83557AB5956}"/>
              </a:ext>
            </a:extLst>
          </p:cNvPr>
          <p:cNvPicPr>
            <a:picLocks noChangeAspect="1"/>
          </p:cNvPicPr>
          <p:nvPr/>
        </p:nvPicPr>
        <p:blipFill>
          <a:blip r:embed="rId5"/>
          <a:stretch>
            <a:fillRect/>
          </a:stretch>
        </p:blipFill>
        <p:spPr>
          <a:xfrm>
            <a:off x="7141397" y="3488151"/>
            <a:ext cx="4502733" cy="2744392"/>
          </a:xfrm>
          <a:prstGeom prst="rect">
            <a:avLst/>
          </a:prstGeom>
        </p:spPr>
      </p:pic>
      <p:sp>
        <p:nvSpPr>
          <p:cNvPr id="27" name="TextBox 26">
            <a:extLst>
              <a:ext uri="{FF2B5EF4-FFF2-40B4-BE49-F238E27FC236}">
                <a16:creationId xmlns:a16="http://schemas.microsoft.com/office/drawing/2014/main" id="{9DD34FBA-2E70-4FB1-BAB9-73E90D8F7234}"/>
              </a:ext>
            </a:extLst>
          </p:cNvPr>
          <p:cNvSpPr txBox="1"/>
          <p:nvPr/>
        </p:nvSpPr>
        <p:spPr>
          <a:xfrm>
            <a:off x="371344" y="1254894"/>
            <a:ext cx="6094070"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Group 1: 498 men prescribed AndroGel</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Group 2: 304 men prescribed Nebido</a:t>
            </a:r>
          </a:p>
        </p:txBody>
      </p:sp>
      <p:pic>
        <p:nvPicPr>
          <p:cNvPr id="3" name="Picture 2">
            <a:extLst>
              <a:ext uri="{FF2B5EF4-FFF2-40B4-BE49-F238E27FC236}">
                <a16:creationId xmlns:a16="http://schemas.microsoft.com/office/drawing/2014/main" id="{51C1A3AC-3275-4419-8C01-9D02D1D8E31D}"/>
              </a:ext>
            </a:extLst>
          </p:cNvPr>
          <p:cNvPicPr>
            <a:picLocks noChangeAspect="1"/>
          </p:cNvPicPr>
          <p:nvPr/>
        </p:nvPicPr>
        <p:blipFill>
          <a:blip r:embed="rId6"/>
          <a:stretch>
            <a:fillRect/>
          </a:stretch>
        </p:blipFill>
        <p:spPr>
          <a:xfrm>
            <a:off x="653570" y="1358984"/>
            <a:ext cx="238125" cy="219075"/>
          </a:xfrm>
          <a:prstGeom prst="rect">
            <a:avLst/>
          </a:prstGeom>
        </p:spPr>
      </p:pic>
      <p:pic>
        <p:nvPicPr>
          <p:cNvPr id="5" name="Picture 4">
            <a:extLst>
              <a:ext uri="{FF2B5EF4-FFF2-40B4-BE49-F238E27FC236}">
                <a16:creationId xmlns:a16="http://schemas.microsoft.com/office/drawing/2014/main" id="{04A88793-4234-483A-AC0F-B42F725EE694}"/>
              </a:ext>
            </a:extLst>
          </p:cNvPr>
          <p:cNvPicPr>
            <a:picLocks noChangeAspect="1"/>
          </p:cNvPicPr>
          <p:nvPr/>
        </p:nvPicPr>
        <p:blipFill>
          <a:blip r:embed="rId7"/>
          <a:stretch>
            <a:fillRect/>
          </a:stretch>
        </p:blipFill>
        <p:spPr>
          <a:xfrm>
            <a:off x="672619" y="1582136"/>
            <a:ext cx="200025" cy="200025"/>
          </a:xfrm>
          <a:prstGeom prst="rect">
            <a:avLst/>
          </a:prstGeom>
        </p:spPr>
      </p:pic>
    </p:spTree>
    <p:extLst>
      <p:ext uri="{BB962C8B-B14F-4D97-AF65-F5344CB8AC3E}">
        <p14:creationId xmlns:p14="http://schemas.microsoft.com/office/powerpoint/2010/main" val="11702646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12D7F0-A447-4082-B99B-790A7974E06E}"/>
              </a:ext>
            </a:extLst>
          </p:cNvPr>
          <p:cNvPicPr>
            <a:picLocks noChangeAspect="1"/>
          </p:cNvPicPr>
          <p:nvPr/>
        </p:nvPicPr>
        <p:blipFill>
          <a:blip r:embed="rId2"/>
          <a:stretch>
            <a:fillRect/>
          </a:stretch>
        </p:blipFill>
        <p:spPr>
          <a:xfrm>
            <a:off x="7176303" y="1895187"/>
            <a:ext cx="4419704" cy="3565003"/>
          </a:xfrm>
          <a:prstGeom prst="rect">
            <a:avLst/>
          </a:prstGeom>
        </p:spPr>
      </p:pic>
      <p:sp>
        <p:nvSpPr>
          <p:cNvPr id="8" name="Text Box 34">
            <a:extLst>
              <a:ext uri="{FF2B5EF4-FFF2-40B4-BE49-F238E27FC236}">
                <a16:creationId xmlns:a16="http://schemas.microsoft.com/office/drawing/2014/main" id="{42713146-F4E4-45A6-978E-F650A75C0320}"/>
              </a:ext>
            </a:extLst>
          </p:cNvPr>
          <p:cNvSpPr txBox="1">
            <a:spLocks noChangeArrowheads="1"/>
          </p:cNvSpPr>
          <p:nvPr/>
        </p:nvSpPr>
        <p:spPr bwMode="auto">
          <a:xfrm>
            <a:off x="100648" y="1109898"/>
            <a:ext cx="69448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altLang="de-DE" sz="2800" b="1" i="0" u="none" strike="noStrike" kern="1200" cap="none" spc="0" normalizeH="0" baseline="0" noProof="0" dirty="0">
                <a:ln>
                  <a:noFill/>
                </a:ln>
                <a:solidFill>
                  <a:srgbClr val="002060"/>
                </a:solidFill>
                <a:effectLst/>
                <a:uLnTx/>
                <a:uFillTx/>
                <a:latin typeface="Abadi" panose="020B0604020104020204" pitchFamily="34" charset="0"/>
                <a:ea typeface="+mn-ea"/>
                <a:cs typeface="Arial" panose="020B0604020202020204" pitchFamily="34" charset="0"/>
              </a:rPr>
              <a:t>Thresholds for haematocrit during TTh</a:t>
            </a:r>
          </a:p>
        </p:txBody>
      </p:sp>
      <p:sp>
        <p:nvSpPr>
          <p:cNvPr id="9" name="Textfeld 18">
            <a:extLst>
              <a:ext uri="{FF2B5EF4-FFF2-40B4-BE49-F238E27FC236}">
                <a16:creationId xmlns:a16="http://schemas.microsoft.com/office/drawing/2014/main" id="{63215E3D-501A-4D8A-9EC2-6BFC24B9174F}"/>
              </a:ext>
            </a:extLst>
          </p:cNvPr>
          <p:cNvSpPr txBox="1"/>
          <p:nvPr/>
        </p:nvSpPr>
        <p:spPr>
          <a:xfrm>
            <a:off x="7745747" y="1463841"/>
            <a:ext cx="346601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060"/>
                </a:solidFill>
                <a:effectLst/>
                <a:uLnTx/>
                <a:uFillTx/>
                <a:latin typeface="Abadi" panose="020B0604020104020204" pitchFamily="34" charset="0"/>
                <a:ea typeface="+mn-ea"/>
                <a:cs typeface="+mn-cs"/>
              </a:rPr>
              <a:t>Patients (%) with haematocrit &gt;50%  </a:t>
            </a:r>
          </a:p>
        </p:txBody>
      </p:sp>
      <p:sp>
        <p:nvSpPr>
          <p:cNvPr id="10" name="Title 1">
            <a:extLst>
              <a:ext uri="{FF2B5EF4-FFF2-40B4-BE49-F238E27FC236}">
                <a16:creationId xmlns:a16="http://schemas.microsoft.com/office/drawing/2014/main" id="{737ABC8C-A32B-48B8-8417-347064ECD80B}"/>
              </a:ext>
            </a:extLst>
          </p:cNvPr>
          <p:cNvSpPr txBox="1">
            <a:spLocks/>
          </p:cNvSpPr>
          <p:nvPr/>
        </p:nvSpPr>
        <p:spPr bwMode="auto">
          <a:xfrm>
            <a:off x="418608" y="18662"/>
            <a:ext cx="9144000" cy="949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kern="1200">
                <a:solidFill>
                  <a:srgbClr val="26AEE5"/>
                </a:solidFill>
                <a:latin typeface="Abadi Extra Light" panose="020B0204020104020204" pitchFamily="34" charset="0"/>
                <a:ea typeface="+mj-ea"/>
                <a:cs typeface="Calibri" panose="020F0502020204030204" pitchFamily="34" charset="0"/>
              </a:defRPr>
            </a:lvl1pPr>
            <a:lvl2pPr algn="ctr" rtl="0" eaLnBrk="1" fontAlgn="base" hangingPunct="1">
              <a:spcBef>
                <a:spcPct val="0"/>
              </a:spcBef>
              <a:spcAft>
                <a:spcPct val="0"/>
              </a:spcAft>
              <a:defRPr sz="4000" b="1">
                <a:solidFill>
                  <a:schemeClr val="bg1"/>
                </a:solidFill>
                <a:latin typeface="Arial" charset="0"/>
              </a:defRPr>
            </a:lvl2pPr>
            <a:lvl3pPr algn="ctr" rtl="0" eaLnBrk="1" fontAlgn="base" hangingPunct="1">
              <a:spcBef>
                <a:spcPct val="0"/>
              </a:spcBef>
              <a:spcAft>
                <a:spcPct val="0"/>
              </a:spcAft>
              <a:defRPr sz="4000" b="1">
                <a:solidFill>
                  <a:schemeClr val="bg1"/>
                </a:solidFill>
                <a:latin typeface="Arial" charset="0"/>
              </a:defRPr>
            </a:lvl3pPr>
            <a:lvl4pPr algn="ctr" rtl="0" eaLnBrk="1" fontAlgn="base" hangingPunct="1">
              <a:spcBef>
                <a:spcPct val="0"/>
              </a:spcBef>
              <a:spcAft>
                <a:spcPct val="0"/>
              </a:spcAft>
              <a:defRPr sz="4000" b="1">
                <a:solidFill>
                  <a:schemeClr val="bg1"/>
                </a:solidFill>
                <a:latin typeface="Arial" charset="0"/>
              </a:defRPr>
            </a:lvl4pPr>
            <a:lvl5pPr algn="ctr" rtl="0" eaLnBrk="1" fontAlgn="base" hangingPunct="1">
              <a:spcBef>
                <a:spcPct val="0"/>
              </a:spcBef>
              <a:spcAft>
                <a:spcPct val="0"/>
              </a:spcAft>
              <a:defRPr sz="4000" b="1">
                <a:solidFill>
                  <a:schemeClr val="bg1"/>
                </a:solidFill>
                <a:latin typeface="Arial" charset="0"/>
              </a:defRPr>
            </a:lvl5pPr>
            <a:lvl6pPr marL="457200" algn="ctr" rtl="0" eaLnBrk="1" fontAlgn="base" hangingPunct="1">
              <a:spcBef>
                <a:spcPct val="0"/>
              </a:spcBef>
              <a:spcAft>
                <a:spcPct val="0"/>
              </a:spcAft>
              <a:defRPr sz="4000" b="1">
                <a:solidFill>
                  <a:schemeClr val="bg1"/>
                </a:solidFill>
                <a:latin typeface="Calibri" pitchFamily="34" charset="0"/>
              </a:defRPr>
            </a:lvl6pPr>
            <a:lvl7pPr marL="914400" algn="ctr" rtl="0" eaLnBrk="1" fontAlgn="base" hangingPunct="1">
              <a:spcBef>
                <a:spcPct val="0"/>
              </a:spcBef>
              <a:spcAft>
                <a:spcPct val="0"/>
              </a:spcAft>
              <a:defRPr sz="4000" b="1">
                <a:solidFill>
                  <a:schemeClr val="bg1"/>
                </a:solidFill>
                <a:latin typeface="Calibri" pitchFamily="34" charset="0"/>
              </a:defRPr>
            </a:lvl7pPr>
            <a:lvl8pPr marL="1371600" algn="ctr" rtl="0" eaLnBrk="1" fontAlgn="base" hangingPunct="1">
              <a:spcBef>
                <a:spcPct val="0"/>
              </a:spcBef>
              <a:spcAft>
                <a:spcPct val="0"/>
              </a:spcAft>
              <a:defRPr sz="4000" b="1">
                <a:solidFill>
                  <a:schemeClr val="bg1"/>
                </a:solidFill>
                <a:latin typeface="Calibri" pitchFamily="34" charset="0"/>
              </a:defRPr>
            </a:lvl8pPr>
            <a:lvl9pPr marL="1828800" algn="ctr" rtl="0" eaLnBrk="1" fontAlgn="base" hangingPunct="1">
              <a:spcBef>
                <a:spcPct val="0"/>
              </a:spcBef>
              <a:spcAft>
                <a:spcPct val="0"/>
              </a:spcAft>
              <a:defRPr sz="4000" b="1">
                <a:solidFill>
                  <a:schemeClr val="bg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Abadi Extra Light" panose="020B0204020104020204" pitchFamily="34" charset="0"/>
                <a:ea typeface="+mj-ea"/>
                <a:cs typeface="Calibri" panose="020F0502020204030204" pitchFamily="34" charset="0"/>
              </a:rPr>
              <a:t>The HEAT-Registry - Results</a:t>
            </a:r>
          </a:p>
        </p:txBody>
      </p:sp>
      <p:pic>
        <p:nvPicPr>
          <p:cNvPr id="13" name="Picture 12">
            <a:extLst>
              <a:ext uri="{FF2B5EF4-FFF2-40B4-BE49-F238E27FC236}">
                <a16:creationId xmlns:a16="http://schemas.microsoft.com/office/drawing/2014/main" id="{96A08AA7-8028-4FF6-A3AF-0F0CDE34CDED}"/>
              </a:ext>
            </a:extLst>
          </p:cNvPr>
          <p:cNvPicPr>
            <a:picLocks noChangeAspect="1"/>
          </p:cNvPicPr>
          <p:nvPr/>
        </p:nvPicPr>
        <p:blipFill>
          <a:blip r:embed="rId3"/>
          <a:stretch>
            <a:fillRect/>
          </a:stretch>
        </p:blipFill>
        <p:spPr>
          <a:xfrm>
            <a:off x="362339" y="1583758"/>
            <a:ext cx="6683119" cy="4151971"/>
          </a:xfrm>
          <a:prstGeom prst="rect">
            <a:avLst/>
          </a:prstGeom>
        </p:spPr>
      </p:pic>
    </p:spTree>
    <p:extLst>
      <p:ext uri="{BB962C8B-B14F-4D97-AF65-F5344CB8AC3E}">
        <p14:creationId xmlns:p14="http://schemas.microsoft.com/office/powerpoint/2010/main" val="29744217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426720" y="1859339"/>
            <a:ext cx="11115040" cy="36317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123E72"/>
                </a:solidFill>
                <a:effectLst/>
                <a:uLnTx/>
                <a:uFillTx/>
                <a:latin typeface="Calibri"/>
                <a:ea typeface="+mn-ea"/>
                <a:cs typeface="+mn-cs"/>
              </a:rPr>
              <a:t>Testosterone levels increase to a higher level with Nebido vs AndroGel after approx 6 months of treatment (p&lt;0.001)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800" b="1" i="0" u="none" strike="noStrike" kern="1200" cap="none" spc="0" normalizeH="0" baseline="0" noProof="0" dirty="0">
              <a:ln>
                <a:noFill/>
              </a:ln>
              <a:solidFill>
                <a:srgbClr val="123E72"/>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800" b="1" i="0" u="none" strike="noStrike" kern="1200" cap="none" spc="0" normalizeH="0" baseline="0" noProof="0" dirty="0">
                <a:ln>
                  <a:noFill/>
                </a:ln>
                <a:solidFill>
                  <a:srgbClr val="123E72"/>
                </a:solidFill>
                <a:effectLst/>
                <a:uLnTx/>
                <a:uFillTx/>
                <a:latin typeface="Calibri"/>
                <a:ea typeface="+mn-ea"/>
                <a:cs typeface="+mn-cs"/>
              </a:rPr>
              <a:t>Testosterone substitution by either AndroGel or Nebido increases haemoglobin and haematocrit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123E72"/>
                </a:solidFill>
                <a:effectLst/>
                <a:uLnTx/>
                <a:uFillTx/>
                <a:latin typeface="Calibri"/>
                <a:ea typeface="+mn-ea"/>
                <a:cs typeface="+mn-cs"/>
              </a:rPr>
              <a:t>The effect is significantly more pronounced in men receiving Nebido (p&lt;0.001)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8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de-D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itle 1">
            <a:extLst>
              <a:ext uri="{FF2B5EF4-FFF2-40B4-BE49-F238E27FC236}">
                <a16:creationId xmlns:a16="http://schemas.microsoft.com/office/drawing/2014/main" id="{4746DAAC-7E85-4F2D-BB06-D7648B9192D6}"/>
              </a:ext>
            </a:extLst>
          </p:cNvPr>
          <p:cNvSpPr txBox="1">
            <a:spLocks/>
          </p:cNvSpPr>
          <p:nvPr/>
        </p:nvSpPr>
        <p:spPr bwMode="auto">
          <a:xfrm>
            <a:off x="426720" y="254541"/>
            <a:ext cx="9144000" cy="94950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b="1" kern="1200">
                <a:solidFill>
                  <a:srgbClr val="26AEE5"/>
                </a:solidFill>
                <a:latin typeface="Abadi Extra Light" panose="020B0204020104020204" pitchFamily="34" charset="0"/>
                <a:ea typeface="+mj-ea"/>
                <a:cs typeface="Calibri" panose="020F0502020204030204" pitchFamily="34" charset="0"/>
              </a:defRPr>
            </a:lvl1pPr>
            <a:lvl2pPr algn="ctr" rtl="0" eaLnBrk="1" fontAlgn="base" hangingPunct="1">
              <a:spcBef>
                <a:spcPct val="0"/>
              </a:spcBef>
              <a:spcAft>
                <a:spcPct val="0"/>
              </a:spcAft>
              <a:defRPr sz="4000" b="1">
                <a:solidFill>
                  <a:schemeClr val="bg1"/>
                </a:solidFill>
                <a:latin typeface="Arial" charset="0"/>
              </a:defRPr>
            </a:lvl2pPr>
            <a:lvl3pPr algn="ctr" rtl="0" eaLnBrk="1" fontAlgn="base" hangingPunct="1">
              <a:spcBef>
                <a:spcPct val="0"/>
              </a:spcBef>
              <a:spcAft>
                <a:spcPct val="0"/>
              </a:spcAft>
              <a:defRPr sz="4000" b="1">
                <a:solidFill>
                  <a:schemeClr val="bg1"/>
                </a:solidFill>
                <a:latin typeface="Arial" charset="0"/>
              </a:defRPr>
            </a:lvl3pPr>
            <a:lvl4pPr algn="ctr" rtl="0" eaLnBrk="1" fontAlgn="base" hangingPunct="1">
              <a:spcBef>
                <a:spcPct val="0"/>
              </a:spcBef>
              <a:spcAft>
                <a:spcPct val="0"/>
              </a:spcAft>
              <a:defRPr sz="4000" b="1">
                <a:solidFill>
                  <a:schemeClr val="bg1"/>
                </a:solidFill>
                <a:latin typeface="Arial" charset="0"/>
              </a:defRPr>
            </a:lvl4pPr>
            <a:lvl5pPr algn="ctr" rtl="0" eaLnBrk="1" fontAlgn="base" hangingPunct="1">
              <a:spcBef>
                <a:spcPct val="0"/>
              </a:spcBef>
              <a:spcAft>
                <a:spcPct val="0"/>
              </a:spcAft>
              <a:defRPr sz="4000" b="1">
                <a:solidFill>
                  <a:schemeClr val="bg1"/>
                </a:solidFill>
                <a:latin typeface="Arial" charset="0"/>
              </a:defRPr>
            </a:lvl5pPr>
            <a:lvl6pPr marL="457200" algn="ctr" rtl="0" eaLnBrk="1" fontAlgn="base" hangingPunct="1">
              <a:spcBef>
                <a:spcPct val="0"/>
              </a:spcBef>
              <a:spcAft>
                <a:spcPct val="0"/>
              </a:spcAft>
              <a:defRPr sz="4000" b="1">
                <a:solidFill>
                  <a:schemeClr val="bg1"/>
                </a:solidFill>
                <a:latin typeface="Calibri" pitchFamily="34" charset="0"/>
              </a:defRPr>
            </a:lvl6pPr>
            <a:lvl7pPr marL="914400" algn="ctr" rtl="0" eaLnBrk="1" fontAlgn="base" hangingPunct="1">
              <a:spcBef>
                <a:spcPct val="0"/>
              </a:spcBef>
              <a:spcAft>
                <a:spcPct val="0"/>
              </a:spcAft>
              <a:defRPr sz="4000" b="1">
                <a:solidFill>
                  <a:schemeClr val="bg1"/>
                </a:solidFill>
                <a:latin typeface="Calibri" pitchFamily="34" charset="0"/>
              </a:defRPr>
            </a:lvl7pPr>
            <a:lvl8pPr marL="1371600" algn="ctr" rtl="0" eaLnBrk="1" fontAlgn="base" hangingPunct="1">
              <a:spcBef>
                <a:spcPct val="0"/>
              </a:spcBef>
              <a:spcAft>
                <a:spcPct val="0"/>
              </a:spcAft>
              <a:defRPr sz="4000" b="1">
                <a:solidFill>
                  <a:schemeClr val="bg1"/>
                </a:solidFill>
                <a:latin typeface="Calibri" pitchFamily="34" charset="0"/>
              </a:defRPr>
            </a:lvl8pPr>
            <a:lvl9pPr marL="1828800" algn="ctr" rtl="0" eaLnBrk="1" fontAlgn="base" hangingPunct="1">
              <a:spcBef>
                <a:spcPct val="0"/>
              </a:spcBef>
              <a:spcAft>
                <a:spcPct val="0"/>
              </a:spcAft>
              <a:defRPr sz="4000" b="1">
                <a:solidFill>
                  <a:schemeClr val="bg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400" b="1" i="0" u="none" strike="noStrike" kern="1200" cap="none" spc="0" normalizeH="0" baseline="0" noProof="0" dirty="0">
                <a:ln>
                  <a:noFill/>
                </a:ln>
                <a:solidFill>
                  <a:schemeClr val="tx1"/>
                </a:solidFill>
                <a:effectLst/>
                <a:uLnTx/>
                <a:uFillTx/>
                <a:latin typeface="Abadi Extra Light" panose="020B0204020104020204" pitchFamily="34" charset="0"/>
                <a:ea typeface="+mj-ea"/>
                <a:cs typeface="Calibri" panose="020F0502020204030204" pitchFamily="34" charset="0"/>
              </a:rPr>
              <a:t>The HEAT-Registry - Summary</a:t>
            </a:r>
          </a:p>
        </p:txBody>
      </p:sp>
    </p:spTree>
    <p:extLst>
      <p:ext uri="{BB962C8B-B14F-4D97-AF65-F5344CB8AC3E}">
        <p14:creationId xmlns:p14="http://schemas.microsoft.com/office/powerpoint/2010/main" val="29245942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9E443BF-B7A1-92C2-B867-A745EE556E2D}"/>
              </a:ext>
            </a:extLst>
          </p:cNvPr>
          <p:cNvSpPr txBox="1">
            <a:spLocks/>
          </p:cNvSpPr>
          <p:nvPr/>
        </p:nvSpPr>
        <p:spPr>
          <a:xfrm>
            <a:off x="360904" y="1421230"/>
            <a:ext cx="5807111" cy="4351338"/>
          </a:xfrm>
          <a:prstGeom prst="rect">
            <a:avLst/>
          </a:prstGeom>
        </p:spPr>
        <p:txBody>
          <a:bodyPr>
            <a:noAutofit/>
          </a:bodyPr>
          <a:lstStyle>
            <a:lvl1pPr marL="342876" indent="-342876" algn="l" defTabSz="457169"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899" indent="-285730" algn="l" defTabSz="457169"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2922" indent="-228585" algn="l" defTabSz="457169"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091" indent="-228585" algn="l" defTabSz="457169"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259" indent="-228585" algn="l" defTabSz="457169"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428" indent="-228585"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7" indent="-228585"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6" indent="-228585"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4" indent="-228585"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876" marR="0" lvl="0" indent="-342876" algn="l" defTabSz="457169" rtl="0" eaLnBrk="1" fontAlgn="auto" latinLnBrk="0" hangingPunct="1">
              <a:lnSpc>
                <a:spcPct val="100000"/>
              </a:lnSpc>
              <a:spcBef>
                <a:spcPct val="20000"/>
              </a:spcBef>
              <a:spcAft>
                <a:spcPts val="0"/>
              </a:spcAft>
              <a:buClr>
                <a:srgbClr val="005294"/>
              </a:buClr>
              <a:buSzTx/>
              <a:buFont typeface="Arial"/>
              <a:buChar char="•"/>
              <a:tabLst/>
              <a:defRPr/>
            </a:pP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Any elevation above the normal range for hematocrit (HCT) usually </a:t>
            </a:r>
            <a:r>
              <a:rPr kumimoji="0" lang="en-US" sz="2000" b="0"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becomes evident between 3 and 12 months after TTh initiation.</a:t>
            </a:r>
          </a:p>
          <a:p>
            <a:pPr marL="0" marR="0" lvl="0" indent="0" algn="l" defTabSz="457169" rtl="0" eaLnBrk="1" fontAlgn="auto" latinLnBrk="0" hangingPunct="1">
              <a:lnSpc>
                <a:spcPct val="100000"/>
              </a:lnSpc>
              <a:spcBef>
                <a:spcPct val="20000"/>
              </a:spcBef>
              <a:spcAft>
                <a:spcPts val="0"/>
              </a:spcAft>
              <a:buClr>
                <a:srgbClr val="005294"/>
              </a:buClr>
              <a:buSzTx/>
              <a:buFont typeface="Arial"/>
              <a:buNone/>
              <a:tabLst/>
              <a:defRPr/>
            </a:pPr>
            <a:r>
              <a:rPr kumimoji="0" lang="en-US" sz="2000" b="0" i="0" u="none" strike="noStrike" kern="1200" cap="none" spc="0" normalizeH="0" baseline="0" noProof="0" dirty="0">
                <a:ln>
                  <a:noFill/>
                </a:ln>
                <a:solidFill>
                  <a:srgbClr val="6F9AD3">
                    <a:lumMod val="75000"/>
                  </a:srgbClr>
                </a:solidFill>
                <a:effectLst/>
                <a:uLnTx/>
                <a:uFillTx/>
                <a:latin typeface="Avenir Next LT Pro" panose="020B0504020202020204" pitchFamily="34" charset="0"/>
                <a:ea typeface="+mn-ea"/>
                <a:cs typeface="+mn-cs"/>
              </a:rPr>
              <a:t> </a:t>
            </a:r>
          </a:p>
          <a:p>
            <a:pPr marL="342876" marR="0" lvl="0" indent="-342876" algn="l" defTabSz="457169" rtl="0" eaLnBrk="1" fontAlgn="auto" latinLnBrk="0" hangingPunct="1">
              <a:lnSpc>
                <a:spcPct val="100000"/>
              </a:lnSpc>
              <a:spcBef>
                <a:spcPct val="20000"/>
              </a:spcBef>
              <a:spcAft>
                <a:spcPts val="0"/>
              </a:spcAft>
              <a:buClr>
                <a:srgbClr val="005294"/>
              </a:buClr>
              <a:buSzTx/>
              <a:buFont typeface="Arial"/>
              <a:buChar char="•"/>
              <a:tabLst/>
              <a:defRPr/>
            </a:pP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Higher HCT is more common with parenteral rather than topical formulations. </a:t>
            </a:r>
          </a:p>
          <a:p>
            <a:pPr marL="0" marR="0" lvl="0" indent="0" algn="l" defTabSz="457169" rtl="0" eaLnBrk="1" fontAlgn="auto" latinLnBrk="0" hangingPunct="1">
              <a:lnSpc>
                <a:spcPct val="100000"/>
              </a:lnSpc>
              <a:spcBef>
                <a:spcPct val="20000"/>
              </a:spcBef>
              <a:spcAft>
                <a:spcPts val="0"/>
              </a:spcAft>
              <a:buClr>
                <a:srgbClr val="005294"/>
              </a:buClr>
              <a:buSzTx/>
              <a:buFont typeface="Arial"/>
              <a:buNone/>
              <a:tabLst/>
              <a:defRPr/>
            </a:pPr>
            <a:endParaRPr kumimoji="0" lang="en-US" sz="2000" b="0"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endParaRPr>
          </a:p>
          <a:p>
            <a:pPr marL="342876" marR="0" lvl="0" indent="-342876" algn="l" defTabSz="457169" rtl="0" eaLnBrk="1" fontAlgn="auto" latinLnBrk="0" hangingPunct="1">
              <a:lnSpc>
                <a:spcPct val="100000"/>
              </a:lnSpc>
              <a:spcBef>
                <a:spcPct val="20000"/>
              </a:spcBef>
              <a:spcAft>
                <a:spcPts val="0"/>
              </a:spcAft>
              <a:buClr>
                <a:srgbClr val="005294"/>
              </a:buClr>
              <a:buSzTx/>
              <a:buFont typeface="Arial"/>
              <a:buChar char="•"/>
              <a:tabLst/>
              <a:defRPr/>
            </a:pPr>
            <a:r>
              <a:rPr kumimoji="0" lang="en-US" sz="2000" b="0"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HCT &gt; 54% should require testosterone therapy withdrawal,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reduction in dose, change of formulation and venesection depending on the clinical situation to avoid any potential CV </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complications</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t>
            </a:r>
            <a:endPar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pic>
        <p:nvPicPr>
          <p:cNvPr id="3" name="Picture 4" descr="See the source image">
            <a:extLst>
              <a:ext uri="{FF2B5EF4-FFF2-40B4-BE49-F238E27FC236}">
                <a16:creationId xmlns:a16="http://schemas.microsoft.com/office/drawing/2014/main" id="{EA0E1F57-D5F0-19C2-1E30-6B7C5EAD3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690" y="1062719"/>
            <a:ext cx="5420398" cy="44930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21A9980-026D-AECC-6F33-7B3D0D1E7926}"/>
              </a:ext>
            </a:extLst>
          </p:cNvPr>
          <p:cNvSpPr txBox="1">
            <a:spLocks/>
          </p:cNvSpPr>
          <p:nvPr/>
        </p:nvSpPr>
        <p:spPr>
          <a:xfrm>
            <a:off x="1370205" y="290724"/>
            <a:ext cx="10515600" cy="1325563"/>
          </a:xfrm>
          <a:prstGeom prst="rect">
            <a:avLst/>
          </a:prstGeom>
        </p:spPr>
        <p:txBody>
          <a:bodyPr>
            <a:normAutofit/>
          </a:bodyPr>
          <a:lstStyle>
            <a:lvl1pPr algn="l" defTabSz="457169" rtl="0" eaLnBrk="1" latinLnBrk="0" hangingPunct="1">
              <a:spcBef>
                <a:spcPct val="0"/>
              </a:spcBef>
              <a:buClr>
                <a:schemeClr val="tx2"/>
              </a:buClr>
              <a:buNone/>
              <a:defRPr sz="4400" b="1" i="0" kern="1200">
                <a:solidFill>
                  <a:schemeClr val="tx2"/>
                </a:solidFill>
                <a:latin typeface="Calibri"/>
                <a:ea typeface="+mj-ea"/>
                <a:cs typeface="+mj-cs"/>
              </a:defRPr>
            </a:lvl1pPr>
          </a:lstStyle>
          <a:p>
            <a:pPr marL="0" marR="0" lvl="0" indent="0" algn="l" defTabSz="457169" rtl="0" eaLnBrk="1" fontAlgn="auto" latinLnBrk="0" hangingPunct="1">
              <a:lnSpc>
                <a:spcPct val="100000"/>
              </a:lnSpc>
              <a:spcBef>
                <a:spcPct val="0"/>
              </a:spcBef>
              <a:spcAft>
                <a:spcPts val="0"/>
              </a:spcAft>
              <a:buClr>
                <a:srgbClr val="005294"/>
              </a:buClr>
              <a:buSzTx/>
              <a:buFontTx/>
              <a:buNone/>
              <a:tabLst/>
              <a:defRPr/>
            </a:pPr>
            <a:r>
              <a:rPr kumimoji="0" lang="en-US" sz="2400" b="1" i="0" u="none" strike="noStrike" kern="1200" cap="none" spc="0" normalizeH="0" baseline="0" noProof="0" dirty="0">
                <a:ln>
                  <a:noFill/>
                </a:ln>
                <a:solidFill>
                  <a:srgbClr val="272727"/>
                </a:solidFill>
                <a:effectLst/>
                <a:uLnTx/>
                <a:uFillTx/>
                <a:latin typeface="Avenir Next LT Pro" panose="020B0504020202020204" pitchFamily="34" charset="0"/>
                <a:ea typeface="+mj-ea"/>
                <a:cs typeface="+mj-cs"/>
              </a:rPr>
              <a:t>An elevated hematocrit is the most common adverse effect </a:t>
            </a:r>
            <a:br>
              <a:rPr kumimoji="0" lang="en-US" sz="2400" b="1" i="0" u="none" strike="noStrike" kern="1200" cap="none" spc="0" normalizeH="0" baseline="0" noProof="0" dirty="0">
                <a:ln>
                  <a:noFill/>
                </a:ln>
                <a:solidFill>
                  <a:srgbClr val="272727"/>
                </a:solidFill>
                <a:effectLst/>
                <a:uLnTx/>
                <a:uFillTx/>
                <a:latin typeface="Avenir Next LT Pro" panose="020B0504020202020204" pitchFamily="34" charset="0"/>
                <a:ea typeface="+mj-ea"/>
                <a:cs typeface="+mj-cs"/>
              </a:rPr>
            </a:br>
            <a:r>
              <a:rPr kumimoji="0" lang="en-US" sz="2400" b="1" i="0" u="none" strike="noStrike" kern="1200" cap="none" spc="0" normalizeH="0" baseline="0" noProof="0" dirty="0">
                <a:ln>
                  <a:noFill/>
                </a:ln>
                <a:solidFill>
                  <a:srgbClr val="272727"/>
                </a:solidFill>
                <a:effectLst/>
                <a:uLnTx/>
                <a:uFillTx/>
                <a:latin typeface="Avenir Next LT Pro" panose="020B0504020202020204" pitchFamily="34" charset="0"/>
                <a:ea typeface="+mj-ea"/>
                <a:cs typeface="+mj-cs"/>
              </a:rPr>
              <a:t>of testosterone therapy (TTh)</a:t>
            </a:r>
            <a:endParaRPr kumimoji="0" lang="cs-CZ" sz="2400" b="1" i="0" u="none" strike="noStrike" kern="1200" cap="none" spc="0" normalizeH="0" baseline="0" noProof="0" dirty="0">
              <a:ln>
                <a:noFill/>
              </a:ln>
              <a:solidFill>
                <a:srgbClr val="272727"/>
              </a:solidFill>
              <a:effectLst/>
              <a:uLnTx/>
              <a:uFillTx/>
              <a:latin typeface="Avenir Next LT Pro" panose="020B0504020202020204" pitchFamily="34" charset="0"/>
              <a:ea typeface="+mj-ea"/>
              <a:cs typeface="+mj-cs"/>
            </a:endParaRPr>
          </a:p>
        </p:txBody>
      </p:sp>
      <p:sp>
        <p:nvSpPr>
          <p:cNvPr id="5" name="TextBox 4">
            <a:extLst>
              <a:ext uri="{FF2B5EF4-FFF2-40B4-BE49-F238E27FC236}">
                <a16:creationId xmlns:a16="http://schemas.microsoft.com/office/drawing/2014/main" id="{02D34AFB-6784-F071-E997-03CDF49D740E}"/>
              </a:ext>
            </a:extLst>
          </p:cNvPr>
          <p:cNvSpPr txBox="1"/>
          <p:nvPr/>
        </p:nvSpPr>
        <p:spPr>
          <a:xfrm>
            <a:off x="1295904" y="5772568"/>
            <a:ext cx="10299049"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hlinkClick r:id="rId4" tooltip="uroweb.org">
                  <a:extLst>
                    <a:ext uri="{A12FA001-AC4F-418D-AE19-62706E023703}">
                      <ahyp:hlinkClr xmlns:ahyp="http://schemas.microsoft.com/office/drawing/2018/hyperlinkcolor" val="tx"/>
                    </a:ext>
                  </a:extLst>
                </a:hlinkClick>
              </a:rPr>
              <a:t>https://uroweb.org/wp-content/uploads/EAU-Guidelines-on-Sexual-and-Reproductive-Health-2021-V3.pdf</a:t>
            </a:r>
            <a:endPar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pic>
        <p:nvPicPr>
          <p:cNvPr id="6" name="Picture 2" descr="EAU Guidelines by European Association of Urology">
            <a:extLst>
              <a:ext uri="{FF2B5EF4-FFF2-40B4-BE49-F238E27FC236}">
                <a16:creationId xmlns:a16="http://schemas.microsoft.com/office/drawing/2014/main" id="{0291D74B-4E2B-F630-E8DB-3D23E25B50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195" y="304576"/>
            <a:ext cx="836805" cy="9305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A72C360-6B79-C747-5DA8-2C6415ED6F58}"/>
              </a:ext>
            </a:extLst>
          </p:cNvPr>
          <p:cNvSpPr/>
          <p:nvPr/>
        </p:nvSpPr>
        <p:spPr>
          <a:xfrm>
            <a:off x="10409283" y="779227"/>
            <a:ext cx="1155553" cy="3238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B4B6EB4F-8FBE-AFE2-AA43-8FC60C5D2C54}"/>
              </a:ext>
            </a:extLst>
          </p:cNvPr>
          <p:cNvSpPr/>
          <p:nvPr/>
        </p:nvSpPr>
        <p:spPr>
          <a:xfrm>
            <a:off x="10172700" y="2145018"/>
            <a:ext cx="304800" cy="15316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284656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7B3298-8E6C-8079-CF3E-94FA954A82F8}"/>
              </a:ext>
            </a:extLst>
          </p:cNvPr>
          <p:cNvSpPr txBox="1"/>
          <p:nvPr/>
        </p:nvSpPr>
        <p:spPr>
          <a:xfrm>
            <a:off x="528636" y="2087463"/>
            <a:ext cx="10910888" cy="477053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Supraphysiologic/high pick serum T levels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have been associated with </a:t>
            </a:r>
            <a:r>
              <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polycythemia</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with an incidence that varies from 13% for transdermal gels to </a:t>
            </a:r>
            <a:r>
              <a:rPr kumimoji="0" lang="cs-CZ"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67% for </a:t>
            </a:r>
            <a:r>
              <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short-acting </a:t>
            </a:r>
            <a:r>
              <a:rPr kumimoji="0" lang="cs-CZ"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IM T</a:t>
            </a:r>
            <a:r>
              <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Th²</a:t>
            </a:r>
            <a:r>
              <a:rPr kumimoji="0" lang="cs-CZ"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t>
            </a:r>
            <a:endPar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Whether or not exogenous testosterone causes MACE or VTE is actively debated, but the relationship between TTh-induced polycythemia and subsequent risk for VTE and other CV complications has never been directly studied³.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sp>
        <p:nvSpPr>
          <p:cNvPr id="5" name="TextBox 4">
            <a:extLst>
              <a:ext uri="{FF2B5EF4-FFF2-40B4-BE49-F238E27FC236}">
                <a16:creationId xmlns:a16="http://schemas.microsoft.com/office/drawing/2014/main" id="{A3A88B47-5DA7-2C58-EE22-4FDC9D5A39E8}"/>
              </a:ext>
            </a:extLst>
          </p:cNvPr>
          <p:cNvSpPr txBox="1"/>
          <p:nvPr/>
        </p:nvSpPr>
        <p:spPr>
          <a:xfrm>
            <a:off x="416717" y="4710628"/>
            <a:ext cx="11134725" cy="116955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Ohlander S. et al. </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Erythrocytosis Following Testosterone Therapy</a:t>
            </a: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Sex Med Rev. 20</a:t>
            </a: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18</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6(1): 77–85. doi:10.1016/j.sxmr.2017.04.001</a:t>
            </a:r>
            <a:endPar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Pastuszak AW, Gomez LP, </a:t>
            </a:r>
            <a:r>
              <a:rPr kumimoji="0" lang="en-US"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Scovell</a:t>
            </a: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JM, et al. Comparison of the effects of testosterone gels, injections, and pellets on serum hormones, erythrocytosis, lipids, and prostate-specific antigen. </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Sex Med 2015;3:165-173.</a:t>
            </a:r>
            <a:endPar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Ory J</a:t>
            </a: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et al</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Secondary Polycythemia in Men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Receiving</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Testosterone Therapy Increases Risk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of</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Major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Adverse</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Cardiovascular</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Events and Venous Thromboembolism in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the</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First</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Year</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14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of</a:t>
            </a: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Therapy. J Urol. 2022 Jun;207(6):1295-1301. </a:t>
            </a:r>
          </a:p>
        </p:txBody>
      </p:sp>
      <p:pic>
        <p:nvPicPr>
          <p:cNvPr id="1026" name="Picture 2" descr="Blood viscosity">
            <a:extLst>
              <a:ext uri="{FF2B5EF4-FFF2-40B4-BE49-F238E27FC236}">
                <a16:creationId xmlns:a16="http://schemas.microsoft.com/office/drawing/2014/main" id="{D019F84D-D63C-428C-09F1-E78644DE5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987" y="261184"/>
            <a:ext cx="2386013" cy="14977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86D5C5F0-EDB0-382F-E5E5-456D38933B8B}"/>
              </a:ext>
            </a:extLst>
          </p:cNvPr>
          <p:cNvSpPr txBox="1"/>
          <p:nvPr/>
        </p:nvSpPr>
        <p:spPr>
          <a:xfrm>
            <a:off x="3467100" y="312399"/>
            <a:ext cx="7543800"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Much of the concern surrounding elevations in blood viscosity centers on the increased risk for venous thromboembolism (VTE), myocardial infarction (MI), and stroke¹.</a:t>
            </a:r>
          </a:p>
        </p:txBody>
      </p:sp>
    </p:spTree>
    <p:extLst>
      <p:ext uri="{BB962C8B-B14F-4D97-AF65-F5344CB8AC3E}">
        <p14:creationId xmlns:p14="http://schemas.microsoft.com/office/powerpoint/2010/main" val="3033163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30364C6-E821-4D5E-96F0-69B45593A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80106" y="1617189"/>
            <a:ext cx="7953699" cy="439032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2241BF9F-F659-4105-B702-E824968263FD}"/>
              </a:ext>
            </a:extLst>
          </p:cNvPr>
          <p:cNvSpPr/>
          <p:nvPr/>
        </p:nvSpPr>
        <p:spPr>
          <a:xfrm>
            <a:off x="1541146" y="6484421"/>
            <a:ext cx="9125267" cy="307777"/>
          </a:xfrm>
          <a:prstGeom prst="rect">
            <a:avLst/>
          </a:prstGeom>
        </p:spPr>
        <p:txBody>
          <a:bodyPr wrap="square">
            <a:spAutoFit/>
          </a:bodyPr>
          <a:lstStyle/>
          <a:p>
            <a:pPr algn="ctr">
              <a:defRPr/>
            </a:pPr>
            <a:r>
              <a:rPr lang="en-GB" sz="1400" b="1" dirty="0">
                <a:solidFill>
                  <a:schemeClr val="bg1"/>
                </a:solidFill>
              </a:rPr>
              <a:t>Banks &amp; Baker. </a:t>
            </a:r>
            <a:r>
              <a:rPr lang="en-GB" sz="1400" b="1" dirty="0">
                <a:solidFill>
                  <a:prstClr val="white"/>
                </a:solidFill>
              </a:rPr>
              <a:t>T</a:t>
            </a:r>
            <a:r>
              <a:rPr kumimoji="0" lang="en-GB" sz="1400" b="1" i="0" u="none" strike="noStrike" kern="1200" cap="none" spc="0" normalizeH="0" baseline="0" noProof="0" dirty="0">
                <a:ln>
                  <a:noFill/>
                </a:ln>
                <a:solidFill>
                  <a:prstClr val="white"/>
                </a:solidFill>
                <a:effectLst/>
                <a:uLnTx/>
                <a:uFillTx/>
                <a:ea typeface="+mn-ea"/>
                <a:cs typeface="+mn-cs"/>
              </a:rPr>
              <a:t>rends in Urology &amp; Men’s </a:t>
            </a:r>
            <a:r>
              <a:rPr lang="en-GB" sz="1400" b="1" dirty="0">
                <a:solidFill>
                  <a:prstClr val="white"/>
                </a:solidFill>
              </a:rPr>
              <a:t>H</a:t>
            </a:r>
            <a:r>
              <a:rPr kumimoji="0" lang="en-GB" sz="1400" b="1" i="0" u="none" strike="noStrike" kern="1200" cap="none" spc="0" normalizeH="0" baseline="0" noProof="0" dirty="0">
                <a:ln>
                  <a:noFill/>
                </a:ln>
                <a:solidFill>
                  <a:prstClr val="white"/>
                </a:solidFill>
                <a:effectLst/>
                <a:uLnTx/>
                <a:uFillTx/>
                <a:ea typeface="+mn-ea"/>
                <a:cs typeface="+mn-cs"/>
              </a:rPr>
              <a:t>ealth. </a:t>
            </a:r>
            <a:r>
              <a:rPr lang="en-GB" sz="1400" b="1" dirty="0">
                <a:solidFill>
                  <a:prstClr val="white"/>
                </a:solidFill>
              </a:rPr>
              <a:t>S</a:t>
            </a:r>
            <a:r>
              <a:rPr kumimoji="0" lang="en-GB" sz="1400" b="1" i="0" u="none" strike="noStrike" kern="1200" cap="none" spc="0" normalizeH="0" baseline="0" noProof="0" dirty="0">
                <a:ln>
                  <a:noFill/>
                </a:ln>
                <a:solidFill>
                  <a:prstClr val="white"/>
                </a:solidFill>
                <a:effectLst/>
                <a:uLnTx/>
                <a:uFillTx/>
                <a:ea typeface="+mn-ea"/>
                <a:cs typeface="+mn-cs"/>
              </a:rPr>
              <a:t>eptember/</a:t>
            </a:r>
            <a:r>
              <a:rPr lang="en-GB" sz="1400" b="1" dirty="0">
                <a:solidFill>
                  <a:prstClr val="white"/>
                </a:solidFill>
              </a:rPr>
              <a:t>O</a:t>
            </a:r>
            <a:r>
              <a:rPr kumimoji="0" lang="en-GB" sz="1400" b="1" i="0" u="none" strike="noStrike" kern="1200" cap="none" spc="0" normalizeH="0" baseline="0" noProof="0" dirty="0">
                <a:ln>
                  <a:noFill/>
                </a:ln>
                <a:solidFill>
                  <a:prstClr val="white"/>
                </a:solidFill>
                <a:effectLst/>
                <a:uLnTx/>
                <a:uFillTx/>
                <a:ea typeface="+mn-ea"/>
                <a:cs typeface="+mn-cs"/>
              </a:rPr>
              <a:t>ctober 2013</a:t>
            </a:r>
          </a:p>
        </p:txBody>
      </p:sp>
      <p:sp>
        <p:nvSpPr>
          <p:cNvPr id="3" name="TextBox 2">
            <a:extLst>
              <a:ext uri="{FF2B5EF4-FFF2-40B4-BE49-F238E27FC236}">
                <a16:creationId xmlns:a16="http://schemas.microsoft.com/office/drawing/2014/main" id="{68F52FC4-D62D-42B5-B51E-B7F46EA6E045}"/>
              </a:ext>
            </a:extLst>
          </p:cNvPr>
          <p:cNvSpPr txBox="1"/>
          <p:nvPr/>
        </p:nvSpPr>
        <p:spPr>
          <a:xfrm>
            <a:off x="189230" y="111847"/>
            <a:ext cx="9277350" cy="1205458"/>
          </a:xfrm>
          <a:prstGeom prst="rect">
            <a:avLst/>
          </a:prstGeom>
          <a:noFill/>
        </p:spPr>
        <p:txBody>
          <a:bodyPr wrap="square" rtlCol="0">
            <a:spAutoFit/>
          </a:bodyPr>
          <a:lstStyle/>
          <a:p>
            <a:pPr>
              <a:lnSpc>
                <a:spcPct val="90000"/>
              </a:lnSpc>
            </a:pPr>
            <a:r>
              <a:rPr lang="en-GB" sz="4000" dirty="0">
                <a:solidFill>
                  <a:schemeClr val="accent6">
                    <a:lumMod val="10000"/>
                  </a:schemeClr>
                </a:solidFill>
                <a:latin typeface="Poppins Medium"/>
                <a:cs typeface="Poppins" panose="00000500000000000000" pitchFamily="2" charset="0"/>
              </a:rPr>
              <a:t>Men and Primary Care: </a:t>
            </a:r>
          </a:p>
          <a:p>
            <a:pPr>
              <a:lnSpc>
                <a:spcPct val="90000"/>
              </a:lnSpc>
            </a:pPr>
            <a:r>
              <a:rPr lang="en-GB" sz="4000" dirty="0">
                <a:solidFill>
                  <a:schemeClr val="accent6">
                    <a:lumMod val="10000"/>
                  </a:schemeClr>
                </a:solidFill>
                <a:latin typeface="Poppins Medium"/>
                <a:cs typeface="Poppins" panose="00000500000000000000" pitchFamily="2" charset="0"/>
              </a:rPr>
              <a:t>Improving Access and Outcomes</a:t>
            </a:r>
          </a:p>
        </p:txBody>
      </p:sp>
      <p:sp>
        <p:nvSpPr>
          <p:cNvPr id="4" name="Slide Number Placeholder 3">
            <a:extLst>
              <a:ext uri="{FF2B5EF4-FFF2-40B4-BE49-F238E27FC236}">
                <a16:creationId xmlns:a16="http://schemas.microsoft.com/office/drawing/2014/main" id="{638161FF-B996-4817-9BE7-FBB2AE0C7BC1}"/>
              </a:ext>
            </a:extLst>
          </p:cNvPr>
          <p:cNvSpPr>
            <a:spLocks noGrp="1"/>
          </p:cNvSpPr>
          <p:nvPr>
            <p:ph type="sldNum" sz="quarter" idx="12"/>
          </p:nvPr>
        </p:nvSpPr>
        <p:spPr/>
        <p:txBody>
          <a:bodyPr/>
          <a:lstStyle/>
          <a:p>
            <a:fld id="{24443D20-B41A-4E7F-B431-D4A85DE2CB5E}" type="slidenum">
              <a:rPr lang="en-GB" smtClean="0"/>
              <a:pPr/>
              <a:t>9</a:t>
            </a:fld>
            <a:endParaRPr lang="en-GB" dirty="0">
              <a:solidFill>
                <a:schemeClr val="tx1">
                  <a:lumMod val="20000"/>
                  <a:lumOff val="80000"/>
                </a:schemeClr>
              </a:solidFill>
            </a:endParaRPr>
          </a:p>
        </p:txBody>
      </p:sp>
    </p:spTree>
    <p:extLst>
      <p:ext uri="{BB962C8B-B14F-4D97-AF65-F5344CB8AC3E}">
        <p14:creationId xmlns:p14="http://schemas.microsoft.com/office/powerpoint/2010/main" val="3375294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38B67-D9AE-6246-8E2F-38EF7EFE0EE5}"/>
              </a:ext>
            </a:extLst>
          </p:cNvPr>
          <p:cNvPicPr>
            <a:picLocks noChangeAspect="1"/>
          </p:cNvPicPr>
          <p:nvPr/>
        </p:nvPicPr>
        <p:blipFill>
          <a:blip r:embed="rId4"/>
          <a:stretch>
            <a:fillRect/>
          </a:stretch>
        </p:blipFill>
        <p:spPr>
          <a:xfrm>
            <a:off x="359570" y="318380"/>
            <a:ext cx="8848725" cy="3209925"/>
          </a:xfrm>
          <a:prstGeom prst="rect">
            <a:avLst/>
          </a:prstGeom>
        </p:spPr>
      </p:pic>
      <p:sp>
        <p:nvSpPr>
          <p:cNvPr id="4" name="Rectangle 3">
            <a:extLst>
              <a:ext uri="{FF2B5EF4-FFF2-40B4-BE49-F238E27FC236}">
                <a16:creationId xmlns:a16="http://schemas.microsoft.com/office/drawing/2014/main" id="{CCDE5696-79C8-D430-6815-158E168A78E5}"/>
              </a:ext>
            </a:extLst>
          </p:cNvPr>
          <p:cNvSpPr/>
          <p:nvPr/>
        </p:nvSpPr>
        <p:spPr>
          <a:xfrm>
            <a:off x="6986247" y="1159526"/>
            <a:ext cx="3543300" cy="1028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BAB3807-56D0-5CAE-0B9A-3B1C041D296E}"/>
              </a:ext>
            </a:extLst>
          </p:cNvPr>
          <p:cNvSpPr/>
          <p:nvPr/>
        </p:nvSpPr>
        <p:spPr>
          <a:xfrm>
            <a:off x="7867650" y="184050"/>
            <a:ext cx="3543300" cy="1028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FDF273A4-E7EF-6E8C-0AE9-F3A0700645BF}"/>
              </a:ext>
            </a:extLst>
          </p:cNvPr>
          <p:cNvSpPr/>
          <p:nvPr/>
        </p:nvSpPr>
        <p:spPr>
          <a:xfrm>
            <a:off x="7408068" y="53545"/>
            <a:ext cx="3543300" cy="5498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951F42C5-C1FC-061A-E2BC-481254FAAC05}"/>
              </a:ext>
            </a:extLst>
          </p:cNvPr>
          <p:cNvSpPr txBox="1"/>
          <p:nvPr/>
        </p:nvSpPr>
        <p:spPr>
          <a:xfrm>
            <a:off x="797719" y="5562891"/>
            <a:ext cx="109085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J Urol. 2022 Jun;207(6):1295-1301. doi: 10.1097/JU.0000000000002437</a:t>
            </a:r>
            <a:r>
              <a:rPr kumimoji="0" lang="cs-CZ" sz="18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t>
            </a:r>
            <a:endParaRPr kumimoji="0" lang="en-US" sz="18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sp>
        <p:nvSpPr>
          <p:cNvPr id="10" name="Rectangle 9">
            <a:extLst>
              <a:ext uri="{FF2B5EF4-FFF2-40B4-BE49-F238E27FC236}">
                <a16:creationId xmlns:a16="http://schemas.microsoft.com/office/drawing/2014/main" id="{CD5DEFB8-0272-B245-EAD3-1E761BFF11A7}"/>
              </a:ext>
            </a:extLst>
          </p:cNvPr>
          <p:cNvSpPr/>
          <p:nvPr/>
        </p:nvSpPr>
        <p:spPr>
          <a:xfrm>
            <a:off x="5514977" y="224440"/>
            <a:ext cx="3543300" cy="1727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0AE489DC-3227-889F-C349-5E173A85B4CF}"/>
              </a:ext>
            </a:extLst>
          </p:cNvPr>
          <p:cNvSpPr/>
          <p:nvPr/>
        </p:nvSpPr>
        <p:spPr>
          <a:xfrm>
            <a:off x="7922419" y="2176072"/>
            <a:ext cx="3543300" cy="1028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7CB7EA6-AB2C-E6E3-1D8B-FE2F4B4E7365}"/>
              </a:ext>
            </a:extLst>
          </p:cNvPr>
          <p:cNvSpPr txBox="1"/>
          <p:nvPr/>
        </p:nvSpPr>
        <p:spPr>
          <a:xfrm>
            <a:off x="797719" y="4180248"/>
            <a:ext cx="1061323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The objective of the study was to determine if the presence of polycythemia </a:t>
            </a:r>
            <a:r>
              <a:rPr kumimoji="0" lang="ru-RU"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                </a:t>
            </a:r>
            <a:r>
              <a:rPr kumimoji="0" lang="en-US"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during T</a:t>
            </a:r>
            <a:r>
              <a:rPr kumimoji="0" lang="cs-CZ"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Th</a:t>
            </a:r>
            <a:r>
              <a:rPr kumimoji="0" lang="en-US"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 leads to adverse events (MACE and VTE) as a primary outcome</a:t>
            </a:r>
          </a:p>
        </p:txBody>
      </p:sp>
    </p:spTree>
    <p:extLst>
      <p:ext uri="{BB962C8B-B14F-4D97-AF65-F5344CB8AC3E}">
        <p14:creationId xmlns:p14="http://schemas.microsoft.com/office/powerpoint/2010/main" val="753746027"/>
      </p:ext>
    </p:extLst>
  </p:cSld>
  <p:clrMapOvr>
    <a:overrideClrMapping bg1="lt1" tx1="dk1" bg2="lt2" tx2="dk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BB78-600F-E578-53B4-C5AB71EE0674}"/>
              </a:ext>
            </a:extLst>
          </p:cNvPr>
          <p:cNvSpPr>
            <a:spLocks noGrp="1"/>
          </p:cNvSpPr>
          <p:nvPr>
            <p:ph type="ctrTitle"/>
          </p:nvPr>
        </p:nvSpPr>
        <p:spPr>
          <a:xfrm>
            <a:off x="419100" y="4705915"/>
            <a:ext cx="11474393" cy="304699"/>
          </a:xfrm>
        </p:spPr>
        <p:txBody>
          <a:bodyPr/>
          <a:lstStyle/>
          <a:p>
            <a:r>
              <a:rPr lang="en-US" sz="2200" b="1" dirty="0">
                <a:solidFill>
                  <a:schemeClr val="accent5">
                    <a:lumMod val="50000"/>
                  </a:schemeClr>
                </a:solidFill>
                <a:latin typeface="Avenir Next LT Pro" panose="020B0504020202020204" pitchFamily="34" charset="0"/>
              </a:rPr>
              <a:t>The primary outcome was the odds of MACE and VTE within the first year of TRT</a:t>
            </a:r>
            <a:endParaRPr lang="cs-CZ" sz="2200" b="1" dirty="0">
              <a:solidFill>
                <a:schemeClr val="accent5">
                  <a:lumMod val="50000"/>
                </a:schemeClr>
              </a:solidFill>
              <a:latin typeface="Avenir Next LT Pro" panose="020B0504020202020204" pitchFamily="34" charset="0"/>
            </a:endParaRPr>
          </a:p>
        </p:txBody>
      </p:sp>
      <p:sp>
        <p:nvSpPr>
          <p:cNvPr id="3" name="Subtitle 2">
            <a:extLst>
              <a:ext uri="{FF2B5EF4-FFF2-40B4-BE49-F238E27FC236}">
                <a16:creationId xmlns:a16="http://schemas.microsoft.com/office/drawing/2014/main" id="{8E504389-24C6-58D9-684A-21A31824288F}"/>
              </a:ext>
            </a:extLst>
          </p:cNvPr>
          <p:cNvSpPr>
            <a:spLocks noGrp="1"/>
          </p:cNvSpPr>
          <p:nvPr>
            <p:ph type="subTitle" idx="4"/>
          </p:nvPr>
        </p:nvSpPr>
        <p:spPr>
          <a:xfrm>
            <a:off x="6340762" y="5774805"/>
            <a:ext cx="5552731" cy="498598"/>
          </a:xfrm>
        </p:spPr>
        <p:txBody>
          <a:bodyPr/>
          <a:lstStyle/>
          <a:p>
            <a:pPr marL="0" indent="0" algn="r">
              <a:buNone/>
            </a:pPr>
            <a:r>
              <a:rPr lang="en-US" sz="1200" b="0" i="0" dirty="0">
                <a:solidFill>
                  <a:schemeClr val="accent5">
                    <a:lumMod val="50000"/>
                  </a:schemeClr>
                </a:solidFill>
                <a:effectLst/>
                <a:latin typeface="Montserrat" panose="00000500000000000000" pitchFamily="2" charset="0"/>
                <a:hlinkClick r:id="rId3">
                  <a:extLst>
                    <a:ext uri="{A12FA001-AC4F-418D-AE19-62706E023703}">
                      <ahyp:hlinkClr xmlns:ahyp="http://schemas.microsoft.com/office/drawing/2018/hyperlinkcolor" val="tx"/>
                    </a:ext>
                  </a:extLst>
                </a:hlinkClick>
              </a:rPr>
              <a:t>Secondary Polycythemia in Men Receiving Testosterone Therapy Increases Risk of Major Adverse Cardiovascular Events and Venous Thromboembolism in the First Year of Therapy</a:t>
            </a:r>
            <a:endParaRPr lang="cs-CZ" sz="1200" dirty="0">
              <a:solidFill>
                <a:schemeClr val="accent5">
                  <a:lumMod val="50000"/>
                </a:schemeClr>
              </a:solidFill>
            </a:endParaRPr>
          </a:p>
        </p:txBody>
      </p:sp>
      <p:sp>
        <p:nvSpPr>
          <p:cNvPr id="4" name="Rectangle 3">
            <a:extLst>
              <a:ext uri="{FF2B5EF4-FFF2-40B4-BE49-F238E27FC236}">
                <a16:creationId xmlns:a16="http://schemas.microsoft.com/office/drawing/2014/main" id="{BDD55BDB-E2B1-311B-0301-1CF9BEDAE527}"/>
              </a:ext>
            </a:extLst>
          </p:cNvPr>
          <p:cNvSpPr/>
          <p:nvPr/>
        </p:nvSpPr>
        <p:spPr>
          <a:xfrm>
            <a:off x="352425" y="1453096"/>
            <a:ext cx="1981200" cy="144437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200" b="0" i="0" u="none" strike="noStrike" kern="1200" cap="none" spc="0" normalizeH="0" baseline="0" noProof="0" dirty="0">
                <a:ln>
                  <a:noFill/>
                </a:ln>
                <a:solidFill>
                  <a:prstClr val="white"/>
                </a:solidFill>
                <a:effectLst/>
                <a:uLnTx/>
                <a:uFillTx/>
                <a:latin typeface="Calibri" panose="020F0502020204030204"/>
                <a:ea typeface="+mn-ea"/>
                <a:cs typeface="+mn-cs"/>
              </a:rPr>
              <a:t>74 </a:t>
            </a:r>
            <a:r>
              <a:rPr kumimoji="0" lang="cs-CZ" sz="22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mln patients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2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data base</a:t>
            </a:r>
          </a:p>
        </p:txBody>
      </p:sp>
      <p:cxnSp>
        <p:nvCxnSpPr>
          <p:cNvPr id="6" name="Straight Arrow Connector 5">
            <a:extLst>
              <a:ext uri="{FF2B5EF4-FFF2-40B4-BE49-F238E27FC236}">
                <a16:creationId xmlns:a16="http://schemas.microsoft.com/office/drawing/2014/main" id="{7EC0777D-1BAA-DC37-D709-75CA026799D4}"/>
              </a:ext>
            </a:extLst>
          </p:cNvPr>
          <p:cNvCxnSpPr>
            <a:cxnSpLocks/>
          </p:cNvCxnSpPr>
          <p:nvPr/>
        </p:nvCxnSpPr>
        <p:spPr>
          <a:xfrm>
            <a:off x="2486025" y="2093393"/>
            <a:ext cx="361950" cy="0"/>
          </a:xfrm>
          <a:prstGeom prst="straightConnector1">
            <a:avLst/>
          </a:prstGeom>
          <a:ln w="53975" cmpd="sng">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9954A51E-7BDB-D235-80BE-599D3F7340B0}"/>
              </a:ext>
            </a:extLst>
          </p:cNvPr>
          <p:cNvSpPr/>
          <p:nvPr/>
        </p:nvSpPr>
        <p:spPr>
          <a:xfrm>
            <a:off x="2975983" y="1453096"/>
            <a:ext cx="1981200" cy="144437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48 671 </a:t>
            </a:r>
            <a:r>
              <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H</a:t>
            </a: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y</a:t>
            </a:r>
            <a:r>
              <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pogonadal men</a:t>
            </a: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a:t>
            </a:r>
            <a:r>
              <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 </a:t>
            </a: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18+ receiving TRT** </a:t>
            </a:r>
            <a:endPar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cxnSp>
        <p:nvCxnSpPr>
          <p:cNvPr id="9" name="Straight Arrow Connector 8">
            <a:extLst>
              <a:ext uri="{FF2B5EF4-FFF2-40B4-BE49-F238E27FC236}">
                <a16:creationId xmlns:a16="http://schemas.microsoft.com/office/drawing/2014/main" id="{26FC5F25-9B9A-540B-AA67-4E5F9F7D7311}"/>
              </a:ext>
            </a:extLst>
          </p:cNvPr>
          <p:cNvCxnSpPr>
            <a:cxnSpLocks/>
          </p:cNvCxnSpPr>
          <p:nvPr/>
        </p:nvCxnSpPr>
        <p:spPr>
          <a:xfrm>
            <a:off x="5286375" y="2502407"/>
            <a:ext cx="361950" cy="0"/>
          </a:xfrm>
          <a:prstGeom prst="straightConnector1">
            <a:avLst/>
          </a:prstGeom>
          <a:ln w="50800" cmpd="sng">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6C45359-3358-8D7F-C9F7-4995924FD780}"/>
              </a:ext>
            </a:extLst>
          </p:cNvPr>
          <p:cNvCxnSpPr>
            <a:cxnSpLocks/>
          </p:cNvCxnSpPr>
          <p:nvPr/>
        </p:nvCxnSpPr>
        <p:spPr>
          <a:xfrm>
            <a:off x="5298788" y="1702307"/>
            <a:ext cx="361950" cy="0"/>
          </a:xfrm>
          <a:prstGeom prst="straightConnector1">
            <a:avLst/>
          </a:prstGeom>
          <a:ln w="53975" cmpd="sng">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545312-6934-6E60-B4B2-C9E889EDE4B0}"/>
              </a:ext>
            </a:extLst>
          </p:cNvPr>
          <p:cNvCxnSpPr/>
          <p:nvPr/>
        </p:nvCxnSpPr>
        <p:spPr>
          <a:xfrm>
            <a:off x="5298788" y="1683818"/>
            <a:ext cx="0" cy="81915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533060-3C06-77B0-64A9-B7FB91FF5E7B}"/>
              </a:ext>
            </a:extLst>
          </p:cNvPr>
          <p:cNvCxnSpPr>
            <a:cxnSpLocks/>
          </p:cNvCxnSpPr>
          <p:nvPr/>
        </p:nvCxnSpPr>
        <p:spPr>
          <a:xfrm>
            <a:off x="4956747" y="2136575"/>
            <a:ext cx="342041"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31C9B5A-D4DA-8F8B-D252-F00F7763694B}"/>
              </a:ext>
            </a:extLst>
          </p:cNvPr>
          <p:cNvSpPr/>
          <p:nvPr/>
        </p:nvSpPr>
        <p:spPr>
          <a:xfrm>
            <a:off x="5586414" y="1443979"/>
            <a:ext cx="3095624" cy="613982"/>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5 887 men with et list one recorded HTC ≥52%</a:t>
            </a:r>
            <a:endParaRPr kumimoji="0" lang="cs-CZ"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6" name="Rectangle 15">
            <a:extLst>
              <a:ext uri="{FF2B5EF4-FFF2-40B4-BE49-F238E27FC236}">
                <a16:creationId xmlns:a16="http://schemas.microsoft.com/office/drawing/2014/main" id="{97F1AC22-8308-6D8F-DB40-C10EE6B3F606}"/>
              </a:ext>
            </a:extLst>
          </p:cNvPr>
          <p:cNvSpPr/>
          <p:nvPr/>
        </p:nvSpPr>
        <p:spPr>
          <a:xfrm>
            <a:off x="5648325" y="2315028"/>
            <a:ext cx="3095615" cy="55635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42 784 men who never had HTC ≥52% after TRT start</a:t>
            </a:r>
            <a:endParaRPr kumimoji="0" lang="cs-CZ"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18" name="TextBox 17">
            <a:extLst>
              <a:ext uri="{FF2B5EF4-FFF2-40B4-BE49-F238E27FC236}">
                <a16:creationId xmlns:a16="http://schemas.microsoft.com/office/drawing/2014/main" id="{AC3DAA3E-E736-7A49-6D6C-490AD9C18D12}"/>
              </a:ext>
            </a:extLst>
          </p:cNvPr>
          <p:cNvSpPr txBox="1"/>
          <p:nvPr/>
        </p:nvSpPr>
        <p:spPr>
          <a:xfrm>
            <a:off x="377102" y="3333813"/>
            <a:ext cx="721706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*Total T less then 350 ng/dL (12,1 nmol/L)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**The group that received TRT had their first prescription within 3 months of hypogonadism diagnosis</a:t>
            </a:r>
            <a:r>
              <a:rPr kumimoji="0" lang="en-US" sz="1800" b="0" i="0" u="none" strike="noStrike" kern="1200" cap="none" spc="0" normalizeH="0" baseline="0" noProof="0" dirty="0">
                <a:ln>
                  <a:noFill/>
                </a:ln>
                <a:solidFill>
                  <a:prstClr val="black"/>
                </a:solidFill>
                <a:effectLst/>
                <a:uLnTx/>
                <a:uFillTx/>
                <a:latin typeface="AdvPSNCS-R"/>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22" name="TextBox 21">
            <a:extLst>
              <a:ext uri="{FF2B5EF4-FFF2-40B4-BE49-F238E27FC236}">
                <a16:creationId xmlns:a16="http://schemas.microsoft.com/office/drawing/2014/main" id="{BB76BFB1-B909-8E48-EA7B-6D8748A9D3C4}"/>
              </a:ext>
            </a:extLst>
          </p:cNvPr>
          <p:cNvSpPr txBox="1"/>
          <p:nvPr/>
        </p:nvSpPr>
        <p:spPr>
          <a:xfrm>
            <a:off x="428625" y="453274"/>
            <a:ext cx="117729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Study design</a:t>
            </a:r>
          </a:p>
        </p:txBody>
      </p:sp>
      <p:sp>
        <p:nvSpPr>
          <p:cNvPr id="26" name="Right Brace 25">
            <a:extLst>
              <a:ext uri="{FF2B5EF4-FFF2-40B4-BE49-F238E27FC236}">
                <a16:creationId xmlns:a16="http://schemas.microsoft.com/office/drawing/2014/main" id="{3B8D81C0-9C09-3920-B303-4083CC56E551}"/>
              </a:ext>
            </a:extLst>
          </p:cNvPr>
          <p:cNvSpPr/>
          <p:nvPr/>
        </p:nvSpPr>
        <p:spPr>
          <a:xfrm>
            <a:off x="8760992" y="1699031"/>
            <a:ext cx="384748"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C440D83-FFD1-EBE8-F0D1-DDDD61D7BE46}"/>
              </a:ext>
            </a:extLst>
          </p:cNvPr>
          <p:cNvSpPr txBox="1"/>
          <p:nvPr/>
        </p:nvSpPr>
        <p:spPr>
          <a:xfrm>
            <a:off x="9244013" y="1693980"/>
            <a:ext cx="2376487" cy="1015663"/>
          </a:xfrm>
          <a:prstGeom prst="rect">
            <a:avLst/>
          </a:prstGeom>
          <a:solidFill>
            <a:schemeClr val="bg1"/>
          </a:solidFill>
          <a:ln w="22225">
            <a:solidFill>
              <a:schemeClr val="bg2">
                <a:lumMod val="2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Matching for </a:t>
            </a:r>
            <a:endPar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a:t>
            </a:r>
            <a:r>
              <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he</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14 risk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factors</a:t>
            </a:r>
            <a:endPar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cxnSp>
        <p:nvCxnSpPr>
          <p:cNvPr id="28" name="Straight Arrow Connector 27">
            <a:extLst>
              <a:ext uri="{FF2B5EF4-FFF2-40B4-BE49-F238E27FC236}">
                <a16:creationId xmlns:a16="http://schemas.microsoft.com/office/drawing/2014/main" id="{A4148AC0-D50F-505A-7339-619EEDAD9D76}"/>
              </a:ext>
            </a:extLst>
          </p:cNvPr>
          <p:cNvCxnSpPr>
            <a:cxnSpLocks/>
          </p:cNvCxnSpPr>
          <p:nvPr/>
        </p:nvCxnSpPr>
        <p:spPr>
          <a:xfrm flipH="1">
            <a:off x="9480460" y="2697093"/>
            <a:ext cx="305285" cy="578349"/>
          </a:xfrm>
          <a:prstGeom prst="straightConnector1">
            <a:avLst/>
          </a:prstGeom>
          <a:ln w="41275"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1193FA-D445-7664-07AB-F5837F33049B}"/>
              </a:ext>
            </a:extLst>
          </p:cNvPr>
          <p:cNvCxnSpPr>
            <a:cxnSpLocks/>
          </p:cNvCxnSpPr>
          <p:nvPr/>
        </p:nvCxnSpPr>
        <p:spPr>
          <a:xfrm>
            <a:off x="10974640" y="2719842"/>
            <a:ext cx="348077" cy="575766"/>
          </a:xfrm>
          <a:prstGeom prst="straightConnector1">
            <a:avLst/>
          </a:prstGeom>
          <a:ln w="41275"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14C278D-FC0C-ACB9-915F-B2A312D846EA}"/>
              </a:ext>
            </a:extLst>
          </p:cNvPr>
          <p:cNvSpPr txBox="1"/>
          <p:nvPr/>
        </p:nvSpPr>
        <p:spPr>
          <a:xfrm>
            <a:off x="8128163" y="3317548"/>
            <a:ext cx="1814920" cy="707886"/>
          </a:xfrm>
          <a:prstGeom prst="rect">
            <a:avLst/>
          </a:prstGeom>
          <a:solidFill>
            <a:schemeClr val="accent5">
              <a:lumMod val="5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5 842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 polycythemia</a:t>
            </a:r>
            <a:endPar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4" name="TextBox 33">
            <a:extLst>
              <a:ext uri="{FF2B5EF4-FFF2-40B4-BE49-F238E27FC236}">
                <a16:creationId xmlns:a16="http://schemas.microsoft.com/office/drawing/2014/main" id="{7A2F11FB-0DE4-0FCB-B46D-562A5BA33BC2}"/>
              </a:ext>
            </a:extLst>
          </p:cNvPr>
          <p:cNvSpPr txBox="1"/>
          <p:nvPr/>
        </p:nvSpPr>
        <p:spPr>
          <a:xfrm>
            <a:off x="10220942" y="3315858"/>
            <a:ext cx="1846980" cy="707886"/>
          </a:xfrm>
          <a:prstGeom prst="rect">
            <a:avLst/>
          </a:prstGeom>
          <a:solidFill>
            <a:schemeClr val="accent6">
              <a:lumMod val="75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5 842 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polycythemia</a:t>
            </a:r>
            <a:endPar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40" name="TextBox 39">
            <a:extLst>
              <a:ext uri="{FF2B5EF4-FFF2-40B4-BE49-F238E27FC236}">
                <a16:creationId xmlns:a16="http://schemas.microsoft.com/office/drawing/2014/main" id="{C85EB49B-C0CF-B6C0-BE37-7F4DC9072648}"/>
              </a:ext>
            </a:extLst>
          </p:cNvPr>
          <p:cNvSpPr txBox="1"/>
          <p:nvPr/>
        </p:nvSpPr>
        <p:spPr>
          <a:xfrm>
            <a:off x="377102" y="5383127"/>
            <a:ext cx="609600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MACE</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were defined as a composite of death from any cause, MI </a:t>
            </a:r>
            <a:r>
              <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and stroke. VTE included deep vein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thrombosis and pulmonary embolism.</a:t>
            </a:r>
            <a:endPar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18998372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BB78-600F-E578-53B4-C5AB71EE0674}"/>
              </a:ext>
            </a:extLst>
          </p:cNvPr>
          <p:cNvSpPr>
            <a:spLocks noGrp="1"/>
          </p:cNvSpPr>
          <p:nvPr>
            <p:ph type="ctrTitle"/>
          </p:nvPr>
        </p:nvSpPr>
        <p:spPr>
          <a:xfrm>
            <a:off x="428624" y="5324743"/>
            <a:ext cx="10363200" cy="664797"/>
          </a:xfrm>
        </p:spPr>
        <p:txBody>
          <a:bodyPr/>
          <a:lstStyle/>
          <a:p>
            <a:br>
              <a:rPr lang="ru-RU" sz="2400" b="1" dirty="0">
                <a:latin typeface="Avenir Next LT Pro" panose="020B0504020202020204" pitchFamily="34" charset="0"/>
              </a:rPr>
            </a:br>
            <a:endParaRPr lang="cs-CZ" sz="2400" b="1" dirty="0">
              <a:latin typeface="Avenir Next LT Pro" panose="020B0504020202020204" pitchFamily="34" charset="0"/>
            </a:endParaRPr>
          </a:p>
        </p:txBody>
      </p:sp>
      <p:sp>
        <p:nvSpPr>
          <p:cNvPr id="27" name="TextBox 26">
            <a:extLst>
              <a:ext uri="{FF2B5EF4-FFF2-40B4-BE49-F238E27FC236}">
                <a16:creationId xmlns:a16="http://schemas.microsoft.com/office/drawing/2014/main" id="{6C440D83-FFD1-EBE8-F0D1-DDDD61D7BE46}"/>
              </a:ext>
            </a:extLst>
          </p:cNvPr>
          <p:cNvSpPr txBox="1"/>
          <p:nvPr/>
        </p:nvSpPr>
        <p:spPr>
          <a:xfrm>
            <a:off x="257274" y="474092"/>
            <a:ext cx="2376487" cy="707886"/>
          </a:xfrm>
          <a:prstGeom prst="rect">
            <a:avLst/>
          </a:prstGeom>
          <a:solidFill>
            <a:schemeClr val="bg1"/>
          </a:solidFill>
          <a:ln w="22225">
            <a:solidFill>
              <a:schemeClr val="bg2">
                <a:lumMod val="2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Hypogonadal men receiving TTh</a:t>
            </a:r>
            <a:endPar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cxnSp>
        <p:nvCxnSpPr>
          <p:cNvPr id="28" name="Straight Arrow Connector 27">
            <a:extLst>
              <a:ext uri="{FF2B5EF4-FFF2-40B4-BE49-F238E27FC236}">
                <a16:creationId xmlns:a16="http://schemas.microsoft.com/office/drawing/2014/main" id="{A4148AC0-D50F-505A-7339-619EEDAD9D76}"/>
              </a:ext>
            </a:extLst>
          </p:cNvPr>
          <p:cNvCxnSpPr>
            <a:cxnSpLocks/>
            <a:endCxn id="33" idx="1"/>
          </p:cNvCxnSpPr>
          <p:nvPr/>
        </p:nvCxnSpPr>
        <p:spPr>
          <a:xfrm flipV="1">
            <a:off x="2778918" y="474092"/>
            <a:ext cx="1079317" cy="325460"/>
          </a:xfrm>
          <a:prstGeom prst="straightConnector1">
            <a:avLst/>
          </a:prstGeom>
          <a:ln w="41275"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71193FA-D445-7664-07AB-F5837F33049B}"/>
              </a:ext>
            </a:extLst>
          </p:cNvPr>
          <p:cNvCxnSpPr>
            <a:cxnSpLocks/>
            <a:endCxn id="34" idx="1"/>
          </p:cNvCxnSpPr>
          <p:nvPr/>
        </p:nvCxnSpPr>
        <p:spPr>
          <a:xfrm>
            <a:off x="2778918" y="910480"/>
            <a:ext cx="1066899" cy="681105"/>
          </a:xfrm>
          <a:prstGeom prst="straightConnector1">
            <a:avLst/>
          </a:prstGeom>
          <a:ln w="41275" cmpd="sng">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14C278D-FC0C-ACB9-915F-B2A312D846EA}"/>
              </a:ext>
            </a:extLst>
          </p:cNvPr>
          <p:cNvSpPr txBox="1"/>
          <p:nvPr/>
        </p:nvSpPr>
        <p:spPr>
          <a:xfrm>
            <a:off x="3858235" y="120149"/>
            <a:ext cx="2840732" cy="707886"/>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5 842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 polycythemia</a:t>
            </a:r>
            <a:endPar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4" name="TextBox 33">
            <a:extLst>
              <a:ext uri="{FF2B5EF4-FFF2-40B4-BE49-F238E27FC236}">
                <a16:creationId xmlns:a16="http://schemas.microsoft.com/office/drawing/2014/main" id="{7A2F11FB-0DE4-0FCB-B46D-562A5BA33BC2}"/>
              </a:ext>
            </a:extLst>
          </p:cNvPr>
          <p:cNvSpPr txBox="1"/>
          <p:nvPr/>
        </p:nvSpPr>
        <p:spPr>
          <a:xfrm>
            <a:off x="3845817" y="1237642"/>
            <a:ext cx="2840731" cy="707886"/>
          </a:xfrm>
          <a:prstGeom prst="rect">
            <a:avLst/>
          </a:prstGeom>
          <a:solidFill>
            <a:schemeClr val="accent6">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5 842 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polycythemia</a:t>
            </a:r>
            <a:endParaRPr kumimoji="0" lang="cs-CZ" sz="20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sp>
        <p:nvSpPr>
          <p:cNvPr id="31" name="TextBox 30">
            <a:extLst>
              <a:ext uri="{FF2B5EF4-FFF2-40B4-BE49-F238E27FC236}">
                <a16:creationId xmlns:a16="http://schemas.microsoft.com/office/drawing/2014/main" id="{3DCC8CAF-9C75-8306-8A5C-231B419C1E84}"/>
              </a:ext>
            </a:extLst>
          </p:cNvPr>
          <p:cNvSpPr txBox="1"/>
          <p:nvPr/>
        </p:nvSpPr>
        <p:spPr>
          <a:xfrm>
            <a:off x="428624" y="2518697"/>
            <a:ext cx="10887076"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In the first</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year following TRT and after propensity-score matching, </a:t>
            </a:r>
            <a:r>
              <a:rPr kumimoji="0" lang="en-US"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the risk of MACE/VTE </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was 5.2% in men who developed polycythemia vs 3.9% in those men who did not (</a:t>
            </a:r>
            <a:r>
              <a:rPr kumimoji="0" lang="en-US"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OR 1.35</a:t>
            </a:r>
            <a:r>
              <a:rPr kumimoji="0" lang="en-US" sz="2000" b="0"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95% CI 1.13-1.61).</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the survival probability </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(probability of 1 year without MACE/VTE) was significantly lower in the polycythemia group (95% vs 97%, p&lt;0.0001, HR 1.22, 95% CI 1.04</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1.43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an increased risk of developing acute MI </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(OR 1.81, 95% CI 1.2-2.7) </a:t>
            </a:r>
            <a:r>
              <a:rPr kumimoji="0" lang="en-US" sz="20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and VTE </a:t>
            </a:r>
            <a:r>
              <a:rPr kumimoji="0" lang="en-US" sz="20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(OR 1.51, 95% CI 1.17-1.94) in the men with polycythemia.</a:t>
            </a:r>
          </a:p>
        </p:txBody>
      </p:sp>
      <p:sp>
        <p:nvSpPr>
          <p:cNvPr id="35" name="TextBox 34">
            <a:extLst>
              <a:ext uri="{FF2B5EF4-FFF2-40B4-BE49-F238E27FC236}">
                <a16:creationId xmlns:a16="http://schemas.microsoft.com/office/drawing/2014/main" id="{94917515-06A0-19A9-A3FF-6C706155BD85}"/>
              </a:ext>
            </a:extLst>
          </p:cNvPr>
          <p:cNvSpPr txBox="1"/>
          <p:nvPr/>
        </p:nvSpPr>
        <p:spPr>
          <a:xfrm>
            <a:off x="590548" y="4995012"/>
            <a:ext cx="1131247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Men using testosterone should be aware that they are at a higher risk of MACE and VTE if their hematocrit reaches or exceeds 52% during the first year of TRT.</a:t>
            </a:r>
            <a:endParaRPr kumimoji="0" lang="cs-CZ" sz="2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9CC2115B-7EA8-28D1-BB21-EDABFA83BDDB}"/>
              </a:ext>
            </a:extLst>
          </p:cNvPr>
          <p:cNvSpPr txBox="1"/>
          <p:nvPr/>
        </p:nvSpPr>
        <p:spPr>
          <a:xfrm>
            <a:off x="641747" y="6117930"/>
            <a:ext cx="1090850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Ory J. et al. </a:t>
            </a:r>
            <a:r>
              <a:rPr kumimoji="0" lang="cs-CZ"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J Urol. 2022 Jun;207(6):1295-1301. doi: 10.1097/JU.0000000000002437</a:t>
            </a:r>
            <a:r>
              <a:rPr kumimoji="0" lang="cs-CZ"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31100529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6451FB-A0DB-DC79-ED46-98931029E20A}"/>
              </a:ext>
            </a:extLst>
          </p:cNvPr>
          <p:cNvSpPr txBox="1"/>
          <p:nvPr/>
        </p:nvSpPr>
        <p:spPr>
          <a:xfrm>
            <a:off x="571500" y="224135"/>
            <a:ext cx="104775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Important considerations (1)</a:t>
            </a:r>
            <a:r>
              <a:rPr kumimoji="0" lang="ru-RU"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t>
            </a:r>
            <a:endParaRPr kumimoji="0" lang="cs-CZ"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sp>
        <p:nvSpPr>
          <p:cNvPr id="5" name="TextBox 4">
            <a:extLst>
              <a:ext uri="{FF2B5EF4-FFF2-40B4-BE49-F238E27FC236}">
                <a16:creationId xmlns:a16="http://schemas.microsoft.com/office/drawing/2014/main" id="{F8CFEA91-CAA9-5D14-7242-B54FE7D033F6}"/>
              </a:ext>
            </a:extLst>
          </p:cNvPr>
          <p:cNvSpPr txBox="1"/>
          <p:nvPr/>
        </p:nvSpPr>
        <p:spPr>
          <a:xfrm>
            <a:off x="571500" y="782121"/>
            <a:ext cx="11029950" cy="529375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Guidelines recommendations on HCT cut-offs were extrapolated from data from the general population, while </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he results obtained by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Ory et al,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2022 are based on the data from men who are using TRT.</a:t>
            </a:r>
            <a:r>
              <a:rPr kumimoji="0" lang="en-GB"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This is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the first study to establish secondary polycythemia from TTh as an independent risk factor for MACE/VTE using a specific hematocrit-based cut-off (≥52%).</a:t>
            </a:r>
          </a:p>
          <a:p>
            <a:pPr marL="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C00000"/>
              </a:solidFill>
              <a:effectLst/>
              <a:uLnTx/>
              <a:uFillTx/>
              <a:latin typeface="AdvPSNCS-R"/>
              <a:ea typeface="+mn-ea"/>
              <a:cs typeface="+mn-cs"/>
            </a:endParaRPr>
          </a:p>
          <a:p>
            <a:pPr marL="1143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Doctors prescribing TRT should be aware about increased risk of MACE and VTE related with polycythemia during the first year of TRT.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TTh itself, in the absence of polycythemia, did not appear to increase risk of MACE/ </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VTE in</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hypogonadal men.</a:t>
            </a:r>
            <a:endPar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endParaRPr>
          </a:p>
          <a:p>
            <a:pPr marL="1143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This new data provides ample reason for new iterations of guidelines to align on </a:t>
            </a:r>
            <a:r>
              <a:rPr kumimoji="0" lang="en-GB"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a level of </a:t>
            </a:r>
            <a:r>
              <a:rPr kumimoji="0" lang="en-GB" sz="2000" b="1" i="0" u="sng"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52%</a:t>
            </a:r>
            <a:r>
              <a:rPr kumimoji="0" lang="en-GB" sz="20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 and that is where the difference between T Gel and Nebido can be highlighted to HCPs (The HEAT-registry).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spTree>
    <p:extLst>
      <p:ext uri="{BB962C8B-B14F-4D97-AF65-F5344CB8AC3E}">
        <p14:creationId xmlns:p14="http://schemas.microsoft.com/office/powerpoint/2010/main" val="29640841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E1125D-02F9-8550-B89D-E77C97757E3B}"/>
              </a:ext>
            </a:extLst>
          </p:cNvPr>
          <p:cNvSpPr txBox="1"/>
          <p:nvPr/>
        </p:nvSpPr>
        <p:spPr>
          <a:xfrm>
            <a:off x="552450" y="352632"/>
            <a:ext cx="1047750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Important considerations (2)</a:t>
            </a:r>
            <a:r>
              <a:rPr kumimoji="0" lang="ru-RU"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t>
            </a:r>
            <a:endParaRPr kumimoji="0" lang="cs-CZ" sz="22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sp>
        <p:nvSpPr>
          <p:cNvPr id="5" name="TextBox 4">
            <a:extLst>
              <a:ext uri="{FF2B5EF4-FFF2-40B4-BE49-F238E27FC236}">
                <a16:creationId xmlns:a16="http://schemas.microsoft.com/office/drawing/2014/main" id="{6B41A2BD-50D2-05A3-E870-34F8AA3B48F3}"/>
              </a:ext>
            </a:extLst>
          </p:cNvPr>
          <p:cNvSpPr txBox="1"/>
          <p:nvPr/>
        </p:nvSpPr>
        <p:spPr>
          <a:xfrm>
            <a:off x="552450" y="974970"/>
            <a:ext cx="1099185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We can inform HCPs about this new study alongside the only head-to-head study of AndroGel and Nebido (The HEAT- Registry) </a:t>
            </a:r>
            <a:r>
              <a:rPr kumimoji="0" lang="en-GB" sz="1800" b="0" i="0" u="none" strike="noStrike" kern="1200" cap="none" spc="0" normalizeH="0" baseline="0" noProof="0" dirty="0">
                <a:ln>
                  <a:noFill/>
                </a:ln>
                <a:solidFill>
                  <a:srgbClr val="272727"/>
                </a:solidFill>
                <a:effectLst/>
                <a:uLnTx/>
                <a:uFillTx/>
                <a:latin typeface="Calibri" panose="020F0502020204030204" pitchFamily="34" charset="0"/>
                <a:ea typeface="PMingLiU" panose="02020500000000000000" pitchFamily="18" charset="-120"/>
                <a:cs typeface="+mn-cs"/>
              </a:rPr>
              <a:t> </a:t>
            </a:r>
            <a:endParaRPr kumimoji="0" lang="cs-CZ" sz="1800" b="0" i="0" u="none" strike="noStrike" kern="1200" cap="none" spc="0" normalizeH="0" baseline="0" noProof="0" dirty="0">
              <a:ln>
                <a:noFill/>
              </a:ln>
              <a:solidFill>
                <a:srgbClr val="272727"/>
              </a:solidFill>
              <a:effectLst/>
              <a:uLnTx/>
              <a:uFillTx/>
              <a:latin typeface="Calibri" panose="020F0502020204030204" pitchFamily="34" charset="0"/>
              <a:ea typeface="PMingLiU" panose="02020500000000000000" pitchFamily="18" charset="-120"/>
              <a:cs typeface="+mn-cs"/>
            </a:endParaRPr>
          </a:p>
        </p:txBody>
      </p:sp>
      <p:pic>
        <p:nvPicPr>
          <p:cNvPr id="6" name="Picture 5">
            <a:extLst>
              <a:ext uri="{FF2B5EF4-FFF2-40B4-BE49-F238E27FC236}">
                <a16:creationId xmlns:a16="http://schemas.microsoft.com/office/drawing/2014/main" id="{7D1EDF50-A1D0-569F-8802-62943BAFB7A5}"/>
              </a:ext>
            </a:extLst>
          </p:cNvPr>
          <p:cNvPicPr>
            <a:picLocks noChangeAspect="1"/>
          </p:cNvPicPr>
          <p:nvPr/>
        </p:nvPicPr>
        <p:blipFill>
          <a:blip r:embed="rId2"/>
          <a:stretch>
            <a:fillRect/>
          </a:stretch>
        </p:blipFill>
        <p:spPr>
          <a:xfrm>
            <a:off x="552450" y="2078919"/>
            <a:ext cx="5668749" cy="3521781"/>
          </a:xfrm>
          <a:prstGeom prst="rect">
            <a:avLst/>
          </a:prstGeom>
        </p:spPr>
      </p:pic>
      <p:sp>
        <p:nvSpPr>
          <p:cNvPr id="7" name="Rectangle 6">
            <a:extLst>
              <a:ext uri="{FF2B5EF4-FFF2-40B4-BE49-F238E27FC236}">
                <a16:creationId xmlns:a16="http://schemas.microsoft.com/office/drawing/2014/main" id="{E09EC709-B821-2FC2-68D4-C1E1FCA4FCF0}"/>
              </a:ext>
            </a:extLst>
          </p:cNvPr>
          <p:cNvSpPr/>
          <p:nvPr/>
        </p:nvSpPr>
        <p:spPr>
          <a:xfrm>
            <a:off x="552450" y="3467100"/>
            <a:ext cx="5668749" cy="781050"/>
          </a:xfrm>
          <a:prstGeom prst="rect">
            <a:avLst/>
          </a:prstGeom>
          <a:noFill/>
          <a:ln w="412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8CD0992-8C82-FC2E-617D-52B754C460E9}"/>
              </a:ext>
            </a:extLst>
          </p:cNvPr>
          <p:cNvSpPr txBox="1"/>
          <p:nvPr/>
        </p:nvSpPr>
        <p:spPr>
          <a:xfrm>
            <a:off x="6553200" y="2078919"/>
            <a:ext cx="527685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294">
                    <a:lumMod val="75000"/>
                  </a:srgbClr>
                </a:solidFill>
                <a:effectLst/>
                <a:uLnTx/>
                <a:uFillTx/>
                <a:latin typeface="Calibri"/>
                <a:ea typeface="+mn-ea"/>
                <a:cs typeface="+mn-cs"/>
              </a:rPr>
              <a:t>The HEAT-Registry (HEmatopoietic Affection by Testosterone): comparison of a transdermal gel vs long-acting intramuscular testosterone undecanoate in hypogonadal men</a:t>
            </a:r>
            <a:r>
              <a:rPr kumimoji="0" lang="en-US" sz="1800" b="0" i="0" u="none" strike="noStrike" kern="1200" cap="none" spc="0" normalizeH="0" baseline="0" noProof="0" dirty="0">
                <a:ln>
                  <a:noFill/>
                </a:ln>
                <a:solidFill>
                  <a:srgbClr val="005294">
                    <a:lumMod val="75000"/>
                  </a:srgbClr>
                </a:solidFill>
                <a:effectLst/>
                <a:uLnTx/>
                <a:uFillTx/>
                <a:latin typeface="Calibri"/>
                <a:ea typeface="+mn-ea"/>
                <a:cs typeface="+mn-cs"/>
              </a:rPr>
              <a:t> </a:t>
            </a:r>
            <a:br>
              <a:rPr kumimoji="0" lang="de-DE" sz="1800" b="0" i="0" u="none" strike="noStrike" kern="1200" cap="none" spc="0" normalizeH="0" baseline="0" noProof="0" dirty="0">
                <a:ln>
                  <a:noFill/>
                </a:ln>
                <a:solidFill>
                  <a:srgbClr val="272727"/>
                </a:solidFill>
                <a:effectLst/>
                <a:uLnTx/>
                <a:uFillTx/>
                <a:latin typeface="Calibri"/>
                <a:ea typeface="+mn-ea"/>
                <a:cs typeface="+mn-cs"/>
              </a:rPr>
            </a:br>
            <a:r>
              <a:rPr kumimoji="0" lang="en-US" sz="1100" b="0" i="0" u="none" strike="noStrike" kern="1200" cap="none" spc="0" normalizeH="0" baseline="0" noProof="0" dirty="0">
                <a:ln>
                  <a:noFill/>
                </a:ln>
                <a:solidFill>
                  <a:srgbClr val="005294">
                    <a:lumMod val="75000"/>
                  </a:srgbClr>
                </a:solidFill>
                <a:effectLst/>
                <a:uLnTx/>
                <a:uFillTx/>
                <a:latin typeface="Calibri"/>
                <a:ea typeface="+mn-ea"/>
                <a:cs typeface="+mn-cs"/>
              </a:rPr>
              <a:t> </a:t>
            </a:r>
            <a:br>
              <a:rPr kumimoji="0" lang="en-US" sz="1100" b="0" i="0" u="none" strike="noStrike" kern="1200" cap="none" spc="0" normalizeH="0" baseline="0" noProof="0" dirty="0">
                <a:ln>
                  <a:noFill/>
                </a:ln>
                <a:solidFill>
                  <a:srgbClr val="005294">
                    <a:lumMod val="75000"/>
                  </a:srgbClr>
                </a:solidFill>
                <a:effectLst/>
                <a:uLnTx/>
                <a:uFillTx/>
                <a:latin typeface="Calibri"/>
                <a:ea typeface="+mn-ea"/>
                <a:cs typeface="+mn-cs"/>
              </a:rPr>
            </a:br>
            <a:r>
              <a:rPr kumimoji="0" lang="de-DE" sz="1100" b="0" i="0" u="none" strike="noStrike" kern="1200" cap="none" spc="0" normalizeH="0" baseline="0" noProof="0" dirty="0">
                <a:ln>
                  <a:noFill/>
                </a:ln>
                <a:solidFill>
                  <a:srgbClr val="005294">
                    <a:lumMod val="75000"/>
                  </a:srgbClr>
                </a:solidFill>
                <a:effectLst/>
                <a:uLnTx/>
                <a:uFillTx/>
                <a:latin typeface="Calibri"/>
                <a:ea typeface="+mn-ea"/>
                <a:cs typeface="+mn-cs"/>
              </a:rPr>
              <a:t>Zitzmann, M. et al.  </a:t>
            </a:r>
            <a:r>
              <a:rPr kumimoji="0" lang="en-GB" sz="1100" b="0" i="0" u="none" strike="noStrike" kern="1200" cap="none" spc="0" normalizeH="0" baseline="0" noProof="0" dirty="0">
                <a:ln>
                  <a:noFill/>
                </a:ln>
                <a:solidFill>
                  <a:srgbClr val="005294">
                    <a:lumMod val="75000"/>
                  </a:srgbClr>
                </a:solidFill>
                <a:effectLst/>
                <a:uLnTx/>
                <a:uFillTx/>
                <a:latin typeface="Calibri"/>
                <a:ea typeface="+mn-ea"/>
                <a:cs typeface="+mn-cs"/>
              </a:rPr>
              <a:t>THE AGING MALE 2022, VOL. 25, NO. 1, 134–144</a:t>
            </a:r>
            <a:r>
              <a:rPr kumimoji="0" lang="en-US" sz="1100" b="0" i="0" u="none" strike="noStrike" kern="1200" cap="none" spc="0" normalizeH="0" baseline="0" noProof="0" dirty="0">
                <a:ln>
                  <a:noFill/>
                </a:ln>
                <a:solidFill>
                  <a:srgbClr val="005294">
                    <a:lumMod val="75000"/>
                  </a:srgbClr>
                </a:solidFill>
                <a:effectLst/>
                <a:uLnTx/>
                <a:uFillTx/>
                <a:latin typeface="Calibri"/>
                <a:ea typeface="+mn-ea"/>
                <a:cs typeface="+mn-cs"/>
              </a:rPr>
              <a:t> </a:t>
            </a:r>
            <a:br>
              <a:rPr kumimoji="0" lang="de-DE" sz="1800" b="0" i="0" u="none" strike="noStrike" kern="1200" cap="none" spc="0" normalizeH="0" baseline="0" noProof="0" dirty="0">
                <a:ln>
                  <a:noFill/>
                </a:ln>
                <a:solidFill>
                  <a:srgbClr val="005294">
                    <a:lumMod val="75000"/>
                  </a:srgbClr>
                </a:solidFill>
                <a:effectLst/>
                <a:uLnTx/>
                <a:uFillTx/>
                <a:latin typeface="Calibri"/>
                <a:ea typeface="+mn-ea"/>
                <a:cs typeface="+mn-cs"/>
              </a:rPr>
            </a:br>
            <a:endParaRPr kumimoji="0" lang="cs-CZ" sz="1800" b="0" i="0" u="none" strike="noStrike" kern="1200" cap="none" spc="0" normalizeH="0" baseline="0" noProof="0" dirty="0">
              <a:ln>
                <a:noFill/>
              </a:ln>
              <a:solidFill>
                <a:srgbClr val="272727"/>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DA52EE22-B173-DC03-CB44-6304FC978E43}"/>
              </a:ext>
            </a:extLst>
          </p:cNvPr>
          <p:cNvSpPr txBox="1"/>
          <p:nvPr/>
        </p:nvSpPr>
        <p:spPr>
          <a:xfrm>
            <a:off x="6553200" y="3839809"/>
            <a:ext cx="5336748" cy="236988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Testosterone substitution </a:t>
            </a:r>
            <a:r>
              <a:rPr kumimoji="0" lang="de-DE" sz="20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by</a:t>
            </a:r>
            <a:r>
              <a:rPr kumimoji="0" lang="de-DE"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de-DE" sz="20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either</a:t>
            </a:r>
            <a:r>
              <a:rPr kumimoji="0" lang="de-DE"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AndroGel </a:t>
            </a:r>
            <a:r>
              <a:rPr kumimoji="0" lang="de-DE" sz="20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or</a:t>
            </a:r>
            <a:r>
              <a:rPr kumimoji="0" lang="de-DE"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Nebido </a:t>
            </a:r>
            <a:r>
              <a:rPr kumimoji="0" lang="de-DE" sz="2000" b="0"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increases</a:t>
            </a:r>
            <a:r>
              <a:rPr kumimoji="0" lang="de-DE"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HCT, </a:t>
            </a:r>
            <a:r>
              <a:rPr kumimoji="0" lang="de-DE"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but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The </a:t>
            </a:r>
            <a:r>
              <a:rPr kumimoji="0" lang="de-DE" sz="2000" b="1"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effect</a:t>
            </a:r>
            <a:r>
              <a:rPr kumimoji="0" lang="de-DE"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de-DE" sz="2000" b="1"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is</a:t>
            </a:r>
            <a:r>
              <a:rPr kumimoji="0" lang="de-DE"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significantly more pronounced in </a:t>
            </a:r>
            <a:r>
              <a:rPr kumimoji="0" lang="de-DE" sz="2000" b="1" i="0" u="none" strike="noStrike" kern="1200" cap="none" spc="0" normalizeH="0" baseline="0" noProof="0" dirty="0" err="1">
                <a:ln>
                  <a:noFill/>
                </a:ln>
                <a:solidFill>
                  <a:srgbClr val="272727"/>
                </a:solidFill>
                <a:effectLst/>
                <a:uLnTx/>
                <a:uFillTx/>
                <a:latin typeface="Avenir Next LT Pro" panose="020B0504020202020204" pitchFamily="34" charset="0"/>
                <a:ea typeface="+mn-ea"/>
                <a:cs typeface="+mn-cs"/>
              </a:rPr>
              <a:t>men</a:t>
            </a:r>
            <a:r>
              <a:rPr kumimoji="0" lang="de-DE"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receiving Nebido (p&lt;0.001)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e-DE" sz="28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de-DE"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23197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D83CF1-4D22-CF58-718E-C8D6516AEDCF}"/>
              </a:ext>
            </a:extLst>
          </p:cNvPr>
          <p:cNvSpPr txBox="1"/>
          <p:nvPr/>
        </p:nvSpPr>
        <p:spPr>
          <a:xfrm>
            <a:off x="4708903" y="2965667"/>
            <a:ext cx="6400800" cy="24929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Based on these studies, should the EAU recommendation to start TRT with T Gel</a:t>
            </a:r>
            <a:r>
              <a:rPr kumimoji="0" lang="cs-CZ"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s</a:t>
            </a:r>
            <a:r>
              <a:rPr kumimoji="0" lang="en-US"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  in order to reduce possible risks be applied and </a:t>
            </a:r>
            <a:r>
              <a:rPr kumimoji="0" lang="en-US" sz="2200" b="1" i="0" u="sng"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followed for at least first 12 months </a:t>
            </a:r>
            <a:r>
              <a:rPr kumimoji="0" lang="en-US"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rPr>
              <a:t>after the therapy initiation</a:t>
            </a:r>
            <a:r>
              <a:rPr lang="en-US" sz="2200" b="1" dirty="0">
                <a:solidFill>
                  <a:srgbClr val="C00000"/>
                </a:solidFill>
                <a:latin typeface="Avenir Next LT Pro" panose="020B0504020202020204" pitchFamily="34" charset="0"/>
              </a:rPr>
              <a:t>?</a:t>
            </a:r>
            <a:endParaRPr kumimoji="0" lang="en-US" sz="22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Avenir Next LT Pro" panose="020B0504020202020204" pitchFamily="34" charset="0"/>
              <a:ea typeface="+mn-ea"/>
              <a:cs typeface="+mn-cs"/>
            </a:endParaRPr>
          </a:p>
        </p:txBody>
      </p:sp>
      <p:sp>
        <p:nvSpPr>
          <p:cNvPr id="4" name="TextBox 3">
            <a:extLst>
              <a:ext uri="{FF2B5EF4-FFF2-40B4-BE49-F238E27FC236}">
                <a16:creationId xmlns:a16="http://schemas.microsoft.com/office/drawing/2014/main" id="{109DA3EE-46BE-3740-B2CE-E3973FDA7A41}"/>
              </a:ext>
            </a:extLst>
          </p:cNvPr>
          <p:cNvSpPr txBox="1"/>
          <p:nvPr/>
        </p:nvSpPr>
        <p:spPr>
          <a:xfrm>
            <a:off x="946475" y="5639218"/>
            <a:ext cx="10299049" cy="30777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hlinkClick r:id="rId3" tooltip="uroweb.org">
                  <a:extLst>
                    <a:ext uri="{A12FA001-AC4F-418D-AE19-62706E023703}">
                      <ahyp:hlinkClr xmlns:ahyp="http://schemas.microsoft.com/office/drawing/2018/hyperlinkcolor" val="tx"/>
                    </a:ext>
                  </a:extLst>
                </a:hlinkClick>
              </a:rPr>
              <a:t>https://uroweb.org/wp-content/uploads/EAU-Guidelines-on-Sexual-and-Reproductive-Health-2021-V3.pdf</a:t>
            </a:r>
            <a:endParaRPr kumimoji="0" lang="cs-CZ" sz="14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endParaRPr>
          </a:p>
        </p:txBody>
      </p:sp>
      <p:pic>
        <p:nvPicPr>
          <p:cNvPr id="5" name="Picture 4">
            <a:extLst>
              <a:ext uri="{FF2B5EF4-FFF2-40B4-BE49-F238E27FC236}">
                <a16:creationId xmlns:a16="http://schemas.microsoft.com/office/drawing/2014/main" id="{C86C9410-C38B-C567-9CF3-6231F5F2EE70}"/>
              </a:ext>
            </a:extLst>
          </p:cNvPr>
          <p:cNvPicPr>
            <a:picLocks noChangeAspect="1"/>
          </p:cNvPicPr>
          <p:nvPr/>
        </p:nvPicPr>
        <p:blipFill>
          <a:blip r:embed="rId4"/>
          <a:stretch>
            <a:fillRect/>
          </a:stretch>
        </p:blipFill>
        <p:spPr>
          <a:xfrm>
            <a:off x="597577" y="911004"/>
            <a:ext cx="3177877" cy="3870545"/>
          </a:xfrm>
          <a:prstGeom prst="rect">
            <a:avLst/>
          </a:prstGeom>
        </p:spPr>
      </p:pic>
      <p:sp>
        <p:nvSpPr>
          <p:cNvPr id="7" name="TextBox 6">
            <a:extLst>
              <a:ext uri="{FF2B5EF4-FFF2-40B4-BE49-F238E27FC236}">
                <a16:creationId xmlns:a16="http://schemas.microsoft.com/office/drawing/2014/main" id="{8C3A6A31-468C-2021-0B0A-A0D14C43D7EE}"/>
              </a:ext>
            </a:extLst>
          </p:cNvPr>
          <p:cNvSpPr txBox="1"/>
          <p:nvPr/>
        </p:nvSpPr>
        <p:spPr>
          <a:xfrm>
            <a:off x="4613654" y="911004"/>
            <a:ext cx="6828369"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2952750" algn="l"/>
              </a:tabLst>
              <a:defRPr/>
            </a:pPr>
            <a:r>
              <a:rPr kumimoji="0" lang="en-US" sz="2000" b="0" i="0" u="none" strike="noStrike" kern="1200" cap="none" spc="0" normalizeH="0" baseline="0" noProof="0" dirty="0">
                <a:ln>
                  <a:noFill/>
                </a:ln>
                <a:solidFill>
                  <a:srgbClr val="272727"/>
                </a:solidFill>
                <a:effectLst/>
                <a:uLnTx/>
                <a:uFillTx/>
                <a:latin typeface="Calibri"/>
                <a:ea typeface="+mn-ea"/>
                <a:cs typeface="+mn-cs"/>
              </a:rPr>
              <a:t>«</a:t>
            </a:r>
            <a:r>
              <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Use testosterone gels rather than long-acting depot</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 </a:t>
            </a:r>
            <a:r>
              <a:rPr kumimoji="0" lang="en-US" sz="2000" b="1"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administration when starting initial treatment, </a:t>
            </a:r>
            <a:r>
              <a:rPr kumimoji="0" lang="en-US"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so that therapy can be adjusted or stopped in the case of treatment-related adverse effects</a:t>
            </a:r>
            <a:r>
              <a:rPr kumimoji="0" lang="en-US" sz="2000" b="0" i="0" u="none" strike="noStrike" kern="1200" cap="none" spc="0" normalizeH="0" baseline="0" noProof="0" dirty="0">
                <a:ln>
                  <a:noFill/>
                </a:ln>
                <a:solidFill>
                  <a:srgbClr val="272727"/>
                </a:solidFill>
                <a:effectLst/>
                <a:uLnTx/>
                <a:uFillTx/>
                <a:latin typeface="Calibri"/>
                <a:ea typeface="+mn-ea"/>
                <a:cs typeface="+mn-cs"/>
              </a:rPr>
              <a:t>»</a:t>
            </a:r>
            <a:r>
              <a:rPr kumimoji="0" lang="cs-CZ" sz="2000" b="0" i="0" u="none" strike="noStrike" kern="1200" cap="none" spc="0" normalizeH="0" baseline="0" noProof="0" dirty="0">
                <a:ln>
                  <a:noFill/>
                </a:ln>
                <a:solidFill>
                  <a:srgbClr val="272727"/>
                </a:solidFill>
                <a:effectLst/>
                <a:uLnTx/>
                <a:uFillTx/>
                <a:latin typeface="Avenir Next LT Pro" panose="020B0504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tab pos="2952750" algn="l"/>
              </a:tabLst>
              <a:defRPr/>
            </a:pPr>
            <a:endParaRPr kumimoji="0" lang="cs-CZ" sz="1800" b="0" i="0" u="none" strike="noStrike" kern="1200" cap="none" spc="0" normalizeH="0" baseline="0" noProof="0" dirty="0">
              <a:ln>
                <a:noFill/>
              </a:ln>
              <a:solidFill>
                <a:srgbClr val="272727"/>
              </a:solidFill>
              <a:effectLst/>
              <a:uLnTx/>
              <a:uFillTx/>
              <a:latin typeface="HelveticaNeue-Roman"/>
              <a:ea typeface="+mn-ea"/>
              <a:cs typeface="+mn-cs"/>
            </a:endParaRPr>
          </a:p>
        </p:txBody>
      </p:sp>
    </p:spTree>
    <p:extLst>
      <p:ext uri="{BB962C8B-B14F-4D97-AF65-F5344CB8AC3E}">
        <p14:creationId xmlns:p14="http://schemas.microsoft.com/office/powerpoint/2010/main" val="19746337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3D240-600D-484C-4D61-43B4FD9C4CB1}"/>
              </a:ext>
            </a:extLst>
          </p:cNvPr>
          <p:cNvSpPr>
            <a:spLocks noGrp="1"/>
          </p:cNvSpPr>
          <p:nvPr>
            <p:ph type="title"/>
          </p:nvPr>
        </p:nvSpPr>
        <p:spPr>
          <a:xfrm>
            <a:off x="701213" y="1709739"/>
            <a:ext cx="10640007" cy="1577472"/>
          </a:xfrm>
        </p:spPr>
        <p:txBody>
          <a:bodyPr/>
          <a:lstStyle/>
          <a:p>
            <a:r>
              <a:rPr lang="en-GB" dirty="0"/>
              <a:t>What about long-term CV safety?</a:t>
            </a:r>
          </a:p>
        </p:txBody>
      </p:sp>
    </p:spTree>
    <p:extLst>
      <p:ext uri="{BB962C8B-B14F-4D97-AF65-F5344CB8AC3E}">
        <p14:creationId xmlns:p14="http://schemas.microsoft.com/office/powerpoint/2010/main" val="28120336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535DD7-B5F3-76D8-D1A4-A8D5B412CD07}"/>
              </a:ext>
            </a:extLst>
          </p:cNvPr>
          <p:cNvSpPr>
            <a:spLocks noGrp="1"/>
          </p:cNvSpPr>
          <p:nvPr>
            <p:ph idx="1"/>
          </p:nvPr>
        </p:nvSpPr>
        <p:spPr>
          <a:xfrm>
            <a:off x="206830" y="1099457"/>
            <a:ext cx="11702142" cy="5256894"/>
          </a:xfrm>
        </p:spPr>
        <p:txBody>
          <a:bodyPr>
            <a:normAutofit fontScale="92500" lnSpcReduction="20000"/>
          </a:bodyPr>
          <a:lstStyle/>
          <a:p>
            <a:r>
              <a:rPr lang="en-GB" sz="2000" dirty="0">
                <a:hlinkClick r:id="rId2"/>
              </a:rPr>
              <a:t>https://www.imperial.ac.uk/metabolism-digestion-reproduction/research/diabetes-endocrinology-metabolism/endocrinology-and-investigative-medicine/nihr-testosterone/</a:t>
            </a:r>
            <a:r>
              <a:rPr lang="en-GB" sz="2000" dirty="0"/>
              <a:t> </a:t>
            </a:r>
          </a:p>
          <a:p>
            <a:endParaRPr lang="en-GB" sz="2000" dirty="0"/>
          </a:p>
          <a:p>
            <a:r>
              <a:rPr lang="en-GB" sz="2000" b="1" u="sng" dirty="0"/>
              <a:t>Background: </a:t>
            </a:r>
            <a:r>
              <a:rPr lang="en-GB" sz="2000" dirty="0"/>
              <a:t>Several high quality trials have investigated the clinical benefits and risks of testosterone replacement therapy (TRT) in men with symptomatic low testosterone. Nevertheless, there remains uncertainty among clinicians regarding the clinical benefits and harm associated with. </a:t>
            </a:r>
          </a:p>
          <a:p>
            <a:endParaRPr lang="en-GB" sz="2000" dirty="0"/>
          </a:p>
          <a:p>
            <a:r>
              <a:rPr lang="en-GB" sz="2000" b="1" u="sng" dirty="0"/>
              <a:t>The </a:t>
            </a:r>
            <a:r>
              <a:rPr lang="en-GB" sz="2000" b="1" u="sng" dirty="0" err="1"/>
              <a:t>TestES</a:t>
            </a:r>
            <a:r>
              <a:rPr lang="en-GB" sz="2000" b="1" u="sng" dirty="0"/>
              <a:t> Consortium: </a:t>
            </a:r>
            <a:r>
              <a:rPr lang="en-GB" sz="2000" dirty="0"/>
              <a:t>The UK National Institute of Health Research Health Technology Assessment (NIHR HTA) has commissioned and funded this study (500,000 GBP) to systematically review the literature on the use of TRT in symptomatic men with testosterone deficiency. </a:t>
            </a:r>
          </a:p>
          <a:p>
            <a:endParaRPr lang="en-GB" sz="2000" dirty="0"/>
          </a:p>
          <a:p>
            <a:r>
              <a:rPr lang="en-GB" sz="2000" b="1" u="sng" dirty="0"/>
              <a:t>Methods: </a:t>
            </a:r>
            <a:r>
              <a:rPr lang="en-GB" sz="2000" dirty="0" err="1"/>
              <a:t>TestES</a:t>
            </a:r>
            <a:r>
              <a:rPr lang="en-GB" sz="2000" dirty="0"/>
              <a:t> uses a rigorous evidence synthesis that includes an individual participant data meta-analysis (IPD MA).  This approach impartially selects and combines clinical trials data from around the world to estimate the clinical effectiveness and safety of TRT in men with TD and to inform key parameters for the development of a decision model.</a:t>
            </a:r>
          </a:p>
          <a:p>
            <a:endParaRPr lang="en-GB" sz="2000" dirty="0"/>
          </a:p>
          <a:p>
            <a:r>
              <a:rPr lang="en-GB" sz="2000" b="1" u="sng" dirty="0"/>
              <a:t>Expected Outcomes: </a:t>
            </a:r>
            <a:r>
              <a:rPr lang="en-GB" sz="2000" dirty="0"/>
              <a:t>Results of this evidence synthesis and economic evaluation will provide clinicians </a:t>
            </a:r>
            <a:r>
              <a:rPr lang="en-GB" sz="2000"/>
              <a:t>with up-to-date, </a:t>
            </a:r>
            <a:r>
              <a:rPr lang="en-GB" sz="2000" dirty="0"/>
              <a:t>relevant information on which to form their evidence-based decisions and, therefore, are likely to impact on current clinical practice, both at national and international level.</a:t>
            </a:r>
          </a:p>
          <a:p>
            <a:endParaRPr lang="en-GB" sz="2000" dirty="0"/>
          </a:p>
        </p:txBody>
      </p:sp>
      <p:sp>
        <p:nvSpPr>
          <p:cNvPr id="4" name="Slide Number Placeholder 3">
            <a:extLst>
              <a:ext uri="{FF2B5EF4-FFF2-40B4-BE49-F238E27FC236}">
                <a16:creationId xmlns:a16="http://schemas.microsoft.com/office/drawing/2014/main" id="{44A03396-B576-F848-7E2C-82411C38D7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8D1F74-9EDB-7D4E-8A19-66B481743202}" type="slidenum">
              <a:rPr kumimoji="0" lang="en-US" sz="1200" b="0" i="0" u="none" strike="noStrike" kern="1200" cap="none" spc="0" normalizeH="0" baseline="0" noProof="0" smtClean="0">
                <a:ln>
                  <a:noFill/>
                </a:ln>
                <a:solidFill>
                  <a:srgbClr val="272727">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srgbClr val="272727">
                  <a:tint val="75000"/>
                </a:srgbClr>
              </a:solidFill>
              <a:effectLst/>
              <a:uLnTx/>
              <a:uFillTx/>
              <a:latin typeface="Calibri"/>
              <a:ea typeface="+mn-ea"/>
              <a:cs typeface="+mn-cs"/>
            </a:endParaRPr>
          </a:p>
        </p:txBody>
      </p:sp>
      <p:sp>
        <p:nvSpPr>
          <p:cNvPr id="5" name="Title 1">
            <a:extLst>
              <a:ext uri="{FF2B5EF4-FFF2-40B4-BE49-F238E27FC236}">
                <a16:creationId xmlns:a16="http://schemas.microsoft.com/office/drawing/2014/main" id="{5B0E0873-9CA9-24B7-3C73-7806E396C747}"/>
              </a:ext>
            </a:extLst>
          </p:cNvPr>
          <p:cNvSpPr>
            <a:spLocks noGrp="1"/>
          </p:cNvSpPr>
          <p:nvPr>
            <p:ph type="title"/>
          </p:nvPr>
        </p:nvSpPr>
        <p:spPr>
          <a:xfrm>
            <a:off x="609600" y="76200"/>
            <a:ext cx="10972800" cy="1023257"/>
          </a:xfrm>
        </p:spPr>
        <p:txBody>
          <a:bodyPr>
            <a:noAutofit/>
          </a:bodyPr>
          <a:lstStyle/>
          <a:p>
            <a:r>
              <a:rPr lang="en-GB" sz="3200" dirty="0"/>
              <a:t>What is the Testosterone Efficacy &amp; Safety (</a:t>
            </a:r>
            <a:r>
              <a:rPr lang="en-GB" sz="3200" dirty="0" err="1"/>
              <a:t>TestES</a:t>
            </a:r>
            <a:r>
              <a:rPr lang="en-GB" sz="3200" dirty="0"/>
              <a:t>) Consortium?</a:t>
            </a:r>
          </a:p>
        </p:txBody>
      </p:sp>
    </p:spTree>
    <p:extLst>
      <p:ext uri="{BB962C8B-B14F-4D97-AF65-F5344CB8AC3E}">
        <p14:creationId xmlns:p14="http://schemas.microsoft.com/office/powerpoint/2010/main" val="7300432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9D11766-0DDD-DE4A-9361-F45D286A2AE0}"/>
              </a:ext>
            </a:extLst>
          </p:cNvPr>
          <p:cNvSpPr/>
          <p:nvPr/>
        </p:nvSpPr>
        <p:spPr>
          <a:xfrm>
            <a:off x="2531634" y="4680293"/>
            <a:ext cx="8478034" cy="122057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829361"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272727">
                    <a:lumMod val="50000"/>
                  </a:srgbClr>
                </a:solidFill>
                <a:effectLst/>
                <a:uLnTx/>
                <a:uFillTx/>
                <a:latin typeface="Poppins" panose="00000500000000000000" pitchFamily="2" charset="0"/>
                <a:ea typeface="+mn-ea"/>
                <a:cs typeface="Poppins" panose="00000500000000000000" pitchFamily="2" charset="0"/>
              </a:rPr>
              <a:t>This individual IPD meta-analysis allowed a reliable assessment of the frequency of mortality and cardiovascular events (including subtypes) during testosterone treatment in men with hypogonadism. Few deaths have occurred during trials of testosterone in men. Furthermore, testosterone treatment is not associated with an increased risk of any recorded cardiovascular event subtype in the short to medium term. </a:t>
            </a:r>
            <a:r>
              <a:rPr kumimoji="0" lang="en-GB" sz="1100" b="1" i="0" u="none" strike="noStrike" kern="1200" cap="none" spc="0" normalizeH="0" baseline="0" noProof="0" dirty="0">
                <a:ln>
                  <a:noFill/>
                </a:ln>
                <a:solidFill>
                  <a:srgbClr val="272727">
                    <a:lumMod val="50000"/>
                  </a:srgbClr>
                </a:solidFill>
                <a:effectLst/>
                <a:highlight>
                  <a:srgbClr val="FFFF00"/>
                </a:highlight>
                <a:uLnTx/>
                <a:uFillTx/>
                <a:latin typeface="Poppins" panose="00000500000000000000" pitchFamily="2" charset="0"/>
                <a:ea typeface="+mn-ea"/>
                <a:cs typeface="Poppins" panose="00000500000000000000" pitchFamily="2" charset="0"/>
              </a:rPr>
              <a:t>Men with hypogonadism should be counselled that there is no current evidence that testosterone treatment increases cardiovascular risk in the short to medium term.</a:t>
            </a:r>
            <a:endParaRPr kumimoji="0" lang="en-US" sz="1100" b="1" i="0" u="none" strike="noStrike" kern="1200" cap="none" spc="0" normalizeH="0" baseline="0" noProof="0" dirty="0">
              <a:ln>
                <a:noFill/>
              </a:ln>
              <a:solidFill>
                <a:srgbClr val="272727">
                  <a:lumMod val="50000"/>
                </a:srgbClr>
              </a:solidFill>
              <a:effectLst/>
              <a:highlight>
                <a:srgbClr val="FFFF00"/>
              </a:highlight>
              <a:uLnTx/>
              <a:uFillTx/>
              <a:latin typeface="Poppins" panose="00000500000000000000" pitchFamily="2" charset="0"/>
              <a:ea typeface="+mn-ea"/>
              <a:cs typeface="Poppins" panose="00000500000000000000" pitchFamily="2" charset="0"/>
            </a:endParaRPr>
          </a:p>
        </p:txBody>
      </p:sp>
      <p:sp>
        <p:nvSpPr>
          <p:cNvPr id="13" name="Rectangle 12">
            <a:extLst>
              <a:ext uri="{FF2B5EF4-FFF2-40B4-BE49-F238E27FC236}">
                <a16:creationId xmlns:a16="http://schemas.microsoft.com/office/drawing/2014/main" id="{C1870A9B-7A06-084A-B20C-A93F31BD8387}"/>
              </a:ext>
            </a:extLst>
          </p:cNvPr>
          <p:cNvSpPr/>
          <p:nvPr/>
        </p:nvSpPr>
        <p:spPr>
          <a:xfrm>
            <a:off x="2497184" y="1865314"/>
            <a:ext cx="8512485" cy="1319222"/>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829361"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272727">
                    <a:lumMod val="50000"/>
                  </a:srgbClr>
                </a:solidFill>
                <a:effectLst/>
                <a:uLnTx/>
                <a:uFillTx/>
                <a:latin typeface="Poppins" panose="00000500000000000000" pitchFamily="2" charset="0"/>
                <a:ea typeface="+mn-ea"/>
                <a:cs typeface="Poppins" panose="00000500000000000000" pitchFamily="2" charset="0"/>
              </a:rPr>
              <a:t>Testosterone treatment is most often given to men aged 40–65 years. Testosterone has potentially favourable effects on cardiovascular risk such as increased lean-to-fat body mass and improved insulin sensitivity and glycaemia. Conversely, testosterone treatment increases haematocrit, might lower high-density lipoprotein (HDL) cholesterol, and some studies have observed increased cardiovascular event risk. Uncertainty regarding the safety of testosterone might unduly influence decision making regarding the management of men with hypogonadism who could otherwise derive substantial benefits from treatment.</a:t>
            </a:r>
          </a:p>
        </p:txBody>
      </p:sp>
      <p:sp>
        <p:nvSpPr>
          <p:cNvPr id="12" name="Rectangle 11">
            <a:extLst>
              <a:ext uri="{FF2B5EF4-FFF2-40B4-BE49-F238E27FC236}">
                <a16:creationId xmlns:a16="http://schemas.microsoft.com/office/drawing/2014/main" id="{303DC687-5B8E-0747-A831-F00FBB24696B}"/>
              </a:ext>
            </a:extLst>
          </p:cNvPr>
          <p:cNvSpPr/>
          <p:nvPr/>
        </p:nvSpPr>
        <p:spPr>
          <a:xfrm>
            <a:off x="2619169" y="3270566"/>
            <a:ext cx="8390499" cy="13091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829361"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272727">
                    <a:lumMod val="50000"/>
                  </a:srgbClr>
                </a:solidFill>
                <a:effectLst/>
                <a:uLnTx/>
                <a:uFillTx/>
                <a:latin typeface="Poppins" panose="00000500000000000000" pitchFamily="2" charset="0"/>
                <a:ea typeface="+mn-ea"/>
                <a:cs typeface="Poppins" panose="00000500000000000000" pitchFamily="2" charset="0"/>
              </a:rPr>
              <a:t>The investigators designed highly sensitive search strategies to identify reports of published, ongoing, and unpublished randomised controlled trials assessing the clinical effectiveness of testosterone treatment in men with hypogonadism. Searches were restricted to reports published in English from 1992. We searched major electronic databases, clinical trial registries, and contacted clinical experts. We focused on trials with 3-month to 3 years treatment duration and mean baseline total testosterone of 12 nmol/L or less (or equivalent) before treatment. 35 trials were included and they collected individual patient data (IPD) from 17 trials (3431 participants in total). In general, the risk of bias of IPD trials was low.</a:t>
            </a:r>
            <a:endParaRPr kumimoji="0" lang="en-US" sz="1100" b="0" i="0" u="none" strike="noStrike" kern="1200" cap="none" spc="0" normalizeH="0" baseline="0" noProof="0" dirty="0">
              <a:ln>
                <a:noFill/>
              </a:ln>
              <a:solidFill>
                <a:srgbClr val="272727">
                  <a:lumMod val="50000"/>
                </a:srgbClr>
              </a:solidFill>
              <a:effectLst/>
              <a:uLnTx/>
              <a:uFillTx/>
              <a:latin typeface="Poppins" panose="00000500000000000000" pitchFamily="2" charset="0"/>
              <a:ea typeface="+mn-ea"/>
              <a:cs typeface="Poppins" panose="00000500000000000000" pitchFamily="2" charset="0"/>
            </a:endParaRPr>
          </a:p>
        </p:txBody>
      </p:sp>
      <p:sp>
        <p:nvSpPr>
          <p:cNvPr id="2" name="Pentagon 1">
            <a:extLst>
              <a:ext uri="{FF2B5EF4-FFF2-40B4-BE49-F238E27FC236}">
                <a16:creationId xmlns:a16="http://schemas.microsoft.com/office/drawing/2014/main" id="{5A572409-A3D8-7F45-85FB-E507CC2B9B30}"/>
              </a:ext>
            </a:extLst>
          </p:cNvPr>
          <p:cNvSpPr/>
          <p:nvPr/>
        </p:nvSpPr>
        <p:spPr>
          <a:xfrm>
            <a:off x="1073521" y="3270567"/>
            <a:ext cx="1872203" cy="1309108"/>
          </a:xfrm>
          <a:prstGeom prst="homePlate">
            <a:avLst>
              <a:gd name="adj" fmla="val 1955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361" rtl="0" eaLnBrk="1" fontAlgn="base" latinLnBrk="0" hangingPunct="1">
              <a:lnSpc>
                <a:spcPct val="100000"/>
              </a:lnSpc>
              <a:spcBef>
                <a:spcPct val="0"/>
              </a:spcBef>
              <a:spcAft>
                <a:spcPct val="0"/>
              </a:spcAft>
              <a:buClrTx/>
              <a:buSzTx/>
              <a:buFontTx/>
              <a:buNone/>
              <a:tabLst/>
              <a:defRPr/>
            </a:pPr>
            <a:endParaRPr kumimoji="0" lang="en-US" sz="2540" b="1" i="0" u="none" strike="noStrike" kern="1200" cap="none" spc="0" normalizeH="0" baseline="0" noProof="0" dirty="0">
              <a:ln>
                <a:noFill/>
              </a:ln>
              <a:solidFill>
                <a:prstClr val="white"/>
              </a:solidFill>
              <a:effectLst/>
              <a:uLnTx/>
              <a:uFillTx/>
              <a:latin typeface="Lato Light" panose="020F0502020204030203" pitchFamily="34" charset="0"/>
              <a:ea typeface="+mn-ea"/>
              <a:cs typeface="+mn-cs"/>
            </a:endParaRPr>
          </a:p>
        </p:txBody>
      </p:sp>
      <p:sp>
        <p:nvSpPr>
          <p:cNvPr id="3" name="Pentagon 2">
            <a:extLst>
              <a:ext uri="{FF2B5EF4-FFF2-40B4-BE49-F238E27FC236}">
                <a16:creationId xmlns:a16="http://schemas.microsoft.com/office/drawing/2014/main" id="{5E22502E-B57D-FA4C-9183-28F8CAAC3A7D}"/>
              </a:ext>
            </a:extLst>
          </p:cNvPr>
          <p:cNvSpPr/>
          <p:nvPr/>
        </p:nvSpPr>
        <p:spPr>
          <a:xfrm>
            <a:off x="1073523" y="1852513"/>
            <a:ext cx="1872202" cy="1335631"/>
          </a:xfrm>
          <a:prstGeom prst="homePlate">
            <a:avLst>
              <a:gd name="adj" fmla="val 3123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9361" rtl="0" eaLnBrk="1" fontAlgn="base" latinLnBrk="0" hangingPunct="1">
              <a:lnSpc>
                <a:spcPct val="100000"/>
              </a:lnSpc>
              <a:spcBef>
                <a:spcPct val="0"/>
              </a:spcBef>
              <a:spcAft>
                <a:spcPct val="0"/>
              </a:spcAft>
              <a:buClrTx/>
              <a:buSzTx/>
              <a:buFontTx/>
              <a:buNone/>
              <a:tabLst/>
              <a:defRPr/>
            </a:pPr>
            <a:endParaRPr kumimoji="0" lang="en-US" sz="835" b="0" i="0" u="none" strike="noStrike" kern="1200" cap="none" spc="0" normalizeH="0" baseline="0" noProof="0" dirty="0">
              <a:ln>
                <a:noFill/>
              </a:ln>
              <a:solidFill>
                <a:srgbClr val="272727">
                  <a:lumMod val="50000"/>
                </a:srgbClr>
              </a:solidFill>
              <a:effectLst/>
              <a:uLnTx/>
              <a:uFillTx/>
              <a:latin typeface="Lato Light" panose="020F0502020204030203" pitchFamily="34" charset="0"/>
              <a:ea typeface="+mn-ea"/>
              <a:cs typeface="+mn-cs"/>
            </a:endParaRPr>
          </a:p>
        </p:txBody>
      </p:sp>
      <p:sp>
        <p:nvSpPr>
          <p:cNvPr id="4" name="Pentagon 3">
            <a:extLst>
              <a:ext uri="{FF2B5EF4-FFF2-40B4-BE49-F238E27FC236}">
                <a16:creationId xmlns:a16="http://schemas.microsoft.com/office/drawing/2014/main" id="{9F48857C-4DFD-F748-9D00-4D6AA4063BDC}"/>
              </a:ext>
            </a:extLst>
          </p:cNvPr>
          <p:cNvSpPr/>
          <p:nvPr/>
        </p:nvSpPr>
        <p:spPr>
          <a:xfrm>
            <a:off x="1086165" y="4680294"/>
            <a:ext cx="1872202" cy="1220569"/>
          </a:xfrm>
          <a:prstGeom prst="homePlate">
            <a:avLst>
              <a:gd name="adj" fmla="val 2477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en-US" sz="1451"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Conclusion</a:t>
            </a:r>
          </a:p>
        </p:txBody>
      </p:sp>
      <p:sp>
        <p:nvSpPr>
          <p:cNvPr id="7" name="TextBox 6">
            <a:extLst>
              <a:ext uri="{FF2B5EF4-FFF2-40B4-BE49-F238E27FC236}">
                <a16:creationId xmlns:a16="http://schemas.microsoft.com/office/drawing/2014/main" id="{DDD3255B-0EBF-7D4C-93A7-BCF9847D6AEF}"/>
              </a:ext>
            </a:extLst>
          </p:cNvPr>
          <p:cNvSpPr txBox="1"/>
          <p:nvPr/>
        </p:nvSpPr>
        <p:spPr>
          <a:xfrm>
            <a:off x="1179476" y="3488130"/>
            <a:ext cx="1317709" cy="901722"/>
          </a:xfrm>
          <a:prstGeom prst="rect">
            <a:avLst/>
          </a:prstGeom>
          <a:noFill/>
        </p:spPr>
        <p:txBody>
          <a:bodyPr wrap="square" rtlCol="0" anchor="ctr">
            <a:spAutoFit/>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en-US" sz="1451"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Why is this study important?</a:t>
            </a:r>
          </a:p>
          <a:p>
            <a:pPr marL="0" marR="0" lvl="0" indent="0" algn="ctr" defTabSz="829361" rtl="0" eaLnBrk="1" fontAlgn="base" latinLnBrk="0" hangingPunct="1">
              <a:lnSpc>
                <a:spcPct val="100000"/>
              </a:lnSpc>
              <a:spcBef>
                <a:spcPct val="0"/>
              </a:spcBef>
              <a:spcAft>
                <a:spcPct val="0"/>
              </a:spcAft>
              <a:buClrTx/>
              <a:buSzTx/>
              <a:buFontTx/>
              <a:buNone/>
              <a:tabLst/>
              <a:defRPr/>
            </a:pPr>
            <a:endParaRPr kumimoji="0" lang="en-US" sz="907" b="0" i="0" u="none" strike="noStrike" kern="1200" cap="none" spc="0" normalizeH="0" baseline="0" noProof="0" dirty="0">
              <a:ln>
                <a:noFill/>
              </a:ln>
              <a:solidFill>
                <a:prstClr val="white"/>
              </a:solidFill>
              <a:effectLst/>
              <a:uLnTx/>
              <a:uFillTx/>
              <a:latin typeface="Poppins" pitchFamily="2" charset="77"/>
              <a:ea typeface="+mn-ea"/>
              <a:cs typeface="Poppins" pitchFamily="2" charset="77"/>
            </a:endParaRPr>
          </a:p>
        </p:txBody>
      </p:sp>
      <p:sp>
        <p:nvSpPr>
          <p:cNvPr id="8" name="TextBox 7">
            <a:extLst>
              <a:ext uri="{FF2B5EF4-FFF2-40B4-BE49-F238E27FC236}">
                <a16:creationId xmlns:a16="http://schemas.microsoft.com/office/drawing/2014/main" id="{478C7A16-7154-3A49-A252-BD040B7E392F}"/>
              </a:ext>
            </a:extLst>
          </p:cNvPr>
          <p:cNvSpPr txBox="1"/>
          <p:nvPr/>
        </p:nvSpPr>
        <p:spPr>
          <a:xfrm>
            <a:off x="1159774" y="2152415"/>
            <a:ext cx="1561680" cy="762132"/>
          </a:xfrm>
          <a:prstGeom prst="rect">
            <a:avLst/>
          </a:prstGeom>
          <a:noFill/>
        </p:spPr>
        <p:txBody>
          <a:bodyPr wrap="square" rtlCol="0" anchor="ctr">
            <a:spAutoFit/>
          </a:bodyPr>
          <a:lstStyle/>
          <a:p>
            <a:pPr marL="0" marR="0" lvl="0" indent="0" algn="l" defTabSz="829361" rtl="0" eaLnBrk="1" fontAlgn="base" latinLnBrk="0" hangingPunct="1">
              <a:lnSpc>
                <a:spcPct val="100000"/>
              </a:lnSpc>
              <a:spcBef>
                <a:spcPct val="0"/>
              </a:spcBef>
              <a:spcAft>
                <a:spcPct val="0"/>
              </a:spcAft>
              <a:buClrTx/>
              <a:buSzTx/>
              <a:buFontTx/>
              <a:buNone/>
              <a:tabLst/>
              <a:defRPr/>
            </a:pPr>
            <a:r>
              <a:rPr kumimoji="0" lang="en-US" sz="1451" b="0"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What is already known?</a:t>
            </a:r>
          </a:p>
        </p:txBody>
      </p:sp>
      <p:sp>
        <p:nvSpPr>
          <p:cNvPr id="31" name="TextBox 30">
            <a:extLst>
              <a:ext uri="{FF2B5EF4-FFF2-40B4-BE49-F238E27FC236}">
                <a16:creationId xmlns:a16="http://schemas.microsoft.com/office/drawing/2014/main" id="{F0B21FBC-822F-4218-A98B-10028A4F2682}"/>
              </a:ext>
            </a:extLst>
          </p:cNvPr>
          <p:cNvSpPr txBox="1"/>
          <p:nvPr/>
        </p:nvSpPr>
        <p:spPr>
          <a:xfrm>
            <a:off x="1086165" y="5943105"/>
            <a:ext cx="9923503" cy="259751"/>
          </a:xfrm>
          <a:prstGeom prst="rect">
            <a:avLst/>
          </a:prstGeom>
          <a:noFill/>
        </p:spPr>
        <p:txBody>
          <a:bodyPr wrap="square">
            <a:spAutoFit/>
          </a:bodyPr>
          <a:lstStyle/>
          <a:p>
            <a:pPr marL="0" marR="0" lvl="0" indent="0" algn="ctr" defTabSz="829361" rtl="0" eaLnBrk="1" fontAlgn="base" latinLnBrk="0" hangingPunct="1">
              <a:lnSpc>
                <a:spcPct val="100000"/>
              </a:lnSpc>
              <a:spcBef>
                <a:spcPct val="0"/>
              </a:spcBef>
              <a:spcAft>
                <a:spcPct val="0"/>
              </a:spcAft>
              <a:buClrTx/>
              <a:buSzTx/>
              <a:buFontTx/>
              <a:buNone/>
              <a:tabLst/>
              <a:defRPr/>
            </a:pPr>
            <a:r>
              <a:rPr kumimoji="0" lang="en-US" sz="1088" b="1" i="0" u="none" strike="noStrike" kern="1200" cap="none" spc="0" normalizeH="0" baseline="0" noProof="0" dirty="0">
                <a:ln>
                  <a:noFill/>
                </a:ln>
                <a:solidFill>
                  <a:srgbClr val="FF0000"/>
                </a:solidFill>
                <a:effectLst/>
                <a:uLnTx/>
                <a:uFillTx/>
                <a:latin typeface="Poppins" panose="00000500000000000000" pitchFamily="2" charset="0"/>
                <a:ea typeface="+mn-ea"/>
                <a:cs typeface="Poppins" panose="00000500000000000000" pitchFamily="2" charset="0"/>
              </a:rPr>
              <a:t>Important: This is an internal document. Please check local regulatory and compliance before using any part of this material.</a:t>
            </a:r>
          </a:p>
        </p:txBody>
      </p:sp>
      <p:sp>
        <p:nvSpPr>
          <p:cNvPr id="24" name="TextBox 23">
            <a:extLst>
              <a:ext uri="{FF2B5EF4-FFF2-40B4-BE49-F238E27FC236}">
                <a16:creationId xmlns:a16="http://schemas.microsoft.com/office/drawing/2014/main" id="{92BDD69F-C821-3467-0E76-2C70C40126EB}"/>
              </a:ext>
            </a:extLst>
          </p:cNvPr>
          <p:cNvSpPr txBox="1"/>
          <p:nvPr/>
        </p:nvSpPr>
        <p:spPr>
          <a:xfrm>
            <a:off x="3481978" y="6278992"/>
            <a:ext cx="8512486" cy="453907"/>
          </a:xfrm>
          <a:prstGeom prst="rect">
            <a:avLst/>
          </a:prstGeom>
          <a:noFill/>
        </p:spPr>
        <p:txBody>
          <a:bodyPr wrap="square">
            <a:spAutoFit/>
          </a:bodyPr>
          <a:lstStyle/>
          <a:p>
            <a:pPr marL="0" marR="0" lvl="0" indent="0" algn="l" defTabSz="829361" rtl="0" eaLnBrk="1" fontAlgn="base" latinLnBrk="0" hangingPunct="1">
              <a:lnSpc>
                <a:spcPts val="1432"/>
              </a:lnSpc>
              <a:spcBef>
                <a:spcPct val="0"/>
              </a:spcBef>
              <a:spcAft>
                <a:spcPct val="0"/>
              </a:spcAft>
              <a:buClrTx/>
              <a:buSzTx/>
              <a:buFontTx/>
              <a:buNone/>
              <a:tabLst/>
              <a:defRPr/>
            </a:pPr>
            <a:r>
              <a:rPr kumimoji="0" lang="en-GB" sz="1400" b="1" i="0" u="none" strike="noStrike" kern="1200" cap="none" spc="-8" normalizeH="0" baseline="0" noProof="0" dirty="0">
                <a:ln>
                  <a:noFill/>
                </a:ln>
                <a:solidFill>
                  <a:prstClr val="white"/>
                </a:solidFill>
                <a:effectLst/>
                <a:uLnTx/>
                <a:uFillTx/>
                <a:latin typeface="Calibri"/>
                <a:ea typeface="+mn-ea"/>
                <a:cs typeface="Poppins" pitchFamily="2" charset="77"/>
              </a:rPr>
              <a:t>Lancet Healthy </a:t>
            </a:r>
            <a:r>
              <a:rPr kumimoji="0" lang="en-GB" sz="1400" b="1" i="0" u="none" strike="noStrike" kern="1200" cap="none" spc="-8" normalizeH="0" baseline="0" noProof="0" dirty="0" err="1">
                <a:ln>
                  <a:noFill/>
                </a:ln>
                <a:solidFill>
                  <a:prstClr val="white"/>
                </a:solidFill>
                <a:effectLst/>
                <a:uLnTx/>
                <a:uFillTx/>
                <a:latin typeface="Calibri"/>
                <a:ea typeface="+mn-ea"/>
                <a:cs typeface="Poppins" pitchFamily="2" charset="77"/>
              </a:rPr>
              <a:t>Longev</a:t>
            </a:r>
            <a:r>
              <a:rPr kumimoji="0" lang="en-GB" sz="1400" b="1" i="0" u="none" strike="noStrike" kern="1200" cap="none" spc="-8" normalizeH="0" baseline="0" noProof="0" dirty="0">
                <a:ln>
                  <a:noFill/>
                </a:ln>
                <a:solidFill>
                  <a:prstClr val="white"/>
                </a:solidFill>
                <a:effectLst/>
                <a:uLnTx/>
                <a:uFillTx/>
                <a:latin typeface="Calibri"/>
                <a:ea typeface="+mn-ea"/>
                <a:cs typeface="Poppins" pitchFamily="2" charset="77"/>
              </a:rPr>
              <a:t> 2022; 3: e381–93</a:t>
            </a:r>
          </a:p>
          <a:p>
            <a:pPr marL="0" marR="0" lvl="0" indent="0" algn="l" defTabSz="829361" rtl="0" eaLnBrk="1" fontAlgn="base" latinLnBrk="0" hangingPunct="1">
              <a:lnSpc>
                <a:spcPts val="1432"/>
              </a:lnSpc>
              <a:spcBef>
                <a:spcPct val="0"/>
              </a:spcBef>
              <a:spcAft>
                <a:spcPct val="0"/>
              </a:spcAft>
              <a:buClrTx/>
              <a:buSzTx/>
              <a:buFontTx/>
              <a:buNone/>
              <a:tabLst/>
              <a:defRPr/>
            </a:pPr>
            <a:r>
              <a:rPr kumimoji="0" lang="en-US" sz="1400" b="1" i="0" u="none" strike="noStrike" kern="1200" cap="none" spc="-8" normalizeH="0" baseline="0" noProof="0" dirty="0">
                <a:ln>
                  <a:noFill/>
                </a:ln>
                <a:solidFill>
                  <a:prstClr val="white"/>
                </a:solidFill>
                <a:effectLst/>
                <a:uLnTx/>
                <a:uFillTx/>
                <a:latin typeface="Calibri"/>
                <a:ea typeface="+mn-ea"/>
                <a:cs typeface="Poppins" pitchFamily="2" charset="77"/>
              </a:rPr>
              <a:t>https://www.thelancet.com/journals/lanhl/article/PIIS2666-7568(22)00096-4/fulltext</a:t>
            </a:r>
          </a:p>
        </p:txBody>
      </p:sp>
      <p:pic>
        <p:nvPicPr>
          <p:cNvPr id="10" name="Picture 9">
            <a:extLst>
              <a:ext uri="{FF2B5EF4-FFF2-40B4-BE49-F238E27FC236}">
                <a16:creationId xmlns:a16="http://schemas.microsoft.com/office/drawing/2014/main" id="{F4EC2B51-59C3-B83F-C219-712A6F2A2203}"/>
              </a:ext>
            </a:extLst>
          </p:cNvPr>
          <p:cNvPicPr>
            <a:picLocks noChangeAspect="1"/>
          </p:cNvPicPr>
          <p:nvPr/>
        </p:nvPicPr>
        <p:blipFill>
          <a:blip r:embed="rId2"/>
          <a:stretch>
            <a:fillRect/>
          </a:stretch>
        </p:blipFill>
        <p:spPr>
          <a:xfrm>
            <a:off x="8849621" y="93230"/>
            <a:ext cx="1286049" cy="1729069"/>
          </a:xfrm>
          <a:prstGeom prst="rect">
            <a:avLst/>
          </a:prstGeom>
        </p:spPr>
      </p:pic>
      <p:graphicFrame>
        <p:nvGraphicFramePr>
          <p:cNvPr id="17" name="Object 16">
            <a:extLst>
              <a:ext uri="{FF2B5EF4-FFF2-40B4-BE49-F238E27FC236}">
                <a16:creationId xmlns:a16="http://schemas.microsoft.com/office/drawing/2014/main" id="{3F25F9F0-3C12-0EBF-0007-CE49F4F76D93}"/>
              </a:ext>
            </a:extLst>
          </p:cNvPr>
          <p:cNvGraphicFramePr>
            <a:graphicFrameLocks noChangeAspect="1"/>
          </p:cNvGraphicFramePr>
          <p:nvPr/>
        </p:nvGraphicFramePr>
        <p:xfrm>
          <a:off x="10266590" y="609015"/>
          <a:ext cx="1226069" cy="1081325"/>
        </p:xfrm>
        <a:graphic>
          <a:graphicData uri="http://schemas.openxmlformats.org/presentationml/2006/ole">
            <mc:AlternateContent xmlns:mc="http://schemas.openxmlformats.org/markup-compatibility/2006">
              <mc:Choice xmlns:v="urn:schemas-microsoft-com:vml" Requires="v">
                <p:oleObj name="Acrobat Document" showAsIcon="1" r:id="rId3" imgW="914515" imgH="806446" progId="AcroExch.Document.DC">
                  <p:embed/>
                </p:oleObj>
              </mc:Choice>
              <mc:Fallback>
                <p:oleObj name="Acrobat Document" showAsIcon="1" r:id="rId3" imgW="914515" imgH="806446" progId="AcroExch.Document.DC">
                  <p:embed/>
                  <p:pic>
                    <p:nvPicPr>
                      <p:cNvPr id="17" name="Object 16">
                        <a:extLst>
                          <a:ext uri="{FF2B5EF4-FFF2-40B4-BE49-F238E27FC236}">
                            <a16:creationId xmlns:a16="http://schemas.microsoft.com/office/drawing/2014/main" id="{3F25F9F0-3C12-0EBF-0007-CE49F4F76D93}"/>
                          </a:ext>
                        </a:extLst>
                      </p:cNvPr>
                      <p:cNvPicPr/>
                      <p:nvPr/>
                    </p:nvPicPr>
                    <p:blipFill>
                      <a:blip r:embed="rId4"/>
                      <a:stretch>
                        <a:fillRect/>
                      </a:stretch>
                    </p:blipFill>
                    <p:spPr>
                      <a:xfrm>
                        <a:off x="10266590" y="609015"/>
                        <a:ext cx="1226069" cy="1081325"/>
                      </a:xfrm>
                      <a:prstGeom prst="rect">
                        <a:avLst/>
                      </a:prstGeom>
                    </p:spPr>
                  </p:pic>
                </p:oleObj>
              </mc:Fallback>
            </mc:AlternateContent>
          </a:graphicData>
        </a:graphic>
      </p:graphicFrame>
      <p:pic>
        <p:nvPicPr>
          <p:cNvPr id="19" name="Picture 18">
            <a:extLst>
              <a:ext uri="{FF2B5EF4-FFF2-40B4-BE49-F238E27FC236}">
                <a16:creationId xmlns:a16="http://schemas.microsoft.com/office/drawing/2014/main" id="{9B8392F6-0C95-D7C0-0BFA-485866232446}"/>
              </a:ext>
            </a:extLst>
          </p:cNvPr>
          <p:cNvPicPr>
            <a:picLocks noChangeAspect="1"/>
          </p:cNvPicPr>
          <p:nvPr/>
        </p:nvPicPr>
        <p:blipFill>
          <a:blip r:embed="rId5"/>
          <a:stretch>
            <a:fillRect/>
          </a:stretch>
        </p:blipFill>
        <p:spPr>
          <a:xfrm>
            <a:off x="7236416" y="125101"/>
            <a:ext cx="1286050" cy="1736605"/>
          </a:xfrm>
          <a:prstGeom prst="rect">
            <a:avLst/>
          </a:prstGeom>
        </p:spPr>
      </p:pic>
      <p:pic>
        <p:nvPicPr>
          <p:cNvPr id="21" name="Picture 20">
            <a:extLst>
              <a:ext uri="{FF2B5EF4-FFF2-40B4-BE49-F238E27FC236}">
                <a16:creationId xmlns:a16="http://schemas.microsoft.com/office/drawing/2014/main" id="{D79C9204-61A5-D7EF-B188-0CC4F3255032}"/>
              </a:ext>
            </a:extLst>
          </p:cNvPr>
          <p:cNvPicPr>
            <a:picLocks noChangeAspect="1"/>
          </p:cNvPicPr>
          <p:nvPr/>
        </p:nvPicPr>
        <p:blipFill>
          <a:blip r:embed="rId6"/>
          <a:stretch>
            <a:fillRect/>
          </a:stretch>
        </p:blipFill>
        <p:spPr>
          <a:xfrm>
            <a:off x="1073521" y="163624"/>
            <a:ext cx="6019331" cy="1625554"/>
          </a:xfrm>
          <a:prstGeom prst="rect">
            <a:avLst/>
          </a:prstGeom>
        </p:spPr>
      </p:pic>
    </p:spTree>
    <p:extLst>
      <p:ext uri="{BB962C8B-B14F-4D97-AF65-F5344CB8AC3E}">
        <p14:creationId xmlns:p14="http://schemas.microsoft.com/office/powerpoint/2010/main" val="6916793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630F2E-E372-9E7F-531F-94726794855F}"/>
              </a:ext>
            </a:extLst>
          </p:cNvPr>
          <p:cNvSpPr txBox="1"/>
          <p:nvPr/>
        </p:nvSpPr>
        <p:spPr>
          <a:xfrm>
            <a:off x="131619" y="1155831"/>
            <a:ext cx="11922826" cy="376256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50" b="0" i="0" u="none" strike="noStrike" kern="1200" cap="none" spc="0" normalizeH="0" baseline="0" noProof="0" dirty="0">
              <a:ln>
                <a:noFill/>
              </a:ln>
              <a:solidFill>
                <a:srgbClr val="272727"/>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72727"/>
                </a:solidFill>
                <a:effectLst/>
                <a:uLnTx/>
                <a:uFillTx/>
                <a:latin typeface="Calibri"/>
                <a:ea typeface="+mn-ea"/>
                <a:cs typeface="+mn-cs"/>
              </a:rPr>
              <a:t>“Our study is likely to supersede the previous evidence and suggests that, within the first year of treatment at least, testosterone treatment is not associated with heart problems. While our study does not look at the longer-term safety of the treatment, these findings will enable doctors to be more confident prescribing testosterone to men who need 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72727"/>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272727"/>
              </a:solidFill>
              <a:effectLst/>
              <a:uLnTx/>
              <a:uFillTx/>
              <a:latin typeface="Calibri"/>
              <a:ea typeface="+mn-ea"/>
              <a:cs typeface="+mn-cs"/>
            </a:endParaRPr>
          </a:p>
        </p:txBody>
      </p:sp>
      <p:sp>
        <p:nvSpPr>
          <p:cNvPr id="4" name="Title 1">
            <a:extLst>
              <a:ext uri="{FF2B5EF4-FFF2-40B4-BE49-F238E27FC236}">
                <a16:creationId xmlns:a16="http://schemas.microsoft.com/office/drawing/2014/main" id="{55F571C5-97D5-FDB4-FFEA-642B91C4CB8D}"/>
              </a:ext>
            </a:extLst>
          </p:cNvPr>
          <p:cNvSpPr txBox="1">
            <a:spLocks/>
          </p:cNvSpPr>
          <p:nvPr/>
        </p:nvSpPr>
        <p:spPr>
          <a:xfrm>
            <a:off x="609599" y="221166"/>
            <a:ext cx="10972801" cy="1375385"/>
          </a:xfrm>
          <a:prstGeom prst="rect">
            <a:avLst/>
          </a:prstGeom>
        </p:spPr>
        <p:txBody>
          <a:bodyPr/>
          <a:lstStyle>
            <a:lvl1pPr algn="l" defTabSz="457169" rtl="0" eaLnBrk="1" latinLnBrk="0" hangingPunct="1">
              <a:spcBef>
                <a:spcPct val="0"/>
              </a:spcBef>
              <a:buClr>
                <a:schemeClr val="tx2"/>
              </a:buClr>
              <a:buNone/>
              <a:defRPr sz="4400" b="1" i="0" kern="1200">
                <a:solidFill>
                  <a:schemeClr val="tx2"/>
                </a:solidFill>
                <a:latin typeface="Calibri"/>
                <a:ea typeface="+mj-ea"/>
                <a:cs typeface="+mj-cs"/>
              </a:defRPr>
            </a:lvl1pPr>
          </a:lstStyle>
          <a:p>
            <a:pPr marL="0" marR="0" lvl="0" indent="0" algn="l" defTabSz="457169" rtl="0" eaLnBrk="1" fontAlgn="auto" latinLnBrk="0" hangingPunct="1">
              <a:lnSpc>
                <a:spcPct val="100000"/>
              </a:lnSpc>
              <a:spcBef>
                <a:spcPct val="0"/>
              </a:spcBef>
              <a:spcAft>
                <a:spcPts val="0"/>
              </a:spcAft>
              <a:buClr>
                <a:srgbClr val="005294"/>
              </a:buClr>
              <a:buSzTx/>
              <a:buFontTx/>
              <a:buNone/>
              <a:tabLst/>
              <a:defRPr/>
            </a:pPr>
            <a:r>
              <a:rPr kumimoji="0" lang="en-GB" sz="4400" b="1" i="0" u="none" strike="noStrike" kern="1200" cap="none" spc="0" normalizeH="0" baseline="0" noProof="0" dirty="0" err="1">
                <a:ln>
                  <a:noFill/>
                </a:ln>
                <a:solidFill>
                  <a:srgbClr val="005294"/>
                </a:solidFill>
                <a:effectLst/>
                <a:uLnTx/>
                <a:uFillTx/>
                <a:latin typeface="Calibri"/>
                <a:ea typeface="+mj-ea"/>
                <a:cs typeface="+mj-cs"/>
              </a:rPr>
              <a:t>TestES</a:t>
            </a:r>
            <a:r>
              <a:rPr kumimoji="0" lang="en-GB" sz="4400" b="1" i="0" u="none" strike="noStrike" kern="1200" cap="none" spc="0" normalizeH="0" baseline="0" noProof="0" dirty="0">
                <a:ln>
                  <a:noFill/>
                </a:ln>
                <a:solidFill>
                  <a:srgbClr val="005294"/>
                </a:solidFill>
                <a:effectLst/>
                <a:uLnTx/>
                <a:uFillTx/>
                <a:latin typeface="Calibri"/>
                <a:ea typeface="+mj-ea"/>
                <a:cs typeface="+mj-cs"/>
              </a:rPr>
              <a:t> Consortium:</a:t>
            </a:r>
          </a:p>
        </p:txBody>
      </p:sp>
      <p:sp>
        <p:nvSpPr>
          <p:cNvPr id="2" name="TextBox 1">
            <a:extLst>
              <a:ext uri="{FF2B5EF4-FFF2-40B4-BE49-F238E27FC236}">
                <a16:creationId xmlns:a16="http://schemas.microsoft.com/office/drawing/2014/main" id="{546F7803-A2A6-3E58-425D-37385A2DEED2}"/>
              </a:ext>
            </a:extLst>
          </p:cNvPr>
          <p:cNvSpPr txBox="1"/>
          <p:nvPr/>
        </p:nvSpPr>
        <p:spPr>
          <a:xfrm>
            <a:off x="137555" y="4678913"/>
            <a:ext cx="11919857"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 Please note - Baseline HCT in the </a:t>
            </a:r>
            <a:r>
              <a:rPr kumimoji="0" lang="en-GB" sz="1800" b="1" i="0" u="none" strike="noStrike" kern="1200" cap="none" spc="0" normalizeH="0" baseline="0" noProof="0" dirty="0" err="1">
                <a:ln>
                  <a:noFill/>
                </a:ln>
                <a:solidFill>
                  <a:srgbClr val="FF0000"/>
                </a:solidFill>
                <a:effectLst/>
                <a:uLnTx/>
                <a:uFillTx/>
                <a:latin typeface="Calibri"/>
                <a:ea typeface="+mn-ea"/>
                <a:cs typeface="+mn-cs"/>
              </a:rPr>
              <a:t>TestES</a:t>
            </a:r>
            <a:r>
              <a:rPr kumimoji="0" lang="en-GB" sz="1800" b="1" i="0" u="none" strike="noStrike" kern="1200" cap="none" spc="0" normalizeH="0" baseline="0" noProof="0" dirty="0">
                <a:ln>
                  <a:noFill/>
                </a:ln>
                <a:solidFill>
                  <a:srgbClr val="FF0000"/>
                </a:solidFill>
                <a:effectLst/>
                <a:uLnTx/>
                <a:uFillTx/>
                <a:latin typeface="Calibri"/>
                <a:ea typeface="+mn-ea"/>
                <a:cs typeface="+mn-cs"/>
              </a:rPr>
              <a:t> analysis was 43% in the T group.   Mean HCT in the T group rose to 46%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 “Testosterone significantly elevated haematocrit and haemoglobin. Furthermore, testosterone treatment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Calibri"/>
                <a:ea typeface="+mn-ea"/>
                <a:cs typeface="+mn-cs"/>
              </a:rPr>
              <a:t>was associated with a five-times higher risk of </a:t>
            </a:r>
            <a:r>
              <a:rPr kumimoji="0" lang="en-GB" sz="1800" b="1" i="0" u="none" strike="noStrike" kern="1200" cap="none" spc="0" normalizeH="0" baseline="0" noProof="0" dirty="0" err="1">
                <a:ln>
                  <a:noFill/>
                </a:ln>
                <a:solidFill>
                  <a:srgbClr val="FF0000"/>
                </a:solidFill>
                <a:effectLst/>
                <a:uLnTx/>
                <a:uFillTx/>
                <a:latin typeface="Calibri"/>
                <a:ea typeface="+mn-ea"/>
                <a:cs typeface="+mn-cs"/>
              </a:rPr>
              <a:t>polycythemia</a:t>
            </a:r>
            <a:r>
              <a:rPr kumimoji="0" lang="en-GB" sz="1800" b="1" i="0" u="none" strike="noStrike" kern="1200" cap="none" spc="0" normalizeH="0" baseline="0" noProof="0">
                <a:ln>
                  <a:noFill/>
                </a:ln>
                <a:solidFill>
                  <a:srgbClr val="FF0000"/>
                </a:solidFill>
                <a:effectLst/>
                <a:uLnTx/>
                <a:uFillTx/>
                <a:latin typeface="Calibri"/>
                <a:ea typeface="+mn-ea"/>
                <a:cs typeface="+mn-cs"/>
              </a:rPr>
              <a:t>.”</a:t>
            </a:r>
            <a:endParaRPr kumimoji="0" lang="en-GB"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42517941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Besins MA Hub">
      <a:dk1>
        <a:srgbClr val="006EAB"/>
      </a:dk1>
      <a:lt1>
        <a:sysClr val="window" lastClr="FFFFFF"/>
      </a:lt1>
      <a:dk2>
        <a:srgbClr val="58595B"/>
      </a:dk2>
      <a:lt2>
        <a:srgbClr val="E7E6E6"/>
      </a:lt2>
      <a:accent1>
        <a:srgbClr val="1272AE"/>
      </a:accent1>
      <a:accent2>
        <a:srgbClr val="00A8E1"/>
      </a:accent2>
      <a:accent3>
        <a:srgbClr val="95D600"/>
      </a:accent3>
      <a:accent4>
        <a:srgbClr val="F0C846"/>
      </a:accent4>
      <a:accent5>
        <a:srgbClr val="000000"/>
      </a:accent5>
      <a:accent6>
        <a:srgbClr val="CCDCE2"/>
      </a:accent6>
      <a:hlink>
        <a:srgbClr val="006EAB"/>
      </a:hlink>
      <a:folHlink>
        <a:srgbClr val="00A8E1"/>
      </a:folHlink>
    </a:clrScheme>
    <a:fontScheme name="Custom 2">
      <a:majorFont>
        <a:latin typeface="Poppins Medium"/>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ins_tmp.potx" id="{58CFAB49-F3C1-4BE9-BA6C-4FFE0344BB85}" vid="{711EA1BB-B068-4CB0-AFBC-DEF8CF772039}"/>
    </a:ext>
  </a:extLst>
</a:theme>
</file>

<file path=ppt/theme/theme2.xml><?xml version="1.0" encoding="utf-8"?>
<a:theme xmlns:a="http://schemas.openxmlformats.org/drawingml/2006/main" name="3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042988" rtl="0" eaLnBrk="1" fontAlgn="base" latinLnBrk="0" hangingPunct="1">
          <a:lnSpc>
            <a:spcPct val="100000"/>
          </a:lnSpc>
          <a:spcBef>
            <a:spcPct val="0"/>
          </a:spcBef>
          <a:spcAft>
            <a:spcPct val="0"/>
          </a:spcAft>
          <a:buClrTx/>
          <a:buSzTx/>
          <a:buFontTx/>
          <a:buNone/>
          <a:tabLst/>
          <a:defRPr kumimoji="0" lang="en-US" sz="21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sins Healthcare 9152014">
  <a:themeElements>
    <a:clrScheme name="Besins Healthcare Color Palette">
      <a:dk1>
        <a:srgbClr val="272727"/>
      </a:dk1>
      <a:lt1>
        <a:sysClr val="window" lastClr="FFFFFF"/>
      </a:lt1>
      <a:dk2>
        <a:srgbClr val="005294"/>
      </a:dk2>
      <a:lt2>
        <a:srgbClr val="FFFFFF"/>
      </a:lt2>
      <a:accent1>
        <a:srgbClr val="6F9AD3"/>
      </a:accent1>
      <a:accent2>
        <a:srgbClr val="005294"/>
      </a:accent2>
      <a:accent3>
        <a:srgbClr val="E47823"/>
      </a:accent3>
      <a:accent4>
        <a:srgbClr val="F3B24A"/>
      </a:accent4>
      <a:accent5>
        <a:srgbClr val="73B632"/>
      </a:accent5>
      <a:accent6>
        <a:srgbClr val="B6D255"/>
      </a:accent6>
      <a:hlink>
        <a:srgbClr val="005294"/>
      </a:hlink>
      <a:folHlink>
        <a:srgbClr val="E177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67BCC7F-514F-4079-9B04-A40A4AB5D8D7}" vid="{49B8334C-7261-4607-A92C-F0EBB55C4AD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esins Healthcare 9152014">
  <a:themeElements>
    <a:clrScheme name="Besins Healthcare Color Palette">
      <a:dk1>
        <a:srgbClr val="272727"/>
      </a:dk1>
      <a:lt1>
        <a:sysClr val="window" lastClr="FFFFFF"/>
      </a:lt1>
      <a:dk2>
        <a:srgbClr val="005294"/>
      </a:dk2>
      <a:lt2>
        <a:srgbClr val="FFFFFF"/>
      </a:lt2>
      <a:accent1>
        <a:srgbClr val="6F9AD3"/>
      </a:accent1>
      <a:accent2>
        <a:srgbClr val="005294"/>
      </a:accent2>
      <a:accent3>
        <a:srgbClr val="E47823"/>
      </a:accent3>
      <a:accent4>
        <a:srgbClr val="F3B24A"/>
      </a:accent4>
      <a:accent5>
        <a:srgbClr val="73B632"/>
      </a:accent5>
      <a:accent6>
        <a:srgbClr val="B6D255"/>
      </a:accent6>
      <a:hlink>
        <a:srgbClr val="005294"/>
      </a:hlink>
      <a:folHlink>
        <a:srgbClr val="E177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67BCC7F-514F-4079-9B04-A40A4AB5D8D7}" vid="{49B8334C-7261-4607-A92C-F0EBB55C4AD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esins Healthcare Color Palette">
    <a:dk1>
      <a:srgbClr val="272727"/>
    </a:dk1>
    <a:lt1>
      <a:sysClr val="window" lastClr="FFFFFF"/>
    </a:lt1>
    <a:dk2>
      <a:srgbClr val="005294"/>
    </a:dk2>
    <a:lt2>
      <a:srgbClr val="FFFFFF"/>
    </a:lt2>
    <a:accent1>
      <a:srgbClr val="6F9AD3"/>
    </a:accent1>
    <a:accent2>
      <a:srgbClr val="005294"/>
    </a:accent2>
    <a:accent3>
      <a:srgbClr val="E47823"/>
    </a:accent3>
    <a:accent4>
      <a:srgbClr val="F3B24A"/>
    </a:accent4>
    <a:accent5>
      <a:srgbClr val="73B632"/>
    </a:accent5>
    <a:accent6>
      <a:srgbClr val="B6D255"/>
    </a:accent6>
    <a:hlink>
      <a:srgbClr val="005294"/>
    </a:hlink>
    <a:folHlink>
      <a:srgbClr val="E1772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5C31388130E845B306F08280035E70" ma:contentTypeVersion="14" ma:contentTypeDescription="Create a new document." ma:contentTypeScope="" ma:versionID="42537d869dbc7992aae0f7ee17349b5b">
  <xsd:schema xmlns:xsd="http://www.w3.org/2001/XMLSchema" xmlns:xs="http://www.w3.org/2001/XMLSchema" xmlns:p="http://schemas.microsoft.com/office/2006/metadata/properties" xmlns:ns2="2bd39ed4-040d-4575-9ecd-51b09e17f4f6" xmlns:ns3="1ee8c843-32ad-4946-8cbf-9ab99b627ff5" targetNamespace="http://schemas.microsoft.com/office/2006/metadata/properties" ma:root="true" ma:fieldsID="c4499ebcf21cad1a6cda6152f8c61649" ns2:_="" ns3:_="">
    <xsd:import namespace="2bd39ed4-040d-4575-9ecd-51b09e17f4f6"/>
    <xsd:import namespace="1ee8c843-32ad-4946-8cbf-9ab99b627f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39ed4-040d-4575-9ecd-51b09e17f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b82f0ef-9e5c-4f20-a8e5-79115d6c622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e8c843-32ad-4946-8cbf-9ab99b627ff5"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13659d1-ce99-4d7d-99ed-4b469d8233ee}" ma:internalName="TaxCatchAll" ma:showField="CatchAllData" ma:web="1ee8c843-32ad-4946-8cbf-9ab99b627f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B439B8-37AF-458A-9CEC-72A7051B6251}"/>
</file>

<file path=customXml/itemProps2.xml><?xml version="1.0" encoding="utf-8"?>
<ds:datastoreItem xmlns:ds="http://schemas.openxmlformats.org/officeDocument/2006/customXml" ds:itemID="{D10D2AC2-C71A-4BA5-98AD-F69EE65DA1AB}"/>
</file>

<file path=docProps/app.xml><?xml version="1.0" encoding="utf-8"?>
<Properties xmlns="http://schemas.openxmlformats.org/officeDocument/2006/extended-properties" xmlns:vt="http://schemas.openxmlformats.org/officeDocument/2006/docPropsVTypes">
  <TotalTime>3305</TotalTime>
  <Words>11990</Words>
  <Application>Microsoft Office PowerPoint</Application>
  <PresentationFormat>Widescreen</PresentationFormat>
  <Paragraphs>1230</Paragraphs>
  <Slides>118</Slides>
  <Notes>61</Notes>
  <HiddenSlides>0</HiddenSlides>
  <MMClips>0</MMClips>
  <ScaleCrop>false</ScaleCrop>
  <HeadingPairs>
    <vt:vector size="8" baseType="variant">
      <vt:variant>
        <vt:lpstr>Fonts Used</vt:lpstr>
      </vt:variant>
      <vt:variant>
        <vt:i4>23</vt:i4>
      </vt:variant>
      <vt:variant>
        <vt:lpstr>Theme</vt:lpstr>
      </vt:variant>
      <vt:variant>
        <vt:i4>6</vt:i4>
      </vt:variant>
      <vt:variant>
        <vt:lpstr>Embedded OLE Servers</vt:lpstr>
      </vt:variant>
      <vt:variant>
        <vt:i4>3</vt:i4>
      </vt:variant>
      <vt:variant>
        <vt:lpstr>Slide Titles</vt:lpstr>
      </vt:variant>
      <vt:variant>
        <vt:i4>118</vt:i4>
      </vt:variant>
    </vt:vector>
  </HeadingPairs>
  <TitlesOfParts>
    <vt:vector size="150" baseType="lpstr">
      <vt:lpstr>Abadi</vt:lpstr>
      <vt:lpstr>Abadi Extra Light</vt:lpstr>
      <vt:lpstr>AdvPSNCS-R</vt:lpstr>
      <vt:lpstr>Arial</vt:lpstr>
      <vt:lpstr>Arial</vt:lpstr>
      <vt:lpstr>Avenir Next LT Pro</vt:lpstr>
      <vt:lpstr>Calibri</vt:lpstr>
      <vt:lpstr>Calibri Light</vt:lpstr>
      <vt:lpstr>Helvetica</vt:lpstr>
      <vt:lpstr>HelveticaNeue-Roman</vt:lpstr>
      <vt:lpstr>Lato Light</vt:lpstr>
      <vt:lpstr>Montserrat</vt:lpstr>
      <vt:lpstr>Open Sans</vt:lpstr>
      <vt:lpstr>Poppins</vt:lpstr>
      <vt:lpstr>Poppins Light</vt:lpstr>
      <vt:lpstr>Poppins Medium</vt:lpstr>
      <vt:lpstr>Segoe UI</vt:lpstr>
      <vt:lpstr>Symbol</vt:lpstr>
      <vt:lpstr>Tahoma</vt:lpstr>
      <vt:lpstr>Times</vt:lpstr>
      <vt:lpstr>Times New Roman</vt:lpstr>
      <vt:lpstr>Verdana</vt:lpstr>
      <vt:lpstr>Wingdings</vt:lpstr>
      <vt:lpstr>1_Office Theme</vt:lpstr>
      <vt:lpstr>3_Default Design</vt:lpstr>
      <vt:lpstr>4_Default Design</vt:lpstr>
      <vt:lpstr>1_Besins Healthcare 9152014</vt:lpstr>
      <vt:lpstr>Office Theme</vt:lpstr>
      <vt:lpstr>Besins Healthcare 9152014</vt:lpstr>
      <vt:lpstr>think-cell Slide</vt:lpstr>
      <vt:lpstr>Chart</vt:lpstr>
      <vt:lpstr>Acrobat Document</vt:lpstr>
      <vt:lpstr>Besins Men’s Health Training Session   Introduction to Men’s Health &amp;  Testosterone Deficiency (TD)</vt:lpstr>
      <vt:lpstr>Men’s Health</vt:lpstr>
      <vt:lpstr>PowerPoint Presentation</vt:lpstr>
      <vt:lpstr>Life expectancy</vt:lpstr>
      <vt:lpstr>PowerPoint Presentation</vt:lpstr>
      <vt:lpstr>PowerPoint Presentation</vt:lpstr>
      <vt:lpstr>PowerPoint Presentation</vt:lpstr>
      <vt:lpstr>PowerPoint Presentation</vt:lpstr>
      <vt:lpstr>PowerPoint Presentation</vt:lpstr>
      <vt:lpstr>PowerPoint Presentation</vt:lpstr>
      <vt:lpstr>Men tend to delay diagnosis and treatment The example of Melanoma (all ages)</vt:lpstr>
      <vt:lpstr>Doctor-centred considerations</vt:lpstr>
      <vt:lpstr>How should we tackle the male consultation?</vt:lpstr>
      <vt:lpstr>The example of John &amp; Jane…. Jane suggests John visits his GP for an over 40 health check</vt:lpstr>
      <vt:lpstr>The example of John &amp; Jane…. Jane suggests John visits his GP for an over 40 health check</vt:lpstr>
      <vt:lpstr>PowerPoint Presentation</vt:lpstr>
      <vt:lpstr>PowerPoint Presentation</vt:lpstr>
      <vt:lpstr>Testosterone Physiology</vt:lpstr>
      <vt:lpstr>Testosterone</vt:lpstr>
      <vt:lpstr>Hypothalamus</vt:lpstr>
      <vt:lpstr>Pituitary</vt:lpstr>
      <vt:lpstr>Testes</vt:lpstr>
      <vt:lpstr>Testosterone Physiology - Production</vt:lpstr>
      <vt:lpstr>PowerPoint Presentation</vt:lpstr>
      <vt:lpstr>PowerPoint Presentation</vt:lpstr>
      <vt:lpstr>Testosterone Deficiency</vt:lpstr>
      <vt:lpstr>What is Testosterone Deficiency?</vt:lpstr>
      <vt:lpstr>Testosterone Deficiency is a Blind Spot in Medicine </vt:lpstr>
      <vt:lpstr>It’s all about perspective</vt:lpstr>
      <vt:lpstr>Symptoms of Testosterone Deficiency1-5</vt:lpstr>
      <vt:lpstr>Prevalence of Testosterone Deficiency</vt:lpstr>
      <vt:lpstr>Classification of TD1,2</vt:lpstr>
      <vt:lpstr>Causes of Testosterone Deficiency</vt:lpstr>
      <vt:lpstr>PowerPoint Presentation</vt:lpstr>
      <vt:lpstr>Case study 1 – Part 1: Patient Profile</vt:lpstr>
      <vt:lpstr>  Diagnosis of  Testosterone Deficiency (TD)</vt:lpstr>
      <vt:lpstr>Challenges of diagnosing TD</vt:lpstr>
      <vt:lpstr>Clinical Features in Relation to Testosterone Levels</vt:lpstr>
      <vt:lpstr>Treatment-Seeking for TD Can Often be Delayed</vt:lpstr>
      <vt:lpstr>Variable and Non-specific Signs and Symptoms of TD</vt:lpstr>
      <vt:lpstr>Benefits of Early Diagnosis</vt:lpstr>
      <vt:lpstr>Triggers for Considering TD</vt:lpstr>
      <vt:lpstr>PowerPoint Presentation</vt:lpstr>
      <vt:lpstr>PowerPoint Presentation</vt:lpstr>
      <vt:lpstr>What is Required to Diagnose TD?</vt:lpstr>
      <vt:lpstr>Signs and Symptoms</vt:lpstr>
      <vt:lpstr>Establishing Presence of Signs &amp; Symptoms of TD - ADAM Questionnaire1</vt:lpstr>
      <vt:lpstr>PowerPoint Presentation</vt:lpstr>
      <vt:lpstr>Physical Examination </vt:lpstr>
      <vt:lpstr>Testosterone Measurement</vt:lpstr>
      <vt:lpstr>PowerPoint Presentation</vt:lpstr>
      <vt:lpstr>Testosterone Fractions in the Blood</vt:lpstr>
      <vt:lpstr>Measurements of Testosterone </vt:lpstr>
      <vt:lpstr>PowerPoint Presentation</vt:lpstr>
      <vt:lpstr>PowerPoint Presentation</vt:lpstr>
      <vt:lpstr>Example of Evidence-Based Action Levels</vt:lpstr>
      <vt:lpstr>UK male testosterone reference intervals - 2021</vt:lpstr>
      <vt:lpstr>PowerPoint Presentation</vt:lpstr>
      <vt:lpstr>That’s the theory, what about the reality?</vt:lpstr>
      <vt:lpstr>Case study 1 – Part 2: Route to Diagnosis</vt:lpstr>
      <vt:lpstr> Treatment &amp; Management of                    Testosterone Deficiency (TD)</vt:lpstr>
      <vt:lpstr>Testosterone Therapy (TTh): Prior to Initiation</vt:lpstr>
      <vt:lpstr>Testosterone Therapy (TTh)  </vt:lpstr>
      <vt:lpstr>Testosterone Preparations: 1940 to 2004</vt:lpstr>
      <vt:lpstr>Testosterone Preparations: More Recent FDA Approvals*</vt:lpstr>
      <vt:lpstr>The Spectrum of Testosterone Usage</vt:lpstr>
      <vt:lpstr>Testosterone Therapy (TTh)</vt:lpstr>
      <vt:lpstr>   TTh - ‘U’ Shaped Curve</vt:lpstr>
      <vt:lpstr>Testosterone Gels  </vt:lpstr>
      <vt:lpstr>Transdermal Gels</vt:lpstr>
      <vt:lpstr>Transdermal Gels</vt:lpstr>
      <vt:lpstr>Intramuscular Injections: Short Acting</vt:lpstr>
      <vt:lpstr>Intramuscular Injections: Short Acting</vt:lpstr>
      <vt:lpstr>Intramuscular Injections: Long Acting</vt:lpstr>
      <vt:lpstr>Intramuscular Injections: Long Acting</vt:lpstr>
      <vt:lpstr>Other non-UK licensed T Preparations</vt:lpstr>
      <vt:lpstr>Benefits of Testosterone Therapy (TTh)</vt:lpstr>
      <vt:lpstr>PowerPoint Presentation</vt:lpstr>
      <vt:lpstr>PowerPoint Presentation</vt:lpstr>
      <vt:lpstr>PowerPoint Presentation</vt:lpstr>
      <vt:lpstr> Safety Considerations</vt:lpstr>
      <vt:lpstr>PowerPoint Presentation</vt:lpstr>
      <vt:lpstr>The HEAT-Registry   HEmatopoietic Affection of hypogonadal men receiving Testosterone substitution    Michael Zitzmann, Jann F. Cremers, Claudia Krallmann &amp; Sabine Kliesch (2022) The HEAT-Registry (HEmatopoietic Affection by Testosterone): comparison of a transdermal gel vs long-acting intramuscular testosterone undecanoate in hypogonadal men, The Aging Male, 25:1, 134-144, DOI: 10.1080/13685538.2022.2063830 </vt:lpstr>
      <vt:lpstr>The HEAT-Registry</vt:lpstr>
      <vt:lpstr>PowerPoint Presentation</vt:lpstr>
      <vt:lpstr>PowerPoint Presentation</vt:lpstr>
      <vt:lpstr>PowerPoint Presentation</vt:lpstr>
      <vt:lpstr>PowerPoint Presentation</vt:lpstr>
      <vt:lpstr>PowerPoint Presentation</vt:lpstr>
      <vt:lpstr>PowerPoint Presentation</vt:lpstr>
      <vt:lpstr>The primary outcome was the odds of MACE and VTE within the first year of TRT</vt:lpstr>
      <vt:lpstr> </vt:lpstr>
      <vt:lpstr>PowerPoint Presentation</vt:lpstr>
      <vt:lpstr>PowerPoint Presentation</vt:lpstr>
      <vt:lpstr>PowerPoint Presentation</vt:lpstr>
      <vt:lpstr>What about long-term CV safety?</vt:lpstr>
      <vt:lpstr>What is the Testosterone Efficacy &amp; Safety (TestES) Consortium?</vt:lpstr>
      <vt:lpstr>PowerPoint Presentation</vt:lpstr>
      <vt:lpstr>PowerPoint Presentation</vt:lpstr>
      <vt:lpstr>The TRAVERSE study</vt:lpstr>
      <vt:lpstr>Effects of long-term testosterone treatment on CV outcomes in men with hypogonadism: TRAVERSE Study</vt:lpstr>
      <vt:lpstr>Background to the TRAVERSE study</vt:lpstr>
      <vt:lpstr>Background to the TRAVERSE study</vt:lpstr>
      <vt:lpstr>TRAVERSE: overview and key safety objectives</vt:lpstr>
      <vt:lpstr>TRAVERSE: tertiary safety and efficacy endpoints</vt:lpstr>
      <vt:lpstr>TRAVERSE: study population</vt:lpstr>
      <vt:lpstr>TRAVERSE: intervention and management</vt:lpstr>
      <vt:lpstr>Outlook and perspective</vt:lpstr>
      <vt:lpstr>Guideline Recommendations </vt:lpstr>
      <vt:lpstr>Testosterone Deficiency Guidelines</vt:lpstr>
      <vt:lpstr>PowerPoint Presentation</vt:lpstr>
      <vt:lpstr>PowerPoint Presentation</vt:lpstr>
      <vt:lpstr>PowerPoint Presentation</vt:lpstr>
      <vt:lpstr>PowerPoint Presentation</vt:lpstr>
      <vt:lpstr>Case study 1 – Part 3: Two years later</vt:lpstr>
      <vt:lpstr>PowerPoint Presentation</vt:lpstr>
      <vt:lpstr>Conclusions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 Richard</dc:creator>
  <cp:lastModifiedBy>JONES Richard</cp:lastModifiedBy>
  <cp:revision>27</cp:revision>
  <dcterms:created xsi:type="dcterms:W3CDTF">2021-10-15T09:47:49Z</dcterms:created>
  <dcterms:modified xsi:type="dcterms:W3CDTF">2022-12-16T15:00:09Z</dcterms:modified>
</cp:coreProperties>
</file>