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37.xml" ContentType="application/vnd.openxmlformats-officedocument.presentationml.notesSlide+xml"/>
  <Override PartName="/ppt/notesSlides/notesSlide18.xml" ContentType="application/vnd.openxmlformats-officedocument.presentationml.notesSlide+xml"/>
  <Override PartName="/ppt/notesSlides/notesSlide38.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4.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8.xml" ContentType="application/vnd.openxmlformats-officedocument.presentationml.notes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31.xml" ContentType="application/vnd.openxmlformats-officedocument.presentationml.notesSlide+xml"/>
  <Override PartName="/ppt/notesSlides/notesSlide10.xml" ContentType="application/vnd.openxmlformats-officedocument.presentationml.notesSlide+xml"/>
  <Override PartName="/ppt/notesSlides/notesSlide3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45.xml" ContentType="application/vnd.openxmlformats-officedocument.presentationml.notesSlide+xml"/>
  <Override PartName="/ppt/notesSlides/notesSlide15.xml" ContentType="application/vnd.openxmlformats-officedocument.presentationml.notesSlide+xml"/>
  <Override PartName="/ppt/notesSlides/notesSlide35.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39.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charts/chart11.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3.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9.xml" ContentType="application/vnd.openxmlformats-officedocument.drawingml.chart+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1184" r:id="rId2"/>
    <p:sldId id="367" r:id="rId3"/>
    <p:sldId id="299" r:id="rId4"/>
    <p:sldId id="915" r:id="rId5"/>
    <p:sldId id="949" r:id="rId6"/>
    <p:sldId id="256" r:id="rId7"/>
    <p:sldId id="477" r:id="rId8"/>
    <p:sldId id="1188" r:id="rId9"/>
    <p:sldId id="292" r:id="rId10"/>
    <p:sldId id="279" r:id="rId11"/>
    <p:sldId id="384" r:id="rId12"/>
    <p:sldId id="281" r:id="rId13"/>
    <p:sldId id="282" r:id="rId14"/>
    <p:sldId id="511" r:id="rId15"/>
    <p:sldId id="342" r:id="rId16"/>
    <p:sldId id="276" r:id="rId17"/>
    <p:sldId id="265" r:id="rId18"/>
    <p:sldId id="266" r:id="rId19"/>
    <p:sldId id="267" r:id="rId20"/>
    <p:sldId id="268" r:id="rId21"/>
    <p:sldId id="1189" r:id="rId22"/>
    <p:sldId id="467" r:id="rId23"/>
    <p:sldId id="1099" r:id="rId24"/>
    <p:sldId id="1190" r:id="rId25"/>
    <p:sldId id="1067" r:id="rId26"/>
    <p:sldId id="1060" r:id="rId27"/>
    <p:sldId id="1011" r:id="rId28"/>
    <p:sldId id="1012" r:id="rId29"/>
    <p:sldId id="927" r:id="rId30"/>
    <p:sldId id="928" r:id="rId31"/>
    <p:sldId id="371" r:id="rId32"/>
    <p:sldId id="1191" r:id="rId33"/>
    <p:sldId id="1065" r:id="rId34"/>
    <p:sldId id="1074" r:id="rId35"/>
    <p:sldId id="1075" r:id="rId36"/>
    <p:sldId id="1076" r:id="rId37"/>
    <p:sldId id="1070" r:id="rId38"/>
    <p:sldId id="1064" r:id="rId39"/>
    <p:sldId id="1195" r:id="rId40"/>
    <p:sldId id="1197" r:id="rId41"/>
    <p:sldId id="1193" r:id="rId42"/>
    <p:sldId id="1132" r:id="rId43"/>
    <p:sldId id="1179" r:id="rId44"/>
    <p:sldId id="1162" r:id="rId45"/>
    <p:sldId id="1180" r:id="rId46"/>
    <p:sldId id="1158" r:id="rId47"/>
    <p:sldId id="1160" r:id="rId48"/>
    <p:sldId id="1161" r:id="rId49"/>
    <p:sldId id="1164" r:id="rId50"/>
    <p:sldId id="1181" r:id="rId51"/>
    <p:sldId id="1170" r:id="rId52"/>
    <p:sldId id="1182" r:id="rId53"/>
    <p:sldId id="1199" r:id="rId54"/>
    <p:sldId id="1171" r:id="rId55"/>
    <p:sldId id="370" r:id="rId56"/>
    <p:sldId id="1198" r:id="rId57"/>
    <p:sldId id="1173" r:id="rId58"/>
    <p:sldId id="1174" r:id="rId59"/>
    <p:sldId id="1178" r:id="rId60"/>
    <p:sldId id="1176" r:id="rId61"/>
    <p:sldId id="1196" r:id="rId62"/>
    <p:sldId id="1194" r:id="rId63"/>
    <p:sldId id="1054" r:id="rId64"/>
    <p:sldId id="1053" r:id="rId65"/>
    <p:sldId id="919" r:id="rId66"/>
    <p:sldId id="1050" r:id="rId67"/>
    <p:sldId id="982" r:id="rId68"/>
    <p:sldId id="1103" r:id="rId69"/>
    <p:sldId id="1102" r:id="rId70"/>
    <p:sldId id="1101" r:id="rId71"/>
    <p:sldId id="1100" r:id="rId72"/>
    <p:sldId id="1187" r:id="rId73"/>
    <p:sldId id="1098" r:id="rId74"/>
    <p:sldId id="1097" r:id="rId75"/>
    <p:sldId id="1096" r:id="rId76"/>
    <p:sldId id="1095" r:id="rId77"/>
    <p:sldId id="291"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95B"/>
    <a:srgbClr val="1272AE"/>
    <a:srgbClr val="7158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362" autoAdjust="0"/>
  </p:normalViewPr>
  <p:slideViewPr>
    <p:cSldViewPr snapToGrid="0">
      <p:cViewPr varScale="1">
        <p:scale>
          <a:sx n="105" d="100"/>
          <a:sy n="105" d="100"/>
        </p:scale>
        <p:origin x="774" y="12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86"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accent5"/>
                </a:solidFill>
                <a:effectLst>
                  <a:outerShdw blurRad="50800" dist="38100" dir="5400000" algn="t" rotWithShape="0">
                    <a:prstClr val="black">
                      <a:alpha val="40000"/>
                    </a:prstClr>
                  </a:outerShdw>
                </a:effectLst>
                <a:latin typeface="+mn-lt"/>
                <a:ea typeface="+mn-ea"/>
                <a:cs typeface="+mn-cs"/>
              </a:defRPr>
            </a:pPr>
            <a:r>
              <a:rPr lang="en-US" sz="1100" dirty="0">
                <a:solidFill>
                  <a:schemeClr val="accent5"/>
                </a:solidFill>
                <a:effectLst/>
                <a:latin typeface="+mj-lt"/>
              </a:rPr>
              <a:t>Figure 1: Serum Cav T levels on day 0 and day 90 following transdermal application of T gel or T patch</a:t>
            </a:r>
          </a:p>
        </c:rich>
      </c:tx>
      <c:layout>
        <c:manualLayout>
          <c:xMode val="edge"/>
          <c:yMode val="edge"/>
          <c:x val="0.12802009912603482"/>
          <c:y val="1.9045986058438186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accent5"/>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 (2)'!$E$8</c:f>
              <c:strCache>
                <c:ptCount val="1"/>
                <c:pt idx="0">
                  <c:v>T Gel 50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7791520365266931E-3"/>
                  <c:y val="8.48799792377638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C7-466D-A5E4-67CE699B13B5}"/>
                </c:ext>
              </c:extLst>
            </c:dLbl>
            <c:dLbl>
              <c:idx val="1"/>
              <c:layout>
                <c:manualLayout>
                  <c:x val="0"/>
                  <c:y val="8.40168355076160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C7-466D-A5E4-67CE699B13B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 (2)'!$F$7:$G$7</c:f>
              <c:strCache>
                <c:ptCount val="2"/>
                <c:pt idx="0">
                  <c:v>Day 0</c:v>
                </c:pt>
                <c:pt idx="1">
                  <c:v>Day 90</c:v>
                </c:pt>
              </c:strCache>
            </c:strRef>
          </c:cat>
          <c:val>
            <c:numRef>
              <c:f>'Sheet1 (2)'!$F$8:$G$8</c:f>
              <c:numCache>
                <c:formatCode>General</c:formatCode>
                <c:ptCount val="2"/>
                <c:pt idx="0">
                  <c:v>8.2200000000000006</c:v>
                </c:pt>
                <c:pt idx="1">
                  <c:v>19.170000000000002</c:v>
                </c:pt>
              </c:numCache>
            </c:numRef>
          </c:val>
          <c:extLst>
            <c:ext xmlns:c16="http://schemas.microsoft.com/office/drawing/2014/chart" uri="{C3380CC4-5D6E-409C-BE32-E72D297353CC}">
              <c16:uniqueId val="{00000000-A7C7-466D-A5E4-67CE699B13B5}"/>
            </c:ext>
          </c:extLst>
        </c:ser>
        <c:ser>
          <c:idx val="1"/>
          <c:order val="1"/>
          <c:tx>
            <c:strRef>
              <c:f>'Sheet1 (2)'!$E$9</c:f>
              <c:strCache>
                <c:ptCount val="1"/>
                <c:pt idx="0">
                  <c:v>T Gel 100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7.74101741855549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C7-466D-A5E4-67CE699B13B5}"/>
                </c:ext>
              </c:extLst>
            </c:dLbl>
            <c:dLbl>
              <c:idx val="1"/>
              <c:layout>
                <c:manualLayout>
                  <c:x val="0"/>
                  <c:y val="8.1079367393047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C7-466D-A5E4-67CE699B13B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(2)'!$F$7:$G$7</c:f>
              <c:strCache>
                <c:ptCount val="2"/>
                <c:pt idx="0">
                  <c:v>Day 0</c:v>
                </c:pt>
                <c:pt idx="1">
                  <c:v>Day 90</c:v>
                </c:pt>
              </c:strCache>
            </c:strRef>
          </c:cat>
          <c:val>
            <c:numRef>
              <c:f>'Sheet1 (2)'!$F$9:$G$9</c:f>
              <c:numCache>
                <c:formatCode>General</c:formatCode>
                <c:ptCount val="2"/>
                <c:pt idx="0">
                  <c:v>8.6</c:v>
                </c:pt>
                <c:pt idx="1">
                  <c:v>27.46</c:v>
                </c:pt>
              </c:numCache>
            </c:numRef>
          </c:val>
          <c:extLst>
            <c:ext xmlns:c16="http://schemas.microsoft.com/office/drawing/2014/chart" uri="{C3380CC4-5D6E-409C-BE32-E72D297353CC}">
              <c16:uniqueId val="{00000002-A7C7-466D-A5E4-67CE699B13B5}"/>
            </c:ext>
          </c:extLst>
        </c:ser>
        <c:ser>
          <c:idx val="2"/>
          <c:order val="2"/>
          <c:tx>
            <c:strRef>
              <c:f>'Sheet1 (2)'!$E$10</c:f>
              <c:strCache>
                <c:ptCount val="1"/>
                <c:pt idx="0">
                  <c:v>T Patch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6.7654215563095477E-17"/>
                  <c:y val="8.02519860068508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C7-466D-A5E4-67CE699B13B5}"/>
                </c:ext>
              </c:extLst>
            </c:dLbl>
            <c:dLbl>
              <c:idx val="1"/>
              <c:layout>
                <c:manualLayout>
                  <c:x val="0"/>
                  <c:y val="7.18070840317761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C7-466D-A5E4-67CE699B13B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 (2)'!$F$7:$G$7</c:f>
              <c:strCache>
                <c:ptCount val="2"/>
                <c:pt idx="0">
                  <c:v>Day 0</c:v>
                </c:pt>
                <c:pt idx="1">
                  <c:v>Day 90</c:v>
                </c:pt>
              </c:strCache>
            </c:strRef>
          </c:cat>
          <c:val>
            <c:numRef>
              <c:f>'Sheet1 (2)'!$F$10:$G$10</c:f>
              <c:numCache>
                <c:formatCode>General</c:formatCode>
                <c:ptCount val="2"/>
                <c:pt idx="0">
                  <c:v>8.2200000000000006</c:v>
                </c:pt>
                <c:pt idx="1">
                  <c:v>14.46</c:v>
                </c:pt>
              </c:numCache>
            </c:numRef>
          </c:val>
          <c:extLst>
            <c:ext xmlns:c16="http://schemas.microsoft.com/office/drawing/2014/chart" uri="{C3380CC4-5D6E-409C-BE32-E72D297353CC}">
              <c16:uniqueId val="{00000003-A7C7-466D-A5E4-67CE699B13B5}"/>
            </c:ext>
          </c:extLst>
        </c:ser>
        <c:dLbls>
          <c:dLblPos val="outEnd"/>
          <c:showLegendKey val="0"/>
          <c:showVal val="1"/>
          <c:showCatName val="0"/>
          <c:showSerName val="0"/>
          <c:showPercent val="0"/>
          <c:showBubbleSize val="0"/>
        </c:dLbls>
        <c:gapWidth val="100"/>
        <c:overlap val="-24"/>
        <c:axId val="315663256"/>
        <c:axId val="314187872"/>
      </c:barChart>
      <c:catAx>
        <c:axId val="315663256"/>
        <c:scaling>
          <c:orientation val="minMax"/>
        </c:scaling>
        <c:delete val="0"/>
        <c:axPos val="b"/>
        <c:title>
          <c:tx>
            <c:rich>
              <a:bodyPr rot="0" spcFirstLastPara="1" vertOverflow="ellipsis" vert="horz" wrap="square" anchor="ctr" anchorCtr="1"/>
              <a:lstStyle/>
              <a:p>
                <a:pPr>
                  <a:defRPr sz="1000" b="1" i="0" u="none" strike="noStrike" kern="1200" cap="none" baseline="0">
                    <a:solidFill>
                      <a:schemeClr val="accent5"/>
                    </a:solidFill>
                    <a:latin typeface="+mn-lt"/>
                    <a:ea typeface="+mn-ea"/>
                    <a:cs typeface="+mn-cs"/>
                  </a:defRPr>
                </a:pPr>
                <a:r>
                  <a:rPr lang="en-US" sz="1000" cap="none" baseline="0">
                    <a:solidFill>
                      <a:schemeClr val="accent5"/>
                    </a:solidFill>
                  </a:rPr>
                  <a:t>Day of T level measurement</a:t>
                </a:r>
              </a:p>
            </c:rich>
          </c:tx>
          <c:overlay val="0"/>
          <c:spPr>
            <a:noFill/>
            <a:ln>
              <a:noFill/>
            </a:ln>
            <a:effectLst/>
          </c:spPr>
          <c:txPr>
            <a:bodyPr rot="0" spcFirstLastPara="1" vertOverflow="ellipsis" vert="horz" wrap="square" anchor="ctr" anchorCtr="1"/>
            <a:lstStyle/>
            <a:p>
              <a:pPr>
                <a:defRPr sz="1000" b="1" i="0" u="none" strike="noStrike" kern="1200" cap="none"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accent5">
                <a:alpha val="54000"/>
              </a:schemeClr>
            </a:solidFill>
            <a:round/>
          </a:ln>
          <a:effectLst/>
        </c:spPr>
        <c:txPr>
          <a:bodyPr rot="-6000000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crossAx val="314187872"/>
        <c:crosses val="autoZero"/>
        <c:auto val="1"/>
        <c:lblAlgn val="ctr"/>
        <c:lblOffset val="100"/>
        <c:noMultiLvlLbl val="0"/>
      </c:catAx>
      <c:valAx>
        <c:axId val="314187872"/>
        <c:scaling>
          <c:orientation val="minMax"/>
        </c:scaling>
        <c:delete val="0"/>
        <c:axPos val="l"/>
        <c:majorGridlines>
          <c:spPr>
            <a:ln w="9525" cap="flat" cmpd="sng" algn="ctr">
              <a:solidFill>
                <a:schemeClr val="accent5">
                  <a:alpha val="10000"/>
                </a:schemeClr>
              </a:solidFill>
              <a:round/>
            </a:ln>
            <a:effectLst/>
          </c:spPr>
        </c:majorGridlines>
        <c:title>
          <c:tx>
            <c:rich>
              <a:bodyPr rot="-5400000" spcFirstLastPara="1" vertOverflow="ellipsis" vert="horz" wrap="square" anchor="ctr" anchorCtr="1"/>
              <a:lstStyle/>
              <a:p>
                <a:pPr>
                  <a:defRPr sz="1000" b="1" i="0" u="none" strike="noStrike" kern="1200" cap="none" baseline="0">
                    <a:solidFill>
                      <a:schemeClr val="accent5"/>
                    </a:solidFill>
                    <a:latin typeface="+mn-lt"/>
                    <a:ea typeface="+mn-ea"/>
                    <a:cs typeface="+mn-cs"/>
                  </a:defRPr>
                </a:pPr>
                <a:r>
                  <a:rPr lang="en-US" sz="1000" cap="none" baseline="0" dirty="0">
                    <a:solidFill>
                      <a:schemeClr val="accent5"/>
                    </a:solidFill>
                  </a:rPr>
                  <a:t>Testosterone Cav (nmol/L)</a:t>
                </a:r>
              </a:p>
            </c:rich>
          </c:tx>
          <c:layout>
            <c:manualLayout>
              <c:xMode val="edge"/>
              <c:yMode val="edge"/>
              <c:x val="2.2293038621767871E-2"/>
              <c:y val="0.29320835283823632"/>
            </c:manualLayout>
          </c:layout>
          <c:overlay val="0"/>
          <c:spPr>
            <a:noFill/>
            <a:ln>
              <a:noFill/>
            </a:ln>
            <a:effectLst/>
          </c:spPr>
          <c:txPr>
            <a:bodyPr rot="-5400000" spcFirstLastPara="1" vertOverflow="ellipsis" vert="horz" wrap="square" anchor="ctr" anchorCtr="1"/>
            <a:lstStyle/>
            <a:p>
              <a:pPr>
                <a:defRPr sz="1000" b="1" i="0" u="none" strike="noStrike" kern="1200" cap="none" baseline="0">
                  <a:solidFill>
                    <a:schemeClr val="accent5"/>
                  </a:solidFill>
                  <a:latin typeface="+mn-lt"/>
                  <a:ea typeface="+mn-ea"/>
                  <a:cs typeface="+mn-cs"/>
                </a:defRPr>
              </a:pPr>
              <a:endParaRPr lang="en-US"/>
            </a:p>
          </c:txPr>
        </c:title>
        <c:numFmt formatCode="General" sourceLinked="1"/>
        <c:majorTickMark val="none"/>
        <c:minorTickMark val="none"/>
        <c:tickLblPos val="nextTo"/>
        <c:spPr>
          <a:noFill/>
          <a:ln>
            <a:solidFill>
              <a:schemeClr val="accent5"/>
            </a:solidFill>
          </a:ln>
          <a:effectLst/>
        </c:spPr>
        <c:txPr>
          <a:bodyPr rot="-6000000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crossAx val="315663256"/>
        <c:crosses val="autoZero"/>
        <c:crossBetween val="between"/>
      </c:valAx>
      <c:spPr>
        <a:noFill/>
        <a:ln>
          <a:noFill/>
        </a:ln>
        <a:effectLst/>
      </c:spPr>
    </c:plotArea>
    <c:legend>
      <c:legendPos val="b"/>
      <c:layout>
        <c:manualLayout>
          <c:xMode val="edge"/>
          <c:yMode val="edge"/>
          <c:x val="0.29641912296476497"/>
          <c:y val="0.89038054127531574"/>
          <c:w val="0.5112578109610143"/>
          <c:h val="7.7479881130561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Untreated</c:v>
                </c:pt>
              </c:strCache>
            </c:strRef>
          </c:tx>
          <c:spPr>
            <a:solidFill>
              <a:schemeClr val="accent1"/>
            </a:solidFill>
            <a:ln>
              <a:noFill/>
            </a:ln>
            <a:effectLst/>
          </c:spPr>
          <c:invertIfNegative val="0"/>
          <c:dLbls>
            <c:dLbl>
              <c:idx val="0"/>
              <c:layout>
                <c:manualLayout>
                  <c:x val="0"/>
                  <c:y val="8.32895571290942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2D-4E54-8718-8260F22765D7}"/>
                </c:ext>
              </c:extLst>
            </c:dLbl>
            <c:dLbl>
              <c:idx val="1"/>
              <c:layout>
                <c:manualLayout>
                  <c:x val="0"/>
                  <c:y val="8.32895571290942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2D-4E54-8718-8260F22765D7}"/>
                </c:ext>
              </c:extLst>
            </c:dLbl>
            <c:dLbl>
              <c:idx val="2"/>
              <c:layout>
                <c:manualLayout>
                  <c:x val="0"/>
                  <c:y val="8.32895571290942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2D-4E54-8718-8260F22765D7}"/>
                </c:ext>
              </c:extLst>
            </c:dLbl>
            <c:dLbl>
              <c:idx val="3"/>
              <c:layout>
                <c:manualLayout>
                  <c:x val="0"/>
                  <c:y val="8.32895571290942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2D-4E54-8718-8260F22765D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272AE"/>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HbA1c ≤53.0 mmol/mol</c:v>
                </c:pt>
                <c:pt idx="1">
                  <c:v>HbA1c ≤47.5 mmol/mol</c:v>
                </c:pt>
                <c:pt idx="2">
                  <c:v>Normal glucose regulation</c:v>
                </c:pt>
                <c:pt idx="3">
                  <c:v>Diabetes remission</c:v>
                </c:pt>
              </c:strCache>
            </c:strRef>
          </c:cat>
          <c:val>
            <c:numRef>
              <c:f>Sheet1!$B$2:$B$5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4-632D-4E54-8718-8260F22765D7}"/>
            </c:ext>
          </c:extLst>
        </c:ser>
        <c:ser>
          <c:idx val="1"/>
          <c:order val="1"/>
          <c:tx>
            <c:strRef>
              <c:f>Sheet1!$C$1</c:f>
              <c:strCache>
                <c:ptCount val="1"/>
                <c:pt idx="0">
                  <c:v>TTh</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HbA1c ≤53.0 mmol/mol</c:v>
                </c:pt>
                <c:pt idx="1">
                  <c:v>HbA1c ≤47.5 mmol/mol</c:v>
                </c:pt>
                <c:pt idx="2">
                  <c:v>Normal glucose regulation</c:v>
                </c:pt>
                <c:pt idx="3">
                  <c:v>Diabetes remission</c:v>
                </c:pt>
              </c:strCache>
            </c:strRef>
          </c:cat>
          <c:val>
            <c:numRef>
              <c:f>Sheet1!$C$2:$C$5</c:f>
              <c:numCache>
                <c:formatCode>General</c:formatCode>
                <c:ptCount val="4"/>
                <c:pt idx="0">
                  <c:v>91</c:v>
                </c:pt>
                <c:pt idx="1">
                  <c:v>83.1</c:v>
                </c:pt>
                <c:pt idx="2">
                  <c:v>46.6</c:v>
                </c:pt>
                <c:pt idx="3">
                  <c:v>34.299999999999997</c:v>
                </c:pt>
              </c:numCache>
            </c:numRef>
          </c:val>
          <c:extLst>
            <c:ext xmlns:c16="http://schemas.microsoft.com/office/drawing/2014/chart" uri="{C3380CC4-5D6E-409C-BE32-E72D297353CC}">
              <c16:uniqueId val="{00000005-632D-4E54-8718-8260F22765D7}"/>
            </c:ext>
          </c:extLst>
        </c:ser>
        <c:dLbls>
          <c:showLegendKey val="0"/>
          <c:showVal val="0"/>
          <c:showCatName val="0"/>
          <c:showSerName val="0"/>
          <c:showPercent val="0"/>
          <c:showBubbleSize val="0"/>
        </c:dLbls>
        <c:gapWidth val="150"/>
        <c:axId val="129472384"/>
        <c:axId val="132477312"/>
      </c:barChart>
      <c:catAx>
        <c:axId val="129472384"/>
        <c:scaling>
          <c:orientation val="minMax"/>
        </c:scaling>
        <c:delete val="0"/>
        <c:axPos val="l"/>
        <c:numFmt formatCode="General" sourceLinked="0"/>
        <c:majorTickMark val="out"/>
        <c:minorTickMark val="none"/>
        <c:tickLblPos val="nextTo"/>
        <c:spPr>
          <a:noFill/>
          <a:ln w="19050"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2477312"/>
        <c:crosses val="autoZero"/>
        <c:auto val="1"/>
        <c:lblAlgn val="ctr"/>
        <c:lblOffset val="100"/>
        <c:noMultiLvlLbl val="0"/>
      </c:catAx>
      <c:valAx>
        <c:axId val="132477312"/>
        <c:scaling>
          <c:orientation val="minMax"/>
          <c:max val="100"/>
          <c:min val="0"/>
        </c:scaling>
        <c:delete val="0"/>
        <c:axPos val="b"/>
        <c:numFmt formatCode="General" sourceLinked="1"/>
        <c:majorTickMark val="out"/>
        <c:minorTickMark val="none"/>
        <c:tickLblPos val="nextTo"/>
        <c:spPr>
          <a:noFill/>
          <a:ln w="19050" cap="flat" cmpd="sng" algn="ctr">
            <a:solidFill>
              <a:schemeClr val="tx1"/>
            </a:solid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29472384"/>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48570065105495E-2"/>
          <c:y val="0"/>
          <c:w val="0.85540034768381223"/>
          <c:h val="0.88325462015985379"/>
        </c:manualLayout>
      </c:layout>
      <c:barChart>
        <c:barDir val="bar"/>
        <c:grouping val="clustered"/>
        <c:varyColors val="0"/>
        <c:ser>
          <c:idx val="0"/>
          <c:order val="0"/>
          <c:tx>
            <c:strRef>
              <c:f>Sheet1!$B$1</c:f>
              <c:strCache>
                <c:ptCount val="1"/>
                <c:pt idx="0">
                  <c:v>Low</c:v>
                </c:pt>
              </c:strCache>
            </c:strRef>
          </c:tx>
          <c:invertIfNegative val="0"/>
          <c:cat>
            <c:numRef>
              <c:f>Sheet1!$A$2:$A$7</c:f>
              <c:numCache>
                <c:formatCode>General</c:formatCode>
                <c:ptCount val="6"/>
              </c:numCache>
            </c:numRef>
          </c:cat>
          <c:val>
            <c:numRef>
              <c:f>Sheet1!$B$2:$B$7</c:f>
              <c:numCache>
                <c:formatCode>General</c:formatCode>
                <c:ptCount val="6"/>
              </c:numCache>
            </c:numRef>
          </c:val>
          <c:extLst>
            <c:ext xmlns:c16="http://schemas.microsoft.com/office/drawing/2014/chart" uri="{C3380CC4-5D6E-409C-BE32-E72D297353CC}">
              <c16:uniqueId val="{00000000-6B4A-426D-8E33-118D7AE921BF}"/>
            </c:ext>
          </c:extLst>
        </c:ser>
        <c:ser>
          <c:idx val="1"/>
          <c:order val="1"/>
          <c:tx>
            <c:strRef>
              <c:f>Sheet1!$C$1</c:f>
              <c:strCache>
                <c:ptCount val="1"/>
                <c:pt idx="0">
                  <c:v>RR</c:v>
                </c:pt>
              </c:strCache>
            </c:strRef>
          </c:tx>
          <c:invertIfNegative val="0"/>
          <c:cat>
            <c:numRef>
              <c:f>Sheet1!$A$2:$A$7</c:f>
              <c:numCache>
                <c:formatCode>General</c:formatCode>
                <c:ptCount val="6"/>
              </c:numCache>
            </c:numRef>
          </c:cat>
          <c:val>
            <c:numRef>
              <c:f>Sheet1!$C$2:$C$7</c:f>
              <c:numCache>
                <c:formatCode>General</c:formatCode>
                <c:ptCount val="6"/>
              </c:numCache>
            </c:numRef>
          </c:val>
          <c:extLst>
            <c:ext xmlns:c16="http://schemas.microsoft.com/office/drawing/2014/chart" uri="{C3380CC4-5D6E-409C-BE32-E72D297353CC}">
              <c16:uniqueId val="{00000001-6B4A-426D-8E33-118D7AE921BF}"/>
            </c:ext>
          </c:extLst>
        </c:ser>
        <c:ser>
          <c:idx val="2"/>
          <c:order val="2"/>
          <c:tx>
            <c:strRef>
              <c:f>Sheet1!$D$1</c:f>
              <c:strCache>
                <c:ptCount val="1"/>
                <c:pt idx="0">
                  <c:v>High</c:v>
                </c:pt>
              </c:strCache>
            </c:strRef>
          </c:tx>
          <c:invertIfNegative val="0"/>
          <c:cat>
            <c:numRef>
              <c:f>Sheet1!$A$2:$A$7</c:f>
              <c:numCache>
                <c:formatCode>General</c:formatCode>
                <c:ptCount val="6"/>
              </c:numCache>
            </c:numRef>
          </c:cat>
          <c:val>
            <c:numRef>
              <c:f>Sheet1!$D$2:$D$7</c:f>
              <c:numCache>
                <c:formatCode>General</c:formatCode>
                <c:ptCount val="6"/>
              </c:numCache>
            </c:numRef>
          </c:val>
          <c:extLst>
            <c:ext xmlns:c16="http://schemas.microsoft.com/office/drawing/2014/chart" uri="{C3380CC4-5D6E-409C-BE32-E72D297353CC}">
              <c16:uniqueId val="{00000002-6B4A-426D-8E33-118D7AE921BF}"/>
            </c:ext>
          </c:extLst>
        </c:ser>
        <c:dLbls>
          <c:showLegendKey val="0"/>
          <c:showVal val="0"/>
          <c:showCatName val="0"/>
          <c:showSerName val="0"/>
          <c:showPercent val="0"/>
          <c:showBubbleSize val="0"/>
        </c:dLbls>
        <c:gapWidth val="150"/>
        <c:axId val="230751232"/>
        <c:axId val="230789888"/>
      </c:barChart>
      <c:catAx>
        <c:axId val="230751232"/>
        <c:scaling>
          <c:orientation val="minMax"/>
        </c:scaling>
        <c:delete val="0"/>
        <c:axPos val="l"/>
        <c:numFmt formatCode="General" sourceLinked="1"/>
        <c:majorTickMark val="none"/>
        <c:minorTickMark val="none"/>
        <c:tickLblPos val="nextTo"/>
        <c:spPr>
          <a:ln w="19050">
            <a:solidFill>
              <a:schemeClr val="tx2"/>
            </a:solidFill>
          </a:ln>
        </c:spPr>
        <c:txPr>
          <a:bodyPr/>
          <a:lstStyle/>
          <a:p>
            <a:pPr>
              <a:defRPr sz="1000">
                <a:solidFill>
                  <a:schemeClr val="tx2"/>
                </a:solidFill>
              </a:defRPr>
            </a:pPr>
            <a:endParaRPr lang="en-US"/>
          </a:p>
        </c:txPr>
        <c:crossAx val="230789888"/>
        <c:crossesAt val="1"/>
        <c:auto val="1"/>
        <c:lblAlgn val="ctr"/>
        <c:lblOffset val="100"/>
        <c:noMultiLvlLbl val="0"/>
      </c:catAx>
      <c:valAx>
        <c:axId val="230789888"/>
        <c:scaling>
          <c:logBase val="10"/>
          <c:orientation val="minMax"/>
          <c:max val="5"/>
          <c:min val="0.1"/>
        </c:scaling>
        <c:delete val="0"/>
        <c:axPos val="b"/>
        <c:majorGridlines>
          <c:spPr>
            <a:ln>
              <a:noFill/>
            </a:ln>
          </c:spPr>
        </c:majorGridlines>
        <c:numFmt formatCode="General" sourceLinked="1"/>
        <c:majorTickMark val="out"/>
        <c:minorTickMark val="out"/>
        <c:tickLblPos val="nextTo"/>
        <c:spPr>
          <a:ln w="12700">
            <a:solidFill>
              <a:schemeClr val="tx2"/>
            </a:solidFill>
          </a:ln>
        </c:spPr>
        <c:txPr>
          <a:bodyPr/>
          <a:lstStyle/>
          <a:p>
            <a:pPr>
              <a:defRPr sz="1000" b="0">
                <a:solidFill>
                  <a:schemeClr val="tx2"/>
                </a:solidFill>
              </a:defRPr>
            </a:pPr>
            <a:endParaRPr lang="en-US"/>
          </a:p>
        </c:txPr>
        <c:crossAx val="23075123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Placebo</c:v>
                </c:pt>
              </c:strCache>
            </c:strRef>
          </c:tx>
          <c:spPr>
            <a:solidFill>
              <a:schemeClr val="tx2">
                <a:lumMod val="20000"/>
                <a:lumOff val="80000"/>
              </a:schemeClr>
            </a:solidFill>
          </c:spPr>
          <c:invertIfNegative val="0"/>
          <c:cat>
            <c:strRef>
              <c:f>Sheet1!$A$2:$A$4</c:f>
              <c:strCache>
                <c:ptCount val="3"/>
                <c:pt idx="0">
                  <c:v>Trunk
fat mass</c:v>
                </c:pt>
                <c:pt idx="1">
                  <c:v>Whole body
fat mass</c:v>
                </c:pt>
                <c:pt idx="2">
                  <c:v>Whole body
lean mass</c:v>
                </c:pt>
              </c:strCache>
            </c:strRef>
          </c:cat>
          <c:val>
            <c:numRef>
              <c:f>Sheet1!$B$2:$B$4</c:f>
              <c:numCache>
                <c:formatCode>General</c:formatCode>
                <c:ptCount val="3"/>
              </c:numCache>
            </c:numRef>
          </c:val>
          <c:extLst>
            <c:ext xmlns:c16="http://schemas.microsoft.com/office/drawing/2014/chart" uri="{C3380CC4-5D6E-409C-BE32-E72D297353CC}">
              <c16:uniqueId val="{00000000-450D-4591-B76F-E4D5A28272BF}"/>
            </c:ext>
          </c:extLst>
        </c:ser>
        <c:ser>
          <c:idx val="1"/>
          <c:order val="1"/>
          <c:tx>
            <c:strRef>
              <c:f>Sheet1!$C$1</c:f>
              <c:strCache>
                <c:ptCount val="1"/>
                <c:pt idx="0">
                  <c:v>Testosterone</c:v>
                </c:pt>
              </c:strCache>
            </c:strRef>
          </c:tx>
          <c:spPr>
            <a:solidFill>
              <a:schemeClr val="accent2"/>
            </a:solidFill>
          </c:spPr>
          <c:invertIfNegative val="0"/>
          <c:cat>
            <c:strRef>
              <c:f>Sheet1!$A$2:$A$4</c:f>
              <c:strCache>
                <c:ptCount val="3"/>
                <c:pt idx="0">
                  <c:v>Trunk
fat mass</c:v>
                </c:pt>
                <c:pt idx="1">
                  <c:v>Whole body
fat mass</c:v>
                </c:pt>
                <c:pt idx="2">
                  <c:v>Whole body
lean mass</c:v>
                </c:pt>
              </c:strCache>
            </c:strRef>
          </c:cat>
          <c:val>
            <c:numRef>
              <c:f>Sheet1!$C$2:$C$4</c:f>
              <c:numCache>
                <c:formatCode>General</c:formatCode>
                <c:ptCount val="3"/>
              </c:numCache>
            </c:numRef>
          </c:val>
          <c:extLst>
            <c:ext xmlns:c16="http://schemas.microsoft.com/office/drawing/2014/chart" uri="{C3380CC4-5D6E-409C-BE32-E72D297353CC}">
              <c16:uniqueId val="{00000001-450D-4591-B76F-E4D5A28272BF}"/>
            </c:ext>
          </c:extLst>
        </c:ser>
        <c:dLbls>
          <c:showLegendKey val="0"/>
          <c:showVal val="0"/>
          <c:showCatName val="0"/>
          <c:showSerName val="0"/>
          <c:showPercent val="0"/>
          <c:showBubbleSize val="0"/>
        </c:dLbls>
        <c:gapWidth val="150"/>
        <c:axId val="371754880"/>
        <c:axId val="371756416"/>
      </c:barChart>
      <c:catAx>
        <c:axId val="371754880"/>
        <c:scaling>
          <c:orientation val="minMax"/>
        </c:scaling>
        <c:delete val="0"/>
        <c:axPos val="b"/>
        <c:numFmt formatCode="General" sourceLinked="0"/>
        <c:majorTickMark val="none"/>
        <c:minorTickMark val="none"/>
        <c:tickLblPos val="low"/>
        <c:spPr>
          <a:ln w="19050">
            <a:solidFill>
              <a:schemeClr val="tx1"/>
            </a:solidFill>
            <a:prstDash val="sysDot"/>
          </a:ln>
        </c:spPr>
        <c:txPr>
          <a:bodyPr/>
          <a:lstStyle/>
          <a:p>
            <a:pPr>
              <a:defRPr sz="1200" b="1"/>
            </a:pPr>
            <a:endParaRPr lang="en-US"/>
          </a:p>
        </c:txPr>
        <c:crossAx val="371756416"/>
        <c:crosses val="autoZero"/>
        <c:auto val="1"/>
        <c:lblAlgn val="ctr"/>
        <c:lblOffset val="100"/>
        <c:noMultiLvlLbl val="0"/>
      </c:catAx>
      <c:valAx>
        <c:axId val="371756416"/>
        <c:scaling>
          <c:orientation val="minMax"/>
          <c:max val="10"/>
          <c:min val="-10"/>
        </c:scaling>
        <c:delete val="0"/>
        <c:axPos val="l"/>
        <c:numFmt formatCode="General" sourceLinked="1"/>
        <c:majorTickMark val="out"/>
        <c:minorTickMark val="none"/>
        <c:tickLblPos val="nextTo"/>
        <c:spPr>
          <a:ln w="19050">
            <a:solidFill>
              <a:schemeClr val="tx1"/>
            </a:solidFill>
          </a:ln>
        </c:spPr>
        <c:txPr>
          <a:bodyPr/>
          <a:lstStyle/>
          <a:p>
            <a:pPr>
              <a:defRPr sz="1100"/>
            </a:pPr>
            <a:endParaRPr lang="en-US"/>
          </a:p>
        </c:txPr>
        <c:crossAx val="371754880"/>
        <c:crosses val="autoZero"/>
        <c:crossBetween val="between"/>
        <c:majorUnit val="5"/>
      </c:valAx>
    </c:plotArea>
    <c:legend>
      <c:legendPos val="t"/>
      <c:layout>
        <c:manualLayout>
          <c:xMode val="edge"/>
          <c:yMode val="edge"/>
          <c:x val="0.26933545659502101"/>
          <c:y val="9.5825543500714525E-2"/>
          <c:w val="0.50079915042380807"/>
          <c:h val="7.1246016617275948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8508090627676"/>
          <c:y val="0.15663797772215635"/>
          <c:w val="0.85237942534271049"/>
          <c:h val="0.64097908341749732"/>
        </c:manualLayout>
      </c:layout>
      <c:barChart>
        <c:barDir val="col"/>
        <c:grouping val="clustered"/>
        <c:varyColors val="0"/>
        <c:ser>
          <c:idx val="0"/>
          <c:order val="0"/>
          <c:tx>
            <c:strRef>
              <c:f>Sheet1!$B$1</c:f>
              <c:strCache>
                <c:ptCount val="1"/>
                <c:pt idx="0">
                  <c:v>Calc. free T &lt;0.255 nmol/L</c:v>
                </c:pt>
              </c:strCache>
            </c:strRef>
          </c:tx>
          <c:spPr>
            <a:solidFill>
              <a:schemeClr val="tx2"/>
            </a:solidFill>
          </c:spPr>
          <c:invertIfNegative val="0"/>
          <c:dPt>
            <c:idx val="0"/>
            <c:invertIfNegative val="0"/>
            <c:bubble3D val="0"/>
            <c:extLst>
              <c:ext xmlns:c16="http://schemas.microsoft.com/office/drawing/2014/chart" uri="{C3380CC4-5D6E-409C-BE32-E72D297353CC}">
                <c16:uniqueId val="{00000000-A4F4-47C6-9D4E-62B88148E367}"/>
              </c:ext>
            </c:extLst>
          </c:dPt>
          <c:dPt>
            <c:idx val="2"/>
            <c:invertIfNegative val="0"/>
            <c:bubble3D val="0"/>
            <c:extLst>
              <c:ext xmlns:c16="http://schemas.microsoft.com/office/drawing/2014/chart" uri="{C3380CC4-5D6E-409C-BE32-E72D297353CC}">
                <c16:uniqueId val="{00000001-A4F4-47C6-9D4E-62B88148E367}"/>
              </c:ext>
            </c:extLst>
          </c:dPt>
          <c:cat>
            <c:strRef>
              <c:f>Sheet1!$A$2:$A$6</c:f>
              <c:strCache>
                <c:ptCount val="5"/>
                <c:pt idx="0">
                  <c:v>&lt;40</c:v>
                </c:pt>
                <c:pt idx="1">
                  <c:v>40–49</c:v>
                </c:pt>
                <c:pt idx="2">
                  <c:v>50–59</c:v>
                </c:pt>
                <c:pt idx="3">
                  <c:v>60–69</c:v>
                </c:pt>
                <c:pt idx="4">
                  <c:v>&gt;69</c:v>
                </c:pt>
              </c:strCache>
            </c:strRef>
          </c:cat>
          <c:val>
            <c:numRef>
              <c:f>Sheet1!$B$2:$B$6</c:f>
              <c:numCache>
                <c:formatCode>General</c:formatCode>
                <c:ptCount val="5"/>
                <c:pt idx="0">
                  <c:v>38.5</c:v>
                </c:pt>
                <c:pt idx="1">
                  <c:v>38</c:v>
                </c:pt>
                <c:pt idx="2">
                  <c:v>45.9</c:v>
                </c:pt>
                <c:pt idx="3">
                  <c:v>55</c:v>
                </c:pt>
                <c:pt idx="4">
                  <c:v>69</c:v>
                </c:pt>
              </c:numCache>
            </c:numRef>
          </c:val>
          <c:extLst>
            <c:ext xmlns:c16="http://schemas.microsoft.com/office/drawing/2014/chart" uri="{C3380CC4-5D6E-409C-BE32-E72D297353CC}">
              <c16:uniqueId val="{00000002-A4F4-47C6-9D4E-62B88148E367}"/>
            </c:ext>
          </c:extLst>
        </c:ser>
        <c:dLbls>
          <c:showLegendKey val="0"/>
          <c:showVal val="0"/>
          <c:showCatName val="0"/>
          <c:showSerName val="0"/>
          <c:showPercent val="0"/>
          <c:showBubbleSize val="0"/>
        </c:dLbls>
        <c:gapWidth val="150"/>
        <c:axId val="247548928"/>
        <c:axId val="247558912"/>
      </c:barChart>
      <c:catAx>
        <c:axId val="247548928"/>
        <c:scaling>
          <c:orientation val="minMax"/>
        </c:scaling>
        <c:delete val="0"/>
        <c:axPos val="b"/>
        <c:numFmt formatCode="General" sourceLinked="1"/>
        <c:majorTickMark val="out"/>
        <c:minorTickMark val="none"/>
        <c:tickLblPos val="nextTo"/>
        <c:spPr>
          <a:ln w="19050" cap="sq">
            <a:solidFill>
              <a:schemeClr val="tx1"/>
            </a:solidFill>
          </a:ln>
        </c:spPr>
        <c:crossAx val="247558912"/>
        <c:crosses val="autoZero"/>
        <c:auto val="1"/>
        <c:lblAlgn val="ctr"/>
        <c:lblOffset val="100"/>
        <c:noMultiLvlLbl val="0"/>
      </c:catAx>
      <c:valAx>
        <c:axId val="247558912"/>
        <c:scaling>
          <c:orientation val="minMax"/>
          <c:max val="80"/>
        </c:scaling>
        <c:delete val="0"/>
        <c:axPos val="l"/>
        <c:numFmt formatCode="General" sourceLinked="1"/>
        <c:majorTickMark val="out"/>
        <c:minorTickMark val="none"/>
        <c:tickLblPos val="nextTo"/>
        <c:spPr>
          <a:ln w="19050" cap="sq">
            <a:solidFill>
              <a:schemeClr val="tx1"/>
            </a:solidFill>
          </a:ln>
        </c:spPr>
        <c:crossAx val="247548928"/>
        <c:crosses val="autoZero"/>
        <c:crossBetween val="between"/>
        <c:majorUnit val="20"/>
      </c:valAx>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427677669979"/>
          <c:y val="5.8365610564813923E-2"/>
          <c:w val="0.84711535088232204"/>
          <c:h val="0.6895819542306747"/>
        </c:manualLayout>
      </c:layout>
      <c:barChart>
        <c:barDir val="col"/>
        <c:grouping val="clustered"/>
        <c:varyColors val="0"/>
        <c:ser>
          <c:idx val="0"/>
          <c:order val="0"/>
          <c:tx>
            <c:strRef>
              <c:f>Sheet1!$B$1</c:f>
              <c:strCache>
                <c:ptCount val="1"/>
                <c:pt idx="0">
                  <c:v>Total T &lt;8 nmol/L</c:v>
                </c:pt>
              </c:strCache>
            </c:strRef>
          </c:tx>
          <c:spPr>
            <a:solidFill>
              <a:schemeClr val="tx2"/>
            </a:solidFill>
          </c:spPr>
          <c:invertIfNegative val="0"/>
          <c:dPt>
            <c:idx val="0"/>
            <c:invertIfNegative val="0"/>
            <c:bubble3D val="0"/>
            <c:extLst>
              <c:ext xmlns:c16="http://schemas.microsoft.com/office/drawing/2014/chart" uri="{C3380CC4-5D6E-409C-BE32-E72D297353CC}">
                <c16:uniqueId val="{00000000-E3A0-412D-B535-D3BD6147B995}"/>
              </c:ext>
            </c:extLst>
          </c:dPt>
          <c:dPt>
            <c:idx val="2"/>
            <c:invertIfNegative val="0"/>
            <c:bubble3D val="0"/>
            <c:extLst>
              <c:ext xmlns:c16="http://schemas.microsoft.com/office/drawing/2014/chart" uri="{C3380CC4-5D6E-409C-BE32-E72D297353CC}">
                <c16:uniqueId val="{00000001-E3A0-412D-B535-D3BD6147B995}"/>
              </c:ext>
            </c:extLst>
          </c:dPt>
          <c:cat>
            <c:strRef>
              <c:f>Sheet1!$A$2:$A$6</c:f>
              <c:strCache>
                <c:ptCount val="5"/>
                <c:pt idx="0">
                  <c:v>&lt;40</c:v>
                </c:pt>
                <c:pt idx="1">
                  <c:v>40–49</c:v>
                </c:pt>
                <c:pt idx="2">
                  <c:v>50–59</c:v>
                </c:pt>
                <c:pt idx="3">
                  <c:v>60–69</c:v>
                </c:pt>
                <c:pt idx="4">
                  <c:v>&gt;69</c:v>
                </c:pt>
              </c:strCache>
            </c:strRef>
          </c:cat>
          <c:val>
            <c:numRef>
              <c:f>Sheet1!$B$2:$B$6</c:f>
              <c:numCache>
                <c:formatCode>General</c:formatCode>
                <c:ptCount val="5"/>
                <c:pt idx="0">
                  <c:v>23.8</c:v>
                </c:pt>
                <c:pt idx="1">
                  <c:v>18.5</c:v>
                </c:pt>
                <c:pt idx="2">
                  <c:v>20.7</c:v>
                </c:pt>
                <c:pt idx="3">
                  <c:v>17.3</c:v>
                </c:pt>
                <c:pt idx="4">
                  <c:v>25.7</c:v>
                </c:pt>
              </c:numCache>
            </c:numRef>
          </c:val>
          <c:extLst>
            <c:ext xmlns:c16="http://schemas.microsoft.com/office/drawing/2014/chart" uri="{C3380CC4-5D6E-409C-BE32-E72D297353CC}">
              <c16:uniqueId val="{00000002-E3A0-412D-B535-D3BD6147B995}"/>
            </c:ext>
          </c:extLst>
        </c:ser>
        <c:ser>
          <c:idx val="1"/>
          <c:order val="1"/>
          <c:tx>
            <c:strRef>
              <c:f>Sheet1!$C$1</c:f>
              <c:strCache>
                <c:ptCount val="1"/>
                <c:pt idx="0">
                  <c:v>Total T &lt;12 nmol/L</c:v>
                </c:pt>
              </c:strCache>
            </c:strRef>
          </c:tx>
          <c:spPr>
            <a:solidFill>
              <a:schemeClr val="accent1"/>
            </a:solidFill>
          </c:spPr>
          <c:invertIfNegative val="0"/>
          <c:cat>
            <c:strRef>
              <c:f>Sheet1!$A$2:$A$6</c:f>
              <c:strCache>
                <c:ptCount val="5"/>
                <c:pt idx="0">
                  <c:v>&lt;40</c:v>
                </c:pt>
                <c:pt idx="1">
                  <c:v>40–49</c:v>
                </c:pt>
                <c:pt idx="2">
                  <c:v>50–59</c:v>
                </c:pt>
                <c:pt idx="3">
                  <c:v>60–69</c:v>
                </c:pt>
                <c:pt idx="4">
                  <c:v>&gt;69</c:v>
                </c:pt>
              </c:strCache>
            </c:strRef>
          </c:cat>
          <c:val>
            <c:numRef>
              <c:f>Sheet1!$C$2:$C$6</c:f>
              <c:numCache>
                <c:formatCode>General</c:formatCode>
                <c:ptCount val="5"/>
                <c:pt idx="0">
                  <c:v>54</c:v>
                </c:pt>
                <c:pt idx="1">
                  <c:v>50</c:v>
                </c:pt>
                <c:pt idx="2">
                  <c:v>52</c:v>
                </c:pt>
                <c:pt idx="3">
                  <c:v>46.5</c:v>
                </c:pt>
                <c:pt idx="4">
                  <c:v>56</c:v>
                </c:pt>
              </c:numCache>
            </c:numRef>
          </c:val>
          <c:extLst>
            <c:ext xmlns:c16="http://schemas.microsoft.com/office/drawing/2014/chart" uri="{C3380CC4-5D6E-409C-BE32-E72D297353CC}">
              <c16:uniqueId val="{00000003-E3A0-412D-B535-D3BD6147B995}"/>
            </c:ext>
          </c:extLst>
        </c:ser>
        <c:dLbls>
          <c:showLegendKey val="0"/>
          <c:showVal val="0"/>
          <c:showCatName val="0"/>
          <c:showSerName val="0"/>
          <c:showPercent val="0"/>
          <c:showBubbleSize val="0"/>
        </c:dLbls>
        <c:gapWidth val="150"/>
        <c:axId val="247623040"/>
        <c:axId val="247628928"/>
      </c:barChart>
      <c:catAx>
        <c:axId val="247623040"/>
        <c:scaling>
          <c:orientation val="minMax"/>
        </c:scaling>
        <c:delete val="0"/>
        <c:axPos val="b"/>
        <c:numFmt formatCode="General" sourceLinked="1"/>
        <c:majorTickMark val="out"/>
        <c:minorTickMark val="none"/>
        <c:tickLblPos val="nextTo"/>
        <c:spPr>
          <a:ln w="19050" cap="sq">
            <a:solidFill>
              <a:schemeClr val="tx1"/>
            </a:solidFill>
          </a:ln>
        </c:spPr>
        <c:txPr>
          <a:bodyPr/>
          <a:lstStyle/>
          <a:p>
            <a:pPr>
              <a:defRPr sz="1200" b="0">
                <a:solidFill>
                  <a:schemeClr val="tx1"/>
                </a:solidFill>
                <a:latin typeface="+mn-lt"/>
                <a:cs typeface="Arial" panose="020B0604020202020204" pitchFamily="34" charset="0"/>
              </a:defRPr>
            </a:pPr>
            <a:endParaRPr lang="en-US"/>
          </a:p>
        </c:txPr>
        <c:crossAx val="247628928"/>
        <c:crosses val="autoZero"/>
        <c:auto val="1"/>
        <c:lblAlgn val="ctr"/>
        <c:lblOffset val="100"/>
        <c:noMultiLvlLbl val="0"/>
      </c:catAx>
      <c:valAx>
        <c:axId val="247628928"/>
        <c:scaling>
          <c:orientation val="minMax"/>
          <c:max val="80"/>
        </c:scaling>
        <c:delete val="0"/>
        <c:axPos val="l"/>
        <c:numFmt formatCode="General" sourceLinked="1"/>
        <c:majorTickMark val="out"/>
        <c:minorTickMark val="none"/>
        <c:tickLblPos val="nextTo"/>
        <c:spPr>
          <a:ln w="19050" cap="sq">
            <a:solidFill>
              <a:schemeClr val="tx1"/>
            </a:solidFill>
          </a:ln>
        </c:spPr>
        <c:txPr>
          <a:bodyPr/>
          <a:lstStyle/>
          <a:p>
            <a:pPr>
              <a:defRPr sz="1200">
                <a:latin typeface="+mn-lt"/>
                <a:cs typeface="Arial" panose="020B0604020202020204" pitchFamily="34" charset="0"/>
              </a:defRPr>
            </a:pPr>
            <a:endParaRPr lang="en-US"/>
          </a:p>
        </c:txPr>
        <c:crossAx val="2476230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9906533426784"/>
          <c:y val="0.14502823510697527"/>
          <c:w val="0.87750139549329109"/>
          <c:h val="0.60729181579575275"/>
        </c:manualLayout>
      </c:layout>
      <c:barChart>
        <c:barDir val="col"/>
        <c:grouping val="clustered"/>
        <c:varyColors val="0"/>
        <c:ser>
          <c:idx val="0"/>
          <c:order val="0"/>
          <c:tx>
            <c:strRef>
              <c:f>Sheet1!$B$1</c:f>
              <c:strCache>
                <c:ptCount val="1"/>
                <c:pt idx="0">
                  <c:v>Baseline</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Obesity Class 1 (n=214)</c:v>
                </c:pt>
                <c:pt idx="1">
                  <c:v>Obesity Class 2 (n=150)</c:v>
                </c:pt>
                <c:pt idx="2">
                  <c:v>Obesity Class 3 (n=47)</c:v>
                </c:pt>
              </c:strCache>
            </c:strRef>
          </c:cat>
          <c:val>
            <c:numRef>
              <c:f>Sheet1!$B$2:$B$4</c:f>
              <c:numCache>
                <c:formatCode>0.00</c:formatCode>
                <c:ptCount val="3"/>
                <c:pt idx="0">
                  <c:v>6.67</c:v>
                </c:pt>
                <c:pt idx="1">
                  <c:v>7.5</c:v>
                </c:pt>
                <c:pt idx="2">
                  <c:v>7.56</c:v>
                </c:pt>
              </c:numCache>
            </c:numRef>
          </c:val>
          <c:extLst>
            <c:ext xmlns:c16="http://schemas.microsoft.com/office/drawing/2014/chart" uri="{C3380CC4-5D6E-409C-BE32-E72D297353CC}">
              <c16:uniqueId val="{00000000-7733-4392-83B2-34C08D434681}"/>
            </c:ext>
          </c:extLst>
        </c:ser>
        <c:ser>
          <c:idx val="1"/>
          <c:order val="1"/>
          <c:tx>
            <c:strRef>
              <c:f>Sheet1!$C$1</c:f>
              <c:strCache>
                <c:ptCount val="1"/>
                <c:pt idx="0">
                  <c:v>Year 8</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Obesity Class 1 (n=214)</c:v>
                </c:pt>
                <c:pt idx="1">
                  <c:v>Obesity Class 2 (n=150)</c:v>
                </c:pt>
                <c:pt idx="2">
                  <c:v>Obesity Class 3 (n=47)</c:v>
                </c:pt>
              </c:strCache>
            </c:strRef>
          </c:cat>
          <c:val>
            <c:numRef>
              <c:f>Sheet1!$C$2:$C$4</c:f>
              <c:numCache>
                <c:formatCode>0.00</c:formatCode>
                <c:ptCount val="3"/>
                <c:pt idx="0">
                  <c:v>5.37</c:v>
                </c:pt>
                <c:pt idx="1">
                  <c:v>5.78</c:v>
                </c:pt>
                <c:pt idx="2">
                  <c:v>5.68</c:v>
                </c:pt>
              </c:numCache>
            </c:numRef>
          </c:val>
          <c:extLst>
            <c:ext xmlns:c16="http://schemas.microsoft.com/office/drawing/2014/chart" uri="{C3380CC4-5D6E-409C-BE32-E72D297353CC}">
              <c16:uniqueId val="{00000001-7733-4392-83B2-34C08D434681}"/>
            </c:ext>
          </c:extLst>
        </c:ser>
        <c:dLbls>
          <c:showLegendKey val="0"/>
          <c:showVal val="0"/>
          <c:showCatName val="0"/>
          <c:showSerName val="0"/>
          <c:showPercent val="0"/>
          <c:showBubbleSize val="0"/>
        </c:dLbls>
        <c:gapWidth val="219"/>
        <c:axId val="247560832"/>
        <c:axId val="269270400"/>
      </c:barChart>
      <c:catAx>
        <c:axId val="247560832"/>
        <c:scaling>
          <c:orientation val="minMax"/>
        </c:scaling>
        <c:delete val="0"/>
        <c:axPos val="b"/>
        <c:numFmt formatCode="General" sourceLinked="0"/>
        <c:majorTickMark val="out"/>
        <c:minorTickMark val="none"/>
        <c:tickLblPos val="nextTo"/>
        <c:spPr>
          <a:noFill/>
          <a:ln w="19050" cap="sq" cmpd="sng" algn="ctr">
            <a:solidFill>
              <a:srgbClr val="000000"/>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69270400"/>
        <c:crosses val="autoZero"/>
        <c:auto val="1"/>
        <c:lblAlgn val="ctr"/>
        <c:lblOffset val="100"/>
        <c:noMultiLvlLbl val="0"/>
      </c:catAx>
      <c:valAx>
        <c:axId val="269270400"/>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GB" sz="1400" b="1" dirty="0">
                    <a:solidFill>
                      <a:schemeClr val="tx1"/>
                    </a:solidFill>
                  </a:rPr>
                  <a:t>HbA</a:t>
                </a:r>
                <a:r>
                  <a:rPr lang="en-GB" sz="1400" b="1" baseline="-25000" dirty="0">
                    <a:solidFill>
                      <a:schemeClr val="tx1"/>
                    </a:solidFill>
                  </a:rPr>
                  <a:t>1c</a:t>
                </a:r>
                <a:r>
                  <a:rPr lang="en-GB" sz="1400" b="1" dirty="0">
                    <a:solidFill>
                      <a:schemeClr val="tx1"/>
                    </a:solidFill>
                  </a:rPr>
                  <a:t> (%)</a:t>
                </a:r>
              </a:p>
            </c:rich>
          </c:tx>
          <c:layout>
            <c:manualLayout>
              <c:xMode val="edge"/>
              <c:yMode val="edge"/>
              <c:x val="1.998808059865613E-2"/>
              <c:y val="0.29140388674371948"/>
            </c:manualLayout>
          </c:layout>
          <c:overlay val="0"/>
          <c:spPr>
            <a:noFill/>
            <a:ln>
              <a:noFill/>
            </a:ln>
            <a:effectLst/>
          </c:spPr>
        </c:title>
        <c:numFmt formatCode="General" sourceLinked="0"/>
        <c:majorTickMark val="out"/>
        <c:minorTickMark val="none"/>
        <c:tickLblPos val="nextTo"/>
        <c:spPr>
          <a:noFill/>
          <a:ln w="19050" cap="sq">
            <a:solidFill>
              <a:srgbClr val="000000"/>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47560832"/>
        <c:crosses val="autoZero"/>
        <c:crossBetween val="between"/>
      </c:valAx>
      <c:spPr>
        <a:noFill/>
        <a:ln>
          <a:noFill/>
        </a:ln>
        <a:effectLst/>
      </c:spPr>
    </c:plotArea>
    <c:legend>
      <c:legendPos val="b"/>
      <c:layout>
        <c:manualLayout>
          <c:xMode val="edge"/>
          <c:yMode val="edge"/>
          <c:x val="0.10610680455119677"/>
          <c:y val="4.1394227497974979E-2"/>
          <c:w val="0.21312920484162726"/>
          <c:h val="9.18695264102088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2761691144301"/>
          <c:y val="4.3584693378515248E-2"/>
          <c:w val="0.83892704585304767"/>
          <c:h val="0.76010112482662595"/>
        </c:manualLayout>
      </c:layout>
      <c:lineChart>
        <c:grouping val="standard"/>
        <c:varyColors val="0"/>
        <c:ser>
          <c:idx val="0"/>
          <c:order val="0"/>
          <c:tx>
            <c:strRef>
              <c:f>Sheet1!$B$1</c:f>
              <c:strCache>
                <c:ptCount val="1"/>
                <c:pt idx="0">
                  <c:v>Interrupted</c:v>
                </c:pt>
              </c:strCache>
            </c:strRef>
          </c:tx>
          <c:spPr>
            <a:ln>
              <a:noFill/>
            </a:ln>
          </c:spPr>
          <c:marker>
            <c:symbol val="square"/>
            <c:size val="7"/>
            <c:spPr>
              <a:solidFill>
                <a:schemeClr val="tx2"/>
              </a:solidFill>
              <a:ln>
                <a:solidFill>
                  <a:schemeClr val="tx2"/>
                </a:solidFill>
              </a:ln>
            </c:spPr>
          </c:marker>
          <c:cat>
            <c:numRef>
              <c:f>Sheet1!$A$2:$A$5</c:f>
              <c:numCache>
                <c:formatCode>General</c:formatCode>
                <c:ptCount val="4"/>
                <c:pt idx="0">
                  <c:v>1</c:v>
                </c:pt>
                <c:pt idx="1">
                  <c:v>2</c:v>
                </c:pt>
                <c:pt idx="2">
                  <c:v>3</c:v>
                </c:pt>
                <c:pt idx="3">
                  <c:v>4</c:v>
                </c:pt>
              </c:numCache>
            </c:numRef>
          </c:cat>
          <c:val>
            <c:numRef>
              <c:f>Sheet1!$B$2:$B$5</c:f>
              <c:numCache>
                <c:formatCode>General</c:formatCode>
                <c:ptCount val="4"/>
                <c:pt idx="0">
                  <c:v>6.69</c:v>
                </c:pt>
                <c:pt idx="1">
                  <c:v>5.94</c:v>
                </c:pt>
                <c:pt idx="2">
                  <c:v>6.71</c:v>
                </c:pt>
                <c:pt idx="3">
                  <c:v>5.97</c:v>
                </c:pt>
              </c:numCache>
            </c:numRef>
          </c:val>
          <c:smooth val="0"/>
          <c:extLst>
            <c:ext xmlns:c16="http://schemas.microsoft.com/office/drawing/2014/chart" uri="{C3380CC4-5D6E-409C-BE32-E72D297353CC}">
              <c16:uniqueId val="{00000000-E2F2-408D-A7AE-D07EAF88C8A5}"/>
            </c:ext>
          </c:extLst>
        </c:ser>
        <c:ser>
          <c:idx val="1"/>
          <c:order val="1"/>
          <c:tx>
            <c:strRef>
              <c:f>Sheet1!$C$1</c:f>
              <c:strCache>
                <c:ptCount val="1"/>
                <c:pt idx="0">
                  <c:v>Continuous</c:v>
                </c:pt>
              </c:strCache>
            </c:strRef>
          </c:tx>
          <c:spPr>
            <a:ln>
              <a:noFill/>
            </a:ln>
          </c:spPr>
          <c:marker>
            <c:symbol val="square"/>
            <c:size val="7"/>
            <c:spPr>
              <a:solidFill>
                <a:schemeClr val="accent1"/>
              </a:solidFill>
              <a:ln>
                <a:solidFill>
                  <a:schemeClr val="accent1"/>
                </a:solidFill>
              </a:ln>
            </c:spPr>
          </c:marker>
          <c:cat>
            <c:numRef>
              <c:f>Sheet1!$A$2:$A$5</c:f>
              <c:numCache>
                <c:formatCode>General</c:formatCode>
                <c:ptCount val="4"/>
                <c:pt idx="0">
                  <c:v>1</c:v>
                </c:pt>
                <c:pt idx="1">
                  <c:v>2</c:v>
                </c:pt>
                <c:pt idx="2">
                  <c:v>3</c:v>
                </c:pt>
                <c:pt idx="3">
                  <c:v>4</c:v>
                </c:pt>
              </c:numCache>
            </c:numRef>
          </c:cat>
          <c:val>
            <c:numRef>
              <c:f>Sheet1!$C$2:$C$5</c:f>
              <c:numCache>
                <c:formatCode>General</c:formatCode>
                <c:ptCount val="4"/>
                <c:pt idx="0">
                  <c:v>6.38</c:v>
                </c:pt>
                <c:pt idx="1">
                  <c:v>5.77</c:v>
                </c:pt>
                <c:pt idx="2">
                  <c:v>5.72</c:v>
                </c:pt>
                <c:pt idx="3">
                  <c:v>5.58</c:v>
                </c:pt>
              </c:numCache>
            </c:numRef>
          </c:val>
          <c:smooth val="0"/>
          <c:extLst>
            <c:ext xmlns:c16="http://schemas.microsoft.com/office/drawing/2014/chart" uri="{C3380CC4-5D6E-409C-BE32-E72D297353CC}">
              <c16:uniqueId val="{00000001-E2F2-408D-A7AE-D07EAF88C8A5}"/>
            </c:ext>
          </c:extLst>
        </c:ser>
        <c:dLbls>
          <c:showLegendKey val="0"/>
          <c:showVal val="0"/>
          <c:showCatName val="0"/>
          <c:showSerName val="0"/>
          <c:showPercent val="0"/>
          <c:showBubbleSize val="0"/>
        </c:dLbls>
        <c:marker val="1"/>
        <c:smooth val="0"/>
        <c:axId val="174430848"/>
        <c:axId val="174437120"/>
      </c:lineChart>
      <c:catAx>
        <c:axId val="174430848"/>
        <c:scaling>
          <c:orientation val="minMax"/>
        </c:scaling>
        <c:delete val="0"/>
        <c:axPos val="b"/>
        <c:numFmt formatCode="General" sourceLinked="1"/>
        <c:majorTickMark val="out"/>
        <c:minorTickMark val="none"/>
        <c:tickLblPos val="none"/>
        <c:spPr>
          <a:ln w="19050" cap="sq">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174437120"/>
        <c:crosses val="autoZero"/>
        <c:auto val="1"/>
        <c:lblAlgn val="ctr"/>
        <c:lblOffset val="100"/>
        <c:noMultiLvlLbl val="0"/>
      </c:catAx>
      <c:valAx>
        <c:axId val="174437120"/>
        <c:scaling>
          <c:orientation val="minMax"/>
          <c:max val="7.5"/>
          <c:min val="5"/>
        </c:scaling>
        <c:delete val="0"/>
        <c:axPos val="l"/>
        <c:numFmt formatCode="#,##0.0" sourceLinked="0"/>
        <c:majorTickMark val="out"/>
        <c:minorTickMark val="none"/>
        <c:tickLblPos val="nextTo"/>
        <c:spPr>
          <a:ln w="19050" cap="sq">
            <a:solidFill>
              <a:schemeClr val="tx1"/>
            </a:solidFill>
          </a:ln>
        </c:spPr>
        <c:txPr>
          <a:bodyPr/>
          <a:lstStyle/>
          <a:p>
            <a:pPr>
              <a:defRPr sz="1200">
                <a:latin typeface="+mn-lt"/>
                <a:cs typeface="Arial" panose="020B0604020202020204" pitchFamily="34" charset="0"/>
              </a:defRPr>
            </a:pPr>
            <a:endParaRPr lang="en-US"/>
          </a:p>
        </c:txPr>
        <c:crossAx val="17443084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75830744574998"/>
          <c:y val="4.3584693378515248E-2"/>
          <c:w val="0.75782589872321682"/>
          <c:h val="0.75756498686499674"/>
        </c:manualLayout>
      </c:layout>
      <c:lineChart>
        <c:grouping val="standard"/>
        <c:varyColors val="0"/>
        <c:ser>
          <c:idx val="0"/>
          <c:order val="0"/>
          <c:tx>
            <c:strRef>
              <c:f>Sheet1!$B$1</c:f>
              <c:strCache>
                <c:ptCount val="1"/>
                <c:pt idx="0">
                  <c:v>Interrupted</c:v>
                </c:pt>
              </c:strCache>
            </c:strRef>
          </c:tx>
          <c:spPr>
            <a:ln>
              <a:noFill/>
            </a:ln>
          </c:spPr>
          <c:marker>
            <c:symbol val="square"/>
            <c:size val="7"/>
            <c:spPr>
              <a:solidFill>
                <a:schemeClr val="tx2"/>
              </a:solidFill>
              <a:ln>
                <a:solidFill>
                  <a:schemeClr val="tx1">
                    <a:lumMod val="50000"/>
                    <a:lumOff val="50000"/>
                  </a:schemeClr>
                </a:solidFill>
              </a:ln>
            </c:spPr>
          </c:marker>
          <c:dPt>
            <c:idx val="0"/>
            <c:marker>
              <c:spPr>
                <a:solidFill>
                  <a:schemeClr val="tx2"/>
                </a:solidFill>
                <a:ln>
                  <a:solidFill>
                    <a:schemeClr val="tx2"/>
                  </a:solidFill>
                </a:ln>
              </c:spPr>
            </c:marker>
            <c:bubble3D val="0"/>
            <c:extLst>
              <c:ext xmlns:c16="http://schemas.microsoft.com/office/drawing/2014/chart" uri="{C3380CC4-5D6E-409C-BE32-E72D297353CC}">
                <c16:uniqueId val="{00000005-332F-4173-B68B-985542940504}"/>
              </c:ext>
            </c:extLst>
          </c:dPt>
          <c:dPt>
            <c:idx val="1"/>
            <c:marker>
              <c:spPr>
                <a:solidFill>
                  <a:schemeClr val="tx2"/>
                </a:solidFill>
                <a:ln>
                  <a:solidFill>
                    <a:schemeClr val="tx2"/>
                  </a:solidFill>
                </a:ln>
              </c:spPr>
            </c:marker>
            <c:bubble3D val="0"/>
            <c:extLst>
              <c:ext xmlns:c16="http://schemas.microsoft.com/office/drawing/2014/chart" uri="{C3380CC4-5D6E-409C-BE32-E72D297353CC}">
                <c16:uniqueId val="{00000003-332F-4173-B68B-985542940504}"/>
              </c:ext>
            </c:extLst>
          </c:dPt>
          <c:dPt>
            <c:idx val="2"/>
            <c:marker>
              <c:spPr>
                <a:solidFill>
                  <a:schemeClr val="tx2"/>
                </a:solidFill>
                <a:ln>
                  <a:solidFill>
                    <a:schemeClr val="tx2"/>
                  </a:solidFill>
                </a:ln>
              </c:spPr>
            </c:marker>
            <c:bubble3D val="0"/>
            <c:extLst>
              <c:ext xmlns:c16="http://schemas.microsoft.com/office/drawing/2014/chart" uri="{C3380CC4-5D6E-409C-BE32-E72D297353CC}">
                <c16:uniqueId val="{00000002-332F-4173-B68B-985542940504}"/>
              </c:ext>
            </c:extLst>
          </c:dPt>
          <c:dPt>
            <c:idx val="3"/>
            <c:marker>
              <c:spPr>
                <a:solidFill>
                  <a:schemeClr val="tx2"/>
                </a:solidFill>
                <a:ln>
                  <a:solidFill>
                    <a:schemeClr val="tx2"/>
                  </a:solidFill>
                </a:ln>
              </c:spPr>
            </c:marker>
            <c:bubble3D val="0"/>
            <c:extLst>
              <c:ext xmlns:c16="http://schemas.microsoft.com/office/drawing/2014/chart" uri="{C3380CC4-5D6E-409C-BE32-E72D297353CC}">
                <c16:uniqueId val="{00000004-332F-4173-B68B-985542940504}"/>
              </c:ext>
            </c:extLst>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112.99</c:v>
                </c:pt>
                <c:pt idx="1">
                  <c:v>104.14</c:v>
                </c:pt>
                <c:pt idx="2">
                  <c:v>116.95</c:v>
                </c:pt>
                <c:pt idx="3">
                  <c:v>89.23</c:v>
                </c:pt>
              </c:numCache>
            </c:numRef>
          </c:val>
          <c:smooth val="0"/>
          <c:extLst>
            <c:ext xmlns:c16="http://schemas.microsoft.com/office/drawing/2014/chart" uri="{C3380CC4-5D6E-409C-BE32-E72D297353CC}">
              <c16:uniqueId val="{00000000-332F-4173-B68B-985542940504}"/>
            </c:ext>
          </c:extLst>
        </c:ser>
        <c:ser>
          <c:idx val="1"/>
          <c:order val="1"/>
          <c:tx>
            <c:strRef>
              <c:f>Sheet1!$C$1</c:f>
              <c:strCache>
                <c:ptCount val="1"/>
                <c:pt idx="0">
                  <c:v>Continuous</c:v>
                </c:pt>
              </c:strCache>
            </c:strRef>
          </c:tx>
          <c:spPr>
            <a:ln>
              <a:noFill/>
            </a:ln>
          </c:spPr>
          <c:marker>
            <c:symbol val="square"/>
            <c:size val="7"/>
            <c:spPr>
              <a:solidFill>
                <a:schemeClr val="accent1"/>
              </a:solidFill>
              <a:ln>
                <a:solidFill>
                  <a:schemeClr val="accent1"/>
                </a:solidFill>
              </a:ln>
            </c:spPr>
          </c:marker>
          <c:cat>
            <c:numRef>
              <c:f>Sheet1!$A$2:$A$5</c:f>
              <c:numCache>
                <c:formatCode>General</c:formatCode>
                <c:ptCount val="4"/>
                <c:pt idx="0">
                  <c:v>1</c:v>
                </c:pt>
                <c:pt idx="1">
                  <c:v>2</c:v>
                </c:pt>
                <c:pt idx="2">
                  <c:v>3</c:v>
                </c:pt>
                <c:pt idx="3">
                  <c:v>4</c:v>
                </c:pt>
              </c:numCache>
            </c:numRef>
          </c:cat>
          <c:val>
            <c:numRef>
              <c:f>Sheet1!$C$2:$C$5</c:f>
              <c:numCache>
                <c:formatCode>General</c:formatCode>
                <c:ptCount val="4"/>
                <c:pt idx="0">
                  <c:v>111.46</c:v>
                </c:pt>
                <c:pt idx="1">
                  <c:v>92.65</c:v>
                </c:pt>
                <c:pt idx="2">
                  <c:v>88.34</c:v>
                </c:pt>
                <c:pt idx="3">
                  <c:v>80.2</c:v>
                </c:pt>
              </c:numCache>
            </c:numRef>
          </c:val>
          <c:smooth val="0"/>
          <c:extLst>
            <c:ext xmlns:c16="http://schemas.microsoft.com/office/drawing/2014/chart" uri="{C3380CC4-5D6E-409C-BE32-E72D297353CC}">
              <c16:uniqueId val="{00000001-332F-4173-B68B-985542940504}"/>
            </c:ext>
          </c:extLst>
        </c:ser>
        <c:dLbls>
          <c:showLegendKey val="0"/>
          <c:showVal val="0"/>
          <c:showCatName val="0"/>
          <c:showSerName val="0"/>
          <c:showPercent val="0"/>
          <c:showBubbleSize val="0"/>
        </c:dLbls>
        <c:marker val="1"/>
        <c:smooth val="0"/>
        <c:axId val="274284928"/>
        <c:axId val="274286848"/>
      </c:lineChart>
      <c:catAx>
        <c:axId val="274284928"/>
        <c:scaling>
          <c:orientation val="minMax"/>
        </c:scaling>
        <c:delete val="0"/>
        <c:axPos val="b"/>
        <c:numFmt formatCode="General" sourceLinked="1"/>
        <c:majorTickMark val="out"/>
        <c:minorTickMark val="none"/>
        <c:tickLblPos val="none"/>
        <c:spPr>
          <a:noFill/>
          <a:ln w="19050" cap="sq">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274286848"/>
        <c:crosses val="autoZero"/>
        <c:auto val="1"/>
        <c:lblAlgn val="ctr"/>
        <c:lblOffset val="100"/>
        <c:noMultiLvlLbl val="0"/>
      </c:catAx>
      <c:valAx>
        <c:axId val="274286848"/>
        <c:scaling>
          <c:orientation val="minMax"/>
          <c:max val="140"/>
          <c:min val="60"/>
        </c:scaling>
        <c:delete val="0"/>
        <c:axPos val="l"/>
        <c:numFmt formatCode="General" sourceLinked="1"/>
        <c:majorTickMark val="out"/>
        <c:minorTickMark val="none"/>
        <c:tickLblPos val="nextTo"/>
        <c:spPr>
          <a:ln w="19050" cap="sq">
            <a:solidFill>
              <a:schemeClr val="tx1"/>
            </a:solidFill>
          </a:ln>
        </c:spPr>
        <c:txPr>
          <a:bodyPr/>
          <a:lstStyle/>
          <a:p>
            <a:pPr>
              <a:defRPr sz="1200">
                <a:latin typeface="+mn-lt"/>
                <a:cs typeface="Arial" panose="020B0604020202020204" pitchFamily="34" charset="0"/>
              </a:defRPr>
            </a:pPr>
            <a:endParaRPr lang="en-US"/>
          </a:p>
        </c:txPr>
        <c:crossAx val="27428492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9906533426784"/>
          <c:y val="0.22319114809623961"/>
          <c:w val="0.87750139549329109"/>
          <c:h val="0.52912869500341742"/>
        </c:manualLayout>
      </c:layout>
      <c:barChart>
        <c:barDir val="col"/>
        <c:grouping val="clustered"/>
        <c:varyColors val="0"/>
        <c:ser>
          <c:idx val="0"/>
          <c:order val="0"/>
          <c:tx>
            <c:strRef>
              <c:f>Sheet1!$B$1</c:f>
              <c:strCache>
                <c:ptCount val="1"/>
                <c:pt idx="0">
                  <c:v>Eugonadal (n=537)</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group</c:v>
                </c:pt>
                <c:pt idx="1">
                  <c:v>50–60 years</c:v>
                </c:pt>
                <c:pt idx="2">
                  <c:v>60–70 years</c:v>
                </c:pt>
                <c:pt idx="3">
                  <c:v>70–80 years</c:v>
                </c:pt>
              </c:strCache>
            </c:strRef>
          </c:cat>
          <c:val>
            <c:numRef>
              <c:f>Sheet1!$B$2:$B$5</c:f>
              <c:numCache>
                <c:formatCode>0.0</c:formatCode>
                <c:ptCount val="4"/>
                <c:pt idx="0">
                  <c:v>13.3</c:v>
                </c:pt>
                <c:pt idx="1">
                  <c:v>2.6</c:v>
                </c:pt>
                <c:pt idx="2">
                  <c:v>10.3</c:v>
                </c:pt>
                <c:pt idx="3">
                  <c:v>22.8</c:v>
                </c:pt>
              </c:numCache>
            </c:numRef>
          </c:val>
          <c:extLst>
            <c:ext xmlns:c16="http://schemas.microsoft.com/office/drawing/2014/chart" uri="{C3380CC4-5D6E-409C-BE32-E72D297353CC}">
              <c16:uniqueId val="{00000000-59A5-46F9-AB27-E8F6EB9335C7}"/>
            </c:ext>
          </c:extLst>
        </c:ser>
        <c:ser>
          <c:idx val="1"/>
          <c:order val="1"/>
          <c:tx>
            <c:strRef>
              <c:f>Sheet1!$C$1</c:f>
              <c:strCache>
                <c:ptCount val="1"/>
                <c:pt idx="0">
                  <c:v>Hypogonadal/TTh-untreated (n=362)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group</c:v>
                </c:pt>
                <c:pt idx="1">
                  <c:v>50–60 years</c:v>
                </c:pt>
                <c:pt idx="2">
                  <c:v>60–70 years</c:v>
                </c:pt>
                <c:pt idx="3">
                  <c:v>70–80 years</c:v>
                </c:pt>
              </c:strCache>
            </c:strRef>
          </c:cat>
          <c:val>
            <c:numRef>
              <c:f>Sheet1!$C$2:$C$5</c:f>
              <c:numCache>
                <c:formatCode>0.0</c:formatCode>
                <c:ptCount val="4"/>
                <c:pt idx="0">
                  <c:v>19.7</c:v>
                </c:pt>
                <c:pt idx="1">
                  <c:v>4.2</c:v>
                </c:pt>
                <c:pt idx="2">
                  <c:v>10.4</c:v>
                </c:pt>
                <c:pt idx="3">
                  <c:v>25.2</c:v>
                </c:pt>
              </c:numCache>
            </c:numRef>
          </c:val>
          <c:extLst>
            <c:ext xmlns:c16="http://schemas.microsoft.com/office/drawing/2014/chart" uri="{C3380CC4-5D6E-409C-BE32-E72D297353CC}">
              <c16:uniqueId val="{00000001-59A5-46F9-AB27-E8F6EB9335C7}"/>
            </c:ext>
          </c:extLst>
        </c:ser>
        <c:ser>
          <c:idx val="2"/>
          <c:order val="2"/>
          <c:tx>
            <c:strRef>
              <c:f>Sheet1!$D$1</c:f>
              <c:strCache>
                <c:ptCount val="1"/>
                <c:pt idx="0">
                  <c:v>Hypogonadal/TTh-treated (n=175)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group</c:v>
                </c:pt>
                <c:pt idx="1">
                  <c:v>50–60 years</c:v>
                </c:pt>
                <c:pt idx="2">
                  <c:v>60–70 years</c:v>
                </c:pt>
                <c:pt idx="3">
                  <c:v>70–80 years</c:v>
                </c:pt>
              </c:strCache>
            </c:strRef>
          </c:cat>
          <c:val>
            <c:numRef>
              <c:f>Sheet1!$D$2:$D$5</c:f>
              <c:numCache>
                <c:formatCode>0.0</c:formatCode>
                <c:ptCount val="4"/>
                <c:pt idx="0">
                  <c:v>3.6</c:v>
                </c:pt>
                <c:pt idx="1">
                  <c:v>4</c:v>
                </c:pt>
                <c:pt idx="2">
                  <c:v>2.2999999999999998</c:v>
                </c:pt>
                <c:pt idx="3">
                  <c:v>5.3</c:v>
                </c:pt>
              </c:numCache>
            </c:numRef>
          </c:val>
          <c:extLst>
            <c:ext xmlns:c16="http://schemas.microsoft.com/office/drawing/2014/chart" uri="{C3380CC4-5D6E-409C-BE32-E72D297353CC}">
              <c16:uniqueId val="{00000002-59A5-46F9-AB27-E8F6EB9335C7}"/>
            </c:ext>
          </c:extLst>
        </c:ser>
        <c:dLbls>
          <c:showLegendKey val="0"/>
          <c:showVal val="0"/>
          <c:showCatName val="0"/>
          <c:showSerName val="0"/>
          <c:showPercent val="0"/>
          <c:showBubbleSize val="0"/>
        </c:dLbls>
        <c:gapWidth val="219"/>
        <c:axId val="281377024"/>
        <c:axId val="281399296"/>
      </c:barChart>
      <c:catAx>
        <c:axId val="281377024"/>
        <c:scaling>
          <c:orientation val="minMax"/>
        </c:scaling>
        <c:delete val="0"/>
        <c:axPos val="b"/>
        <c:numFmt formatCode="General" sourceLinked="1"/>
        <c:majorTickMark val="out"/>
        <c:minorTickMark val="none"/>
        <c:tickLblPos val="nextTo"/>
        <c:spPr>
          <a:noFill/>
          <a:ln w="19050" cap="sq" cmpd="sng" algn="ctr">
            <a:solidFill>
              <a:srgbClr val="000000"/>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81399296"/>
        <c:crosses val="autoZero"/>
        <c:auto val="1"/>
        <c:lblAlgn val="ctr"/>
        <c:lblOffset val="100"/>
        <c:noMultiLvlLbl val="0"/>
      </c:catAx>
      <c:valAx>
        <c:axId val="28139929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GB" sz="1400" b="1" dirty="0">
                    <a:solidFill>
                      <a:schemeClr val="tx1"/>
                    </a:solidFill>
                  </a:rPr>
                  <a:t>Mortality (%)</a:t>
                </a:r>
              </a:p>
            </c:rich>
          </c:tx>
          <c:layout>
            <c:manualLayout>
              <c:xMode val="edge"/>
              <c:yMode val="edge"/>
              <c:x val="0"/>
              <c:y val="0.30877343307373617"/>
            </c:manualLayout>
          </c:layout>
          <c:overlay val="0"/>
          <c:spPr>
            <a:noFill/>
            <a:ln>
              <a:noFill/>
            </a:ln>
            <a:effectLst/>
          </c:spPr>
        </c:title>
        <c:numFmt formatCode="General" sourceLinked="0"/>
        <c:majorTickMark val="out"/>
        <c:minorTickMark val="none"/>
        <c:tickLblPos val="nextTo"/>
        <c:spPr>
          <a:noFill/>
          <a:ln w="19050" cap="sq">
            <a:solidFill>
              <a:srgbClr val="000000"/>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81377024"/>
        <c:crosses val="autoZero"/>
        <c:crossBetween val="between"/>
      </c:valAx>
      <c:spPr>
        <a:noFill/>
        <a:ln>
          <a:noFill/>
        </a:ln>
        <a:effectLst/>
      </c:spPr>
    </c:plotArea>
    <c:legend>
      <c:legendPos val="b"/>
      <c:layout>
        <c:manualLayout>
          <c:xMode val="edge"/>
          <c:yMode val="edge"/>
          <c:x val="9.9444111018311396E-2"/>
          <c:y val="9.3502866488024763E-2"/>
          <c:w val="0.87606721136372223"/>
          <c:h val="9.18695264102088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39880945179128"/>
          <c:y val="3.2897192388291426E-2"/>
          <c:w val="0.64447738079394079"/>
          <c:h val="0.6984449839642717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1A0D-43E7-B1C4-55AEB9D45BC6}"/>
              </c:ext>
            </c:extLst>
          </c:dPt>
          <c:dPt>
            <c:idx val="1"/>
            <c:invertIfNegative val="0"/>
            <c:bubble3D val="0"/>
            <c:spPr>
              <a:solidFill>
                <a:schemeClr val="tx2"/>
              </a:solidFill>
              <a:ln>
                <a:noFill/>
              </a:ln>
              <a:effectLst/>
            </c:spPr>
            <c:extLst>
              <c:ext xmlns:c16="http://schemas.microsoft.com/office/drawing/2014/chart" uri="{C3380CC4-5D6E-409C-BE32-E72D297353CC}">
                <c16:uniqueId val="{00000001-1A0D-43E7-B1C4-55AEB9D45BC6}"/>
              </c:ext>
            </c:extLst>
          </c:dPt>
          <c:dPt>
            <c:idx val="2"/>
            <c:invertIfNegative val="0"/>
            <c:bubble3D val="0"/>
            <c:extLst>
              <c:ext xmlns:c16="http://schemas.microsoft.com/office/drawing/2014/chart" uri="{C3380CC4-5D6E-409C-BE32-E72D297353CC}">
                <c16:uniqueId val="{00000003-1A0D-43E7-B1C4-55AEB9D45BC6}"/>
              </c:ext>
            </c:extLst>
          </c:dPt>
          <c:dLbls>
            <c:dLbl>
              <c:idx val="0"/>
              <c:tx>
                <c:rich>
                  <a:bodyPr/>
                  <a:lstStyle/>
                  <a:p>
                    <a:r>
                      <a:rPr lang="en-US"/>
                      <a:t>9.4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A0D-43E7-B1C4-55AEB9D45BC6}"/>
                </c:ext>
              </c:extLst>
            </c:dLbl>
            <c:dLbl>
              <c:idx val="1"/>
              <c:tx>
                <c:rich>
                  <a:bodyPr/>
                  <a:lstStyle/>
                  <a:p>
                    <a:r>
                      <a:rPr lang="en-US" dirty="0"/>
                      <a:t>9.1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A0D-43E7-B1C4-55AEB9D45BC6}"/>
                </c:ext>
              </c:extLst>
            </c:dLbl>
            <c:dLbl>
              <c:idx val="2"/>
              <c:tx>
                <c:rich>
                  <a:bodyPr/>
                  <a:lstStyle/>
                  <a:p>
                    <a:r>
                      <a:rPr lang="en-US"/>
                      <a:t>20.1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A0D-43E7-B1C4-55AEB9D45BC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Hypogonadal
TTh-treated</c:v>
                </c:pt>
                <c:pt idx="1">
                  <c:v>Eugonadal</c:v>
                </c:pt>
                <c:pt idx="2">
                  <c:v>Hypogonadal
TTh-untreated</c:v>
                </c:pt>
              </c:strCache>
            </c:strRef>
          </c:cat>
          <c:val>
            <c:numRef>
              <c:f>Sheet1!$B$2:$B$4</c:f>
              <c:numCache>
                <c:formatCode>General</c:formatCode>
                <c:ptCount val="3"/>
                <c:pt idx="0">
                  <c:v>9.3800000000000008</c:v>
                </c:pt>
                <c:pt idx="1">
                  <c:v>9.1199999999999992</c:v>
                </c:pt>
                <c:pt idx="2">
                  <c:v>20.11</c:v>
                </c:pt>
              </c:numCache>
            </c:numRef>
          </c:val>
          <c:extLst>
            <c:ext xmlns:c16="http://schemas.microsoft.com/office/drawing/2014/chart" uri="{C3380CC4-5D6E-409C-BE32-E72D297353CC}">
              <c16:uniqueId val="{00000004-1A0D-43E7-B1C4-55AEB9D45BC6}"/>
            </c:ext>
          </c:extLst>
        </c:ser>
        <c:dLbls>
          <c:showLegendKey val="0"/>
          <c:showVal val="0"/>
          <c:showCatName val="0"/>
          <c:showSerName val="0"/>
          <c:showPercent val="0"/>
          <c:showBubbleSize val="0"/>
        </c:dLbls>
        <c:gapWidth val="68"/>
        <c:axId val="391191168"/>
        <c:axId val="391205248"/>
      </c:barChart>
      <c:catAx>
        <c:axId val="391191168"/>
        <c:scaling>
          <c:orientation val="minMax"/>
        </c:scaling>
        <c:delete val="0"/>
        <c:axPos val="l"/>
        <c:numFmt formatCode="General" sourceLinked="1"/>
        <c:majorTickMark val="none"/>
        <c:minorTickMark val="none"/>
        <c:tickLblPos val="nextTo"/>
        <c:spPr>
          <a:noFill/>
          <a:ln w="1905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91205248"/>
        <c:crosses val="autoZero"/>
        <c:auto val="1"/>
        <c:lblAlgn val="ctr"/>
        <c:lblOffset val="100"/>
        <c:noMultiLvlLbl val="0"/>
      </c:catAx>
      <c:valAx>
        <c:axId val="39120524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dirty="0">
                    <a:solidFill>
                      <a:schemeClr val="tx1"/>
                    </a:solidFill>
                  </a:rPr>
                  <a:t>Mortality (%)</a:t>
                </a:r>
              </a:p>
            </c:rich>
          </c:tx>
          <c:overlay val="0"/>
          <c:spPr>
            <a:noFill/>
            <a:ln>
              <a:noFill/>
            </a:ln>
            <a:effectLst/>
          </c:spPr>
        </c:title>
        <c:numFmt formatCode="General" sourceLinked="1"/>
        <c:majorTickMark val="out"/>
        <c:minorTickMark val="none"/>
        <c:tickLblPos val="nextTo"/>
        <c:spPr>
          <a:noFill/>
          <a:ln w="19050" cap="sq">
            <a:solidFill>
              <a:srgbClr val="000000"/>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91191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F2FDC-2D9E-4B27-82B9-96B3EF3737E0}" type="datetimeFigureOut">
              <a:rPr lang="en-GB" smtClean="0"/>
              <a:t>30/03/2021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0530E-83BF-405B-8C43-7B925E8DA437}" type="slidenum">
              <a:rPr lang="en-GB" smtClean="0"/>
              <a:t>‹#›</a:t>
            </a:fld>
            <a:endParaRPr lang="en-GB"/>
          </a:p>
        </p:txBody>
      </p:sp>
    </p:spTree>
    <p:extLst>
      <p:ext uri="{BB962C8B-B14F-4D97-AF65-F5344CB8AC3E}">
        <p14:creationId xmlns:p14="http://schemas.microsoft.com/office/powerpoint/2010/main" val="3049590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212E-CC80-4343-822E-467350174EB9}"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7543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993A08A7-078A-4F03-95E1-F90370DE855E}"/>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77A7285-5758-4908-98F0-3E35A55279B6}"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739" name="Rectangle 2">
            <a:extLst>
              <a:ext uri="{FF2B5EF4-FFF2-40B4-BE49-F238E27FC236}">
                <a16:creationId xmlns:a16="http://schemas.microsoft.com/office/drawing/2014/main" id="{A14BC196-F4A4-4FAB-BF77-B63DCC17E20C}"/>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F50B7D2C-EF87-41DE-A36A-EF631B45870C}"/>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Body composition (total body mass, lean body mass, fat mass, and percent fat) was measured by dual x-ray absorptiometry on days 0, 90, and 180.  </a:t>
            </a:r>
          </a:p>
          <a:p>
            <a:pPr eaLnBrk="1" hangingPunct="1"/>
            <a:r>
              <a:rPr lang="en-US" altLang="en-US">
                <a:latin typeface="Arial" panose="020B0604020202020204" pitchFamily="34" charset="0"/>
              </a:rPr>
              <a:t>At baseline there were no significant differences in these body composition parameters in the three treatment groups.</a:t>
            </a:r>
          </a:p>
          <a:p>
            <a:pPr eaLnBrk="1" hangingPunct="1"/>
            <a:r>
              <a:rPr lang="en-US" altLang="en-US">
                <a:latin typeface="Arial" panose="020B0604020202020204" pitchFamily="34" charset="0"/>
              </a:rPr>
              <a:t>The increase in body mass was mainly due to the increases in lean body mass. </a:t>
            </a:r>
          </a:p>
          <a:p>
            <a:pPr eaLnBrk="1" hangingPunct="1"/>
            <a:r>
              <a:rPr lang="en-US" altLang="en-US">
                <a:latin typeface="Arial" panose="020B0604020202020204" pitchFamily="34" charset="0"/>
              </a:rPr>
              <a:t>The percent body fat and fat mass decreased in all treatment groups.</a:t>
            </a:r>
          </a:p>
          <a:p>
            <a:pPr eaLnBrk="1" hangingPunct="1"/>
            <a:r>
              <a:rPr lang="en-US" altLang="en-US">
                <a:latin typeface="Arial" panose="020B0604020202020204" pitchFamily="34" charset="0"/>
              </a:rPr>
              <a:t>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5 g and 10 g treatment for 180 days resulted in statistically significant increases in total body mass and total lean body mass, whereas the total body fat mass and percentage body fat decreased significantly.  The changes to lean body mass and total fat mass were significant by Day 90. The total fat mass remained significantly lower until Day 180. Similar changes were seen in patients titrated to the 7.5 g dose.  At the end of 180 days of treatment, the increase in lean body mass was positively correlated with the increase in serum testosterone concentrations from baseline.</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BCC417E6-BF0D-4509-ABC6-D345A99EC30C}"/>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E4BD5CB-BB10-4404-BAED-B4321A1650A2}"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7763" name="Rectangle 2">
            <a:extLst>
              <a:ext uri="{FF2B5EF4-FFF2-40B4-BE49-F238E27FC236}">
                <a16:creationId xmlns:a16="http://schemas.microsoft.com/office/drawing/2014/main" id="{2D68E638-576D-48EA-BE30-DD1B9A3BEB92}"/>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36DB4599-6380-4106-BFFD-41609B65F868}"/>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There was an increase in muscle strength in the legs and arm/chest.  After 90 days of treatment, the muscle strength in leg press exercises had increased by 13.7 </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3.4 kg (p=0.0003) and 12.7 </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2.7 kg (p=0.0001) with 5 g and 10 g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respectively.  Somewhat smaller increases were seen in arm/chest muscle strength: 2.6 </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0.7 kg (p=0.0009) with 5 g and 2.9 </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0.8 kg (p=0.0004) with 10 g.</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A1FE84FC-361D-47C0-A156-17E4A8B5FD08}"/>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83DA8B-7251-4798-85F7-CB4E1C55CD2F}"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8787" name="Rectangle 2">
            <a:extLst>
              <a:ext uri="{FF2B5EF4-FFF2-40B4-BE49-F238E27FC236}">
                <a16:creationId xmlns:a16="http://schemas.microsoft.com/office/drawing/2014/main" id="{475DC273-E6C2-4819-9D5F-1EDFF49F33B8}"/>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7A164A1A-9F61-4C65-95DE-F24840E11AD1}"/>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Bone mineral density in the hip and spine, as measured by DEXA, increased after 180 days of treatment with 5 g or 10 g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The effect was statistically significant with the 10 g dose.  Patients titrated down to 7.5 g after Day 90 also showed a significant increase in hip bone mineral density (p=0.016), whilst no significant change was seen in those titrated up to 7.5 g.</a:t>
            </a:r>
          </a:p>
          <a:p>
            <a:pPr eaLnBrk="1" hangingPunct="1"/>
            <a:r>
              <a:rPr lang="en-US" altLang="en-US">
                <a:latin typeface="Arial" panose="020B0604020202020204" pitchFamily="34" charset="0"/>
              </a:rPr>
              <a:t>There were also positive changes in urinary markers of bone catabolism.  The N-telopeptide:creatine ratio declined within 30 days of treatment with both the 5 g and 10g doses of AndroGel</a:t>
            </a:r>
            <a:r>
              <a:rPr lang="en-US" altLang="en-US">
                <a:latin typeface="Arial" panose="020B0604020202020204" pitchFamily="34" charset="0"/>
                <a:sym typeface="Symbol" panose="05050102010706020507" pitchFamily="18" charset="2"/>
              </a:rPr>
              <a:t></a:t>
            </a:r>
            <a:r>
              <a:rPr lang="en-US" altLang="en-US">
                <a:latin typeface="Arial" panose="020B0604020202020204" pitchFamily="34" charset="0"/>
              </a:rPr>
              <a:t>, and remained below baseline at Day 180. </a:t>
            </a:r>
          </a:p>
          <a:p>
            <a:pPr eaLnBrk="1" hangingPunct="1"/>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b="1" dirty="0">
                <a:latin typeface="Arial" panose="020B0604020202020204" pitchFamily="34" charset="0"/>
                <a:ea typeface="Verdana" panose="020B0604030504040204" pitchFamily="34" charset="0"/>
                <a:cs typeface="Arial" panose="020B0604020202020204" pitchFamily="34" charset="0"/>
              </a:rPr>
              <a:t>Design:</a:t>
            </a:r>
          </a:p>
          <a:p>
            <a:endParaRPr lang="en-GB" sz="1100" b="1" dirty="0">
              <a:latin typeface="Arial" panose="020B0604020202020204" pitchFamily="34" charset="0"/>
              <a:ea typeface="Verdana" panose="020B060403050404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Subjects were permitted entry into a long-term efficacy study of 24 months (total exposure 30 months), which was further extended for up to 36 months (total exposure 42 months)</a:t>
            </a:r>
          </a:p>
          <a:p>
            <a:r>
              <a:rPr lang="en-GB" sz="1100" dirty="0">
                <a:latin typeface="Arial" panose="020B0604020202020204" pitchFamily="34" charset="0"/>
                <a:cs typeface="Arial" panose="020B0604020202020204" pitchFamily="34" charset="0"/>
              </a:rPr>
              <a:t>40 subjects were excluded from the efficacy analysis:</a:t>
            </a:r>
          </a:p>
          <a:p>
            <a:r>
              <a:rPr lang="en-GB" sz="1100" dirty="0">
                <a:latin typeface="Arial" panose="020B0604020202020204" pitchFamily="34" charset="0"/>
                <a:cs typeface="Arial" panose="020B0604020202020204" pitchFamily="34" charset="0"/>
              </a:rPr>
              <a:t>- If there was an interval of ≥90days between the end of the 6-month study and the long-term study in which the subjects could have received some other treatment (20 subjects)</a:t>
            </a:r>
          </a:p>
          <a:p>
            <a:pPr marL="171450" indent="-171450">
              <a:buFontTx/>
              <a:buChar char="-"/>
            </a:pPr>
            <a:r>
              <a:rPr lang="en-GB" sz="1100" dirty="0">
                <a:latin typeface="Arial" panose="020B0604020202020204" pitchFamily="34" charset="0"/>
                <a:cs typeface="Arial" panose="020B0604020202020204" pitchFamily="34" charset="0"/>
              </a:rPr>
              <a:t>If the subjects participated for &lt;3 months in the long-term study (9 subjects), or</a:t>
            </a:r>
          </a:p>
          <a:p>
            <a:pPr marL="171450" indent="-171450">
              <a:buFontTx/>
              <a:buChar char="-"/>
            </a:pPr>
            <a:r>
              <a:rPr lang="en-GB" sz="1100" dirty="0">
                <a:latin typeface="Arial" panose="020B0604020202020204" pitchFamily="34" charset="0"/>
                <a:cs typeface="Arial" panose="020B0604020202020204" pitchFamily="34" charset="0"/>
              </a:rPr>
              <a:t>If the subjects were enrolled in this study without having completed the 6-month study (11 subjects)</a:t>
            </a:r>
          </a:p>
          <a:p>
            <a:r>
              <a:rPr lang="en-GB" sz="1100" dirty="0">
                <a:latin typeface="Arial" panose="020B0604020202020204" pitchFamily="34" charset="0"/>
                <a:cs typeface="Arial" panose="020B0604020202020204" pitchFamily="34" charset="0"/>
              </a:rPr>
              <a:t>In the initial 6-month study, patients randomised to testosterone gel had a single, preapplication serum testosterone measurement on Day 60; if levels were within the normal range (10.4 –34.7 nmol/litre; 300-1000 ng/dl), they remained on their original dose. </a:t>
            </a:r>
          </a:p>
          <a:p>
            <a:endParaRPr lang="en-GB" sz="1000" b="1" dirty="0">
              <a:latin typeface="Arial" panose="020B0604020202020204" pitchFamily="34" charset="0"/>
              <a:ea typeface="Verdana" panose="020B0604030504040204" pitchFamily="34" charset="0"/>
              <a:cs typeface="Arial" panose="020B0604020202020204" pitchFamily="34" charset="0"/>
            </a:endParaRPr>
          </a:p>
          <a:p>
            <a:endParaRPr lang="en-GB" sz="1000" b="1" dirty="0">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921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A647CA1A-5856-4A01-B06C-428828A43927}"/>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3B0AE4F-D033-4466-9419-958FE60889DB}"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5955" name="Rectangle 2">
            <a:extLst>
              <a:ext uri="{FF2B5EF4-FFF2-40B4-BE49-F238E27FC236}">
                <a16:creationId xmlns:a16="http://schemas.microsoft.com/office/drawing/2014/main" id="{25D79641-C9AB-4F95-9181-EFEAC3C50E4B}"/>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3D46E6EE-4987-46CE-BB09-BDA7514F3FEE}"/>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At 6 months, which is the beginning of the long-term study, mean serum T levels were at 14.1 </a:t>
            </a:r>
            <a:r>
              <a:rPr lang="en-US" altLang="en-US">
                <a:latin typeface="Arial" panose="020B0604020202020204" pitchFamily="34" charset="0"/>
                <a:cs typeface="Arial" panose="020B0604020202020204" pitchFamily="34" charset="0"/>
              </a:rPr>
              <a:t>± 1.3</a:t>
            </a:r>
            <a:r>
              <a:rPr lang="en-US" altLang="en-US">
                <a:latin typeface="Arial" panose="020B0604020202020204" pitchFamily="34" charset="0"/>
              </a:rPr>
              <a:t>, 22.4 </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rPr>
              <a:t>2.7 and 25.6 </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rPr>
              <a:t> 2.4 nmol/L which was significantly different for the 5, 7.5 and 10g T gel dose group, respectively (p = 0.012).  At 12 months the differences in serum T concentrations between the different dose groups became smaller but remained significant (p = 0.042: T gel 5 g/d 16.9 </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rPr>
              <a:t> 1.9 nmol/L; 7.5 g/d, 17.9 </a:t>
            </a:r>
            <a:r>
              <a:rPr lang="en-US" altLang="en-US">
                <a:latin typeface="Arial" panose="020B0604020202020204" pitchFamily="34" charset="0"/>
                <a:cs typeface="Arial" panose="020B0604020202020204" pitchFamily="34" charset="0"/>
              </a:rPr>
              <a:t>± 3.9</a:t>
            </a:r>
            <a:r>
              <a:rPr lang="en-US" altLang="en-US">
                <a:latin typeface="Arial" panose="020B0604020202020204" pitchFamily="34" charset="0"/>
              </a:rPr>
              <a:t> nmol/L; and 10 g/d, 20.5 </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rPr>
              <a:t> 1.5 nmol/L).  Thereafter with dose adjustment for the subjects, serum T levels were not different between the three groups. </a:t>
            </a:r>
          </a:p>
          <a:p>
            <a:pPr eaLnBrk="1" hangingPunct="1"/>
            <a:r>
              <a:rPr lang="en-US" altLang="en-US">
                <a:latin typeface="Arial" panose="020B0604020202020204" pitchFamily="34" charset="0"/>
              </a:rPr>
              <a:t>Serum free T followed the same pattern as serum T and also showed no significant differences among the dose groups after 12 months. </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00E329F0-3303-4FA7-B0FA-B727F9B5CAF2}"/>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AEE3823-40AB-407F-B75A-FE0463E7A7E5}"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9027" name="Rectangle 2">
            <a:extLst>
              <a:ext uri="{FF2B5EF4-FFF2-40B4-BE49-F238E27FC236}">
                <a16:creationId xmlns:a16="http://schemas.microsoft.com/office/drawing/2014/main" id="{E39C6FEF-86D4-48B6-90A1-8A7B333D19CC}"/>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D70B534E-B180-4322-AA06-4B47F0B7A1F6}"/>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After treatment with T gel, as a group sexual desire (</a:t>
            </a:r>
            <a:r>
              <a:rPr lang="en-US" altLang="en-US" i="1">
                <a:latin typeface="Arial" panose="020B0604020202020204" pitchFamily="34" charset="0"/>
              </a:rPr>
              <a:t>P = </a:t>
            </a:r>
            <a:r>
              <a:rPr lang="en-US" altLang="en-US">
                <a:latin typeface="Arial" panose="020B0604020202020204" pitchFamily="34" charset="0"/>
              </a:rPr>
              <a:t>0.0001), enjoyment without partner (</a:t>
            </a:r>
            <a:r>
              <a:rPr lang="en-US" altLang="en-US" i="1">
                <a:latin typeface="Arial" panose="020B0604020202020204" pitchFamily="34" charset="0"/>
              </a:rPr>
              <a:t>P =</a:t>
            </a:r>
            <a:r>
              <a:rPr lang="en-US" altLang="en-US">
                <a:latin typeface="Arial" panose="020B0604020202020204" pitchFamily="34" charset="0"/>
              </a:rPr>
              <a:t> 0.0001), enjoyment with partner (</a:t>
            </a:r>
            <a:r>
              <a:rPr lang="en-US" altLang="en-US" i="1">
                <a:latin typeface="Arial" panose="020B0604020202020204" pitchFamily="34" charset="0"/>
              </a:rPr>
              <a:t>P=</a:t>
            </a:r>
            <a:r>
              <a:rPr lang="en-US" altLang="en-US">
                <a:latin typeface="Arial" panose="020B0604020202020204" pitchFamily="34" charset="0"/>
              </a:rPr>
              <a:t> 0.0022), percent full erection (</a:t>
            </a:r>
            <a:r>
              <a:rPr lang="en-US" altLang="en-US" i="1">
                <a:latin typeface="Arial" panose="020B0604020202020204" pitchFamily="34" charset="0"/>
              </a:rPr>
              <a:t>P = </a:t>
            </a:r>
            <a:r>
              <a:rPr lang="en-US" altLang="en-US">
                <a:latin typeface="Arial" panose="020B0604020202020204" pitchFamily="34" charset="0"/>
              </a:rPr>
              <a:t>0.0001), and self-assessment of satisfaction with erections (</a:t>
            </a:r>
            <a:r>
              <a:rPr lang="en-US" altLang="en-US" i="1">
                <a:latin typeface="Arial" panose="020B0604020202020204" pitchFamily="34" charset="0"/>
              </a:rPr>
              <a:t>P= </a:t>
            </a:r>
            <a:r>
              <a:rPr lang="en-US" altLang="en-US">
                <a:latin typeface="Arial" panose="020B0604020202020204" pitchFamily="34" charset="0"/>
              </a:rPr>
              <a:t> 0.0001) improved, compared with baseline, and were maintained at the same level from 6 months until the end of the treatment period. Sexual activity scores were also significantly increased and maintained at the same level from 6 months throughout the treatment period (</a:t>
            </a:r>
            <a:r>
              <a:rPr lang="en-US" altLang="en-US" i="1">
                <a:latin typeface="Arial" panose="020B0604020202020204" pitchFamily="34" charset="0"/>
              </a:rPr>
              <a:t>P = </a:t>
            </a:r>
            <a:r>
              <a:rPr lang="en-US" altLang="en-US">
                <a:latin typeface="Arial" panose="020B0604020202020204" pitchFamily="34" charset="0"/>
              </a:rPr>
              <a:t>0.0001). The proportion of subjects with erections increased from a baseline of 64.8% to 81.7% at 6 months without subsequent further significant increases. </a:t>
            </a:r>
          </a:p>
          <a:p>
            <a:pPr eaLnBrk="1" hangingPunct="1"/>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CBEE119C-7AFA-4767-B173-22FB36F95EC4}"/>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15E34E-C4EC-4FCD-9194-6B4A486F3AB8}"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0051" name="Rectangle 2">
            <a:extLst>
              <a:ext uri="{FF2B5EF4-FFF2-40B4-BE49-F238E27FC236}">
                <a16:creationId xmlns:a16="http://schemas.microsoft.com/office/drawing/2014/main" id="{C4A486C5-216B-4A2A-B95E-8CDA41C1B4BA}"/>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06CA2820-A32B-44F4-809A-92C9DE2BE8C0}"/>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Positive mood scores improved with treatment and were sustained (</a:t>
            </a:r>
            <a:r>
              <a:rPr lang="en-US" altLang="en-US" i="1" dirty="0">
                <a:latin typeface="Arial" panose="020B0604020202020204" pitchFamily="34" charset="0"/>
              </a:rPr>
              <a:t>P=</a:t>
            </a:r>
            <a:r>
              <a:rPr lang="en-US" altLang="en-US" dirty="0">
                <a:latin typeface="Arial" panose="020B0604020202020204" pitchFamily="34" charset="0"/>
              </a:rPr>
              <a:t>0.0022), whereas negative mood parameters were decreased and remained significantly lower (</a:t>
            </a:r>
            <a:r>
              <a:rPr lang="en-US" altLang="en-US" i="1" dirty="0">
                <a:latin typeface="Arial" panose="020B0604020202020204" pitchFamily="34" charset="0"/>
              </a:rPr>
              <a:t>P=</a:t>
            </a:r>
            <a:r>
              <a:rPr lang="en-US" altLang="en-US" dirty="0">
                <a:latin typeface="Arial" panose="020B0604020202020204" pitchFamily="34" charset="0"/>
              </a:rPr>
              <a:t>0.0013) than baseline without further changes after 6 months of T gel replacement. There was overall improvement in psychosexual function in men over 60 </a:t>
            </a:r>
            <a:r>
              <a:rPr lang="en-US" altLang="en-US" dirty="0" err="1">
                <a:latin typeface="Arial" panose="020B0604020202020204" pitchFamily="34" charset="0"/>
              </a:rPr>
              <a:t>yr</a:t>
            </a:r>
            <a:r>
              <a:rPr lang="en-US" altLang="en-US" dirty="0">
                <a:latin typeface="Arial" panose="020B0604020202020204" pitchFamily="34" charset="0"/>
              </a:rPr>
              <a:t>, but the changes were smaller, compared with those younger than 60 </a:t>
            </a:r>
            <a:r>
              <a:rPr lang="en-US" altLang="en-US" dirty="0" err="1">
                <a:latin typeface="Arial" panose="020B0604020202020204" pitchFamily="34" charset="0"/>
              </a:rPr>
              <a:t>yr</a:t>
            </a:r>
            <a:r>
              <a:rPr lang="en-US" altLang="en-US" dirty="0">
                <a:latin typeface="Arial" panose="020B0604020202020204" pitchFamily="34" charset="0"/>
              </a:rPr>
              <a:t> of age (</a:t>
            </a:r>
            <a:r>
              <a:rPr lang="en-US" altLang="en-US" i="1" dirty="0">
                <a:latin typeface="Arial" panose="020B0604020202020204" pitchFamily="34" charset="0"/>
              </a:rPr>
              <a:t>e.g. </a:t>
            </a:r>
            <a:r>
              <a:rPr lang="en-US" altLang="en-US" dirty="0">
                <a:latin typeface="Arial" panose="020B0604020202020204" pitchFamily="34" charset="0"/>
              </a:rPr>
              <a:t>sexual activity </a:t>
            </a:r>
            <a:r>
              <a:rPr lang="en-US" altLang="en-US" i="1" dirty="0">
                <a:latin typeface="Arial" panose="020B0604020202020204" pitchFamily="34" charset="0"/>
              </a:rPr>
              <a:t>P=</a:t>
            </a:r>
            <a:r>
              <a:rPr lang="en-US" altLang="en-US" dirty="0">
                <a:latin typeface="Arial" panose="020B0604020202020204" pitchFamily="34" charset="0"/>
              </a:rPr>
              <a:t>0.0129 in older men and </a:t>
            </a:r>
            <a:r>
              <a:rPr lang="en-US" altLang="en-US" i="1" dirty="0">
                <a:latin typeface="Arial" panose="020B0604020202020204" pitchFamily="34" charset="0"/>
              </a:rPr>
              <a:t>P=</a:t>
            </a:r>
            <a:r>
              <a:rPr lang="en-US" altLang="en-US" dirty="0">
                <a:latin typeface="Arial" panose="020B0604020202020204" pitchFamily="34" charset="0"/>
              </a:rPr>
              <a:t> 0.0001 in younger men).</a:t>
            </a:r>
          </a:p>
          <a:p>
            <a:pPr eaLnBrk="1" hangingPunct="1"/>
            <a:endParaRPr lang="en-US"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1C2BB6F9-C9DE-4566-A29A-1012DB0E7870}"/>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45FD239-08F7-47DA-A6DD-D7FC7607DCBE}"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1075" name="Rectangle 2">
            <a:extLst>
              <a:ext uri="{FF2B5EF4-FFF2-40B4-BE49-F238E27FC236}">
                <a16:creationId xmlns:a16="http://schemas.microsoft.com/office/drawing/2014/main" id="{B231C732-B7E7-4DE7-AB4B-F224A8EF1B47}"/>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77750658-E136-409E-A241-01234EAAC709}"/>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Average total body mass increased by 1.2 ± 0.3 kg at 6 months (</a:t>
            </a:r>
            <a:r>
              <a:rPr lang="en-US" altLang="en-US" i="1">
                <a:latin typeface="Arial" panose="020B0604020202020204" pitchFamily="34" charset="0"/>
              </a:rPr>
              <a:t>P=</a:t>
            </a:r>
            <a:r>
              <a:rPr lang="en-US" altLang="en-US">
                <a:latin typeface="Arial" panose="020B0604020202020204" pitchFamily="34" charset="0"/>
              </a:rPr>
              <a:t>0.0157) and did not significantly change with continued T gel therapy. </a:t>
            </a:r>
          </a:p>
          <a:p>
            <a:pPr eaLnBrk="1" hangingPunct="1"/>
            <a:r>
              <a:rPr lang="en-US" altLang="en-US">
                <a:latin typeface="Arial" panose="020B0604020202020204" pitchFamily="34" charset="0"/>
              </a:rPr>
              <a:t>Lean body mass increased significantly (</a:t>
            </a:r>
            <a:r>
              <a:rPr lang="en-US" altLang="en-US" i="1">
                <a:latin typeface="Arial" panose="020B0604020202020204" pitchFamily="34" charset="0"/>
              </a:rPr>
              <a:t>P=</a:t>
            </a:r>
            <a:r>
              <a:rPr lang="en-US" altLang="en-US">
                <a:latin typeface="Arial" panose="020B0604020202020204" pitchFamily="34" charset="0"/>
              </a:rPr>
              <a:t>0.0001) from baseline and remained increased throughout the study period. The change in lean body mass was 1.97 ±  0.24 kg at 6 months and was further increased to 2.93 ± 0.32 kg at 18 months and 2.89 ± 0.41 kg at 30 months (</a:t>
            </a:r>
            <a:r>
              <a:rPr lang="en-US" altLang="en-US" i="1">
                <a:latin typeface="Arial" panose="020B0604020202020204" pitchFamily="34" charset="0"/>
              </a:rPr>
              <a:t>P=</a:t>
            </a:r>
            <a:r>
              <a:rPr lang="en-US" altLang="en-US">
                <a:latin typeface="Arial" panose="020B0604020202020204" pitchFamily="34" charset="0"/>
              </a:rPr>
              <a:t>0.0065). The differences in the lean body mass between the dose groups and those over and under age 60 yr were not significant. </a:t>
            </a:r>
          </a:p>
          <a:p>
            <a:pPr eaLnBrk="1" hangingPunct="1"/>
            <a:r>
              <a:rPr lang="en-US" altLang="en-US">
                <a:latin typeface="Arial" panose="020B0604020202020204" pitchFamily="34" charset="0"/>
              </a:rPr>
              <a:t>Fat mass decreased significantly as a group with T gel replacement (</a:t>
            </a:r>
            <a:r>
              <a:rPr lang="en-US" altLang="en-US" i="1">
                <a:latin typeface="Arial" panose="020B0604020202020204" pitchFamily="34" charset="0"/>
              </a:rPr>
              <a:t>P=</a:t>
            </a:r>
            <a:r>
              <a:rPr lang="en-US" altLang="en-US">
                <a:latin typeface="Arial" panose="020B0604020202020204" pitchFamily="34" charset="0"/>
              </a:rPr>
              <a:t>0.0058). The decrease in fat mass was 0.8 ± 0.3 kg at 6 months and 1.57 ± 0.38 and 1.30 ± 0.51 kg at 18 and 30 months (</a:t>
            </a:r>
            <a:r>
              <a:rPr lang="en-US" altLang="en-US" i="1">
                <a:latin typeface="Arial" panose="020B0604020202020204" pitchFamily="34" charset="0"/>
              </a:rPr>
              <a:t>P=</a:t>
            </a:r>
            <a:r>
              <a:rPr lang="en-US" altLang="en-US">
                <a:latin typeface="Arial" panose="020B0604020202020204" pitchFamily="34" charset="0"/>
              </a:rPr>
              <a:t> 0.088 when compared with 6 months), respectively, without significant differences among the different dose groups. The decreases in fat mass (</a:t>
            </a:r>
            <a:r>
              <a:rPr lang="en-US" altLang="en-US" i="1">
                <a:latin typeface="Arial" panose="020B0604020202020204" pitchFamily="34" charset="0"/>
              </a:rPr>
              <a:t>P=</a:t>
            </a:r>
            <a:r>
              <a:rPr lang="en-US" altLang="en-US">
                <a:latin typeface="Arial" panose="020B0604020202020204" pitchFamily="34" charset="0"/>
              </a:rPr>
              <a:t>0.032) and percent fat (</a:t>
            </a:r>
            <a:r>
              <a:rPr lang="en-US" altLang="en-US" i="1">
                <a:latin typeface="Arial" panose="020B0604020202020204" pitchFamily="34" charset="0"/>
              </a:rPr>
              <a:t>P=</a:t>
            </a:r>
            <a:r>
              <a:rPr lang="en-US" altLang="en-US">
                <a:latin typeface="Arial" panose="020B0604020202020204" pitchFamily="34" charset="0"/>
              </a:rPr>
              <a:t>0.0001) were observed only in the younger subjects but not in older men. The changes in body composition parameters were not related to the change in serum T concentrations during replacement therapy.</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4355DE61-D697-4836-9EF1-90A9CD1BF416}"/>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F7831ED-AD3E-41DB-A7B8-44560F9FCAF3}"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2099" name="Rectangle 2">
            <a:extLst>
              <a:ext uri="{FF2B5EF4-FFF2-40B4-BE49-F238E27FC236}">
                <a16:creationId xmlns:a16="http://schemas.microsoft.com/office/drawing/2014/main" id="{75976BAD-26E0-4B27-A90C-FB07BDC1D10A}"/>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E9E23252-C50E-4823-9FCB-374E68BC1483}"/>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BMD of the hip (</a:t>
            </a:r>
            <a:r>
              <a:rPr lang="en-US" altLang="en-US" i="1">
                <a:latin typeface="Arial" panose="020B0604020202020204" pitchFamily="34" charset="0"/>
              </a:rPr>
              <a:t>P =</a:t>
            </a:r>
            <a:r>
              <a:rPr lang="en-US" altLang="en-US">
                <a:latin typeface="Arial" panose="020B0604020202020204" pitchFamily="34" charset="0"/>
              </a:rPr>
              <a:t> 0.0004) and spine (</a:t>
            </a:r>
            <a:r>
              <a:rPr lang="en-US" altLang="en-US" i="1">
                <a:latin typeface="Arial" panose="020B0604020202020204" pitchFamily="34" charset="0"/>
              </a:rPr>
              <a:t>P=</a:t>
            </a:r>
            <a:r>
              <a:rPr lang="en-US" altLang="en-US">
                <a:latin typeface="Arial" panose="020B0604020202020204" pitchFamily="34" charset="0"/>
              </a:rPr>
              <a:t> 0.0001) showed a gradual and progressive increase with treatment. The increase in the BMD was more marked in the spine than the hip. Spine BMD increased by 0.031± 0.006 (3.1%) and 0.037 ± 0.006 g/cm2 (3.8%) at 18 and 30 months of treatment, respectively, and was significantly higher than that at 6 months (</a:t>
            </a:r>
            <a:r>
              <a:rPr lang="en-US" altLang="en-US" i="1">
                <a:latin typeface="Arial" panose="020B0604020202020204" pitchFamily="34" charset="0"/>
              </a:rPr>
              <a:t>P </a:t>
            </a:r>
            <a:r>
              <a:rPr lang="en-US" altLang="en-US">
                <a:latin typeface="Arial" panose="020B0604020202020204" pitchFamily="34" charset="0"/>
              </a:rPr>
              <a:t>=0.0001). There were no significant differences in the improvement in BMD among the three dose groups or between the younger and older age groups. The absolute increase in BMD in the hip and spine was not related to the baseline serum T or the change in serum T levels but was significantly related to baseline BMD (</a:t>
            </a:r>
            <a:r>
              <a:rPr lang="en-US" altLang="en-US" i="1">
                <a:latin typeface="Arial" panose="020B0604020202020204" pitchFamily="34" charset="0"/>
              </a:rPr>
              <a:t>P=</a:t>
            </a:r>
            <a:r>
              <a:rPr lang="en-US" altLang="en-US">
                <a:latin typeface="Arial" panose="020B0604020202020204" pitchFamily="34" charset="0"/>
              </a:rPr>
              <a:t> 0.0001).</a:t>
            </a: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0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51212E-CC80-4343-822E-467350174E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1781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5376">
              <a:defRPr/>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257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6084094" cy="4029879"/>
          </a:xfrm>
        </p:spPr>
        <p:txBody>
          <a:bodyPr>
            <a:normAutofit lnSpcReduction="10000"/>
          </a:bodyPr>
          <a:lstStyle/>
          <a:p>
            <a:pPr marL="185766" lvl="1" indent="-185766">
              <a:buFont typeface="Arial" panose="020B0604020202020204" pitchFamily="34" charset="0"/>
              <a:buChar char="•"/>
              <a:defRPr/>
            </a:pPr>
            <a:r>
              <a:rPr lang="en-GB" dirty="0"/>
              <a:t>The PDQ is a 7-day diary used in multiple trials to evaluate both the frequency and intensity of sexual desire and performance across sexual activities.</a:t>
            </a:r>
            <a:r>
              <a:rPr lang="en-GB" baseline="30000" dirty="0"/>
              <a:t>1</a:t>
            </a:r>
          </a:p>
          <a:p>
            <a:pPr marL="681142" lvl="1" indent="-185766">
              <a:lnSpc>
                <a:spcPct val="90000"/>
              </a:lnSpc>
              <a:buFont typeface="Calibri" panose="020F0502020204030204" pitchFamily="34" charset="0"/>
              <a:buChar char="–"/>
              <a:defRPr/>
            </a:pPr>
            <a:r>
              <a:rPr lang="en-GB" dirty="0"/>
              <a:t>PDQ-Q4 asks participants to list how many of 12 specified activities (sexual daydreams, anticipation of sex, sexual interactions with partner, flirting by you, flirting toward you, orgasm, ejaculation, intercourse, masturbation, night spontaneous erection, </a:t>
            </a:r>
            <a:br>
              <a:rPr lang="en-GB" dirty="0"/>
            </a:br>
            <a:r>
              <a:rPr lang="en-GB" dirty="0"/>
              <a:t>day spontaneous erection, and erection in response to sexual activity) they engaged </a:t>
            </a:r>
            <a:br>
              <a:rPr lang="en-GB" dirty="0"/>
            </a:br>
            <a:r>
              <a:rPr lang="en-GB" dirty="0"/>
              <a:t>in each day of the week, and the daily count is averaged over 7 days for a total score ranging from 0–12 (higher scores indicate more activity).</a:t>
            </a:r>
            <a:r>
              <a:rPr lang="en-GB" baseline="30000" dirty="0"/>
              <a:t>1,2</a:t>
            </a:r>
          </a:p>
          <a:p>
            <a:pPr marL="185766" lvl="1" indent="-185766">
              <a:lnSpc>
                <a:spcPct val="90000"/>
              </a:lnSpc>
              <a:buFont typeface="Arial" panose="020B0604020202020204" pitchFamily="34" charset="0"/>
              <a:buChar char="•"/>
              <a:defRPr/>
            </a:pPr>
            <a:r>
              <a:rPr lang="en-GB" dirty="0"/>
              <a:t>Previous studies show that in </a:t>
            </a:r>
            <a:r>
              <a:rPr lang="en-GB" dirty="0" err="1"/>
              <a:t>hypogonadal</a:t>
            </a:r>
            <a:r>
              <a:rPr lang="en-GB" dirty="0"/>
              <a:t> men, sexual activity assessed by the</a:t>
            </a:r>
            <a:r>
              <a:rPr lang="en-GB" baseline="0" dirty="0"/>
              <a:t> PDQ </a:t>
            </a:r>
            <a:r>
              <a:rPr lang="en-GB" dirty="0"/>
              <a:t>significantly improved after administration of TTh.</a:t>
            </a:r>
            <a:r>
              <a:rPr lang="en-GB" baseline="30000" dirty="0"/>
              <a:t>1</a:t>
            </a:r>
          </a:p>
          <a:p>
            <a:pPr marL="185766" indent="-185766">
              <a:buFont typeface="Arial" panose="020B0604020202020204" pitchFamily="34" charset="0"/>
              <a:buChar char="•"/>
            </a:pPr>
            <a:r>
              <a:rPr lang="en-GB" dirty="0"/>
              <a:t>In the Sexual Function Trial, sexual activity was assessed by PDQ-Q4, administered by interactive voice response daily for 7 days at baseline and 3, 6, 9 and 12 months. An average of the scores for the 7 days at each time point were taken.</a:t>
            </a:r>
            <a:r>
              <a:rPr lang="en-GB" baseline="30000" dirty="0"/>
              <a:t>3</a:t>
            </a:r>
            <a:endParaRPr lang="en-GB" dirty="0"/>
          </a:p>
          <a:p>
            <a:pPr marL="185766" indent="-185766">
              <a:buFont typeface="Arial" panose="020B0604020202020204" pitchFamily="34" charset="0"/>
              <a:buChar char="•"/>
            </a:pPr>
            <a:r>
              <a:rPr lang="en-GB" dirty="0"/>
              <a:t>PDQ-Q4 was also administered to all men in the T Trials; however, the primary outcome was determined only for men who were enrolled in the Sexual Function Trial, and analyses of PDQ-Q4 in the overall T Trial population were exploratory only.</a:t>
            </a:r>
            <a:r>
              <a:rPr lang="en-GB" baseline="30000" dirty="0"/>
              <a:t>2,3</a:t>
            </a:r>
          </a:p>
          <a:p>
            <a:endParaRPr lang="en-GB" dirty="0"/>
          </a:p>
          <a:p>
            <a:r>
              <a:rPr lang="en-GB" dirty="0"/>
              <a:t>PDQ-Q4, question 4 of the Psychosexual Daily Questionnaire (PDQ); TTh, testosterone therapy</a:t>
            </a:r>
          </a:p>
          <a:p>
            <a:endParaRPr lang="en-GB" sz="1200" dirty="0"/>
          </a:p>
          <a:p>
            <a:r>
              <a:rPr lang="en-GB" sz="1200" b="1" dirty="0"/>
              <a:t>References</a:t>
            </a:r>
          </a:p>
          <a:p>
            <a:r>
              <a:rPr lang="en-GB" b="1" dirty="0"/>
              <a:t>1.</a:t>
            </a:r>
            <a:r>
              <a:rPr lang="en-GB" dirty="0"/>
              <a:t> Wang </a:t>
            </a:r>
            <a:r>
              <a:rPr lang="nb-NO" dirty="0"/>
              <a:t>C </a:t>
            </a:r>
            <a:r>
              <a:rPr lang="nb-NO" i="1" dirty="0"/>
              <a:t>et al. J Sex Med</a:t>
            </a:r>
            <a:r>
              <a:rPr lang="nb-NO" dirty="0"/>
              <a:t> 2018;15:997–1009; </a:t>
            </a:r>
            <a:r>
              <a:rPr lang="en-GB" b="1" dirty="0"/>
              <a:t>2.</a:t>
            </a:r>
            <a:r>
              <a:rPr lang="en-GB" dirty="0"/>
              <a:t> Snyder PJ </a:t>
            </a:r>
            <a:r>
              <a:rPr lang="en-GB" i="1" dirty="0"/>
              <a:t>et al. N </a:t>
            </a:r>
            <a:r>
              <a:rPr lang="en-GB" i="1" dirty="0" err="1"/>
              <a:t>Engl</a:t>
            </a:r>
            <a:r>
              <a:rPr lang="en-GB" i="1" dirty="0"/>
              <a:t> J Med</a:t>
            </a:r>
            <a:r>
              <a:rPr lang="en-GB" dirty="0"/>
              <a:t> 2016;374:611–24;</a:t>
            </a:r>
            <a:r>
              <a:rPr lang="nb-NO" dirty="0"/>
              <a:t> </a:t>
            </a:r>
            <a:br>
              <a:rPr lang="nb-NO" dirty="0"/>
            </a:br>
            <a:r>
              <a:rPr lang="en-GB" b="1" dirty="0"/>
              <a:t>3.</a:t>
            </a:r>
            <a:r>
              <a:rPr lang="en-GB" dirty="0"/>
              <a:t> Snyder PJ </a:t>
            </a:r>
            <a:r>
              <a:rPr lang="en-GB" i="1" dirty="0"/>
              <a:t>et al. </a:t>
            </a:r>
            <a:r>
              <a:rPr lang="en-GB" i="1" dirty="0" err="1"/>
              <a:t>Endocr</a:t>
            </a:r>
            <a:r>
              <a:rPr lang="en-GB" i="1" dirty="0"/>
              <a:t> Rev</a:t>
            </a:r>
            <a:r>
              <a:rPr lang="en-GB" dirty="0"/>
              <a:t> 2018;39:369–86.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887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80894" cy="4029879"/>
          </a:xfrm>
        </p:spPr>
        <p:txBody>
          <a:bodyPr/>
          <a:lstStyle/>
          <a:p>
            <a:pPr marL="185766" indent="-185766">
              <a:buFont typeface="Arial" panose="020B0604020202020204" pitchFamily="34" charset="0"/>
              <a:buChar char="•"/>
            </a:pPr>
            <a:r>
              <a:rPr lang="en-GB" dirty="0"/>
              <a:t>TTh, compared with placebo, substantially increased sexual activity, averaged over all follow-up visits, for men enrolled in the Sexual Function Trial (n=459) and also for all men in the </a:t>
            </a:r>
            <a:r>
              <a:rPr lang="en-GB" dirty="0" err="1"/>
              <a:t>TTrials</a:t>
            </a:r>
            <a:r>
              <a:rPr lang="en-GB" dirty="0"/>
              <a:t> (n=771). This effect was seen for most types of sexual activity assessed, including sexual daydreams, flirting, sexual intercourse, masturbation and spontaneous erections at night.</a:t>
            </a:r>
            <a:r>
              <a:rPr lang="en-GB" baseline="30000" dirty="0"/>
              <a:t>1,2</a:t>
            </a:r>
            <a:endParaRPr lang="en-GB" dirty="0"/>
          </a:p>
          <a:p>
            <a:pPr marL="681142" lvl="1" indent="-185766">
              <a:lnSpc>
                <a:spcPct val="90000"/>
              </a:lnSpc>
              <a:buFont typeface="Calibri" panose="020F0502020204030204" pitchFamily="34" charset="0"/>
              <a:buChar char="–"/>
              <a:defRPr/>
            </a:pPr>
            <a:r>
              <a:rPr lang="en-GB" dirty="0"/>
              <a:t>The treatment effect (defined as the mean difference in the change from baseline between participants assigned to TTh and those assigned to placebo) was 0.58 </a:t>
            </a:r>
            <a:br>
              <a:rPr lang="en-GB" dirty="0"/>
            </a:br>
            <a:r>
              <a:rPr lang="en-GB" dirty="0"/>
              <a:t>and 0.62 for men in the Sexual Function Trial and all men in the </a:t>
            </a:r>
            <a:r>
              <a:rPr lang="en-GB" dirty="0" err="1"/>
              <a:t>TTrials</a:t>
            </a:r>
            <a:r>
              <a:rPr lang="en-GB" dirty="0"/>
              <a:t>, respectively (both p&lt;0.001).</a:t>
            </a:r>
            <a:r>
              <a:rPr lang="en-GB" baseline="30000" dirty="0"/>
              <a:t>3</a:t>
            </a:r>
          </a:p>
          <a:p>
            <a:pPr marL="681142" lvl="1" indent="-185766">
              <a:lnSpc>
                <a:spcPct val="90000"/>
              </a:lnSpc>
              <a:buFont typeface="Calibri" panose="020F0502020204030204" pitchFamily="34" charset="0"/>
              <a:buChar char="–"/>
              <a:defRPr/>
            </a:pPr>
            <a:r>
              <a:rPr lang="en-GB" dirty="0"/>
              <a:t>The clinical significance of this effect can be judged from the effect size of 0.45, </a:t>
            </a:r>
            <a:br>
              <a:rPr lang="en-GB" dirty="0"/>
            </a:br>
            <a:r>
              <a:rPr lang="en-GB" dirty="0"/>
              <a:t>which is close to a ‘moderate’ effect of 0.5, and that TTh increased sexual activity </a:t>
            </a:r>
            <a:br>
              <a:rPr lang="en-GB" dirty="0"/>
            </a:br>
            <a:r>
              <a:rPr lang="en-GB" dirty="0"/>
              <a:t>of all types about four times a week.</a:t>
            </a:r>
            <a:r>
              <a:rPr lang="en-GB" baseline="30000" dirty="0"/>
              <a:t>1</a:t>
            </a:r>
          </a:p>
          <a:p>
            <a:pPr marL="681142" lvl="1" indent="-185766">
              <a:lnSpc>
                <a:spcPct val="90000"/>
              </a:lnSpc>
              <a:buFont typeface="Calibri" panose="020F0502020204030204" pitchFamily="34" charset="0"/>
              <a:buChar char="–"/>
              <a:defRPr/>
            </a:pPr>
            <a:r>
              <a:rPr lang="en-GB" dirty="0"/>
              <a:t>Elevations in plasma testosterone level during TTh were proportional to increases </a:t>
            </a:r>
            <a:br>
              <a:rPr lang="en-GB" dirty="0"/>
            </a:br>
            <a:r>
              <a:rPr lang="en-GB" dirty="0"/>
              <a:t>in PDQ-Q4 score (p&lt;0.001 by instrumental variable analysis).</a:t>
            </a:r>
            <a:r>
              <a:rPr lang="en-GB" baseline="30000" dirty="0"/>
              <a:t>3</a:t>
            </a:r>
          </a:p>
          <a:p>
            <a:pPr marL="185766" indent="-185766">
              <a:buFont typeface="Arial" panose="020B0604020202020204" pitchFamily="34" charset="0"/>
              <a:buChar char="•"/>
            </a:pPr>
            <a:r>
              <a:rPr lang="en-GB" dirty="0"/>
              <a:t>TTh also substantially increased libido and, to a lesser degree, erectile function.</a:t>
            </a:r>
            <a:r>
              <a:rPr lang="en-GB" baseline="30000" dirty="0"/>
              <a:t>1</a:t>
            </a:r>
          </a:p>
          <a:p>
            <a:pPr marL="185766" indent="-185766">
              <a:buFont typeface="Arial" panose="020B0604020202020204" pitchFamily="34" charset="0"/>
              <a:buChar char="•"/>
            </a:pPr>
            <a:r>
              <a:rPr lang="en-GB" dirty="0"/>
              <a:t>Incremental increases in total and free testosterone and </a:t>
            </a:r>
            <a:r>
              <a:rPr lang="en-GB" dirty="0" err="1"/>
              <a:t>oestradiol</a:t>
            </a:r>
            <a:r>
              <a:rPr lang="en-GB" dirty="0"/>
              <a:t> levels were substantially associated with greater improvements in sexual activity and libido, but not erectile function.</a:t>
            </a:r>
            <a:r>
              <a:rPr lang="en-GB" baseline="30000" dirty="0"/>
              <a:t>1</a:t>
            </a:r>
          </a:p>
          <a:p>
            <a:endParaRPr lang="en-GB" dirty="0"/>
          </a:p>
          <a:p>
            <a:r>
              <a:rPr lang="en-GB" dirty="0"/>
              <a:t>CI, confidence interval; OR, odds ratio; PDQ-Q4, question 4 of the Psychosexual Daily Questionnaire; TTh, testosterone therapy</a:t>
            </a:r>
          </a:p>
          <a:p>
            <a:endParaRPr lang="en-GB" dirty="0"/>
          </a:p>
          <a:p>
            <a:r>
              <a:rPr lang="en-GB" b="1" dirty="0"/>
              <a:t>References</a:t>
            </a:r>
          </a:p>
          <a:p>
            <a:r>
              <a:rPr lang="sv-SE" b="1" dirty="0"/>
              <a:t>1.</a:t>
            </a:r>
            <a:r>
              <a:rPr lang="sv-SE" dirty="0"/>
              <a:t> Snyder PJ </a:t>
            </a:r>
            <a:r>
              <a:rPr lang="sv-SE" i="1" dirty="0"/>
              <a:t>et al. Endocr Rev</a:t>
            </a:r>
            <a:r>
              <a:rPr lang="sv-SE" dirty="0"/>
              <a:t> 2018;39:369–86; </a:t>
            </a:r>
            <a:r>
              <a:rPr lang="sv-SE" b="1" dirty="0"/>
              <a:t>2.</a:t>
            </a:r>
            <a:r>
              <a:rPr lang="sv-SE" dirty="0"/>
              <a:t> </a:t>
            </a:r>
            <a:r>
              <a:rPr lang="pt-BR" dirty="0"/>
              <a:t>Matsumoto AM. </a:t>
            </a:r>
            <a:r>
              <a:rPr lang="pt-BR" i="1" dirty="0"/>
              <a:t>Curr Opin Endocr Metab Res</a:t>
            </a:r>
            <a:r>
              <a:rPr lang="pt-BR" dirty="0"/>
              <a:t> 2019;6:34–41; </a:t>
            </a:r>
            <a:r>
              <a:rPr lang="pt-BR" b="1" dirty="0"/>
              <a:t>3.</a:t>
            </a:r>
            <a:r>
              <a:rPr lang="pt-BR" dirty="0"/>
              <a:t> </a:t>
            </a:r>
            <a:r>
              <a:rPr lang="en-GB" dirty="0"/>
              <a:t>Snyder PJ </a:t>
            </a:r>
            <a:r>
              <a:rPr lang="en-GB" i="1" dirty="0"/>
              <a:t>et al. </a:t>
            </a:r>
            <a:r>
              <a:rPr lang="sv-SE" i="1" dirty="0"/>
              <a:t>N Engl J Med</a:t>
            </a:r>
            <a:r>
              <a:rPr lang="sv-SE" dirty="0"/>
              <a:t> 2016;374:611–24.</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76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788901" cy="4029879"/>
          </a:xfrm>
        </p:spPr>
        <p:txBody>
          <a:bodyPr/>
          <a:lstStyle/>
          <a:p>
            <a:pPr marL="185766" indent="-185766">
              <a:buFont typeface="Arial" panose="020B0604020202020204" pitchFamily="34" charset="0"/>
              <a:buChar char="•"/>
            </a:pPr>
            <a:r>
              <a:rPr lang="en-GB" dirty="0"/>
              <a:t>Young male cancer survivors in the UK with borderline low testosterone levels were</a:t>
            </a:r>
            <a:br>
              <a:rPr lang="en-GB" dirty="0"/>
            </a:br>
            <a:r>
              <a:rPr lang="en-GB" dirty="0"/>
              <a:t>enrolled in the placebo-controlled, double-blind TRYMS trial of </a:t>
            </a:r>
            <a:r>
              <a:rPr lang="en-GB" dirty="0" err="1"/>
              <a:t>TTh</a:t>
            </a:r>
            <a:r>
              <a:rPr lang="en-GB" dirty="0"/>
              <a:t>.</a:t>
            </a:r>
          </a:p>
          <a:p>
            <a:pPr marL="185766" indent="-185766">
              <a:buFont typeface="Arial" panose="020B0604020202020204" pitchFamily="34" charset="0"/>
              <a:buChar char="•"/>
            </a:pPr>
            <a:r>
              <a:rPr lang="en-GB" dirty="0"/>
              <a:t>Eligible participants were aged 25–50 years and were ≥12 months from the end of</a:t>
            </a:r>
            <a:br>
              <a:rPr lang="en-GB" dirty="0"/>
            </a:br>
            <a:r>
              <a:rPr lang="en-GB" dirty="0"/>
              <a:t>curative treatment for either testicular cancer, lymphoma or leukaemia, and had a</a:t>
            </a:r>
            <a:br>
              <a:rPr lang="en-GB" dirty="0"/>
            </a:br>
            <a:r>
              <a:rPr lang="en-GB" dirty="0"/>
              <a:t>baseline morning serum total testosterone concentration of 7–12 </a:t>
            </a:r>
            <a:r>
              <a:rPr lang="en-GB" dirty="0" err="1"/>
              <a:t>nmol</a:t>
            </a:r>
            <a:r>
              <a:rPr lang="en-GB" dirty="0"/>
              <a:t>/L.</a:t>
            </a:r>
          </a:p>
          <a:p>
            <a:pPr marL="185766" indent="-185766">
              <a:buFont typeface="Arial" panose="020B0604020202020204" pitchFamily="34" charset="0"/>
              <a:buChar char="•"/>
            </a:pPr>
            <a:r>
              <a:rPr lang="en-GB" dirty="0"/>
              <a:t>Participants were randomised to either active testosterone 2% gel or a placebo (inactive)</a:t>
            </a:r>
            <a:br>
              <a:rPr lang="en-GB" dirty="0"/>
            </a:br>
            <a:r>
              <a:rPr lang="en-GB" dirty="0"/>
              <a:t>gel, applied daily to skin for 6 months.</a:t>
            </a:r>
          </a:p>
          <a:p>
            <a:pPr marL="185766" indent="-185766">
              <a:buFont typeface="Arial" panose="020B0604020202020204" pitchFamily="34" charset="0"/>
              <a:buChar char="•"/>
            </a:pPr>
            <a:r>
              <a:rPr lang="en-GB" dirty="0"/>
              <a:t>At baseline and study end, body composition was measured and participants’ quality of</a:t>
            </a:r>
            <a:br>
              <a:rPr lang="en-GB" dirty="0"/>
            </a:br>
            <a:r>
              <a:rPr lang="en-GB" dirty="0"/>
              <a:t>life was assessed using questionnaires.</a:t>
            </a:r>
          </a:p>
          <a:p>
            <a:endParaRPr lang="en-GB" dirty="0"/>
          </a:p>
          <a:p>
            <a:r>
              <a:rPr lang="en-GB" dirty="0"/>
              <a:t>TRYMS, Testosterone Replacement in Young Male Cancer Survivors; </a:t>
            </a:r>
            <a:r>
              <a:rPr lang="en-GB" dirty="0" err="1"/>
              <a:t>TTh</a:t>
            </a:r>
            <a:r>
              <a:rPr lang="en-GB" dirty="0"/>
              <a:t>, testosterone therapy</a:t>
            </a:r>
          </a:p>
          <a:p>
            <a:endParaRPr lang="en-GB" dirty="0"/>
          </a:p>
          <a:p>
            <a:r>
              <a:rPr lang="en-GB" b="1" dirty="0"/>
              <a:t>Reference</a:t>
            </a:r>
          </a:p>
          <a:p>
            <a:r>
              <a:rPr lang="en-GB" dirty="0"/>
              <a:t>Walsh JS </a:t>
            </a:r>
            <a:r>
              <a:rPr lang="en-GB" i="1" dirty="0"/>
              <a:t>et al. </a:t>
            </a:r>
            <a:r>
              <a:rPr lang="en-GB" i="1" dirty="0" err="1"/>
              <a:t>PLoS</a:t>
            </a:r>
            <a:r>
              <a:rPr lang="en-GB" i="1" dirty="0"/>
              <a:t> Med</a:t>
            </a:r>
            <a:r>
              <a:rPr lang="en-GB" dirty="0"/>
              <a:t> 2019;16:e1002960.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630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Young male cancer survivors in the UK with borderline low testosterone levels were enrolled in the placebo-controlled, double-blind TRYMS trial of </a:t>
            </a:r>
            <a:r>
              <a:rPr lang="en-GB" dirty="0" err="1"/>
              <a:t>TTh</a:t>
            </a:r>
            <a:r>
              <a:rPr lang="en-GB" dirty="0"/>
              <a:t>.</a:t>
            </a:r>
          </a:p>
          <a:p>
            <a:pPr marL="185766" indent="-185766">
              <a:buFont typeface="Arial" panose="020B0604020202020204" pitchFamily="34" charset="0"/>
              <a:buChar char="•"/>
            </a:pPr>
            <a:r>
              <a:rPr lang="en-GB" dirty="0"/>
              <a:t>At Week 26, </a:t>
            </a:r>
            <a:r>
              <a:rPr lang="en-GB" dirty="0" err="1"/>
              <a:t>TTh</a:t>
            </a:r>
            <a:r>
              <a:rPr lang="en-GB" dirty="0"/>
              <a:t> was associated with a statistically significant:</a:t>
            </a:r>
          </a:p>
          <a:p>
            <a:pPr marL="388733" lvl="1" indent="-190927">
              <a:buFont typeface="Arial" panose="020B0604020202020204" pitchFamily="34" charset="0"/>
              <a:buChar char="•"/>
            </a:pPr>
            <a:r>
              <a:rPr lang="en-GB" dirty="0"/>
              <a:t>Decrease in trunk fat mass [treatment effect: -0.9 kg (95% CI: -1.6, -0.3; p=0.0073)]; </a:t>
            </a:r>
            <a:br>
              <a:rPr lang="en-GB" dirty="0"/>
            </a:br>
            <a:r>
              <a:rPr lang="en-GB" dirty="0"/>
              <a:t>in the treatment group, 25% of men had a decrease in trunk fat mass of &gt;1.5 kg.</a:t>
            </a:r>
          </a:p>
          <a:p>
            <a:pPr marL="388733" lvl="1" indent="-190927">
              <a:buFont typeface="Arial" panose="020B0604020202020204" pitchFamily="34" charset="0"/>
              <a:buChar char="•"/>
            </a:pPr>
            <a:r>
              <a:rPr lang="en-GB" dirty="0"/>
              <a:t>Decrease in whole-body fat mass [treatment effect: -1.8 kg (95% CI: -2.9, -0.7; p=0.0016)].</a:t>
            </a:r>
          </a:p>
          <a:p>
            <a:pPr marL="388733" lvl="1" indent="-190927">
              <a:buFont typeface="Arial" panose="020B0604020202020204" pitchFamily="34" charset="0"/>
              <a:buChar char="•"/>
            </a:pPr>
            <a:r>
              <a:rPr lang="en-GB" dirty="0"/>
              <a:t>Increase in lean body mass [treatment effect: 1.5 kg (95% CI: 0.9, 2.1; p&lt;0.001)].</a:t>
            </a:r>
          </a:p>
          <a:p>
            <a:pPr marL="185766" indent="-185766">
              <a:buFont typeface="Arial" panose="020B0604020202020204" pitchFamily="34" charset="0"/>
              <a:buChar char="•"/>
            </a:pPr>
            <a:r>
              <a:rPr lang="en-GB" dirty="0" err="1"/>
              <a:t>TTh</a:t>
            </a:r>
            <a:r>
              <a:rPr lang="en-GB" dirty="0"/>
              <a:t> is associated with improvements in body composition in men with low/low-normal fasting morning total testosterone concentrations (7–12 </a:t>
            </a:r>
            <a:r>
              <a:rPr lang="en-GB" dirty="0" err="1"/>
              <a:t>nmol</a:t>
            </a:r>
            <a:r>
              <a:rPr lang="en-GB" dirty="0"/>
              <a:t>/L).</a:t>
            </a:r>
          </a:p>
          <a:p>
            <a:endParaRPr lang="en-GB" dirty="0"/>
          </a:p>
          <a:p>
            <a:r>
              <a:rPr lang="en-GB" dirty="0"/>
              <a:t>CI, confidence interval; TRYMS, Testosterone Replacement in Young Male Cancer Survivors; </a:t>
            </a:r>
            <a:r>
              <a:rPr lang="en-GB" dirty="0" err="1"/>
              <a:t>TTh</a:t>
            </a:r>
            <a:r>
              <a:rPr lang="en-GB" dirty="0"/>
              <a:t>, testosterone therapy</a:t>
            </a:r>
          </a:p>
          <a:p>
            <a:pPr lvl="0"/>
            <a:endParaRPr lang="en-GB" dirty="0"/>
          </a:p>
          <a:p>
            <a:pPr lvl="0"/>
            <a:r>
              <a:rPr lang="en-GB" b="1" dirty="0"/>
              <a:t>Reference</a:t>
            </a:r>
          </a:p>
          <a:p>
            <a:pPr lvl="0"/>
            <a:r>
              <a:rPr lang="en-GB" dirty="0"/>
              <a:t>Walsh JS </a:t>
            </a:r>
            <a:r>
              <a:rPr lang="en-GB" i="1" dirty="0"/>
              <a:t>et al. </a:t>
            </a:r>
            <a:r>
              <a:rPr lang="en-GB" i="1" dirty="0" err="1"/>
              <a:t>PLoS</a:t>
            </a:r>
            <a:r>
              <a:rPr lang="en-GB" i="1" dirty="0"/>
              <a:t> Med</a:t>
            </a:r>
            <a:r>
              <a:rPr lang="en-GB" dirty="0"/>
              <a:t> 2019;16:e1002960.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630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212E-CC80-4343-822E-467350174EB9}"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1698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11044" cy="4029879"/>
          </a:xfrm>
        </p:spPr>
        <p:txBody>
          <a:bodyPr>
            <a:normAutofit/>
          </a:bodyPr>
          <a:lstStyle/>
          <a:p>
            <a:pPr marL="185766" indent="-185766">
              <a:buFont typeface="Arial" panose="020B0604020202020204" pitchFamily="34" charset="0"/>
              <a:buChar char="•"/>
            </a:pPr>
            <a:r>
              <a:rPr lang="en-GB" dirty="0"/>
              <a:t>For the Anaemia Trial, men had baseline haemoglobin levels ≤12.7 g/</a:t>
            </a:r>
            <a:r>
              <a:rPr lang="en-GB" dirty="0" err="1"/>
              <a:t>dL</a:t>
            </a:r>
            <a:r>
              <a:rPr lang="en-GB" dirty="0"/>
              <a:t> and were classified using family history and blood/laboratory testing into cohorts with either </a:t>
            </a:r>
            <a:r>
              <a:rPr lang="en-GB" b="1" dirty="0"/>
              <a:t>unexplained anaemia</a:t>
            </a:r>
            <a:r>
              <a:rPr lang="en-GB" dirty="0"/>
              <a:t> (n=62, 49.2%) or </a:t>
            </a:r>
            <a:r>
              <a:rPr lang="en-GB" b="1" dirty="0"/>
              <a:t>anaemia of known cause</a:t>
            </a:r>
            <a:r>
              <a:rPr lang="en-GB" dirty="0"/>
              <a:t> (n=64, 50.8%):</a:t>
            </a:r>
          </a:p>
          <a:p>
            <a:pPr marL="681142" lvl="1" indent="-185766">
              <a:lnSpc>
                <a:spcPct val="90000"/>
              </a:lnSpc>
              <a:buFont typeface="Calibri" panose="020F0502020204030204" pitchFamily="34" charset="0"/>
              <a:buChar char="–"/>
              <a:defRPr/>
            </a:pPr>
            <a:r>
              <a:rPr lang="en-GB" dirty="0"/>
              <a:t>Myelodysplasia, n=8 (6.3%).</a:t>
            </a:r>
          </a:p>
          <a:p>
            <a:pPr marL="681142" lvl="1" indent="-185766">
              <a:lnSpc>
                <a:spcPct val="90000"/>
              </a:lnSpc>
              <a:buFont typeface="Calibri" panose="020F0502020204030204" pitchFamily="34" charset="0"/>
              <a:buChar char="–"/>
              <a:defRPr/>
            </a:pPr>
            <a:r>
              <a:rPr lang="en-GB" dirty="0"/>
              <a:t>Iron deficiency, n=42 (33.3%).</a:t>
            </a:r>
          </a:p>
          <a:p>
            <a:pPr marL="681142" lvl="1" indent="-185766">
              <a:lnSpc>
                <a:spcPct val="90000"/>
              </a:lnSpc>
              <a:buFont typeface="Calibri" panose="020F0502020204030204" pitchFamily="34" charset="0"/>
              <a:buChar char="–"/>
              <a:defRPr/>
            </a:pPr>
            <a:r>
              <a:rPr lang="en-GB" dirty="0"/>
              <a:t>Vitamin B12 deficiency, n=3 (2.4%).</a:t>
            </a:r>
          </a:p>
          <a:p>
            <a:pPr marL="681142" lvl="1" indent="-185766">
              <a:lnSpc>
                <a:spcPct val="90000"/>
              </a:lnSpc>
              <a:buFont typeface="Calibri" panose="020F0502020204030204" pitchFamily="34" charset="0"/>
              <a:buChar char="–"/>
              <a:defRPr/>
            </a:pPr>
            <a:r>
              <a:rPr lang="en-GB" dirty="0"/>
              <a:t>Anaemia of inflammation/chronic disease, n=10 (7.9%).</a:t>
            </a:r>
          </a:p>
          <a:p>
            <a:pPr marL="681142" lvl="1" indent="-185766">
              <a:lnSpc>
                <a:spcPct val="90000"/>
              </a:lnSpc>
              <a:buFont typeface="Calibri" panose="020F0502020204030204" pitchFamily="34" charset="0"/>
              <a:buChar char="–"/>
              <a:defRPr/>
            </a:pPr>
            <a:r>
              <a:rPr lang="en-GB" dirty="0"/>
              <a:t>Plasma cell </a:t>
            </a:r>
            <a:r>
              <a:rPr lang="en-GB" dirty="0" err="1"/>
              <a:t>dyscrasia</a:t>
            </a:r>
            <a:r>
              <a:rPr lang="en-GB" dirty="0"/>
              <a:t>, n=1 (0.8%).</a:t>
            </a:r>
          </a:p>
          <a:p>
            <a:pPr marL="681142" lvl="1" indent="-185766">
              <a:lnSpc>
                <a:spcPct val="90000"/>
              </a:lnSpc>
              <a:buFont typeface="Calibri" panose="020F0502020204030204" pitchFamily="34" charset="0"/>
              <a:buChar char="–"/>
              <a:defRPr/>
            </a:pPr>
            <a:endParaRPr lang="en-GB" dirty="0"/>
          </a:p>
          <a:p>
            <a:pPr marL="681142" lvl="1" indent="-185766">
              <a:lnSpc>
                <a:spcPct val="90000"/>
              </a:lnSpc>
              <a:buFont typeface="Calibri" panose="020F0502020204030204" pitchFamily="34" charset="0"/>
              <a:buChar char="–"/>
              <a:defRPr/>
            </a:pPr>
            <a:r>
              <a:rPr lang="en-GB" dirty="0"/>
              <a:t>No cases of renal insufficiency, folate deficiency, haemolytic anaemia or </a:t>
            </a:r>
            <a:br>
              <a:rPr lang="en-GB" dirty="0"/>
            </a:br>
            <a:r>
              <a:rPr lang="en-GB" dirty="0"/>
              <a:t>monoclonal </a:t>
            </a:r>
            <a:r>
              <a:rPr lang="en-GB" dirty="0" err="1"/>
              <a:t>gammopathy</a:t>
            </a:r>
            <a:r>
              <a:rPr lang="en-GB" dirty="0"/>
              <a:t>.</a:t>
            </a:r>
          </a:p>
          <a:p>
            <a:endParaRPr lang="en-GB" dirty="0"/>
          </a:p>
          <a:p>
            <a:r>
              <a:rPr lang="en-GB" dirty="0"/>
              <a:t>TTh, testosterone therapy</a:t>
            </a:r>
          </a:p>
          <a:p>
            <a:endParaRPr lang="en-GB" sz="1200" dirty="0"/>
          </a:p>
          <a:p>
            <a:r>
              <a:rPr lang="en-GB" sz="1200"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887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26" indent="-180026">
              <a:buFont typeface="Arial" panose="020B0604020202020204" pitchFamily="34" charset="0"/>
              <a:buChar char="•"/>
            </a:pPr>
            <a:r>
              <a:rPr lang="en-GB" dirty="0"/>
              <a:t>In cases of unexplained anaemia, more men receiving </a:t>
            </a:r>
            <a:r>
              <a:rPr lang="en-GB" dirty="0" err="1"/>
              <a:t>TTh</a:t>
            </a:r>
            <a:r>
              <a:rPr lang="en-GB" dirty="0"/>
              <a:t> achieved improvements in haemoglobin concentration ≥1.0 g/dL at Month 12 versus baseline, compared with placebo treatment (adjusted OR 31.5, 95% CI: 3.7–277.8; p=0.02) (primary outcome).</a:t>
            </a:r>
          </a:p>
          <a:p>
            <a:pPr marL="660095" lvl="1" indent="-180026">
              <a:lnSpc>
                <a:spcPct val="90000"/>
              </a:lnSpc>
              <a:buFont typeface="Calibri" panose="020F0502020204030204" pitchFamily="34" charset="0"/>
              <a:buChar char="–"/>
              <a:defRPr/>
            </a:pPr>
            <a:r>
              <a:rPr lang="en-GB" dirty="0"/>
              <a:t>In total, 54% of </a:t>
            </a:r>
            <a:r>
              <a:rPr lang="en-GB" dirty="0" err="1"/>
              <a:t>TTh</a:t>
            </a:r>
            <a:r>
              <a:rPr lang="en-GB" dirty="0"/>
              <a:t>-treated men and 15% of placebo-treated men had increases of ≥1.0 g/</a:t>
            </a:r>
            <a:r>
              <a:rPr lang="en-GB" dirty="0" err="1"/>
              <a:t>dL</a:t>
            </a:r>
            <a:r>
              <a:rPr lang="en-GB" dirty="0"/>
              <a:t> versus baseline.</a:t>
            </a:r>
          </a:p>
          <a:p>
            <a:pPr marL="180026" indent="-180026">
              <a:buFont typeface="Arial" panose="020B0604020202020204" pitchFamily="34" charset="0"/>
              <a:buChar char="•"/>
            </a:pPr>
            <a:r>
              <a:rPr lang="en-GB" dirty="0" err="1"/>
              <a:t>TTh</a:t>
            </a:r>
            <a:r>
              <a:rPr lang="en-GB" dirty="0"/>
              <a:t> also increased haemoglobin concentrations by continuous analysis in men with unexplained anaemia (secondary outcome):</a:t>
            </a:r>
          </a:p>
          <a:p>
            <a:pPr marL="660095" lvl="1" indent="-180026">
              <a:lnSpc>
                <a:spcPct val="90000"/>
              </a:lnSpc>
              <a:buFont typeface="Calibri" panose="020F0502020204030204" pitchFamily="34" charset="0"/>
              <a:buChar char="–"/>
              <a:defRPr/>
            </a:pPr>
            <a:r>
              <a:rPr lang="en-GB" dirty="0"/>
              <a:t>Adjusted mean difference 0.83 g/</a:t>
            </a:r>
            <a:r>
              <a:rPr lang="en-GB" dirty="0" err="1"/>
              <a:t>dL</a:t>
            </a:r>
            <a:r>
              <a:rPr lang="en-GB" dirty="0"/>
              <a:t>, 95% CI: 0.48–1.39; p&lt;0.001.</a:t>
            </a:r>
          </a:p>
          <a:p>
            <a:pPr marL="180026" indent="-180026">
              <a:buFont typeface="Arial" panose="020B0604020202020204" pitchFamily="34" charset="0"/>
              <a:buChar char="•"/>
            </a:pPr>
            <a:r>
              <a:rPr lang="en-GB" dirty="0"/>
              <a:t>At Month 12, 58.3% (n=14/24) of </a:t>
            </a:r>
            <a:r>
              <a:rPr lang="en-GB" dirty="0" err="1"/>
              <a:t>TTh</a:t>
            </a:r>
            <a:r>
              <a:rPr lang="en-GB" dirty="0"/>
              <a:t>-treated men with unexplained anaemia at baseline were no longer anaemic, compared with 22.2% (n=6/27) of placebo-treated men </a:t>
            </a:r>
            <a:br>
              <a:rPr lang="en-GB" dirty="0"/>
            </a:br>
            <a:r>
              <a:rPr lang="en-GB" dirty="0"/>
              <a:t>(OR 17.0, 95% CI: 2.8–104.0; p=0.002).</a:t>
            </a:r>
          </a:p>
          <a:p>
            <a:endParaRPr lang="en-GB" dirty="0"/>
          </a:p>
          <a:p>
            <a:r>
              <a:rPr lang="en-GB" dirty="0"/>
              <a:t>CI, confidence interval; OR, odds ratio; </a:t>
            </a:r>
            <a:r>
              <a:rPr lang="en-GB" dirty="0" err="1"/>
              <a:t>TTh</a:t>
            </a:r>
            <a:r>
              <a:rPr lang="en-GB" dirty="0"/>
              <a:t>, testosterone therapy</a:t>
            </a:r>
          </a:p>
          <a:p>
            <a:endParaRPr lang="en-GB" dirty="0"/>
          </a:p>
          <a:p>
            <a:r>
              <a:rPr lang="en-GB"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76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26" indent="-180026">
              <a:buFont typeface="Arial" panose="020B0604020202020204" pitchFamily="34" charset="0"/>
              <a:buChar char="•"/>
            </a:pPr>
            <a:r>
              <a:rPr lang="en-GB" dirty="0"/>
              <a:t>In cases of anaemia of known cause, more men receiving </a:t>
            </a:r>
            <a:r>
              <a:rPr lang="en-GB" dirty="0" err="1"/>
              <a:t>TTh</a:t>
            </a:r>
            <a:r>
              <a:rPr lang="en-GB" dirty="0"/>
              <a:t> achieved improvements in haemoglobin concentration ≥1.0 g/</a:t>
            </a:r>
            <a:r>
              <a:rPr lang="en-GB" dirty="0" err="1"/>
              <a:t>dL</a:t>
            </a:r>
            <a:r>
              <a:rPr lang="en-GB" dirty="0"/>
              <a:t> at Month 12 versus baseline, compared with placebo treatment (adjusted OR 8.2, 95% CI: 2.1–31.9; p=0.003).</a:t>
            </a:r>
          </a:p>
          <a:p>
            <a:pPr marL="660095" lvl="1" indent="-180026">
              <a:lnSpc>
                <a:spcPct val="90000"/>
              </a:lnSpc>
              <a:buFont typeface="Calibri" panose="020F0502020204030204" pitchFamily="34" charset="0"/>
              <a:buChar char="–"/>
              <a:defRPr/>
            </a:pPr>
            <a:r>
              <a:rPr lang="en-GB" dirty="0"/>
              <a:t>In total, 52% of </a:t>
            </a:r>
            <a:r>
              <a:rPr lang="en-GB" dirty="0" err="1"/>
              <a:t>TTh</a:t>
            </a:r>
            <a:r>
              <a:rPr lang="en-GB" dirty="0"/>
              <a:t>-treated men and 19% of placebo-treated men had increases of ≥1.0 g/</a:t>
            </a:r>
            <a:r>
              <a:rPr lang="en-GB" dirty="0" err="1"/>
              <a:t>dL</a:t>
            </a:r>
            <a:r>
              <a:rPr lang="en-GB" dirty="0"/>
              <a:t> versus baseline.</a:t>
            </a:r>
          </a:p>
          <a:p>
            <a:pPr marL="180026" indent="-180026">
              <a:buFont typeface="Arial" panose="020B0604020202020204" pitchFamily="34" charset="0"/>
              <a:buChar char="•"/>
            </a:pPr>
            <a:r>
              <a:rPr lang="en-GB" dirty="0" err="1"/>
              <a:t>TTh</a:t>
            </a:r>
            <a:r>
              <a:rPr lang="en-GB" dirty="0"/>
              <a:t> also increased haemoglobin concentrations by continuous analysis in men with anaemia of known cause:</a:t>
            </a:r>
          </a:p>
          <a:p>
            <a:pPr marL="660095" lvl="1" indent="-180026">
              <a:lnSpc>
                <a:spcPct val="90000"/>
              </a:lnSpc>
              <a:buFont typeface="Calibri" panose="020F0502020204030204" pitchFamily="34" charset="0"/>
              <a:buChar char="–"/>
              <a:defRPr/>
            </a:pPr>
            <a:r>
              <a:rPr lang="en-GB" dirty="0"/>
              <a:t>Adjusted mean difference 0.64 g/</a:t>
            </a:r>
            <a:r>
              <a:rPr lang="en-GB" dirty="0" err="1"/>
              <a:t>dL</a:t>
            </a:r>
            <a:r>
              <a:rPr lang="en-GB" dirty="0"/>
              <a:t>, 95% CI: 0.12–1.17; p=0.02.</a:t>
            </a:r>
          </a:p>
          <a:p>
            <a:pPr marL="180026" indent="-180026">
              <a:buFont typeface="Arial" panose="020B0604020202020204" pitchFamily="34" charset="0"/>
              <a:buChar char="•"/>
            </a:pPr>
            <a:r>
              <a:rPr lang="en-GB" dirty="0"/>
              <a:t>At Month 12, 60.0% (n=15/25) of </a:t>
            </a:r>
            <a:r>
              <a:rPr lang="en-GB" dirty="0" err="1"/>
              <a:t>TTh</a:t>
            </a:r>
            <a:r>
              <a:rPr lang="en-GB" dirty="0"/>
              <a:t>-treated men with anaemia of known cause at baseline were no longer anaemic, compared with 14.8% (n=4/27) of placebo-treated men </a:t>
            </a:r>
            <a:br>
              <a:rPr lang="en-GB" dirty="0"/>
            </a:br>
            <a:r>
              <a:rPr lang="en-GB" dirty="0"/>
              <a:t>(OR 9.4, 95% CI: 1.4–60.5; p=0.02).</a:t>
            </a:r>
          </a:p>
          <a:p>
            <a:endParaRPr lang="en-GB" dirty="0"/>
          </a:p>
          <a:p>
            <a:r>
              <a:rPr lang="en-GB" dirty="0"/>
              <a:t>CI, confidence interval; OR, odds ratio; </a:t>
            </a:r>
            <a:r>
              <a:rPr lang="en-GB" dirty="0" err="1"/>
              <a:t>TTh</a:t>
            </a:r>
            <a:r>
              <a:rPr lang="en-GB" dirty="0"/>
              <a:t>, testosterone therapy</a:t>
            </a:r>
          </a:p>
          <a:p>
            <a:endParaRPr lang="en-GB" dirty="0"/>
          </a:p>
          <a:p>
            <a:r>
              <a:rPr lang="en-GB"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76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26" indent="-180026">
              <a:buFont typeface="Arial" panose="020B0604020202020204" pitchFamily="34" charset="0"/>
              <a:buChar char="•"/>
            </a:pPr>
            <a:r>
              <a:rPr lang="en-GB" dirty="0"/>
              <a:t>More men without anaemia receiving </a:t>
            </a:r>
            <a:r>
              <a:rPr lang="en-GB" dirty="0" err="1"/>
              <a:t>TTh</a:t>
            </a:r>
            <a:r>
              <a:rPr lang="en-GB" dirty="0"/>
              <a:t> achieved improvements in haemoglobin concentration ≥1.0 g/</a:t>
            </a:r>
            <a:r>
              <a:rPr lang="en-GB" dirty="0" err="1"/>
              <a:t>dL</a:t>
            </a:r>
            <a:r>
              <a:rPr lang="en-GB" dirty="0"/>
              <a:t> at Month 12 versus baseline, compared with those receiving placebo (adjusted OR 20.7, 95% CI: 12.9–33.3; p&lt;0.001).</a:t>
            </a:r>
          </a:p>
          <a:p>
            <a:pPr marL="660095" lvl="1" indent="-180026">
              <a:lnSpc>
                <a:spcPct val="90000"/>
              </a:lnSpc>
              <a:buFont typeface="Calibri" panose="020F0502020204030204" pitchFamily="34" charset="0"/>
              <a:buChar char="–"/>
              <a:defRPr/>
            </a:pPr>
            <a:r>
              <a:rPr lang="en-GB" dirty="0"/>
              <a:t>In total, 38% of </a:t>
            </a:r>
            <a:r>
              <a:rPr lang="en-GB" dirty="0" err="1"/>
              <a:t>TTh</a:t>
            </a:r>
            <a:r>
              <a:rPr lang="en-GB" dirty="0"/>
              <a:t>-treated men and 4% of placebo-treated men had increases of ≥1.0 g/</a:t>
            </a:r>
            <a:r>
              <a:rPr lang="en-GB" dirty="0" err="1"/>
              <a:t>dL</a:t>
            </a:r>
            <a:r>
              <a:rPr lang="en-GB" dirty="0"/>
              <a:t> versus baseline.</a:t>
            </a:r>
          </a:p>
          <a:p>
            <a:pPr marL="180026" indent="-180026">
              <a:buFont typeface="Arial" panose="020B0604020202020204" pitchFamily="34" charset="0"/>
              <a:buChar char="•"/>
            </a:pPr>
            <a:r>
              <a:rPr lang="en-GB" dirty="0" err="1"/>
              <a:t>TTh</a:t>
            </a:r>
            <a:r>
              <a:rPr lang="en-GB" dirty="0"/>
              <a:t> also increased haemoglobin concentrations by continuous analysis in men without anaemia:</a:t>
            </a:r>
          </a:p>
          <a:p>
            <a:pPr marL="660095" lvl="1" indent="-180026">
              <a:lnSpc>
                <a:spcPct val="90000"/>
              </a:lnSpc>
              <a:buFont typeface="Calibri" panose="020F0502020204030204" pitchFamily="34" charset="0"/>
              <a:buChar char="–"/>
              <a:defRPr/>
            </a:pPr>
            <a:r>
              <a:rPr lang="en-GB" dirty="0"/>
              <a:t>Adjusted mean difference 0.90 g/</a:t>
            </a:r>
            <a:r>
              <a:rPr lang="en-GB" dirty="0" err="1"/>
              <a:t>dL</a:t>
            </a:r>
            <a:r>
              <a:rPr lang="en-GB" dirty="0"/>
              <a:t>, 95% CI: 0.78–1.03; p&lt;0.001.</a:t>
            </a:r>
          </a:p>
          <a:p>
            <a:pPr marL="180026" indent="-180026">
              <a:buFont typeface="Arial" panose="020B0604020202020204" pitchFamily="34" charset="0"/>
              <a:buChar char="•"/>
            </a:pPr>
            <a:r>
              <a:rPr lang="en-GB" dirty="0"/>
              <a:t>Administration of </a:t>
            </a:r>
            <a:r>
              <a:rPr lang="en-GB" dirty="0" err="1"/>
              <a:t>TTh</a:t>
            </a:r>
            <a:r>
              <a:rPr lang="en-GB" dirty="0"/>
              <a:t> resulted in a haemoglobin concentration of &gt;17.5 g/</a:t>
            </a:r>
            <a:r>
              <a:rPr lang="en-GB" dirty="0" err="1"/>
              <a:t>dL</a:t>
            </a:r>
            <a:r>
              <a:rPr lang="en-GB" dirty="0"/>
              <a:t> in 6 men who were not anaemic at baseline.</a:t>
            </a:r>
          </a:p>
          <a:p>
            <a:endParaRPr lang="en-GB" dirty="0"/>
          </a:p>
          <a:p>
            <a:r>
              <a:rPr lang="en-GB" dirty="0"/>
              <a:t>CI, confidence interval; OR, odds ratio; </a:t>
            </a:r>
            <a:r>
              <a:rPr lang="en-GB" dirty="0" err="1"/>
              <a:t>TTh</a:t>
            </a:r>
            <a:r>
              <a:rPr lang="en-GB" dirty="0"/>
              <a:t>, testosterone therapy</a:t>
            </a:r>
          </a:p>
          <a:p>
            <a:endParaRPr lang="en-GB" dirty="0"/>
          </a:p>
          <a:p>
            <a:r>
              <a:rPr lang="en-GB"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7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F4668-9CDE-B342-B878-AF08936086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881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11044" cy="4029879"/>
          </a:xfrm>
        </p:spPr>
        <p:txBody>
          <a:bodyPr>
            <a:normAutofit lnSpcReduction="10000"/>
          </a:bodyPr>
          <a:lstStyle/>
          <a:p>
            <a:pPr marL="185766" indent="-185766">
              <a:buFont typeface="Arial" panose="020B0604020202020204" pitchFamily="34" charset="0"/>
              <a:buChar char="•"/>
            </a:pPr>
            <a:r>
              <a:rPr lang="en-GB" dirty="0"/>
              <a:t>For the Bone Trial, men were excluded if they were taking a medication known to affect bone, except for calcium and over-the-counter vitamin D preparations; if they did not have </a:t>
            </a:r>
            <a:br>
              <a:rPr lang="en-GB" dirty="0"/>
            </a:br>
            <a:r>
              <a:rPr lang="en-GB" dirty="0"/>
              <a:t>≥1 evaluable lumbar vertebra; and/or if they had a DEXA T-score at any site of less than −3.0.</a:t>
            </a:r>
          </a:p>
          <a:p>
            <a:pPr marL="185766" indent="-185766">
              <a:buFont typeface="Arial" panose="020B0604020202020204" pitchFamily="34" charset="0"/>
              <a:buChar char="•"/>
            </a:pPr>
            <a:r>
              <a:rPr lang="en-GB" dirty="0"/>
              <a:t>Osteoporosis was not an entry criterion for the study.</a:t>
            </a:r>
          </a:p>
          <a:p>
            <a:pPr marL="185766" indent="-185766">
              <a:buFont typeface="Arial" panose="020B0604020202020204" pitchFamily="34" charset="0"/>
              <a:buChar char="•"/>
            </a:pPr>
            <a:r>
              <a:rPr lang="en-GB" dirty="0"/>
              <a:t>The </a:t>
            </a:r>
            <a:r>
              <a:rPr lang="en-GB" b="1" dirty="0"/>
              <a:t>primary efficacy outcome</a:t>
            </a:r>
            <a:r>
              <a:rPr lang="en-GB" dirty="0"/>
              <a:t> was percent change from baseline in </a:t>
            </a:r>
            <a:r>
              <a:rPr lang="en-GB" dirty="0" err="1"/>
              <a:t>vBMD</a:t>
            </a:r>
            <a:r>
              <a:rPr lang="en-GB" dirty="0"/>
              <a:t> of trabecular bone in the lumbar spine, assessed by QCT.</a:t>
            </a:r>
          </a:p>
          <a:p>
            <a:pPr marL="681142" lvl="1" indent="-185766">
              <a:lnSpc>
                <a:spcPct val="90000"/>
              </a:lnSpc>
              <a:buFont typeface="Calibri" panose="020F0502020204030204" pitchFamily="34" charset="0"/>
              <a:buChar char="–"/>
              <a:defRPr/>
            </a:pPr>
            <a:r>
              <a:rPr lang="en-GB" dirty="0"/>
              <a:t>Volumetric BMD was chosen as the main method of assessment rather than </a:t>
            </a:r>
            <a:r>
              <a:rPr lang="en-GB" dirty="0" err="1"/>
              <a:t>aBMD</a:t>
            </a:r>
            <a:r>
              <a:rPr lang="en-GB" dirty="0"/>
              <a:t> by DEXA because it is not </a:t>
            </a:r>
            <a:r>
              <a:rPr lang="en-GB" dirty="0" err="1"/>
              <a:t>artifactually</a:t>
            </a:r>
            <a:r>
              <a:rPr lang="en-GB" dirty="0"/>
              <a:t> influenced by osteophytes and aortic calcification, and because it can distinguish between trabecular bone, which testosterone primarily affects, and cortical bone.</a:t>
            </a:r>
          </a:p>
          <a:p>
            <a:pPr marL="185766" lvl="1" indent="-185766">
              <a:lnSpc>
                <a:spcPct val="90000"/>
              </a:lnSpc>
              <a:buFont typeface="Arial" panose="020B0604020202020204" pitchFamily="34" charset="0"/>
              <a:buChar char="•"/>
              <a:defRPr/>
            </a:pPr>
            <a:r>
              <a:rPr lang="en-GB" b="1" dirty="0"/>
              <a:t>Secondary outcomes</a:t>
            </a:r>
            <a:r>
              <a:rPr lang="en-GB" dirty="0"/>
              <a:t> were </a:t>
            </a:r>
            <a:r>
              <a:rPr lang="en-GB" dirty="0" err="1"/>
              <a:t>vBMD</a:t>
            </a:r>
            <a:r>
              <a:rPr lang="en-GB" dirty="0"/>
              <a:t> of peripheral bone and whole bone of the lumbar spine and trabecular, peripheral and whole bone of the hip; estimated strength of the same sites by finite element analysis from computed tomographic data; and </a:t>
            </a:r>
            <a:r>
              <a:rPr lang="en-GB" dirty="0" err="1"/>
              <a:t>aBMD</a:t>
            </a:r>
            <a:r>
              <a:rPr lang="en-GB" dirty="0"/>
              <a:t> of the spine and hip by DEXA.</a:t>
            </a:r>
          </a:p>
          <a:p>
            <a:endParaRPr lang="en-GB" dirty="0"/>
          </a:p>
          <a:p>
            <a:r>
              <a:rPr lang="en-GB" dirty="0" err="1"/>
              <a:t>aBMD</a:t>
            </a:r>
            <a:r>
              <a:rPr lang="en-GB" dirty="0"/>
              <a:t>, areal bone mineral density; DEXA, dual-energy x-ray absorptiometry; QCT, quantitative computed tomography; TTh, testosterone therapy; </a:t>
            </a:r>
            <a:r>
              <a:rPr lang="en-GB" dirty="0" err="1"/>
              <a:t>vBMD</a:t>
            </a:r>
            <a:r>
              <a:rPr lang="en-GB" dirty="0"/>
              <a:t>, volumetric bone mineral density</a:t>
            </a:r>
          </a:p>
          <a:p>
            <a:endParaRPr lang="en-GB" sz="1200" dirty="0"/>
          </a:p>
          <a:p>
            <a:r>
              <a:rPr lang="en-GB" sz="1200" b="1" dirty="0"/>
              <a:t>References</a:t>
            </a:r>
          </a:p>
          <a:p>
            <a:r>
              <a:rPr lang="en-GB" dirty="0"/>
              <a:t>Snyder PJ </a:t>
            </a:r>
            <a:r>
              <a:rPr lang="en-GB" i="1" dirty="0"/>
              <a:t>et al. </a:t>
            </a:r>
            <a:r>
              <a:rPr lang="sv-SE" i="1" dirty="0"/>
              <a:t>JAMA Intern Med</a:t>
            </a:r>
            <a:r>
              <a:rPr lang="sv-SE" dirty="0"/>
              <a:t> 2017;177:471–9; Snyder PJ </a:t>
            </a:r>
            <a:r>
              <a:rPr lang="sv-SE" i="1" dirty="0"/>
              <a:t>et al. Endocr Rev</a:t>
            </a:r>
            <a:r>
              <a:rPr lang="sv-SE" dirty="0"/>
              <a:t> 2018;39:369–86.</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887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TTh was associated with significantly greater increases versus placebo in mean spine trabecular </a:t>
            </a:r>
            <a:r>
              <a:rPr lang="en-GB" dirty="0" err="1"/>
              <a:t>vBMD</a:t>
            </a:r>
            <a:r>
              <a:rPr lang="en-GB" dirty="0"/>
              <a:t> [7.5% (95% CI: 4.8% to 10.3%) </a:t>
            </a:r>
            <a:r>
              <a:rPr lang="en-GB" i="1" dirty="0"/>
              <a:t>vs</a:t>
            </a:r>
            <a:r>
              <a:rPr lang="en-GB" dirty="0"/>
              <a:t> 0.8% (95% CI: −1.9% to 3.4%); treatment effect 6.8% (95% CI: 4.8% to 8.7%; p&lt;0.001)], spine peripheral </a:t>
            </a:r>
            <a:r>
              <a:rPr lang="en-GB" dirty="0" err="1"/>
              <a:t>vBMD</a:t>
            </a:r>
            <a:r>
              <a:rPr lang="en-GB" dirty="0"/>
              <a:t>, and hip trabecular and peripheral </a:t>
            </a:r>
            <a:r>
              <a:rPr lang="en-GB" dirty="0" err="1"/>
              <a:t>vBMD</a:t>
            </a:r>
            <a:r>
              <a:rPr lang="en-GB" dirty="0"/>
              <a:t>.</a:t>
            </a:r>
          </a:p>
          <a:p>
            <a:pPr marL="185766" indent="-185766">
              <a:buFont typeface="Arial" panose="020B0604020202020204" pitchFamily="34" charset="0"/>
              <a:buChar char="•"/>
            </a:pPr>
            <a:r>
              <a:rPr lang="en-GB" dirty="0"/>
              <a:t>TTh was also associated with significantly greater increases in mean estimated strength of </a:t>
            </a:r>
            <a:r>
              <a:rPr lang="it-IT" dirty="0"/>
              <a:t>spine trabecular bone [10.8% (95% CI: 7.4% to 14.3%) </a:t>
            </a:r>
            <a:r>
              <a:rPr lang="it-IT" i="1" dirty="0"/>
              <a:t>vs</a:t>
            </a:r>
            <a:r>
              <a:rPr lang="it-IT" dirty="0"/>
              <a:t> 2.4% (95% CI: −1.0% to 5.7%); </a:t>
            </a:r>
            <a:r>
              <a:rPr lang="en-GB" dirty="0"/>
              <a:t>treatment effect 8.5% (95% CI: 6.0% to 10.9%; p&lt;0.001)], spine peripheral bone, and hip trabecular and peripheral bone.</a:t>
            </a:r>
          </a:p>
          <a:p>
            <a:pPr marL="185766" indent="-185766">
              <a:buFont typeface="Arial" panose="020B0604020202020204" pitchFamily="34" charset="0"/>
              <a:buChar char="•"/>
            </a:pPr>
            <a:r>
              <a:rPr lang="en-GB" dirty="0"/>
              <a:t>The estimated strength increases were greater in trabecular than peripheral bone and greater in the spine than the hip.</a:t>
            </a:r>
          </a:p>
          <a:p>
            <a:endParaRPr lang="en-GB" dirty="0"/>
          </a:p>
          <a:p>
            <a:r>
              <a:rPr lang="en-GB" dirty="0"/>
              <a:t>CI, confidence interval; TTh, testosterone therapy; </a:t>
            </a:r>
            <a:r>
              <a:rPr lang="en-GB" dirty="0" err="1"/>
              <a:t>vBMD</a:t>
            </a:r>
            <a:r>
              <a:rPr lang="en-GB" dirty="0"/>
              <a:t>, volumetric bone mineral density</a:t>
            </a:r>
          </a:p>
          <a:p>
            <a:endParaRPr lang="en-GB" dirty="0"/>
          </a:p>
          <a:p>
            <a:r>
              <a:rPr lang="en-GB" b="1" dirty="0"/>
              <a:t>Reference</a:t>
            </a:r>
          </a:p>
          <a:p>
            <a:r>
              <a:rPr lang="en-GB" dirty="0"/>
              <a:t>Snyder PJ </a:t>
            </a:r>
            <a:r>
              <a:rPr lang="en-GB" i="1" dirty="0"/>
              <a:t>et al. </a:t>
            </a:r>
            <a:r>
              <a:rPr lang="sv-SE" i="1" dirty="0"/>
              <a:t>JAMA Intern Med</a:t>
            </a:r>
            <a:r>
              <a:rPr lang="sv-SE" dirty="0"/>
              <a:t> 2017;177:471–9.</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676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8"/>
            <a:ext cx="5861843" cy="4029879"/>
          </a:xfrm>
        </p:spPr>
        <p:txBody>
          <a:bodyPr>
            <a:normAutofit fontScale="92500" lnSpcReduction="10000"/>
          </a:bodyPr>
          <a:lstStyle/>
          <a:p>
            <a:pPr marL="171436" indent="-171436">
              <a:buFont typeface="Arial" panose="020B0604020202020204" pitchFamily="34" charset="0"/>
              <a:buChar char="•"/>
              <a:defRPr/>
            </a:pPr>
            <a:r>
              <a:rPr lang="en-GB" sz="1200" dirty="0"/>
              <a:t>This cross-sectional study assessed the prevalence of clinical hypogonadism in men with T2DM.</a:t>
            </a:r>
          </a:p>
          <a:p>
            <a:pPr marL="171436" indent="-171436">
              <a:buFont typeface="Arial" panose="020B0604020202020204" pitchFamily="34" charset="0"/>
              <a:buChar char="•"/>
              <a:defRPr/>
            </a:pPr>
            <a:r>
              <a:rPr lang="en-GB" sz="1200" dirty="0"/>
              <a:t>It included 355 men with T2DM (mean age: 58.1 years) who were registered with the Centre for Diabetes and Endocrinology, Barnsley Hospital NHS Foundation Trust, Barnsley, UK. Study participants were recruited from the diabetic clinic and district retinal screening programme.</a:t>
            </a:r>
          </a:p>
          <a:p>
            <a:pPr marL="171436" indent="-171436">
              <a:buFont typeface="Arial" panose="020B0604020202020204" pitchFamily="34" charset="0"/>
              <a:buChar char="•"/>
              <a:defRPr/>
            </a:pPr>
            <a:r>
              <a:rPr lang="en-GB" sz="1200" dirty="0"/>
              <a:t>In total, 70 patients were treated with diet alone, 95 with insulin, and 160 with oral hypoglycaemic agents.</a:t>
            </a:r>
          </a:p>
          <a:p>
            <a:pPr marL="171436" indent="-171436">
              <a:buFont typeface="Arial" panose="020B0604020202020204" pitchFamily="34" charset="0"/>
              <a:buChar char="•"/>
              <a:defRPr/>
            </a:pPr>
            <a:r>
              <a:rPr lang="en-GB" sz="1200" dirty="0"/>
              <a:t>Patients were excluded if they had any inflammatory disease or infection with elevated CRP </a:t>
            </a:r>
            <a:br>
              <a:rPr lang="en-GB" sz="1200" dirty="0"/>
            </a:br>
            <a:r>
              <a:rPr lang="en-GB" sz="1200" dirty="0"/>
              <a:t>&gt;10 mg/L, or were already receiving </a:t>
            </a:r>
            <a:r>
              <a:rPr lang="en-GB" sz="1200" dirty="0" err="1"/>
              <a:t>TTh</a:t>
            </a:r>
            <a:r>
              <a:rPr lang="en-GB" sz="1200" dirty="0"/>
              <a:t>.</a:t>
            </a:r>
          </a:p>
          <a:p>
            <a:pPr marL="171436" indent="-171436">
              <a:buFont typeface="Arial" panose="020B0604020202020204" pitchFamily="34" charset="0"/>
              <a:buChar char="•"/>
              <a:defRPr/>
            </a:pPr>
            <a:r>
              <a:rPr lang="en-GB" sz="1200" dirty="0"/>
              <a:t>Assessments were always made between 8:00 and 10:00 in the morning.</a:t>
            </a:r>
          </a:p>
          <a:p>
            <a:pPr marL="171436" indent="-171436">
              <a:buFont typeface="Arial" panose="020B0604020202020204" pitchFamily="34" charset="0"/>
              <a:buChar char="•"/>
              <a:defRPr/>
            </a:pPr>
            <a:r>
              <a:rPr lang="en-GB" sz="1200" dirty="0"/>
              <a:t>Total testosterone levels were measured by ELISA, with &lt;8 </a:t>
            </a:r>
            <a:r>
              <a:rPr lang="en-GB" sz="1200" dirty="0" err="1"/>
              <a:t>nmol</a:t>
            </a:r>
            <a:r>
              <a:rPr lang="en-GB" sz="1200" dirty="0"/>
              <a:t>/L considered ‘low’ and </a:t>
            </a:r>
            <a:br>
              <a:rPr lang="en-GB" sz="1200" dirty="0"/>
            </a:br>
            <a:r>
              <a:rPr lang="en-GB" sz="1200" dirty="0"/>
              <a:t>8–12 </a:t>
            </a:r>
            <a:r>
              <a:rPr lang="en-GB" sz="1200" dirty="0" err="1"/>
              <a:t>nmol</a:t>
            </a:r>
            <a:r>
              <a:rPr lang="en-GB" sz="1200" dirty="0"/>
              <a:t>/L considered ‘borderline low’.</a:t>
            </a:r>
          </a:p>
          <a:p>
            <a:pPr marL="171436" indent="-171436">
              <a:buFont typeface="Arial" panose="020B0604020202020204" pitchFamily="34" charset="0"/>
              <a:buChar char="•"/>
              <a:defRPr/>
            </a:pPr>
            <a:r>
              <a:rPr lang="en-GB" sz="1200" dirty="0"/>
              <a:t>Age distribution and mean total and free testosterone levels, respectively, were:</a:t>
            </a:r>
          </a:p>
          <a:p>
            <a:pPr marL="681086" lvl="1" indent="-185751">
              <a:buFont typeface="Calibri" panose="020F0502020204030204" pitchFamily="34" charset="0"/>
              <a:buChar char="–"/>
              <a:defRPr/>
            </a:pPr>
            <a:r>
              <a:rPr lang="en-GB" sz="1200" dirty="0"/>
              <a:t>&lt;40 years (n=13; 4%): 11.1 and 4.05 </a:t>
            </a:r>
            <a:r>
              <a:rPr lang="en-GB" sz="1200" dirty="0" err="1"/>
              <a:t>nmol</a:t>
            </a:r>
            <a:r>
              <a:rPr lang="en-GB" sz="1200" dirty="0"/>
              <a:t>/L.</a:t>
            </a:r>
          </a:p>
          <a:p>
            <a:pPr marL="681086" lvl="1" indent="-185751">
              <a:buFont typeface="Calibri" panose="020F0502020204030204" pitchFamily="34" charset="0"/>
              <a:buChar char="–"/>
              <a:defRPr/>
            </a:pPr>
            <a:r>
              <a:rPr lang="en-GB" sz="1200" dirty="0"/>
              <a:t>40–49 years (n=60; 17%): 12.3 and 4.34 </a:t>
            </a:r>
            <a:r>
              <a:rPr lang="en-GB" sz="1200" dirty="0" err="1"/>
              <a:t>nmol</a:t>
            </a:r>
            <a:r>
              <a:rPr lang="en-GB" sz="1200" dirty="0"/>
              <a:t>/L.</a:t>
            </a:r>
          </a:p>
          <a:p>
            <a:pPr marL="681086" lvl="1" indent="-185751">
              <a:buFont typeface="Calibri" panose="020F0502020204030204" pitchFamily="34" charset="0"/>
              <a:buChar char="–"/>
              <a:defRPr/>
            </a:pPr>
            <a:r>
              <a:rPr lang="en-GB" sz="1200" dirty="0"/>
              <a:t>50–59 years (n=124; 35%): 12.4 and 4.05 </a:t>
            </a:r>
            <a:r>
              <a:rPr lang="en-GB" sz="1200" dirty="0" err="1"/>
              <a:t>nmol</a:t>
            </a:r>
            <a:r>
              <a:rPr lang="en-GB" sz="1200" dirty="0"/>
              <a:t>/L.</a:t>
            </a:r>
          </a:p>
          <a:p>
            <a:pPr marL="681086" lvl="1" indent="-185751">
              <a:buFont typeface="Calibri" panose="020F0502020204030204" pitchFamily="34" charset="0"/>
              <a:buChar char="–"/>
              <a:defRPr/>
            </a:pPr>
            <a:r>
              <a:rPr lang="en-GB" sz="1200" dirty="0"/>
              <a:t>60–69 years (n=112; 32%): 13.5 and 4.03 </a:t>
            </a:r>
            <a:r>
              <a:rPr lang="en-GB" sz="1200" dirty="0" err="1"/>
              <a:t>nmol</a:t>
            </a:r>
            <a:r>
              <a:rPr lang="en-GB" sz="1200" dirty="0"/>
              <a:t>/L.</a:t>
            </a:r>
          </a:p>
          <a:p>
            <a:pPr marL="681086" lvl="1" indent="-185751">
              <a:buFont typeface="Calibri" panose="020F0502020204030204" pitchFamily="34" charset="0"/>
              <a:buChar char="–"/>
              <a:defRPr/>
            </a:pPr>
            <a:r>
              <a:rPr lang="en-GB" sz="1200" dirty="0"/>
              <a:t>&gt;69 years (n=46; 12%): 12.45 and 3.51 </a:t>
            </a:r>
            <a:r>
              <a:rPr lang="en-GB" sz="1200" dirty="0" err="1"/>
              <a:t>nmol</a:t>
            </a:r>
            <a:r>
              <a:rPr lang="en-GB" sz="1200" dirty="0"/>
              <a:t>/L.</a:t>
            </a:r>
          </a:p>
          <a:p>
            <a:pPr marL="171436" indent="-171436">
              <a:buFont typeface="Arial" panose="020B0604020202020204" pitchFamily="34" charset="0"/>
              <a:buChar char="•"/>
              <a:defRPr/>
            </a:pPr>
            <a:r>
              <a:rPr lang="en-GB" sz="1200" dirty="0"/>
              <a:t>20% of men (n=71) had total testosterone levels &lt;8 </a:t>
            </a:r>
            <a:r>
              <a:rPr lang="en-GB" sz="1200" dirty="0" err="1"/>
              <a:t>nmol</a:t>
            </a:r>
            <a:r>
              <a:rPr lang="en-GB" sz="1200" dirty="0"/>
              <a:t>/L.</a:t>
            </a:r>
          </a:p>
          <a:p>
            <a:pPr marL="171436" indent="-171436">
              <a:buFont typeface="Arial" panose="020B0604020202020204" pitchFamily="34" charset="0"/>
              <a:buChar char="•"/>
              <a:defRPr/>
            </a:pPr>
            <a:r>
              <a:rPr lang="en-GB" sz="1200" dirty="0"/>
              <a:t>31% of men (n=109) had total testosterone levels between 8–12 </a:t>
            </a:r>
            <a:r>
              <a:rPr lang="en-GB" sz="1200" dirty="0" err="1"/>
              <a:t>nmol</a:t>
            </a:r>
            <a:r>
              <a:rPr lang="en-GB" sz="1200" dirty="0"/>
              <a:t>/L.</a:t>
            </a:r>
          </a:p>
          <a:p>
            <a:pPr marL="171436" indent="-171436">
              <a:buFont typeface="Arial" panose="020B0604020202020204" pitchFamily="34" charset="0"/>
              <a:buChar char="•"/>
              <a:defRPr/>
            </a:pPr>
            <a:r>
              <a:rPr lang="en-GB" sz="1200" dirty="0"/>
              <a:t>50% of men (n=179) had free testosterone levels &lt;0.255 </a:t>
            </a:r>
            <a:r>
              <a:rPr lang="en-GB" sz="1200" dirty="0" err="1"/>
              <a:t>nmol</a:t>
            </a:r>
            <a:r>
              <a:rPr lang="en-GB" sz="1200" dirty="0"/>
              <a:t>/L.</a:t>
            </a:r>
          </a:p>
          <a:p>
            <a:pPr>
              <a:defRPr/>
            </a:pPr>
            <a:endParaRPr lang="en-GB" sz="1200" dirty="0"/>
          </a:p>
          <a:p>
            <a:pPr>
              <a:defRPr/>
            </a:pPr>
            <a:r>
              <a:rPr lang="en-GB" sz="1200" dirty="0"/>
              <a:t>CRP, C-reactive protein; ELISA, enzyme-linked immunosorbent assay; NHS, National Health Service; T2DM, type 2 diabetes mellitus; </a:t>
            </a:r>
            <a:r>
              <a:rPr lang="en-GB" sz="1200" dirty="0" err="1"/>
              <a:t>TTh</a:t>
            </a:r>
            <a:r>
              <a:rPr lang="en-GB" sz="1200" dirty="0"/>
              <a:t>, testosterone therapy</a:t>
            </a:r>
          </a:p>
          <a:p>
            <a:pPr>
              <a:defRPr/>
            </a:pPr>
            <a:endParaRPr lang="en-GB" sz="1200" dirty="0"/>
          </a:p>
          <a:p>
            <a:pPr>
              <a:defRPr/>
            </a:pPr>
            <a:r>
              <a:rPr lang="en-GB" sz="1200" b="1" dirty="0"/>
              <a:t>Reference</a:t>
            </a:r>
          </a:p>
          <a:p>
            <a:pPr>
              <a:defRPr/>
            </a:pPr>
            <a:r>
              <a:rPr lang="nb-NO" sz="1200" dirty="0"/>
              <a:t>Kapoor D </a:t>
            </a:r>
            <a:r>
              <a:rPr lang="nb-NO" sz="1200" i="1" dirty="0"/>
              <a:t>et al. Diabetes Care</a:t>
            </a:r>
            <a:r>
              <a:rPr lang="nb-NO" sz="1200" dirty="0"/>
              <a:t> 2007;30:911–7.</a:t>
            </a:r>
            <a:endParaRPr lang="de-DE"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630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NHS Factsheet #36</a:t>
            </a:r>
          </a:p>
          <a:p>
            <a:pPr marL="185751" indent="-185751">
              <a:buFont typeface="Arial" panose="020B0604020202020204" pitchFamily="34" charset="0"/>
              <a:buChar char="•"/>
            </a:pPr>
            <a:r>
              <a:rPr lang="en-GB" dirty="0"/>
              <a:t>A Factsheet produced in March 2012 (</a:t>
            </a:r>
            <a:r>
              <a:rPr lang="en-GB" baseline="0" dirty="0"/>
              <a:t>#36) by the NHS highlights the high number of men with T2DM who also have low testosterone and/or </a:t>
            </a:r>
            <a:r>
              <a:rPr lang="en-GB" baseline="0" dirty="0" err="1"/>
              <a:t>hypogonadal</a:t>
            </a:r>
            <a:r>
              <a:rPr lang="en-GB" baseline="0" dirty="0"/>
              <a:t> symptoms</a:t>
            </a:r>
            <a:r>
              <a:rPr lang="en-GB" dirty="0"/>
              <a:t>.</a:t>
            </a:r>
          </a:p>
          <a:p>
            <a:pPr marL="185751" indent="-185751">
              <a:buFont typeface="Arial" panose="020B0604020202020204" pitchFamily="34" charset="0"/>
              <a:buChar char="•"/>
            </a:pPr>
            <a:r>
              <a:rPr lang="en-US" dirty="0"/>
              <a:t>Among men with T2DM, 16% are </a:t>
            </a:r>
            <a:r>
              <a:rPr lang="en-US" dirty="0" err="1"/>
              <a:t>hypogonadal</a:t>
            </a:r>
            <a:r>
              <a:rPr lang="en-US" dirty="0"/>
              <a:t>; a further</a:t>
            </a:r>
            <a:r>
              <a:rPr lang="en-US" baseline="0" dirty="0"/>
              <a:t> 24% have low-normal/borderline testosterone levels, but present with symptoms of hypogonadism.</a:t>
            </a:r>
          </a:p>
          <a:p>
            <a:pPr marL="185751" indent="-185751" defTabSz="914324">
              <a:buFont typeface="Arial" panose="020B0604020202020204" pitchFamily="34" charset="0"/>
              <a:buChar char="•"/>
              <a:defRPr/>
            </a:pPr>
            <a:r>
              <a:rPr lang="en-GB" dirty="0"/>
              <a:t>Therefore,</a:t>
            </a:r>
            <a:r>
              <a:rPr lang="en-GB" baseline="0" dirty="0"/>
              <a:t> the prevalence of men with T2DM and testosterone levels </a:t>
            </a:r>
            <a:r>
              <a:rPr lang="en-GB" dirty="0"/>
              <a:t>&lt;12 </a:t>
            </a:r>
            <a:r>
              <a:rPr lang="en-GB" dirty="0" err="1"/>
              <a:t>nmol</a:t>
            </a:r>
            <a:r>
              <a:rPr lang="en-GB" dirty="0"/>
              <a:t>/L is ~40%.</a:t>
            </a:r>
          </a:p>
          <a:p>
            <a:pPr marL="185751" indent="-185751">
              <a:buFont typeface="Arial" panose="020B0604020202020204" pitchFamily="34" charset="0"/>
              <a:buChar char="•"/>
            </a:pPr>
            <a:endParaRPr lang="en-GB" dirty="0"/>
          </a:p>
          <a:p>
            <a:endParaRPr lang="en-GB" dirty="0"/>
          </a:p>
          <a:p>
            <a:pPr lvl="0"/>
            <a:r>
              <a:rPr lang="en-GB" dirty="0"/>
              <a:t>NHS, UK National Health Service; T2DM,</a:t>
            </a:r>
            <a:r>
              <a:rPr lang="en-GB" baseline="0" dirty="0"/>
              <a:t> type 2 diabetes mellitus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377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8"/>
            <a:ext cx="6033294" cy="4029879"/>
          </a:xfrm>
        </p:spPr>
        <p:txBody>
          <a:bodyPr>
            <a:normAutofit fontScale="70000" lnSpcReduction="20000"/>
          </a:bodyPr>
          <a:lstStyle/>
          <a:p>
            <a:pPr marL="171436" indent="-171436">
              <a:lnSpc>
                <a:spcPct val="120000"/>
              </a:lnSpc>
              <a:buFont typeface="Arial" panose="020B0604020202020204" pitchFamily="34" charset="0"/>
              <a:buChar char="•"/>
              <a:defRPr/>
            </a:pPr>
            <a:r>
              <a:rPr lang="en-GB" sz="1300" dirty="0"/>
              <a:t>In a study conducted in 1,413 men aged ≥20 years who participated in NHANES III:</a:t>
            </a:r>
            <a:r>
              <a:rPr lang="en-GB" sz="1300" baseline="30000" dirty="0"/>
              <a:t>1</a:t>
            </a:r>
          </a:p>
          <a:p>
            <a:pPr marL="681086" lvl="1" indent="-185751">
              <a:lnSpc>
                <a:spcPct val="120000"/>
              </a:lnSpc>
              <a:buFont typeface="Calibri" panose="020F0502020204030204" pitchFamily="34" charset="0"/>
              <a:buChar char="–"/>
              <a:defRPr/>
            </a:pPr>
            <a:r>
              <a:rPr lang="en-GB" sz="1200" dirty="0"/>
              <a:t>Low free testosterone concentrations in the normal range were associated with diabetes, independent of adiposity.</a:t>
            </a:r>
          </a:p>
          <a:p>
            <a:pPr marL="681086" lvl="1" indent="-185751">
              <a:lnSpc>
                <a:spcPct val="120000"/>
              </a:lnSpc>
              <a:buFont typeface="Calibri" panose="020F0502020204030204" pitchFamily="34" charset="0"/>
              <a:buChar char="–"/>
              <a:defRPr/>
            </a:pPr>
            <a:r>
              <a:rPr lang="en-GB" sz="1200" dirty="0"/>
              <a:t>In multivariate models adjusted for age, race/ethnicity, and adiposity, men in the first </a:t>
            </a:r>
            <a:r>
              <a:rPr lang="en-GB" sz="1200" dirty="0" err="1"/>
              <a:t>tertile</a:t>
            </a:r>
            <a:r>
              <a:rPr lang="en-GB" sz="1200" dirty="0"/>
              <a:t> (lowest) of free testosterone level were four times more likely to have prevalent diabetes compared with men in the third </a:t>
            </a:r>
            <a:r>
              <a:rPr lang="en-GB" sz="1200" dirty="0" err="1"/>
              <a:t>tertile</a:t>
            </a:r>
            <a:r>
              <a:rPr lang="en-GB" sz="1200" dirty="0"/>
              <a:t> [OR 4.12 (95% CI: 1.25 </a:t>
            </a:r>
            <a:br>
              <a:rPr lang="en-GB" sz="1200" dirty="0"/>
            </a:br>
            <a:r>
              <a:rPr lang="en-GB" sz="1200" dirty="0"/>
              <a:t>to 13.55)]. </a:t>
            </a:r>
          </a:p>
          <a:p>
            <a:pPr marL="681086" lvl="1" indent="-185751">
              <a:lnSpc>
                <a:spcPct val="120000"/>
              </a:lnSpc>
              <a:buFont typeface="Calibri" panose="020F0502020204030204" pitchFamily="34" charset="0"/>
              <a:buChar char="–"/>
              <a:defRPr/>
            </a:pPr>
            <a:r>
              <a:rPr lang="en-GB" sz="1200" dirty="0"/>
              <a:t>These associations persisted even after excluding men with clinically abnormal testosterone concentrations, defined as total testosterone &lt;11.3 </a:t>
            </a:r>
            <a:r>
              <a:rPr lang="en-GB" sz="1200" dirty="0" err="1"/>
              <a:t>mmol</a:t>
            </a:r>
            <a:r>
              <a:rPr lang="en-GB" sz="1200" dirty="0"/>
              <a:t>/L or free testosterone &lt;0.2 </a:t>
            </a:r>
            <a:r>
              <a:rPr lang="en-GB" sz="1200" dirty="0" err="1"/>
              <a:t>nmol</a:t>
            </a:r>
            <a:r>
              <a:rPr lang="en-GB" sz="1200" dirty="0"/>
              <a:t>/L.</a:t>
            </a:r>
          </a:p>
          <a:p>
            <a:pPr marL="171436" indent="-171436">
              <a:lnSpc>
                <a:spcPct val="120000"/>
              </a:lnSpc>
              <a:buFont typeface="Arial" panose="020B0604020202020204" pitchFamily="34" charset="0"/>
              <a:buChar char="•"/>
              <a:defRPr/>
            </a:pPr>
            <a:r>
              <a:rPr lang="en-GB" sz="1300" dirty="0"/>
              <a:t>Corona </a:t>
            </a:r>
            <a:r>
              <a:rPr lang="en-GB" sz="1300" i="1" dirty="0"/>
              <a:t>et al.</a:t>
            </a:r>
            <a:r>
              <a:rPr lang="en-GB" sz="1300" dirty="0"/>
              <a:t> performed a literature search to identify prospective and cross-sectional studies investigating the relationship between androgen levels and type 2 diabetes mellitus (T2DM).</a:t>
            </a:r>
            <a:r>
              <a:rPr lang="en-GB" sz="1300" baseline="30000" dirty="0"/>
              <a:t>2</a:t>
            </a:r>
          </a:p>
          <a:p>
            <a:pPr marL="681086" lvl="1" indent="-185751">
              <a:lnSpc>
                <a:spcPct val="120000"/>
              </a:lnSpc>
              <a:buFont typeface="Calibri" panose="020F0502020204030204" pitchFamily="34" charset="0"/>
              <a:buChar char="–"/>
              <a:defRPr/>
            </a:pPr>
            <a:r>
              <a:rPr lang="en-GB" sz="1200" dirty="0"/>
              <a:t>A total of 37 studies were included in the meta-analysis.</a:t>
            </a:r>
          </a:p>
          <a:p>
            <a:pPr marL="681086" lvl="1" indent="-185751">
              <a:lnSpc>
                <a:spcPct val="120000"/>
              </a:lnSpc>
              <a:buFont typeface="Calibri" panose="020F0502020204030204" pitchFamily="34" charset="0"/>
              <a:buChar char="–"/>
              <a:defRPr/>
            </a:pPr>
            <a:r>
              <a:rPr lang="en-GB" sz="1200" dirty="0"/>
              <a:t>Patients with T2DM showed significantly lower testosterone plasma levels compared with those without diabetes. </a:t>
            </a:r>
            <a:br>
              <a:rPr lang="en-GB" sz="1200" dirty="0"/>
            </a:br>
            <a:r>
              <a:rPr lang="en-GB" sz="1200" dirty="0"/>
              <a:t>Similar results were obtained when patients with T2DM with and without erectile dysfunction were analysed separately. </a:t>
            </a:r>
          </a:p>
          <a:p>
            <a:pPr marL="681086" lvl="1" indent="-185751">
              <a:lnSpc>
                <a:spcPct val="120000"/>
              </a:lnSpc>
              <a:buFont typeface="Calibri" panose="020F0502020204030204" pitchFamily="34" charset="0"/>
              <a:buChar char="–"/>
              <a:defRPr/>
            </a:pPr>
            <a:r>
              <a:rPr lang="en-GB" sz="1200" dirty="0"/>
              <a:t>In a multiple regression model, after adjusting for age and body mass index (BMI), T2DM was still associated with lower total testosterone levels (adjusted r = -0.568; p&lt;0.0001).</a:t>
            </a:r>
          </a:p>
          <a:p>
            <a:pPr marL="681086" lvl="1" indent="-185751">
              <a:lnSpc>
                <a:spcPct val="120000"/>
              </a:lnSpc>
              <a:buFont typeface="Calibri" panose="020F0502020204030204" pitchFamily="34" charset="0"/>
              <a:buChar char="–"/>
              <a:defRPr/>
            </a:pPr>
            <a:r>
              <a:rPr lang="en-GB" sz="1200" dirty="0"/>
              <a:t>Analysis of longitudinal studies demonstrated that baseline TT was significantly lower in men with incident diabetes compared with controls (hazard ratio = -2.08 [95% CI -3.57;-0.59]; p&lt;0.001). </a:t>
            </a:r>
          </a:p>
          <a:p>
            <a:pPr marL="681086" lvl="1" indent="-185751">
              <a:lnSpc>
                <a:spcPct val="120000"/>
              </a:lnSpc>
              <a:buFont typeface="Calibri" panose="020F0502020204030204" pitchFamily="34" charset="0"/>
              <a:buChar char="–"/>
              <a:defRPr/>
            </a:pPr>
            <a:r>
              <a:rPr lang="en-GB" sz="1200" dirty="0"/>
              <a:t>When combining the RCTs, TRT was associated with a significant reduction in fasting plasma glucose, glycated haemoglobin, fat mass and triglycerides. No significant difference was observed for total and high-density lipoprotein cholesterol, blood pressure or BMI. </a:t>
            </a:r>
          </a:p>
          <a:p>
            <a:pPr marL="681086" lvl="1" indent="-185751">
              <a:lnSpc>
                <a:spcPct val="120000"/>
              </a:lnSpc>
              <a:buFont typeface="Calibri" panose="020F0502020204030204" pitchFamily="34" charset="0"/>
              <a:buChar char="–"/>
              <a:defRPr/>
            </a:pPr>
            <a:r>
              <a:rPr lang="en-GB" sz="1200" dirty="0"/>
              <a:t>These data suggest that T2DM can be considered independently associated with male hypogonadism. </a:t>
            </a:r>
          </a:p>
          <a:p>
            <a:pPr marL="0" lvl="1">
              <a:lnSpc>
                <a:spcPct val="120000"/>
              </a:lnSpc>
            </a:pPr>
            <a:endParaRPr lang="en-GB" sz="1300" dirty="0"/>
          </a:p>
          <a:p>
            <a:pPr marL="0" lvl="1">
              <a:lnSpc>
                <a:spcPct val="120000"/>
              </a:lnSpc>
            </a:pPr>
            <a:r>
              <a:rPr lang="en-GB" sz="1300" dirty="0"/>
              <a:t>BMI, body mass index; CI, confidence interval; NHANES III, Third National Health and Nutrition Examination Survey; </a:t>
            </a:r>
            <a:br>
              <a:rPr lang="en-GB" sz="1300" dirty="0"/>
            </a:br>
            <a:r>
              <a:rPr lang="en-GB" sz="1300" dirty="0"/>
              <a:t>OR, odds ratio; RCT, randomised controlled trial; T2DM, type 2 diabetes mellitus; </a:t>
            </a:r>
            <a:r>
              <a:rPr lang="en-GB" sz="1300" dirty="0" err="1"/>
              <a:t>TTh</a:t>
            </a:r>
            <a:r>
              <a:rPr lang="en-GB" sz="1300" dirty="0"/>
              <a:t>, testosterone therapy</a:t>
            </a:r>
          </a:p>
          <a:p>
            <a:pPr marL="0" lvl="1">
              <a:lnSpc>
                <a:spcPct val="120000"/>
              </a:lnSpc>
            </a:pPr>
            <a:endParaRPr lang="en-GB" sz="1300" dirty="0"/>
          </a:p>
          <a:p>
            <a:pPr marL="0" lvl="1">
              <a:lnSpc>
                <a:spcPct val="120000"/>
              </a:lnSpc>
            </a:pPr>
            <a:r>
              <a:rPr lang="en-GB" sz="1300" b="1" dirty="0"/>
              <a:t>References</a:t>
            </a:r>
          </a:p>
          <a:p>
            <a:pPr marL="0" lvl="1">
              <a:lnSpc>
                <a:spcPct val="120000"/>
              </a:lnSpc>
            </a:pPr>
            <a:r>
              <a:rPr lang="en-GB" sz="1300" b="1" dirty="0"/>
              <a:t>1.</a:t>
            </a:r>
            <a:r>
              <a:rPr lang="en-GB" sz="1300" dirty="0"/>
              <a:t> </a:t>
            </a:r>
            <a:r>
              <a:rPr lang="en-GB" sz="1300" dirty="0" err="1"/>
              <a:t>Selvin</a:t>
            </a:r>
            <a:r>
              <a:rPr lang="en-GB" sz="1300" dirty="0"/>
              <a:t> E </a:t>
            </a:r>
            <a:r>
              <a:rPr lang="en-GB" sz="1300" i="1" dirty="0"/>
              <a:t>et al. Diabetes Care</a:t>
            </a:r>
            <a:r>
              <a:rPr lang="en-GB" sz="1300" dirty="0"/>
              <a:t> 2007;30:234–8; </a:t>
            </a:r>
            <a:r>
              <a:rPr lang="it-IT" sz="1300" b="1" dirty="0"/>
              <a:t>2.</a:t>
            </a:r>
            <a:r>
              <a:rPr lang="it-IT" sz="1300" dirty="0"/>
              <a:t> Corona G </a:t>
            </a:r>
            <a:r>
              <a:rPr lang="it-IT" sz="1300" i="1" dirty="0"/>
              <a:t>et al. </a:t>
            </a:r>
            <a:r>
              <a:rPr lang="en-GB" sz="1300" i="1" dirty="0"/>
              <a:t>J Sex Med </a:t>
            </a:r>
            <a:r>
              <a:rPr lang="en-GB" sz="1300" dirty="0"/>
              <a:t>2011;34:528–40.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645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8"/>
            <a:ext cx="5855494" cy="4029879"/>
          </a:xfrm>
        </p:spPr>
        <p:txBody>
          <a:bodyPr>
            <a:normAutofit/>
          </a:bodyPr>
          <a:lstStyle/>
          <a:p>
            <a:pPr marL="171436" indent="-171436">
              <a:lnSpc>
                <a:spcPct val="110000"/>
              </a:lnSpc>
              <a:buFont typeface="Arial" panose="020B0604020202020204" pitchFamily="34" charset="0"/>
              <a:buChar char="•"/>
              <a:defRPr/>
            </a:pPr>
            <a:r>
              <a:rPr lang="en-GB" baseline="0" dirty="0"/>
              <a:t>Guidelines from the BSSM, AACE/ACE, ADA and EAU all recognise the link between T2DM and hypogonadism, and recommend screening for low testosterone in this population.</a:t>
            </a:r>
            <a:endParaRPr lang="en-GB" dirty="0"/>
          </a:p>
          <a:p>
            <a:pPr>
              <a:lnSpc>
                <a:spcPct val="110000"/>
              </a:lnSpc>
            </a:pPr>
            <a:endParaRPr lang="en-GB" dirty="0"/>
          </a:p>
          <a:p>
            <a:pPr marL="0" lvl="1" defTabSz="457163">
              <a:buClr>
                <a:srgbClr val="005294"/>
              </a:buClr>
            </a:pPr>
            <a:r>
              <a:rPr lang="en-GB" dirty="0"/>
              <a:t>AACE, American Association of Clinical Endocrinologists; ACE, American College of Endocrinology; ADA, American Diabetes Association; BSSM, British Society for Sexual Medicine; EAU, European Associate of Urology; T2DM, type 2 diabetes mellitus</a:t>
            </a:r>
          </a:p>
          <a:p>
            <a:pPr marL="0" lvl="1" defTabSz="457163">
              <a:buClr>
                <a:srgbClr val="005294"/>
              </a:buClr>
            </a:pPr>
            <a:endParaRPr lang="en-US" dirty="0"/>
          </a:p>
          <a:p>
            <a:pPr marL="0" lvl="1" defTabSz="457163">
              <a:buClr>
                <a:srgbClr val="005294"/>
              </a:buClr>
            </a:pPr>
            <a:r>
              <a:rPr lang="en-US" b="1" dirty="0"/>
              <a:t>References</a:t>
            </a:r>
            <a:endParaRPr lang="en-GB" b="1" dirty="0"/>
          </a:p>
          <a:p>
            <a:pPr lvl="0">
              <a:defRPr/>
            </a:pPr>
            <a:r>
              <a:rPr lang="en-GB" b="1" dirty="0"/>
              <a:t>1.</a:t>
            </a:r>
            <a:r>
              <a:rPr lang="en-GB" dirty="0"/>
              <a:t> Hackett G </a:t>
            </a:r>
            <a:r>
              <a:rPr lang="en-GB" i="1" dirty="0"/>
              <a:t>et al. J Sex Med</a:t>
            </a:r>
            <a:r>
              <a:rPr lang="en-GB" dirty="0"/>
              <a:t> 2017;14:1504–23; </a:t>
            </a:r>
            <a:r>
              <a:rPr lang="en-GB" b="1" dirty="0"/>
              <a:t>2.</a:t>
            </a:r>
            <a:r>
              <a:rPr lang="en-GB" dirty="0"/>
              <a:t> Garvey WT </a:t>
            </a:r>
            <a:r>
              <a:rPr lang="en-GB" i="1" dirty="0"/>
              <a:t>et al. </a:t>
            </a:r>
            <a:r>
              <a:rPr lang="en-GB" i="1" dirty="0" err="1"/>
              <a:t>Endocr</a:t>
            </a:r>
            <a:r>
              <a:rPr lang="en-GB" i="1" dirty="0"/>
              <a:t> </a:t>
            </a:r>
            <a:r>
              <a:rPr lang="en-GB" i="1" dirty="0" err="1"/>
              <a:t>Pract</a:t>
            </a:r>
            <a:r>
              <a:rPr lang="en-GB" dirty="0"/>
              <a:t> 2016;22(Suppl. 3):1–203; </a:t>
            </a:r>
            <a:r>
              <a:rPr lang="en-US" b="1" dirty="0"/>
              <a:t>3.</a:t>
            </a:r>
            <a:r>
              <a:rPr lang="en-US" dirty="0"/>
              <a:t> American Diabetes Association. </a:t>
            </a:r>
            <a:r>
              <a:rPr lang="en-US" i="1" dirty="0"/>
              <a:t>Diabetes Care</a:t>
            </a:r>
            <a:r>
              <a:rPr lang="en-US" dirty="0"/>
              <a:t> 2019;42(Suppl.1):S34–S45; </a:t>
            </a:r>
            <a:r>
              <a:rPr lang="en-GB" b="1" dirty="0"/>
              <a:t>4.</a:t>
            </a:r>
            <a:r>
              <a:rPr lang="en-GB" dirty="0"/>
              <a:t> </a:t>
            </a:r>
            <a:r>
              <a:rPr lang="en-GB" dirty="0" err="1"/>
              <a:t>Dohle</a:t>
            </a:r>
            <a:r>
              <a:rPr lang="en-GB" dirty="0"/>
              <a:t> GR </a:t>
            </a:r>
            <a:r>
              <a:rPr lang="en-GB" i="1" dirty="0"/>
              <a:t>et al.</a:t>
            </a:r>
            <a:r>
              <a:rPr lang="en-GB" dirty="0"/>
              <a:t> European Association of Urology Guidelines on Male Hypogonadism 2018. Available at: https://uroweb.org/guideline/male-hypogonadism/ (last accessed September 2020).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630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8"/>
            <a:ext cx="5855494" cy="4029879"/>
          </a:xfrm>
        </p:spPr>
        <p:txBody>
          <a:bodyPr>
            <a:normAutofit fontScale="92500" lnSpcReduction="20000"/>
          </a:bodyPr>
          <a:lstStyle/>
          <a:p>
            <a:pPr marL="171436" indent="-171436">
              <a:lnSpc>
                <a:spcPct val="110000"/>
              </a:lnSpc>
              <a:buFont typeface="Arial" panose="020B0604020202020204" pitchFamily="34" charset="0"/>
              <a:buChar char="•"/>
              <a:defRPr/>
            </a:pPr>
            <a:r>
              <a:rPr lang="en-GB" dirty="0"/>
              <a:t>This study investigated the effects of long-term </a:t>
            </a:r>
            <a:r>
              <a:rPr lang="en-GB" dirty="0" err="1"/>
              <a:t>TTh</a:t>
            </a:r>
            <a:r>
              <a:rPr lang="en-GB" dirty="0"/>
              <a:t> for up to 8 years in obese, </a:t>
            </a:r>
            <a:r>
              <a:rPr lang="en-GB" dirty="0" err="1"/>
              <a:t>hypogonadal</a:t>
            </a:r>
            <a:r>
              <a:rPr lang="en-GB" dirty="0"/>
              <a:t> men.</a:t>
            </a:r>
          </a:p>
          <a:p>
            <a:pPr marL="171436" indent="-171436">
              <a:lnSpc>
                <a:spcPct val="110000"/>
              </a:lnSpc>
              <a:buFont typeface="Arial" panose="020B0604020202020204" pitchFamily="34" charset="0"/>
              <a:buChar char="•"/>
              <a:defRPr/>
            </a:pPr>
            <a:r>
              <a:rPr lang="en-GB" dirty="0"/>
              <a:t>From two prospective, cumulative registry studies of 622 </a:t>
            </a:r>
            <a:r>
              <a:rPr lang="en-GB" dirty="0" err="1"/>
              <a:t>hypogonadal</a:t>
            </a:r>
            <a:r>
              <a:rPr lang="en-GB" dirty="0"/>
              <a:t> men, 411 (66.1% of all patients) with varying classes of obesity were identified:</a:t>
            </a:r>
          </a:p>
          <a:p>
            <a:pPr marL="681086" lvl="1" indent="-185751">
              <a:lnSpc>
                <a:spcPct val="110000"/>
              </a:lnSpc>
              <a:buFont typeface="Calibri" panose="020F0502020204030204" pitchFamily="34" charset="0"/>
              <a:buChar char="–"/>
              <a:defRPr/>
            </a:pPr>
            <a:r>
              <a:rPr lang="en-GB" dirty="0"/>
              <a:t>Class I (BMI 30–34.9 kg/m</a:t>
            </a:r>
            <a:r>
              <a:rPr lang="en-GB" baseline="30000" dirty="0"/>
              <a:t>2</a:t>
            </a:r>
            <a:r>
              <a:rPr lang="en-GB" dirty="0"/>
              <a:t>): n=214; mean age 58.6 years.</a:t>
            </a:r>
          </a:p>
          <a:p>
            <a:pPr marL="681086" lvl="1" indent="-185751">
              <a:lnSpc>
                <a:spcPct val="110000"/>
              </a:lnSpc>
              <a:buFont typeface="Calibri" panose="020F0502020204030204" pitchFamily="34" charset="0"/>
              <a:buChar char="–"/>
              <a:defRPr/>
            </a:pPr>
            <a:r>
              <a:rPr lang="en-GB" dirty="0"/>
              <a:t>Class II (BMI 35–39.9 kg/m</a:t>
            </a:r>
            <a:r>
              <a:rPr lang="en-GB" baseline="30000" dirty="0"/>
              <a:t>2</a:t>
            </a:r>
            <a:r>
              <a:rPr lang="en-GB" dirty="0"/>
              <a:t>): n=150; mean age 60.4 years.</a:t>
            </a:r>
          </a:p>
          <a:p>
            <a:pPr marL="681086" lvl="1" indent="-185751">
              <a:lnSpc>
                <a:spcPct val="110000"/>
              </a:lnSpc>
              <a:buFont typeface="Calibri" panose="020F0502020204030204" pitchFamily="34" charset="0"/>
              <a:buChar char="–"/>
              <a:defRPr/>
            </a:pPr>
            <a:r>
              <a:rPr lang="en-GB" dirty="0"/>
              <a:t>Class III (BMI ≥40 kg/m</a:t>
            </a:r>
            <a:r>
              <a:rPr lang="en-GB" baseline="30000" dirty="0"/>
              <a:t>2</a:t>
            </a:r>
            <a:r>
              <a:rPr lang="en-GB" dirty="0"/>
              <a:t>): n=47; mean age 60.5 years.</a:t>
            </a:r>
          </a:p>
          <a:p>
            <a:pPr marL="681086" lvl="1" indent="-185751">
              <a:lnSpc>
                <a:spcPct val="110000"/>
              </a:lnSpc>
              <a:buFont typeface="Calibri" panose="020F0502020204030204" pitchFamily="34" charset="0"/>
              <a:buChar char="–"/>
              <a:defRPr/>
            </a:pPr>
            <a:r>
              <a:rPr lang="en-GB" dirty="0"/>
              <a:t>Among these obese, </a:t>
            </a:r>
            <a:r>
              <a:rPr lang="en-GB" dirty="0" err="1"/>
              <a:t>hypogonadal</a:t>
            </a:r>
            <a:r>
              <a:rPr lang="en-GB" dirty="0"/>
              <a:t> men, 72.7% (n=299) had prediabetes or diabetes [prediabetes: 25.1% (n=103), T2DM: 42.1% (n=173), T1DM: 5.6% (n=23)].</a:t>
            </a:r>
          </a:p>
          <a:p>
            <a:pPr marL="171436" indent="-171436">
              <a:lnSpc>
                <a:spcPct val="110000"/>
              </a:lnSpc>
              <a:buFont typeface="Arial" panose="020B0604020202020204" pitchFamily="34" charset="0"/>
              <a:buChar char="•"/>
              <a:defRPr/>
            </a:pPr>
            <a:r>
              <a:rPr lang="en-GB" dirty="0"/>
              <a:t>All men were treated with </a:t>
            </a:r>
            <a:r>
              <a:rPr lang="en-GB" dirty="0" err="1"/>
              <a:t>TTh</a:t>
            </a:r>
            <a:r>
              <a:rPr lang="en-GB" dirty="0"/>
              <a:t> (testosterone </a:t>
            </a:r>
            <a:r>
              <a:rPr lang="en-GB" dirty="0" err="1"/>
              <a:t>undecanoate</a:t>
            </a:r>
            <a:r>
              <a:rPr lang="en-GB" dirty="0"/>
              <a:t> injection) for up to 8 years. </a:t>
            </a:r>
          </a:p>
          <a:p>
            <a:pPr marL="171436" indent="-171436">
              <a:lnSpc>
                <a:spcPct val="110000"/>
              </a:lnSpc>
              <a:buFont typeface="Arial" panose="020B0604020202020204" pitchFamily="34" charset="0"/>
              <a:buChar char="•"/>
              <a:defRPr/>
            </a:pPr>
            <a:r>
              <a:rPr lang="en-GB" dirty="0"/>
              <a:t>Men were entered into the registry once they had received 1 year of </a:t>
            </a:r>
            <a:r>
              <a:rPr lang="en-GB" dirty="0" err="1"/>
              <a:t>TTh</a:t>
            </a:r>
            <a:r>
              <a:rPr lang="en-GB" dirty="0"/>
              <a:t>.</a:t>
            </a:r>
          </a:p>
          <a:p>
            <a:pPr marL="171436" indent="-171436">
              <a:lnSpc>
                <a:spcPct val="110000"/>
              </a:lnSpc>
              <a:buFont typeface="Arial" panose="020B0604020202020204" pitchFamily="34" charset="0"/>
              <a:buChar char="•"/>
              <a:defRPr/>
            </a:pPr>
            <a:r>
              <a:rPr lang="en-GB" dirty="0"/>
              <a:t>Inclusion criteria were two separate morning measures of total testosterone ≤12.1 </a:t>
            </a:r>
            <a:r>
              <a:rPr lang="en-GB" dirty="0" err="1"/>
              <a:t>nmol</a:t>
            </a:r>
            <a:r>
              <a:rPr lang="en-GB" dirty="0"/>
              <a:t> /L and the presence of </a:t>
            </a:r>
            <a:r>
              <a:rPr lang="en-GB" dirty="0" err="1"/>
              <a:t>hypogonadal</a:t>
            </a:r>
            <a:r>
              <a:rPr lang="en-GB" dirty="0"/>
              <a:t> symptoms measured by the Aging Males’ symptoms scale.</a:t>
            </a:r>
          </a:p>
          <a:p>
            <a:pPr marL="171436" indent="-171436">
              <a:lnSpc>
                <a:spcPct val="110000"/>
              </a:lnSpc>
              <a:buFont typeface="Arial" panose="020B0604020202020204" pitchFamily="34" charset="0"/>
              <a:buChar char="•"/>
              <a:defRPr/>
            </a:pPr>
            <a:r>
              <a:rPr lang="en-GB" dirty="0"/>
              <a:t>Exclusion criteria for </a:t>
            </a:r>
            <a:r>
              <a:rPr lang="en-GB" dirty="0" err="1"/>
              <a:t>TTh</a:t>
            </a:r>
            <a:r>
              <a:rPr lang="en-GB" dirty="0"/>
              <a:t> included previous treatment with androgens, prostate cancer or any suspicion thereof, International Prostate Symptom Score of 419 points, breast cancer, a history of congestive heart failure or recent angina, or severe untreated sleep apnoea.</a:t>
            </a:r>
          </a:p>
          <a:p>
            <a:pPr marL="171436" indent="-171436">
              <a:lnSpc>
                <a:spcPct val="110000"/>
              </a:lnSpc>
              <a:buFont typeface="Arial" panose="020B0604020202020204" pitchFamily="34" charset="0"/>
              <a:buChar char="•"/>
              <a:defRPr/>
            </a:pPr>
            <a:r>
              <a:rPr lang="en-GB" dirty="0"/>
              <a:t>Significant reductions in HbA</a:t>
            </a:r>
            <a:r>
              <a:rPr lang="en-GB" baseline="-25000" dirty="0"/>
              <a:t>1c</a:t>
            </a:r>
            <a:r>
              <a:rPr lang="en-GB" dirty="0"/>
              <a:t> with long-term </a:t>
            </a:r>
            <a:r>
              <a:rPr lang="en-GB" dirty="0" err="1"/>
              <a:t>TTh</a:t>
            </a:r>
            <a:r>
              <a:rPr lang="en-GB" dirty="0"/>
              <a:t> were observed (all p&lt;0.0001):</a:t>
            </a:r>
          </a:p>
          <a:p>
            <a:pPr marL="681086" lvl="1" indent="-185751">
              <a:lnSpc>
                <a:spcPct val="110000"/>
              </a:lnSpc>
              <a:buFont typeface="Calibri" panose="020F0502020204030204" pitchFamily="34" charset="0"/>
              <a:buChar char="–"/>
              <a:defRPr/>
            </a:pPr>
            <a:r>
              <a:rPr lang="en-GB" dirty="0"/>
              <a:t>Class I: 6.67% to 5.4% (change from baseline of −1.2%).</a:t>
            </a:r>
          </a:p>
          <a:p>
            <a:pPr marL="681086" lvl="1" indent="-185751">
              <a:lnSpc>
                <a:spcPct val="110000"/>
              </a:lnSpc>
              <a:buFont typeface="Calibri" panose="020F0502020204030204" pitchFamily="34" charset="0"/>
              <a:buChar char="–"/>
              <a:defRPr/>
            </a:pPr>
            <a:r>
              <a:rPr lang="en-GB" dirty="0"/>
              <a:t>Class II: 7.5% to 5.8 (change from baseline of −1.8%).</a:t>
            </a:r>
          </a:p>
          <a:p>
            <a:pPr marL="681086" lvl="1" indent="-185751">
              <a:lnSpc>
                <a:spcPct val="110000"/>
              </a:lnSpc>
              <a:buFont typeface="Calibri" panose="020F0502020204030204" pitchFamily="34" charset="0"/>
              <a:buChar char="–"/>
              <a:defRPr/>
            </a:pPr>
            <a:r>
              <a:rPr lang="en-GB" dirty="0"/>
              <a:t>Class III: 7.6% to 5.7% (change from baseline of −1.9%).</a:t>
            </a:r>
          </a:p>
          <a:p>
            <a:pPr>
              <a:lnSpc>
                <a:spcPct val="110000"/>
              </a:lnSpc>
            </a:pPr>
            <a:endParaRPr lang="en-GB" dirty="0"/>
          </a:p>
          <a:p>
            <a:pPr>
              <a:lnSpc>
                <a:spcPct val="110000"/>
              </a:lnSpc>
            </a:pPr>
            <a:r>
              <a:rPr lang="en-GB" dirty="0"/>
              <a:t>BMI, body mass index; HbA</a:t>
            </a:r>
            <a:r>
              <a:rPr lang="en-GB" baseline="-25000" dirty="0"/>
              <a:t>1c</a:t>
            </a:r>
            <a:r>
              <a:rPr lang="en-GB" dirty="0"/>
              <a:t>, glycated haemoglobin; T1DM, type 1 diabetes mellitus; </a:t>
            </a:r>
            <a:br>
              <a:rPr lang="en-GB" dirty="0"/>
            </a:br>
            <a:r>
              <a:rPr lang="en-GB" dirty="0"/>
              <a:t>T2DM, type 2 diabetes mellitus; </a:t>
            </a:r>
            <a:r>
              <a:rPr lang="en-GB" dirty="0" err="1"/>
              <a:t>TTh</a:t>
            </a:r>
            <a:r>
              <a:rPr lang="en-GB" dirty="0"/>
              <a:t>, testosterone therapy</a:t>
            </a:r>
          </a:p>
          <a:p>
            <a:pPr>
              <a:lnSpc>
                <a:spcPct val="110000"/>
              </a:lnSpc>
            </a:pPr>
            <a:endParaRPr lang="en-GB" dirty="0"/>
          </a:p>
          <a:p>
            <a:pPr>
              <a:lnSpc>
                <a:spcPct val="110000"/>
              </a:lnSpc>
            </a:pPr>
            <a:r>
              <a:rPr lang="en-GB" b="1" dirty="0"/>
              <a:t>Reference</a:t>
            </a:r>
          </a:p>
          <a:p>
            <a:pPr lvl="0">
              <a:lnSpc>
                <a:spcPct val="110000"/>
              </a:lnSpc>
            </a:pPr>
            <a:r>
              <a:rPr lang="it-IT" dirty="0"/>
              <a:t>Saad F </a:t>
            </a:r>
            <a:r>
              <a:rPr lang="it-IT" i="1" dirty="0"/>
              <a:t>et al. Int J Obesity </a:t>
            </a:r>
            <a:r>
              <a:rPr lang="it-IT" dirty="0"/>
              <a:t>2016;40:162–70.</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630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8"/>
            <a:ext cx="5855494" cy="4029879"/>
          </a:xfrm>
        </p:spPr>
        <p:txBody>
          <a:bodyPr>
            <a:normAutofit/>
          </a:bodyPr>
          <a:lstStyle/>
          <a:p>
            <a:pPr marL="171436" indent="-171436">
              <a:buFont typeface="Arial" panose="020B0604020202020204" pitchFamily="34" charset="0"/>
              <a:buChar char="•"/>
            </a:pPr>
            <a:r>
              <a:rPr lang="en-GB" dirty="0"/>
              <a:t>This observational registry study included 262 </a:t>
            </a:r>
            <a:r>
              <a:rPr lang="en-GB" dirty="0" err="1"/>
              <a:t>hypogonadal</a:t>
            </a:r>
            <a:r>
              <a:rPr lang="en-GB" dirty="0"/>
              <a:t>, middle-aged and elderly men who received </a:t>
            </a:r>
            <a:r>
              <a:rPr lang="en-GB" dirty="0" err="1"/>
              <a:t>TTh</a:t>
            </a:r>
            <a:r>
              <a:rPr lang="en-GB" dirty="0"/>
              <a:t> for a maximum of 11 years, representing 2088.5 patient-years.</a:t>
            </a:r>
          </a:p>
          <a:p>
            <a:pPr marL="171436" indent="-171436">
              <a:buFont typeface="Arial" panose="020B0604020202020204" pitchFamily="34" charset="0"/>
              <a:buChar char="•"/>
            </a:pPr>
            <a:r>
              <a:rPr lang="en-GB" dirty="0"/>
              <a:t>After having been on </a:t>
            </a:r>
            <a:r>
              <a:rPr lang="en-GB" dirty="0" err="1"/>
              <a:t>TTh</a:t>
            </a:r>
            <a:r>
              <a:rPr lang="en-GB" dirty="0"/>
              <a:t> for a mean duration of 65.5 months, treatment was temporarily interrupted in 147 patients for a mean of 16.9 months due to cost reimbursement issues, </a:t>
            </a:r>
            <a:br>
              <a:rPr lang="en-GB" dirty="0"/>
            </a:br>
            <a:r>
              <a:rPr lang="en-GB" dirty="0"/>
              <a:t>as well as </a:t>
            </a:r>
            <a:r>
              <a:rPr lang="en-GB" dirty="0" err="1"/>
              <a:t>PCa</a:t>
            </a:r>
            <a:r>
              <a:rPr lang="en-GB" dirty="0"/>
              <a:t> for 7 of these patients. All men resumed </a:t>
            </a:r>
            <a:r>
              <a:rPr lang="en-GB" dirty="0" err="1"/>
              <a:t>TTh</a:t>
            </a:r>
            <a:r>
              <a:rPr lang="en-GB" dirty="0"/>
              <a:t> for a mean period of 14.5 months. </a:t>
            </a:r>
          </a:p>
          <a:p>
            <a:pPr marL="171436" indent="-171436">
              <a:buFont typeface="Arial" panose="020B0604020202020204" pitchFamily="34" charset="0"/>
              <a:buChar char="•"/>
            </a:pPr>
            <a:r>
              <a:rPr lang="en-GB" dirty="0"/>
              <a:t>The other 115 men were treated continuously with </a:t>
            </a:r>
            <a:r>
              <a:rPr lang="en-GB" dirty="0" err="1"/>
              <a:t>TTh</a:t>
            </a:r>
            <a:r>
              <a:rPr lang="en-GB" dirty="0"/>
              <a:t>. </a:t>
            </a:r>
          </a:p>
          <a:p>
            <a:pPr marL="171436" indent="-171436">
              <a:buFont typeface="Arial" panose="020B0604020202020204" pitchFamily="34" charset="0"/>
              <a:buChar char="•"/>
            </a:pPr>
            <a:r>
              <a:rPr lang="en-GB" dirty="0"/>
              <a:t>Serum total and free testosterone levels increased significantly in both groups. In men who received continuous </a:t>
            </a:r>
            <a:r>
              <a:rPr lang="en-GB" dirty="0" err="1"/>
              <a:t>TTh</a:t>
            </a:r>
            <a:r>
              <a:rPr lang="en-GB" dirty="0"/>
              <a:t>, serum testosterone levels were maintained over the study period, while in men whose </a:t>
            </a:r>
            <a:r>
              <a:rPr lang="en-GB" dirty="0" err="1"/>
              <a:t>TTh</a:t>
            </a:r>
            <a:r>
              <a:rPr lang="en-GB" dirty="0"/>
              <a:t> was interrupted, testosterone levels returned to baseline but increased to previous levels after treatment was resumed.</a:t>
            </a:r>
          </a:p>
          <a:p>
            <a:pPr marL="171436" indent="-171436">
              <a:buFont typeface="Arial" panose="020B0604020202020204" pitchFamily="34" charset="0"/>
              <a:buChar char="•"/>
            </a:pPr>
            <a:r>
              <a:rPr lang="en-GB" dirty="0"/>
              <a:t>In men on continuous </a:t>
            </a:r>
            <a:r>
              <a:rPr lang="en-GB" dirty="0" err="1"/>
              <a:t>TTh</a:t>
            </a:r>
            <a:r>
              <a:rPr lang="en-GB" dirty="0"/>
              <a:t>, there was a progressive significant improvement in fasting glucose levels and HbA</a:t>
            </a:r>
            <a:r>
              <a:rPr lang="en-GB" baseline="-25000" dirty="0"/>
              <a:t>1c</a:t>
            </a:r>
            <a:r>
              <a:rPr lang="en-GB" dirty="0"/>
              <a:t>. In men on intermittent therapy, there was a similar initial significant improvement in both glycaemic control parameters, which was reversed when </a:t>
            </a:r>
            <a:r>
              <a:rPr lang="en-GB" dirty="0" err="1"/>
              <a:t>TTh</a:t>
            </a:r>
            <a:r>
              <a:rPr lang="en-GB" dirty="0"/>
              <a:t> was interrupted, but became evident again after </a:t>
            </a:r>
            <a:r>
              <a:rPr lang="en-GB" dirty="0" err="1"/>
              <a:t>TTh</a:t>
            </a:r>
            <a:r>
              <a:rPr lang="en-GB" dirty="0"/>
              <a:t> was reinstated.</a:t>
            </a:r>
          </a:p>
          <a:p>
            <a:endParaRPr lang="en-GB" dirty="0"/>
          </a:p>
          <a:p>
            <a:r>
              <a:rPr lang="en-GB" dirty="0"/>
              <a:t>HbA</a:t>
            </a:r>
            <a:r>
              <a:rPr lang="en-GB" baseline="-25000" dirty="0"/>
              <a:t>1c</a:t>
            </a:r>
            <a:r>
              <a:rPr lang="en-GB" dirty="0"/>
              <a:t>, glycated haemoglobin; </a:t>
            </a:r>
            <a:r>
              <a:rPr lang="en-GB" dirty="0" err="1"/>
              <a:t>PCa</a:t>
            </a:r>
            <a:r>
              <a:rPr lang="en-GB" dirty="0"/>
              <a:t>, prostate cancer; </a:t>
            </a:r>
            <a:r>
              <a:rPr lang="en-GB" dirty="0" err="1"/>
              <a:t>TTh</a:t>
            </a:r>
            <a:r>
              <a:rPr lang="en-GB" dirty="0"/>
              <a:t>, testosterone therapy</a:t>
            </a:r>
          </a:p>
          <a:p>
            <a:endParaRPr lang="en-GB" dirty="0"/>
          </a:p>
          <a:p>
            <a:r>
              <a:rPr lang="en-GB" b="1" dirty="0"/>
              <a:t>Reference</a:t>
            </a:r>
          </a:p>
          <a:p>
            <a:r>
              <a:rPr lang="it-IT" dirty="0"/>
              <a:t>Yassin A </a:t>
            </a:r>
            <a:r>
              <a:rPr lang="it-IT" i="1" dirty="0"/>
              <a:t>et al. Clin Endocrinol </a:t>
            </a:r>
            <a:r>
              <a:rPr lang="it-IT" dirty="0"/>
              <a:t>2016;84:107–14.</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630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8"/>
            <a:ext cx="6179344" cy="4029879"/>
          </a:xfrm>
        </p:spPr>
        <p:txBody>
          <a:bodyPr>
            <a:normAutofit fontScale="92500" lnSpcReduction="10000"/>
          </a:bodyPr>
          <a:lstStyle/>
          <a:p>
            <a:pPr marL="171436" indent="-171436" defTabSz="914324">
              <a:buFont typeface="Arial" panose="020B0604020202020204" pitchFamily="34" charset="0"/>
              <a:buChar char="•"/>
              <a:defRPr/>
            </a:pPr>
            <a:r>
              <a:rPr lang="en-GB" dirty="0">
                <a:solidFill>
                  <a:prstClr val="black"/>
                </a:solidFill>
              </a:rPr>
              <a:t>The primary aim of this longitudinal, observational study was to assess the association between mortality, testosterone levels and </a:t>
            </a:r>
            <a:r>
              <a:rPr lang="en-GB" dirty="0" err="1">
                <a:solidFill>
                  <a:prstClr val="black"/>
                </a:solidFill>
              </a:rPr>
              <a:t>TTh</a:t>
            </a:r>
            <a:r>
              <a:rPr lang="en-GB" dirty="0">
                <a:solidFill>
                  <a:prstClr val="black"/>
                </a:solidFill>
              </a:rPr>
              <a:t> use in 857 men with T2DM enrolled from 5 primary care practices between April 2007 and April 2009.</a:t>
            </a:r>
          </a:p>
          <a:p>
            <a:pPr marL="171436" indent="-171436">
              <a:buFont typeface="Arial" panose="020B0604020202020204" pitchFamily="34" charset="0"/>
              <a:buChar char="•"/>
              <a:defRPr/>
            </a:pPr>
            <a:r>
              <a:rPr lang="en-GB" dirty="0">
                <a:solidFill>
                  <a:prstClr val="black"/>
                </a:solidFill>
              </a:rPr>
              <a:t>Based on early morning serum testosterone levels, men were classified as being </a:t>
            </a:r>
            <a:r>
              <a:rPr lang="en-GB" dirty="0" err="1">
                <a:solidFill>
                  <a:prstClr val="black"/>
                </a:solidFill>
              </a:rPr>
              <a:t>eugonadal</a:t>
            </a:r>
            <a:r>
              <a:rPr lang="en-GB" dirty="0">
                <a:solidFill>
                  <a:prstClr val="black"/>
                </a:solidFill>
              </a:rPr>
              <a:t> (total testosterone &gt;12 </a:t>
            </a:r>
            <a:r>
              <a:rPr lang="en-GB" dirty="0" err="1">
                <a:solidFill>
                  <a:prstClr val="black"/>
                </a:solidFill>
              </a:rPr>
              <a:t>nmol</a:t>
            </a:r>
            <a:r>
              <a:rPr lang="en-GB" dirty="0">
                <a:solidFill>
                  <a:prstClr val="black"/>
                </a:solidFill>
              </a:rPr>
              <a:t>/L and free testosterone &gt;0.25 </a:t>
            </a:r>
            <a:r>
              <a:rPr lang="en-GB" dirty="0" err="1">
                <a:solidFill>
                  <a:prstClr val="black"/>
                </a:solidFill>
              </a:rPr>
              <a:t>nmol</a:t>
            </a:r>
            <a:r>
              <a:rPr lang="en-GB" dirty="0">
                <a:solidFill>
                  <a:prstClr val="black"/>
                </a:solidFill>
              </a:rPr>
              <a:t>/L) or </a:t>
            </a:r>
            <a:r>
              <a:rPr lang="en-GB" dirty="0" err="1">
                <a:solidFill>
                  <a:prstClr val="black"/>
                </a:solidFill>
              </a:rPr>
              <a:t>hypogonadal</a:t>
            </a:r>
            <a:r>
              <a:rPr lang="en-GB" dirty="0">
                <a:solidFill>
                  <a:prstClr val="black"/>
                </a:solidFill>
              </a:rPr>
              <a:t> (total testosterone </a:t>
            </a:r>
            <a:br>
              <a:rPr lang="en-GB" dirty="0">
                <a:solidFill>
                  <a:prstClr val="black"/>
                </a:solidFill>
              </a:rPr>
            </a:br>
            <a:r>
              <a:rPr lang="en-GB" dirty="0">
                <a:solidFill>
                  <a:prstClr val="black"/>
                </a:solidFill>
              </a:rPr>
              <a:t>≤12 </a:t>
            </a:r>
            <a:r>
              <a:rPr lang="en-GB" dirty="0" err="1">
                <a:solidFill>
                  <a:prstClr val="black"/>
                </a:solidFill>
              </a:rPr>
              <a:t>nmol</a:t>
            </a:r>
            <a:r>
              <a:rPr lang="en-GB" dirty="0">
                <a:solidFill>
                  <a:prstClr val="black"/>
                </a:solidFill>
              </a:rPr>
              <a:t>/L or free testosterone ≤0.25 </a:t>
            </a:r>
            <a:r>
              <a:rPr lang="en-GB" dirty="0" err="1">
                <a:solidFill>
                  <a:prstClr val="black"/>
                </a:solidFill>
              </a:rPr>
              <a:t>nmol</a:t>
            </a:r>
            <a:r>
              <a:rPr lang="en-GB" dirty="0">
                <a:solidFill>
                  <a:prstClr val="black"/>
                </a:solidFill>
              </a:rPr>
              <a:t>/L). In patients with total testosterone ≤12 </a:t>
            </a:r>
            <a:r>
              <a:rPr lang="en-GB" dirty="0" err="1">
                <a:solidFill>
                  <a:prstClr val="black"/>
                </a:solidFill>
              </a:rPr>
              <a:t>nmol</a:t>
            </a:r>
            <a:r>
              <a:rPr lang="en-GB" dirty="0">
                <a:solidFill>
                  <a:prstClr val="black"/>
                </a:solidFill>
              </a:rPr>
              <a:t>/L, </a:t>
            </a:r>
            <a:br>
              <a:rPr lang="en-GB" dirty="0">
                <a:solidFill>
                  <a:prstClr val="black"/>
                </a:solidFill>
              </a:rPr>
            </a:br>
            <a:r>
              <a:rPr lang="en-GB" dirty="0">
                <a:solidFill>
                  <a:prstClr val="black"/>
                </a:solidFill>
              </a:rPr>
              <a:t>a second morning testosterone measurement was taken at ≥2 weeks later, according to European Association of Urology guidelines.</a:t>
            </a:r>
          </a:p>
          <a:p>
            <a:pPr marL="171436" indent="-171436" defTabSz="914324">
              <a:buFont typeface="Arial" panose="020B0604020202020204" pitchFamily="34" charset="0"/>
              <a:buChar char="•"/>
              <a:defRPr/>
            </a:pPr>
            <a:r>
              <a:rPr lang="en-GB" dirty="0">
                <a:solidFill>
                  <a:prstClr val="black"/>
                </a:solidFill>
              </a:rPr>
              <a:t>Of these men, 175/637 with serum total testosterone ≤12 </a:t>
            </a:r>
            <a:r>
              <a:rPr lang="en-GB" dirty="0" err="1">
                <a:solidFill>
                  <a:prstClr val="black"/>
                </a:solidFill>
              </a:rPr>
              <a:t>nmol</a:t>
            </a:r>
            <a:r>
              <a:rPr lang="en-GB" dirty="0">
                <a:solidFill>
                  <a:prstClr val="black"/>
                </a:solidFill>
              </a:rPr>
              <a:t>/L or free testosterone ≤0.25 </a:t>
            </a:r>
            <a:r>
              <a:rPr lang="en-GB" dirty="0" err="1">
                <a:solidFill>
                  <a:prstClr val="black"/>
                </a:solidFill>
              </a:rPr>
              <a:t>nmol</a:t>
            </a:r>
            <a:r>
              <a:rPr lang="en-GB" dirty="0">
                <a:solidFill>
                  <a:prstClr val="black"/>
                </a:solidFill>
              </a:rPr>
              <a:t>/L received </a:t>
            </a:r>
            <a:r>
              <a:rPr lang="en-GB" dirty="0" err="1">
                <a:solidFill>
                  <a:prstClr val="black"/>
                </a:solidFill>
              </a:rPr>
              <a:t>TTh</a:t>
            </a:r>
            <a:r>
              <a:rPr lang="en-GB" dirty="0">
                <a:solidFill>
                  <a:prstClr val="black"/>
                </a:solidFill>
              </a:rPr>
              <a:t> for a mean of 3.8 years. PDE-5 inhibitors and statins were prescribed to 175/857 and 662/857 men, respectively.</a:t>
            </a:r>
          </a:p>
          <a:p>
            <a:pPr marL="171436" indent="-171436" defTabSz="914324">
              <a:buFont typeface="Arial" panose="020B0604020202020204" pitchFamily="34" charset="0"/>
              <a:buChar char="•"/>
              <a:defRPr/>
            </a:pPr>
            <a:r>
              <a:rPr lang="en-GB" dirty="0">
                <a:solidFill>
                  <a:prstClr val="black"/>
                </a:solidFill>
              </a:rPr>
              <a:t>The primary endpoint of the study was all-cause mortality. Cox regression analysis was used to study the association between </a:t>
            </a:r>
            <a:r>
              <a:rPr lang="en-GB" dirty="0" err="1">
                <a:solidFill>
                  <a:prstClr val="black"/>
                </a:solidFill>
              </a:rPr>
              <a:t>TTh</a:t>
            </a:r>
            <a:r>
              <a:rPr lang="en-GB" dirty="0">
                <a:solidFill>
                  <a:prstClr val="black"/>
                </a:solidFill>
              </a:rPr>
              <a:t> and mortality.</a:t>
            </a:r>
          </a:p>
          <a:p>
            <a:pPr marL="171436" indent="-171436" defTabSz="914324">
              <a:buFont typeface="Arial" panose="020B0604020202020204" pitchFamily="34" charset="0"/>
              <a:buChar char="•"/>
              <a:defRPr/>
            </a:pPr>
            <a:r>
              <a:rPr lang="en-GB" dirty="0">
                <a:solidFill>
                  <a:prstClr val="black"/>
                </a:solidFill>
              </a:rPr>
              <a:t>Compared with the </a:t>
            </a:r>
            <a:r>
              <a:rPr lang="en-GB" dirty="0" err="1">
                <a:solidFill>
                  <a:prstClr val="black"/>
                </a:solidFill>
              </a:rPr>
              <a:t>hypogonadal</a:t>
            </a:r>
            <a:r>
              <a:rPr lang="en-GB" dirty="0">
                <a:solidFill>
                  <a:prstClr val="black"/>
                </a:solidFill>
              </a:rPr>
              <a:t>/</a:t>
            </a:r>
            <a:r>
              <a:rPr lang="en-GB" dirty="0" err="1">
                <a:solidFill>
                  <a:prstClr val="black"/>
                </a:solidFill>
              </a:rPr>
              <a:t>TTh</a:t>
            </a:r>
            <a:r>
              <a:rPr lang="en-GB" dirty="0">
                <a:solidFill>
                  <a:prstClr val="black"/>
                </a:solidFill>
              </a:rPr>
              <a:t>-untreated group, mortality in the </a:t>
            </a:r>
            <a:r>
              <a:rPr lang="en-GB" dirty="0" err="1">
                <a:solidFill>
                  <a:prstClr val="black"/>
                </a:solidFill>
              </a:rPr>
              <a:t>eugonadal</a:t>
            </a:r>
            <a:r>
              <a:rPr lang="en-GB" dirty="0">
                <a:solidFill>
                  <a:prstClr val="black"/>
                </a:solidFill>
              </a:rPr>
              <a:t> (p=0.023) and </a:t>
            </a:r>
            <a:r>
              <a:rPr lang="en-GB" dirty="0" err="1">
                <a:solidFill>
                  <a:prstClr val="black"/>
                </a:solidFill>
              </a:rPr>
              <a:t>hypogonadal</a:t>
            </a:r>
            <a:r>
              <a:rPr lang="en-GB" dirty="0">
                <a:solidFill>
                  <a:prstClr val="black"/>
                </a:solidFill>
              </a:rPr>
              <a:t>/ </a:t>
            </a:r>
            <a:r>
              <a:rPr lang="en-GB" dirty="0" err="1">
                <a:solidFill>
                  <a:prstClr val="black"/>
                </a:solidFill>
              </a:rPr>
              <a:t>TTh</a:t>
            </a:r>
            <a:r>
              <a:rPr lang="en-GB" dirty="0">
                <a:solidFill>
                  <a:prstClr val="black"/>
                </a:solidFill>
              </a:rPr>
              <a:t>-treated (p=0.027) groups was significantly reduced.</a:t>
            </a:r>
          </a:p>
          <a:p>
            <a:pPr marL="171436" indent="-171436" defTabSz="914324">
              <a:buFont typeface="Arial" panose="020B0604020202020204" pitchFamily="34" charset="0"/>
              <a:buChar char="•"/>
              <a:defRPr/>
            </a:pPr>
            <a:r>
              <a:rPr lang="en-GB" dirty="0">
                <a:solidFill>
                  <a:prstClr val="black"/>
                </a:solidFill>
              </a:rPr>
              <a:t>After repeating the Cox regression analysis in 682/857 men not given a PDE-5 inhibitor (which may </a:t>
            </a:r>
            <a:br>
              <a:rPr lang="en-GB" dirty="0">
                <a:solidFill>
                  <a:prstClr val="black"/>
                </a:solidFill>
              </a:rPr>
            </a:br>
            <a:r>
              <a:rPr lang="en-GB" dirty="0">
                <a:solidFill>
                  <a:prstClr val="black"/>
                </a:solidFill>
              </a:rPr>
              <a:t>be a confounding factor), mortality in the </a:t>
            </a:r>
            <a:r>
              <a:rPr lang="en-GB" dirty="0" err="1">
                <a:solidFill>
                  <a:prstClr val="black"/>
                </a:solidFill>
              </a:rPr>
              <a:t>eugonadal</a:t>
            </a:r>
            <a:r>
              <a:rPr lang="en-GB" dirty="0">
                <a:solidFill>
                  <a:prstClr val="black"/>
                </a:solidFill>
              </a:rPr>
              <a:t> and </a:t>
            </a:r>
            <a:r>
              <a:rPr lang="en-GB" dirty="0" err="1">
                <a:solidFill>
                  <a:prstClr val="black"/>
                </a:solidFill>
              </a:rPr>
              <a:t>hypogonadal</a:t>
            </a:r>
            <a:r>
              <a:rPr lang="en-GB" dirty="0">
                <a:solidFill>
                  <a:prstClr val="black"/>
                </a:solidFill>
              </a:rPr>
              <a:t>/</a:t>
            </a:r>
            <a:r>
              <a:rPr lang="en-GB" dirty="0" err="1">
                <a:solidFill>
                  <a:prstClr val="black"/>
                </a:solidFill>
              </a:rPr>
              <a:t>TTh</a:t>
            </a:r>
            <a:r>
              <a:rPr lang="en-GB" dirty="0">
                <a:solidFill>
                  <a:prstClr val="black"/>
                </a:solidFill>
              </a:rPr>
              <a:t>-treated groups was significantly lower than in the reference </a:t>
            </a:r>
            <a:r>
              <a:rPr lang="en-GB" dirty="0" err="1">
                <a:solidFill>
                  <a:prstClr val="black"/>
                </a:solidFill>
              </a:rPr>
              <a:t>hypogonadal</a:t>
            </a:r>
            <a:r>
              <a:rPr lang="en-GB" dirty="0">
                <a:solidFill>
                  <a:prstClr val="black"/>
                </a:solidFill>
              </a:rPr>
              <a:t>/</a:t>
            </a:r>
            <a:r>
              <a:rPr lang="en-GB" dirty="0" err="1">
                <a:solidFill>
                  <a:prstClr val="black"/>
                </a:solidFill>
              </a:rPr>
              <a:t>TTh</a:t>
            </a:r>
            <a:r>
              <a:rPr lang="en-GB" dirty="0">
                <a:solidFill>
                  <a:prstClr val="black"/>
                </a:solidFill>
              </a:rPr>
              <a:t>-untreated group.</a:t>
            </a:r>
          </a:p>
          <a:p>
            <a:pPr marL="171436" indent="-171436" defTabSz="914324">
              <a:buFont typeface="Arial" panose="020B0604020202020204" pitchFamily="34" charset="0"/>
              <a:buChar char="•"/>
              <a:defRPr/>
            </a:pPr>
            <a:r>
              <a:rPr lang="en-GB" dirty="0">
                <a:solidFill>
                  <a:prstClr val="black"/>
                </a:solidFill>
              </a:rPr>
              <a:t>Low baseline testosterone is associated with increased all-cause mortality in men with T2DM, and </a:t>
            </a:r>
            <a:br>
              <a:rPr lang="en-GB" dirty="0">
                <a:solidFill>
                  <a:prstClr val="black"/>
                </a:solidFill>
              </a:rPr>
            </a:br>
            <a:r>
              <a:rPr lang="en-GB" dirty="0" err="1">
                <a:solidFill>
                  <a:prstClr val="black"/>
                </a:solidFill>
              </a:rPr>
              <a:t>TTh</a:t>
            </a:r>
            <a:r>
              <a:rPr lang="en-GB" dirty="0">
                <a:solidFill>
                  <a:prstClr val="black"/>
                </a:solidFill>
              </a:rPr>
              <a:t> is independently associated with reduced all-cause mortality, especially in men aged &gt;60 years.</a:t>
            </a:r>
          </a:p>
          <a:p>
            <a:pPr defTabSz="914324">
              <a:defRPr/>
            </a:pPr>
            <a:endParaRPr lang="en-GB" dirty="0">
              <a:solidFill>
                <a:prstClr val="black"/>
              </a:solidFill>
            </a:endParaRPr>
          </a:p>
          <a:p>
            <a:pPr lvl="0">
              <a:defRPr/>
            </a:pPr>
            <a:r>
              <a:rPr lang="en-GB" dirty="0">
                <a:solidFill>
                  <a:prstClr val="black"/>
                </a:solidFill>
              </a:rPr>
              <a:t>PDE-5, phosphodiesterase type 5; T2DM, type 2 diabetes mellitus; </a:t>
            </a:r>
            <a:r>
              <a:rPr lang="en-GB" dirty="0" err="1">
                <a:solidFill>
                  <a:prstClr val="black"/>
                </a:solidFill>
              </a:rPr>
              <a:t>TTh</a:t>
            </a:r>
            <a:r>
              <a:rPr lang="en-GB" dirty="0">
                <a:solidFill>
                  <a:prstClr val="black"/>
                </a:solidFill>
              </a:rPr>
              <a:t>, testosterone therapy</a:t>
            </a:r>
          </a:p>
          <a:p>
            <a:pPr lvl="0">
              <a:defRPr/>
            </a:pPr>
            <a:endParaRPr lang="en-GB" b="1" dirty="0">
              <a:solidFill>
                <a:prstClr val="black"/>
              </a:solidFill>
            </a:endParaRPr>
          </a:p>
          <a:p>
            <a:pPr defTabSz="914324">
              <a:defRPr/>
            </a:pPr>
            <a:r>
              <a:rPr lang="en-GB" b="1" dirty="0">
                <a:solidFill>
                  <a:prstClr val="black"/>
                </a:solidFill>
              </a:rPr>
              <a:t>Reference</a:t>
            </a:r>
          </a:p>
          <a:p>
            <a:pPr defTabSz="914324">
              <a:defRPr/>
            </a:pPr>
            <a:r>
              <a:rPr lang="da-DK" dirty="0">
                <a:solidFill>
                  <a:prstClr val="black"/>
                </a:solidFill>
              </a:rPr>
              <a:t>Hackett G </a:t>
            </a:r>
            <a:r>
              <a:rPr lang="da-DK" i="1" dirty="0">
                <a:solidFill>
                  <a:prstClr val="black"/>
                </a:solidFill>
              </a:rPr>
              <a:t>et al. Int J Clin Pract </a:t>
            </a:r>
            <a:r>
              <a:rPr lang="da-DK" dirty="0">
                <a:solidFill>
                  <a:prstClr val="black"/>
                </a:solidFill>
              </a:rPr>
              <a:t>2016;70:244–53.</a:t>
            </a:r>
            <a:endParaRPr lang="en-US"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630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8"/>
            <a:ext cx="6179344" cy="4029879"/>
          </a:xfrm>
        </p:spPr>
        <p:txBody>
          <a:bodyPr>
            <a:normAutofit fontScale="92500" lnSpcReduction="20000"/>
          </a:bodyPr>
          <a:lstStyle/>
          <a:p>
            <a:pPr marL="171436" indent="-171436">
              <a:buFont typeface="Arial" panose="020B0604020202020204" pitchFamily="34" charset="0"/>
              <a:buChar char="•"/>
              <a:defRPr/>
            </a:pPr>
            <a:r>
              <a:rPr lang="en-GB" dirty="0">
                <a:solidFill>
                  <a:prstClr val="black"/>
                </a:solidFill>
              </a:rPr>
              <a:t>This 6-year follow-up study included 581 men with type 2 diabetes who had testosterone levels measured between 2002–05.</a:t>
            </a:r>
          </a:p>
          <a:p>
            <a:pPr marL="171436" indent="-171436">
              <a:buFont typeface="Arial" panose="020B0604020202020204" pitchFamily="34" charset="0"/>
              <a:buChar char="•"/>
              <a:defRPr/>
            </a:pPr>
            <a:r>
              <a:rPr lang="en-GB" dirty="0">
                <a:solidFill>
                  <a:prstClr val="black"/>
                </a:solidFill>
              </a:rPr>
              <a:t>Mortality rates were compared between </a:t>
            </a:r>
            <a:r>
              <a:rPr lang="en-GB" dirty="0" err="1">
                <a:solidFill>
                  <a:prstClr val="black"/>
                </a:solidFill>
              </a:rPr>
              <a:t>eugonadal</a:t>
            </a:r>
            <a:r>
              <a:rPr lang="en-GB" dirty="0">
                <a:solidFill>
                  <a:prstClr val="black"/>
                </a:solidFill>
              </a:rPr>
              <a:t> men (total testosterone &gt;10.4 </a:t>
            </a:r>
            <a:r>
              <a:rPr lang="en-GB" dirty="0" err="1">
                <a:solidFill>
                  <a:prstClr val="black"/>
                </a:solidFill>
              </a:rPr>
              <a:t>nmol</a:t>
            </a:r>
            <a:r>
              <a:rPr lang="en-GB" dirty="0">
                <a:solidFill>
                  <a:prstClr val="black"/>
                </a:solidFill>
              </a:rPr>
              <a:t>/L; n=343) and </a:t>
            </a:r>
            <a:r>
              <a:rPr lang="en-GB" dirty="0" err="1">
                <a:solidFill>
                  <a:prstClr val="black"/>
                </a:solidFill>
              </a:rPr>
              <a:t>hypogonadal</a:t>
            </a:r>
            <a:r>
              <a:rPr lang="en-GB" dirty="0">
                <a:solidFill>
                  <a:prstClr val="black"/>
                </a:solidFill>
              </a:rPr>
              <a:t> men (total testosterone ≤10.4 </a:t>
            </a:r>
            <a:r>
              <a:rPr lang="en-GB" dirty="0" err="1">
                <a:solidFill>
                  <a:prstClr val="black"/>
                </a:solidFill>
              </a:rPr>
              <a:t>nmol</a:t>
            </a:r>
            <a:r>
              <a:rPr lang="en-GB" dirty="0">
                <a:solidFill>
                  <a:prstClr val="black"/>
                </a:solidFill>
              </a:rPr>
              <a:t>/L; n=238).</a:t>
            </a:r>
          </a:p>
          <a:p>
            <a:pPr marL="171436" indent="-171436">
              <a:buFont typeface="Arial" panose="020B0604020202020204" pitchFamily="34" charset="0"/>
              <a:buChar char="•"/>
              <a:defRPr/>
            </a:pPr>
            <a:r>
              <a:rPr lang="en-GB" dirty="0">
                <a:solidFill>
                  <a:prstClr val="black"/>
                </a:solidFill>
              </a:rPr>
              <a:t>The effect of </a:t>
            </a:r>
            <a:r>
              <a:rPr lang="en-GB" dirty="0" err="1">
                <a:solidFill>
                  <a:prstClr val="black"/>
                </a:solidFill>
              </a:rPr>
              <a:t>TTh</a:t>
            </a:r>
            <a:r>
              <a:rPr lang="en-GB" dirty="0">
                <a:solidFill>
                  <a:prstClr val="black"/>
                </a:solidFill>
              </a:rPr>
              <a:t> (as per normal clinical practice: 85.9% testosterone gel and 14.1% intramuscular testosterone </a:t>
            </a:r>
            <a:r>
              <a:rPr lang="en-GB" dirty="0" err="1">
                <a:solidFill>
                  <a:prstClr val="black"/>
                </a:solidFill>
              </a:rPr>
              <a:t>undecanoate</a:t>
            </a:r>
            <a:r>
              <a:rPr lang="en-GB" dirty="0">
                <a:solidFill>
                  <a:prstClr val="black"/>
                </a:solidFill>
              </a:rPr>
              <a:t>) was assessed retrospectively in the </a:t>
            </a:r>
            <a:r>
              <a:rPr lang="en-GB" dirty="0" err="1">
                <a:solidFill>
                  <a:prstClr val="black"/>
                </a:solidFill>
              </a:rPr>
              <a:t>hypogonadal</a:t>
            </a:r>
            <a:r>
              <a:rPr lang="en-GB" dirty="0">
                <a:solidFill>
                  <a:prstClr val="black"/>
                </a:solidFill>
              </a:rPr>
              <a:t> group.</a:t>
            </a:r>
          </a:p>
          <a:p>
            <a:pPr marL="171436" indent="-171436">
              <a:buFont typeface="Arial" panose="020B0604020202020204" pitchFamily="34" charset="0"/>
              <a:buChar char="•"/>
              <a:defRPr/>
            </a:pPr>
            <a:r>
              <a:rPr lang="en-GB" dirty="0">
                <a:solidFill>
                  <a:prstClr val="black"/>
                </a:solidFill>
              </a:rPr>
              <a:t>Kaplan–Meier survival curves showed a significant decrease in survival in the </a:t>
            </a:r>
            <a:r>
              <a:rPr lang="en-GB" dirty="0" err="1">
                <a:solidFill>
                  <a:prstClr val="black"/>
                </a:solidFill>
              </a:rPr>
              <a:t>hypogonadal</a:t>
            </a:r>
            <a:r>
              <a:rPr lang="en-GB" dirty="0">
                <a:solidFill>
                  <a:prstClr val="black"/>
                </a:solidFill>
              </a:rPr>
              <a:t> group compared with the </a:t>
            </a:r>
            <a:r>
              <a:rPr lang="en-GB" dirty="0" err="1">
                <a:solidFill>
                  <a:prstClr val="black"/>
                </a:solidFill>
              </a:rPr>
              <a:t>eugonadal</a:t>
            </a:r>
            <a:r>
              <a:rPr lang="en-GB" dirty="0">
                <a:solidFill>
                  <a:prstClr val="black"/>
                </a:solidFill>
              </a:rPr>
              <a:t> group (p=0.002).</a:t>
            </a:r>
          </a:p>
          <a:p>
            <a:pPr marL="171436" indent="-171436">
              <a:buFont typeface="Arial" panose="020B0604020202020204" pitchFamily="34" charset="0"/>
              <a:buChar char="•"/>
              <a:defRPr/>
            </a:pPr>
            <a:r>
              <a:rPr lang="en-GB" dirty="0">
                <a:solidFill>
                  <a:prstClr val="black"/>
                </a:solidFill>
              </a:rPr>
              <a:t>In the Cox regression model, after adjusting for covariates of age, weight, height, body mass index, glycated haemoglobin, pre-existing cardiovascular disease, smoking, statin and angiotensin receptor blocker/angiotensin-converting enzyme inhibitor therapy) at baseline, the hazard ratio for decreased survival was 2.02 (95% CI: 1.2 to 3.4); p=0.009.</a:t>
            </a:r>
          </a:p>
          <a:p>
            <a:pPr marL="171436" indent="-171436">
              <a:buFont typeface="Arial" panose="020B0604020202020204" pitchFamily="34" charset="0"/>
              <a:buChar char="•"/>
              <a:defRPr/>
            </a:pPr>
            <a:r>
              <a:rPr lang="en-GB" dirty="0">
                <a:solidFill>
                  <a:prstClr val="black"/>
                </a:solidFill>
              </a:rPr>
              <a:t>Mean baseline testosterone levels were significantly low in patients who died (10.9 ± 5.2 </a:t>
            </a:r>
            <a:r>
              <a:rPr lang="en-GB" dirty="0" err="1">
                <a:solidFill>
                  <a:prstClr val="black"/>
                </a:solidFill>
              </a:rPr>
              <a:t>nmol</a:t>
            </a:r>
            <a:r>
              <a:rPr lang="en-GB" dirty="0">
                <a:solidFill>
                  <a:prstClr val="black"/>
                </a:solidFill>
              </a:rPr>
              <a:t>/L) compared with those who were alive (12.6 ± 5.5 </a:t>
            </a:r>
            <a:r>
              <a:rPr lang="en-GB" dirty="0" err="1">
                <a:solidFill>
                  <a:prstClr val="black"/>
                </a:solidFill>
              </a:rPr>
              <a:t>nmol</a:t>
            </a:r>
            <a:r>
              <a:rPr lang="en-GB" dirty="0">
                <a:solidFill>
                  <a:prstClr val="black"/>
                </a:solidFill>
              </a:rPr>
              <a:t>/L; p=0.018). The mortality rate was 17.2% (41/238) in </a:t>
            </a:r>
            <a:r>
              <a:rPr lang="en-GB" dirty="0" err="1">
                <a:solidFill>
                  <a:prstClr val="black"/>
                </a:solidFill>
              </a:rPr>
              <a:t>hypogonadal</a:t>
            </a:r>
            <a:r>
              <a:rPr lang="en-GB" dirty="0">
                <a:solidFill>
                  <a:prstClr val="black"/>
                </a:solidFill>
              </a:rPr>
              <a:t> men compared with 9% (31/343; p=0.003) in </a:t>
            </a:r>
            <a:r>
              <a:rPr lang="en-GB" dirty="0" err="1">
                <a:solidFill>
                  <a:prstClr val="black"/>
                </a:solidFill>
              </a:rPr>
              <a:t>eugonadal</a:t>
            </a:r>
            <a:r>
              <a:rPr lang="en-GB" dirty="0">
                <a:solidFill>
                  <a:prstClr val="black"/>
                </a:solidFill>
              </a:rPr>
              <a:t> men.</a:t>
            </a:r>
          </a:p>
          <a:p>
            <a:pPr marL="171436" indent="-171436">
              <a:buFont typeface="Arial" panose="020B0604020202020204" pitchFamily="34" charset="0"/>
              <a:buChar char="•"/>
              <a:defRPr/>
            </a:pPr>
            <a:r>
              <a:rPr lang="en-GB" dirty="0">
                <a:solidFill>
                  <a:prstClr val="black"/>
                </a:solidFill>
              </a:rPr>
              <a:t>Of the 238 </a:t>
            </a:r>
            <a:r>
              <a:rPr lang="en-GB" dirty="0" err="1">
                <a:solidFill>
                  <a:prstClr val="black"/>
                </a:solidFill>
              </a:rPr>
              <a:t>hypogonadal</a:t>
            </a:r>
            <a:r>
              <a:rPr lang="en-GB" dirty="0">
                <a:solidFill>
                  <a:prstClr val="black"/>
                </a:solidFill>
              </a:rPr>
              <a:t> men, 64 (27%) received </a:t>
            </a:r>
            <a:r>
              <a:rPr lang="en-GB" dirty="0" err="1">
                <a:solidFill>
                  <a:prstClr val="black"/>
                </a:solidFill>
              </a:rPr>
              <a:t>TTh</a:t>
            </a:r>
            <a:r>
              <a:rPr lang="en-GB" dirty="0">
                <a:solidFill>
                  <a:prstClr val="black"/>
                </a:solidFill>
              </a:rPr>
              <a:t> and 174 did not. A total of 60 </a:t>
            </a:r>
            <a:r>
              <a:rPr lang="en-GB" dirty="0" err="1">
                <a:solidFill>
                  <a:prstClr val="black"/>
                </a:solidFill>
              </a:rPr>
              <a:t>hypogonadal</a:t>
            </a:r>
            <a:r>
              <a:rPr lang="en-GB" dirty="0">
                <a:solidFill>
                  <a:prstClr val="black"/>
                </a:solidFill>
              </a:rPr>
              <a:t> men received </a:t>
            </a:r>
            <a:r>
              <a:rPr lang="en-GB" dirty="0" err="1">
                <a:solidFill>
                  <a:prstClr val="black"/>
                </a:solidFill>
              </a:rPr>
              <a:t>TTh</a:t>
            </a:r>
            <a:r>
              <a:rPr lang="en-GB" dirty="0">
                <a:solidFill>
                  <a:prstClr val="black"/>
                </a:solidFill>
              </a:rPr>
              <a:t> for ≥12 months and 51 had treatment for ≥2 years.</a:t>
            </a:r>
          </a:p>
          <a:p>
            <a:pPr marL="171436" indent="-171436">
              <a:buFont typeface="Arial" panose="020B0604020202020204" pitchFamily="34" charset="0"/>
              <a:buChar char="•"/>
              <a:defRPr/>
            </a:pPr>
            <a:r>
              <a:rPr lang="en-GB" dirty="0">
                <a:solidFill>
                  <a:prstClr val="black"/>
                </a:solidFill>
              </a:rPr>
              <a:t>There was a significant increase in mortality rate in the </a:t>
            </a:r>
            <a:r>
              <a:rPr lang="en-GB" dirty="0" err="1">
                <a:solidFill>
                  <a:prstClr val="black"/>
                </a:solidFill>
              </a:rPr>
              <a:t>TTh</a:t>
            </a:r>
            <a:r>
              <a:rPr lang="en-GB" dirty="0">
                <a:solidFill>
                  <a:prstClr val="black"/>
                </a:solidFill>
              </a:rPr>
              <a:t>-untreated group (20.1% [35/174]) compared with the </a:t>
            </a:r>
            <a:r>
              <a:rPr lang="en-GB" dirty="0" err="1">
                <a:solidFill>
                  <a:prstClr val="black"/>
                </a:solidFill>
              </a:rPr>
              <a:t>TTh</a:t>
            </a:r>
            <a:r>
              <a:rPr lang="en-GB" dirty="0">
                <a:solidFill>
                  <a:prstClr val="black"/>
                </a:solidFill>
              </a:rPr>
              <a:t>-treated group [9.4% (6/64); p=0.002] and </a:t>
            </a:r>
            <a:r>
              <a:rPr lang="en-GB" dirty="0" err="1">
                <a:solidFill>
                  <a:prstClr val="black"/>
                </a:solidFill>
              </a:rPr>
              <a:t>eugonadal</a:t>
            </a:r>
            <a:r>
              <a:rPr lang="en-GB" dirty="0">
                <a:solidFill>
                  <a:prstClr val="black"/>
                </a:solidFill>
              </a:rPr>
              <a:t> men [9.1% (31/340)].</a:t>
            </a:r>
          </a:p>
          <a:p>
            <a:pPr marL="171436" indent="-171436">
              <a:buFont typeface="Arial" panose="020B0604020202020204" pitchFamily="34" charset="0"/>
              <a:buChar char="•"/>
              <a:defRPr/>
            </a:pPr>
            <a:r>
              <a:rPr lang="en-GB" dirty="0">
                <a:solidFill>
                  <a:prstClr val="black"/>
                </a:solidFill>
              </a:rPr>
              <a:t>The multivariate-adjusted hazard ratio for decreased survival in </a:t>
            </a:r>
            <a:r>
              <a:rPr lang="en-GB" dirty="0" err="1">
                <a:solidFill>
                  <a:prstClr val="black"/>
                </a:solidFill>
              </a:rPr>
              <a:t>TTh</a:t>
            </a:r>
            <a:r>
              <a:rPr lang="en-GB" dirty="0">
                <a:solidFill>
                  <a:prstClr val="black"/>
                </a:solidFill>
              </a:rPr>
              <a:t>-untreated </a:t>
            </a:r>
            <a:r>
              <a:rPr lang="en-GB" dirty="0" err="1">
                <a:solidFill>
                  <a:prstClr val="black"/>
                </a:solidFill>
              </a:rPr>
              <a:t>hypogonadal</a:t>
            </a:r>
            <a:r>
              <a:rPr lang="en-GB" dirty="0">
                <a:solidFill>
                  <a:prstClr val="black"/>
                </a:solidFill>
              </a:rPr>
              <a:t> men was</a:t>
            </a:r>
            <a:br>
              <a:rPr lang="en-GB" dirty="0">
                <a:solidFill>
                  <a:prstClr val="black"/>
                </a:solidFill>
              </a:rPr>
            </a:br>
            <a:r>
              <a:rPr lang="en-GB" dirty="0">
                <a:solidFill>
                  <a:prstClr val="black"/>
                </a:solidFill>
              </a:rPr>
              <a:t>2.3 (95% CI: 1.3 to 3.9; p=0.004).</a:t>
            </a:r>
          </a:p>
          <a:p>
            <a:pPr marL="171436" indent="-171436">
              <a:buFont typeface="Arial" panose="020B0604020202020204" pitchFamily="34" charset="0"/>
              <a:buChar char="•"/>
              <a:defRPr/>
            </a:pPr>
            <a:r>
              <a:rPr lang="en-GB" dirty="0">
                <a:solidFill>
                  <a:prstClr val="black"/>
                </a:solidFill>
              </a:rPr>
              <a:t>Low testosterone levels predicted an increase in all-cause mortality during long-term follow-up.</a:t>
            </a:r>
          </a:p>
          <a:p>
            <a:pPr lvl="0">
              <a:defRPr/>
            </a:pPr>
            <a:endParaRPr lang="en-GB" dirty="0">
              <a:solidFill>
                <a:prstClr val="black"/>
              </a:solidFill>
            </a:endParaRPr>
          </a:p>
          <a:p>
            <a:pPr lvl="0">
              <a:defRPr/>
            </a:pPr>
            <a:r>
              <a:rPr lang="en-GB" dirty="0">
                <a:solidFill>
                  <a:prstClr val="black"/>
                </a:solidFill>
              </a:rPr>
              <a:t>CI, confidence interval; T2DM, type 2 diabetes mellitus; </a:t>
            </a:r>
            <a:r>
              <a:rPr lang="en-GB" dirty="0" err="1">
                <a:solidFill>
                  <a:prstClr val="black"/>
                </a:solidFill>
              </a:rPr>
              <a:t>TTh</a:t>
            </a:r>
            <a:r>
              <a:rPr lang="en-GB" dirty="0">
                <a:solidFill>
                  <a:prstClr val="black"/>
                </a:solidFill>
              </a:rPr>
              <a:t>, testosterone therapy</a:t>
            </a:r>
          </a:p>
          <a:p>
            <a:pPr lvl="0">
              <a:defRPr/>
            </a:pPr>
            <a:endParaRPr lang="en-GB" dirty="0">
              <a:solidFill>
                <a:prstClr val="black"/>
              </a:solidFill>
            </a:endParaRPr>
          </a:p>
          <a:p>
            <a:pPr lvl="0">
              <a:defRPr/>
            </a:pPr>
            <a:r>
              <a:rPr lang="en-GB" b="1" dirty="0">
                <a:solidFill>
                  <a:prstClr val="black"/>
                </a:solidFill>
              </a:rPr>
              <a:t>Reference</a:t>
            </a:r>
          </a:p>
          <a:p>
            <a:pPr lvl="0">
              <a:defRPr/>
            </a:pPr>
            <a:r>
              <a:rPr lang="en-GB" dirty="0" err="1">
                <a:solidFill>
                  <a:prstClr val="black"/>
                </a:solidFill>
              </a:rPr>
              <a:t>Muraleedharan</a:t>
            </a:r>
            <a:r>
              <a:rPr lang="en-GB" dirty="0">
                <a:solidFill>
                  <a:prstClr val="black"/>
                </a:solidFill>
              </a:rPr>
              <a:t> V </a:t>
            </a:r>
            <a:r>
              <a:rPr lang="en-GB" i="1" dirty="0">
                <a:solidFill>
                  <a:prstClr val="black"/>
                </a:solidFill>
              </a:rPr>
              <a:t>et al.  </a:t>
            </a:r>
            <a:r>
              <a:rPr lang="en-GB" i="1" dirty="0" err="1">
                <a:solidFill>
                  <a:prstClr val="black"/>
                </a:solidFill>
              </a:rPr>
              <a:t>Eur</a:t>
            </a:r>
            <a:r>
              <a:rPr lang="en-GB" i="1" dirty="0">
                <a:solidFill>
                  <a:prstClr val="black"/>
                </a:solidFill>
              </a:rPr>
              <a:t> J </a:t>
            </a:r>
            <a:r>
              <a:rPr lang="en-GB" i="1" dirty="0" err="1">
                <a:solidFill>
                  <a:prstClr val="black"/>
                </a:solidFill>
              </a:rPr>
              <a:t>Endocrinol</a:t>
            </a:r>
            <a:r>
              <a:rPr lang="en-GB" i="1" dirty="0">
                <a:solidFill>
                  <a:prstClr val="black"/>
                </a:solidFill>
              </a:rPr>
              <a:t> </a:t>
            </a:r>
            <a:r>
              <a:rPr lang="en-GB" dirty="0">
                <a:solidFill>
                  <a:prstClr val="black"/>
                </a:solidFill>
              </a:rPr>
              <a:t>2013;166;725–33.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63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212E-CC80-4343-822E-467350174EB9}"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1801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8"/>
            <a:ext cx="5976143" cy="4556218"/>
          </a:xfrm>
        </p:spPr>
        <p:txBody>
          <a:bodyPr>
            <a:normAutofit/>
          </a:bodyPr>
          <a:lstStyle/>
          <a:p>
            <a:pPr marL="171436" indent="-171436">
              <a:buFont typeface="Arial" panose="020B0604020202020204" pitchFamily="34" charset="0"/>
              <a:buChar char="•"/>
            </a:pPr>
            <a:r>
              <a:rPr lang="en-GB" sz="1200" dirty="0"/>
              <a:t>This registry study analysed 316 men with prediabetes (defined as HbA</a:t>
            </a:r>
            <a:r>
              <a:rPr lang="en-GB" sz="1200" baseline="-25000" dirty="0"/>
              <a:t>1c</a:t>
            </a:r>
            <a:r>
              <a:rPr lang="en-GB" sz="1200" dirty="0"/>
              <a:t> 5.7–6.4%) and total testosterone levels ≤12.1 </a:t>
            </a:r>
            <a:r>
              <a:rPr lang="en-GB" sz="1200" dirty="0" err="1"/>
              <a:t>nmol</a:t>
            </a:r>
            <a:r>
              <a:rPr lang="en-GB" sz="1200" dirty="0"/>
              <a:t>/L with symptoms of hypogonadism. </a:t>
            </a:r>
          </a:p>
          <a:p>
            <a:pPr marL="171436" indent="-171436">
              <a:buFont typeface="Arial" panose="020B0604020202020204" pitchFamily="34" charset="0"/>
              <a:buChar char="•"/>
            </a:pPr>
            <a:r>
              <a:rPr lang="en-GB" sz="1200" dirty="0"/>
              <a:t>Patients in this study were pooled from two ongoing urological registries.</a:t>
            </a:r>
          </a:p>
          <a:p>
            <a:pPr marL="171436" indent="-171436">
              <a:buFont typeface="Arial" panose="020B0604020202020204" pitchFamily="34" charset="0"/>
              <a:buChar char="•"/>
            </a:pPr>
            <a:r>
              <a:rPr lang="en-GB" sz="1200" dirty="0"/>
              <a:t>In total, 229 men received parenteral testosterone </a:t>
            </a:r>
            <a:r>
              <a:rPr lang="en-GB" sz="1200" dirty="0" err="1"/>
              <a:t>undecanoate</a:t>
            </a:r>
            <a:r>
              <a:rPr lang="en-GB" sz="1200" dirty="0"/>
              <a:t> every 12 weeks after an initial 6-week interval and 87 men served as untreated controls.</a:t>
            </a:r>
          </a:p>
          <a:p>
            <a:pPr marL="171436" indent="-171436">
              <a:buFont typeface="Arial" panose="020B0604020202020204" pitchFamily="34" charset="0"/>
              <a:buChar char="•"/>
            </a:pPr>
            <a:r>
              <a:rPr lang="en-GB" sz="1200" dirty="0"/>
              <a:t>The following parameters were measured: total testosterone, weight, waist circumference, body weight, haemoglobin, haematocrit, fasting glucose, HbA</a:t>
            </a:r>
            <a:r>
              <a:rPr lang="en-GB" sz="1200" baseline="-25000" dirty="0"/>
              <a:t>1c</a:t>
            </a:r>
            <a:r>
              <a:rPr lang="en-GB" sz="1200" dirty="0"/>
              <a:t>, systolic/diastolic blood pressure, heart rate, and lipids (total cholesterol, low-density lipoprotein cholesterol, </a:t>
            </a:r>
            <a:br>
              <a:rPr lang="en-GB" sz="1200" dirty="0"/>
            </a:br>
            <a:r>
              <a:rPr lang="en-GB" sz="1200" dirty="0"/>
              <a:t>high-density lipoprotein cholesterol, triglycerides).</a:t>
            </a:r>
          </a:p>
          <a:p>
            <a:pPr marL="171436" indent="-171436">
              <a:buFont typeface="Arial" panose="020B0604020202020204" pitchFamily="34" charset="0"/>
              <a:buChar char="•"/>
            </a:pPr>
            <a:r>
              <a:rPr lang="en-GB" sz="1200" dirty="0"/>
              <a:t>Metabolic and anthropometric parameters were measured twice-yearly for 8 years.</a:t>
            </a:r>
          </a:p>
          <a:p>
            <a:pPr marL="185751" indent="-185751">
              <a:buFont typeface="Arial" panose="020B0604020202020204" pitchFamily="34" charset="0"/>
              <a:buChar char="•"/>
            </a:pPr>
            <a:r>
              <a:rPr lang="en-GB" sz="1200" dirty="0" err="1"/>
              <a:t>TTh</a:t>
            </a:r>
            <a:r>
              <a:rPr lang="en-GB" sz="1200" dirty="0"/>
              <a:t> led to substantial improvements in glycaemic parameters; both fasting blood glucose and HbA</a:t>
            </a:r>
            <a:r>
              <a:rPr lang="en-GB" sz="1200" baseline="-25000" dirty="0"/>
              <a:t>1c</a:t>
            </a:r>
            <a:r>
              <a:rPr lang="en-GB" sz="1200" dirty="0"/>
              <a:t> values were reduced in the </a:t>
            </a:r>
            <a:r>
              <a:rPr lang="en-GB" sz="1200" dirty="0" err="1"/>
              <a:t>TTh</a:t>
            </a:r>
            <a:r>
              <a:rPr lang="en-GB" sz="1200" dirty="0"/>
              <a:t>-treated group but were increased in the </a:t>
            </a:r>
            <a:br>
              <a:rPr lang="en-GB" sz="1200" dirty="0"/>
            </a:br>
            <a:r>
              <a:rPr lang="en-GB" sz="1200" dirty="0" err="1"/>
              <a:t>TTh</a:t>
            </a:r>
            <a:r>
              <a:rPr lang="en-GB" sz="1200" dirty="0"/>
              <a:t>-untreated group.</a:t>
            </a:r>
          </a:p>
          <a:p>
            <a:endParaRPr lang="en-GB" sz="1200" dirty="0"/>
          </a:p>
          <a:p>
            <a:r>
              <a:rPr lang="en-GB" sz="1200" dirty="0"/>
              <a:t>HbA</a:t>
            </a:r>
            <a:r>
              <a:rPr lang="en-GB" sz="1200" baseline="-25000" dirty="0"/>
              <a:t>1c</a:t>
            </a:r>
            <a:r>
              <a:rPr lang="en-GB" sz="1200" dirty="0"/>
              <a:t>, glycated haemoglobin; </a:t>
            </a:r>
            <a:r>
              <a:rPr lang="en-GB" sz="1200" dirty="0" err="1"/>
              <a:t>TTh</a:t>
            </a:r>
            <a:r>
              <a:rPr lang="en-GB" sz="1200" dirty="0"/>
              <a:t>, testosterone therapy</a:t>
            </a:r>
          </a:p>
          <a:p>
            <a:endParaRPr lang="en-GB" sz="1200" dirty="0"/>
          </a:p>
          <a:p>
            <a:r>
              <a:rPr lang="en-GB" sz="1200" b="1" dirty="0"/>
              <a:t>Reference</a:t>
            </a:r>
          </a:p>
          <a:p>
            <a:r>
              <a:rPr lang="en-GB" sz="1200" dirty="0">
                <a:solidFill>
                  <a:srgbClr val="000000"/>
                </a:solidFill>
              </a:rPr>
              <a:t>Yassin A </a:t>
            </a:r>
            <a:r>
              <a:rPr lang="en-GB" sz="1200" i="1" dirty="0">
                <a:solidFill>
                  <a:srgbClr val="000000"/>
                </a:solidFill>
              </a:rPr>
              <a:t>et al. Diabetes Care </a:t>
            </a:r>
            <a:r>
              <a:rPr lang="en-GB" sz="1200" dirty="0">
                <a:solidFill>
                  <a:srgbClr val="000000"/>
                </a:solidFill>
              </a:rPr>
              <a:t>2019;42:1104–11.</a:t>
            </a:r>
            <a:endParaRPr lang="en-GB" sz="14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324"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24"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6304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8"/>
            <a:ext cx="6122194" cy="4556218"/>
          </a:xfrm>
        </p:spPr>
        <p:txBody>
          <a:bodyPr>
            <a:normAutofit/>
          </a:bodyPr>
          <a:lstStyle/>
          <a:p>
            <a:pPr marL="171436" indent="-171436">
              <a:buFont typeface="Arial" panose="020B0604020202020204" pitchFamily="34" charset="0"/>
              <a:buChar char="•"/>
            </a:pPr>
            <a:r>
              <a:rPr lang="en-GB" sz="1200" dirty="0"/>
              <a:t>HbA</a:t>
            </a:r>
            <a:r>
              <a:rPr lang="en-GB" sz="1200" baseline="-25000" dirty="0"/>
              <a:t>1c</a:t>
            </a:r>
            <a:r>
              <a:rPr lang="en-GB" sz="1200" dirty="0"/>
              <a:t> decreased by 0.39 ± 0.03% (p&lt;0.0001) in the </a:t>
            </a:r>
            <a:r>
              <a:rPr lang="en-GB" sz="1200" dirty="0" err="1"/>
              <a:t>TTh</a:t>
            </a:r>
            <a:r>
              <a:rPr lang="en-GB" sz="1200" dirty="0"/>
              <a:t>-treated group and increased by </a:t>
            </a:r>
            <a:br>
              <a:rPr lang="en-GB" sz="1200" dirty="0"/>
            </a:br>
            <a:r>
              <a:rPr lang="en-GB" sz="1200" dirty="0"/>
              <a:t>0.63 ± 0.1% (p&lt;0.0001) in the </a:t>
            </a:r>
            <a:r>
              <a:rPr lang="en-GB" sz="1200" dirty="0" err="1"/>
              <a:t>TTh</a:t>
            </a:r>
            <a:r>
              <a:rPr lang="en-GB" sz="1200" dirty="0"/>
              <a:t>-untreated group. </a:t>
            </a:r>
          </a:p>
          <a:p>
            <a:pPr marL="171436" indent="-171436">
              <a:buFont typeface="Arial" panose="020B0604020202020204" pitchFamily="34" charset="0"/>
              <a:buChar char="•"/>
            </a:pPr>
            <a:r>
              <a:rPr lang="en-GB" sz="1200" dirty="0"/>
              <a:t>The differences in glucose concentrations and HbA</a:t>
            </a:r>
            <a:r>
              <a:rPr lang="en-GB" sz="1200" baseline="-25000" dirty="0"/>
              <a:t>1c</a:t>
            </a:r>
            <a:r>
              <a:rPr lang="en-GB" sz="1200" dirty="0"/>
              <a:t> were substantial and significant between the two groups throughout the entire follow-up period, amounting to a difference in HbA</a:t>
            </a:r>
            <a:r>
              <a:rPr lang="en-GB" sz="1200" baseline="-25000" dirty="0"/>
              <a:t>1c</a:t>
            </a:r>
            <a:r>
              <a:rPr lang="en-GB" sz="1200" dirty="0"/>
              <a:t> of 1.02% at 8 years.</a:t>
            </a:r>
          </a:p>
          <a:p>
            <a:pPr marL="171436" indent="-171436">
              <a:buFont typeface="Arial" panose="020B0604020202020204" pitchFamily="34" charset="0"/>
              <a:buChar char="•"/>
            </a:pPr>
            <a:r>
              <a:rPr lang="en-GB" sz="1200" dirty="0"/>
              <a:t>In the </a:t>
            </a:r>
            <a:r>
              <a:rPr lang="en-GB" sz="1200" dirty="0" err="1"/>
              <a:t>TTh</a:t>
            </a:r>
            <a:r>
              <a:rPr lang="en-GB" sz="1200" dirty="0"/>
              <a:t>-treated group, 90% achieved normal glucose regulation (HbA</a:t>
            </a:r>
            <a:r>
              <a:rPr lang="en-GB" sz="1200" baseline="-25000" dirty="0"/>
              <a:t>1c</a:t>
            </a:r>
            <a:r>
              <a:rPr lang="en-GB" sz="1200" dirty="0"/>
              <a:t> &lt;5.7%) versus </a:t>
            </a:r>
            <a:br>
              <a:rPr lang="en-GB" sz="1200" dirty="0"/>
            </a:br>
            <a:r>
              <a:rPr lang="en-GB" sz="1200" dirty="0"/>
              <a:t>1% in the </a:t>
            </a:r>
            <a:r>
              <a:rPr lang="en-GB" sz="1200" dirty="0" err="1"/>
              <a:t>TTh</a:t>
            </a:r>
            <a:r>
              <a:rPr lang="en-GB" sz="1200" dirty="0"/>
              <a:t>-untreated group.</a:t>
            </a:r>
          </a:p>
          <a:p>
            <a:pPr marL="171436" indent="-171436">
              <a:buFont typeface="Arial" panose="020B0604020202020204" pitchFamily="34" charset="0"/>
              <a:buChar char="•"/>
            </a:pPr>
            <a:r>
              <a:rPr lang="en-GB" sz="1200" dirty="0"/>
              <a:t>In the </a:t>
            </a:r>
            <a:r>
              <a:rPr lang="en-GB" sz="1200" dirty="0" err="1"/>
              <a:t>TTh</a:t>
            </a:r>
            <a:r>
              <a:rPr lang="en-GB" sz="1200" dirty="0"/>
              <a:t>-untreated group, 40.2% of men progressed to T2DM (HbA</a:t>
            </a:r>
            <a:r>
              <a:rPr lang="en-GB" sz="1200" baseline="-25000" dirty="0"/>
              <a:t>1c</a:t>
            </a:r>
            <a:r>
              <a:rPr lang="en-GB" sz="1200" dirty="0"/>
              <a:t> &gt;6.5%), compared with 0% of </a:t>
            </a:r>
            <a:r>
              <a:rPr lang="en-GB" sz="1200" dirty="0" err="1"/>
              <a:t>TTh</a:t>
            </a:r>
            <a:r>
              <a:rPr lang="en-GB" sz="1200" dirty="0"/>
              <a:t>-treated men. </a:t>
            </a:r>
          </a:p>
          <a:p>
            <a:pPr marL="171436" indent="-171436">
              <a:buFont typeface="Arial" panose="020B0604020202020204" pitchFamily="34" charset="0"/>
              <a:buChar char="•"/>
            </a:pPr>
            <a:r>
              <a:rPr lang="en-GB" sz="1200" dirty="0" err="1"/>
              <a:t>TTh</a:t>
            </a:r>
            <a:r>
              <a:rPr lang="en-GB" sz="1200" dirty="0"/>
              <a:t> was also associated with significant improvements in fasting glucose, lipids accumulation product, total cholesterol, low-density lipoprotein cholesterol, high-density lipoprotein cholesterol, non-high-density lipoprotein cholesterol, triglycerides and Aging Males’ Symptoms (AMS) scale scores. Significant deterioration in all these parameters was seen </a:t>
            </a:r>
            <a:br>
              <a:rPr lang="en-GB" sz="1200" dirty="0"/>
            </a:br>
            <a:r>
              <a:rPr lang="en-GB" sz="1200" dirty="0"/>
              <a:t>in the </a:t>
            </a:r>
            <a:r>
              <a:rPr lang="en-GB" sz="1200" dirty="0" err="1"/>
              <a:t>TTh</a:t>
            </a:r>
            <a:r>
              <a:rPr lang="en-GB" sz="1200" dirty="0"/>
              <a:t>-untreated group.</a:t>
            </a:r>
          </a:p>
          <a:p>
            <a:pPr marL="171436" indent="-171436">
              <a:buFont typeface="Arial" panose="020B0604020202020204" pitchFamily="34" charset="0"/>
              <a:buChar char="•"/>
            </a:pPr>
            <a:r>
              <a:rPr lang="en-GB" sz="1200" dirty="0"/>
              <a:t>Mortality was 7.4% in the </a:t>
            </a:r>
            <a:r>
              <a:rPr lang="en-GB" sz="1200" dirty="0" err="1"/>
              <a:t>TTh</a:t>
            </a:r>
            <a:r>
              <a:rPr lang="en-GB" sz="1200" dirty="0"/>
              <a:t>-treated group and 16.1% in the </a:t>
            </a:r>
            <a:r>
              <a:rPr lang="en-GB" sz="1200" dirty="0" err="1"/>
              <a:t>TTh</a:t>
            </a:r>
            <a:r>
              <a:rPr lang="en-GB" sz="1200" dirty="0"/>
              <a:t>-untreated group (p&lt;0.05).</a:t>
            </a:r>
          </a:p>
          <a:p>
            <a:pPr marL="171436" indent="-171436">
              <a:buFont typeface="Arial" panose="020B0604020202020204" pitchFamily="34" charset="0"/>
              <a:buChar char="•"/>
            </a:pPr>
            <a:r>
              <a:rPr lang="en-GB" sz="1200" dirty="0"/>
              <a:t>The incidence of non-fatal myocardial infarction was 0.4% in the </a:t>
            </a:r>
            <a:r>
              <a:rPr lang="en-GB" sz="1200" dirty="0" err="1"/>
              <a:t>TTh</a:t>
            </a:r>
            <a:r>
              <a:rPr lang="en-GB" sz="1200" dirty="0"/>
              <a:t>-treated group and 5.7% in the </a:t>
            </a:r>
            <a:r>
              <a:rPr lang="en-GB" sz="1200" dirty="0" err="1"/>
              <a:t>TTh</a:t>
            </a:r>
            <a:r>
              <a:rPr lang="en-GB" sz="1200" dirty="0"/>
              <a:t>-untreated group (p&lt;0.005).</a:t>
            </a:r>
          </a:p>
          <a:p>
            <a:endParaRPr lang="en-GB" sz="1200" dirty="0"/>
          </a:p>
          <a:p>
            <a:r>
              <a:rPr lang="en-GB" sz="1200" dirty="0"/>
              <a:t>HbA</a:t>
            </a:r>
            <a:r>
              <a:rPr lang="en-GB" sz="1200" baseline="-25000" dirty="0"/>
              <a:t>1c</a:t>
            </a:r>
            <a:r>
              <a:rPr lang="en-GB" sz="1200" dirty="0"/>
              <a:t>, glycated haemoglobin; T2DM, type 2 diabetes mellitus; </a:t>
            </a:r>
            <a:r>
              <a:rPr lang="en-GB" sz="1200" dirty="0" err="1"/>
              <a:t>TTh</a:t>
            </a:r>
            <a:r>
              <a:rPr lang="en-GB" sz="1200" dirty="0"/>
              <a:t>, testosterone therapy</a:t>
            </a:r>
          </a:p>
          <a:p>
            <a:endParaRPr lang="en-GB" sz="1200" dirty="0"/>
          </a:p>
          <a:p>
            <a:r>
              <a:rPr lang="en-GB" sz="1200" b="1" dirty="0"/>
              <a:t>Reference</a:t>
            </a:r>
          </a:p>
          <a:p>
            <a:r>
              <a:rPr lang="en-GB" sz="1200" dirty="0">
                <a:solidFill>
                  <a:srgbClr val="000000"/>
                </a:solidFill>
              </a:rPr>
              <a:t>Yassin A </a:t>
            </a:r>
            <a:r>
              <a:rPr lang="en-GB" sz="1200" i="1" dirty="0">
                <a:solidFill>
                  <a:srgbClr val="000000"/>
                </a:solidFill>
              </a:rPr>
              <a:t>et al. Diabetes Care </a:t>
            </a:r>
            <a:r>
              <a:rPr lang="en-GB" sz="1200" dirty="0">
                <a:solidFill>
                  <a:srgbClr val="000000"/>
                </a:solidFill>
              </a:rPr>
              <a:t>2019;42:1104–11.</a:t>
            </a:r>
            <a:endParaRPr lang="en-GB" sz="14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630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8"/>
            <a:ext cx="5976143" cy="4556218"/>
          </a:xfrm>
        </p:spPr>
        <p:txBody>
          <a:bodyPr>
            <a:normAutofit/>
          </a:bodyPr>
          <a:lstStyle/>
          <a:p>
            <a:pPr marL="171436" indent="-171436">
              <a:buFont typeface="Arial" panose="020B0604020202020204" pitchFamily="34" charset="0"/>
              <a:buChar char="•"/>
            </a:pPr>
            <a:r>
              <a:rPr lang="en-GB" sz="1200" dirty="0"/>
              <a:t>This registry study analysed 356 men with diabetes [baseline HbA</a:t>
            </a:r>
            <a:r>
              <a:rPr lang="en-GB" sz="1200" baseline="-25000" dirty="0"/>
              <a:t>1c</a:t>
            </a:r>
            <a:r>
              <a:rPr lang="en-GB" sz="1200" dirty="0"/>
              <a:t> of 62–79 </a:t>
            </a:r>
            <a:r>
              <a:rPr lang="en-GB" sz="1200" dirty="0" err="1"/>
              <a:t>mmol</a:t>
            </a:r>
            <a:r>
              <a:rPr lang="en-GB" sz="1200" dirty="0"/>
              <a:t>/</a:t>
            </a:r>
            <a:r>
              <a:rPr lang="en-GB" sz="1200" dirty="0" err="1"/>
              <a:t>mol</a:t>
            </a:r>
            <a:r>
              <a:rPr lang="en-GB" sz="1200" dirty="0"/>
              <a:t> (7.8–9.4%)] and total testosterone levels ≤12.1 </a:t>
            </a:r>
            <a:r>
              <a:rPr lang="en-GB" sz="1200" dirty="0" err="1"/>
              <a:t>nmol</a:t>
            </a:r>
            <a:r>
              <a:rPr lang="en-GB" sz="1200" dirty="0"/>
              <a:t>/L with symptoms of hypogonadism.</a:t>
            </a:r>
          </a:p>
          <a:p>
            <a:pPr marL="171436" indent="-171436">
              <a:buFont typeface="Arial" panose="020B0604020202020204" pitchFamily="34" charset="0"/>
              <a:buChar char="•"/>
            </a:pPr>
            <a:r>
              <a:rPr lang="en-GB" sz="1200" dirty="0"/>
              <a:t>All </a:t>
            </a:r>
            <a:r>
              <a:rPr lang="en-US" sz="1200" dirty="0"/>
              <a:t>patients were managed by the same local diabetes </a:t>
            </a:r>
            <a:r>
              <a:rPr lang="en-US" sz="1200" dirty="0" err="1"/>
              <a:t>centre</a:t>
            </a:r>
            <a:r>
              <a:rPr lang="en-US" sz="1200" dirty="0"/>
              <a:t> and received standard diabetes treatment, including mandatory </a:t>
            </a:r>
            <a:r>
              <a:rPr lang="en-GB" sz="1200" dirty="0"/>
              <a:t>educational courses and materials.</a:t>
            </a:r>
          </a:p>
          <a:p>
            <a:pPr marL="171436" indent="-171436">
              <a:buFont typeface="Arial" panose="020B0604020202020204" pitchFamily="34" charset="0"/>
              <a:buChar char="•"/>
            </a:pPr>
            <a:r>
              <a:rPr lang="en-GB" sz="1200" dirty="0"/>
              <a:t>In total, 178 men received parenteral testosterone </a:t>
            </a:r>
            <a:r>
              <a:rPr lang="en-GB" sz="1200" dirty="0" err="1"/>
              <a:t>undecanoate</a:t>
            </a:r>
            <a:r>
              <a:rPr lang="en-GB" sz="1200" dirty="0"/>
              <a:t> every 12 weeks after an initial 6-week interval and 178 men served as untreated controls.</a:t>
            </a:r>
          </a:p>
          <a:p>
            <a:pPr marL="171436" indent="-171436">
              <a:buFont typeface="Arial" panose="020B0604020202020204" pitchFamily="34" charset="0"/>
              <a:buChar char="•"/>
            </a:pPr>
            <a:r>
              <a:rPr lang="en-GB" sz="1200" dirty="0"/>
              <a:t>The following parameters were measured: height, weight, waist circumference, blood pressure, haemoglobin, haematocrit, fasting glucose, HbA</a:t>
            </a:r>
            <a:r>
              <a:rPr lang="en-GB" sz="1200" baseline="-25000" dirty="0"/>
              <a:t>1c</a:t>
            </a:r>
            <a:r>
              <a:rPr lang="en-GB" sz="1200" dirty="0"/>
              <a:t>, insulin, systolic/diastolic blood pressure, heart rate, lipids (total cholesterol, low-density lipoprotein cholesterol, </a:t>
            </a:r>
            <a:br>
              <a:rPr lang="en-GB" sz="1200" dirty="0"/>
            </a:br>
            <a:r>
              <a:rPr lang="en-GB" sz="1200" dirty="0"/>
              <a:t>high-density lipoprotein cholesterol, triglycerides), high-sensitivity C-reactive protein, total testosterone, quality of life (assessed using the Aging Males’ Symptoms scale) and erectile function (assessed using the International Index of Erectile Function – Erectile Function domain).</a:t>
            </a:r>
          </a:p>
          <a:p>
            <a:pPr marL="171436" indent="-171436">
              <a:buFont typeface="Arial" panose="020B0604020202020204" pitchFamily="34" charset="0"/>
              <a:buChar char="•"/>
            </a:pPr>
            <a:r>
              <a:rPr lang="en-GB" sz="1200" dirty="0"/>
              <a:t>Clinical variables were assessed at least twice-yearly for 11 years.</a:t>
            </a:r>
          </a:p>
          <a:p>
            <a:pPr marL="185751" indent="-185751">
              <a:buFont typeface="Arial" panose="020B0604020202020204" pitchFamily="34" charset="0"/>
              <a:buChar char="•"/>
            </a:pPr>
            <a:r>
              <a:rPr lang="en-GB" sz="1200" dirty="0" err="1"/>
              <a:t>TTh</a:t>
            </a:r>
            <a:r>
              <a:rPr lang="en-GB" sz="1200" dirty="0"/>
              <a:t> led to significant and sustained gradual reductions in fasting blood glucose and HbA</a:t>
            </a:r>
            <a:r>
              <a:rPr lang="en-GB" sz="1200" baseline="-25000" dirty="0"/>
              <a:t>1c</a:t>
            </a:r>
            <a:r>
              <a:rPr lang="en-GB" sz="1200" dirty="0"/>
              <a:t> values in </a:t>
            </a:r>
            <a:r>
              <a:rPr lang="en-GB" sz="1200" dirty="0" err="1"/>
              <a:t>hypogonadal</a:t>
            </a:r>
            <a:r>
              <a:rPr lang="en-GB" sz="1200" dirty="0"/>
              <a:t> men with T2DM; in contrast, both parameters increased in the </a:t>
            </a:r>
            <a:br>
              <a:rPr lang="en-GB" sz="1200" dirty="0"/>
            </a:br>
            <a:r>
              <a:rPr lang="en-GB" sz="1200" dirty="0" err="1"/>
              <a:t>TTh</a:t>
            </a:r>
            <a:r>
              <a:rPr lang="en-GB" sz="1200" dirty="0"/>
              <a:t>-untreated group.</a:t>
            </a:r>
          </a:p>
          <a:p>
            <a:endParaRPr lang="en-GB" sz="1200" dirty="0"/>
          </a:p>
          <a:p>
            <a:r>
              <a:rPr lang="en-GB" sz="1200" dirty="0"/>
              <a:t>HbA</a:t>
            </a:r>
            <a:r>
              <a:rPr lang="en-GB" sz="1200" baseline="-25000" dirty="0"/>
              <a:t>1c</a:t>
            </a:r>
            <a:r>
              <a:rPr lang="en-GB" sz="1200" dirty="0"/>
              <a:t>, glycated haemoglobin; T2DM, type 2 diabetes mellitus; </a:t>
            </a:r>
            <a:r>
              <a:rPr lang="en-GB" sz="1200" dirty="0" err="1"/>
              <a:t>TTh</a:t>
            </a:r>
            <a:r>
              <a:rPr lang="en-GB" sz="1200" dirty="0"/>
              <a:t>, testosterone therapy</a:t>
            </a:r>
          </a:p>
          <a:p>
            <a:endParaRPr lang="en-GB" sz="1200" dirty="0"/>
          </a:p>
          <a:p>
            <a:r>
              <a:rPr lang="en-GB" sz="1200" b="1" dirty="0"/>
              <a:t>Reference</a:t>
            </a:r>
          </a:p>
          <a:p>
            <a:r>
              <a:rPr lang="it-IT" sz="1200" dirty="0">
                <a:solidFill>
                  <a:srgbClr val="000000"/>
                </a:solidFill>
              </a:rPr>
              <a:t>Haider KS </a:t>
            </a:r>
            <a:r>
              <a:rPr lang="it-IT" sz="1200" i="1" dirty="0">
                <a:solidFill>
                  <a:srgbClr val="000000"/>
                </a:solidFill>
              </a:rPr>
              <a:t>et al. Diabetes Obes Metab</a:t>
            </a:r>
            <a:r>
              <a:rPr lang="it-IT" sz="1200" dirty="0">
                <a:solidFill>
                  <a:srgbClr val="000000"/>
                </a:solidFill>
              </a:rPr>
              <a:t> 2020;</a:t>
            </a:r>
            <a:r>
              <a:rPr lang="en-GB" sz="1200" dirty="0" err="1">
                <a:solidFill>
                  <a:srgbClr val="000000"/>
                </a:solidFill>
              </a:rPr>
              <a:t>doi</a:t>
            </a:r>
            <a:r>
              <a:rPr lang="en-GB" sz="1200" dirty="0">
                <a:solidFill>
                  <a:srgbClr val="000000"/>
                </a:solidFill>
              </a:rPr>
              <a:t>: 10.1111/dom.14122</a:t>
            </a:r>
            <a:r>
              <a:rPr lang="it-IT" sz="1200" dirty="0">
                <a:solidFill>
                  <a:srgbClr val="000000"/>
                </a:solidFill>
              </a:rPr>
              <a:t>.</a:t>
            </a:r>
            <a:endParaRPr lang="en-GB" sz="12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324"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24"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630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8"/>
            <a:ext cx="6172994" cy="4556218"/>
          </a:xfrm>
        </p:spPr>
        <p:txBody>
          <a:bodyPr>
            <a:normAutofit fontScale="85000" lnSpcReduction="10000"/>
          </a:bodyPr>
          <a:lstStyle/>
          <a:p>
            <a:pPr marL="171436" indent="-171436">
              <a:lnSpc>
                <a:spcPct val="110000"/>
              </a:lnSpc>
              <a:buFont typeface="Arial" panose="020B0604020202020204" pitchFamily="34" charset="0"/>
              <a:buChar char="•"/>
            </a:pPr>
            <a:r>
              <a:rPr lang="en-GB" sz="1200" dirty="0"/>
              <a:t>This registry study analysed 356 men with diabetes [baseline HbA</a:t>
            </a:r>
            <a:r>
              <a:rPr lang="en-GB" sz="1200" baseline="-25000" dirty="0"/>
              <a:t>1c</a:t>
            </a:r>
            <a:r>
              <a:rPr lang="en-GB" sz="1200" dirty="0"/>
              <a:t> of 62–79 </a:t>
            </a:r>
            <a:r>
              <a:rPr lang="en-GB" sz="1200" dirty="0" err="1"/>
              <a:t>mmol</a:t>
            </a:r>
            <a:r>
              <a:rPr lang="en-GB" sz="1200" dirty="0"/>
              <a:t>/</a:t>
            </a:r>
            <a:r>
              <a:rPr lang="en-GB" sz="1200" dirty="0" err="1"/>
              <a:t>mol</a:t>
            </a:r>
            <a:r>
              <a:rPr lang="en-GB" sz="1200" dirty="0"/>
              <a:t> (7.8–9.4%)] </a:t>
            </a:r>
            <a:br>
              <a:rPr lang="en-GB" sz="1200" dirty="0"/>
            </a:br>
            <a:r>
              <a:rPr lang="en-GB" sz="1200" dirty="0"/>
              <a:t>and total testosterone levels ≤12.1 </a:t>
            </a:r>
            <a:r>
              <a:rPr lang="en-GB" sz="1200" dirty="0" err="1"/>
              <a:t>nmol</a:t>
            </a:r>
            <a:r>
              <a:rPr lang="en-GB" sz="1200" dirty="0"/>
              <a:t>/L with symptoms of hypogonadism.</a:t>
            </a:r>
          </a:p>
          <a:p>
            <a:pPr marL="171436" indent="-171436">
              <a:lnSpc>
                <a:spcPct val="110000"/>
              </a:lnSpc>
              <a:buFont typeface="Arial" panose="020B0604020202020204" pitchFamily="34" charset="0"/>
              <a:buChar char="•"/>
            </a:pPr>
            <a:r>
              <a:rPr lang="en-GB" sz="1200" dirty="0"/>
              <a:t>All </a:t>
            </a:r>
            <a:r>
              <a:rPr lang="en-US" sz="1200" dirty="0"/>
              <a:t>patients were managed by the same local diabetes </a:t>
            </a:r>
            <a:r>
              <a:rPr lang="en-US" sz="1200" dirty="0" err="1"/>
              <a:t>centre</a:t>
            </a:r>
            <a:r>
              <a:rPr lang="en-US" sz="1200" dirty="0"/>
              <a:t> and received standard diabetes treatment, including mandatory </a:t>
            </a:r>
            <a:r>
              <a:rPr lang="en-GB" sz="1200" dirty="0"/>
              <a:t>educational courses and materials.</a:t>
            </a:r>
          </a:p>
          <a:p>
            <a:pPr marL="171436" indent="-171436">
              <a:lnSpc>
                <a:spcPct val="110000"/>
              </a:lnSpc>
              <a:buFont typeface="Arial" panose="020B0604020202020204" pitchFamily="34" charset="0"/>
              <a:buChar char="•"/>
            </a:pPr>
            <a:r>
              <a:rPr lang="en-GB" sz="1200" dirty="0"/>
              <a:t>In total, 178 men received parenteral testosterone </a:t>
            </a:r>
            <a:r>
              <a:rPr lang="en-GB" sz="1200" dirty="0" err="1"/>
              <a:t>undecanoate</a:t>
            </a:r>
            <a:r>
              <a:rPr lang="en-GB" sz="1200" dirty="0"/>
              <a:t> every 12 weeks after an initial 6-week interval and 178 men served as untreated controls.</a:t>
            </a:r>
          </a:p>
          <a:p>
            <a:pPr marL="171436" indent="-171436">
              <a:lnSpc>
                <a:spcPct val="110000"/>
              </a:lnSpc>
              <a:buFont typeface="Arial" panose="020B0604020202020204" pitchFamily="34" charset="0"/>
              <a:buChar char="•"/>
            </a:pPr>
            <a:r>
              <a:rPr lang="en-GB" sz="1200" dirty="0"/>
              <a:t>The following parameters were measured: height, weight, waist circumference, blood pressure, haemoglobin, haematocrit, fasting glucose, HbA</a:t>
            </a:r>
            <a:r>
              <a:rPr lang="en-GB" sz="1200" baseline="-25000" dirty="0"/>
              <a:t>1c</a:t>
            </a:r>
            <a:r>
              <a:rPr lang="en-GB" sz="1200" dirty="0"/>
              <a:t>, insulin, systolic/diastolic blood pressure, heart rate, lipids (total cholesterol, low-density lipoprotein cholesterol, high-density lipoprotein cholesterol, triglycerides), high-sensitivity </a:t>
            </a:r>
            <a:br>
              <a:rPr lang="en-GB" sz="1200" dirty="0"/>
            </a:br>
            <a:r>
              <a:rPr lang="en-GB" sz="1200" dirty="0"/>
              <a:t>C-reactive protein, total testosterone, quality of life (assessed using the Aging Males’ Symptoms scale) and erectile function (assessed using the International Index of Erectile Function – Erectile Function domain).</a:t>
            </a:r>
          </a:p>
          <a:p>
            <a:pPr marL="171436" indent="-171436">
              <a:lnSpc>
                <a:spcPct val="110000"/>
              </a:lnSpc>
              <a:buFont typeface="Arial" panose="020B0604020202020204" pitchFamily="34" charset="0"/>
              <a:buChar char="•"/>
            </a:pPr>
            <a:r>
              <a:rPr lang="en-GB" sz="1200" dirty="0"/>
              <a:t>Clinical variables were assessed at least twice-yearly for 11 years.</a:t>
            </a:r>
          </a:p>
          <a:p>
            <a:pPr marL="171436" indent="-171436">
              <a:lnSpc>
                <a:spcPct val="110000"/>
              </a:lnSpc>
              <a:buFont typeface="Arial" panose="020B0604020202020204" pitchFamily="34" charset="0"/>
              <a:buChar char="•"/>
            </a:pPr>
            <a:r>
              <a:rPr lang="en-US" sz="1200" dirty="0"/>
              <a:t>Among men with T2DM receiving </a:t>
            </a:r>
            <a:r>
              <a:rPr lang="en-US" sz="1200" dirty="0" err="1"/>
              <a:t>TTh</a:t>
            </a:r>
            <a:r>
              <a:rPr lang="en-US" sz="1200" dirty="0"/>
              <a:t>:</a:t>
            </a:r>
          </a:p>
          <a:p>
            <a:pPr marL="681086" lvl="1" indent="-185751">
              <a:lnSpc>
                <a:spcPct val="110000"/>
              </a:lnSpc>
              <a:buFont typeface="Calibri" panose="020F0502020204030204" pitchFamily="34" charset="0"/>
              <a:buChar char="–"/>
              <a:defRPr/>
            </a:pPr>
            <a:r>
              <a:rPr lang="en-US" sz="1200" dirty="0"/>
              <a:t>34.3% and 46.6% achieved remission of T2DM [defined as HbA</a:t>
            </a:r>
            <a:r>
              <a:rPr lang="en-US" sz="1200" baseline="-25000" dirty="0"/>
              <a:t>1c</a:t>
            </a:r>
            <a:r>
              <a:rPr lang="en-US" sz="1200" dirty="0"/>
              <a:t> &lt;47.5 </a:t>
            </a:r>
            <a:r>
              <a:rPr lang="en-US" sz="1200" dirty="0" err="1"/>
              <a:t>mmol</a:t>
            </a:r>
            <a:r>
              <a:rPr lang="en-US" sz="1200" dirty="0"/>
              <a:t>/</a:t>
            </a:r>
            <a:r>
              <a:rPr lang="en-US" sz="1200" dirty="0" err="1"/>
              <a:t>mol</a:t>
            </a:r>
            <a:r>
              <a:rPr lang="en-US" sz="1200" dirty="0"/>
              <a:t> (6.5%) and discontinuation of all glucose-lowering agents, including metformin] and normal glucose regulation [defined as HbA</a:t>
            </a:r>
            <a:r>
              <a:rPr lang="en-US" sz="1200" baseline="-25000" dirty="0"/>
              <a:t>1c</a:t>
            </a:r>
            <a:r>
              <a:rPr lang="en-US" sz="1200" dirty="0"/>
              <a:t> &lt;39 </a:t>
            </a:r>
            <a:r>
              <a:rPr lang="en-US" sz="1200" dirty="0" err="1"/>
              <a:t>mmol</a:t>
            </a:r>
            <a:r>
              <a:rPr lang="en-US" sz="1200" dirty="0"/>
              <a:t>/</a:t>
            </a:r>
            <a:r>
              <a:rPr lang="en-US" sz="1200" dirty="0" err="1"/>
              <a:t>mol</a:t>
            </a:r>
            <a:r>
              <a:rPr lang="en-US" sz="1200" dirty="0"/>
              <a:t> (5.7%)], respectively. Of the latter, 22 men had been on insulin at baseline. The mean time to discontinuation of glucose-lowering medications was 8.6 ± 2.9 years, </a:t>
            </a:r>
            <a:br>
              <a:rPr lang="en-US" sz="1200" dirty="0"/>
            </a:br>
            <a:r>
              <a:rPr lang="en-US" sz="1200" dirty="0"/>
              <a:t>and the mean time following remission was 2.5 ± 2.3 years. There were no </a:t>
            </a:r>
            <a:r>
              <a:rPr lang="en-GB" sz="1200" dirty="0"/>
              <a:t>relapses.</a:t>
            </a:r>
          </a:p>
          <a:p>
            <a:pPr marL="681086" lvl="1" indent="-185751">
              <a:lnSpc>
                <a:spcPct val="110000"/>
              </a:lnSpc>
              <a:buFont typeface="Calibri" panose="020F0502020204030204" pitchFamily="34" charset="0"/>
              <a:buChar char="–"/>
              <a:defRPr/>
            </a:pPr>
            <a:r>
              <a:rPr lang="en-US" sz="1200" dirty="0"/>
              <a:t>83.1% and 91.0% achieved HbA</a:t>
            </a:r>
            <a:r>
              <a:rPr lang="en-US" sz="1200" baseline="-25000" dirty="0"/>
              <a:t>1c</a:t>
            </a:r>
            <a:r>
              <a:rPr lang="en-US" sz="1200" dirty="0"/>
              <a:t> values of 47.5 </a:t>
            </a:r>
            <a:r>
              <a:rPr lang="en-US" sz="1200" dirty="0" err="1"/>
              <a:t>mmol</a:t>
            </a:r>
            <a:r>
              <a:rPr lang="en-US" sz="1200" dirty="0"/>
              <a:t>/</a:t>
            </a:r>
            <a:r>
              <a:rPr lang="en-US" sz="1200" dirty="0" err="1"/>
              <a:t>mol</a:t>
            </a:r>
            <a:r>
              <a:rPr lang="en-US" sz="1200" dirty="0"/>
              <a:t> and 53.0 </a:t>
            </a:r>
            <a:r>
              <a:rPr lang="en-US" sz="1200" dirty="0" err="1"/>
              <a:t>mmol</a:t>
            </a:r>
            <a:r>
              <a:rPr lang="en-US" sz="1200" dirty="0"/>
              <a:t>/</a:t>
            </a:r>
            <a:r>
              <a:rPr lang="en-US" sz="1200" dirty="0" err="1"/>
              <a:t>mol</a:t>
            </a:r>
            <a:r>
              <a:rPr lang="en-US" sz="1200" dirty="0"/>
              <a:t>, respectively.</a:t>
            </a:r>
          </a:p>
          <a:p>
            <a:pPr marL="171436" lvl="1" indent="-171436">
              <a:lnSpc>
                <a:spcPct val="110000"/>
              </a:lnSpc>
              <a:buFont typeface="Arial" panose="020B0604020202020204" pitchFamily="34" charset="0"/>
              <a:buChar char="•"/>
              <a:defRPr/>
            </a:pPr>
            <a:r>
              <a:rPr lang="en-US" sz="1200" dirty="0"/>
              <a:t>In contrast, no remission of T2DM or reduction in glucose or HbA</a:t>
            </a:r>
            <a:r>
              <a:rPr lang="en-US" sz="1200" baseline="-25000" dirty="0"/>
              <a:t>1c</a:t>
            </a:r>
            <a:r>
              <a:rPr lang="en-US" sz="1200" dirty="0"/>
              <a:t> levels was noted in the untreated group.</a:t>
            </a:r>
          </a:p>
          <a:p>
            <a:pPr marL="171436" indent="-171436">
              <a:lnSpc>
                <a:spcPct val="110000"/>
              </a:lnSpc>
              <a:buFont typeface="Arial" panose="020B0604020202020204" pitchFamily="34" charset="0"/>
              <a:buChar char="•"/>
            </a:pPr>
            <a:r>
              <a:rPr lang="en-US" sz="1200" dirty="0"/>
              <a:t>There were fewer all-cause deaths in the </a:t>
            </a:r>
            <a:r>
              <a:rPr lang="en-US" sz="1200" dirty="0" err="1"/>
              <a:t>TTh</a:t>
            </a:r>
            <a:r>
              <a:rPr lang="en-US" sz="1200" dirty="0"/>
              <a:t> group than the untreated group [13 (7.3%) versus 52 (29.2%)].</a:t>
            </a:r>
          </a:p>
          <a:p>
            <a:pPr marL="681086" lvl="1" indent="-185751">
              <a:lnSpc>
                <a:spcPct val="110000"/>
              </a:lnSpc>
              <a:buFont typeface="Calibri" panose="020F0502020204030204" pitchFamily="34" charset="0"/>
              <a:buChar char="–"/>
              <a:defRPr/>
            </a:pPr>
            <a:r>
              <a:rPr lang="en-US" sz="1200" dirty="0"/>
              <a:t>These observations are consistent with other studies showing reduced mortality in men with hypogonadism and T2DM </a:t>
            </a:r>
            <a:r>
              <a:rPr lang="en-GB" sz="1200" dirty="0"/>
              <a:t>receiving </a:t>
            </a:r>
            <a:r>
              <a:rPr lang="en-GB" sz="1200" dirty="0" err="1"/>
              <a:t>TTh</a:t>
            </a:r>
            <a:r>
              <a:rPr lang="en-GB" sz="1200" dirty="0"/>
              <a:t>.</a:t>
            </a:r>
          </a:p>
          <a:p>
            <a:pPr>
              <a:lnSpc>
                <a:spcPct val="110000"/>
              </a:lnSpc>
            </a:pPr>
            <a:endParaRPr lang="en-GB" sz="1200" dirty="0"/>
          </a:p>
          <a:p>
            <a:pPr>
              <a:lnSpc>
                <a:spcPct val="110000"/>
              </a:lnSpc>
            </a:pPr>
            <a:r>
              <a:rPr lang="en-GB" sz="1200" dirty="0"/>
              <a:t>HbA</a:t>
            </a:r>
            <a:r>
              <a:rPr lang="en-GB" sz="1200" baseline="-25000" dirty="0"/>
              <a:t>1c</a:t>
            </a:r>
            <a:r>
              <a:rPr lang="en-GB" sz="1200" dirty="0"/>
              <a:t>, glycated haemoglobin; T2DM, type 2 diabetes mellitus; </a:t>
            </a:r>
            <a:r>
              <a:rPr lang="en-GB" sz="1200" dirty="0" err="1"/>
              <a:t>TTh</a:t>
            </a:r>
            <a:r>
              <a:rPr lang="en-GB" sz="1200" dirty="0"/>
              <a:t>, testosterone therapy</a:t>
            </a:r>
          </a:p>
          <a:p>
            <a:pPr>
              <a:lnSpc>
                <a:spcPct val="110000"/>
              </a:lnSpc>
            </a:pPr>
            <a:endParaRPr lang="en-GB" sz="1200" dirty="0"/>
          </a:p>
          <a:p>
            <a:pPr>
              <a:lnSpc>
                <a:spcPct val="110000"/>
              </a:lnSpc>
            </a:pPr>
            <a:r>
              <a:rPr lang="en-GB" sz="1200" b="1" dirty="0"/>
              <a:t>Reference</a:t>
            </a:r>
          </a:p>
          <a:p>
            <a:pPr>
              <a:lnSpc>
                <a:spcPct val="110000"/>
              </a:lnSpc>
            </a:pPr>
            <a:r>
              <a:rPr lang="it-IT" sz="1200" dirty="0">
                <a:solidFill>
                  <a:srgbClr val="000000"/>
                </a:solidFill>
              </a:rPr>
              <a:t>Haider KS </a:t>
            </a:r>
            <a:r>
              <a:rPr lang="it-IT" sz="1200" i="1" dirty="0">
                <a:solidFill>
                  <a:srgbClr val="000000"/>
                </a:solidFill>
              </a:rPr>
              <a:t>et al. Diabetes Obes Metab</a:t>
            </a:r>
            <a:r>
              <a:rPr lang="it-IT" sz="1200" dirty="0">
                <a:solidFill>
                  <a:srgbClr val="000000"/>
                </a:solidFill>
              </a:rPr>
              <a:t> 2020;</a:t>
            </a:r>
            <a:r>
              <a:rPr lang="en-GB" sz="1200" dirty="0" err="1">
                <a:solidFill>
                  <a:srgbClr val="000000"/>
                </a:solidFill>
              </a:rPr>
              <a:t>doi</a:t>
            </a:r>
            <a:r>
              <a:rPr lang="en-GB" sz="1200" dirty="0">
                <a:solidFill>
                  <a:srgbClr val="000000"/>
                </a:solidFill>
              </a:rPr>
              <a:t>: 10.1111/dom.14122</a:t>
            </a:r>
            <a:r>
              <a:rPr lang="it-IT" sz="1200" dirty="0">
                <a:solidFill>
                  <a:srgbClr val="000000"/>
                </a:solidFill>
              </a:rPr>
              <a:t>.</a:t>
            </a:r>
            <a:endParaRPr lang="en-GB" sz="1200"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324"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24"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6304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36" indent="-171436">
              <a:buFont typeface="Arial" panose="020B0604020202020204" pitchFamily="34" charset="0"/>
              <a:buChar char="•"/>
            </a:pPr>
            <a:r>
              <a:rPr lang="en-GB" dirty="0"/>
              <a:t>The primary hypothesis of the T4DM study was that </a:t>
            </a:r>
            <a:r>
              <a:rPr lang="en-GB" dirty="0" err="1"/>
              <a:t>TTh</a:t>
            </a:r>
            <a:r>
              <a:rPr lang="en-GB" dirty="0"/>
              <a:t> for 2 years will prevent progression to, or reverse, T2DM in high-risk men concurrently enrolled in a community-based lifestyle programme.</a:t>
            </a:r>
            <a:r>
              <a:rPr lang="en-GB" baseline="30000" dirty="0"/>
              <a:t>1</a:t>
            </a:r>
          </a:p>
          <a:p>
            <a:pPr marL="171436" indent="-171436">
              <a:buFont typeface="Arial" panose="020B0604020202020204" pitchFamily="34" charset="0"/>
              <a:buChar char="•"/>
            </a:pPr>
            <a:r>
              <a:rPr lang="en-GB" dirty="0"/>
              <a:t>A key secondary hypothesis was that </a:t>
            </a:r>
            <a:r>
              <a:rPr lang="en-GB" dirty="0" err="1"/>
              <a:t>TTh</a:t>
            </a:r>
            <a:r>
              <a:rPr lang="en-GB" dirty="0"/>
              <a:t> for 2 years will lead to metabolically favourable changes in body composition, improve sexual function and enhance adherence to the lifestyle programme.</a:t>
            </a:r>
            <a:r>
              <a:rPr lang="en-GB" baseline="30000" dirty="0"/>
              <a:t>1</a:t>
            </a:r>
          </a:p>
          <a:p>
            <a:pPr marL="171436" indent="-171436">
              <a:buFont typeface="Arial" panose="020B0604020202020204" pitchFamily="34" charset="0"/>
              <a:buChar char="•"/>
            </a:pPr>
            <a:r>
              <a:rPr lang="en-GB" dirty="0"/>
              <a:t>This randomised, placebo-controlled, double-blind, 2-year, Phase </a:t>
            </a:r>
            <a:r>
              <a:rPr lang="en-GB" dirty="0" err="1"/>
              <a:t>IIIb</a:t>
            </a:r>
            <a:r>
              <a:rPr lang="en-GB" dirty="0"/>
              <a:t> trial was conducted at 6 Australian Tertiary Care centres.</a:t>
            </a:r>
            <a:r>
              <a:rPr lang="en-GB" baseline="30000" dirty="0"/>
              <a:t>2</a:t>
            </a:r>
          </a:p>
          <a:p>
            <a:pPr marL="171436" indent="-171436">
              <a:buFont typeface="Arial" panose="020B0604020202020204" pitchFamily="34" charset="0"/>
              <a:buChar char="•"/>
            </a:pPr>
            <a:r>
              <a:rPr lang="en-GB" dirty="0"/>
              <a:t>Inclusion criteria were age 50–74 years; waist circumference ≥95 cm; OGTT 2-hour glucose 7.8–15.0 </a:t>
            </a:r>
            <a:r>
              <a:rPr lang="en-GB" dirty="0" err="1"/>
              <a:t>nmol</a:t>
            </a:r>
            <a:r>
              <a:rPr lang="en-GB" dirty="0"/>
              <a:t>/L (140–270 ng/</a:t>
            </a:r>
            <a:r>
              <a:rPr lang="en-GB" dirty="0" err="1"/>
              <a:t>dL</a:t>
            </a:r>
            <a:r>
              <a:rPr lang="en-GB" dirty="0"/>
              <a:t>) and serum testosterone concentration ≤14 </a:t>
            </a:r>
            <a:r>
              <a:rPr lang="en-GB" dirty="0" err="1"/>
              <a:t>nmol</a:t>
            </a:r>
            <a:r>
              <a:rPr lang="en-GB" dirty="0"/>
              <a:t>/L.</a:t>
            </a:r>
            <a:r>
              <a:rPr lang="en-GB" baseline="30000" dirty="0"/>
              <a:t>2</a:t>
            </a:r>
            <a:endParaRPr lang="en-GB" dirty="0"/>
          </a:p>
          <a:p>
            <a:pPr marL="171436" indent="-171436">
              <a:buFont typeface="Arial" panose="020B0604020202020204" pitchFamily="34" charset="0"/>
              <a:buChar char="•"/>
            </a:pPr>
            <a:r>
              <a:rPr lang="en-GB" dirty="0"/>
              <a:t>Exclusion criteria were: HPG pathology; </a:t>
            </a:r>
            <a:r>
              <a:rPr lang="en-GB" dirty="0" err="1"/>
              <a:t>TTh</a:t>
            </a:r>
            <a:r>
              <a:rPr lang="en-GB" dirty="0"/>
              <a:t> in the past 12 months; any prior anabolic steroid abuse; medications affecting testosterone or sex hormone-binding globulin; previously diagnosed T2DM; medication to lower blood glucose; OGTT 2-hour glucose &gt;15 </a:t>
            </a:r>
            <a:r>
              <a:rPr lang="en-GB" dirty="0" err="1"/>
              <a:t>mmol</a:t>
            </a:r>
            <a:r>
              <a:rPr lang="en-GB" dirty="0"/>
              <a:t>/L; </a:t>
            </a:r>
            <a:br>
              <a:rPr lang="en-GB" dirty="0"/>
            </a:br>
            <a:r>
              <a:rPr lang="en-GB" dirty="0"/>
              <a:t>anti-obesity drugs, prior or planned bariatric surgery; major cardiovascular event in previous 6 months or active cardiac disease; systolic blood pressure ≥160 mmHg, diastolic blood pressure ≥100 mmHg, transient ischaemic attack or stroke within the previous 3 years and significant psychiatric disorder.</a:t>
            </a:r>
            <a:r>
              <a:rPr lang="en-GB" baseline="30000" dirty="0"/>
              <a:t>2</a:t>
            </a:r>
            <a:endParaRPr lang="en-GB" dirty="0"/>
          </a:p>
          <a:p>
            <a:endParaRPr lang="en-GB" dirty="0"/>
          </a:p>
          <a:p>
            <a:r>
              <a:rPr lang="en-GB" dirty="0"/>
              <a:t>HPG, </a:t>
            </a:r>
            <a:r>
              <a:rPr lang="en-GB" dirty="0" err="1"/>
              <a:t>hypothalamo</a:t>
            </a:r>
            <a:r>
              <a:rPr lang="en-GB" dirty="0"/>
              <a:t>-pituitary-gonadal; OGTT, oral glucose tolerance test; T2DM, type 2 diabetes mellitus; </a:t>
            </a:r>
            <a:r>
              <a:rPr lang="en-GB" dirty="0" err="1"/>
              <a:t>TTh</a:t>
            </a:r>
            <a:r>
              <a:rPr lang="en-GB" dirty="0"/>
              <a:t>, testosterone therapy</a:t>
            </a:r>
          </a:p>
          <a:p>
            <a:endParaRPr lang="en-GB" dirty="0"/>
          </a:p>
          <a:p>
            <a:r>
              <a:rPr lang="en-GB" b="1" dirty="0"/>
              <a:t>References</a:t>
            </a:r>
          </a:p>
          <a:p>
            <a:r>
              <a:rPr lang="en-GB" b="1" dirty="0"/>
              <a:t>1.</a:t>
            </a:r>
            <a:r>
              <a:rPr lang="en-GB" dirty="0"/>
              <a:t> </a:t>
            </a:r>
            <a:r>
              <a:rPr lang="en-GB" dirty="0" err="1"/>
              <a:t>Wittert</a:t>
            </a:r>
            <a:r>
              <a:rPr lang="en-GB" dirty="0"/>
              <a:t> GA </a:t>
            </a:r>
            <a:r>
              <a:rPr lang="en-GB" i="1" dirty="0"/>
              <a:t>et al. </a:t>
            </a:r>
            <a:r>
              <a:rPr lang="fr-FR" i="1" dirty="0" err="1"/>
              <a:t>Diabetes</a:t>
            </a:r>
            <a:r>
              <a:rPr lang="fr-FR" i="1" dirty="0"/>
              <a:t> </a:t>
            </a:r>
            <a:r>
              <a:rPr lang="fr-FR" dirty="0"/>
              <a:t>2020;69(</a:t>
            </a:r>
            <a:r>
              <a:rPr lang="fr-FR" dirty="0" err="1"/>
              <a:t>Suppl</a:t>
            </a:r>
            <a:r>
              <a:rPr lang="fr-FR" dirty="0"/>
              <a:t> 1): </a:t>
            </a:r>
            <a:r>
              <a:rPr lang="en-GB" dirty="0"/>
              <a:t>https://doi.org/10.2337/db20-274-OR.</a:t>
            </a:r>
            <a:endParaRPr lang="en-GB" b="1" dirty="0"/>
          </a:p>
          <a:p>
            <a:r>
              <a:rPr lang="en-GB" b="1" dirty="0"/>
              <a:t>2.</a:t>
            </a:r>
            <a:r>
              <a:rPr lang="en-GB" dirty="0"/>
              <a:t> </a:t>
            </a:r>
            <a:r>
              <a:rPr lang="en-GB" dirty="0" err="1"/>
              <a:t>Wittert</a:t>
            </a:r>
            <a:r>
              <a:rPr lang="en-GB" dirty="0"/>
              <a:t> G </a:t>
            </a:r>
            <a:r>
              <a:rPr lang="en-GB" i="1" dirty="0"/>
              <a:t>et al. Diabetes </a:t>
            </a:r>
            <a:r>
              <a:rPr lang="en-GB" i="1" dirty="0" err="1"/>
              <a:t>Obes</a:t>
            </a:r>
            <a:r>
              <a:rPr lang="en-GB" i="1" dirty="0"/>
              <a:t> </a:t>
            </a:r>
            <a:r>
              <a:rPr lang="en-GB" i="1" dirty="0" err="1"/>
              <a:t>Metab</a:t>
            </a:r>
            <a:r>
              <a:rPr lang="en-GB" i="1" dirty="0"/>
              <a:t> </a:t>
            </a:r>
            <a:r>
              <a:rPr lang="en-GB" dirty="0"/>
              <a:t>2019;21:772–80.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5964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888EA-F931-4BE4-BEB5-BD9EDDFDCCE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1154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4">
              <a:defRPr/>
            </a:pPr>
            <a:r>
              <a:rPr lang="en-GB" b="1" dirty="0"/>
              <a:t>Reference</a:t>
            </a:r>
          </a:p>
          <a:p>
            <a:pPr defTabSz="914324">
              <a:defRPr/>
            </a:pPr>
            <a:r>
              <a:rPr lang="en-GB" dirty="0" err="1"/>
              <a:t>Wittert</a:t>
            </a:r>
            <a:r>
              <a:rPr lang="en-GB" dirty="0"/>
              <a:t> GA </a:t>
            </a:r>
            <a:r>
              <a:rPr lang="en-GB" i="1" dirty="0"/>
              <a:t>et al. </a:t>
            </a:r>
            <a:r>
              <a:rPr lang="fr-FR" i="1" dirty="0" err="1"/>
              <a:t>Diabetes</a:t>
            </a:r>
            <a:r>
              <a:rPr lang="fr-FR" i="1" dirty="0"/>
              <a:t> </a:t>
            </a:r>
            <a:r>
              <a:rPr lang="fr-FR" dirty="0"/>
              <a:t>2020;69(</a:t>
            </a:r>
            <a:r>
              <a:rPr lang="fr-FR" dirty="0" err="1"/>
              <a:t>Suppl</a:t>
            </a:r>
            <a:r>
              <a:rPr lang="fr-FR" dirty="0"/>
              <a:t> 1): </a:t>
            </a:r>
            <a:r>
              <a:rPr lang="en-GB" dirty="0"/>
              <a:t>https://doi.org/10.2337/db20-274-OR.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166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a:t>
            </a:r>
          </a:p>
          <a:p>
            <a:r>
              <a:rPr lang="en-GB" dirty="0" err="1"/>
              <a:t>Wittert</a:t>
            </a:r>
            <a:r>
              <a:rPr lang="en-GB" dirty="0"/>
              <a:t> GA </a:t>
            </a:r>
            <a:r>
              <a:rPr lang="en-GB" i="1" dirty="0"/>
              <a:t>et al. </a:t>
            </a:r>
            <a:r>
              <a:rPr lang="fr-FR" i="1" dirty="0" err="1"/>
              <a:t>Diabetes</a:t>
            </a:r>
            <a:r>
              <a:rPr lang="fr-FR" i="1" dirty="0"/>
              <a:t> </a:t>
            </a:r>
            <a:r>
              <a:rPr lang="fr-FR" dirty="0"/>
              <a:t>2020;69(</a:t>
            </a:r>
            <a:r>
              <a:rPr lang="fr-FR" dirty="0" err="1"/>
              <a:t>Suppl</a:t>
            </a:r>
            <a:r>
              <a:rPr lang="fr-FR" dirty="0"/>
              <a:t> 1): </a:t>
            </a:r>
            <a:r>
              <a:rPr lang="en-GB" dirty="0"/>
              <a:t>https://doi.org/10.2337/db20-274-OR.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938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GB" dirty="0" err="1"/>
              <a:t>TTh</a:t>
            </a:r>
            <a:r>
              <a:rPr lang="en-GB" dirty="0"/>
              <a:t> was associated with favourable changes in body composition.</a:t>
            </a:r>
          </a:p>
          <a:p>
            <a:pPr marL="171436" indent="-171436">
              <a:buFont typeface="Arial" panose="020B0604020202020204" pitchFamily="34" charset="0"/>
              <a:buChar char="•"/>
            </a:pPr>
            <a:r>
              <a:rPr lang="en-GB" dirty="0"/>
              <a:t>Patients treated with </a:t>
            </a:r>
            <a:r>
              <a:rPr lang="en-GB" dirty="0" err="1"/>
              <a:t>TTh</a:t>
            </a:r>
            <a:r>
              <a:rPr lang="en-GB" dirty="0"/>
              <a:t> showed greater decreases from baseline in fasting glucose </a:t>
            </a:r>
            <a:br>
              <a:rPr lang="en-GB" dirty="0"/>
            </a:br>
            <a:r>
              <a:rPr lang="en-GB" dirty="0"/>
              <a:t>(-0.17 </a:t>
            </a:r>
            <a:r>
              <a:rPr lang="en-GB" dirty="0" err="1"/>
              <a:t>mmol</a:t>
            </a:r>
            <a:r>
              <a:rPr lang="en-GB" dirty="0"/>
              <a:t>/L), waist circumference (-2.1 cm), total fat mass (-2.7 kg) and abdominal fat mass (-2.3%), and greater increases in total muscle mass (+1.7 kg), arm muscle mass </a:t>
            </a:r>
            <a:br>
              <a:rPr lang="en-GB" dirty="0"/>
            </a:br>
            <a:r>
              <a:rPr lang="en-GB" dirty="0"/>
              <a:t>(+0.36 kg) and hand grip strength (+2.2 kg) versus those receiving placebo (all p&lt;0.004).</a:t>
            </a:r>
          </a:p>
          <a:p>
            <a:pPr marL="171436" indent="-171436">
              <a:buFont typeface="Arial" panose="020B0604020202020204" pitchFamily="34" charset="0"/>
              <a:buChar char="•"/>
            </a:pPr>
            <a:r>
              <a:rPr lang="en-GB" dirty="0" err="1"/>
              <a:t>TTh</a:t>
            </a:r>
            <a:r>
              <a:rPr lang="en-GB" dirty="0"/>
              <a:t> was also associated with small benefits on sexual function.</a:t>
            </a:r>
          </a:p>
          <a:p>
            <a:endParaRPr lang="en-GB" dirty="0"/>
          </a:p>
          <a:p>
            <a:r>
              <a:rPr lang="en-GB" dirty="0" err="1"/>
              <a:t>TTh</a:t>
            </a:r>
            <a:r>
              <a:rPr lang="en-GB" dirty="0"/>
              <a:t>, testosterone therapy</a:t>
            </a:r>
          </a:p>
          <a:p>
            <a:endParaRPr lang="en-GB" dirty="0"/>
          </a:p>
          <a:p>
            <a:r>
              <a:rPr lang="en-GB" b="1" dirty="0"/>
              <a:t>Reference</a:t>
            </a:r>
          </a:p>
          <a:p>
            <a:r>
              <a:rPr lang="en-GB" dirty="0" err="1"/>
              <a:t>Wittert</a:t>
            </a:r>
            <a:r>
              <a:rPr lang="en-GB" dirty="0"/>
              <a:t> GA </a:t>
            </a:r>
            <a:r>
              <a:rPr lang="en-GB" i="1" dirty="0"/>
              <a:t>et al. </a:t>
            </a:r>
            <a:r>
              <a:rPr lang="fr-FR" i="1" dirty="0" err="1"/>
              <a:t>Diabetes</a:t>
            </a:r>
            <a:r>
              <a:rPr lang="fr-FR" i="1" dirty="0"/>
              <a:t> </a:t>
            </a:r>
            <a:r>
              <a:rPr lang="fr-FR" dirty="0"/>
              <a:t>2020;69(</a:t>
            </a:r>
            <a:r>
              <a:rPr lang="fr-FR" dirty="0" err="1"/>
              <a:t>Suppl</a:t>
            </a:r>
            <a:r>
              <a:rPr lang="fr-FR" dirty="0"/>
              <a:t> 1): </a:t>
            </a:r>
            <a:r>
              <a:rPr lang="en-GB" dirty="0"/>
              <a:t>https://doi.org/10.2337/db20-274-OR.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902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a:t>
            </a:r>
          </a:p>
          <a:p>
            <a:r>
              <a:rPr lang="en-GB" dirty="0" err="1"/>
              <a:t>Wittert</a:t>
            </a:r>
            <a:r>
              <a:rPr lang="en-GB" dirty="0"/>
              <a:t> GA </a:t>
            </a:r>
            <a:r>
              <a:rPr lang="en-GB" i="1" dirty="0"/>
              <a:t>at al. </a:t>
            </a:r>
            <a:r>
              <a:rPr lang="fr-FR" i="1" dirty="0" err="1"/>
              <a:t>Diabetes</a:t>
            </a:r>
            <a:r>
              <a:rPr lang="fr-FR" i="1" dirty="0"/>
              <a:t> </a:t>
            </a:r>
            <a:r>
              <a:rPr lang="fr-FR" dirty="0"/>
              <a:t>2020;69(</a:t>
            </a:r>
            <a:r>
              <a:rPr lang="fr-FR" dirty="0" err="1"/>
              <a:t>Suppl</a:t>
            </a:r>
            <a:r>
              <a:rPr lang="fr-FR" dirty="0"/>
              <a:t> 1): </a:t>
            </a:r>
            <a:r>
              <a:rPr lang="en-GB" dirty="0"/>
              <a:t>https://doi.org/10.2337/db20-274-OR.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49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Papers postulate that once symptoms improve people become less adherent to treatment.  </a:t>
            </a:r>
          </a:p>
          <a:p>
            <a:br>
              <a:rPr lang="en-GB" dirty="0"/>
            </a:br>
            <a:r>
              <a:rPr lang="en-GB" dirty="0"/>
              <a:t>Should this statement be updated to reinforce the benefits of long-term therapy…..?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9AE34-9F45-4A6E-B272-A8347CDD52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151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GB" sz="1000" dirty="0"/>
              <a:t>Frequent treatment-induced elevations of haematocrit were reported. Risk factors for an increase in haematocrit should be considered before prescribing </a:t>
            </a:r>
            <a:r>
              <a:rPr lang="en-GB" sz="1000" dirty="0" err="1"/>
              <a:t>TTh</a:t>
            </a:r>
            <a:r>
              <a:rPr lang="en-GB" sz="1000" dirty="0"/>
              <a:t>.</a:t>
            </a:r>
          </a:p>
          <a:p>
            <a:pPr marL="171436" indent="-171436">
              <a:buFont typeface="Arial" panose="020B0604020202020204" pitchFamily="34" charset="0"/>
              <a:buChar char="•"/>
            </a:pPr>
            <a:r>
              <a:rPr lang="en-GB" sz="1000" dirty="0"/>
              <a:t>The cardiovascular safety profile of </a:t>
            </a:r>
            <a:r>
              <a:rPr lang="en-GB" sz="1000" dirty="0" err="1"/>
              <a:t>TTh</a:t>
            </a:r>
            <a:r>
              <a:rPr lang="en-GB" sz="1000" dirty="0"/>
              <a:t> in this patient population was reassuring.</a:t>
            </a:r>
          </a:p>
          <a:p>
            <a:pPr>
              <a:spcBef>
                <a:spcPts val="1200"/>
              </a:spcBef>
            </a:pPr>
            <a:r>
              <a:rPr lang="en-US" sz="1000" dirty="0"/>
              <a:t>Of the 106 participants who recorded </a:t>
            </a:r>
            <a:r>
              <a:rPr lang="en-US" sz="1000" dirty="0" err="1"/>
              <a:t>haematocrit</a:t>
            </a:r>
            <a:r>
              <a:rPr lang="en-US" sz="1000" dirty="0"/>
              <a:t> ≥54%:</a:t>
            </a:r>
          </a:p>
          <a:p>
            <a:pPr lvl="1">
              <a:spcBef>
                <a:spcPts val="1200"/>
              </a:spcBef>
            </a:pPr>
            <a:r>
              <a:rPr lang="en-US" sz="1000" dirty="0"/>
              <a:t>25 ceased study treatment due to confirmed raised </a:t>
            </a:r>
            <a:r>
              <a:rPr lang="en-US" sz="1000" dirty="0" err="1"/>
              <a:t>haematocrit</a:t>
            </a:r>
            <a:r>
              <a:rPr lang="en-US" sz="1000" dirty="0"/>
              <a:t> following hospital pathology service repeat testing</a:t>
            </a:r>
          </a:p>
          <a:p>
            <a:pPr lvl="1">
              <a:spcBef>
                <a:spcPts val="1200"/>
              </a:spcBef>
            </a:pPr>
            <a:r>
              <a:rPr lang="en-US" sz="1000" dirty="0"/>
              <a:t>38 had flagged </a:t>
            </a:r>
            <a:r>
              <a:rPr lang="en-US" sz="1000" dirty="0" err="1"/>
              <a:t>haematocrit</a:t>
            </a:r>
            <a:r>
              <a:rPr lang="en-US" sz="1000" dirty="0"/>
              <a:t> occur at weeks 90 or 102 after the final study injection had already been given</a:t>
            </a:r>
          </a:p>
          <a:p>
            <a:pPr lvl="1">
              <a:spcBef>
                <a:spcPts val="1200"/>
              </a:spcBef>
            </a:pPr>
            <a:r>
              <a:rPr lang="en-US" sz="1000" dirty="0"/>
              <a:t>5 ceased treatment for another reason prior to the visit with the flagged </a:t>
            </a:r>
            <a:r>
              <a:rPr lang="en-US" sz="1000" dirty="0" err="1"/>
              <a:t>haematocrit</a:t>
            </a:r>
            <a:endParaRPr lang="en-US" sz="1000" dirty="0"/>
          </a:p>
          <a:p>
            <a:pPr lvl="1">
              <a:spcBef>
                <a:spcPts val="1200"/>
              </a:spcBef>
            </a:pPr>
            <a:r>
              <a:rPr lang="en-US" sz="1000" dirty="0"/>
              <a:t>3 ceased treatment at the same visit as the flagged </a:t>
            </a:r>
            <a:r>
              <a:rPr lang="en-US" sz="1000" dirty="0" err="1"/>
              <a:t>haematocrit</a:t>
            </a:r>
            <a:r>
              <a:rPr lang="en-US" sz="1000" dirty="0"/>
              <a:t> for another reason</a:t>
            </a:r>
          </a:p>
          <a:p>
            <a:pPr lvl="1">
              <a:spcBef>
                <a:spcPts val="1200"/>
              </a:spcBef>
            </a:pPr>
            <a:r>
              <a:rPr lang="en-US" sz="1000" dirty="0"/>
              <a:t>40 continued treatment after recording raised </a:t>
            </a:r>
            <a:r>
              <a:rPr lang="en-US" sz="1000" dirty="0" err="1"/>
              <a:t>haematocrit</a:t>
            </a:r>
            <a:r>
              <a:rPr lang="en-US" sz="1000" dirty="0"/>
              <a:t>; according to the protocol, participants should only have continued study injections if a local site (hospital) pathology test returned </a:t>
            </a:r>
            <a:r>
              <a:rPr lang="en-US" sz="1000" dirty="0" err="1"/>
              <a:t>haematocrit</a:t>
            </a:r>
            <a:r>
              <a:rPr lang="en-US" sz="1000" dirty="0"/>
              <a:t> &lt;0.54% on repeat – the men in this group had </a:t>
            </a:r>
            <a:r>
              <a:rPr lang="en-US" sz="1000" dirty="0" err="1"/>
              <a:t>haematocrit</a:t>
            </a:r>
            <a:r>
              <a:rPr lang="en-US" sz="1000" dirty="0"/>
              <a:t> at or just over 0.54% on the core laboratory measurement, but were &lt;0.54 on repeat and did not attract a subsequent flag</a:t>
            </a:r>
          </a:p>
          <a:p>
            <a:endParaRPr lang="en-GB" dirty="0"/>
          </a:p>
          <a:p>
            <a:r>
              <a:rPr lang="en-GB" dirty="0" err="1"/>
              <a:t>TTh</a:t>
            </a:r>
            <a:r>
              <a:rPr lang="en-GB" dirty="0"/>
              <a:t>, testosterone therapy</a:t>
            </a:r>
          </a:p>
          <a:p>
            <a:r>
              <a:rPr lang="en-GB" b="1" dirty="0"/>
              <a:t>Reference </a:t>
            </a:r>
            <a:r>
              <a:rPr lang="en-GB" dirty="0" err="1"/>
              <a:t>Wittert</a:t>
            </a:r>
            <a:r>
              <a:rPr lang="en-GB" dirty="0"/>
              <a:t> GA </a:t>
            </a:r>
            <a:r>
              <a:rPr lang="en-GB" i="1" dirty="0"/>
              <a:t>et al. </a:t>
            </a:r>
            <a:r>
              <a:rPr lang="fr-FR" i="1" dirty="0" err="1"/>
              <a:t>Diabetes</a:t>
            </a:r>
            <a:r>
              <a:rPr lang="fr-FR" i="1" dirty="0"/>
              <a:t> </a:t>
            </a:r>
            <a:r>
              <a:rPr lang="fr-FR" dirty="0"/>
              <a:t>2020;69(</a:t>
            </a:r>
            <a:r>
              <a:rPr lang="fr-FR" dirty="0" err="1"/>
              <a:t>Suppl</a:t>
            </a:r>
            <a:r>
              <a:rPr lang="fr-FR" dirty="0"/>
              <a:t> 1): </a:t>
            </a:r>
            <a:r>
              <a:rPr lang="en-GB" dirty="0"/>
              <a:t>https://doi.org/10.2337/db20-274-OR.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ADCE-6200-4FA6-B02B-06991B4E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83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550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591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037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100" b="1" dirty="0">
                <a:ea typeface="Verdana" panose="020B0604030504040204" pitchFamily="34" charset="0"/>
                <a:cs typeface="Verdana" panose="020B0604030504040204" pitchFamily="34" charset="0"/>
              </a:rPr>
              <a:t>Background Information:</a:t>
            </a:r>
          </a:p>
          <a:p>
            <a:r>
              <a:rPr lang="en-GB" sz="1100" b="0" dirty="0">
                <a:ea typeface="Verdana" panose="020B0604030504040204" pitchFamily="34" charset="0"/>
                <a:cs typeface="Verdana" panose="020B0604030504040204" pitchFamily="34" charset="0"/>
              </a:rPr>
              <a:t>Transdermal T patches (although not marketed in the UK any longer) did normalise serum T levels and reverse the symptoms of testosterone deficiency in hypogonadal men.  However, acceptance of transdermal testosterone patches was limited in part because of skin irritation and/or a lack of adherence. </a:t>
            </a:r>
          </a:p>
          <a:p>
            <a:endParaRPr lang="en-GB" sz="1100" b="1" dirty="0">
              <a:ea typeface="Verdana" panose="020B0604030504040204" pitchFamily="34" charset="0"/>
              <a:cs typeface="Verdana" panose="020B0604030504040204" pitchFamily="34" charset="0"/>
            </a:endParaRPr>
          </a:p>
          <a:p>
            <a:r>
              <a:rPr lang="en-GB" sz="1100" b="1" dirty="0">
                <a:ea typeface="Verdana" panose="020B0604030504040204" pitchFamily="34" charset="0"/>
                <a:cs typeface="Verdana" panose="020B0604030504040204" pitchFamily="34" charset="0"/>
              </a:rPr>
              <a:t>Design:</a:t>
            </a:r>
          </a:p>
          <a:p>
            <a:pPr eaLnBrk="1" hangingPunct="1"/>
            <a:r>
              <a:rPr lang="en-US" altLang="fr-FR" sz="1100" dirty="0"/>
              <a:t>Patients applying testosterone gel had a single, preapplication serum testosterone measurement made on day 60; if the levels were within the normal range (10.4 –34.7nmol/L; 300-1000ng/dL), they remained on their original dose. Men with testosterone levels at 60 days of treatment &lt;10.4 </a:t>
            </a:r>
            <a:r>
              <a:rPr lang="en-US" altLang="fr-FR" sz="1100" dirty="0" err="1"/>
              <a:t>nmol</a:t>
            </a:r>
            <a:r>
              <a:rPr lang="en-US" altLang="fr-FR" sz="1100" dirty="0"/>
              <a:t>/L and who were applying 50 mg gel and those with testosterone levels &gt;34.7 </a:t>
            </a:r>
            <a:r>
              <a:rPr lang="en-US" altLang="fr-FR" sz="1100" dirty="0" err="1"/>
              <a:t>nmol</a:t>
            </a:r>
            <a:r>
              <a:rPr lang="en-US" altLang="fr-FR" sz="1100" dirty="0"/>
              <a:t>/L who had received 100mg gel were then assigned to the 75mg/day gel group for days 91–180. </a:t>
            </a:r>
          </a:p>
          <a:p>
            <a:pPr eaLnBrk="1" hangingPunct="1"/>
            <a:endParaRPr lang="en-US" altLang="fr-FR" sz="1100" dirty="0"/>
          </a:p>
          <a:p>
            <a:pPr eaLnBrk="1" hangingPunct="1"/>
            <a:r>
              <a:rPr lang="en-US" altLang="fr-FR" sz="1100" dirty="0"/>
              <a:t>No changes in dose were made to subjects </a:t>
            </a:r>
            <a:r>
              <a:rPr lang="en-US" altLang="fr-FR" sz="1100" dirty="0" err="1"/>
              <a:t>randomised</a:t>
            </a:r>
            <a:r>
              <a:rPr lang="en-US" altLang="fr-FR" sz="1100" dirty="0"/>
              <a:t> to testosterone patch.</a:t>
            </a:r>
          </a:p>
          <a:p>
            <a:pPr eaLnBrk="1" hangingPunct="1"/>
            <a:endParaRPr lang="en-US" sz="1100" dirty="0">
              <a:ea typeface="Verdana" panose="020B0604030504040204" pitchFamily="34" charset="0"/>
              <a:cs typeface="Verdana" panose="020B0604030504040204" pitchFamily="34" charset="0"/>
            </a:endParaRPr>
          </a:p>
          <a:p>
            <a:pPr eaLnBrk="1" hangingPunct="1"/>
            <a:r>
              <a:rPr lang="en-GB" sz="1100" dirty="0">
                <a:ea typeface="Verdana" panose="020B0604030504040204" pitchFamily="34" charset="0"/>
                <a:cs typeface="Verdana" panose="020B0604030504040204" pitchFamily="34" charset="0"/>
              </a:rPr>
              <a:t>The subjects had no history of chronic medical illness or alcohol or drug abuse. The subjects had a normal rectal examination, a prostate-specific antigen level of less than 4 ng/mL, and a urine flow rate of more than 12 mL/s before enrolment to the study. They were excluded if they had a generalized skin disease that might affect T absorption or a prior history of skin irritability with the non-scrotal T patch (</a:t>
            </a:r>
            <a:r>
              <a:rPr lang="en-GB" sz="1100" dirty="0" err="1">
                <a:ea typeface="Verdana" panose="020B0604030504040204" pitchFamily="34" charset="0"/>
                <a:cs typeface="Verdana" panose="020B0604030504040204" pitchFamily="34" charset="0"/>
              </a:rPr>
              <a:t>Androderm</a:t>
            </a:r>
            <a:r>
              <a:rPr lang="en-GB" sz="1100" dirty="0">
                <a:ea typeface="Verdana" panose="020B0604030504040204" pitchFamily="34" charset="0"/>
                <a:cs typeface="Verdana" panose="020B0604030504040204" pitchFamily="34" charset="0"/>
              </a:rPr>
              <a:t>). Subjects with body weight of less than 80 or more than 140% of ideal body weight and subjects taking medications known to alter the cytochrome P450 enzyme systems were also excluded from this study.</a:t>
            </a:r>
          </a:p>
          <a:p>
            <a:pPr eaLnBrk="1" hangingPunct="1"/>
            <a:endParaRPr lang="en-GB" sz="1100" dirty="0">
              <a:ea typeface="Verdana" panose="020B0604030504040204" pitchFamily="34" charset="0"/>
              <a:cs typeface="Verdana" panose="020B0604030504040204" pitchFamily="34" charset="0"/>
            </a:endParaRPr>
          </a:p>
          <a:p>
            <a:pPr eaLnBrk="1" hangingPunct="1"/>
            <a:r>
              <a:rPr lang="en-GB" sz="1100" dirty="0">
                <a:ea typeface="Verdana" panose="020B0604030504040204" pitchFamily="34" charset="0"/>
                <a:cs typeface="Verdana" panose="020B0604030504040204" pitchFamily="34" charset="0"/>
              </a:rPr>
              <a:t>A placebo group was not included because 6-month placebo treatment of hypogonadal men was not believed to be justifiable, as untreated hypogonadism will result in impaired libido, decreased strength, bone mineral loss, and other clinical defects. </a:t>
            </a:r>
          </a:p>
          <a:p>
            <a:pPr eaLnBrk="1" hangingPunct="1"/>
            <a:endParaRPr lang="en-GB" sz="1100" dirty="0">
              <a:ea typeface="Verdana" panose="020B0604030504040204" pitchFamily="34" charset="0"/>
              <a:cs typeface="Verdana" panose="020B0604030504040204" pitchFamily="34" charset="0"/>
            </a:endParaRPr>
          </a:p>
          <a:p>
            <a:pPr defTabSz="495376">
              <a:defRPr/>
            </a:pPr>
            <a:endParaRPr lang="en-GB" sz="1100" dirty="0">
              <a:ea typeface="Verdana" panose="020B0604030504040204" pitchFamily="34" charset="0"/>
              <a:cs typeface="Verdana" panose="020B0604030504040204" pitchFamily="34" charset="0"/>
            </a:endParaRPr>
          </a:p>
          <a:p>
            <a:pPr defTabSz="495376">
              <a:defRPr/>
            </a:pPr>
            <a:r>
              <a:rPr lang="en-GB" sz="1100" b="1" dirty="0">
                <a:ea typeface="Verdana" panose="020B0604030504040204" pitchFamily="34" charset="0"/>
                <a:cs typeface="Verdana" panose="020B0604030504040204" pitchFamily="34" charset="0"/>
              </a:rPr>
              <a:t>Reference</a:t>
            </a:r>
          </a:p>
          <a:p>
            <a:r>
              <a:rPr lang="en-GB" sz="1100" dirty="0" err="1"/>
              <a:t>Swerdloff</a:t>
            </a:r>
            <a:r>
              <a:rPr lang="en-GB" sz="1100" dirty="0"/>
              <a:t> RS, Wang C, Cunningham G, et al. Long-Term Pharmacokinetics of Transdermal </a:t>
            </a:r>
            <a:r>
              <a:rPr lang="it-IT" sz="1100" dirty="0"/>
              <a:t>Testosterone Gel in Hypogonadal Men. J Clin Endocrinol Metab 2000;85(12):4500–10.</a:t>
            </a:r>
            <a:endParaRPr lang="en-GB"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25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0" dirty="0"/>
              <a:t>For patients who switched from T Gel 100mg/day or T Gel 50mg/day to T Gel 75mg/day, their Cav on Day 180 was 20.84nmol/L, midway between the two original groups. However these results were not homogenous, with the Cav for patients who had swapped from T Gel 100mg/day to 75mg/day (n=20) being 1.7-fold higher than the Cav for patients who had swapped from T Gel 50mg/day to 75mg/day (n=20).</a:t>
            </a:r>
            <a:endParaRPr lang="en-US" sz="900"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3A3BD3-EDF6-EC41-8A52-583581547AB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088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C0AB80F8-047E-4027-88B8-CD587B287DBF}"/>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456B663-B2FB-4904-8C3A-10DD01A5A3CC}"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4691" name="Rectangle 2">
            <a:extLst>
              <a:ext uri="{FF2B5EF4-FFF2-40B4-BE49-F238E27FC236}">
                <a16:creationId xmlns:a16="http://schemas.microsoft.com/office/drawing/2014/main" id="{AA623321-8D1B-4959-A337-1A841B19AE07}"/>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B4909FBE-8082-4FC5-93BD-2678D5E7534A}"/>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At baseline, the sexual motivation and performance scores were similar across groups.</a:t>
            </a:r>
          </a:p>
          <a:p>
            <a:pPr eaLnBrk="1" hangingPunct="1"/>
            <a:r>
              <a:rPr lang="en-US" altLang="en-US">
                <a:latin typeface="Arial" panose="020B0604020202020204" pitchFamily="34" charset="0"/>
              </a:rPr>
              <a:t>After treatment – all subjects as a group showed significant improvement (p=0.0001).</a:t>
            </a:r>
          </a:p>
          <a:p>
            <a:pPr eaLnBrk="1" hangingPunct="1"/>
            <a:r>
              <a:rPr lang="en-US" altLang="zh-CN">
                <a:latin typeface="Arial" panose="020B0604020202020204" pitchFamily="34" charset="0"/>
              </a:rPr>
              <a:t>A significant improvement in sexual function, as assessed by patient-completed questionnaires, was observed during 180 days of treatment with AndroGel</a:t>
            </a:r>
            <a:r>
              <a:rPr lang="en-US" altLang="zh-CN">
                <a:latin typeface="Arial" panose="020B0604020202020204" pitchFamily="34" charset="0"/>
                <a:sym typeface="Symbol" panose="05050102010706020507" pitchFamily="18" charset="2"/>
              </a:rPr>
              <a:t></a:t>
            </a:r>
            <a:r>
              <a:rPr lang="en-US" altLang="zh-CN">
                <a:latin typeface="Arial" panose="020B0604020202020204" pitchFamily="34" charset="0"/>
              </a:rPr>
              <a:t> 5 g and 10 g.  Patients with a dose adjustment to 7.5 mg at Day 90 had a very similar response to those remaining on their initial dose.  Improvements were seen in sexual motivation (sexual day dreams, anticipation of sex, flirting and sexual interaction), sexual performance (orgasm, erection, masturbation, ejaculation and intercourse), sexual desire, sexual enjoyment with and without a partner, satisfaction with erection and the percentage of full erection achieved.  These improvements occurred within 30 days and were sustained with continued therapy. </a:t>
            </a:r>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09D311A6-EF0B-448C-A7F2-23D2F414E009}"/>
              </a:ext>
            </a:extLst>
          </p:cNvPr>
          <p:cNvSpPr>
            <a:spLocks noGrp="1" noChangeArrowheads="1"/>
          </p:cNvSpPr>
          <p:nvPr>
            <p:ph type="sldNum" sz="quarter" idx="5"/>
          </p:nvPr>
        </p:nvSpPr>
        <p:spPr>
          <a:noFill/>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D0872A-77D0-4D30-BA7A-81EF673186C5}"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5715" name="Rectangle 2">
            <a:extLst>
              <a:ext uri="{FF2B5EF4-FFF2-40B4-BE49-F238E27FC236}">
                <a16:creationId xmlns:a16="http://schemas.microsoft.com/office/drawing/2014/main" id="{68598828-D167-4F8F-A8C8-EF9761AB0D1A}"/>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4F697966-4854-4DE2-9FEE-A1A64D541673}"/>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Parameters of mood were assessed by using questionnaires that the patients answered daily for 7 consecutive days before clinic visits on day 0 and on days 30, 60, 90, 120, 150, and 180 days during gel and patch application.</a:t>
            </a:r>
          </a:p>
          <a:p>
            <a:pPr eaLnBrk="1" hangingPunct="1"/>
            <a:r>
              <a:rPr lang="en-US" altLang="en-US">
                <a:latin typeface="Arial" panose="020B0604020202020204" pitchFamily="34" charset="0"/>
              </a:rPr>
              <a:t>This chart shows the positive and negative mood summary responses to T replacement therapy.  </a:t>
            </a:r>
          </a:p>
          <a:p>
            <a:pPr eaLnBrk="1" hangingPunct="1"/>
            <a:r>
              <a:rPr lang="en-US" altLang="en-US">
                <a:latin typeface="Arial" panose="020B0604020202020204" pitchFamily="34" charset="0"/>
              </a:rPr>
              <a:t>All three treatment groups had similar scores at baseline, and all subjects as a group showed improvement in positive mood (</a:t>
            </a:r>
            <a:r>
              <a:rPr lang="en-US" altLang="en-US" i="1">
                <a:latin typeface="Arial" panose="020B0604020202020204" pitchFamily="34" charset="0"/>
              </a:rPr>
              <a:t>P</a:t>
            </a:r>
            <a:r>
              <a:rPr lang="en-US" altLang="en-US">
                <a:latin typeface="Arial" panose="020B0604020202020204" pitchFamily="34" charset="0"/>
              </a:rPr>
              <a:t>=0.0001).  </a:t>
            </a:r>
          </a:p>
          <a:p>
            <a:pPr eaLnBrk="1" hangingPunct="1"/>
            <a:r>
              <a:rPr lang="en-US" altLang="en-US">
                <a:latin typeface="Arial" panose="020B0604020202020204" pitchFamily="34" charset="0"/>
              </a:rPr>
              <a:t>Positive mood parameters included being alert, friendly, full of energy and well/good feelings. </a:t>
            </a:r>
          </a:p>
          <a:p>
            <a:pPr eaLnBrk="1" hangingPunct="1"/>
            <a:r>
              <a:rPr lang="en-US" altLang="en-US">
                <a:latin typeface="Arial" panose="020B0604020202020204" pitchFamily="34" charset="0"/>
              </a:rPr>
              <a:t>The negative mood summary scores were also similar in the three groups at baseline.  </a:t>
            </a:r>
          </a:p>
          <a:p>
            <a:pPr eaLnBrk="1" hangingPunct="1"/>
            <a:r>
              <a:rPr lang="en-US" altLang="en-US">
                <a:latin typeface="Arial" panose="020B0604020202020204" pitchFamily="34" charset="0"/>
              </a:rPr>
              <a:t>Negative mood parameters were anger, irritable, sad, tired and nervousness. </a:t>
            </a:r>
          </a:p>
          <a:p>
            <a:pPr eaLnBrk="1" hangingPunct="1"/>
            <a:r>
              <a:rPr lang="en-US" altLang="en-US">
                <a:latin typeface="Arial" panose="020B0604020202020204" pitchFamily="34" charset="0"/>
              </a:rPr>
              <a:t>The responses to transdermal T applications showed significant decreases (</a:t>
            </a:r>
            <a:r>
              <a:rPr lang="en-US" altLang="en-US" i="1">
                <a:latin typeface="Arial" panose="020B0604020202020204" pitchFamily="34" charset="0"/>
              </a:rPr>
              <a:t>P</a:t>
            </a:r>
            <a:r>
              <a:rPr lang="en-US" altLang="en-US">
                <a:latin typeface="Arial" panose="020B0604020202020204" pitchFamily="34" charset="0"/>
              </a:rPr>
              <a:t>=0.0001) without showing between-group differences.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4292981566"/>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guide id="3" pos="7106">
          <p15:clr>
            <a:srgbClr val="FBAE40"/>
          </p15:clr>
        </p15:guide>
        <p15:guide id="4" orient="horz" pos="187">
          <p15:clr>
            <a:srgbClr val="FBAE40"/>
          </p15:clr>
        </p15:guide>
        <p15:guide id="5" orient="horz" pos="4247">
          <p15:clr>
            <a:srgbClr val="FBAE40"/>
          </p15:clr>
        </p15:guide>
        <p15:guide id="6" pos="100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44970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38646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0121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094C8B9-0262-482A-9539-E34D21D75997}"/>
              </a:ext>
            </a:extLst>
          </p:cNvPr>
          <p:cNvSpPr>
            <a:spLocks noGrp="1"/>
          </p:cNvSpPr>
          <p:nvPr>
            <p:ph type="body" sz="quarter" idx="11" hasCustomPrompt="1"/>
          </p:nvPr>
        </p:nvSpPr>
        <p:spPr>
          <a:xfrm>
            <a:off x="0" y="5966179"/>
            <a:ext cx="12192000" cy="232115"/>
          </a:xfrm>
        </p:spPr>
        <p:txBody>
          <a:bodyPr anchor="b" anchorCtr="0">
            <a:sp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Reference</a:t>
            </a:r>
            <a:endParaRPr lang="en-GB" dirty="0"/>
          </a:p>
        </p:txBody>
      </p:sp>
    </p:spTree>
    <p:extLst>
      <p:ext uri="{BB962C8B-B14F-4D97-AF65-F5344CB8AC3E}">
        <p14:creationId xmlns:p14="http://schemas.microsoft.com/office/powerpoint/2010/main" val="46849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30/03/2021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308924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92326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22187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26425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91522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69394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95359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30/03/2021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4250954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30/03/2021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3185908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p15:clr>
            <a:srgbClr val="F26B43"/>
          </p15:clr>
        </p15:guide>
        <p15:guide id="2" pos="3817">
          <p15:clr>
            <a:srgbClr val="F26B43"/>
          </p15:clr>
        </p15:guide>
        <p15:guide id="3" orient="horz" pos="187">
          <p15:clr>
            <a:srgbClr val="F26B43"/>
          </p15:clr>
        </p15:guide>
        <p15:guide id="4" pos="234">
          <p15:clr>
            <a:srgbClr val="F26B43"/>
          </p15:clr>
        </p15:guide>
        <p15:guide id="5" pos="7174">
          <p15:clr>
            <a:srgbClr val="F26B43"/>
          </p15:clr>
        </p15:guide>
        <p15:guide id="6" pos="506">
          <p15:clr>
            <a:srgbClr val="F26B43"/>
          </p15:clr>
        </p15:guide>
        <p15:guide id="7" pos="10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 Id="rId9"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microsoft.com/office/2007/relationships/hdphoto" Target="../media/hdphoto2.wdp"/><Relationship Id="rId12"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2.png"/><Relationship Id="rId11" Type="http://schemas.microsoft.com/office/2007/relationships/hdphoto" Target="../media/hdphoto5.wdp"/><Relationship Id="rId5" Type="http://schemas.openxmlformats.org/officeDocument/2006/relationships/image" Target="../media/image21.png"/><Relationship Id="rId10" Type="http://schemas.openxmlformats.org/officeDocument/2006/relationships/image" Target="../media/image27.png"/><Relationship Id="rId4" Type="http://schemas.microsoft.com/office/2007/relationships/hdphoto" Target="../media/hdphoto1.wdp"/><Relationship Id="rId9" Type="http://schemas.microsoft.com/office/2007/relationships/hdphoto" Target="../media/hdphoto4.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microsoft.com/office/2007/relationships/hdphoto" Target="../media/hdphoto2.wdp"/><Relationship Id="rId12"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22.png"/><Relationship Id="rId11" Type="http://schemas.microsoft.com/office/2007/relationships/hdphoto" Target="../media/hdphoto5.wdp"/><Relationship Id="rId5" Type="http://schemas.openxmlformats.org/officeDocument/2006/relationships/image" Target="../media/image21.png"/><Relationship Id="rId10" Type="http://schemas.openxmlformats.org/officeDocument/2006/relationships/image" Target="../media/image27.png"/><Relationship Id="rId4" Type="http://schemas.microsoft.com/office/2007/relationships/hdphoto" Target="../media/hdphoto1.wdp"/><Relationship Id="rId9" Type="http://schemas.microsoft.com/office/2007/relationships/hdphoto" Target="../media/hdphoto4.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4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30.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4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microsoft.com/office/2007/relationships/hdphoto" Target="../media/hdphoto7.wdp"/><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43.png"/><Relationship Id="rId5" Type="http://schemas.microsoft.com/office/2007/relationships/hdphoto" Target="../media/hdphoto6.wdp"/><Relationship Id="rId4" Type="http://schemas.openxmlformats.org/officeDocument/2006/relationships/image" Target="../media/image42.png"/><Relationship Id="rId9"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chart" Target="../charts/char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52400"/>
            <a:ext cx="324040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13916" y="979166"/>
            <a:ext cx="9067800" cy="1421928"/>
          </a:xfrm>
          <a:noFill/>
        </p:spPr>
        <p:txBody>
          <a:bodyPr wrap="square">
            <a:spAutoFit/>
          </a:bodyPr>
          <a:lstStyle/>
          <a:p>
            <a:r>
              <a:rPr lang="en-GB" dirty="0"/>
              <a:t>Benefits of Testosterone          Therapy (</a:t>
            </a:r>
            <a:r>
              <a:rPr lang="en-GB" dirty="0" err="1"/>
              <a:t>TTh</a:t>
            </a:r>
            <a:r>
              <a:rPr lang="en-GB" dirty="0"/>
              <a:t>)</a:t>
            </a:r>
          </a:p>
        </p:txBody>
      </p:sp>
      <p:sp>
        <p:nvSpPr>
          <p:cNvPr id="4" name="Subtitle 2">
            <a:extLst>
              <a:ext uri="{FF2B5EF4-FFF2-40B4-BE49-F238E27FC236}">
                <a16:creationId xmlns:a16="http://schemas.microsoft.com/office/drawing/2014/main" id="{54FB3400-D36C-4405-ADD1-AD772059DD4B}"/>
              </a:ext>
            </a:extLst>
          </p:cNvPr>
          <p:cNvSpPr>
            <a:spLocks noGrp="1"/>
          </p:cNvSpPr>
          <p:nvPr>
            <p:ph type="subTitle" idx="1"/>
          </p:nvPr>
        </p:nvSpPr>
        <p:spPr>
          <a:xfrm>
            <a:off x="373063" y="2668588"/>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260289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98EAF40D-7300-4352-AFD4-76E6B0C8ADCA}"/>
              </a:ext>
            </a:extLst>
          </p:cNvPr>
          <p:cNvSpPr>
            <a:spLocks noGrp="1" noChangeArrowheads="1"/>
          </p:cNvSpPr>
          <p:nvPr>
            <p:ph type="title"/>
          </p:nvPr>
        </p:nvSpPr>
        <p:spPr>
          <a:xfrm>
            <a:off x="307846" y="262300"/>
            <a:ext cx="10652454" cy="853356"/>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Mood (6 Months)</a:t>
            </a:r>
            <a:endParaRPr lang="nl-NL" altLang="en-US" sz="3200" b="1" dirty="0"/>
          </a:p>
        </p:txBody>
      </p:sp>
      <p:sp>
        <p:nvSpPr>
          <p:cNvPr id="29699" name="Rectangle 5">
            <a:extLst>
              <a:ext uri="{FF2B5EF4-FFF2-40B4-BE49-F238E27FC236}">
                <a16:creationId xmlns:a16="http://schemas.microsoft.com/office/drawing/2014/main" id="{A0FE9D6B-0BCA-46B9-8A8E-CB31ABF1F8E6}"/>
              </a:ext>
            </a:extLst>
          </p:cNvPr>
          <p:cNvSpPr>
            <a:spLocks noGrp="1" noChangeArrowheads="1"/>
          </p:cNvSpPr>
          <p:nvPr>
            <p:ph type="body" idx="1"/>
          </p:nvPr>
        </p:nvSpPr>
        <p:spPr>
          <a:xfrm>
            <a:off x="243043" y="1462882"/>
            <a:ext cx="5261586" cy="4525963"/>
          </a:xfrm>
          <a:noFill/>
        </p:spPr>
        <p:txBody>
          <a:bodyPr/>
          <a:lstStyle/>
          <a:p>
            <a:pPr eaLnBrk="1" hangingPunct="1"/>
            <a:endParaRPr lang="en-US" altLang="en-US" dirty="0">
              <a:latin typeface="Verdana" panose="020B0604030504040204" pitchFamily="34" charset="0"/>
            </a:endParaRPr>
          </a:p>
          <a:p>
            <a:pPr lvl="1" eaLnBrk="1" hangingPunct="1">
              <a:buFontTx/>
              <a:buChar char="•"/>
            </a:pPr>
            <a:r>
              <a:rPr lang="en-US" altLang="en-US" dirty="0">
                <a:solidFill>
                  <a:schemeClr val="accent5"/>
                </a:solidFill>
              </a:rPr>
              <a:t>Similar scores at baseline</a:t>
            </a:r>
          </a:p>
          <a:p>
            <a:pPr lvl="1" eaLnBrk="1" hangingPunct="1">
              <a:buFontTx/>
              <a:buChar char="•"/>
            </a:pPr>
            <a:r>
              <a:rPr lang="en-US" altLang="en-US" dirty="0">
                <a:solidFill>
                  <a:schemeClr val="accent5"/>
                </a:solidFill>
              </a:rPr>
              <a:t>Positive Mood</a:t>
            </a:r>
          </a:p>
          <a:p>
            <a:pPr lvl="2" eaLnBrk="1" hangingPunct="1">
              <a:buFont typeface="Verdana" panose="020B0604030504040204" pitchFamily="34" charset="0"/>
              <a:buChar char="–"/>
            </a:pPr>
            <a:r>
              <a:rPr lang="en-US" altLang="en-US" dirty="0">
                <a:solidFill>
                  <a:schemeClr val="accent5"/>
                </a:solidFill>
              </a:rPr>
              <a:t>showed significant improvement (p=0.0001)</a:t>
            </a:r>
          </a:p>
          <a:p>
            <a:pPr lvl="1" eaLnBrk="1" hangingPunct="1">
              <a:buFontTx/>
              <a:buChar char="•"/>
            </a:pPr>
            <a:r>
              <a:rPr lang="en-US" altLang="en-US" dirty="0">
                <a:solidFill>
                  <a:schemeClr val="accent5"/>
                </a:solidFill>
              </a:rPr>
              <a:t>Negative Mood</a:t>
            </a:r>
          </a:p>
          <a:p>
            <a:pPr lvl="2" eaLnBrk="1" hangingPunct="1">
              <a:buFont typeface="Verdana" panose="020B0604030504040204" pitchFamily="34" charset="0"/>
              <a:buChar char="–"/>
            </a:pPr>
            <a:r>
              <a:rPr lang="en-US" altLang="en-US" dirty="0">
                <a:solidFill>
                  <a:schemeClr val="accent5"/>
                </a:solidFill>
              </a:rPr>
              <a:t>showed significant decreases (p=0.0001)</a:t>
            </a:r>
          </a:p>
          <a:p>
            <a:pPr lvl="2" eaLnBrk="1" hangingPunct="1">
              <a:spcBef>
                <a:spcPct val="40000"/>
              </a:spcBef>
              <a:spcAft>
                <a:spcPct val="10000"/>
              </a:spcAft>
            </a:pPr>
            <a:endParaRPr lang="en-US" altLang="en-US" dirty="0">
              <a:latin typeface="Verdana" panose="020B0604030504040204" pitchFamily="34" charset="0"/>
            </a:endParaRPr>
          </a:p>
        </p:txBody>
      </p:sp>
      <p:grpSp>
        <p:nvGrpSpPr>
          <p:cNvPr id="29700" name="Group 6">
            <a:extLst>
              <a:ext uri="{FF2B5EF4-FFF2-40B4-BE49-F238E27FC236}">
                <a16:creationId xmlns:a16="http://schemas.microsoft.com/office/drawing/2014/main" id="{62C3CDCC-D6D4-4DFE-9880-000E54163BD0}"/>
              </a:ext>
            </a:extLst>
          </p:cNvPr>
          <p:cNvGrpSpPr>
            <a:grpSpLocks/>
          </p:cNvGrpSpPr>
          <p:nvPr/>
        </p:nvGrpSpPr>
        <p:grpSpPr bwMode="auto">
          <a:xfrm>
            <a:off x="5745163" y="1115656"/>
            <a:ext cx="5070676" cy="5061431"/>
            <a:chOff x="3398" y="688"/>
            <a:chExt cx="2696" cy="2918"/>
          </a:xfrm>
        </p:grpSpPr>
        <p:grpSp>
          <p:nvGrpSpPr>
            <p:cNvPr id="29705" name="Group 7">
              <a:extLst>
                <a:ext uri="{FF2B5EF4-FFF2-40B4-BE49-F238E27FC236}">
                  <a16:creationId xmlns:a16="http://schemas.microsoft.com/office/drawing/2014/main" id="{60C39CFE-1840-4951-AACD-935FA4733863}"/>
                </a:ext>
              </a:extLst>
            </p:cNvPr>
            <p:cNvGrpSpPr>
              <a:grpSpLocks/>
            </p:cNvGrpSpPr>
            <p:nvPr/>
          </p:nvGrpSpPr>
          <p:grpSpPr bwMode="auto">
            <a:xfrm>
              <a:off x="3398" y="688"/>
              <a:ext cx="2696" cy="2918"/>
              <a:chOff x="3149" y="688"/>
              <a:chExt cx="2981" cy="2918"/>
            </a:xfrm>
          </p:grpSpPr>
          <p:pic>
            <p:nvPicPr>
              <p:cNvPr id="29712" name="Picture 8" descr="white">
                <a:extLst>
                  <a:ext uri="{FF2B5EF4-FFF2-40B4-BE49-F238E27FC236}">
                    <a16:creationId xmlns:a16="http://schemas.microsoft.com/office/drawing/2014/main" id="{D15A6883-1CCE-4191-AF75-6040D3484E4A}"/>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3149" y="688"/>
                <a:ext cx="2981" cy="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3" name="AutoShape 9">
                <a:extLst>
                  <a:ext uri="{FF2B5EF4-FFF2-40B4-BE49-F238E27FC236}">
                    <a16:creationId xmlns:a16="http://schemas.microsoft.com/office/drawing/2014/main" id="{5854898D-EF83-4702-B6E0-CF021321DB1F}"/>
                  </a:ext>
                </a:extLst>
              </p:cNvPr>
              <p:cNvSpPr>
                <a:spLocks noChangeArrowheads="1"/>
              </p:cNvSpPr>
              <p:nvPr/>
            </p:nvSpPr>
            <p:spPr bwMode="auto">
              <a:xfrm>
                <a:off x="3216" y="771"/>
                <a:ext cx="2794" cy="2643"/>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29706" name="Picture 10" descr="posneg2">
              <a:extLst>
                <a:ext uri="{FF2B5EF4-FFF2-40B4-BE49-F238E27FC236}">
                  <a16:creationId xmlns:a16="http://schemas.microsoft.com/office/drawing/2014/main" id="{28439EB0-135B-4605-A093-A1F5BA382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 y="906"/>
              <a:ext cx="2138"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 Box 11">
              <a:extLst>
                <a:ext uri="{FF2B5EF4-FFF2-40B4-BE49-F238E27FC236}">
                  <a16:creationId xmlns:a16="http://schemas.microsoft.com/office/drawing/2014/main" id="{235F54F7-01AE-4DEB-A935-E2222DCAE01B}"/>
                </a:ext>
              </a:extLst>
            </p:cNvPr>
            <p:cNvSpPr txBox="1">
              <a:spLocks noChangeArrowheads="1"/>
            </p:cNvSpPr>
            <p:nvPr/>
          </p:nvSpPr>
          <p:spPr bwMode="auto">
            <a:xfrm>
              <a:off x="5285" y="2128"/>
              <a:ext cx="281" cy="124"/>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3" panose="05040102010807070707" pitchFamily="18" charset="2"/>
                </a:rPr>
                <a:t>T patch</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3" panose="05040102010807070707" pitchFamily="18" charset="2"/>
              </a:endParaRPr>
            </a:p>
          </p:txBody>
        </p:sp>
        <p:sp>
          <p:nvSpPr>
            <p:cNvPr id="29708" name="Text Box 12">
              <a:extLst>
                <a:ext uri="{FF2B5EF4-FFF2-40B4-BE49-F238E27FC236}">
                  <a16:creationId xmlns:a16="http://schemas.microsoft.com/office/drawing/2014/main" id="{E7305B37-1DC5-4C2B-824C-34F7BEAFAB0E}"/>
                </a:ext>
              </a:extLst>
            </p:cNvPr>
            <p:cNvSpPr txBox="1">
              <a:spLocks noChangeArrowheads="1"/>
            </p:cNvSpPr>
            <p:nvPr/>
          </p:nvSpPr>
          <p:spPr bwMode="auto">
            <a:xfrm>
              <a:off x="5284" y="2211"/>
              <a:ext cx="492" cy="1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50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3" panose="05040102010807070707" pitchFamily="18" charset="2"/>
              </a:endParaRPr>
            </a:p>
          </p:txBody>
        </p:sp>
        <p:sp>
          <p:nvSpPr>
            <p:cNvPr id="29709" name="Text Box 13">
              <a:extLst>
                <a:ext uri="{FF2B5EF4-FFF2-40B4-BE49-F238E27FC236}">
                  <a16:creationId xmlns:a16="http://schemas.microsoft.com/office/drawing/2014/main" id="{A60EB6BF-6507-4422-8564-D85D317665BE}"/>
                </a:ext>
              </a:extLst>
            </p:cNvPr>
            <p:cNvSpPr txBox="1">
              <a:spLocks noChangeArrowheads="1"/>
            </p:cNvSpPr>
            <p:nvPr/>
          </p:nvSpPr>
          <p:spPr bwMode="auto">
            <a:xfrm>
              <a:off x="5283" y="2275"/>
              <a:ext cx="523" cy="1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100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endParaRPr>
            </a:p>
          </p:txBody>
        </p:sp>
        <p:sp>
          <p:nvSpPr>
            <p:cNvPr id="29710" name="Text Box 14">
              <a:extLst>
                <a:ext uri="{FF2B5EF4-FFF2-40B4-BE49-F238E27FC236}">
                  <a16:creationId xmlns:a16="http://schemas.microsoft.com/office/drawing/2014/main" id="{7C8ACA5F-5AF8-45AB-A9DB-8112DAE408CB}"/>
                </a:ext>
              </a:extLst>
            </p:cNvPr>
            <p:cNvSpPr txBox="1">
              <a:spLocks noChangeArrowheads="1"/>
            </p:cNvSpPr>
            <p:nvPr/>
          </p:nvSpPr>
          <p:spPr bwMode="auto">
            <a:xfrm>
              <a:off x="5291" y="2344"/>
              <a:ext cx="571" cy="1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50-75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endParaRPr>
            </a:p>
          </p:txBody>
        </p:sp>
        <p:sp>
          <p:nvSpPr>
            <p:cNvPr id="29711" name="Text Box 15">
              <a:extLst>
                <a:ext uri="{FF2B5EF4-FFF2-40B4-BE49-F238E27FC236}">
                  <a16:creationId xmlns:a16="http://schemas.microsoft.com/office/drawing/2014/main" id="{A13281EF-6D08-4C5A-9634-F52E7785E7E9}"/>
                </a:ext>
              </a:extLst>
            </p:cNvPr>
            <p:cNvSpPr txBox="1">
              <a:spLocks noChangeArrowheads="1"/>
            </p:cNvSpPr>
            <p:nvPr/>
          </p:nvSpPr>
          <p:spPr bwMode="auto">
            <a:xfrm>
              <a:off x="5283" y="2410"/>
              <a:ext cx="602" cy="1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100-75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endParaRPr>
            </a:p>
          </p:txBody>
        </p:sp>
      </p:grpSp>
      <p:sp>
        <p:nvSpPr>
          <p:cNvPr id="29701" name="Text Box 16">
            <a:extLst>
              <a:ext uri="{FF2B5EF4-FFF2-40B4-BE49-F238E27FC236}">
                <a16:creationId xmlns:a16="http://schemas.microsoft.com/office/drawing/2014/main" id="{5BEDDAAE-6F4A-4682-A5EA-272E32B02B29}"/>
              </a:ext>
            </a:extLst>
          </p:cNvPr>
          <p:cNvSpPr txBox="1">
            <a:spLocks noChangeArrowheads="1"/>
          </p:cNvSpPr>
          <p:nvPr/>
        </p:nvSpPr>
        <p:spPr bwMode="auto">
          <a:xfrm>
            <a:off x="7796314" y="5930110"/>
            <a:ext cx="4841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Day</a:t>
            </a:r>
          </a:p>
        </p:txBody>
      </p:sp>
      <p:sp>
        <p:nvSpPr>
          <p:cNvPr id="29702" name="Text Box 17">
            <a:extLst>
              <a:ext uri="{FF2B5EF4-FFF2-40B4-BE49-F238E27FC236}">
                <a16:creationId xmlns:a16="http://schemas.microsoft.com/office/drawing/2014/main" id="{1D37B4E2-E157-454D-9AA7-B61F02701D8A}"/>
              </a:ext>
            </a:extLst>
          </p:cNvPr>
          <p:cNvSpPr txBox="1">
            <a:spLocks noChangeArrowheads="1"/>
          </p:cNvSpPr>
          <p:nvPr/>
        </p:nvSpPr>
        <p:spPr bwMode="auto">
          <a:xfrm rot="-5400000">
            <a:off x="4703735" y="4526758"/>
            <a:ext cx="1876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Negative moods (0-7)</a:t>
            </a:r>
          </a:p>
        </p:txBody>
      </p:sp>
      <p:sp>
        <p:nvSpPr>
          <p:cNvPr id="29703" name="Text Box 18">
            <a:extLst>
              <a:ext uri="{FF2B5EF4-FFF2-40B4-BE49-F238E27FC236}">
                <a16:creationId xmlns:a16="http://schemas.microsoft.com/office/drawing/2014/main" id="{2D12A4BA-127E-4FAD-967D-0CE7F23C2EFC}"/>
              </a:ext>
            </a:extLst>
          </p:cNvPr>
          <p:cNvSpPr txBox="1">
            <a:spLocks noChangeArrowheads="1"/>
          </p:cNvSpPr>
          <p:nvPr/>
        </p:nvSpPr>
        <p:spPr bwMode="auto">
          <a:xfrm rot="-5400000">
            <a:off x="4731518" y="2346763"/>
            <a:ext cx="17891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Positive moods (0-7)</a:t>
            </a:r>
          </a:p>
        </p:txBody>
      </p:sp>
      <p:sp>
        <p:nvSpPr>
          <p:cNvPr id="18" name="Text Box 19">
            <a:extLst>
              <a:ext uri="{FF2B5EF4-FFF2-40B4-BE49-F238E27FC236}">
                <a16:creationId xmlns:a16="http://schemas.microsoft.com/office/drawing/2014/main" id="{BDC48648-EB63-4858-870B-0293FA5B87F1}"/>
              </a:ext>
            </a:extLst>
          </p:cNvPr>
          <p:cNvSpPr txBox="1">
            <a:spLocks noChangeArrowheads="1"/>
          </p:cNvSpPr>
          <p:nvPr/>
        </p:nvSpPr>
        <p:spPr bwMode="auto">
          <a:xfrm>
            <a:off x="1624136" y="5980052"/>
            <a:ext cx="56165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Swerdloff</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RS</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 </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et al. </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J Clin Endocrinol Metab. 2000; </a:t>
            </a:r>
            <a:r>
              <a:rPr kumimoji="0" lang="de-DE" altLang="en-US" sz="1100" b="1" i="0" u="none" strike="noStrike" kern="1200" cap="none" spc="0" normalizeH="0" baseline="0" noProof="0" dirty="0">
                <a:ln>
                  <a:noFill/>
                </a:ln>
                <a:solidFill>
                  <a:srgbClr val="006EAB"/>
                </a:solidFill>
                <a:effectLst/>
                <a:uLnTx/>
                <a:uFillTx/>
                <a:latin typeface="Poppins Light"/>
                <a:ea typeface="+mn-ea"/>
                <a:cs typeface="+mn-cs"/>
              </a:rPr>
              <a:t>85</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:2839-53</a:t>
            </a:r>
            <a:r>
              <a:rPr kumimoji="0" lang="de-DE" altLang="en-US" sz="1100" b="0" i="1" u="none" strike="noStrike" kern="1200" cap="none" spc="0" normalizeH="0" baseline="0" noProof="0" dirty="0">
                <a:ln>
                  <a:noFill/>
                </a:ln>
                <a:solidFill>
                  <a:srgbClr val="006EAB"/>
                </a:solidFill>
                <a:effectLst/>
                <a:uLnTx/>
                <a:uFillTx/>
                <a:latin typeface="Verdana" panose="020B0604030504040204" pitchFamily="34" charset="0"/>
                <a:ea typeface="+mn-ea"/>
                <a:cs typeface="+mn-cs"/>
              </a:rPr>
              <a: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C1F1ADF1-7A11-49FA-84AC-391D1CE0030E}"/>
              </a:ext>
            </a:extLst>
          </p:cNvPr>
          <p:cNvSpPr>
            <a:spLocks noGrp="1" noChangeArrowheads="1"/>
          </p:cNvSpPr>
          <p:nvPr>
            <p:ph type="title"/>
          </p:nvPr>
        </p:nvSpPr>
        <p:spPr>
          <a:xfrm>
            <a:off x="681039" y="184744"/>
            <a:ext cx="9010650" cy="746126"/>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Body Composition (6 Months)</a:t>
            </a:r>
            <a:endParaRPr lang="nl-NL" altLang="en-US" sz="3200" b="1" dirty="0"/>
          </a:p>
        </p:txBody>
      </p:sp>
      <p:sp>
        <p:nvSpPr>
          <p:cNvPr id="30723" name="Rectangle 5">
            <a:extLst>
              <a:ext uri="{FF2B5EF4-FFF2-40B4-BE49-F238E27FC236}">
                <a16:creationId xmlns:a16="http://schemas.microsoft.com/office/drawing/2014/main" id="{43E611B4-C93D-4F12-B6D7-2B5CA49D69E5}"/>
              </a:ext>
            </a:extLst>
          </p:cNvPr>
          <p:cNvSpPr>
            <a:spLocks noGrp="1" noChangeArrowheads="1"/>
          </p:cNvSpPr>
          <p:nvPr>
            <p:ph idx="1"/>
          </p:nvPr>
        </p:nvSpPr>
        <p:spPr>
          <a:xfrm>
            <a:off x="481267" y="1091129"/>
            <a:ext cx="4886414" cy="2813903"/>
          </a:xfrm>
        </p:spPr>
        <p:txBody>
          <a:bodyPr/>
          <a:lstStyle/>
          <a:p>
            <a:pPr marL="0" indent="0">
              <a:lnSpc>
                <a:spcPct val="80000"/>
              </a:lnSpc>
            </a:pPr>
            <a:endParaRPr lang="en-US" altLang="en-US" sz="2000" dirty="0">
              <a:latin typeface="Verdana" panose="020B0604030504040204" pitchFamily="34" charset="0"/>
            </a:endParaRPr>
          </a:p>
          <a:p>
            <a:pPr marL="363538" lvl="1" indent="-184150">
              <a:lnSpc>
                <a:spcPct val="80000"/>
              </a:lnSpc>
              <a:buFontTx/>
              <a:buChar char="•"/>
            </a:pPr>
            <a:r>
              <a:rPr lang="en-US" altLang="en-US" dirty="0">
                <a:solidFill>
                  <a:schemeClr val="accent5"/>
                </a:solidFill>
              </a:rPr>
              <a:t>Similar scores at baseline</a:t>
            </a:r>
          </a:p>
          <a:p>
            <a:pPr marL="363538" lvl="1" indent="-184150">
              <a:lnSpc>
                <a:spcPct val="80000"/>
              </a:lnSpc>
              <a:buFontTx/>
              <a:buChar char="•"/>
            </a:pPr>
            <a:r>
              <a:rPr lang="en-US" altLang="en-US" dirty="0">
                <a:solidFill>
                  <a:schemeClr val="accent5"/>
                </a:solidFill>
              </a:rPr>
              <a:t>Increase in body mass</a:t>
            </a:r>
          </a:p>
          <a:p>
            <a:pPr marL="711200" lvl="2" indent="-168275">
              <a:lnSpc>
                <a:spcPct val="80000"/>
              </a:lnSpc>
              <a:buFont typeface="Arial" panose="020B0604020202020204" pitchFamily="34" charset="0"/>
              <a:buChar char="–"/>
            </a:pPr>
            <a:r>
              <a:rPr lang="en-US" altLang="en-US" dirty="0">
                <a:solidFill>
                  <a:schemeClr val="accent5"/>
                </a:solidFill>
              </a:rPr>
              <a:t>due to the increase in lean body mass</a:t>
            </a:r>
          </a:p>
          <a:p>
            <a:pPr marL="711200" lvl="2" indent="-168275">
              <a:lnSpc>
                <a:spcPct val="80000"/>
              </a:lnSpc>
              <a:buFont typeface="Arial" panose="020B0604020202020204" pitchFamily="34" charset="0"/>
              <a:buChar char="–"/>
            </a:pPr>
            <a:r>
              <a:rPr lang="en-US" altLang="en-US" dirty="0">
                <a:solidFill>
                  <a:schemeClr val="accent5"/>
                </a:solidFill>
              </a:rPr>
              <a:t>positively correlated with the increase in serum T from baseline</a:t>
            </a:r>
          </a:p>
          <a:p>
            <a:pPr marL="363538" lvl="1" indent="-184150">
              <a:lnSpc>
                <a:spcPct val="80000"/>
              </a:lnSpc>
              <a:buFontTx/>
              <a:buChar char="•"/>
            </a:pPr>
            <a:r>
              <a:rPr lang="en-US" altLang="en-US" dirty="0">
                <a:solidFill>
                  <a:schemeClr val="accent5"/>
                </a:solidFill>
              </a:rPr>
              <a:t>Fat mass and percent body fat significantly decreased with T gel</a:t>
            </a:r>
          </a:p>
        </p:txBody>
      </p:sp>
      <p:grpSp>
        <p:nvGrpSpPr>
          <p:cNvPr id="30725" name="Group 10">
            <a:extLst>
              <a:ext uri="{FF2B5EF4-FFF2-40B4-BE49-F238E27FC236}">
                <a16:creationId xmlns:a16="http://schemas.microsoft.com/office/drawing/2014/main" id="{545E4416-3D29-438B-A24A-F66F76BA442E}"/>
              </a:ext>
            </a:extLst>
          </p:cNvPr>
          <p:cNvGrpSpPr>
            <a:grpSpLocks/>
          </p:cNvGrpSpPr>
          <p:nvPr/>
        </p:nvGrpSpPr>
        <p:grpSpPr bwMode="auto">
          <a:xfrm>
            <a:off x="5580794" y="952356"/>
            <a:ext cx="5257117" cy="4938184"/>
            <a:chOff x="5457577" y="1227138"/>
            <a:chExt cx="4334123" cy="4786733"/>
          </a:xfrm>
        </p:grpSpPr>
        <p:grpSp>
          <p:nvGrpSpPr>
            <p:cNvPr id="30726" name="Group 5">
              <a:extLst>
                <a:ext uri="{FF2B5EF4-FFF2-40B4-BE49-F238E27FC236}">
                  <a16:creationId xmlns:a16="http://schemas.microsoft.com/office/drawing/2014/main" id="{DF36DA9E-2F91-43F2-8953-591A4C59AA96}"/>
                </a:ext>
              </a:extLst>
            </p:cNvPr>
            <p:cNvGrpSpPr>
              <a:grpSpLocks/>
            </p:cNvGrpSpPr>
            <p:nvPr/>
          </p:nvGrpSpPr>
          <p:grpSpPr bwMode="auto">
            <a:xfrm>
              <a:off x="5667375" y="1227138"/>
              <a:ext cx="4124325" cy="4729162"/>
              <a:chOff x="3434" y="717"/>
              <a:chExt cx="2598" cy="2979"/>
            </a:xfrm>
          </p:grpSpPr>
          <p:grpSp>
            <p:nvGrpSpPr>
              <p:cNvPr id="30740" name="Group 6">
                <a:extLst>
                  <a:ext uri="{FF2B5EF4-FFF2-40B4-BE49-F238E27FC236}">
                    <a16:creationId xmlns:a16="http://schemas.microsoft.com/office/drawing/2014/main" id="{E540B5D6-DF9F-46E8-A832-8D70C5CB5D5A}"/>
                  </a:ext>
                </a:extLst>
              </p:cNvPr>
              <p:cNvGrpSpPr>
                <a:grpSpLocks/>
              </p:cNvGrpSpPr>
              <p:nvPr/>
            </p:nvGrpSpPr>
            <p:grpSpPr bwMode="auto">
              <a:xfrm>
                <a:off x="3434" y="717"/>
                <a:ext cx="2598" cy="2979"/>
                <a:chOff x="3149" y="688"/>
                <a:chExt cx="2981" cy="2918"/>
              </a:xfrm>
            </p:grpSpPr>
            <p:pic>
              <p:nvPicPr>
                <p:cNvPr id="30747" name="Picture 7" descr="white">
                  <a:extLst>
                    <a:ext uri="{FF2B5EF4-FFF2-40B4-BE49-F238E27FC236}">
                      <a16:creationId xmlns:a16="http://schemas.microsoft.com/office/drawing/2014/main" id="{47419C40-DBD2-4FA9-8F31-279383FEEFB2}"/>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3149" y="688"/>
                  <a:ext cx="2981" cy="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8" name="AutoShape 8">
                  <a:extLst>
                    <a:ext uri="{FF2B5EF4-FFF2-40B4-BE49-F238E27FC236}">
                      <a16:creationId xmlns:a16="http://schemas.microsoft.com/office/drawing/2014/main" id="{5AD36C43-738B-4B3C-A131-96074F0FF3CA}"/>
                    </a:ext>
                  </a:extLst>
                </p:cNvPr>
                <p:cNvSpPr>
                  <a:spLocks noChangeArrowheads="1"/>
                </p:cNvSpPr>
                <p:nvPr/>
              </p:nvSpPr>
              <p:spPr bwMode="auto">
                <a:xfrm>
                  <a:off x="3216" y="771"/>
                  <a:ext cx="2794" cy="2643"/>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30741" name="Picture 9" descr="fatmass 2">
                <a:extLst>
                  <a:ext uri="{FF2B5EF4-FFF2-40B4-BE49-F238E27FC236}">
                    <a16:creationId xmlns:a16="http://schemas.microsoft.com/office/drawing/2014/main" id="{9C894303-23BF-4176-A4E3-136C5FEF2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9" y="1130"/>
                <a:ext cx="2318" cy="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2" name="Text Box 10">
                <a:extLst>
                  <a:ext uri="{FF2B5EF4-FFF2-40B4-BE49-F238E27FC236}">
                    <a16:creationId xmlns:a16="http://schemas.microsoft.com/office/drawing/2014/main" id="{C278F74E-DD5B-4C1C-B821-23358A4E02C5}"/>
                  </a:ext>
                </a:extLst>
              </p:cNvPr>
              <p:cNvSpPr txBox="1">
                <a:spLocks noChangeArrowheads="1"/>
              </p:cNvSpPr>
              <p:nvPr/>
            </p:nvSpPr>
            <p:spPr bwMode="auto">
              <a:xfrm>
                <a:off x="3898" y="826"/>
                <a:ext cx="295" cy="132"/>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3" panose="05040102010807070707" pitchFamily="18" charset="2"/>
                  </a:rPr>
                  <a:t>T patch</a:t>
                </a:r>
                <a:endPar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3" panose="05040102010807070707" pitchFamily="18" charset="2"/>
                </a:endParaRPr>
              </a:p>
            </p:txBody>
          </p:sp>
          <p:sp>
            <p:nvSpPr>
              <p:cNvPr id="30743" name="Text Box 11">
                <a:extLst>
                  <a:ext uri="{FF2B5EF4-FFF2-40B4-BE49-F238E27FC236}">
                    <a16:creationId xmlns:a16="http://schemas.microsoft.com/office/drawing/2014/main" id="{DCC1655D-4470-4906-87A1-7F098EA5C8EC}"/>
                  </a:ext>
                </a:extLst>
              </p:cNvPr>
              <p:cNvSpPr txBox="1">
                <a:spLocks noChangeArrowheads="1"/>
              </p:cNvSpPr>
              <p:nvPr/>
            </p:nvSpPr>
            <p:spPr bwMode="auto">
              <a:xfrm>
                <a:off x="4450" y="835"/>
                <a:ext cx="540" cy="11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2" panose="05020102010507070707" pitchFamily="18" charset="2"/>
                  </a:rPr>
                  <a:t>50 mg/day T gel</a:t>
                </a:r>
                <a:endPar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3" panose="05040102010807070707" pitchFamily="18" charset="2"/>
                </a:endParaRPr>
              </a:p>
            </p:txBody>
          </p:sp>
          <p:sp>
            <p:nvSpPr>
              <p:cNvPr id="30744" name="Text Box 12">
                <a:extLst>
                  <a:ext uri="{FF2B5EF4-FFF2-40B4-BE49-F238E27FC236}">
                    <a16:creationId xmlns:a16="http://schemas.microsoft.com/office/drawing/2014/main" id="{664C34A1-E507-4768-91CF-4D917F2773A0}"/>
                  </a:ext>
                </a:extLst>
              </p:cNvPr>
              <p:cNvSpPr txBox="1">
                <a:spLocks noChangeArrowheads="1"/>
              </p:cNvSpPr>
              <p:nvPr/>
            </p:nvSpPr>
            <p:spPr bwMode="auto">
              <a:xfrm>
                <a:off x="5215" y="838"/>
                <a:ext cx="574" cy="11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2" panose="05020102010507070707" pitchFamily="18" charset="2"/>
                  </a:rPr>
                  <a:t>100 mg/day T gel</a:t>
                </a:r>
                <a:endPar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2" panose="05020102010507070707" pitchFamily="18" charset="2"/>
                </a:endParaRPr>
              </a:p>
            </p:txBody>
          </p:sp>
          <p:sp>
            <p:nvSpPr>
              <p:cNvPr id="30745" name="Text Box 13">
                <a:extLst>
                  <a:ext uri="{FF2B5EF4-FFF2-40B4-BE49-F238E27FC236}">
                    <a16:creationId xmlns:a16="http://schemas.microsoft.com/office/drawing/2014/main" id="{C8B99D5C-847C-49C7-9CFE-FB77D1E41C4C}"/>
                  </a:ext>
                </a:extLst>
              </p:cNvPr>
              <p:cNvSpPr txBox="1">
                <a:spLocks noChangeArrowheads="1"/>
              </p:cNvSpPr>
              <p:nvPr/>
            </p:nvSpPr>
            <p:spPr bwMode="auto">
              <a:xfrm>
                <a:off x="3901" y="973"/>
                <a:ext cx="632" cy="11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2" panose="05020102010507070707" pitchFamily="18" charset="2"/>
                  </a:rPr>
                  <a:t>50-75 mg/day T gel</a:t>
                </a:r>
                <a:endPar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2" panose="05020102010507070707" pitchFamily="18" charset="2"/>
                </a:endParaRPr>
              </a:p>
            </p:txBody>
          </p:sp>
          <p:sp>
            <p:nvSpPr>
              <p:cNvPr id="30746" name="Text Box 14">
                <a:extLst>
                  <a:ext uri="{FF2B5EF4-FFF2-40B4-BE49-F238E27FC236}">
                    <a16:creationId xmlns:a16="http://schemas.microsoft.com/office/drawing/2014/main" id="{A4A2109C-E35F-4289-B851-590E03CDED83}"/>
                  </a:ext>
                </a:extLst>
              </p:cNvPr>
              <p:cNvSpPr txBox="1">
                <a:spLocks noChangeArrowheads="1"/>
              </p:cNvSpPr>
              <p:nvPr/>
            </p:nvSpPr>
            <p:spPr bwMode="auto">
              <a:xfrm>
                <a:off x="4813" y="973"/>
                <a:ext cx="666" cy="11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2" panose="05020102010507070707" pitchFamily="18" charset="2"/>
                  </a:rPr>
                  <a:t>100-75 mg/day T gel</a:t>
                </a:r>
                <a:endPar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sym typeface="Wingdings 2" panose="05020102010507070707" pitchFamily="18" charset="2"/>
                </a:endParaRPr>
              </a:p>
            </p:txBody>
          </p:sp>
        </p:grpSp>
        <p:sp>
          <p:nvSpPr>
            <p:cNvPr id="30727" name="Text Box 15">
              <a:extLst>
                <a:ext uri="{FF2B5EF4-FFF2-40B4-BE49-F238E27FC236}">
                  <a16:creationId xmlns:a16="http://schemas.microsoft.com/office/drawing/2014/main" id="{7FC56B24-428A-49F4-BA23-11A241A412E5}"/>
                </a:ext>
              </a:extLst>
            </p:cNvPr>
            <p:cNvSpPr txBox="1">
              <a:spLocks noChangeArrowheads="1"/>
            </p:cNvSpPr>
            <p:nvPr/>
          </p:nvSpPr>
          <p:spPr bwMode="auto">
            <a:xfrm>
              <a:off x="6567757" y="5739390"/>
              <a:ext cx="401015" cy="26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Day</a:t>
              </a:r>
            </a:p>
          </p:txBody>
        </p:sp>
        <p:sp>
          <p:nvSpPr>
            <p:cNvPr id="30728" name="Text Box 16">
              <a:extLst>
                <a:ext uri="{FF2B5EF4-FFF2-40B4-BE49-F238E27FC236}">
                  <a16:creationId xmlns:a16="http://schemas.microsoft.com/office/drawing/2014/main" id="{2F0019D7-60D9-49F1-8873-A83FFD47905A}"/>
                </a:ext>
              </a:extLst>
            </p:cNvPr>
            <p:cNvSpPr txBox="1">
              <a:spLocks noChangeArrowheads="1"/>
            </p:cNvSpPr>
            <p:nvPr/>
          </p:nvSpPr>
          <p:spPr bwMode="auto">
            <a:xfrm rot="16200000">
              <a:off x="4966326" y="4459411"/>
              <a:ext cx="1217465" cy="22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Fat Mass (Kg)</a:t>
              </a:r>
            </a:p>
          </p:txBody>
        </p:sp>
        <p:sp>
          <p:nvSpPr>
            <p:cNvPr id="30729" name="Text Box 17">
              <a:extLst>
                <a:ext uri="{FF2B5EF4-FFF2-40B4-BE49-F238E27FC236}">
                  <a16:creationId xmlns:a16="http://schemas.microsoft.com/office/drawing/2014/main" id="{6C22C507-8241-4360-B52A-959A0388BA33}"/>
                </a:ext>
              </a:extLst>
            </p:cNvPr>
            <p:cNvSpPr txBox="1">
              <a:spLocks noChangeArrowheads="1"/>
            </p:cNvSpPr>
            <p:nvPr/>
          </p:nvSpPr>
          <p:spPr bwMode="auto">
            <a:xfrm rot="16200000">
              <a:off x="4685387" y="2591464"/>
              <a:ext cx="1772745" cy="228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Total Body Mass (Kg)</a:t>
              </a:r>
            </a:p>
          </p:txBody>
        </p:sp>
        <p:sp>
          <p:nvSpPr>
            <p:cNvPr id="30730" name="Text Box 18">
              <a:extLst>
                <a:ext uri="{FF2B5EF4-FFF2-40B4-BE49-F238E27FC236}">
                  <a16:creationId xmlns:a16="http://schemas.microsoft.com/office/drawing/2014/main" id="{2498CCC4-BB8B-411F-9C83-9ADB0F1D1785}"/>
                </a:ext>
              </a:extLst>
            </p:cNvPr>
            <p:cNvSpPr txBox="1">
              <a:spLocks noChangeArrowheads="1"/>
            </p:cNvSpPr>
            <p:nvPr/>
          </p:nvSpPr>
          <p:spPr bwMode="auto">
            <a:xfrm>
              <a:off x="6119813" y="1870075"/>
              <a:ext cx="844743" cy="2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Total Body Mass</a:t>
              </a:r>
            </a:p>
          </p:txBody>
        </p:sp>
        <p:sp>
          <p:nvSpPr>
            <p:cNvPr id="30731" name="Text Box 19">
              <a:extLst>
                <a:ext uri="{FF2B5EF4-FFF2-40B4-BE49-F238E27FC236}">
                  <a16:creationId xmlns:a16="http://schemas.microsoft.com/office/drawing/2014/main" id="{3092847A-73DD-41B3-9DC8-7E3376EC91F5}"/>
                </a:ext>
              </a:extLst>
            </p:cNvPr>
            <p:cNvSpPr txBox="1">
              <a:spLocks noChangeArrowheads="1"/>
            </p:cNvSpPr>
            <p:nvPr/>
          </p:nvSpPr>
          <p:spPr bwMode="auto">
            <a:xfrm>
              <a:off x="8067675" y="1870075"/>
              <a:ext cx="593646" cy="2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Lean Mass</a:t>
              </a:r>
            </a:p>
          </p:txBody>
        </p:sp>
        <p:sp>
          <p:nvSpPr>
            <p:cNvPr id="30732" name="Text Box 20">
              <a:extLst>
                <a:ext uri="{FF2B5EF4-FFF2-40B4-BE49-F238E27FC236}">
                  <a16:creationId xmlns:a16="http://schemas.microsoft.com/office/drawing/2014/main" id="{56EE3FBA-B297-466B-8A67-6D41C31FB9EE}"/>
                </a:ext>
              </a:extLst>
            </p:cNvPr>
            <p:cNvSpPr txBox="1">
              <a:spLocks noChangeArrowheads="1"/>
            </p:cNvSpPr>
            <p:nvPr/>
          </p:nvSpPr>
          <p:spPr bwMode="auto">
            <a:xfrm>
              <a:off x="6099175" y="3756025"/>
              <a:ext cx="523604" cy="2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Fat Mass</a:t>
              </a:r>
            </a:p>
          </p:txBody>
        </p:sp>
        <p:sp>
          <p:nvSpPr>
            <p:cNvPr id="30733" name="Text Box 21">
              <a:extLst>
                <a:ext uri="{FF2B5EF4-FFF2-40B4-BE49-F238E27FC236}">
                  <a16:creationId xmlns:a16="http://schemas.microsoft.com/office/drawing/2014/main" id="{6AB7F64D-3C38-42E2-B01D-32E47D9CD799}"/>
                </a:ext>
              </a:extLst>
            </p:cNvPr>
            <p:cNvSpPr txBox="1">
              <a:spLocks noChangeArrowheads="1"/>
            </p:cNvSpPr>
            <p:nvPr/>
          </p:nvSpPr>
          <p:spPr bwMode="auto">
            <a:xfrm>
              <a:off x="8067675" y="3757613"/>
              <a:ext cx="405985" cy="20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Fat</a:t>
              </a:r>
            </a:p>
          </p:txBody>
        </p:sp>
        <p:sp>
          <p:nvSpPr>
            <p:cNvPr id="30734" name="Line 22">
              <a:extLst>
                <a:ext uri="{FF2B5EF4-FFF2-40B4-BE49-F238E27FC236}">
                  <a16:creationId xmlns:a16="http://schemas.microsoft.com/office/drawing/2014/main" id="{D5BA2373-BE6D-4007-A40E-62308E99BD0F}"/>
                </a:ext>
              </a:extLst>
            </p:cNvPr>
            <p:cNvSpPr>
              <a:spLocks noChangeShapeType="1"/>
            </p:cNvSpPr>
            <p:nvPr/>
          </p:nvSpPr>
          <p:spPr bwMode="auto">
            <a:xfrm>
              <a:off x="6202363" y="1512888"/>
              <a:ext cx="231775" cy="0"/>
            </a:xfrm>
            <a:prstGeom prst="line">
              <a:avLst/>
            </a:prstGeom>
            <a:noFill/>
            <a:ln w="12700">
              <a:solidFill>
                <a:srgbClr val="305A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0735" name="Line 23">
              <a:extLst>
                <a:ext uri="{FF2B5EF4-FFF2-40B4-BE49-F238E27FC236}">
                  <a16:creationId xmlns:a16="http://schemas.microsoft.com/office/drawing/2014/main" id="{0A579942-2644-46C0-AFDD-D3925766A897}"/>
                </a:ext>
              </a:extLst>
            </p:cNvPr>
            <p:cNvSpPr>
              <a:spLocks noChangeShapeType="1"/>
            </p:cNvSpPr>
            <p:nvPr/>
          </p:nvSpPr>
          <p:spPr bwMode="auto">
            <a:xfrm>
              <a:off x="7073900" y="1512888"/>
              <a:ext cx="231775" cy="0"/>
            </a:xfrm>
            <a:prstGeom prst="line">
              <a:avLst/>
            </a:prstGeom>
            <a:noFill/>
            <a:ln w="12700">
              <a:solidFill>
                <a:srgbClr val="6EDC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0736" name="Line 24">
              <a:extLst>
                <a:ext uri="{FF2B5EF4-FFF2-40B4-BE49-F238E27FC236}">
                  <a16:creationId xmlns:a16="http://schemas.microsoft.com/office/drawing/2014/main" id="{841CC0E7-F043-4E0A-8C92-7C0AF8DCC482}"/>
                </a:ext>
              </a:extLst>
            </p:cNvPr>
            <p:cNvSpPr>
              <a:spLocks noChangeShapeType="1"/>
            </p:cNvSpPr>
            <p:nvPr/>
          </p:nvSpPr>
          <p:spPr bwMode="auto">
            <a:xfrm>
              <a:off x="8302625" y="1512888"/>
              <a:ext cx="231775" cy="0"/>
            </a:xfrm>
            <a:prstGeom prst="line">
              <a:avLst/>
            </a:prstGeom>
            <a:noFill/>
            <a:ln w="12700">
              <a:solidFill>
                <a:srgbClr val="3E92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0737" name="Line 25">
              <a:extLst>
                <a:ext uri="{FF2B5EF4-FFF2-40B4-BE49-F238E27FC236}">
                  <a16:creationId xmlns:a16="http://schemas.microsoft.com/office/drawing/2014/main" id="{C1D3640A-9078-4561-B07C-70C9B8B32C52}"/>
                </a:ext>
              </a:extLst>
            </p:cNvPr>
            <p:cNvSpPr>
              <a:spLocks noChangeShapeType="1"/>
            </p:cNvSpPr>
            <p:nvPr/>
          </p:nvSpPr>
          <p:spPr bwMode="auto">
            <a:xfrm>
              <a:off x="6202363" y="1712913"/>
              <a:ext cx="231775" cy="0"/>
            </a:xfrm>
            <a:prstGeom prst="line">
              <a:avLst/>
            </a:prstGeom>
            <a:noFill/>
            <a:ln w="12700">
              <a:solidFill>
                <a:srgbClr val="6EDCBE"/>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0738" name="Line 26">
              <a:extLst>
                <a:ext uri="{FF2B5EF4-FFF2-40B4-BE49-F238E27FC236}">
                  <a16:creationId xmlns:a16="http://schemas.microsoft.com/office/drawing/2014/main" id="{19FB7EE3-3578-4AB3-B0C6-DF553E7A7FEA}"/>
                </a:ext>
              </a:extLst>
            </p:cNvPr>
            <p:cNvSpPr>
              <a:spLocks noChangeShapeType="1"/>
            </p:cNvSpPr>
            <p:nvPr/>
          </p:nvSpPr>
          <p:spPr bwMode="auto">
            <a:xfrm>
              <a:off x="7654925" y="1714500"/>
              <a:ext cx="231775" cy="0"/>
            </a:xfrm>
            <a:prstGeom prst="line">
              <a:avLst/>
            </a:prstGeom>
            <a:noFill/>
            <a:ln w="12700">
              <a:solidFill>
                <a:srgbClr val="3E928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0739" name="Text Box 27">
              <a:extLst>
                <a:ext uri="{FF2B5EF4-FFF2-40B4-BE49-F238E27FC236}">
                  <a16:creationId xmlns:a16="http://schemas.microsoft.com/office/drawing/2014/main" id="{81FD73AB-72F5-40D0-A016-31FE33FC177B}"/>
                </a:ext>
              </a:extLst>
            </p:cNvPr>
            <p:cNvSpPr txBox="1">
              <a:spLocks noChangeArrowheads="1"/>
            </p:cNvSpPr>
            <p:nvPr/>
          </p:nvSpPr>
          <p:spPr bwMode="auto">
            <a:xfrm>
              <a:off x="8534400" y="5745367"/>
              <a:ext cx="401015" cy="26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Day</a:t>
              </a:r>
            </a:p>
          </p:txBody>
        </p:sp>
      </p:grpSp>
      <p:sp>
        <p:nvSpPr>
          <p:cNvPr id="29" name="Text Box 19">
            <a:extLst>
              <a:ext uri="{FF2B5EF4-FFF2-40B4-BE49-F238E27FC236}">
                <a16:creationId xmlns:a16="http://schemas.microsoft.com/office/drawing/2014/main" id="{821DF6B8-8BCD-444B-A0B9-CE5B8F19AFEC}"/>
              </a:ext>
            </a:extLst>
          </p:cNvPr>
          <p:cNvSpPr txBox="1">
            <a:spLocks noChangeArrowheads="1"/>
          </p:cNvSpPr>
          <p:nvPr/>
        </p:nvSpPr>
        <p:spPr bwMode="auto">
          <a:xfrm>
            <a:off x="1624136" y="5980052"/>
            <a:ext cx="56165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Swerdloff</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RS</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 </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et al. </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J Clin Endocrinol Metab. 2000; </a:t>
            </a:r>
            <a:r>
              <a:rPr kumimoji="0" lang="de-DE" altLang="en-US" sz="1100" b="1" i="0" u="none" strike="noStrike" kern="1200" cap="none" spc="0" normalizeH="0" baseline="0" noProof="0" dirty="0">
                <a:ln>
                  <a:noFill/>
                </a:ln>
                <a:solidFill>
                  <a:srgbClr val="006EAB"/>
                </a:solidFill>
                <a:effectLst/>
                <a:uLnTx/>
                <a:uFillTx/>
                <a:latin typeface="Poppins Light"/>
                <a:ea typeface="+mn-ea"/>
                <a:cs typeface="+mn-cs"/>
              </a:rPr>
              <a:t>85</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:2839-53</a:t>
            </a:r>
            <a:r>
              <a:rPr kumimoji="0" lang="de-DE" altLang="en-US" sz="1100" b="0" i="1" u="none" strike="noStrike" kern="1200" cap="none" spc="0" normalizeH="0" baseline="0" noProof="0" dirty="0">
                <a:ln>
                  <a:noFill/>
                </a:ln>
                <a:solidFill>
                  <a:srgbClr val="006EAB"/>
                </a:solidFill>
                <a:effectLst/>
                <a:uLnTx/>
                <a:uFillTx/>
                <a:latin typeface="Verdana" panose="020B0604030504040204" pitchFamily="34" charset="0"/>
                <a:ea typeface="+mn-ea"/>
                <a:cs typeface="+mn-cs"/>
              </a:rPr>
              <a: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1ACD05A1-4A5B-46AE-A3C2-803E780AD329}"/>
              </a:ext>
            </a:extLst>
          </p:cNvPr>
          <p:cNvSpPr>
            <a:spLocks noGrp="1" noChangeArrowheads="1"/>
          </p:cNvSpPr>
          <p:nvPr>
            <p:ph type="title"/>
          </p:nvPr>
        </p:nvSpPr>
        <p:spPr>
          <a:xfrm>
            <a:off x="439731" y="175690"/>
            <a:ext cx="10652454" cy="896741"/>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Muscle Strength (6 Months)</a:t>
            </a:r>
            <a:endParaRPr lang="nl-NL" altLang="en-US" sz="3200" b="1" dirty="0"/>
          </a:p>
        </p:txBody>
      </p:sp>
      <p:grpSp>
        <p:nvGrpSpPr>
          <p:cNvPr id="31747" name="Group 5">
            <a:extLst>
              <a:ext uri="{FF2B5EF4-FFF2-40B4-BE49-F238E27FC236}">
                <a16:creationId xmlns:a16="http://schemas.microsoft.com/office/drawing/2014/main" id="{A0083A52-7E28-46D7-8900-F5612AFFBF71}"/>
              </a:ext>
            </a:extLst>
          </p:cNvPr>
          <p:cNvGrpSpPr>
            <a:grpSpLocks/>
          </p:cNvGrpSpPr>
          <p:nvPr/>
        </p:nvGrpSpPr>
        <p:grpSpPr bwMode="auto">
          <a:xfrm>
            <a:off x="991087" y="1223352"/>
            <a:ext cx="9612435" cy="4032250"/>
            <a:chOff x="968" y="768"/>
            <a:chExt cx="4696" cy="2593"/>
          </a:xfrm>
          <a:noFill/>
        </p:grpSpPr>
        <p:pic>
          <p:nvPicPr>
            <p:cNvPr id="31765" name="Picture 6" descr="white">
              <a:extLst>
                <a:ext uri="{FF2B5EF4-FFF2-40B4-BE49-F238E27FC236}">
                  <a16:creationId xmlns:a16="http://schemas.microsoft.com/office/drawing/2014/main" id="{18CEB03B-057F-40AA-A6CA-1ADC52387626}"/>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766" name="AutoShape 7">
              <a:extLst>
                <a:ext uri="{FF2B5EF4-FFF2-40B4-BE49-F238E27FC236}">
                  <a16:creationId xmlns:a16="http://schemas.microsoft.com/office/drawing/2014/main" id="{47634B80-E0F4-4A91-934D-CC38F7D6574F}"/>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graphicFrame>
        <p:nvGraphicFramePr>
          <p:cNvPr id="27683" name="Group 35">
            <a:extLst>
              <a:ext uri="{FF2B5EF4-FFF2-40B4-BE49-F238E27FC236}">
                <a16:creationId xmlns:a16="http://schemas.microsoft.com/office/drawing/2014/main" id="{DA21D307-0F19-4D49-A5B9-71036D6E4A60}"/>
              </a:ext>
            </a:extLst>
          </p:cNvPr>
          <p:cNvGraphicFramePr>
            <a:graphicFrameLocks noGrp="1"/>
          </p:cNvGraphicFramePr>
          <p:nvPr>
            <p:extLst>
              <p:ext uri="{D42A27DB-BD31-4B8C-83A1-F6EECF244321}">
                <p14:modId xmlns:p14="http://schemas.microsoft.com/office/powerpoint/2010/main" val="3738283276"/>
              </p:ext>
            </p:extLst>
          </p:nvPr>
        </p:nvGraphicFramePr>
        <p:xfrm>
          <a:off x="1281600" y="1740878"/>
          <a:ext cx="8783777" cy="3127376"/>
        </p:xfrm>
        <a:graphic>
          <a:graphicData uri="http://schemas.openxmlformats.org/drawingml/2006/table">
            <a:tbl>
              <a:tblPr/>
              <a:tblGrid>
                <a:gridCol w="3435479">
                  <a:extLst>
                    <a:ext uri="{9D8B030D-6E8A-4147-A177-3AD203B41FA5}">
                      <a16:colId xmlns:a16="http://schemas.microsoft.com/office/drawing/2014/main" val="20000"/>
                    </a:ext>
                  </a:extLst>
                </a:gridCol>
                <a:gridCol w="1783341">
                  <a:extLst>
                    <a:ext uri="{9D8B030D-6E8A-4147-A177-3AD203B41FA5}">
                      <a16:colId xmlns:a16="http://schemas.microsoft.com/office/drawing/2014/main" val="20001"/>
                    </a:ext>
                  </a:extLst>
                </a:gridCol>
                <a:gridCol w="1781615">
                  <a:extLst>
                    <a:ext uri="{9D8B030D-6E8A-4147-A177-3AD203B41FA5}">
                      <a16:colId xmlns:a16="http://schemas.microsoft.com/office/drawing/2014/main" val="20002"/>
                    </a:ext>
                  </a:extLst>
                </a:gridCol>
                <a:gridCol w="1783342">
                  <a:extLst>
                    <a:ext uri="{9D8B030D-6E8A-4147-A177-3AD203B41FA5}">
                      <a16:colId xmlns:a16="http://schemas.microsoft.com/office/drawing/2014/main" val="20003"/>
                    </a:ext>
                  </a:extLst>
                </a:gridCol>
              </a:tblGrid>
              <a:tr h="1125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Increase in arm and leg muscle strength Day 90 compared to baseline </a:t>
                      </a:r>
                    </a:p>
                  </a:txBody>
                  <a:tcPr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T-gel 5g</a:t>
                      </a:r>
                      <a:br>
                        <a:rPr kumimoji="0" lang="en-US" sz="1600" b="1" i="0" u="none" strike="noStrike" cap="none" normalizeH="0" baseline="0" dirty="0">
                          <a:ln>
                            <a:noFill/>
                          </a:ln>
                          <a:solidFill>
                            <a:schemeClr val="accent5"/>
                          </a:solidFill>
                          <a:effectLst/>
                          <a:latin typeface="+mn-lt"/>
                        </a:rPr>
                      </a:br>
                      <a:r>
                        <a:rPr kumimoji="0" lang="en-US" sz="1600" b="1" i="0" u="none" strike="noStrike" cap="none" normalizeH="0" baseline="0" dirty="0">
                          <a:ln>
                            <a:noFill/>
                          </a:ln>
                          <a:solidFill>
                            <a:schemeClr val="accent5"/>
                          </a:solidFill>
                          <a:effectLst/>
                          <a:latin typeface="+mn-lt"/>
                        </a:rPr>
                        <a:t>    n = 73</a:t>
                      </a:r>
                    </a:p>
                  </a:txBody>
                  <a:tcPr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T-gel 10 g </a:t>
                      </a:r>
                      <a:br>
                        <a:rPr kumimoji="0" lang="en-US" sz="1600" b="1" i="0" u="none" strike="noStrike" cap="none" normalizeH="0" baseline="0" dirty="0">
                          <a:ln>
                            <a:noFill/>
                          </a:ln>
                          <a:solidFill>
                            <a:schemeClr val="accent5"/>
                          </a:solidFill>
                          <a:effectLst/>
                          <a:latin typeface="+mn-lt"/>
                        </a:rPr>
                      </a:br>
                      <a:r>
                        <a:rPr kumimoji="0" lang="en-US" sz="1600" b="1" i="0" u="none" strike="noStrike" cap="none" normalizeH="0" baseline="0" dirty="0">
                          <a:ln>
                            <a:noFill/>
                          </a:ln>
                          <a:solidFill>
                            <a:schemeClr val="accent5"/>
                          </a:solidFill>
                          <a:effectLst/>
                          <a:latin typeface="+mn-lt"/>
                        </a:rPr>
                        <a:t>   n = 78</a:t>
                      </a:r>
                    </a:p>
                  </a:txBody>
                  <a:tcPr anchor="ctr" horzOverflow="overflow">
                    <a:lnL>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T-patch</a:t>
                      </a:r>
                    </a:p>
                    <a:p>
                      <a:pPr marL="288925" marR="0" lvl="0" indent="-288925"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accent5"/>
                          </a:solidFill>
                          <a:effectLst/>
                          <a:latin typeface="+mn-lt"/>
                        </a:rPr>
                        <a:t>        n = 76</a:t>
                      </a:r>
                    </a:p>
                  </a:txBody>
                  <a:tcPr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5675">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Leg muscle strength </a:t>
                      </a:r>
                    </a:p>
                    <a:p>
                      <a:pPr marL="288925" marR="0" lvl="0" indent="-288925"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accent5"/>
                          </a:solidFill>
                          <a:effectLst/>
                          <a:latin typeface="+mn-lt"/>
                        </a:rPr>
                        <a:t>with leg press exercises</a:t>
                      </a:r>
                    </a:p>
                  </a:txBody>
                  <a:tcPr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13.7 </a:t>
                      </a:r>
                      <a:r>
                        <a:rPr kumimoji="0" lang="en-US" sz="1600" b="0" i="0" u="none" strike="noStrike" cap="none" normalizeH="0" baseline="0" dirty="0">
                          <a:ln>
                            <a:noFill/>
                          </a:ln>
                          <a:solidFill>
                            <a:schemeClr val="accent5"/>
                          </a:solidFill>
                          <a:effectLst/>
                          <a:latin typeface="+mn-lt"/>
                          <a:sym typeface="Symbol" pitchFamily="18" charset="2"/>
                        </a:rPr>
                        <a:t></a:t>
                      </a:r>
                      <a:r>
                        <a:rPr kumimoji="0" lang="en-US" sz="1600" b="0" i="0" u="none" strike="noStrike" cap="none" normalizeH="0" baseline="0" dirty="0">
                          <a:ln>
                            <a:noFill/>
                          </a:ln>
                          <a:solidFill>
                            <a:schemeClr val="accent5"/>
                          </a:solidFill>
                          <a:effectLst/>
                          <a:latin typeface="+mn-lt"/>
                        </a:rPr>
                        <a:t> 3.4 kg</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(p=0.0003)</a:t>
                      </a:r>
                    </a:p>
                  </a:txBody>
                  <a:tcPr anchor="ctr" horzOverflow="overflow">
                    <a:lnL>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12.7 </a:t>
                      </a:r>
                      <a:r>
                        <a:rPr kumimoji="0" lang="en-US" sz="1600" b="0" i="0" u="none" strike="noStrike" cap="none" normalizeH="0" baseline="0" dirty="0">
                          <a:ln>
                            <a:noFill/>
                          </a:ln>
                          <a:solidFill>
                            <a:schemeClr val="accent5"/>
                          </a:solidFill>
                          <a:effectLst/>
                          <a:latin typeface="+mn-lt"/>
                          <a:sym typeface="Symbol" pitchFamily="18" charset="2"/>
                        </a:rPr>
                        <a:t></a:t>
                      </a:r>
                      <a:r>
                        <a:rPr kumimoji="0" lang="en-US" sz="1600" b="0" i="0" u="none" strike="noStrike" cap="none" normalizeH="0" baseline="0" dirty="0">
                          <a:ln>
                            <a:noFill/>
                          </a:ln>
                          <a:solidFill>
                            <a:schemeClr val="accent5"/>
                          </a:solidFill>
                          <a:effectLst/>
                          <a:latin typeface="+mn-lt"/>
                        </a:rPr>
                        <a:t> 2.7 kg</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(p=0.0001)</a:t>
                      </a:r>
                    </a:p>
                  </a:txBody>
                  <a:tcPr anchor="ctr" horzOverflow="overflow">
                    <a:lnL>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11.6 </a:t>
                      </a:r>
                      <a:r>
                        <a:rPr kumimoji="0" lang="en-US" sz="1600" b="0" i="0" u="none" strike="noStrike" cap="none" normalizeH="0" baseline="0" dirty="0">
                          <a:ln>
                            <a:noFill/>
                          </a:ln>
                          <a:solidFill>
                            <a:schemeClr val="accent5"/>
                          </a:solidFill>
                          <a:effectLst/>
                          <a:latin typeface="+mn-lt"/>
                          <a:sym typeface="Symbol" pitchFamily="18" charset="2"/>
                        </a:rPr>
                        <a:t></a:t>
                      </a:r>
                      <a:r>
                        <a:rPr kumimoji="0" lang="en-US" sz="1600" b="0" i="0" u="none" strike="noStrike" cap="none" normalizeH="0" baseline="0" dirty="0">
                          <a:ln>
                            <a:noFill/>
                          </a:ln>
                          <a:solidFill>
                            <a:schemeClr val="accent5"/>
                          </a:solidFill>
                          <a:effectLst/>
                          <a:latin typeface="+mn-lt"/>
                        </a:rPr>
                        <a:t> 2-5 kg</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(p=0.0001)</a:t>
                      </a:r>
                    </a:p>
                  </a:txBody>
                  <a:tcPr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6163">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Arm/chest muscle</a:t>
                      </a:r>
                    </a:p>
                    <a:p>
                      <a:pPr marL="288925" marR="0" lvl="0" indent="-288925"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strength</a:t>
                      </a: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 2.6 </a:t>
                      </a:r>
                      <a:r>
                        <a:rPr kumimoji="0" lang="en-US" sz="1600" b="0" i="0" u="none" strike="noStrike" cap="none" normalizeH="0" baseline="0">
                          <a:ln>
                            <a:noFill/>
                          </a:ln>
                          <a:solidFill>
                            <a:schemeClr val="accent5"/>
                          </a:solidFill>
                          <a:effectLst/>
                          <a:latin typeface="+mn-lt"/>
                          <a:sym typeface="Symbol" pitchFamily="18" charset="2"/>
                        </a:rPr>
                        <a:t></a:t>
                      </a:r>
                      <a:r>
                        <a:rPr kumimoji="0" lang="en-US" sz="1600" b="0" i="0" u="none" strike="noStrike" cap="none" normalizeH="0" baseline="0">
                          <a:ln>
                            <a:noFill/>
                          </a:ln>
                          <a:solidFill>
                            <a:schemeClr val="accent5"/>
                          </a:solidFill>
                          <a:effectLst/>
                          <a:latin typeface="+mn-lt"/>
                        </a:rPr>
                        <a:t> 0.7 kg</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a:ln>
                            <a:noFill/>
                          </a:ln>
                          <a:solidFill>
                            <a:schemeClr val="accent5"/>
                          </a:solidFill>
                          <a:effectLst/>
                          <a:latin typeface="+mn-lt"/>
                        </a:rPr>
                        <a:t>(p=0.0009) </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5"/>
                          </a:solidFill>
                          <a:effectLst/>
                          <a:latin typeface="+mn-lt"/>
                        </a:rPr>
                        <a:t>2.9 </a:t>
                      </a:r>
                      <a:r>
                        <a:rPr kumimoji="0" lang="en-US" sz="1600" b="0" i="0" u="none" strike="noStrike" cap="none" normalizeH="0" baseline="0">
                          <a:ln>
                            <a:noFill/>
                          </a:ln>
                          <a:solidFill>
                            <a:schemeClr val="accent5"/>
                          </a:solidFill>
                          <a:effectLst/>
                          <a:latin typeface="+mn-lt"/>
                          <a:sym typeface="Symbol" pitchFamily="18" charset="2"/>
                        </a:rPr>
                        <a:t></a:t>
                      </a:r>
                      <a:r>
                        <a:rPr kumimoji="0" lang="en-US" sz="1600" b="0" i="0" u="none" strike="noStrike" cap="none" normalizeH="0" baseline="0">
                          <a:ln>
                            <a:noFill/>
                          </a:ln>
                          <a:solidFill>
                            <a:schemeClr val="accent5"/>
                          </a:solidFill>
                          <a:effectLst/>
                          <a:latin typeface="+mn-lt"/>
                        </a:rPr>
                        <a:t> 0.8 kg </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a:ln>
                            <a:noFill/>
                          </a:ln>
                          <a:solidFill>
                            <a:schemeClr val="accent5"/>
                          </a:solidFill>
                          <a:effectLst/>
                          <a:latin typeface="+mn-lt"/>
                        </a:rPr>
                        <a:t>(p=0.0004)</a:t>
                      </a:r>
                    </a:p>
                  </a:txBody>
                  <a:tcPr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1.5 </a:t>
                      </a:r>
                      <a:r>
                        <a:rPr kumimoji="0" lang="en-US" sz="1600" b="0" i="0" u="none" strike="noStrike" cap="none" normalizeH="0" baseline="0" dirty="0">
                          <a:ln>
                            <a:noFill/>
                          </a:ln>
                          <a:solidFill>
                            <a:schemeClr val="accent5"/>
                          </a:solidFill>
                          <a:effectLst/>
                          <a:latin typeface="+mn-lt"/>
                          <a:sym typeface="Symbol" pitchFamily="18" charset="2"/>
                        </a:rPr>
                        <a:t></a:t>
                      </a:r>
                      <a:r>
                        <a:rPr kumimoji="0" lang="en-US" sz="1600" b="0" i="0" u="none" strike="noStrike" cap="none" normalizeH="0" baseline="0" dirty="0">
                          <a:ln>
                            <a:noFill/>
                          </a:ln>
                          <a:solidFill>
                            <a:schemeClr val="accent5"/>
                          </a:solidFill>
                          <a:effectLst/>
                          <a:latin typeface="+mn-lt"/>
                        </a:rPr>
                        <a:t> 0.8 kg </a:t>
                      </a:r>
                    </a:p>
                    <a:p>
                      <a:pPr marL="288925" marR="0" lvl="0" indent="-288925"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accent5"/>
                          </a:solidFill>
                          <a:effectLst/>
                          <a:latin typeface="+mn-lt"/>
                        </a:rPr>
                        <a:t>(p=0.08)</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 name="Text Box 19">
            <a:extLst>
              <a:ext uri="{FF2B5EF4-FFF2-40B4-BE49-F238E27FC236}">
                <a16:creationId xmlns:a16="http://schemas.microsoft.com/office/drawing/2014/main" id="{98AA10B0-F37B-418B-859A-41FE6577BBD7}"/>
              </a:ext>
            </a:extLst>
          </p:cNvPr>
          <p:cNvSpPr txBox="1">
            <a:spLocks noChangeArrowheads="1"/>
          </p:cNvSpPr>
          <p:nvPr/>
        </p:nvSpPr>
        <p:spPr bwMode="auto">
          <a:xfrm>
            <a:off x="1624136" y="5980052"/>
            <a:ext cx="56165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Swerdloff</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RS</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 </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et al. </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J Clin Endocrinol Metab. 2000; </a:t>
            </a:r>
            <a:r>
              <a:rPr kumimoji="0" lang="de-DE" altLang="en-US" sz="1100" b="1" i="0" u="none" strike="noStrike" kern="1200" cap="none" spc="0" normalizeH="0" baseline="0" noProof="0" dirty="0">
                <a:ln>
                  <a:noFill/>
                </a:ln>
                <a:solidFill>
                  <a:srgbClr val="006EAB"/>
                </a:solidFill>
                <a:effectLst/>
                <a:uLnTx/>
                <a:uFillTx/>
                <a:latin typeface="Poppins Light"/>
                <a:ea typeface="+mn-ea"/>
                <a:cs typeface="+mn-cs"/>
              </a:rPr>
              <a:t>85</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:2839-53</a:t>
            </a:r>
            <a:r>
              <a:rPr kumimoji="0" lang="de-DE" altLang="en-US" sz="1100" b="0" i="1" u="none" strike="noStrike" kern="1200" cap="none" spc="0" normalizeH="0" baseline="0" noProof="0" dirty="0">
                <a:ln>
                  <a:noFill/>
                </a:ln>
                <a:solidFill>
                  <a:srgbClr val="006EAB"/>
                </a:solidFill>
                <a:effectLst/>
                <a:uLnTx/>
                <a:uFillTx/>
                <a:latin typeface="Verdana" panose="020B0604030504040204" pitchFamily="34" charset="0"/>
                <a:ea typeface="+mn-ea"/>
                <a:cs typeface="+mn-cs"/>
              </a:rPr>
              <a: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F44B47E4-7561-4346-A4CF-F962D58FD73E}"/>
              </a:ext>
            </a:extLst>
          </p:cNvPr>
          <p:cNvSpPr>
            <a:spLocks noGrp="1" noChangeArrowheads="1"/>
          </p:cNvSpPr>
          <p:nvPr>
            <p:ph type="title"/>
          </p:nvPr>
        </p:nvSpPr>
        <p:spPr>
          <a:xfrm>
            <a:off x="450232" y="298182"/>
            <a:ext cx="10652454" cy="791113"/>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Bone Mineral Density (6 Months)</a:t>
            </a:r>
            <a:endParaRPr lang="nl-NL" altLang="en-US" sz="3200" b="1" dirty="0"/>
          </a:p>
        </p:txBody>
      </p:sp>
      <p:sp>
        <p:nvSpPr>
          <p:cNvPr id="32771" name="Rectangle 5">
            <a:extLst>
              <a:ext uri="{FF2B5EF4-FFF2-40B4-BE49-F238E27FC236}">
                <a16:creationId xmlns:a16="http://schemas.microsoft.com/office/drawing/2014/main" id="{CFD15BD8-4345-46A7-AD03-72BA19675FAE}"/>
              </a:ext>
            </a:extLst>
          </p:cNvPr>
          <p:cNvSpPr>
            <a:spLocks noGrp="1" noChangeArrowheads="1"/>
          </p:cNvSpPr>
          <p:nvPr>
            <p:ph type="body" idx="1"/>
          </p:nvPr>
        </p:nvSpPr>
        <p:spPr>
          <a:xfrm>
            <a:off x="450231" y="1600201"/>
            <a:ext cx="6272541" cy="4525963"/>
          </a:xfrm>
          <a:noFill/>
        </p:spPr>
        <p:txBody>
          <a:bodyPr/>
          <a:lstStyle/>
          <a:p>
            <a:pPr marL="363538" lvl="1" indent="-184150">
              <a:buFontTx/>
              <a:buChar char="•"/>
              <a:tabLst>
                <a:tab pos="623888" algn="l"/>
              </a:tabLst>
            </a:pPr>
            <a:r>
              <a:rPr lang="en-US" altLang="en-US" dirty="0">
                <a:solidFill>
                  <a:schemeClr val="accent5"/>
                </a:solidFill>
              </a:rPr>
              <a:t>BMD increased with T gel in a dose dependent fashion </a:t>
            </a:r>
          </a:p>
          <a:p>
            <a:pPr marL="363538" lvl="1" indent="-184150">
              <a:buFontTx/>
              <a:buChar char="•"/>
              <a:tabLst>
                <a:tab pos="623888" algn="l"/>
              </a:tabLst>
            </a:pPr>
            <a:r>
              <a:rPr lang="en-US" altLang="en-US" dirty="0">
                <a:solidFill>
                  <a:schemeClr val="accent5"/>
                </a:solidFill>
              </a:rPr>
              <a:t>Significant increase in BMD with the 10 g dose at both</a:t>
            </a:r>
          </a:p>
          <a:p>
            <a:pPr marL="711200" lvl="2" indent="-168275">
              <a:buFont typeface="Arial" panose="020B0604020202020204" pitchFamily="34" charset="0"/>
              <a:buChar char="–"/>
              <a:tabLst>
                <a:tab pos="623888" algn="l"/>
              </a:tabLst>
            </a:pPr>
            <a:r>
              <a:rPr lang="en-US" altLang="en-US" dirty="0">
                <a:solidFill>
                  <a:schemeClr val="accent5"/>
                </a:solidFill>
              </a:rPr>
              <a:t>Hip (* p=0.0001) </a:t>
            </a:r>
          </a:p>
          <a:p>
            <a:pPr marL="711200" lvl="2" indent="-168275">
              <a:buFont typeface="Arial" panose="020B0604020202020204" pitchFamily="34" charset="0"/>
              <a:buChar char="–"/>
              <a:tabLst>
                <a:tab pos="623888" algn="l"/>
              </a:tabLst>
            </a:pPr>
            <a:r>
              <a:rPr lang="en-US" altLang="en-US" dirty="0">
                <a:solidFill>
                  <a:schemeClr val="accent5"/>
                </a:solidFill>
              </a:rPr>
              <a:t>Spine (* p=0.0001)</a:t>
            </a:r>
            <a:r>
              <a:rPr lang="en-US" altLang="en-US" sz="2000" dirty="0">
                <a:solidFill>
                  <a:schemeClr val="accent5"/>
                </a:solidFill>
              </a:rPr>
              <a:t> </a:t>
            </a:r>
          </a:p>
          <a:p>
            <a:pPr marL="363538" lvl="1" indent="-184150">
              <a:buFontTx/>
              <a:buChar char="•"/>
              <a:tabLst>
                <a:tab pos="623888" algn="l"/>
              </a:tabLst>
            </a:pPr>
            <a:r>
              <a:rPr lang="en-US" altLang="en-US" dirty="0">
                <a:solidFill>
                  <a:schemeClr val="accent5"/>
                </a:solidFill>
              </a:rPr>
              <a:t>Significant increase in hip BMD with patients titrated down to 7.5 g after Day 90</a:t>
            </a:r>
          </a:p>
          <a:p>
            <a:pPr marL="711200" lvl="2" indent="-168275">
              <a:buFont typeface="Arial" panose="020B0604020202020204" pitchFamily="34" charset="0"/>
              <a:buChar char="–"/>
              <a:tabLst>
                <a:tab pos="623888" algn="l"/>
              </a:tabLst>
            </a:pPr>
            <a:r>
              <a:rPr lang="en-US" altLang="en-US" dirty="0">
                <a:solidFill>
                  <a:schemeClr val="accent5"/>
                </a:solidFill>
              </a:rPr>
              <a:t>Hip (**p=0.016)</a:t>
            </a:r>
          </a:p>
          <a:p>
            <a:pPr marL="711200" lvl="2" indent="-168275">
              <a:tabLst>
                <a:tab pos="623888" algn="l"/>
              </a:tabLst>
            </a:pPr>
            <a:endParaRPr lang="nl-NL" altLang="en-US" dirty="0">
              <a:latin typeface="Verdana" panose="020B0604030504040204" pitchFamily="34" charset="0"/>
            </a:endParaRPr>
          </a:p>
        </p:txBody>
      </p:sp>
      <p:grpSp>
        <p:nvGrpSpPr>
          <p:cNvPr id="32772" name="Group 6">
            <a:extLst>
              <a:ext uri="{FF2B5EF4-FFF2-40B4-BE49-F238E27FC236}">
                <a16:creationId xmlns:a16="http://schemas.microsoft.com/office/drawing/2014/main" id="{54AEFE62-8821-4377-9611-6F913E530237}"/>
              </a:ext>
            </a:extLst>
          </p:cNvPr>
          <p:cNvGrpSpPr>
            <a:grpSpLocks/>
          </p:cNvGrpSpPr>
          <p:nvPr/>
        </p:nvGrpSpPr>
        <p:grpSpPr bwMode="auto">
          <a:xfrm>
            <a:off x="7328467" y="1089295"/>
            <a:ext cx="3960856" cy="4906694"/>
            <a:chOff x="3881" y="824"/>
            <a:chExt cx="2167" cy="2824"/>
          </a:xfrm>
        </p:grpSpPr>
        <p:grpSp>
          <p:nvGrpSpPr>
            <p:cNvPr id="32776" name="Group 7">
              <a:extLst>
                <a:ext uri="{FF2B5EF4-FFF2-40B4-BE49-F238E27FC236}">
                  <a16:creationId xmlns:a16="http://schemas.microsoft.com/office/drawing/2014/main" id="{3EB3333C-A972-4E37-BBEE-4E5E9B4E3157}"/>
                </a:ext>
              </a:extLst>
            </p:cNvPr>
            <p:cNvGrpSpPr>
              <a:grpSpLocks/>
            </p:cNvGrpSpPr>
            <p:nvPr/>
          </p:nvGrpSpPr>
          <p:grpSpPr bwMode="auto">
            <a:xfrm>
              <a:off x="3881" y="824"/>
              <a:ext cx="2167" cy="2824"/>
              <a:chOff x="968" y="768"/>
              <a:chExt cx="4696" cy="2593"/>
            </a:xfrm>
          </p:grpSpPr>
          <p:pic>
            <p:nvPicPr>
              <p:cNvPr id="32803" name="Picture 8" descr="white">
                <a:extLst>
                  <a:ext uri="{FF2B5EF4-FFF2-40B4-BE49-F238E27FC236}">
                    <a16:creationId xmlns:a16="http://schemas.microsoft.com/office/drawing/2014/main" id="{14E29060-F8D4-4BC6-8589-E4ED7A9FDDAF}"/>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4" name="AutoShape 9">
                <a:extLst>
                  <a:ext uri="{FF2B5EF4-FFF2-40B4-BE49-F238E27FC236}">
                    <a16:creationId xmlns:a16="http://schemas.microsoft.com/office/drawing/2014/main" id="{35AD255B-8295-413A-B858-2F238EA34015}"/>
                  </a:ext>
                </a:extLst>
              </p:cNvPr>
              <p:cNvSpPr>
                <a:spLocks noChangeArrowheads="1"/>
              </p:cNvSpPr>
              <p:nvPr/>
            </p:nvSpPr>
            <p:spPr bwMode="auto">
              <a:xfrm>
                <a:off x="1077" y="841"/>
                <a:ext cx="4401" cy="235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32777" name="Picture 10" descr="bmd chart2">
              <a:extLst>
                <a:ext uri="{FF2B5EF4-FFF2-40B4-BE49-F238E27FC236}">
                  <a16:creationId xmlns:a16="http://schemas.microsoft.com/office/drawing/2014/main" id="{D7B10D4C-9484-4476-BA38-40BC41944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 y="909"/>
              <a:ext cx="1944" cy="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11">
              <a:extLst>
                <a:ext uri="{FF2B5EF4-FFF2-40B4-BE49-F238E27FC236}">
                  <a16:creationId xmlns:a16="http://schemas.microsoft.com/office/drawing/2014/main" id="{1D288885-DB81-4408-A481-4A328F9D83EC}"/>
                </a:ext>
              </a:extLst>
            </p:cNvPr>
            <p:cNvSpPr txBox="1">
              <a:spLocks noChangeArrowheads="1"/>
            </p:cNvSpPr>
            <p:nvPr/>
          </p:nvSpPr>
          <p:spPr bwMode="auto">
            <a:xfrm>
              <a:off x="5503" y="1221"/>
              <a:ext cx="223" cy="231"/>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305A80"/>
                  </a:solidFill>
                  <a:effectLst/>
                  <a:uLnTx/>
                  <a:uFillTx/>
                  <a:latin typeface="Arial" panose="020B0604020202020204" pitchFamily="34" charset="0"/>
                  <a:ea typeface="+mn-ea"/>
                  <a:cs typeface="+mn-cs"/>
                </a:rPr>
                <a:t>*</a:t>
              </a:r>
            </a:p>
          </p:txBody>
        </p:sp>
        <p:sp>
          <p:nvSpPr>
            <p:cNvPr id="32779" name="Text Box 12">
              <a:extLst>
                <a:ext uri="{FF2B5EF4-FFF2-40B4-BE49-F238E27FC236}">
                  <a16:creationId xmlns:a16="http://schemas.microsoft.com/office/drawing/2014/main" id="{90709155-2C4A-4791-AD13-DA75938D22A6}"/>
                </a:ext>
              </a:extLst>
            </p:cNvPr>
            <p:cNvSpPr txBox="1">
              <a:spLocks noChangeArrowheads="1"/>
            </p:cNvSpPr>
            <p:nvPr/>
          </p:nvSpPr>
          <p:spPr bwMode="auto">
            <a:xfrm>
              <a:off x="5493" y="2323"/>
              <a:ext cx="223" cy="231"/>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305A80"/>
                  </a:solidFill>
                  <a:effectLst/>
                  <a:uLnTx/>
                  <a:uFillTx/>
                  <a:latin typeface="Arial" panose="020B0604020202020204" pitchFamily="34" charset="0"/>
                  <a:ea typeface="+mn-ea"/>
                  <a:cs typeface="+mn-cs"/>
                </a:rPr>
                <a:t>*</a:t>
              </a:r>
            </a:p>
          </p:txBody>
        </p:sp>
        <p:sp>
          <p:nvSpPr>
            <p:cNvPr id="32780" name="Text Box 13">
              <a:extLst>
                <a:ext uri="{FF2B5EF4-FFF2-40B4-BE49-F238E27FC236}">
                  <a16:creationId xmlns:a16="http://schemas.microsoft.com/office/drawing/2014/main" id="{D49C3EAD-9573-44B4-B1F8-A8900EC76EC7}"/>
                </a:ext>
              </a:extLst>
            </p:cNvPr>
            <p:cNvSpPr txBox="1">
              <a:spLocks noChangeArrowheads="1"/>
            </p:cNvSpPr>
            <p:nvPr/>
          </p:nvSpPr>
          <p:spPr bwMode="auto">
            <a:xfrm>
              <a:off x="5177" y="1161"/>
              <a:ext cx="327" cy="231"/>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305A80"/>
                  </a:solidFill>
                  <a:effectLst/>
                  <a:uLnTx/>
                  <a:uFillTx/>
                  <a:latin typeface="Arial" panose="020B0604020202020204" pitchFamily="34" charset="0"/>
                  <a:ea typeface="+mn-ea"/>
                  <a:cs typeface="+mn-cs"/>
                </a:rPr>
                <a:t>**</a:t>
              </a:r>
            </a:p>
          </p:txBody>
        </p:sp>
        <p:grpSp>
          <p:nvGrpSpPr>
            <p:cNvPr id="32781" name="Group 14">
              <a:extLst>
                <a:ext uri="{FF2B5EF4-FFF2-40B4-BE49-F238E27FC236}">
                  <a16:creationId xmlns:a16="http://schemas.microsoft.com/office/drawing/2014/main" id="{A3924CC5-4F1E-4212-B8CD-17F116D25371}"/>
                </a:ext>
              </a:extLst>
            </p:cNvPr>
            <p:cNvGrpSpPr>
              <a:grpSpLocks/>
            </p:cNvGrpSpPr>
            <p:nvPr/>
          </p:nvGrpSpPr>
          <p:grpSpPr bwMode="auto">
            <a:xfrm>
              <a:off x="4359" y="1930"/>
              <a:ext cx="1453" cy="352"/>
              <a:chOff x="4359" y="1930"/>
              <a:chExt cx="1453" cy="352"/>
            </a:xfrm>
          </p:grpSpPr>
          <p:sp>
            <p:nvSpPr>
              <p:cNvPr id="32793" name="Text Box 15">
                <a:extLst>
                  <a:ext uri="{FF2B5EF4-FFF2-40B4-BE49-F238E27FC236}">
                    <a16:creationId xmlns:a16="http://schemas.microsoft.com/office/drawing/2014/main" id="{686265CD-7755-4822-B5A0-C5BFC50E1363}"/>
                  </a:ext>
                </a:extLst>
              </p:cNvPr>
              <p:cNvSpPr txBox="1">
                <a:spLocks noChangeArrowheads="1"/>
              </p:cNvSpPr>
              <p:nvPr/>
            </p:nvSpPr>
            <p:spPr bwMode="auto">
              <a:xfrm>
                <a:off x="4359" y="1930"/>
                <a:ext cx="283"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Patch</a:t>
                </a:r>
              </a:p>
            </p:txBody>
          </p:sp>
          <p:sp>
            <p:nvSpPr>
              <p:cNvPr id="32794" name="Text Box 16">
                <a:extLst>
                  <a:ext uri="{FF2B5EF4-FFF2-40B4-BE49-F238E27FC236}">
                    <a16:creationId xmlns:a16="http://schemas.microsoft.com/office/drawing/2014/main" id="{09DE5F9D-C73F-4B8C-9311-07FD3EEF7BA5}"/>
                  </a:ext>
                </a:extLst>
              </p:cNvPr>
              <p:cNvSpPr txBox="1">
                <a:spLocks noChangeArrowheads="1"/>
              </p:cNvSpPr>
              <p:nvPr/>
            </p:nvSpPr>
            <p:spPr bwMode="auto">
              <a:xfrm>
                <a:off x="4627" y="1930"/>
                <a:ext cx="297"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50 mg</a:t>
                </a:r>
              </a:p>
            </p:txBody>
          </p:sp>
          <p:sp>
            <p:nvSpPr>
              <p:cNvPr id="32795" name="Text Box 17">
                <a:extLst>
                  <a:ext uri="{FF2B5EF4-FFF2-40B4-BE49-F238E27FC236}">
                    <a16:creationId xmlns:a16="http://schemas.microsoft.com/office/drawing/2014/main" id="{6F910D78-0A29-41A7-AF4E-0FD74FF7FCDC}"/>
                  </a:ext>
                </a:extLst>
              </p:cNvPr>
              <p:cNvSpPr txBox="1">
                <a:spLocks noChangeArrowheads="1"/>
              </p:cNvSpPr>
              <p:nvPr/>
            </p:nvSpPr>
            <p:spPr bwMode="auto">
              <a:xfrm>
                <a:off x="4909" y="1930"/>
                <a:ext cx="297" cy="2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50-</a:t>
                </a:r>
                <a:b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75 mg</a:t>
                </a:r>
              </a:p>
            </p:txBody>
          </p:sp>
          <p:sp>
            <p:nvSpPr>
              <p:cNvPr id="32796" name="Text Box 18">
                <a:extLst>
                  <a:ext uri="{FF2B5EF4-FFF2-40B4-BE49-F238E27FC236}">
                    <a16:creationId xmlns:a16="http://schemas.microsoft.com/office/drawing/2014/main" id="{7FCCB892-6D57-4251-A8AE-EF8773A19DD8}"/>
                  </a:ext>
                </a:extLst>
              </p:cNvPr>
              <p:cNvSpPr txBox="1">
                <a:spLocks noChangeArrowheads="1"/>
              </p:cNvSpPr>
              <p:nvPr/>
            </p:nvSpPr>
            <p:spPr bwMode="auto">
              <a:xfrm>
                <a:off x="5185" y="1930"/>
                <a:ext cx="297" cy="2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100-</a:t>
                </a:r>
                <a:b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75 mg</a:t>
                </a:r>
              </a:p>
            </p:txBody>
          </p:sp>
          <p:sp>
            <p:nvSpPr>
              <p:cNvPr id="32797" name="Text Box 19">
                <a:extLst>
                  <a:ext uri="{FF2B5EF4-FFF2-40B4-BE49-F238E27FC236}">
                    <a16:creationId xmlns:a16="http://schemas.microsoft.com/office/drawing/2014/main" id="{B1E9E288-CB31-4ED0-AD05-58154FBFC406}"/>
                  </a:ext>
                </a:extLst>
              </p:cNvPr>
              <p:cNvSpPr txBox="1">
                <a:spLocks noChangeArrowheads="1"/>
              </p:cNvSpPr>
              <p:nvPr/>
            </p:nvSpPr>
            <p:spPr bwMode="auto">
              <a:xfrm>
                <a:off x="5467" y="1930"/>
                <a:ext cx="333"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100 mg</a:t>
                </a:r>
              </a:p>
            </p:txBody>
          </p:sp>
          <p:sp>
            <p:nvSpPr>
              <p:cNvPr id="32798" name="Text Box 20">
                <a:extLst>
                  <a:ext uri="{FF2B5EF4-FFF2-40B4-BE49-F238E27FC236}">
                    <a16:creationId xmlns:a16="http://schemas.microsoft.com/office/drawing/2014/main" id="{5E9161B9-0524-47B7-AE72-3B20DAD9C8BD}"/>
                  </a:ext>
                </a:extLst>
              </p:cNvPr>
              <p:cNvSpPr txBox="1">
                <a:spLocks noChangeArrowheads="1"/>
              </p:cNvSpPr>
              <p:nvPr/>
            </p:nvSpPr>
            <p:spPr bwMode="auto">
              <a:xfrm>
                <a:off x="5053" y="2146"/>
                <a:ext cx="275"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 Gel</a:t>
                </a:r>
              </a:p>
            </p:txBody>
          </p:sp>
          <p:grpSp>
            <p:nvGrpSpPr>
              <p:cNvPr id="32799" name="Group 21">
                <a:extLst>
                  <a:ext uri="{FF2B5EF4-FFF2-40B4-BE49-F238E27FC236}">
                    <a16:creationId xmlns:a16="http://schemas.microsoft.com/office/drawing/2014/main" id="{A6CED934-DBB1-4D11-9616-BCB61F667E97}"/>
                  </a:ext>
                </a:extLst>
              </p:cNvPr>
              <p:cNvGrpSpPr>
                <a:grpSpLocks/>
              </p:cNvGrpSpPr>
              <p:nvPr/>
            </p:nvGrpSpPr>
            <p:grpSpPr bwMode="auto">
              <a:xfrm>
                <a:off x="4654" y="2082"/>
                <a:ext cx="1158" cy="69"/>
                <a:chOff x="4654" y="2082"/>
                <a:chExt cx="1158" cy="69"/>
              </a:xfrm>
            </p:grpSpPr>
            <p:sp>
              <p:nvSpPr>
                <p:cNvPr id="32800" name="Line 22">
                  <a:extLst>
                    <a:ext uri="{FF2B5EF4-FFF2-40B4-BE49-F238E27FC236}">
                      <a16:creationId xmlns:a16="http://schemas.microsoft.com/office/drawing/2014/main" id="{D0E4242F-EAE4-467A-BBDD-EF52C9D1DDDA}"/>
                    </a:ext>
                  </a:extLst>
                </p:cNvPr>
                <p:cNvSpPr>
                  <a:spLocks noChangeShapeType="1"/>
                </p:cNvSpPr>
                <p:nvPr/>
              </p:nvSpPr>
              <p:spPr bwMode="auto">
                <a:xfrm>
                  <a:off x="4654" y="2151"/>
                  <a:ext cx="1158" cy="0"/>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2801" name="Line 23">
                  <a:extLst>
                    <a:ext uri="{FF2B5EF4-FFF2-40B4-BE49-F238E27FC236}">
                      <a16:creationId xmlns:a16="http://schemas.microsoft.com/office/drawing/2014/main" id="{CF1713F4-A82B-4D52-9984-51ADC1097423}"/>
                    </a:ext>
                  </a:extLst>
                </p:cNvPr>
                <p:cNvSpPr>
                  <a:spLocks noChangeShapeType="1"/>
                </p:cNvSpPr>
                <p:nvPr/>
              </p:nvSpPr>
              <p:spPr bwMode="auto">
                <a:xfrm>
                  <a:off x="4656" y="2082"/>
                  <a:ext cx="0" cy="66"/>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2802" name="Line 24">
                  <a:extLst>
                    <a:ext uri="{FF2B5EF4-FFF2-40B4-BE49-F238E27FC236}">
                      <a16:creationId xmlns:a16="http://schemas.microsoft.com/office/drawing/2014/main" id="{7E339717-DC61-465D-81B8-E50D598C6FF3}"/>
                    </a:ext>
                  </a:extLst>
                </p:cNvPr>
                <p:cNvSpPr>
                  <a:spLocks noChangeShapeType="1"/>
                </p:cNvSpPr>
                <p:nvPr/>
              </p:nvSpPr>
              <p:spPr bwMode="auto">
                <a:xfrm>
                  <a:off x="5811" y="2085"/>
                  <a:ext cx="0" cy="66"/>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grpSp>
        </p:grpSp>
        <p:grpSp>
          <p:nvGrpSpPr>
            <p:cNvPr id="32782" name="Group 25">
              <a:extLst>
                <a:ext uri="{FF2B5EF4-FFF2-40B4-BE49-F238E27FC236}">
                  <a16:creationId xmlns:a16="http://schemas.microsoft.com/office/drawing/2014/main" id="{53AA3B21-47EE-4F3F-80BA-09BDD1778983}"/>
                </a:ext>
              </a:extLst>
            </p:cNvPr>
            <p:cNvGrpSpPr>
              <a:grpSpLocks/>
            </p:cNvGrpSpPr>
            <p:nvPr/>
          </p:nvGrpSpPr>
          <p:grpSpPr bwMode="auto">
            <a:xfrm>
              <a:off x="4362" y="3136"/>
              <a:ext cx="1453" cy="352"/>
              <a:chOff x="4359" y="1930"/>
              <a:chExt cx="1453" cy="352"/>
            </a:xfrm>
          </p:grpSpPr>
          <p:sp>
            <p:nvSpPr>
              <p:cNvPr id="32783" name="Text Box 26">
                <a:extLst>
                  <a:ext uri="{FF2B5EF4-FFF2-40B4-BE49-F238E27FC236}">
                    <a16:creationId xmlns:a16="http://schemas.microsoft.com/office/drawing/2014/main" id="{D1416FE9-2865-448E-AAE8-4EDDD957D402}"/>
                  </a:ext>
                </a:extLst>
              </p:cNvPr>
              <p:cNvSpPr txBox="1">
                <a:spLocks noChangeArrowheads="1"/>
              </p:cNvSpPr>
              <p:nvPr/>
            </p:nvSpPr>
            <p:spPr bwMode="auto">
              <a:xfrm>
                <a:off x="4359" y="1930"/>
                <a:ext cx="283"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Patch</a:t>
                </a:r>
              </a:p>
            </p:txBody>
          </p:sp>
          <p:sp>
            <p:nvSpPr>
              <p:cNvPr id="32784" name="Text Box 27">
                <a:extLst>
                  <a:ext uri="{FF2B5EF4-FFF2-40B4-BE49-F238E27FC236}">
                    <a16:creationId xmlns:a16="http://schemas.microsoft.com/office/drawing/2014/main" id="{A0D78644-5EC2-48B1-9905-EB3DA6124189}"/>
                  </a:ext>
                </a:extLst>
              </p:cNvPr>
              <p:cNvSpPr txBox="1">
                <a:spLocks noChangeArrowheads="1"/>
              </p:cNvSpPr>
              <p:nvPr/>
            </p:nvSpPr>
            <p:spPr bwMode="auto">
              <a:xfrm>
                <a:off x="4627" y="1930"/>
                <a:ext cx="297"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 mg</a:t>
                </a:r>
              </a:p>
            </p:txBody>
          </p:sp>
          <p:sp>
            <p:nvSpPr>
              <p:cNvPr id="32785" name="Text Box 28">
                <a:extLst>
                  <a:ext uri="{FF2B5EF4-FFF2-40B4-BE49-F238E27FC236}">
                    <a16:creationId xmlns:a16="http://schemas.microsoft.com/office/drawing/2014/main" id="{B73DA797-F3CB-46B2-8AA0-1C50FE97CA7F}"/>
                  </a:ext>
                </a:extLst>
              </p:cNvPr>
              <p:cNvSpPr txBox="1">
                <a:spLocks noChangeArrowheads="1"/>
              </p:cNvSpPr>
              <p:nvPr/>
            </p:nvSpPr>
            <p:spPr bwMode="auto">
              <a:xfrm>
                <a:off x="4909" y="1930"/>
                <a:ext cx="297" cy="2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b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75 mg</a:t>
                </a:r>
              </a:p>
            </p:txBody>
          </p:sp>
          <p:sp>
            <p:nvSpPr>
              <p:cNvPr id="32786" name="Text Box 29">
                <a:extLst>
                  <a:ext uri="{FF2B5EF4-FFF2-40B4-BE49-F238E27FC236}">
                    <a16:creationId xmlns:a16="http://schemas.microsoft.com/office/drawing/2014/main" id="{4B34B72E-90E2-4F23-8677-5B93BFB61A50}"/>
                  </a:ext>
                </a:extLst>
              </p:cNvPr>
              <p:cNvSpPr txBox="1">
                <a:spLocks noChangeArrowheads="1"/>
              </p:cNvSpPr>
              <p:nvPr/>
            </p:nvSpPr>
            <p:spPr bwMode="auto">
              <a:xfrm>
                <a:off x="5185" y="1930"/>
                <a:ext cx="297" cy="2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b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75 mg</a:t>
                </a:r>
              </a:p>
            </p:txBody>
          </p:sp>
          <p:sp>
            <p:nvSpPr>
              <p:cNvPr id="32787" name="Text Box 30">
                <a:extLst>
                  <a:ext uri="{FF2B5EF4-FFF2-40B4-BE49-F238E27FC236}">
                    <a16:creationId xmlns:a16="http://schemas.microsoft.com/office/drawing/2014/main" id="{A7A9B227-6175-4EC9-B9D8-67B4F3D96836}"/>
                  </a:ext>
                </a:extLst>
              </p:cNvPr>
              <p:cNvSpPr txBox="1">
                <a:spLocks noChangeArrowheads="1"/>
              </p:cNvSpPr>
              <p:nvPr/>
            </p:nvSpPr>
            <p:spPr bwMode="auto">
              <a:xfrm>
                <a:off x="5467" y="1930"/>
                <a:ext cx="333"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 mg</a:t>
                </a:r>
              </a:p>
            </p:txBody>
          </p:sp>
          <p:sp>
            <p:nvSpPr>
              <p:cNvPr id="32788" name="Text Box 31">
                <a:extLst>
                  <a:ext uri="{FF2B5EF4-FFF2-40B4-BE49-F238E27FC236}">
                    <a16:creationId xmlns:a16="http://schemas.microsoft.com/office/drawing/2014/main" id="{548128B3-4D2F-42CA-BCE4-387CC4A6751C}"/>
                  </a:ext>
                </a:extLst>
              </p:cNvPr>
              <p:cNvSpPr txBox="1">
                <a:spLocks noChangeArrowheads="1"/>
              </p:cNvSpPr>
              <p:nvPr/>
            </p:nvSpPr>
            <p:spPr bwMode="auto">
              <a:xfrm>
                <a:off x="5053" y="2146"/>
                <a:ext cx="275" cy="13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 Gel</a:t>
                </a:r>
              </a:p>
            </p:txBody>
          </p:sp>
          <p:grpSp>
            <p:nvGrpSpPr>
              <p:cNvPr id="32789" name="Group 32">
                <a:extLst>
                  <a:ext uri="{FF2B5EF4-FFF2-40B4-BE49-F238E27FC236}">
                    <a16:creationId xmlns:a16="http://schemas.microsoft.com/office/drawing/2014/main" id="{A35DAC8F-7ED5-461E-A121-82A127144B89}"/>
                  </a:ext>
                </a:extLst>
              </p:cNvPr>
              <p:cNvGrpSpPr>
                <a:grpSpLocks/>
              </p:cNvGrpSpPr>
              <p:nvPr/>
            </p:nvGrpSpPr>
            <p:grpSpPr bwMode="auto">
              <a:xfrm>
                <a:off x="4654" y="2082"/>
                <a:ext cx="1158" cy="69"/>
                <a:chOff x="4654" y="2082"/>
                <a:chExt cx="1158" cy="69"/>
              </a:xfrm>
            </p:grpSpPr>
            <p:sp>
              <p:nvSpPr>
                <p:cNvPr id="32790" name="Line 33">
                  <a:extLst>
                    <a:ext uri="{FF2B5EF4-FFF2-40B4-BE49-F238E27FC236}">
                      <a16:creationId xmlns:a16="http://schemas.microsoft.com/office/drawing/2014/main" id="{95EB65F6-AE7B-47D8-BD9B-B3FD64253BA9}"/>
                    </a:ext>
                  </a:extLst>
                </p:cNvPr>
                <p:cNvSpPr>
                  <a:spLocks noChangeShapeType="1"/>
                </p:cNvSpPr>
                <p:nvPr/>
              </p:nvSpPr>
              <p:spPr bwMode="auto">
                <a:xfrm>
                  <a:off x="4654" y="2151"/>
                  <a:ext cx="1158" cy="0"/>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2791" name="Line 34">
                  <a:extLst>
                    <a:ext uri="{FF2B5EF4-FFF2-40B4-BE49-F238E27FC236}">
                      <a16:creationId xmlns:a16="http://schemas.microsoft.com/office/drawing/2014/main" id="{9312D6A6-BDBC-4BB2-B186-5E6C2CDCE411}"/>
                    </a:ext>
                  </a:extLst>
                </p:cNvPr>
                <p:cNvSpPr>
                  <a:spLocks noChangeShapeType="1"/>
                </p:cNvSpPr>
                <p:nvPr/>
              </p:nvSpPr>
              <p:spPr bwMode="auto">
                <a:xfrm>
                  <a:off x="4656" y="2082"/>
                  <a:ext cx="0" cy="66"/>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2792" name="Line 35">
                  <a:extLst>
                    <a:ext uri="{FF2B5EF4-FFF2-40B4-BE49-F238E27FC236}">
                      <a16:creationId xmlns:a16="http://schemas.microsoft.com/office/drawing/2014/main" id="{5EA5E5C1-9837-4252-AE36-671CFA347D4D}"/>
                    </a:ext>
                  </a:extLst>
                </p:cNvPr>
                <p:cNvSpPr>
                  <a:spLocks noChangeShapeType="1"/>
                </p:cNvSpPr>
                <p:nvPr/>
              </p:nvSpPr>
              <p:spPr bwMode="auto">
                <a:xfrm>
                  <a:off x="5811" y="2085"/>
                  <a:ext cx="0" cy="66"/>
                </a:xfrm>
                <a:prstGeom prst="line">
                  <a:avLst/>
                </a:prstGeom>
                <a:noFill/>
                <a:ln w="952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grpSp>
        </p:grpSp>
      </p:grpSp>
      <p:sp>
        <p:nvSpPr>
          <p:cNvPr id="32773" name="Text Box 36">
            <a:extLst>
              <a:ext uri="{FF2B5EF4-FFF2-40B4-BE49-F238E27FC236}">
                <a16:creationId xmlns:a16="http://schemas.microsoft.com/office/drawing/2014/main" id="{92578957-5D66-4C23-9FC9-CD0040CDB735}"/>
              </a:ext>
            </a:extLst>
          </p:cNvPr>
          <p:cNvSpPr txBox="1">
            <a:spLocks noChangeArrowheads="1"/>
          </p:cNvSpPr>
          <p:nvPr/>
        </p:nvSpPr>
        <p:spPr bwMode="auto">
          <a:xfrm rot="-5400000">
            <a:off x="6162386" y="2133844"/>
            <a:ext cx="1946275" cy="244475"/>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rPr>
              <a:t>Change in hip BMD (g/cm</a:t>
            </a:r>
            <a:r>
              <a:rPr kumimoji="0" lang="en-GB" altLang="en-US" sz="1000" b="0" i="0" u="none" strike="noStrike" kern="1200" cap="none" spc="0" normalizeH="0" baseline="30000" noProof="0" dirty="0">
                <a:ln>
                  <a:noFill/>
                </a:ln>
                <a:solidFill>
                  <a:srgbClr val="000000"/>
                </a:solidFill>
                <a:effectLst/>
                <a:uLnTx/>
                <a:uFillTx/>
                <a:latin typeface="Poppins Light"/>
                <a:ea typeface="+mn-ea"/>
                <a:cs typeface="+mn-cs"/>
              </a:rPr>
              <a:t>2</a:t>
            </a: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32774" name="Text Box 37">
            <a:extLst>
              <a:ext uri="{FF2B5EF4-FFF2-40B4-BE49-F238E27FC236}">
                <a16:creationId xmlns:a16="http://schemas.microsoft.com/office/drawing/2014/main" id="{38DA5C2E-614A-4CF8-B676-DB2271E46EBC}"/>
              </a:ext>
            </a:extLst>
          </p:cNvPr>
          <p:cNvSpPr txBox="1">
            <a:spLocks noChangeArrowheads="1"/>
          </p:cNvSpPr>
          <p:nvPr/>
        </p:nvSpPr>
        <p:spPr bwMode="auto">
          <a:xfrm rot="-5400000">
            <a:off x="6078248" y="4183306"/>
            <a:ext cx="2089150" cy="244475"/>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rPr>
              <a:t>Change in spine BMD (g/cm</a:t>
            </a:r>
            <a:r>
              <a:rPr kumimoji="0" lang="en-GB" altLang="en-US" sz="1000" b="0" i="0" u="none" strike="noStrike" kern="1200" cap="none" spc="0" normalizeH="0" baseline="30000" noProof="0" dirty="0">
                <a:ln>
                  <a:noFill/>
                </a:ln>
                <a:solidFill>
                  <a:srgbClr val="000000"/>
                </a:solidFill>
                <a:effectLst/>
                <a:uLnTx/>
                <a:uFillTx/>
                <a:latin typeface="Poppins Light"/>
                <a:ea typeface="+mn-ea"/>
                <a:cs typeface="+mn-cs"/>
              </a:rPr>
              <a:t>2</a:t>
            </a:r>
            <a:r>
              <a:rPr kumimoji="0" lang="en-GB" altLang="en-US" sz="10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32775" name="Text Box 38">
            <a:extLst>
              <a:ext uri="{FF2B5EF4-FFF2-40B4-BE49-F238E27FC236}">
                <a16:creationId xmlns:a16="http://schemas.microsoft.com/office/drawing/2014/main" id="{484C2B69-F909-4907-B120-21780122C18A}"/>
              </a:ext>
            </a:extLst>
          </p:cNvPr>
          <p:cNvSpPr txBox="1">
            <a:spLocks noChangeArrowheads="1"/>
          </p:cNvSpPr>
          <p:nvPr/>
        </p:nvSpPr>
        <p:spPr bwMode="auto">
          <a:xfrm>
            <a:off x="1663410" y="5995989"/>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Swerdloff</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RS </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et al. Clin Endocrinol (</a:t>
            </a:r>
            <a:r>
              <a:rPr kumimoji="0" lang="en-US" altLang="en-US" sz="1100" b="0" i="1" u="none" strike="noStrike" kern="1200" cap="none" spc="0" normalizeH="0" baseline="0" noProof="0" dirty="0" err="1">
                <a:ln>
                  <a:noFill/>
                </a:ln>
                <a:solidFill>
                  <a:srgbClr val="006EAB"/>
                </a:solidFill>
                <a:effectLst/>
                <a:uLnTx/>
                <a:uFillTx/>
                <a:latin typeface="Poppins Light"/>
                <a:ea typeface="+mn-ea"/>
                <a:cs typeface="+mn-cs"/>
              </a:rPr>
              <a:t>Oxf</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2001;</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54</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:739-50.</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a:t>
            </a:r>
            <a:endParaRPr kumimoji="0" lang="de-DE" altLang="en-US" sz="1100" b="1" i="0"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635577" y="2750909"/>
            <a:ext cx="10920845" cy="1960050"/>
          </a:xfrm>
        </p:spPr>
        <p:txBody>
          <a:bodyPr>
            <a:noAutofit/>
          </a:bodyPr>
          <a:lstStyle/>
          <a:p>
            <a:r>
              <a:rPr lang="en-GB" sz="2800" b="1" dirty="0">
                <a:effectLst/>
                <a:ea typeface="Calibri" panose="020F0502020204030204" pitchFamily="34" charset="0"/>
                <a:cs typeface="Calibri" panose="020F0502020204030204" pitchFamily="34" charset="0"/>
              </a:rPr>
              <a:t>Wang, C et al.</a:t>
            </a:r>
            <a:br>
              <a:rPr lang="en-GB" sz="28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en-GB" sz="2800" dirty="0">
                <a:effectLst/>
                <a:ea typeface="Calibri" panose="020F0502020204030204" pitchFamily="34" charset="0"/>
                <a:cs typeface="Calibri" panose="020F0502020204030204" pitchFamily="34" charset="0"/>
              </a:rPr>
              <a:t>Long-Term Testosterone Gel Treatment Maintains Beneficial Effects on Sexual Function and Mood, Lean and Fat Mass, and Bone Mineral Density in Hypogonadal Men </a:t>
            </a:r>
            <a:br>
              <a:rPr lang="en-GB" sz="2800" dirty="0">
                <a:effectLst/>
                <a:ea typeface="Calibri" panose="020F0502020204030204" pitchFamily="34" charset="0"/>
                <a:cs typeface="Calibri" panose="020F0502020204030204" pitchFamily="34" charset="0"/>
              </a:rPr>
            </a:br>
            <a:br>
              <a:rPr lang="en-GB" sz="2800" dirty="0">
                <a:effectLst/>
                <a:ea typeface="Calibri" panose="020F0502020204030204" pitchFamily="34" charset="0"/>
                <a:cs typeface="Calibri" panose="020F0502020204030204" pitchFamily="34" charset="0"/>
              </a:rPr>
            </a:br>
            <a:r>
              <a:rPr lang="en-GB" sz="2800" i="1" dirty="0">
                <a:effectLst/>
                <a:ea typeface="Calibri" panose="020F0502020204030204" pitchFamily="34" charset="0"/>
                <a:cs typeface="Calibri" panose="020F0502020204030204" pitchFamily="34" charset="0"/>
              </a:rPr>
              <a:t>J Clin Endocrinol </a:t>
            </a:r>
            <a:r>
              <a:rPr lang="en-GB" sz="2800" i="1" dirty="0" err="1">
                <a:effectLst/>
                <a:ea typeface="Calibri" panose="020F0502020204030204" pitchFamily="34" charset="0"/>
                <a:cs typeface="Calibri" panose="020F0502020204030204" pitchFamily="34" charset="0"/>
              </a:rPr>
              <a:t>Metab</a:t>
            </a:r>
            <a:r>
              <a:rPr lang="en-GB" sz="2800" i="1" dirty="0">
                <a:effectLst/>
                <a:ea typeface="Calibri" panose="020F0502020204030204" pitchFamily="34" charset="0"/>
                <a:cs typeface="Calibri" panose="020F0502020204030204" pitchFamily="34" charset="0"/>
              </a:rPr>
              <a:t>, May 2004, 89(5):2085–2098.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3200" i="1" dirty="0"/>
          </a:p>
        </p:txBody>
      </p:sp>
    </p:spTree>
    <p:extLst>
      <p:ext uri="{BB962C8B-B14F-4D97-AF65-F5344CB8AC3E}">
        <p14:creationId xmlns:p14="http://schemas.microsoft.com/office/powerpoint/2010/main" val="1904248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43" y="0"/>
            <a:ext cx="11217897" cy="1026042"/>
          </a:xfrm>
        </p:spPr>
        <p:txBody>
          <a:bodyPr>
            <a:noAutofit/>
          </a:bodyPr>
          <a:lstStyle/>
          <a:p>
            <a:pPr algn="ctr"/>
            <a:r>
              <a:rPr lang="en-GB" sz="2000" dirty="0">
                <a:solidFill>
                  <a:srgbClr val="000000"/>
                </a:solidFill>
              </a:rPr>
              <a:t>Wang C et al. Long-Term Testosterone Gel (</a:t>
            </a:r>
            <a:r>
              <a:rPr lang="en-GB" sz="2000" dirty="0" err="1">
                <a:solidFill>
                  <a:srgbClr val="000000"/>
                </a:solidFill>
              </a:rPr>
              <a:t>AndroGel</a:t>
            </a:r>
            <a:r>
              <a:rPr lang="en-GB" sz="2000" dirty="0">
                <a:solidFill>
                  <a:srgbClr val="000000"/>
                </a:solidFill>
              </a:rPr>
              <a:t>*) Treatment Maintains Beneficial Effects on Sexual Function and Mood, Lean and Fat Mass, and Bone Mineral Density in Hypogonadal Men.                                   </a:t>
            </a:r>
            <a:r>
              <a:rPr lang="it-IT" sz="1800" i="1" dirty="0">
                <a:solidFill>
                  <a:srgbClr val="000000"/>
                </a:solidFill>
              </a:rPr>
              <a:t>J Clin Endocrinol Metab 2004;89:2085–98.</a:t>
            </a:r>
            <a:endParaRPr lang="en-GB" sz="2000" i="1" dirty="0">
              <a:solidFill>
                <a:srgbClr val="000000"/>
              </a:solidFill>
            </a:endParaRPr>
          </a:p>
        </p:txBody>
      </p:sp>
      <p:graphicFrame>
        <p:nvGraphicFramePr>
          <p:cNvPr id="6" name="Content Placeholder 5"/>
          <p:cNvGraphicFramePr>
            <a:graphicFrameLocks noGrp="1"/>
          </p:cNvGraphicFramePr>
          <p:nvPr>
            <p:ph idx="1"/>
          </p:nvPr>
        </p:nvGraphicFramePr>
        <p:xfrm>
          <a:off x="641022" y="1282046"/>
          <a:ext cx="10388338" cy="4110109"/>
        </p:xfrm>
        <a:graphic>
          <a:graphicData uri="http://schemas.openxmlformats.org/drawingml/2006/table">
            <a:tbl>
              <a:tblPr firstRow="1" bandRow="1">
                <a:tableStyleId>{93296810-A885-4BE3-A3E7-6D5BEEA58F35}</a:tableStyleId>
              </a:tblPr>
              <a:tblGrid>
                <a:gridCol w="1527507">
                  <a:extLst>
                    <a:ext uri="{9D8B030D-6E8A-4147-A177-3AD203B41FA5}">
                      <a16:colId xmlns:a16="http://schemas.microsoft.com/office/drawing/2014/main" val="20000"/>
                    </a:ext>
                  </a:extLst>
                </a:gridCol>
                <a:gridCol w="8860831">
                  <a:extLst>
                    <a:ext uri="{9D8B030D-6E8A-4147-A177-3AD203B41FA5}">
                      <a16:colId xmlns:a16="http://schemas.microsoft.com/office/drawing/2014/main" val="20001"/>
                    </a:ext>
                  </a:extLst>
                </a:gridCol>
              </a:tblGrid>
              <a:tr h="49962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1" u="none" strike="noStrike" kern="1200" baseline="0" dirty="0">
                          <a:solidFill>
                            <a:schemeClr val="accent5"/>
                          </a:solidFill>
                          <a:latin typeface="+mn-lt"/>
                          <a:ea typeface="+mn-ea"/>
                          <a:cs typeface="+mn-cs"/>
                        </a:rPr>
                        <a:t>Long term open-label efficacy, outcome and safety follow up study of </a:t>
                      </a:r>
                      <a:r>
                        <a:rPr lang="en-GB" sz="1600" b="1" u="none" strike="noStrike" kern="1200" baseline="0" dirty="0" err="1">
                          <a:solidFill>
                            <a:schemeClr val="accent5"/>
                          </a:solidFill>
                          <a:latin typeface="+mn-lt"/>
                          <a:ea typeface="+mn-ea"/>
                          <a:cs typeface="+mn-cs"/>
                        </a:rPr>
                        <a:t>Swerdloff</a:t>
                      </a:r>
                      <a:r>
                        <a:rPr lang="en-GB" sz="1600" b="1" u="none" strike="noStrike" kern="1200" baseline="0" dirty="0">
                          <a:solidFill>
                            <a:schemeClr val="accent5"/>
                          </a:solidFill>
                          <a:latin typeface="+mn-lt"/>
                          <a:ea typeface="+mn-ea"/>
                          <a:cs typeface="+mn-cs"/>
                        </a:rPr>
                        <a:t> 2000 </a:t>
                      </a:r>
                    </a:p>
                  </a:txBody>
                  <a:tcPr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728814">
                <a:tc>
                  <a:txBody>
                    <a:bodyPr/>
                    <a:lstStyle/>
                    <a:p>
                      <a:r>
                        <a:rPr lang="en-GB" sz="1200" dirty="0">
                          <a:solidFill>
                            <a:schemeClr val="accent5"/>
                          </a:solidFill>
                          <a:latin typeface="+mn-lt"/>
                          <a:cs typeface="Arial" panose="020B0604020202020204" pitchFamily="34" charset="0"/>
                        </a:rPr>
                        <a:t>Study design</a:t>
                      </a:r>
                    </a:p>
                    <a:p>
                      <a:endParaRPr lang="en-GB" sz="1200" dirty="0">
                        <a:solidFill>
                          <a:schemeClr val="accent5"/>
                        </a:solidFill>
                        <a:latin typeface="+mn-lt"/>
                        <a:cs typeface="Arial" panose="020B0604020202020204" pitchFamily="34" charset="0"/>
                      </a:endParaRPr>
                    </a:p>
                  </a:txBody>
                  <a:tcPr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200" u="none" strike="noStrike" kern="1200" dirty="0">
                          <a:solidFill>
                            <a:schemeClr val="accent5"/>
                          </a:solidFill>
                          <a:effectLst/>
                          <a:latin typeface="+mn-lt"/>
                          <a:ea typeface="+mn-ea"/>
                          <a:cs typeface="Arial" panose="020B0604020202020204" pitchFamily="34" charset="0"/>
                        </a:rPr>
                        <a:t>36-month open-label follow-up study of the randomised controlled study, </a:t>
                      </a:r>
                      <a:r>
                        <a:rPr lang="en-GB" sz="1200" u="none" strike="noStrike" kern="1200" dirty="0" err="1">
                          <a:solidFill>
                            <a:schemeClr val="accent5"/>
                          </a:solidFill>
                          <a:effectLst/>
                          <a:latin typeface="+mn-lt"/>
                          <a:ea typeface="+mn-ea"/>
                          <a:cs typeface="Arial" panose="020B0604020202020204" pitchFamily="34" charset="0"/>
                        </a:rPr>
                        <a:t>Swerdloff</a:t>
                      </a:r>
                      <a:r>
                        <a:rPr lang="en-GB" sz="1200" u="none" strike="noStrike" kern="1200" dirty="0">
                          <a:solidFill>
                            <a:schemeClr val="accent5"/>
                          </a:solidFill>
                          <a:effectLst/>
                          <a:latin typeface="+mn-lt"/>
                          <a:ea typeface="+mn-ea"/>
                          <a:cs typeface="Arial" panose="020B0604020202020204" pitchFamily="34" charset="0"/>
                        </a:rPr>
                        <a:t> 2000 (42 months total).</a:t>
                      </a:r>
                    </a:p>
                    <a:p>
                      <a:pPr marL="171450" indent="-171450">
                        <a:buFont typeface="Arial" panose="020B0604020202020204" pitchFamily="34" charset="0"/>
                        <a:buChar char="•"/>
                      </a:pPr>
                      <a:r>
                        <a:rPr lang="en-GB" sz="1200" u="none" strike="noStrike" kern="1200" dirty="0">
                          <a:solidFill>
                            <a:schemeClr val="accent5"/>
                          </a:solidFill>
                          <a:effectLst/>
                          <a:latin typeface="+mn-lt"/>
                          <a:ea typeface="+mn-ea"/>
                          <a:cs typeface="Arial" panose="020B0604020202020204" pitchFamily="34" charset="0"/>
                        </a:rPr>
                        <a:t>To evaluate the long term efficacy of T Gel</a:t>
                      </a:r>
                    </a:p>
                  </a:txBody>
                  <a:tcPr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1"/>
                  </a:ext>
                </a:extLst>
              </a:tr>
              <a:tr h="1835115">
                <a:tc>
                  <a:txBody>
                    <a:bodyPr/>
                    <a:lstStyle/>
                    <a:p>
                      <a:r>
                        <a:rPr lang="en-GB" sz="1200" dirty="0">
                          <a:solidFill>
                            <a:schemeClr val="accent5"/>
                          </a:solidFill>
                          <a:latin typeface="+mn-lt"/>
                          <a:cs typeface="Arial" panose="020B0604020202020204" pitchFamily="34" charset="0"/>
                        </a:rPr>
                        <a:t>Study treatment</a:t>
                      </a:r>
                    </a:p>
                    <a:p>
                      <a:endParaRPr lang="en-GB" sz="1200" dirty="0">
                        <a:solidFill>
                          <a:schemeClr val="accent5"/>
                        </a:solidFill>
                        <a:latin typeface="+mn-lt"/>
                        <a:cs typeface="Arial" panose="020B0604020202020204" pitchFamily="34" charset="0"/>
                      </a:endParaRPr>
                    </a:p>
                    <a:p>
                      <a:endParaRPr lang="en-GB" sz="1200" dirty="0">
                        <a:solidFill>
                          <a:schemeClr val="accent5"/>
                        </a:solidFill>
                        <a:latin typeface="+mn-lt"/>
                        <a:cs typeface="Arial" panose="020B0604020202020204" pitchFamily="34" charset="0"/>
                      </a:endParaRPr>
                    </a:p>
                    <a:p>
                      <a:endParaRPr lang="en-GB" sz="1200" dirty="0">
                        <a:solidFill>
                          <a:schemeClr val="accent5"/>
                        </a:solidFill>
                        <a:latin typeface="+mn-lt"/>
                        <a:cs typeface="Arial" panose="020B0604020202020204" pitchFamily="34" charset="0"/>
                      </a:endParaRPr>
                    </a:p>
                    <a:p>
                      <a:endParaRPr lang="en-GB" sz="1200" dirty="0">
                        <a:solidFill>
                          <a:schemeClr val="accent5"/>
                        </a:solidFill>
                        <a:latin typeface="+mn-lt"/>
                        <a:cs typeface="Arial" panose="020B0604020202020204" pitchFamily="34" charset="0"/>
                      </a:endParaRPr>
                    </a:p>
                    <a:p>
                      <a:endParaRPr lang="en-GB" sz="1200" dirty="0">
                        <a:solidFill>
                          <a:schemeClr val="accent5"/>
                        </a:solidFill>
                        <a:latin typeface="+mn-lt"/>
                        <a:cs typeface="Arial" panose="020B0604020202020204" pitchFamily="34" charset="0"/>
                      </a:endParaRPr>
                    </a:p>
                    <a:p>
                      <a:endParaRPr lang="en-GB" sz="1200" dirty="0">
                        <a:solidFill>
                          <a:schemeClr val="accent5"/>
                        </a:solidFill>
                        <a:latin typeface="+mn-lt"/>
                        <a:cs typeface="Arial" panose="020B0604020202020204" pitchFamily="34" charset="0"/>
                      </a:endParaRPr>
                    </a:p>
                    <a:p>
                      <a:endParaRPr lang="en-GB" sz="1200" dirty="0">
                        <a:solidFill>
                          <a:schemeClr val="accent5"/>
                        </a:solidFill>
                        <a:latin typeface="+mn-lt"/>
                        <a:cs typeface="Arial" panose="020B0604020202020204" pitchFamily="34" charset="0"/>
                      </a:endParaRPr>
                    </a:p>
                  </a:txBody>
                  <a:tcPr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strike="noStrike" kern="1200" dirty="0">
                          <a:solidFill>
                            <a:schemeClr val="accent5"/>
                          </a:solidFill>
                          <a:effectLst/>
                          <a:latin typeface="+mn-lt"/>
                          <a:ea typeface="+mn-ea"/>
                          <a:cs typeface="Arial" panose="020B0604020202020204" pitchFamily="34" charset="0"/>
                        </a:rPr>
                        <a:t>All patients were treated with T Gel at a dose of either 5g, 7.5g or 10g of gel daily (50mg, 75mg or 100mg testosterone respectively)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strike="noStrike" kern="1200" dirty="0">
                          <a:solidFill>
                            <a:schemeClr val="accent5"/>
                          </a:solidFill>
                          <a:effectLst/>
                          <a:latin typeface="+mn-lt"/>
                          <a:ea typeface="+mn-ea"/>
                          <a:cs typeface="Arial" panose="020B0604020202020204" pitchFamily="34" charset="0"/>
                        </a:rPr>
                        <a:t>All subjects previously on the T patch were assigned to 5g </a:t>
                      </a:r>
                      <a:r>
                        <a:rPr lang="en-GB" sz="1200" u="none" strike="noStrike" kern="1200" dirty="0" err="1">
                          <a:solidFill>
                            <a:schemeClr val="accent5"/>
                          </a:solidFill>
                          <a:effectLst/>
                          <a:latin typeface="+mn-lt"/>
                          <a:ea typeface="+mn-ea"/>
                          <a:cs typeface="Arial" panose="020B0604020202020204" pitchFamily="34" charset="0"/>
                        </a:rPr>
                        <a:t>AndroGel</a:t>
                      </a:r>
                      <a:r>
                        <a:rPr lang="en-GB" sz="1200" u="none" strike="noStrike" kern="1200" dirty="0">
                          <a:solidFill>
                            <a:schemeClr val="accent5"/>
                          </a:solidFill>
                          <a:effectLst/>
                          <a:latin typeface="+mn-lt"/>
                          <a:ea typeface="+mn-ea"/>
                          <a:cs typeface="Arial" panose="020B0604020202020204" pitchFamily="34" charset="0"/>
                        </a:rPr>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strike="noStrike" kern="1200" dirty="0">
                          <a:solidFill>
                            <a:schemeClr val="accent5"/>
                          </a:solidFill>
                          <a:effectLst/>
                          <a:latin typeface="+mn-lt"/>
                          <a:ea typeface="+mn-ea"/>
                          <a:cs typeface="Arial" panose="020B0604020202020204" pitchFamily="34" charset="0"/>
                        </a:rPr>
                        <a:t>Men previously on T gel 5g/day with levels &lt;10.4nmol/L (or T gel 10g/day with levels &gt;34.7nmol/L) </a:t>
                      </a:r>
                      <a:r>
                        <a:rPr lang="en-GB" sz="1200" b="0" i="0" u="none" strike="noStrike" kern="1200" baseline="0" dirty="0">
                          <a:solidFill>
                            <a:schemeClr val="accent5"/>
                          </a:solidFill>
                          <a:latin typeface="+mn-lt"/>
                          <a:cs typeface="Arial" panose="020B0604020202020204" pitchFamily="34" charset="0"/>
                        </a:rPr>
                        <a:t>were assigned to 7.5g/day gel group.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strike="noStrike" kern="1200" dirty="0">
                          <a:solidFill>
                            <a:schemeClr val="accent5"/>
                          </a:solidFill>
                          <a:effectLst/>
                          <a:latin typeface="+mn-lt"/>
                          <a:ea typeface="+mn-ea"/>
                          <a:cs typeface="Arial" panose="020B0604020202020204" pitchFamily="34" charset="0"/>
                        </a:rPr>
                        <a:t>Due to the long duration of the study, the study design allowed dose adjustment in increments of 2.5g/day (range min: 2.5g/day max: 10g/day) throughout the study period, depending on clinical symptoms and serum T levels.</a:t>
                      </a:r>
                      <a:endParaRPr lang="en-GB" sz="1200" b="1" i="0" u="none" strike="noStrike" kern="1200" cap="none" dirty="0">
                        <a:solidFill>
                          <a:schemeClr val="accent5"/>
                        </a:solidFill>
                        <a:effectLst/>
                        <a:latin typeface="+mn-lt"/>
                        <a:ea typeface="Verdana" panose="020B0604030504040204" pitchFamily="34" charset="0"/>
                        <a:cs typeface="Arial" panose="020B0604020202020204" pitchFamily="34" charset="0"/>
                      </a:endParaRPr>
                    </a:p>
                    <a:p>
                      <a:endParaRPr lang="en-GB" sz="900" baseline="30000" dirty="0">
                        <a:solidFill>
                          <a:schemeClr val="accent5"/>
                        </a:solidFill>
                        <a:latin typeface="+mn-lt"/>
                        <a:cs typeface="Arial" panose="020B0604020202020204" pitchFamily="34" charset="0"/>
                      </a:endParaRPr>
                    </a:p>
                  </a:txBody>
                  <a:tcPr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2"/>
                  </a:ext>
                </a:extLst>
              </a:tr>
              <a:tr h="1046560">
                <a:tc>
                  <a:txBody>
                    <a:bodyPr/>
                    <a:lstStyle/>
                    <a:p>
                      <a:r>
                        <a:rPr lang="en-GB" sz="1200" dirty="0">
                          <a:solidFill>
                            <a:schemeClr val="accent5"/>
                          </a:solidFill>
                          <a:latin typeface="+mn-lt"/>
                          <a:cs typeface="Arial" panose="020B0604020202020204" pitchFamily="34" charset="0"/>
                        </a:rPr>
                        <a:t>Study population</a:t>
                      </a:r>
                    </a:p>
                    <a:p>
                      <a:endParaRPr lang="en-GB" sz="1200" dirty="0">
                        <a:solidFill>
                          <a:schemeClr val="accent5"/>
                        </a:solidFill>
                        <a:latin typeface="+mn-lt"/>
                        <a:cs typeface="Arial" panose="020B0604020202020204" pitchFamily="34" charset="0"/>
                      </a:endParaRPr>
                    </a:p>
                    <a:p>
                      <a:endParaRPr lang="en-GB" sz="1200" dirty="0">
                        <a:solidFill>
                          <a:schemeClr val="accent5"/>
                        </a:solidFill>
                        <a:latin typeface="+mn-lt"/>
                        <a:cs typeface="Arial" panose="020B0604020202020204" pitchFamily="34" charset="0"/>
                      </a:endParaRPr>
                    </a:p>
                    <a:p>
                      <a:endParaRPr lang="en-GB" sz="1200" dirty="0">
                        <a:solidFill>
                          <a:schemeClr val="accent5"/>
                        </a:solidFill>
                        <a:latin typeface="+mn-lt"/>
                        <a:cs typeface="Arial" panose="020B0604020202020204" pitchFamily="34" charset="0"/>
                      </a:endParaRPr>
                    </a:p>
                    <a:p>
                      <a:endParaRPr lang="en-GB" sz="1200" dirty="0">
                        <a:solidFill>
                          <a:schemeClr val="accent5"/>
                        </a:solidFill>
                        <a:latin typeface="+mn-lt"/>
                        <a:cs typeface="Arial" panose="020B0604020202020204" pitchFamily="34" charset="0"/>
                      </a:endParaRPr>
                    </a:p>
                  </a:txBody>
                  <a:tcPr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200" u="none" strike="noStrike" kern="1200" dirty="0">
                          <a:solidFill>
                            <a:schemeClr val="accent5"/>
                          </a:solidFill>
                          <a:effectLst/>
                          <a:latin typeface="+mn-lt"/>
                          <a:cs typeface="Arial" panose="020B0604020202020204" pitchFamily="34" charset="0"/>
                        </a:rPr>
                        <a:t>A total of 163 subjects (aged 19-68 years) participated in the long-term study and were included in the safety analysis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strike="noStrike" kern="1200" dirty="0">
                          <a:solidFill>
                            <a:schemeClr val="accent5"/>
                          </a:solidFill>
                          <a:effectLst/>
                          <a:latin typeface="+mn-lt"/>
                          <a:cs typeface="Arial" panose="020B0604020202020204" pitchFamily="34" charset="0"/>
                        </a:rPr>
                        <a:t>123 subjects were included in the efficacy analysis </a:t>
                      </a:r>
                    </a:p>
                    <a:p>
                      <a:pPr marL="1085850" marR="0" lvl="2"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strike="noStrike" kern="1200" dirty="0">
                          <a:solidFill>
                            <a:schemeClr val="accent5"/>
                          </a:solidFill>
                          <a:effectLst/>
                          <a:latin typeface="+mn-lt"/>
                          <a:cs typeface="Arial" panose="020B0604020202020204" pitchFamily="34" charset="0"/>
                        </a:rPr>
                        <a:t>n=49 (primary hypogonadism), n=27 (secondary hypogonadism), n=47 (age-related/adult-onset hypogonadism)</a:t>
                      </a:r>
                    </a:p>
                  </a:txBody>
                  <a:tcPr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46908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5A4B3A7D-59D0-42F9-8102-CBDE9CF89243}"/>
              </a:ext>
            </a:extLst>
          </p:cNvPr>
          <p:cNvSpPr>
            <a:spLocks noGrp="1" noChangeArrowheads="1"/>
          </p:cNvSpPr>
          <p:nvPr>
            <p:ph type="title"/>
          </p:nvPr>
        </p:nvSpPr>
        <p:spPr>
          <a:xfrm>
            <a:off x="473778" y="217985"/>
            <a:ext cx="10652454" cy="792699"/>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Results of the 3 Year </a:t>
            </a:r>
            <a:r>
              <a:rPr lang="en-US" altLang="en-US" sz="3200" b="1" dirty="0" err="1"/>
              <a:t>AndroGel</a:t>
            </a:r>
            <a:r>
              <a:rPr lang="en-US" altLang="en-US" sz="3200" b="1" baseline="30000" dirty="0"/>
              <a:t>®</a:t>
            </a:r>
            <a:r>
              <a:rPr lang="en-US" altLang="en-US" sz="3200" b="1" dirty="0"/>
              <a:t> 1% Trial </a:t>
            </a:r>
            <a:endParaRPr lang="nl-NL" altLang="en-US" sz="3200" b="1" dirty="0"/>
          </a:p>
        </p:txBody>
      </p:sp>
      <p:sp>
        <p:nvSpPr>
          <p:cNvPr id="40963" name="Rectangle 5">
            <a:extLst>
              <a:ext uri="{FF2B5EF4-FFF2-40B4-BE49-F238E27FC236}">
                <a16:creationId xmlns:a16="http://schemas.microsoft.com/office/drawing/2014/main" id="{B088142F-0C01-492D-8739-1C9CF2355BEF}"/>
              </a:ext>
            </a:extLst>
          </p:cNvPr>
          <p:cNvSpPr>
            <a:spLocks noChangeArrowheads="1"/>
          </p:cNvSpPr>
          <p:nvPr/>
        </p:nvSpPr>
        <p:spPr bwMode="auto">
          <a:xfrm>
            <a:off x="166255" y="4724792"/>
            <a:ext cx="11419609" cy="85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742950" marR="0" lvl="1" indent="-2857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GB" altLang="en-US" sz="1100" b="0" i="0" u="none" strike="noStrike" kern="1200" cap="none" spc="0" normalizeH="0" baseline="0" noProof="0" dirty="0">
                <a:ln>
                  <a:noFill/>
                </a:ln>
                <a:solidFill>
                  <a:srgbClr val="000000"/>
                </a:solidFill>
                <a:effectLst/>
                <a:uLnTx/>
                <a:uFillTx/>
                <a:latin typeface="Poppins Light"/>
                <a:ea typeface="+mn-ea"/>
                <a:cs typeface="+mn-cs"/>
              </a:rPr>
              <a:t>At 6 months, the beginning of the long-term study, mean serum T levels were at 14.1, 22.4 and 25.6 nmol/L for the 5g, 7.5g and 10g groups, respectively, which were significantly different between the groups (p = 0.012)</a:t>
            </a:r>
          </a:p>
          <a:p>
            <a:pPr marL="742950" marR="0" lvl="1" indent="-2857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GB" altLang="en-US" sz="1100" b="0" i="0" u="none" strike="noStrike" kern="1200" cap="none" spc="0" normalizeH="0" baseline="0" noProof="0" dirty="0">
                <a:ln>
                  <a:noFill/>
                </a:ln>
                <a:solidFill>
                  <a:srgbClr val="000000"/>
                </a:solidFill>
                <a:effectLst/>
                <a:uLnTx/>
                <a:uFillTx/>
                <a:latin typeface="Poppins Light"/>
                <a:ea typeface="+mn-ea"/>
                <a:cs typeface="+mn-cs"/>
              </a:rPr>
              <a:t>At 12 months the differences in T concentrations between the different dose groups became smaller but remained significant (p= 0.042) </a:t>
            </a:r>
          </a:p>
          <a:p>
            <a:pPr marL="742950" marR="0" lvl="1" indent="-2857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GB" altLang="en-US" sz="1100" b="0" i="0" u="none" strike="noStrike" kern="1200" cap="none" spc="0" normalizeH="0" baseline="0" noProof="0" dirty="0">
                <a:ln>
                  <a:noFill/>
                </a:ln>
                <a:solidFill>
                  <a:srgbClr val="000000"/>
                </a:solidFill>
                <a:effectLst/>
                <a:uLnTx/>
                <a:uFillTx/>
                <a:latin typeface="Poppins Light"/>
                <a:ea typeface="+mn-ea"/>
                <a:cs typeface="+mn-cs"/>
              </a:rPr>
              <a:t>Thereafter with dose adjustment for the subjects, serum T levels were not different between the three groups. </a:t>
            </a:r>
          </a:p>
          <a:p>
            <a:pPr marL="742950" marR="0" lvl="1" indent="-285750" algn="l" defTabSz="914400" rtl="0" eaLnBrk="1" fontAlgn="auto" latinLnBrk="0" hangingPunct="1">
              <a:lnSpc>
                <a:spcPct val="100000"/>
              </a:lnSpc>
              <a:spcBef>
                <a:spcPct val="20000"/>
              </a:spcBef>
              <a:spcAft>
                <a:spcPts val="0"/>
              </a:spcAft>
              <a:buClr>
                <a:srgbClr val="006EAB"/>
              </a:buClr>
              <a:buSzTx/>
              <a:buFontTx/>
              <a:buChar char="•"/>
              <a:tabLst/>
              <a:defRPr/>
            </a:pPr>
            <a:r>
              <a:rPr kumimoji="0" lang="en-GB" altLang="en-US" sz="1100" b="0" i="0" u="none" strike="noStrike" kern="1200" cap="none" spc="0" normalizeH="0" baseline="0" noProof="0" dirty="0">
                <a:ln>
                  <a:noFill/>
                </a:ln>
                <a:solidFill>
                  <a:srgbClr val="000000"/>
                </a:solidFill>
                <a:effectLst/>
                <a:uLnTx/>
                <a:uFillTx/>
                <a:latin typeface="Poppins Light"/>
                <a:ea typeface="+mn-ea"/>
                <a:cs typeface="+mn-cs"/>
              </a:rPr>
              <a:t>Serum free T followed the same pattern as serum T and also showed no significant differences among the dose groups after 12 months. </a:t>
            </a:r>
          </a:p>
          <a:p>
            <a:pPr marL="742950" marR="0" lvl="1" indent="-285750" algn="l" defTabSz="914400" rtl="0" eaLnBrk="1" fontAlgn="auto" latinLnBrk="0" hangingPunct="1">
              <a:lnSpc>
                <a:spcPct val="100000"/>
              </a:lnSpc>
              <a:spcBef>
                <a:spcPct val="20000"/>
              </a:spcBef>
              <a:spcAft>
                <a:spcPts val="0"/>
              </a:spcAft>
              <a:buClr>
                <a:srgbClr val="006EAB"/>
              </a:buClr>
              <a:buSzTx/>
              <a:buFontTx/>
              <a:buChar char="•"/>
              <a:tabLst/>
              <a:defRPr/>
            </a:pPr>
            <a:endParaRPr kumimoji="0" lang="en-US" altLang="en-US" sz="16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40964" name="Group 6">
            <a:extLst>
              <a:ext uri="{FF2B5EF4-FFF2-40B4-BE49-F238E27FC236}">
                <a16:creationId xmlns:a16="http://schemas.microsoft.com/office/drawing/2014/main" id="{1EFB2AA0-EEEB-41CB-9AC9-C558C422F582}"/>
              </a:ext>
            </a:extLst>
          </p:cNvPr>
          <p:cNvGrpSpPr>
            <a:grpSpLocks/>
          </p:cNvGrpSpPr>
          <p:nvPr/>
        </p:nvGrpSpPr>
        <p:grpSpPr bwMode="auto">
          <a:xfrm>
            <a:off x="1783197" y="1652732"/>
            <a:ext cx="8420676" cy="3147582"/>
            <a:chOff x="1001" y="1245"/>
            <a:chExt cx="4719" cy="1889"/>
          </a:xfrm>
        </p:grpSpPr>
        <p:grpSp>
          <p:nvGrpSpPr>
            <p:cNvPr id="40968" name="Group 7">
              <a:extLst>
                <a:ext uri="{FF2B5EF4-FFF2-40B4-BE49-F238E27FC236}">
                  <a16:creationId xmlns:a16="http://schemas.microsoft.com/office/drawing/2014/main" id="{7E513900-EAAC-43F8-8E83-A98816FBF764}"/>
                </a:ext>
              </a:extLst>
            </p:cNvPr>
            <p:cNvGrpSpPr>
              <a:grpSpLocks/>
            </p:cNvGrpSpPr>
            <p:nvPr/>
          </p:nvGrpSpPr>
          <p:grpSpPr bwMode="auto">
            <a:xfrm>
              <a:off x="1001" y="1245"/>
              <a:ext cx="4719" cy="1889"/>
              <a:chOff x="935" y="1245"/>
              <a:chExt cx="5153" cy="1889"/>
            </a:xfrm>
          </p:grpSpPr>
          <p:pic>
            <p:nvPicPr>
              <p:cNvPr id="40974" name="Picture 8" descr="white">
                <a:extLst>
                  <a:ext uri="{FF2B5EF4-FFF2-40B4-BE49-F238E27FC236}">
                    <a16:creationId xmlns:a16="http://schemas.microsoft.com/office/drawing/2014/main" id="{45955DE4-79D3-4671-B844-42622DEFEAD2}"/>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AutoShape 9">
                <a:extLst>
                  <a:ext uri="{FF2B5EF4-FFF2-40B4-BE49-F238E27FC236}">
                    <a16:creationId xmlns:a16="http://schemas.microsoft.com/office/drawing/2014/main" id="{CEF7EAB0-8F64-44CE-8509-50E8B6BB5C14}"/>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40969" name="Picture 10" descr="Tresults 2">
              <a:extLst>
                <a:ext uri="{FF2B5EF4-FFF2-40B4-BE49-F238E27FC236}">
                  <a16:creationId xmlns:a16="http://schemas.microsoft.com/office/drawing/2014/main" id="{2D969DB0-2CD7-4045-90AC-44198D97A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 y="1347"/>
              <a:ext cx="4174"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 Box 11">
              <a:extLst>
                <a:ext uri="{FF2B5EF4-FFF2-40B4-BE49-F238E27FC236}">
                  <a16:creationId xmlns:a16="http://schemas.microsoft.com/office/drawing/2014/main" id="{3C21A18A-A8D3-4FE7-A42A-A454EC2AF94E}"/>
                </a:ext>
              </a:extLst>
            </p:cNvPr>
            <p:cNvSpPr txBox="1">
              <a:spLocks noChangeArrowheads="1"/>
            </p:cNvSpPr>
            <p:nvPr/>
          </p:nvSpPr>
          <p:spPr bwMode="auto">
            <a:xfrm>
              <a:off x="2582" y="1398"/>
              <a:ext cx="371" cy="13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5 grams</a:t>
              </a:r>
            </a:p>
          </p:txBody>
        </p:sp>
        <p:sp>
          <p:nvSpPr>
            <p:cNvPr id="40971" name="Text Box 12">
              <a:extLst>
                <a:ext uri="{FF2B5EF4-FFF2-40B4-BE49-F238E27FC236}">
                  <a16:creationId xmlns:a16="http://schemas.microsoft.com/office/drawing/2014/main" id="{75998455-5DFB-4EFC-A23A-6CC789922D8A}"/>
                </a:ext>
              </a:extLst>
            </p:cNvPr>
            <p:cNvSpPr txBox="1">
              <a:spLocks noChangeArrowheads="1"/>
            </p:cNvSpPr>
            <p:nvPr/>
          </p:nvSpPr>
          <p:spPr bwMode="auto">
            <a:xfrm>
              <a:off x="2580" y="1490"/>
              <a:ext cx="436" cy="13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7.5 grams</a:t>
              </a:r>
            </a:p>
          </p:txBody>
        </p:sp>
        <p:sp>
          <p:nvSpPr>
            <p:cNvPr id="40972" name="Text Box 13">
              <a:extLst>
                <a:ext uri="{FF2B5EF4-FFF2-40B4-BE49-F238E27FC236}">
                  <a16:creationId xmlns:a16="http://schemas.microsoft.com/office/drawing/2014/main" id="{80F1EFE5-667D-4FA4-A7D8-A32B34DF2705}"/>
                </a:ext>
              </a:extLst>
            </p:cNvPr>
            <p:cNvSpPr txBox="1">
              <a:spLocks noChangeArrowheads="1"/>
            </p:cNvSpPr>
            <p:nvPr/>
          </p:nvSpPr>
          <p:spPr bwMode="auto">
            <a:xfrm>
              <a:off x="2582" y="1578"/>
              <a:ext cx="413" cy="13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10 grams</a:t>
              </a:r>
            </a:p>
          </p:txBody>
        </p:sp>
        <p:sp>
          <p:nvSpPr>
            <p:cNvPr id="40973" name="Text Box 14">
              <a:extLst>
                <a:ext uri="{FF2B5EF4-FFF2-40B4-BE49-F238E27FC236}">
                  <a16:creationId xmlns:a16="http://schemas.microsoft.com/office/drawing/2014/main" id="{8F060BC3-4DB8-4D19-BA0A-1B559447648E}"/>
                </a:ext>
              </a:extLst>
            </p:cNvPr>
            <p:cNvSpPr txBox="1">
              <a:spLocks noChangeArrowheads="1"/>
            </p:cNvSpPr>
            <p:nvPr/>
          </p:nvSpPr>
          <p:spPr bwMode="auto">
            <a:xfrm>
              <a:off x="2582" y="1658"/>
              <a:ext cx="548" cy="13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9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Normal range</a:t>
              </a:r>
            </a:p>
          </p:txBody>
        </p:sp>
      </p:grpSp>
      <p:sp>
        <p:nvSpPr>
          <p:cNvPr id="40965" name="Text Box 15">
            <a:extLst>
              <a:ext uri="{FF2B5EF4-FFF2-40B4-BE49-F238E27FC236}">
                <a16:creationId xmlns:a16="http://schemas.microsoft.com/office/drawing/2014/main" id="{E5C9C792-43A6-41DE-B435-F041FF93AFF8}"/>
              </a:ext>
            </a:extLst>
          </p:cNvPr>
          <p:cNvSpPr txBox="1">
            <a:spLocks noChangeArrowheads="1"/>
          </p:cNvSpPr>
          <p:nvPr/>
        </p:nvSpPr>
        <p:spPr bwMode="auto">
          <a:xfrm>
            <a:off x="2499121" y="4296359"/>
            <a:ext cx="3419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0966" name="Text Box 16">
            <a:extLst>
              <a:ext uri="{FF2B5EF4-FFF2-40B4-BE49-F238E27FC236}">
                <a16:creationId xmlns:a16="http://schemas.microsoft.com/office/drawing/2014/main" id="{5AC3E57F-B2C7-4498-BB92-FBE426B68DF7}"/>
              </a:ext>
            </a:extLst>
          </p:cNvPr>
          <p:cNvSpPr txBox="1">
            <a:spLocks noChangeArrowheads="1"/>
          </p:cNvSpPr>
          <p:nvPr/>
        </p:nvSpPr>
        <p:spPr bwMode="auto">
          <a:xfrm>
            <a:off x="6184468" y="4292734"/>
            <a:ext cx="3419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0967" name="Text Box 17">
            <a:extLst>
              <a:ext uri="{FF2B5EF4-FFF2-40B4-BE49-F238E27FC236}">
                <a16:creationId xmlns:a16="http://schemas.microsoft.com/office/drawing/2014/main" id="{EC8393CE-92A6-470C-9627-86E4668E99EE}"/>
              </a:ext>
            </a:extLst>
          </p:cNvPr>
          <p:cNvSpPr txBox="1">
            <a:spLocks noChangeArrowheads="1"/>
          </p:cNvSpPr>
          <p:nvPr/>
        </p:nvSpPr>
        <p:spPr bwMode="auto">
          <a:xfrm>
            <a:off x="1437122" y="5926618"/>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:2085-98</a:t>
            </a:r>
            <a:r>
              <a:rPr kumimoji="0" lang="en-US" altLang="ko-KR" sz="1100" b="0" i="1" u="none" strike="noStrike" kern="1200" cap="none" spc="0" normalizeH="0" baseline="0" noProof="0" dirty="0">
                <a:ln>
                  <a:noFill/>
                </a:ln>
                <a:solidFill>
                  <a:srgbClr val="006EAB"/>
                </a:solidFill>
                <a:effectLst/>
                <a:uLnTx/>
                <a:uFillTx/>
                <a:latin typeface="Verdana" panose="020B0604030504040204" pitchFamily="34" charset="0"/>
                <a:ea typeface="Gulim" panose="020B0600000101010101" pitchFamily="34" charset="-127"/>
                <a:cs typeface="+mn-cs"/>
              </a:rPr>
              <a:t>.</a:t>
            </a:r>
            <a:endParaRPr kumimoji="0" lang="en-US" altLang="en-US" sz="1100" b="0" i="1" u="none" strike="noStrike" kern="1200" cap="none" spc="0" normalizeH="0" baseline="0" noProof="0" dirty="0">
              <a:ln>
                <a:noFill/>
              </a:ln>
              <a:solidFill>
                <a:srgbClr val="006EAB"/>
              </a:solidFill>
              <a:effectLst/>
              <a:uLnTx/>
              <a:uFillTx/>
              <a:latin typeface="Verdana" panose="020B0604030504040204" pitchFamily="34" charset="0"/>
              <a:ea typeface="+mn-ea"/>
              <a:cs typeface="+mn-cs"/>
            </a:endParaRPr>
          </a:p>
        </p:txBody>
      </p:sp>
      <p:sp>
        <p:nvSpPr>
          <p:cNvPr id="17" name="TextBox 16">
            <a:extLst>
              <a:ext uri="{FF2B5EF4-FFF2-40B4-BE49-F238E27FC236}">
                <a16:creationId xmlns:a16="http://schemas.microsoft.com/office/drawing/2014/main" id="{543A4A89-0CF1-46B4-A676-8B65BF4572EE}"/>
              </a:ext>
            </a:extLst>
          </p:cNvPr>
          <p:cNvSpPr txBox="1"/>
          <p:nvPr/>
        </p:nvSpPr>
        <p:spPr>
          <a:xfrm>
            <a:off x="2499121" y="1125437"/>
            <a:ext cx="6094268" cy="369332"/>
          </a:xfrm>
          <a:prstGeom prst="rect">
            <a:avLst/>
          </a:prstGeom>
          <a:noFill/>
        </p:spPr>
        <p:txBody>
          <a:bodyPr wrap="square">
            <a:spAutoFit/>
          </a:bodyPr>
          <a:lstStyle/>
          <a:p>
            <a:pPr marL="457200" marR="0" lvl="1" indent="0" algn="ctr" defTabSz="914400" rtl="0" eaLnBrk="1" fontAlgn="auto" latinLnBrk="0" hangingPunct="1">
              <a:lnSpc>
                <a:spcPct val="100000"/>
              </a:lnSpc>
              <a:spcBef>
                <a:spcPct val="20000"/>
              </a:spcBef>
              <a:spcAft>
                <a:spcPts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Testosterone Levels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03186E1C-1D3C-4541-822C-592DB939EB9D}"/>
              </a:ext>
            </a:extLst>
          </p:cNvPr>
          <p:cNvSpPr>
            <a:spLocks noGrp="1" noChangeArrowheads="1"/>
          </p:cNvSpPr>
          <p:nvPr>
            <p:ph type="title"/>
          </p:nvPr>
        </p:nvSpPr>
        <p:spPr>
          <a:xfrm>
            <a:off x="216727" y="165342"/>
            <a:ext cx="10652454" cy="809860"/>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Sexual Function (3 Years)</a:t>
            </a:r>
            <a:endParaRPr lang="nl-NL" altLang="en-US" sz="3200" b="1" dirty="0"/>
          </a:p>
        </p:txBody>
      </p:sp>
      <p:sp>
        <p:nvSpPr>
          <p:cNvPr id="44035" name="Rectangle 5">
            <a:extLst>
              <a:ext uri="{FF2B5EF4-FFF2-40B4-BE49-F238E27FC236}">
                <a16:creationId xmlns:a16="http://schemas.microsoft.com/office/drawing/2014/main" id="{E06E3B20-3D88-4402-8FDE-85204D235FD6}"/>
              </a:ext>
            </a:extLst>
          </p:cNvPr>
          <p:cNvSpPr>
            <a:spLocks noGrp="1" noChangeArrowheads="1"/>
          </p:cNvSpPr>
          <p:nvPr>
            <p:ph type="body" idx="1"/>
          </p:nvPr>
        </p:nvSpPr>
        <p:spPr>
          <a:xfrm>
            <a:off x="71826" y="993198"/>
            <a:ext cx="11451692" cy="3141025"/>
          </a:xfrm>
          <a:noFill/>
        </p:spPr>
        <p:txBody>
          <a:bodyPr/>
          <a:lstStyle/>
          <a:p>
            <a:pPr lvl="1" eaLnBrk="1" hangingPunct="1">
              <a:buFontTx/>
              <a:buChar char="•"/>
            </a:pPr>
            <a:r>
              <a:rPr lang="en-GB" altLang="en-US" sz="1600" dirty="0">
                <a:solidFill>
                  <a:schemeClr val="accent5"/>
                </a:solidFill>
              </a:rPr>
              <a:t>After treatment with T Gel, Sexual Desire, Sexual Enjoyment and Sexual Activity improved, compared with baseline, and were maintained at the same level from 6 months until the end of the treatment period.</a:t>
            </a:r>
          </a:p>
          <a:p>
            <a:pPr lvl="1" eaLnBrk="1" hangingPunct="1">
              <a:buFontTx/>
              <a:buChar char="•"/>
            </a:pPr>
            <a:endParaRPr lang="en-US" altLang="en-US" sz="1600" dirty="0"/>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p:txBody>
      </p:sp>
      <p:grpSp>
        <p:nvGrpSpPr>
          <p:cNvPr id="44036" name="Group 6">
            <a:extLst>
              <a:ext uri="{FF2B5EF4-FFF2-40B4-BE49-F238E27FC236}">
                <a16:creationId xmlns:a16="http://schemas.microsoft.com/office/drawing/2014/main" id="{E1910C0C-BDB7-43B2-B55E-F3CBBD6AFC09}"/>
              </a:ext>
            </a:extLst>
          </p:cNvPr>
          <p:cNvGrpSpPr>
            <a:grpSpLocks/>
          </p:cNvGrpSpPr>
          <p:nvPr/>
        </p:nvGrpSpPr>
        <p:grpSpPr bwMode="auto">
          <a:xfrm>
            <a:off x="1732253" y="1540825"/>
            <a:ext cx="8419666" cy="4314310"/>
            <a:chOff x="1024" y="1185"/>
            <a:chExt cx="4168" cy="2515"/>
          </a:xfrm>
        </p:grpSpPr>
        <p:grpSp>
          <p:nvGrpSpPr>
            <p:cNvPr id="44048" name="Group 7">
              <a:extLst>
                <a:ext uri="{FF2B5EF4-FFF2-40B4-BE49-F238E27FC236}">
                  <a16:creationId xmlns:a16="http://schemas.microsoft.com/office/drawing/2014/main" id="{6E16D726-504A-49A9-8E2D-FA90EC0A88B2}"/>
                </a:ext>
              </a:extLst>
            </p:cNvPr>
            <p:cNvGrpSpPr>
              <a:grpSpLocks/>
            </p:cNvGrpSpPr>
            <p:nvPr/>
          </p:nvGrpSpPr>
          <p:grpSpPr bwMode="auto">
            <a:xfrm>
              <a:off x="1024" y="1185"/>
              <a:ext cx="4168" cy="2515"/>
              <a:chOff x="1024" y="1185"/>
              <a:chExt cx="4168" cy="2515"/>
            </a:xfrm>
          </p:grpSpPr>
          <p:grpSp>
            <p:nvGrpSpPr>
              <p:cNvPr id="44052" name="Group 8">
                <a:extLst>
                  <a:ext uri="{FF2B5EF4-FFF2-40B4-BE49-F238E27FC236}">
                    <a16:creationId xmlns:a16="http://schemas.microsoft.com/office/drawing/2014/main" id="{BD6D5832-2525-496C-A981-1F69A17BAC40}"/>
                  </a:ext>
                </a:extLst>
              </p:cNvPr>
              <p:cNvGrpSpPr>
                <a:grpSpLocks/>
              </p:cNvGrpSpPr>
              <p:nvPr/>
            </p:nvGrpSpPr>
            <p:grpSpPr bwMode="auto">
              <a:xfrm>
                <a:off x="1024" y="1185"/>
                <a:ext cx="4168" cy="2515"/>
                <a:chOff x="1024" y="1185"/>
                <a:chExt cx="1046" cy="2515"/>
              </a:xfrm>
            </p:grpSpPr>
            <p:grpSp>
              <p:nvGrpSpPr>
                <p:cNvPr id="44055" name="Group 9">
                  <a:extLst>
                    <a:ext uri="{FF2B5EF4-FFF2-40B4-BE49-F238E27FC236}">
                      <a16:creationId xmlns:a16="http://schemas.microsoft.com/office/drawing/2014/main" id="{6E213E8D-1023-4E91-84C9-5156EDD4A9BF}"/>
                    </a:ext>
                  </a:extLst>
                </p:cNvPr>
                <p:cNvGrpSpPr>
                  <a:grpSpLocks/>
                </p:cNvGrpSpPr>
                <p:nvPr/>
              </p:nvGrpSpPr>
              <p:grpSpPr bwMode="auto">
                <a:xfrm>
                  <a:off x="1024" y="1185"/>
                  <a:ext cx="1046" cy="1298"/>
                  <a:chOff x="935" y="1245"/>
                  <a:chExt cx="5153" cy="1889"/>
                </a:xfrm>
              </p:grpSpPr>
              <p:pic>
                <p:nvPicPr>
                  <p:cNvPr id="44059" name="Picture 10" descr="white">
                    <a:extLst>
                      <a:ext uri="{FF2B5EF4-FFF2-40B4-BE49-F238E27FC236}">
                        <a16:creationId xmlns:a16="http://schemas.microsoft.com/office/drawing/2014/main" id="{BC7DF92F-6FE9-4769-A0FB-D82A7E8B3C30}"/>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0" name="AutoShape 11">
                    <a:extLst>
                      <a:ext uri="{FF2B5EF4-FFF2-40B4-BE49-F238E27FC236}">
                        <a16:creationId xmlns:a16="http://schemas.microsoft.com/office/drawing/2014/main" id="{ACA8B8B7-A4C8-41BA-BBB5-78C788102CE4}"/>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0000"/>
                      </a:solidFill>
                      <a:effectLst/>
                      <a:uLnTx/>
                      <a:uFillTx/>
                      <a:latin typeface="Poppins Light"/>
                      <a:ea typeface="+mn-ea"/>
                      <a:cs typeface="+mn-cs"/>
                    </a:endParaRPr>
                  </a:p>
                </p:txBody>
              </p:sp>
            </p:grpSp>
            <p:grpSp>
              <p:nvGrpSpPr>
                <p:cNvPr id="44056" name="Group 12">
                  <a:extLst>
                    <a:ext uri="{FF2B5EF4-FFF2-40B4-BE49-F238E27FC236}">
                      <a16:creationId xmlns:a16="http://schemas.microsoft.com/office/drawing/2014/main" id="{56C917DE-3FFB-4F13-81F4-0401B59A7969}"/>
                    </a:ext>
                  </a:extLst>
                </p:cNvPr>
                <p:cNvGrpSpPr>
                  <a:grpSpLocks/>
                </p:cNvGrpSpPr>
                <p:nvPr/>
              </p:nvGrpSpPr>
              <p:grpSpPr bwMode="auto">
                <a:xfrm>
                  <a:off x="1024" y="2402"/>
                  <a:ext cx="1046" cy="1298"/>
                  <a:chOff x="935" y="1245"/>
                  <a:chExt cx="5153" cy="1889"/>
                </a:xfrm>
              </p:grpSpPr>
              <p:pic>
                <p:nvPicPr>
                  <p:cNvPr id="44057" name="Picture 13" descr="white">
                    <a:extLst>
                      <a:ext uri="{FF2B5EF4-FFF2-40B4-BE49-F238E27FC236}">
                        <a16:creationId xmlns:a16="http://schemas.microsoft.com/office/drawing/2014/main" id="{26DCF554-02F8-41CF-BAA6-E69DC9A2CCAE}"/>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8" name="AutoShape 14">
                    <a:extLst>
                      <a:ext uri="{FF2B5EF4-FFF2-40B4-BE49-F238E27FC236}">
                        <a16:creationId xmlns:a16="http://schemas.microsoft.com/office/drawing/2014/main" id="{59299D10-1207-4918-AB8D-223DF1F8AFF2}"/>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0000"/>
                      </a:solidFill>
                      <a:effectLst/>
                      <a:uLnTx/>
                      <a:uFillTx/>
                      <a:latin typeface="Poppins Light"/>
                      <a:ea typeface="+mn-ea"/>
                      <a:cs typeface="+mn-cs"/>
                    </a:endParaRPr>
                  </a:p>
                </p:txBody>
              </p:sp>
            </p:grpSp>
          </p:grpSp>
          <p:pic>
            <p:nvPicPr>
              <p:cNvPr id="44053" name="Picture 15" descr="desact">
                <a:extLst>
                  <a:ext uri="{FF2B5EF4-FFF2-40B4-BE49-F238E27FC236}">
                    <a16:creationId xmlns:a16="http://schemas.microsoft.com/office/drawing/2014/main" id="{A30DD453-0392-4F6D-9028-A92BE6FFD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 y="1261"/>
                <a:ext cx="3494" cy="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4" name="Picture 16" descr="erect2">
                <a:extLst>
                  <a:ext uri="{FF2B5EF4-FFF2-40B4-BE49-F238E27FC236}">
                    <a16:creationId xmlns:a16="http://schemas.microsoft.com/office/drawing/2014/main" id="{ABB19170-A0A4-4E2F-A429-F22966E857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 y="2444"/>
                <a:ext cx="3668" cy="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49" name="Text Box 17">
              <a:extLst>
                <a:ext uri="{FF2B5EF4-FFF2-40B4-BE49-F238E27FC236}">
                  <a16:creationId xmlns:a16="http://schemas.microsoft.com/office/drawing/2014/main" id="{B046E6BA-9344-4700-8247-324AB8A7D30E}"/>
                </a:ext>
              </a:extLst>
            </p:cNvPr>
            <p:cNvSpPr txBox="1">
              <a:spLocks noChangeArrowheads="1"/>
            </p:cNvSpPr>
            <p:nvPr/>
          </p:nvSpPr>
          <p:spPr bwMode="auto">
            <a:xfrm>
              <a:off x="3541" y="1559"/>
              <a:ext cx="145" cy="2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Poppins Light"/>
                  <a:ea typeface="+mn-ea"/>
                  <a:cs typeface="+mn-cs"/>
                </a:rPr>
                <a:t>*</a:t>
              </a:r>
            </a:p>
          </p:txBody>
        </p:sp>
        <p:sp>
          <p:nvSpPr>
            <p:cNvPr id="44050" name="Text Box 18">
              <a:extLst>
                <a:ext uri="{FF2B5EF4-FFF2-40B4-BE49-F238E27FC236}">
                  <a16:creationId xmlns:a16="http://schemas.microsoft.com/office/drawing/2014/main" id="{7883C648-A28F-4D6D-ACCF-1BDCDF94075B}"/>
                </a:ext>
              </a:extLst>
            </p:cNvPr>
            <p:cNvSpPr txBox="1">
              <a:spLocks noChangeArrowheads="1"/>
            </p:cNvSpPr>
            <p:nvPr/>
          </p:nvSpPr>
          <p:spPr bwMode="auto">
            <a:xfrm>
              <a:off x="1692" y="1473"/>
              <a:ext cx="145" cy="2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Poppins Light"/>
                  <a:ea typeface="+mn-ea"/>
                  <a:cs typeface="+mn-cs"/>
                </a:rPr>
                <a:t>*</a:t>
              </a:r>
            </a:p>
          </p:txBody>
        </p:sp>
        <p:sp>
          <p:nvSpPr>
            <p:cNvPr id="44051" name="Text Box 19">
              <a:extLst>
                <a:ext uri="{FF2B5EF4-FFF2-40B4-BE49-F238E27FC236}">
                  <a16:creationId xmlns:a16="http://schemas.microsoft.com/office/drawing/2014/main" id="{3B3A555E-EEC0-4B74-BB30-0BCB902890C0}"/>
                </a:ext>
              </a:extLst>
            </p:cNvPr>
            <p:cNvSpPr txBox="1">
              <a:spLocks noChangeArrowheads="1"/>
            </p:cNvSpPr>
            <p:nvPr/>
          </p:nvSpPr>
          <p:spPr bwMode="auto">
            <a:xfrm>
              <a:off x="1696" y="2713"/>
              <a:ext cx="145" cy="21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Poppins Light"/>
                  <a:ea typeface="+mn-ea"/>
                  <a:cs typeface="+mn-cs"/>
                </a:rPr>
                <a:t>*</a:t>
              </a:r>
            </a:p>
          </p:txBody>
        </p:sp>
      </p:grpSp>
      <p:sp>
        <p:nvSpPr>
          <p:cNvPr id="44037" name="Rectangle 20">
            <a:extLst>
              <a:ext uri="{FF2B5EF4-FFF2-40B4-BE49-F238E27FC236}">
                <a16:creationId xmlns:a16="http://schemas.microsoft.com/office/drawing/2014/main" id="{FD819410-FC1C-4031-9CEE-000215838FAC}"/>
              </a:ext>
            </a:extLst>
          </p:cNvPr>
          <p:cNvSpPr>
            <a:spLocks noChangeArrowheads="1"/>
          </p:cNvSpPr>
          <p:nvPr/>
        </p:nvSpPr>
        <p:spPr bwMode="auto">
          <a:xfrm>
            <a:off x="3587512" y="1714405"/>
            <a:ext cx="10411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Sexual Desire </a:t>
            </a:r>
          </a:p>
        </p:txBody>
      </p:sp>
      <p:sp>
        <p:nvSpPr>
          <p:cNvPr id="44038" name="Rectangle 21">
            <a:extLst>
              <a:ext uri="{FF2B5EF4-FFF2-40B4-BE49-F238E27FC236}">
                <a16:creationId xmlns:a16="http://schemas.microsoft.com/office/drawing/2014/main" id="{4435461E-E40E-4C1E-99B9-7170428397E0}"/>
              </a:ext>
            </a:extLst>
          </p:cNvPr>
          <p:cNvSpPr>
            <a:spLocks noChangeArrowheads="1"/>
          </p:cNvSpPr>
          <p:nvPr/>
        </p:nvSpPr>
        <p:spPr bwMode="auto">
          <a:xfrm>
            <a:off x="7407622" y="1729488"/>
            <a:ext cx="11174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Sexual Activity </a:t>
            </a:r>
          </a:p>
        </p:txBody>
      </p:sp>
      <p:sp>
        <p:nvSpPr>
          <p:cNvPr id="44039" name="Text Box 22">
            <a:extLst>
              <a:ext uri="{FF2B5EF4-FFF2-40B4-BE49-F238E27FC236}">
                <a16:creationId xmlns:a16="http://schemas.microsoft.com/office/drawing/2014/main" id="{98B70F71-D99B-4382-9F0C-51D85F119409}"/>
              </a:ext>
            </a:extLst>
          </p:cNvPr>
          <p:cNvSpPr txBox="1">
            <a:spLocks noChangeArrowheads="1"/>
          </p:cNvSpPr>
          <p:nvPr/>
        </p:nvSpPr>
        <p:spPr bwMode="auto">
          <a:xfrm rot="16200000">
            <a:off x="1514239" y="2479917"/>
            <a:ext cx="14313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Sexual desire (0-7)</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4040" name="Text Box 23">
            <a:extLst>
              <a:ext uri="{FF2B5EF4-FFF2-40B4-BE49-F238E27FC236}">
                <a16:creationId xmlns:a16="http://schemas.microsoft.com/office/drawing/2014/main" id="{9E11492E-4B1D-4DAB-9823-784A85B85B6A}"/>
              </a:ext>
            </a:extLst>
          </p:cNvPr>
          <p:cNvSpPr txBox="1">
            <a:spLocks noChangeArrowheads="1"/>
          </p:cNvSpPr>
          <p:nvPr/>
        </p:nvSpPr>
        <p:spPr bwMode="auto">
          <a:xfrm rot="16200000">
            <a:off x="5235721" y="2341541"/>
            <a:ext cx="15011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Sexual activity (0-7)</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4041" name="Rectangle 24">
            <a:extLst>
              <a:ext uri="{FF2B5EF4-FFF2-40B4-BE49-F238E27FC236}">
                <a16:creationId xmlns:a16="http://schemas.microsoft.com/office/drawing/2014/main" id="{83596BA7-C941-4576-86FE-3141499F8262}"/>
              </a:ext>
            </a:extLst>
          </p:cNvPr>
          <p:cNvSpPr>
            <a:spLocks noChangeArrowheads="1"/>
          </p:cNvSpPr>
          <p:nvPr/>
        </p:nvSpPr>
        <p:spPr bwMode="auto">
          <a:xfrm>
            <a:off x="3275601" y="3801819"/>
            <a:ext cx="18929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Satisfaction with Erection</a:t>
            </a:r>
          </a:p>
        </p:txBody>
      </p:sp>
      <p:sp>
        <p:nvSpPr>
          <p:cNvPr id="44042" name="Rectangle 25">
            <a:extLst>
              <a:ext uri="{FF2B5EF4-FFF2-40B4-BE49-F238E27FC236}">
                <a16:creationId xmlns:a16="http://schemas.microsoft.com/office/drawing/2014/main" id="{43FCC342-6C37-4696-9F45-38020D59D621}"/>
              </a:ext>
            </a:extLst>
          </p:cNvPr>
          <p:cNvSpPr>
            <a:spLocks noChangeArrowheads="1"/>
          </p:cNvSpPr>
          <p:nvPr/>
        </p:nvSpPr>
        <p:spPr bwMode="auto">
          <a:xfrm>
            <a:off x="7236678" y="3807628"/>
            <a:ext cx="14593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 Without Erections</a:t>
            </a:r>
          </a:p>
        </p:txBody>
      </p:sp>
      <p:sp>
        <p:nvSpPr>
          <p:cNvPr id="44043" name="Text Box 26">
            <a:extLst>
              <a:ext uri="{FF2B5EF4-FFF2-40B4-BE49-F238E27FC236}">
                <a16:creationId xmlns:a16="http://schemas.microsoft.com/office/drawing/2014/main" id="{6886819F-EBFA-4998-B761-67BF33AF1978}"/>
              </a:ext>
            </a:extLst>
          </p:cNvPr>
          <p:cNvSpPr txBox="1">
            <a:spLocks noChangeArrowheads="1"/>
          </p:cNvSpPr>
          <p:nvPr/>
        </p:nvSpPr>
        <p:spPr bwMode="auto">
          <a:xfrm rot="16200000">
            <a:off x="1614268" y="4387480"/>
            <a:ext cx="12313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Satisfaction (0-7)</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4044" name="Text Box 27">
            <a:extLst>
              <a:ext uri="{FF2B5EF4-FFF2-40B4-BE49-F238E27FC236}">
                <a16:creationId xmlns:a16="http://schemas.microsoft.com/office/drawing/2014/main" id="{3BAF0C4E-D057-431B-920B-8A1B6AFF014F}"/>
              </a:ext>
            </a:extLst>
          </p:cNvPr>
          <p:cNvSpPr txBox="1">
            <a:spLocks noChangeArrowheads="1"/>
          </p:cNvSpPr>
          <p:nvPr/>
        </p:nvSpPr>
        <p:spPr bwMode="auto">
          <a:xfrm>
            <a:off x="7132926" y="5728911"/>
            <a:ext cx="1666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a:ln>
                <a:noFill/>
              </a:ln>
              <a:solidFill>
                <a:srgbClr val="000000"/>
              </a:solidFill>
              <a:effectLst/>
              <a:uLnTx/>
              <a:uFillTx/>
              <a:latin typeface="Poppins Light"/>
              <a:ea typeface="+mn-ea"/>
              <a:cs typeface="+mn-cs"/>
            </a:endParaRPr>
          </a:p>
        </p:txBody>
      </p:sp>
      <p:sp>
        <p:nvSpPr>
          <p:cNvPr id="44045" name="Text Box 28">
            <a:extLst>
              <a:ext uri="{FF2B5EF4-FFF2-40B4-BE49-F238E27FC236}">
                <a16:creationId xmlns:a16="http://schemas.microsoft.com/office/drawing/2014/main" id="{A4DC739A-FD1F-4441-B9DB-748828D05DA1}"/>
              </a:ext>
            </a:extLst>
          </p:cNvPr>
          <p:cNvSpPr txBox="1">
            <a:spLocks noChangeArrowheads="1"/>
          </p:cNvSpPr>
          <p:nvPr/>
        </p:nvSpPr>
        <p:spPr bwMode="auto">
          <a:xfrm>
            <a:off x="3275601" y="5730666"/>
            <a:ext cx="1670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4046" name="Text Box 29">
            <a:extLst>
              <a:ext uri="{FF2B5EF4-FFF2-40B4-BE49-F238E27FC236}">
                <a16:creationId xmlns:a16="http://schemas.microsoft.com/office/drawing/2014/main" id="{79D94657-0355-4050-AD92-0051873EE54C}"/>
              </a:ext>
            </a:extLst>
          </p:cNvPr>
          <p:cNvSpPr txBox="1">
            <a:spLocks noChangeArrowheads="1"/>
          </p:cNvSpPr>
          <p:nvPr/>
        </p:nvSpPr>
        <p:spPr bwMode="auto">
          <a:xfrm rot="16200000">
            <a:off x="5229945" y="4369101"/>
            <a:ext cx="15126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Subjects without erections (%)</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4047" name="Text Box 31">
            <a:extLst>
              <a:ext uri="{FF2B5EF4-FFF2-40B4-BE49-F238E27FC236}">
                <a16:creationId xmlns:a16="http://schemas.microsoft.com/office/drawing/2014/main" id="{BACF739D-4798-4302-9883-42A8C56FA501}"/>
              </a:ext>
            </a:extLst>
          </p:cNvPr>
          <p:cNvSpPr txBox="1">
            <a:spLocks noChangeArrowheads="1"/>
          </p:cNvSpPr>
          <p:nvPr/>
        </p:nvSpPr>
        <p:spPr bwMode="auto">
          <a:xfrm>
            <a:off x="1553490" y="6047856"/>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:2085-98.</a:t>
            </a:r>
            <a:endParaRPr kumimoji="0" lang="en-US" altLang="en-US" sz="1100" b="0" i="1" u="none" strike="noStrike" kern="1200" cap="none" spc="0" normalizeH="0" baseline="0" noProof="0" dirty="0">
              <a:ln>
                <a:noFill/>
              </a:ln>
              <a:solidFill>
                <a:srgbClr val="006EAB"/>
              </a:solidFill>
              <a:effectLst/>
              <a:uLnTx/>
              <a:uFillTx/>
              <a:latin typeface="Poppins Light"/>
              <a:ea typeface="+mn-ea"/>
              <a:cs typeface="+mn-cs"/>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a:extLst>
              <a:ext uri="{FF2B5EF4-FFF2-40B4-BE49-F238E27FC236}">
                <a16:creationId xmlns:a16="http://schemas.microsoft.com/office/drawing/2014/main" id="{05C50500-DD94-434E-920C-F4F2936839F8}"/>
              </a:ext>
            </a:extLst>
          </p:cNvPr>
          <p:cNvSpPr>
            <a:spLocks noGrp="1" noChangeArrowheads="1"/>
          </p:cNvSpPr>
          <p:nvPr>
            <p:ph type="body" idx="1"/>
          </p:nvPr>
        </p:nvSpPr>
        <p:spPr>
          <a:xfrm>
            <a:off x="261945" y="1062903"/>
            <a:ext cx="11105710" cy="3141025"/>
          </a:xfrm>
          <a:noFill/>
        </p:spPr>
        <p:txBody>
          <a:bodyPr/>
          <a:lstStyle/>
          <a:p>
            <a:pPr lvl="1" eaLnBrk="1" hangingPunct="1">
              <a:buFontTx/>
              <a:buChar char="•"/>
            </a:pPr>
            <a:r>
              <a:rPr lang="en-US" altLang="en-US" sz="1400" dirty="0">
                <a:solidFill>
                  <a:schemeClr val="accent5"/>
                </a:solidFill>
              </a:rPr>
              <a:t>Positive mood improved significantly and changes were sustained from baseline</a:t>
            </a:r>
          </a:p>
          <a:p>
            <a:pPr lvl="1" eaLnBrk="1" hangingPunct="1">
              <a:buFontTx/>
              <a:buChar char="•"/>
            </a:pPr>
            <a:r>
              <a:rPr lang="en-GB" altLang="en-US" sz="1400" dirty="0">
                <a:solidFill>
                  <a:schemeClr val="accent5"/>
                </a:solidFill>
              </a:rPr>
              <a:t>Negative mood parameters were decreased and remained significantly lower (p=0.0013) than baseline without further changes after 6 months of T Gel replacement therapy.</a:t>
            </a:r>
          </a:p>
          <a:p>
            <a:pPr lvl="1" eaLnBrk="1" hangingPunct="1">
              <a:buFontTx/>
              <a:buChar char="•"/>
            </a:pPr>
            <a:endParaRPr lang="en-US" altLang="en-US" sz="1400" dirty="0"/>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p:txBody>
      </p:sp>
      <p:grpSp>
        <p:nvGrpSpPr>
          <p:cNvPr id="45060" name="Group 6">
            <a:extLst>
              <a:ext uri="{FF2B5EF4-FFF2-40B4-BE49-F238E27FC236}">
                <a16:creationId xmlns:a16="http://schemas.microsoft.com/office/drawing/2014/main" id="{3F1EFDE3-AFCC-4F09-847A-D4D1DDD2D762}"/>
              </a:ext>
            </a:extLst>
          </p:cNvPr>
          <p:cNvGrpSpPr>
            <a:grpSpLocks/>
          </p:cNvGrpSpPr>
          <p:nvPr/>
        </p:nvGrpSpPr>
        <p:grpSpPr bwMode="auto">
          <a:xfrm>
            <a:off x="1442317" y="1981634"/>
            <a:ext cx="8867775" cy="3254375"/>
            <a:chOff x="974" y="1308"/>
            <a:chExt cx="4644" cy="1948"/>
          </a:xfrm>
        </p:grpSpPr>
        <p:grpSp>
          <p:nvGrpSpPr>
            <p:cNvPr id="45067" name="Group 7">
              <a:extLst>
                <a:ext uri="{FF2B5EF4-FFF2-40B4-BE49-F238E27FC236}">
                  <a16:creationId xmlns:a16="http://schemas.microsoft.com/office/drawing/2014/main" id="{5962132B-D28B-4D15-A154-C66D9062ABE5}"/>
                </a:ext>
              </a:extLst>
            </p:cNvPr>
            <p:cNvGrpSpPr>
              <a:grpSpLocks/>
            </p:cNvGrpSpPr>
            <p:nvPr/>
          </p:nvGrpSpPr>
          <p:grpSpPr bwMode="auto">
            <a:xfrm>
              <a:off x="974" y="1308"/>
              <a:ext cx="4644" cy="1948"/>
              <a:chOff x="935" y="1245"/>
              <a:chExt cx="5153" cy="1889"/>
            </a:xfrm>
          </p:grpSpPr>
          <p:pic>
            <p:nvPicPr>
              <p:cNvPr id="45073" name="Picture 8" descr="white">
                <a:extLst>
                  <a:ext uri="{FF2B5EF4-FFF2-40B4-BE49-F238E27FC236}">
                    <a16:creationId xmlns:a16="http://schemas.microsoft.com/office/drawing/2014/main" id="{FAEC40E9-5A94-46D2-847C-3E0590E75AF3}"/>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4" name="AutoShape 9">
                <a:extLst>
                  <a:ext uri="{FF2B5EF4-FFF2-40B4-BE49-F238E27FC236}">
                    <a16:creationId xmlns:a16="http://schemas.microsoft.com/office/drawing/2014/main" id="{FF9ACF05-8B9F-4E2B-A897-8F41EC307A64}"/>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45068" name="Picture 10" descr="moods 2">
              <a:extLst>
                <a:ext uri="{FF2B5EF4-FFF2-40B4-BE49-F238E27FC236}">
                  <a16:creationId xmlns:a16="http://schemas.microsoft.com/office/drawing/2014/main" id="{FCAEFD02-9843-4F38-B91C-06F8ABF3B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 y="1489"/>
              <a:ext cx="392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Text Box 11">
              <a:extLst>
                <a:ext uri="{FF2B5EF4-FFF2-40B4-BE49-F238E27FC236}">
                  <a16:creationId xmlns:a16="http://schemas.microsoft.com/office/drawing/2014/main" id="{67E0C3CD-4687-4B05-8C08-571558EA87C7}"/>
                </a:ext>
              </a:extLst>
            </p:cNvPr>
            <p:cNvSpPr txBox="1">
              <a:spLocks noChangeArrowheads="1"/>
            </p:cNvSpPr>
            <p:nvPr/>
          </p:nvSpPr>
          <p:spPr bwMode="auto">
            <a:xfrm>
              <a:off x="2305" y="2705"/>
              <a:ext cx="839" cy="14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Poppins Light"/>
                  <a:ea typeface="+mn-ea"/>
                  <a:cs typeface="+mn-cs"/>
                </a:rPr>
                <a:t>p = 0.0022</a:t>
              </a:r>
            </a:p>
          </p:txBody>
        </p:sp>
        <p:sp>
          <p:nvSpPr>
            <p:cNvPr id="45070" name="Text Box 12">
              <a:extLst>
                <a:ext uri="{FF2B5EF4-FFF2-40B4-BE49-F238E27FC236}">
                  <a16:creationId xmlns:a16="http://schemas.microsoft.com/office/drawing/2014/main" id="{10A4641A-9B37-4F5D-90E2-355020B1A174}"/>
                </a:ext>
              </a:extLst>
            </p:cNvPr>
            <p:cNvSpPr txBox="1">
              <a:spLocks noChangeArrowheads="1"/>
            </p:cNvSpPr>
            <p:nvPr/>
          </p:nvSpPr>
          <p:spPr bwMode="auto">
            <a:xfrm>
              <a:off x="4345" y="2705"/>
              <a:ext cx="839" cy="14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305A80"/>
                  </a:solidFill>
                  <a:effectLst/>
                  <a:uLnTx/>
                  <a:uFillTx/>
                  <a:latin typeface="Arial" panose="020B0604020202020204" pitchFamily="34" charset="0"/>
                  <a:ea typeface="+mn-ea"/>
                  <a:cs typeface="+mn-cs"/>
                </a:rPr>
                <a:t> </a:t>
              </a:r>
              <a:r>
                <a:rPr kumimoji="0" lang="en-US" altLang="en-US" sz="1000" b="0" i="0" u="none" strike="noStrike" kern="1200" cap="none" spc="0" normalizeH="0" baseline="0" noProof="0" dirty="0">
                  <a:ln>
                    <a:noFill/>
                  </a:ln>
                  <a:solidFill>
                    <a:srgbClr val="000000"/>
                  </a:solidFill>
                  <a:effectLst/>
                  <a:uLnTx/>
                  <a:uFillTx/>
                  <a:latin typeface="Poppins Light"/>
                  <a:ea typeface="+mn-ea"/>
                  <a:cs typeface="+mn-cs"/>
                </a:rPr>
                <a:t>p = 0.0013</a:t>
              </a:r>
            </a:p>
          </p:txBody>
        </p:sp>
        <p:sp>
          <p:nvSpPr>
            <p:cNvPr id="45071" name="Text Box 13">
              <a:extLst>
                <a:ext uri="{FF2B5EF4-FFF2-40B4-BE49-F238E27FC236}">
                  <a16:creationId xmlns:a16="http://schemas.microsoft.com/office/drawing/2014/main" id="{FE845497-5FA4-4C12-ACC5-BAA85724F90A}"/>
                </a:ext>
              </a:extLst>
            </p:cNvPr>
            <p:cNvSpPr txBox="1">
              <a:spLocks noChangeArrowheads="1"/>
            </p:cNvSpPr>
            <p:nvPr/>
          </p:nvSpPr>
          <p:spPr bwMode="auto">
            <a:xfrm>
              <a:off x="1788" y="1960"/>
              <a:ext cx="96" cy="219"/>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305A80"/>
                </a:solidFill>
                <a:effectLst/>
                <a:uLnTx/>
                <a:uFillTx/>
                <a:latin typeface="Arial" panose="020B0604020202020204" pitchFamily="34" charset="0"/>
                <a:ea typeface="+mn-ea"/>
                <a:cs typeface="+mn-cs"/>
              </a:endParaRPr>
            </a:p>
          </p:txBody>
        </p:sp>
        <p:sp>
          <p:nvSpPr>
            <p:cNvPr id="45072" name="Text Box 14">
              <a:extLst>
                <a:ext uri="{FF2B5EF4-FFF2-40B4-BE49-F238E27FC236}">
                  <a16:creationId xmlns:a16="http://schemas.microsoft.com/office/drawing/2014/main" id="{03F74CD8-1F81-4B50-9A84-DE276CE96BBF}"/>
                </a:ext>
              </a:extLst>
            </p:cNvPr>
            <p:cNvSpPr txBox="1">
              <a:spLocks noChangeArrowheads="1"/>
            </p:cNvSpPr>
            <p:nvPr/>
          </p:nvSpPr>
          <p:spPr bwMode="auto">
            <a:xfrm>
              <a:off x="3845" y="2031"/>
              <a:ext cx="96" cy="22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305A80"/>
                </a:solidFill>
                <a:effectLst/>
                <a:uLnTx/>
                <a:uFillTx/>
                <a:latin typeface="Arial" panose="020B0604020202020204" pitchFamily="34" charset="0"/>
                <a:ea typeface="+mn-ea"/>
                <a:cs typeface="+mn-cs"/>
              </a:endParaRPr>
            </a:p>
          </p:txBody>
        </p:sp>
      </p:grpSp>
      <p:sp>
        <p:nvSpPr>
          <p:cNvPr id="45061" name="Rectangle 15">
            <a:extLst>
              <a:ext uri="{FF2B5EF4-FFF2-40B4-BE49-F238E27FC236}">
                <a16:creationId xmlns:a16="http://schemas.microsoft.com/office/drawing/2014/main" id="{8191EDCE-5612-4314-8C50-1E64361D12ED}"/>
              </a:ext>
            </a:extLst>
          </p:cNvPr>
          <p:cNvSpPr>
            <a:spLocks noChangeArrowheads="1"/>
          </p:cNvSpPr>
          <p:nvPr/>
        </p:nvSpPr>
        <p:spPr bwMode="auto">
          <a:xfrm>
            <a:off x="3443505" y="2425329"/>
            <a:ext cx="11175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Positive Moods</a:t>
            </a:r>
          </a:p>
        </p:txBody>
      </p:sp>
      <p:sp>
        <p:nvSpPr>
          <p:cNvPr id="45062" name="Rectangle 16">
            <a:extLst>
              <a:ext uri="{FF2B5EF4-FFF2-40B4-BE49-F238E27FC236}">
                <a16:creationId xmlns:a16="http://schemas.microsoft.com/office/drawing/2014/main" id="{C68E636C-C889-4F62-BE6B-CE08FD48976D}"/>
              </a:ext>
            </a:extLst>
          </p:cNvPr>
          <p:cNvSpPr>
            <a:spLocks noChangeArrowheads="1"/>
          </p:cNvSpPr>
          <p:nvPr/>
        </p:nvSpPr>
        <p:spPr bwMode="auto">
          <a:xfrm>
            <a:off x="7266454" y="2412547"/>
            <a:ext cx="122565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Negative Moods</a:t>
            </a:r>
          </a:p>
        </p:txBody>
      </p:sp>
      <p:sp>
        <p:nvSpPr>
          <p:cNvPr id="45063" name="Text Box 17">
            <a:extLst>
              <a:ext uri="{FF2B5EF4-FFF2-40B4-BE49-F238E27FC236}">
                <a16:creationId xmlns:a16="http://schemas.microsoft.com/office/drawing/2014/main" id="{3FCEDE7D-DE73-4BD0-A491-877393F655AC}"/>
              </a:ext>
            </a:extLst>
          </p:cNvPr>
          <p:cNvSpPr txBox="1">
            <a:spLocks noChangeArrowheads="1"/>
          </p:cNvSpPr>
          <p:nvPr/>
        </p:nvSpPr>
        <p:spPr bwMode="auto">
          <a:xfrm rot="16200000">
            <a:off x="970035" y="3476264"/>
            <a:ext cx="2082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Poppins Light"/>
                <a:ea typeface="+mn-ea"/>
                <a:cs typeface="+mn-cs"/>
              </a:rPr>
              <a:t>Positive moods (0-7)</a:t>
            </a:r>
            <a:endParaRPr kumimoji="0" lang="fr-BE" altLang="en-US" sz="1200" b="0" i="0" u="none" strike="noStrike" kern="1200" cap="none" spc="0" normalizeH="0" baseline="0" noProof="0">
              <a:ln>
                <a:noFill/>
              </a:ln>
              <a:solidFill>
                <a:srgbClr val="000000"/>
              </a:solidFill>
              <a:effectLst/>
              <a:uLnTx/>
              <a:uFillTx/>
              <a:latin typeface="Poppins Light"/>
              <a:ea typeface="+mn-ea"/>
              <a:cs typeface="+mn-cs"/>
            </a:endParaRPr>
          </a:p>
        </p:txBody>
      </p:sp>
      <p:sp>
        <p:nvSpPr>
          <p:cNvPr id="45064" name="Text Box 18">
            <a:extLst>
              <a:ext uri="{FF2B5EF4-FFF2-40B4-BE49-F238E27FC236}">
                <a16:creationId xmlns:a16="http://schemas.microsoft.com/office/drawing/2014/main" id="{071C12A5-2F7B-4802-AA61-99585D601F52}"/>
              </a:ext>
            </a:extLst>
          </p:cNvPr>
          <p:cNvSpPr txBox="1">
            <a:spLocks noChangeArrowheads="1"/>
          </p:cNvSpPr>
          <p:nvPr/>
        </p:nvSpPr>
        <p:spPr bwMode="auto">
          <a:xfrm>
            <a:off x="7196410" y="5040621"/>
            <a:ext cx="1565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5065" name="Text Box 19">
            <a:extLst>
              <a:ext uri="{FF2B5EF4-FFF2-40B4-BE49-F238E27FC236}">
                <a16:creationId xmlns:a16="http://schemas.microsoft.com/office/drawing/2014/main" id="{8FD8836C-867F-41AA-BFA3-545592C02AC3}"/>
              </a:ext>
            </a:extLst>
          </p:cNvPr>
          <p:cNvSpPr txBox="1">
            <a:spLocks noChangeArrowheads="1"/>
          </p:cNvSpPr>
          <p:nvPr/>
        </p:nvSpPr>
        <p:spPr bwMode="auto">
          <a:xfrm>
            <a:off x="3219643" y="5048860"/>
            <a:ext cx="1565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5066" name="Text Box 21">
            <a:extLst>
              <a:ext uri="{FF2B5EF4-FFF2-40B4-BE49-F238E27FC236}">
                <a16:creationId xmlns:a16="http://schemas.microsoft.com/office/drawing/2014/main" id="{530AC1B6-E104-49CF-BDE0-B68AD1886772}"/>
              </a:ext>
            </a:extLst>
          </p:cNvPr>
          <p:cNvSpPr txBox="1">
            <a:spLocks noChangeArrowheads="1"/>
          </p:cNvSpPr>
          <p:nvPr/>
        </p:nvSpPr>
        <p:spPr bwMode="auto">
          <a:xfrm>
            <a:off x="1587352" y="5965219"/>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:2085-98.</a:t>
            </a:r>
            <a:endParaRPr kumimoji="0" lang="en-US" altLang="en-US" sz="1100" b="0" i="1" u="none" strike="noStrike" kern="1200" cap="none" spc="0" normalizeH="0" baseline="0" noProof="0" dirty="0">
              <a:ln>
                <a:noFill/>
              </a:ln>
              <a:solidFill>
                <a:srgbClr val="006EAB"/>
              </a:solidFill>
              <a:effectLst/>
              <a:uLnTx/>
              <a:uFillTx/>
              <a:latin typeface="Poppins Light"/>
              <a:ea typeface="+mn-ea"/>
              <a:cs typeface="+mn-cs"/>
            </a:endParaRPr>
          </a:p>
        </p:txBody>
      </p:sp>
      <p:sp>
        <p:nvSpPr>
          <p:cNvPr id="19" name="Rectangle 4">
            <a:extLst>
              <a:ext uri="{FF2B5EF4-FFF2-40B4-BE49-F238E27FC236}">
                <a16:creationId xmlns:a16="http://schemas.microsoft.com/office/drawing/2014/main" id="{B170524B-3099-4923-A6B2-9E2EB82E4858}"/>
              </a:ext>
            </a:extLst>
          </p:cNvPr>
          <p:cNvSpPr txBox="1">
            <a:spLocks noChangeArrowheads="1"/>
          </p:cNvSpPr>
          <p:nvPr/>
        </p:nvSpPr>
        <p:spPr>
          <a:xfrm>
            <a:off x="259732" y="179747"/>
            <a:ext cx="10652454" cy="809860"/>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Effects on Mood (3 Years)</a:t>
            </a:r>
            <a:endParaRPr kumimoji="0" lang="nl-NL" altLang="en-US" sz="3200" b="1" i="0" u="none" strike="noStrike" kern="1200" cap="none" spc="0" normalizeH="0" baseline="0" noProof="0" dirty="0">
              <a:ln>
                <a:noFill/>
              </a:ln>
              <a:solidFill>
                <a:srgbClr val="006EAB"/>
              </a:solidFill>
              <a:effectLst/>
              <a:uLnTx/>
              <a:uFillTx/>
              <a:latin typeface="Poppins Medium"/>
              <a:ea typeface="+mj-ea"/>
              <a:cs typeface="+mj-cs"/>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a:extLst>
              <a:ext uri="{FF2B5EF4-FFF2-40B4-BE49-F238E27FC236}">
                <a16:creationId xmlns:a16="http://schemas.microsoft.com/office/drawing/2014/main" id="{33359FF4-1C88-450F-8B73-DFDF190523CF}"/>
              </a:ext>
            </a:extLst>
          </p:cNvPr>
          <p:cNvSpPr>
            <a:spLocks noGrp="1" noChangeArrowheads="1"/>
          </p:cNvSpPr>
          <p:nvPr>
            <p:ph type="body" idx="1"/>
          </p:nvPr>
        </p:nvSpPr>
        <p:spPr>
          <a:xfrm>
            <a:off x="366824" y="1293092"/>
            <a:ext cx="8686800" cy="4525963"/>
          </a:xfrm>
          <a:noFill/>
        </p:spPr>
        <p:txBody>
          <a:bodyPr/>
          <a:lstStyle/>
          <a:p>
            <a:pPr lvl="1" eaLnBrk="1" hangingPunct="1">
              <a:buFontTx/>
              <a:buChar char="•"/>
            </a:pPr>
            <a:r>
              <a:rPr lang="en-US" altLang="en-US" dirty="0">
                <a:solidFill>
                  <a:schemeClr val="accent5"/>
                </a:solidFill>
              </a:rPr>
              <a:t>Lean and fat body mass changed significantly from baseline</a:t>
            </a:r>
          </a:p>
          <a:p>
            <a:pPr lvl="1" eaLnBrk="1" hangingPunct="1">
              <a:buClr>
                <a:srgbClr val="CC0000"/>
              </a:buClr>
              <a:buFontTx/>
              <a:buChar char="•"/>
            </a:pPr>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p:txBody>
      </p:sp>
      <p:grpSp>
        <p:nvGrpSpPr>
          <p:cNvPr id="46084" name="Group 6">
            <a:extLst>
              <a:ext uri="{FF2B5EF4-FFF2-40B4-BE49-F238E27FC236}">
                <a16:creationId xmlns:a16="http://schemas.microsoft.com/office/drawing/2014/main" id="{9DB72C79-D6AE-4EE1-8DD6-AC4118CAF684}"/>
              </a:ext>
            </a:extLst>
          </p:cNvPr>
          <p:cNvGrpSpPr>
            <a:grpSpLocks/>
          </p:cNvGrpSpPr>
          <p:nvPr/>
        </p:nvGrpSpPr>
        <p:grpSpPr bwMode="auto">
          <a:xfrm>
            <a:off x="1711325" y="2133598"/>
            <a:ext cx="8178800" cy="3171825"/>
            <a:chOff x="1032" y="1341"/>
            <a:chExt cx="4519" cy="1931"/>
          </a:xfrm>
        </p:grpSpPr>
        <p:grpSp>
          <p:nvGrpSpPr>
            <p:cNvPr id="46092" name="Group 7">
              <a:extLst>
                <a:ext uri="{FF2B5EF4-FFF2-40B4-BE49-F238E27FC236}">
                  <a16:creationId xmlns:a16="http://schemas.microsoft.com/office/drawing/2014/main" id="{3CD82FA5-978D-4F3C-9779-81E41574F7AD}"/>
                </a:ext>
              </a:extLst>
            </p:cNvPr>
            <p:cNvGrpSpPr>
              <a:grpSpLocks/>
            </p:cNvGrpSpPr>
            <p:nvPr/>
          </p:nvGrpSpPr>
          <p:grpSpPr bwMode="auto">
            <a:xfrm>
              <a:off x="1032" y="1341"/>
              <a:ext cx="4519" cy="1931"/>
              <a:chOff x="1032" y="1341"/>
              <a:chExt cx="4519" cy="1931"/>
            </a:xfrm>
          </p:grpSpPr>
          <p:grpSp>
            <p:nvGrpSpPr>
              <p:cNvPr id="46097" name="Group 8">
                <a:extLst>
                  <a:ext uri="{FF2B5EF4-FFF2-40B4-BE49-F238E27FC236}">
                    <a16:creationId xmlns:a16="http://schemas.microsoft.com/office/drawing/2014/main" id="{7E72C43F-7E51-418D-B9B1-74246BF3EF40}"/>
                  </a:ext>
                </a:extLst>
              </p:cNvPr>
              <p:cNvGrpSpPr>
                <a:grpSpLocks/>
              </p:cNvGrpSpPr>
              <p:nvPr/>
            </p:nvGrpSpPr>
            <p:grpSpPr bwMode="auto">
              <a:xfrm>
                <a:off x="1032" y="1341"/>
                <a:ext cx="4519" cy="1931"/>
                <a:chOff x="935" y="1245"/>
                <a:chExt cx="5153" cy="1889"/>
              </a:xfrm>
            </p:grpSpPr>
            <p:pic>
              <p:nvPicPr>
                <p:cNvPr id="46099" name="Picture 9" descr="white">
                  <a:extLst>
                    <a:ext uri="{FF2B5EF4-FFF2-40B4-BE49-F238E27FC236}">
                      <a16:creationId xmlns:a16="http://schemas.microsoft.com/office/drawing/2014/main" id="{72062A19-0BFF-49E7-8753-DA97D3FF4ABC}"/>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0" name="AutoShape 10">
                  <a:extLst>
                    <a:ext uri="{FF2B5EF4-FFF2-40B4-BE49-F238E27FC236}">
                      <a16:creationId xmlns:a16="http://schemas.microsoft.com/office/drawing/2014/main" id="{1D9F5E09-F2BB-4344-A5FA-560466D2C6B4}"/>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46098" name="Picture 11" descr="body mass 2">
                <a:extLst>
                  <a:ext uri="{FF2B5EF4-FFF2-40B4-BE49-F238E27FC236}">
                    <a16:creationId xmlns:a16="http://schemas.microsoft.com/office/drawing/2014/main" id="{806186AE-F7D5-4748-A3E4-ABB2B12C9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 y="1493"/>
                <a:ext cx="3943" cy="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93" name="Text Box 12">
              <a:extLst>
                <a:ext uri="{FF2B5EF4-FFF2-40B4-BE49-F238E27FC236}">
                  <a16:creationId xmlns:a16="http://schemas.microsoft.com/office/drawing/2014/main" id="{39080E32-368D-41B3-8954-44CFFDD9403A}"/>
                </a:ext>
              </a:extLst>
            </p:cNvPr>
            <p:cNvSpPr txBox="1">
              <a:spLocks noChangeArrowheads="1"/>
            </p:cNvSpPr>
            <p:nvPr/>
          </p:nvSpPr>
          <p:spPr bwMode="auto">
            <a:xfrm>
              <a:off x="2449" y="2713"/>
              <a:ext cx="839" cy="14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Poppins Light"/>
                  <a:ea typeface="+mn-ea"/>
                  <a:cs typeface="+mn-cs"/>
                </a:rPr>
                <a:t>* p = 0.0001</a:t>
              </a:r>
            </a:p>
          </p:txBody>
        </p:sp>
        <p:sp>
          <p:nvSpPr>
            <p:cNvPr id="46094" name="Text Box 13">
              <a:extLst>
                <a:ext uri="{FF2B5EF4-FFF2-40B4-BE49-F238E27FC236}">
                  <a16:creationId xmlns:a16="http://schemas.microsoft.com/office/drawing/2014/main" id="{B79B5270-95CF-495D-8FB0-CDA92408A7E0}"/>
                </a:ext>
              </a:extLst>
            </p:cNvPr>
            <p:cNvSpPr txBox="1">
              <a:spLocks noChangeArrowheads="1"/>
            </p:cNvSpPr>
            <p:nvPr/>
          </p:nvSpPr>
          <p:spPr bwMode="auto">
            <a:xfrm>
              <a:off x="4569" y="2721"/>
              <a:ext cx="839" cy="141"/>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Poppins Light"/>
                  <a:ea typeface="+mn-ea"/>
                  <a:cs typeface="+mn-cs"/>
                </a:rPr>
                <a:t>* p = 0.0058</a:t>
              </a:r>
            </a:p>
          </p:txBody>
        </p:sp>
        <p:sp>
          <p:nvSpPr>
            <p:cNvPr id="46095" name="Text Box 14">
              <a:extLst>
                <a:ext uri="{FF2B5EF4-FFF2-40B4-BE49-F238E27FC236}">
                  <a16:creationId xmlns:a16="http://schemas.microsoft.com/office/drawing/2014/main" id="{359A96E4-0CD7-4B6A-80B1-1A199FB3340B}"/>
                </a:ext>
              </a:extLst>
            </p:cNvPr>
            <p:cNvSpPr txBox="1">
              <a:spLocks noChangeArrowheads="1"/>
            </p:cNvSpPr>
            <p:nvPr/>
          </p:nvSpPr>
          <p:spPr bwMode="auto">
            <a:xfrm>
              <a:off x="1776" y="2207"/>
              <a:ext cx="140" cy="186"/>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305A80"/>
                  </a:solidFill>
                  <a:effectLst/>
                  <a:uLnTx/>
                  <a:uFillTx/>
                  <a:latin typeface="Arial" panose="020B0604020202020204" pitchFamily="34" charset="0"/>
                  <a:ea typeface="+mn-ea"/>
                  <a:cs typeface="+mn-cs"/>
                </a:rPr>
                <a:t>*</a:t>
              </a:r>
            </a:p>
          </p:txBody>
        </p:sp>
        <p:sp>
          <p:nvSpPr>
            <p:cNvPr id="46096" name="Text Box 15">
              <a:extLst>
                <a:ext uri="{FF2B5EF4-FFF2-40B4-BE49-F238E27FC236}">
                  <a16:creationId xmlns:a16="http://schemas.microsoft.com/office/drawing/2014/main" id="{A0541AD9-ACE1-40BC-93E0-90AE0AD20B46}"/>
                </a:ext>
              </a:extLst>
            </p:cNvPr>
            <p:cNvSpPr txBox="1">
              <a:spLocks noChangeArrowheads="1"/>
            </p:cNvSpPr>
            <p:nvPr/>
          </p:nvSpPr>
          <p:spPr bwMode="auto">
            <a:xfrm>
              <a:off x="3836" y="2010"/>
              <a:ext cx="141" cy="18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noProof="0">
                  <a:ln>
                    <a:noFill/>
                  </a:ln>
                  <a:solidFill>
                    <a:srgbClr val="305A80"/>
                  </a:solidFill>
                  <a:effectLst/>
                  <a:uLnTx/>
                  <a:uFillTx/>
                  <a:latin typeface="Arial" panose="020B0604020202020204" pitchFamily="34" charset="0"/>
                  <a:ea typeface="+mn-ea"/>
                  <a:cs typeface="+mn-cs"/>
                </a:rPr>
                <a:t>*</a:t>
              </a:r>
            </a:p>
          </p:txBody>
        </p:sp>
      </p:grpSp>
      <p:sp>
        <p:nvSpPr>
          <p:cNvPr id="46085" name="Rectangle 16">
            <a:extLst>
              <a:ext uri="{FF2B5EF4-FFF2-40B4-BE49-F238E27FC236}">
                <a16:creationId xmlns:a16="http://schemas.microsoft.com/office/drawing/2014/main" id="{A968D94F-899E-4F14-A1A6-7132FAABFFDE}"/>
              </a:ext>
            </a:extLst>
          </p:cNvPr>
          <p:cNvSpPr>
            <a:spLocks noChangeArrowheads="1"/>
          </p:cNvSpPr>
          <p:nvPr/>
        </p:nvSpPr>
        <p:spPr bwMode="auto">
          <a:xfrm>
            <a:off x="3163696" y="2290937"/>
            <a:ext cx="18825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Lean Body Mass Change</a:t>
            </a:r>
          </a:p>
        </p:txBody>
      </p:sp>
      <p:sp>
        <p:nvSpPr>
          <p:cNvPr id="46086" name="Rectangle 17">
            <a:extLst>
              <a:ext uri="{FF2B5EF4-FFF2-40B4-BE49-F238E27FC236}">
                <a16:creationId xmlns:a16="http://schemas.microsoft.com/office/drawing/2014/main" id="{3976BD4B-A319-47E8-AC1D-B8325E59D4EA}"/>
              </a:ext>
            </a:extLst>
          </p:cNvPr>
          <p:cNvSpPr>
            <a:spLocks noChangeArrowheads="1"/>
          </p:cNvSpPr>
          <p:nvPr/>
        </p:nvSpPr>
        <p:spPr bwMode="auto">
          <a:xfrm>
            <a:off x="7076796" y="2290937"/>
            <a:ext cx="17428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Fat Body Mass Change</a:t>
            </a:r>
          </a:p>
        </p:txBody>
      </p:sp>
      <p:sp>
        <p:nvSpPr>
          <p:cNvPr id="46087" name="Text Box 18">
            <a:extLst>
              <a:ext uri="{FF2B5EF4-FFF2-40B4-BE49-F238E27FC236}">
                <a16:creationId xmlns:a16="http://schemas.microsoft.com/office/drawing/2014/main" id="{C7C07AA9-4562-46EF-9967-935B05BD5806}"/>
              </a:ext>
            </a:extLst>
          </p:cNvPr>
          <p:cNvSpPr txBox="1">
            <a:spLocks noChangeArrowheads="1"/>
          </p:cNvSpPr>
          <p:nvPr/>
        </p:nvSpPr>
        <p:spPr bwMode="auto">
          <a:xfrm rot="16200000">
            <a:off x="1125638" y="3405966"/>
            <a:ext cx="22740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Lean mass change (kg)</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6088" name="Text Box 19">
            <a:extLst>
              <a:ext uri="{FF2B5EF4-FFF2-40B4-BE49-F238E27FC236}">
                <a16:creationId xmlns:a16="http://schemas.microsoft.com/office/drawing/2014/main" id="{0749D3B5-6C59-4B95-907B-B7B70214768B}"/>
              </a:ext>
            </a:extLst>
          </p:cNvPr>
          <p:cNvSpPr txBox="1">
            <a:spLocks noChangeArrowheads="1"/>
          </p:cNvSpPr>
          <p:nvPr/>
        </p:nvSpPr>
        <p:spPr bwMode="auto">
          <a:xfrm>
            <a:off x="7041391" y="4884647"/>
            <a:ext cx="15049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6089" name="Text Box 20">
            <a:extLst>
              <a:ext uri="{FF2B5EF4-FFF2-40B4-BE49-F238E27FC236}">
                <a16:creationId xmlns:a16="http://schemas.microsoft.com/office/drawing/2014/main" id="{40F74EFC-FD2A-40C5-982F-BEC083949FB7}"/>
              </a:ext>
            </a:extLst>
          </p:cNvPr>
          <p:cNvSpPr txBox="1">
            <a:spLocks noChangeArrowheads="1"/>
          </p:cNvSpPr>
          <p:nvPr/>
        </p:nvSpPr>
        <p:spPr bwMode="auto">
          <a:xfrm>
            <a:off x="3311250" y="4880849"/>
            <a:ext cx="15049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6090" name="Text Box 21">
            <a:extLst>
              <a:ext uri="{FF2B5EF4-FFF2-40B4-BE49-F238E27FC236}">
                <a16:creationId xmlns:a16="http://schemas.microsoft.com/office/drawing/2014/main" id="{7010C119-C58B-4D8B-9204-C365FD7E078F}"/>
              </a:ext>
            </a:extLst>
          </p:cNvPr>
          <p:cNvSpPr txBox="1">
            <a:spLocks noChangeArrowheads="1"/>
          </p:cNvSpPr>
          <p:nvPr/>
        </p:nvSpPr>
        <p:spPr bwMode="auto">
          <a:xfrm rot="16200000">
            <a:off x="5076095" y="3115616"/>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Poppins Light"/>
                <a:ea typeface="+mn-ea"/>
                <a:cs typeface="+mn-cs"/>
              </a:rPr>
              <a:t>Fat mass change (kg)</a:t>
            </a:r>
            <a:endParaRPr kumimoji="0" lang="fr-BE" altLang="en-US" sz="1200" b="0" i="0" u="none" strike="noStrike" kern="1200" cap="none" spc="0" normalizeH="0" baseline="0" noProof="0">
              <a:ln>
                <a:noFill/>
              </a:ln>
              <a:solidFill>
                <a:srgbClr val="000000"/>
              </a:solidFill>
              <a:effectLst/>
              <a:uLnTx/>
              <a:uFillTx/>
              <a:latin typeface="Poppins Light"/>
              <a:ea typeface="+mn-ea"/>
              <a:cs typeface="+mn-cs"/>
            </a:endParaRPr>
          </a:p>
        </p:txBody>
      </p:sp>
      <p:sp>
        <p:nvSpPr>
          <p:cNvPr id="46091" name="Text Box 39">
            <a:extLst>
              <a:ext uri="{FF2B5EF4-FFF2-40B4-BE49-F238E27FC236}">
                <a16:creationId xmlns:a16="http://schemas.microsoft.com/office/drawing/2014/main" id="{109A50FA-5BE8-4F14-84D9-21614DE0300E}"/>
              </a:ext>
            </a:extLst>
          </p:cNvPr>
          <p:cNvSpPr txBox="1">
            <a:spLocks noChangeArrowheads="1"/>
          </p:cNvSpPr>
          <p:nvPr/>
        </p:nvSpPr>
        <p:spPr bwMode="auto">
          <a:xfrm>
            <a:off x="1485900" y="5965640"/>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:2085-98.</a:t>
            </a:r>
            <a:endParaRPr kumimoji="0" lang="en-US" altLang="en-US" sz="1100" b="0" i="1" u="none" strike="noStrike" kern="1200" cap="none" spc="0" normalizeH="0" baseline="0" noProof="0" dirty="0">
              <a:ln>
                <a:noFill/>
              </a:ln>
              <a:solidFill>
                <a:srgbClr val="006EAB"/>
              </a:solidFill>
              <a:effectLst/>
              <a:uLnTx/>
              <a:uFillTx/>
              <a:latin typeface="Poppins Light"/>
              <a:ea typeface="+mn-ea"/>
              <a:cs typeface="+mn-cs"/>
            </a:endParaRPr>
          </a:p>
        </p:txBody>
      </p:sp>
      <p:sp>
        <p:nvSpPr>
          <p:cNvPr id="21" name="Rectangle 4">
            <a:extLst>
              <a:ext uri="{FF2B5EF4-FFF2-40B4-BE49-F238E27FC236}">
                <a16:creationId xmlns:a16="http://schemas.microsoft.com/office/drawing/2014/main" id="{3BA1C758-D778-45F7-8197-294CA312089C}"/>
              </a:ext>
            </a:extLst>
          </p:cNvPr>
          <p:cNvSpPr txBox="1">
            <a:spLocks noChangeArrowheads="1"/>
          </p:cNvSpPr>
          <p:nvPr/>
        </p:nvSpPr>
        <p:spPr>
          <a:xfrm>
            <a:off x="301296" y="161564"/>
            <a:ext cx="10652454" cy="809860"/>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Effects on Body Composition (3 Years)</a:t>
            </a:r>
            <a:endParaRPr kumimoji="0" lang="nl-NL" altLang="en-US" sz="3200" b="1" i="0" u="none" strike="noStrike" kern="1200" cap="none" spc="0" normalizeH="0" baseline="0" noProof="0" dirty="0">
              <a:ln>
                <a:noFill/>
              </a:ln>
              <a:solidFill>
                <a:srgbClr val="006EAB"/>
              </a:solidFill>
              <a:effectLst/>
              <a:uLnTx/>
              <a:uFillTx/>
              <a:latin typeface="Poppins Medium"/>
              <a:ea typeface="+mj-ea"/>
              <a:cs typeface="+mj-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392" y="34012"/>
            <a:ext cx="10915650" cy="1072102"/>
          </a:xfrm>
        </p:spPr>
        <p:txBody>
          <a:bodyPr>
            <a:normAutofit/>
          </a:bodyPr>
          <a:lstStyle/>
          <a:p>
            <a:pPr algn="ctr"/>
            <a:r>
              <a:rPr lang="en-GB" dirty="0">
                <a:solidFill>
                  <a:srgbClr val="000000"/>
                </a:solidFill>
              </a:rPr>
              <a:t>Overall Benefits of Testosterone Therapy (</a:t>
            </a:r>
            <a:r>
              <a:rPr lang="en-GB" dirty="0" err="1">
                <a:solidFill>
                  <a:srgbClr val="000000"/>
                </a:solidFill>
              </a:rPr>
              <a:t>TTh</a:t>
            </a:r>
            <a:r>
              <a:rPr lang="en-GB" dirty="0">
                <a:solidFill>
                  <a:srgbClr val="000000"/>
                </a:solidFill>
              </a:rPr>
              <a:t>)</a:t>
            </a:r>
          </a:p>
        </p:txBody>
      </p:sp>
      <p:sp>
        <p:nvSpPr>
          <p:cNvPr id="4" name="TextBox 3"/>
          <p:cNvSpPr txBox="1"/>
          <p:nvPr/>
        </p:nvSpPr>
        <p:spPr>
          <a:xfrm>
            <a:off x="1444130" y="5908907"/>
            <a:ext cx="10115900" cy="615553"/>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schemeClr val="accent5"/>
                </a:solidFill>
                <a:effectLst/>
                <a:uLnTx/>
                <a:uFillTx/>
                <a:latin typeface="Poppins Light"/>
                <a:ea typeface="+mn-ea"/>
                <a:cs typeface="+mn-cs"/>
              </a:rPr>
              <a:t>Hackett G. </a:t>
            </a:r>
            <a:r>
              <a:rPr kumimoji="0" lang="en-US" sz="1100" i="1" u="none" strike="noStrike" kern="1200" cap="none" spc="0" normalizeH="0" baseline="0" noProof="0" dirty="0" err="1">
                <a:ln>
                  <a:noFill/>
                </a:ln>
                <a:solidFill>
                  <a:schemeClr val="accent5"/>
                </a:solidFill>
                <a:effectLst/>
                <a:uLnTx/>
                <a:uFillTx/>
                <a:latin typeface="Poppins Light"/>
                <a:ea typeface="+mn-ea"/>
                <a:cs typeface="+mn-cs"/>
              </a:rPr>
              <a:t>Ther</a:t>
            </a:r>
            <a:r>
              <a:rPr kumimoji="0" lang="en-US" sz="1100" i="1" u="none" strike="noStrike" kern="1200" cap="none" spc="0" normalizeH="0" baseline="0" noProof="0" dirty="0">
                <a:ln>
                  <a:noFill/>
                </a:ln>
                <a:solidFill>
                  <a:schemeClr val="accent5"/>
                </a:solidFill>
                <a:effectLst/>
                <a:uLnTx/>
                <a:uFillTx/>
                <a:latin typeface="Poppins Light"/>
                <a:ea typeface="+mn-ea"/>
                <a:cs typeface="+mn-cs"/>
              </a:rPr>
              <a:t> </a:t>
            </a:r>
            <a:r>
              <a:rPr kumimoji="0" lang="en-US" sz="1100" i="1" u="none" strike="noStrike" kern="1200" cap="none" spc="0" normalizeH="0" baseline="0" noProof="0" dirty="0" err="1">
                <a:ln>
                  <a:noFill/>
                </a:ln>
                <a:solidFill>
                  <a:schemeClr val="accent5"/>
                </a:solidFill>
                <a:effectLst/>
                <a:uLnTx/>
                <a:uFillTx/>
                <a:latin typeface="Poppins Light"/>
                <a:ea typeface="+mn-ea"/>
                <a:cs typeface="+mn-cs"/>
              </a:rPr>
              <a:t>Adv</a:t>
            </a:r>
            <a:r>
              <a:rPr kumimoji="0" lang="en-US" sz="1100" i="1" u="none" strike="noStrike" kern="1200" cap="none" spc="0" normalizeH="0" baseline="0" noProof="0" dirty="0">
                <a:ln>
                  <a:noFill/>
                </a:ln>
                <a:solidFill>
                  <a:schemeClr val="accent5"/>
                </a:solidFill>
                <a:effectLst/>
                <a:uLnTx/>
                <a:uFillTx/>
                <a:latin typeface="Poppins Light"/>
                <a:ea typeface="+mn-ea"/>
                <a:cs typeface="+mn-cs"/>
              </a:rPr>
              <a:t> </a:t>
            </a:r>
            <a:r>
              <a:rPr kumimoji="0" lang="en-US" sz="1100" i="1" u="none" strike="noStrike" kern="1200" cap="none" spc="0" normalizeH="0" baseline="0" noProof="0" dirty="0" err="1">
                <a:ln>
                  <a:noFill/>
                </a:ln>
                <a:solidFill>
                  <a:schemeClr val="accent5"/>
                </a:solidFill>
                <a:effectLst/>
                <a:uLnTx/>
                <a:uFillTx/>
                <a:latin typeface="Poppins Light"/>
                <a:ea typeface="+mn-ea"/>
                <a:cs typeface="+mn-cs"/>
              </a:rPr>
              <a:t>Urol</a:t>
            </a:r>
            <a:r>
              <a:rPr kumimoji="0" lang="en-US" sz="1100" i="0" u="none" strike="noStrike" kern="1200" cap="none" spc="0" normalizeH="0" baseline="0" noProof="0" dirty="0">
                <a:ln>
                  <a:noFill/>
                </a:ln>
                <a:solidFill>
                  <a:schemeClr val="accent5"/>
                </a:solidFill>
                <a:effectLst/>
                <a:uLnTx/>
                <a:uFillTx/>
                <a:latin typeface="Poppins Light"/>
                <a:ea typeface="+mn-ea"/>
                <a:cs typeface="+mn-cs"/>
              </a:rPr>
              <a:t> 2016; 8: 147–60; Hackett G </a:t>
            </a:r>
            <a:r>
              <a:rPr kumimoji="0" lang="en-US" sz="1100" i="1" u="none" strike="noStrike" kern="1200" cap="none" spc="0" normalizeH="0" baseline="0" noProof="0" dirty="0">
                <a:ln>
                  <a:noFill/>
                </a:ln>
                <a:solidFill>
                  <a:schemeClr val="accent5"/>
                </a:solidFill>
                <a:effectLst/>
                <a:uLnTx/>
                <a:uFillTx/>
                <a:latin typeface="Poppins Light"/>
                <a:ea typeface="+mn-ea"/>
                <a:cs typeface="+mn-cs"/>
              </a:rPr>
              <a:t>et al. J Sex Med</a:t>
            </a:r>
            <a:r>
              <a:rPr kumimoji="0" lang="en-US" sz="1100" i="0" u="none" strike="noStrike" kern="1200" cap="none" spc="0" normalizeH="0" baseline="0" noProof="0" dirty="0">
                <a:ln>
                  <a:noFill/>
                </a:ln>
                <a:solidFill>
                  <a:schemeClr val="accent5"/>
                </a:solidFill>
                <a:effectLst/>
                <a:uLnTx/>
                <a:uFillTx/>
                <a:latin typeface="Poppins Light"/>
                <a:ea typeface="+mn-ea"/>
                <a:cs typeface="+mn-cs"/>
              </a:rPr>
              <a:t> 2016; 13: 887–904; </a:t>
            </a:r>
            <a:r>
              <a:rPr kumimoji="0" lang="da-DK" sz="1100" i="0" u="none" strike="noStrike" kern="1200" cap="none" spc="0" normalizeH="0" baseline="0" noProof="0" dirty="0">
                <a:ln>
                  <a:noFill/>
                </a:ln>
                <a:solidFill>
                  <a:schemeClr val="accent5"/>
                </a:solidFill>
                <a:effectLst/>
                <a:uLnTx/>
                <a:uFillTx/>
                <a:latin typeface="Poppins Light"/>
                <a:ea typeface="+mn-ea"/>
                <a:cs typeface="+mn-cs"/>
              </a:rPr>
              <a:t>Roy CN et al. JAMA Intern Med 2017;177:480–90; Snyder PJ et al. JAMA Intern Med 2017;177:471–9; Wittert, G et al. Lancet Diabetes Endocrinol 2021; 9: 32–45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294"/>
                </a:solidFill>
                <a:effectLst/>
                <a:uLnTx/>
                <a:uFillTx/>
                <a:latin typeface="Poppins Light"/>
                <a:ea typeface="+mn-ea"/>
                <a:cs typeface="+mn-cs"/>
              </a:rPr>
              <a:t>.</a:t>
            </a:r>
            <a:endParaRPr kumimoji="0" lang="en-GB" sz="1200" b="0"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5138" name="Donut 5137"/>
          <p:cNvSpPr/>
          <p:nvPr/>
        </p:nvSpPr>
        <p:spPr>
          <a:xfrm>
            <a:off x="1501630" y="1015069"/>
            <a:ext cx="4594370" cy="4691174"/>
          </a:xfrm>
          <a:prstGeom prst="donut">
            <a:avLst>
              <a:gd name="adj" fmla="val 8289"/>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72727"/>
              </a:solidFill>
              <a:effectLst/>
              <a:uLnTx/>
              <a:uFillTx/>
              <a:latin typeface="Calibri"/>
              <a:ea typeface="+mn-ea"/>
              <a:cs typeface="+mn-cs"/>
            </a:endParaRPr>
          </a:p>
        </p:txBody>
      </p:sp>
      <p:sp>
        <p:nvSpPr>
          <p:cNvPr id="5128" name="Rounded Rectangle 5127"/>
          <p:cNvSpPr/>
          <p:nvPr/>
        </p:nvSpPr>
        <p:spPr>
          <a:xfrm>
            <a:off x="6697104" y="1090228"/>
            <a:ext cx="2879366" cy="560784"/>
          </a:xfrm>
          <a:prstGeom prst="roundRect">
            <a:avLst/>
          </a:prstGeom>
          <a:solidFill>
            <a:schemeClr val="accent2"/>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86623" tIns="186623" rIns="186623" bIns="18662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chemeClr val="accent5"/>
                </a:solidFill>
                <a:uLnTx/>
                <a:uFillTx/>
                <a:latin typeface="Poppins Light"/>
                <a:ea typeface="+mn-ea"/>
                <a:cs typeface="+mn-cs"/>
              </a:rPr>
              <a:t>Improved sexual function</a:t>
            </a:r>
          </a:p>
        </p:txBody>
      </p:sp>
      <p:sp>
        <p:nvSpPr>
          <p:cNvPr id="5129" name="Rounded Rectangle 5128"/>
          <p:cNvSpPr/>
          <p:nvPr/>
        </p:nvSpPr>
        <p:spPr>
          <a:xfrm>
            <a:off x="6719790" y="1757143"/>
            <a:ext cx="2856680" cy="560784"/>
          </a:xfrm>
          <a:prstGeom prst="roundRect">
            <a:avLst/>
          </a:prstGeom>
          <a:solidFill>
            <a:schemeClr val="accent2"/>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86623" tIns="186623" rIns="186623" bIns="18662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chemeClr val="accent5"/>
                </a:solidFill>
                <a:uLnTx/>
                <a:uFillTx/>
                <a:latin typeface="Poppins Light"/>
                <a:ea typeface="+mn-ea"/>
                <a:cs typeface="+mn-cs"/>
              </a:rPr>
              <a:t>Improved body </a:t>
            </a:r>
            <a:r>
              <a:rPr lang="en-GB" sz="1400" b="1" dirty="0">
                <a:solidFill>
                  <a:schemeClr val="accent5"/>
                </a:solidFill>
                <a:latin typeface="Poppins Light"/>
              </a:rPr>
              <a:t>c</a:t>
            </a:r>
            <a:r>
              <a:rPr kumimoji="0" lang="en-GB" sz="1400" b="1" i="0" u="none" strike="noStrike" kern="1200" cap="none" spc="0" normalizeH="0" baseline="0" noProof="0" dirty="0" err="1">
                <a:ln>
                  <a:noFill/>
                </a:ln>
                <a:solidFill>
                  <a:schemeClr val="accent5"/>
                </a:solidFill>
                <a:uLnTx/>
                <a:uFillTx/>
                <a:latin typeface="Poppins Light"/>
                <a:ea typeface="+mn-ea"/>
                <a:cs typeface="+mn-cs"/>
              </a:rPr>
              <a:t>omposition</a:t>
            </a:r>
            <a:endParaRPr kumimoji="0" lang="en-GB" sz="1400" b="1" i="0" u="none" strike="noStrike" kern="1200" cap="none" spc="0" normalizeH="0" baseline="0" noProof="0" dirty="0">
              <a:ln>
                <a:noFill/>
              </a:ln>
              <a:solidFill>
                <a:schemeClr val="accent5"/>
              </a:solidFill>
              <a:uLnTx/>
              <a:uFillTx/>
              <a:latin typeface="Poppins Light"/>
              <a:ea typeface="+mn-ea"/>
              <a:cs typeface="+mn-cs"/>
            </a:endParaRPr>
          </a:p>
        </p:txBody>
      </p:sp>
      <p:sp>
        <p:nvSpPr>
          <p:cNvPr id="5130" name="Rounded Rectangle 5129"/>
          <p:cNvSpPr/>
          <p:nvPr/>
        </p:nvSpPr>
        <p:spPr>
          <a:xfrm>
            <a:off x="6749639" y="2417720"/>
            <a:ext cx="2856681" cy="560784"/>
          </a:xfrm>
          <a:prstGeom prst="roundRect">
            <a:avLst/>
          </a:prstGeom>
          <a:solidFill>
            <a:schemeClr val="accent2"/>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86623" tIns="186623" rIns="186623" bIns="18662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chemeClr val="accent5"/>
                </a:solidFill>
                <a:uLnTx/>
                <a:uFillTx/>
                <a:latin typeface="Poppins Light"/>
                <a:ea typeface="+mn-ea"/>
                <a:cs typeface="+mn-cs"/>
              </a:rPr>
              <a:t>Improved mood</a:t>
            </a:r>
          </a:p>
        </p:txBody>
      </p:sp>
      <p:sp>
        <p:nvSpPr>
          <p:cNvPr id="5132" name="Rounded Rectangle 5131"/>
          <p:cNvSpPr/>
          <p:nvPr/>
        </p:nvSpPr>
        <p:spPr>
          <a:xfrm>
            <a:off x="6748244" y="4436161"/>
            <a:ext cx="2856679" cy="560784"/>
          </a:xfrm>
          <a:prstGeom prst="roundRect">
            <a:avLst/>
          </a:prstGeom>
          <a:solidFill>
            <a:schemeClr val="accent2"/>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86623" tIns="186623" rIns="186623" bIns="18662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lang="en-GB" sz="1400" b="1" dirty="0">
                <a:solidFill>
                  <a:schemeClr val="accent5"/>
                </a:solidFill>
                <a:latin typeface="Poppins Light"/>
              </a:rPr>
              <a:t>Increased bone mineral density</a:t>
            </a:r>
            <a:endParaRPr kumimoji="0" lang="en-GB" sz="1400" b="1" i="0" u="none" strike="noStrike" kern="1200" cap="none" spc="0" normalizeH="0" baseline="0" noProof="0" dirty="0">
              <a:ln>
                <a:noFill/>
              </a:ln>
              <a:solidFill>
                <a:schemeClr val="accent5"/>
              </a:solidFill>
              <a:uLnTx/>
              <a:uFillTx/>
              <a:latin typeface="Poppins Light"/>
            </a:endParaRPr>
          </a:p>
        </p:txBody>
      </p:sp>
      <p:sp>
        <p:nvSpPr>
          <p:cNvPr id="5133" name="Rounded Rectangle 5132"/>
          <p:cNvSpPr/>
          <p:nvPr/>
        </p:nvSpPr>
        <p:spPr>
          <a:xfrm>
            <a:off x="6748245" y="3770394"/>
            <a:ext cx="2856681" cy="560784"/>
          </a:xfrm>
          <a:prstGeom prst="roundRect">
            <a:avLst/>
          </a:prstGeom>
          <a:solidFill>
            <a:schemeClr val="accent2"/>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86623" tIns="186623" rIns="186623" bIns="18662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chemeClr val="accent5"/>
                </a:solidFill>
                <a:uLnTx/>
                <a:uFillTx/>
                <a:latin typeface="Poppins Light"/>
                <a:ea typeface="+mn-ea"/>
                <a:cs typeface="+mn-cs"/>
              </a:rPr>
              <a:t>Improved anaemia</a:t>
            </a:r>
          </a:p>
        </p:txBody>
      </p:sp>
      <p:sp>
        <p:nvSpPr>
          <p:cNvPr id="5134" name="Rounded Rectangle 5133"/>
          <p:cNvSpPr/>
          <p:nvPr/>
        </p:nvSpPr>
        <p:spPr>
          <a:xfrm>
            <a:off x="6765725" y="3083487"/>
            <a:ext cx="2856680" cy="560784"/>
          </a:xfrm>
          <a:prstGeom prst="roundRect">
            <a:avLst/>
          </a:prstGeom>
          <a:solidFill>
            <a:schemeClr val="accent2"/>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86623" tIns="186623" rIns="186623" bIns="18662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chemeClr val="accent5"/>
                </a:solidFill>
                <a:uLnTx/>
                <a:uFillTx/>
                <a:latin typeface="Poppins Light"/>
                <a:ea typeface="+mn-ea"/>
                <a:cs typeface="+mn-cs"/>
              </a:rPr>
              <a:t>Reduced mortality risk</a:t>
            </a:r>
          </a:p>
        </p:txBody>
      </p:sp>
      <p:grpSp>
        <p:nvGrpSpPr>
          <p:cNvPr id="34" name="Group 33"/>
          <p:cNvGrpSpPr/>
          <p:nvPr/>
        </p:nvGrpSpPr>
        <p:grpSpPr>
          <a:xfrm>
            <a:off x="2743860" y="1757143"/>
            <a:ext cx="2247827" cy="2982030"/>
            <a:chOff x="3514052" y="1898809"/>
            <a:chExt cx="2302951" cy="2993231"/>
          </a:xfrm>
        </p:grpSpPr>
        <p:grpSp>
          <p:nvGrpSpPr>
            <p:cNvPr id="35" name="Group 34"/>
            <p:cNvGrpSpPr/>
            <p:nvPr/>
          </p:nvGrpSpPr>
          <p:grpSpPr>
            <a:xfrm>
              <a:off x="3998372" y="1898809"/>
              <a:ext cx="1224703" cy="2857153"/>
              <a:chOff x="6477000" y="1764989"/>
              <a:chExt cx="1389361" cy="3241288"/>
            </a:xfrm>
            <a:effectLst>
              <a:outerShdw blurRad="50800" dist="38100" dir="2700000" algn="tl" rotWithShape="0">
                <a:prstClr val="black">
                  <a:alpha val="40000"/>
                </a:prstClr>
              </a:outerShdw>
            </a:effectLst>
          </p:grpSpPr>
          <p:sp>
            <p:nvSpPr>
              <p:cNvPr id="50" name="Freeform 49"/>
              <p:cNvSpPr/>
              <p:nvPr/>
            </p:nvSpPr>
            <p:spPr>
              <a:xfrm>
                <a:off x="6638925" y="1952625"/>
                <a:ext cx="771525" cy="2886075"/>
              </a:xfrm>
              <a:custGeom>
                <a:avLst/>
                <a:gdLst>
                  <a:gd name="connsiteX0" fmla="*/ 657225 w 771525"/>
                  <a:gd name="connsiteY0" fmla="*/ 0 h 2886075"/>
                  <a:gd name="connsiteX1" fmla="*/ 400050 w 771525"/>
                  <a:gd name="connsiteY1" fmla="*/ 0 h 2886075"/>
                  <a:gd name="connsiteX2" fmla="*/ 400050 w 771525"/>
                  <a:gd name="connsiteY2" fmla="*/ 342900 h 2886075"/>
                  <a:gd name="connsiteX3" fmla="*/ 295275 w 771525"/>
                  <a:gd name="connsiteY3" fmla="*/ 342900 h 2886075"/>
                  <a:gd name="connsiteX4" fmla="*/ 295275 w 771525"/>
                  <a:gd name="connsiteY4" fmla="*/ 647700 h 2886075"/>
                  <a:gd name="connsiteX5" fmla="*/ 9525 w 771525"/>
                  <a:gd name="connsiteY5" fmla="*/ 981075 h 2886075"/>
                  <a:gd name="connsiteX6" fmla="*/ 0 w 771525"/>
                  <a:gd name="connsiteY6" fmla="*/ 2619375 h 2886075"/>
                  <a:gd name="connsiteX7" fmla="*/ 142875 w 771525"/>
                  <a:gd name="connsiteY7" fmla="*/ 2886075 h 2886075"/>
                  <a:gd name="connsiteX8" fmla="*/ 419100 w 771525"/>
                  <a:gd name="connsiteY8" fmla="*/ 2581275 h 2886075"/>
                  <a:gd name="connsiteX9" fmla="*/ 428625 w 771525"/>
                  <a:gd name="connsiteY9" fmla="*/ 695325 h 2886075"/>
                  <a:gd name="connsiteX10" fmla="*/ 752475 w 771525"/>
                  <a:gd name="connsiteY10" fmla="*/ 676275 h 2886075"/>
                  <a:gd name="connsiteX11" fmla="*/ 771525 w 771525"/>
                  <a:gd name="connsiteY11" fmla="*/ 361950 h 2886075"/>
                  <a:gd name="connsiteX12" fmla="*/ 666750 w 771525"/>
                  <a:gd name="connsiteY12" fmla="*/ 333375 h 2886075"/>
                  <a:gd name="connsiteX13" fmla="*/ 657225 w 771525"/>
                  <a:gd name="connsiteY13"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2886075">
                    <a:moveTo>
                      <a:pt x="657225" y="0"/>
                    </a:moveTo>
                    <a:lnTo>
                      <a:pt x="400050" y="0"/>
                    </a:lnTo>
                    <a:lnTo>
                      <a:pt x="400050" y="342900"/>
                    </a:lnTo>
                    <a:lnTo>
                      <a:pt x="295275" y="342900"/>
                    </a:lnTo>
                    <a:lnTo>
                      <a:pt x="295275" y="647700"/>
                    </a:lnTo>
                    <a:lnTo>
                      <a:pt x="9525" y="981075"/>
                    </a:lnTo>
                    <a:lnTo>
                      <a:pt x="0" y="2619375"/>
                    </a:lnTo>
                    <a:lnTo>
                      <a:pt x="142875" y="2886075"/>
                    </a:lnTo>
                    <a:lnTo>
                      <a:pt x="419100" y="2581275"/>
                    </a:lnTo>
                    <a:lnTo>
                      <a:pt x="428625" y="695325"/>
                    </a:lnTo>
                    <a:lnTo>
                      <a:pt x="752475" y="676275"/>
                    </a:lnTo>
                    <a:lnTo>
                      <a:pt x="771525" y="361950"/>
                    </a:lnTo>
                    <a:lnTo>
                      <a:pt x="666750" y="333375"/>
                    </a:lnTo>
                    <a:lnTo>
                      <a:pt x="657225"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1" name="Picture 50"/>
              <p:cNvPicPr>
                <a:picLocks noChangeAspect="1" noChangeArrowheads="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7000" y="1764989"/>
                <a:ext cx="1389361" cy="32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6" name="Group 35"/>
            <p:cNvGrpSpPr/>
            <p:nvPr/>
          </p:nvGrpSpPr>
          <p:grpSpPr>
            <a:xfrm rot="-720000">
              <a:off x="3514052" y="2722500"/>
              <a:ext cx="631751" cy="1967183"/>
              <a:chOff x="-1973248" y="2258496"/>
              <a:chExt cx="982647" cy="2759603"/>
            </a:xfrm>
            <a:effectLst>
              <a:outerShdw blurRad="50800" dist="38100" dir="2700000" algn="tl" rotWithShape="0">
                <a:prstClr val="black">
                  <a:alpha val="40000"/>
                </a:prstClr>
              </a:outerShdw>
            </a:effectLst>
          </p:grpSpPr>
          <p:sp>
            <p:nvSpPr>
              <p:cNvPr id="48" name="Freeform 47"/>
              <p:cNvSpPr/>
              <p:nvPr/>
            </p:nvSpPr>
            <p:spPr>
              <a:xfrm>
                <a:off x="-1933731" y="2353456"/>
                <a:ext cx="884420" cy="2548328"/>
              </a:xfrm>
              <a:custGeom>
                <a:avLst/>
                <a:gdLst>
                  <a:gd name="connsiteX0" fmla="*/ 0 w 884420"/>
                  <a:gd name="connsiteY0" fmla="*/ 0 h 2548328"/>
                  <a:gd name="connsiteX1" fmla="*/ 44970 w 884420"/>
                  <a:gd name="connsiteY1" fmla="*/ 464695 h 2548328"/>
                  <a:gd name="connsiteX2" fmla="*/ 44970 w 884420"/>
                  <a:gd name="connsiteY2" fmla="*/ 2188564 h 2548328"/>
                  <a:gd name="connsiteX3" fmla="*/ 14990 w 884420"/>
                  <a:gd name="connsiteY3" fmla="*/ 2548328 h 2548328"/>
                  <a:gd name="connsiteX4" fmla="*/ 884420 w 884420"/>
                  <a:gd name="connsiteY4" fmla="*/ 2548328 h 2548328"/>
                  <a:gd name="connsiteX5" fmla="*/ 869429 w 884420"/>
                  <a:gd name="connsiteY5" fmla="*/ 2143593 h 2548328"/>
                  <a:gd name="connsiteX6" fmla="*/ 869429 w 884420"/>
                  <a:gd name="connsiteY6" fmla="*/ 419724 h 2548328"/>
                  <a:gd name="connsiteX7" fmla="*/ 884420 w 884420"/>
                  <a:gd name="connsiteY7" fmla="*/ 44970 h 2548328"/>
                  <a:gd name="connsiteX8" fmla="*/ 0 w 884420"/>
                  <a:gd name="connsiteY8" fmla="*/ 0 h 25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420" h="2548328">
                    <a:moveTo>
                      <a:pt x="0" y="0"/>
                    </a:moveTo>
                    <a:lnTo>
                      <a:pt x="44970" y="464695"/>
                    </a:lnTo>
                    <a:lnTo>
                      <a:pt x="44970" y="2188564"/>
                    </a:lnTo>
                    <a:lnTo>
                      <a:pt x="14990" y="2548328"/>
                    </a:lnTo>
                    <a:lnTo>
                      <a:pt x="884420" y="2548328"/>
                    </a:lnTo>
                    <a:lnTo>
                      <a:pt x="869429" y="2143593"/>
                    </a:lnTo>
                    <a:lnTo>
                      <a:pt x="869429" y="419724"/>
                    </a:lnTo>
                    <a:lnTo>
                      <a:pt x="884420" y="4497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9" name="Picture 48"/>
              <p:cNvPicPr>
                <a:picLocks noChangeAspect="1" noChangeArrowheads="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3248" y="2258496"/>
                <a:ext cx="982647" cy="2759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7" name="Group 36"/>
            <p:cNvGrpSpPr/>
            <p:nvPr/>
          </p:nvGrpSpPr>
          <p:grpSpPr>
            <a:xfrm>
              <a:off x="4790046" y="3561249"/>
              <a:ext cx="701707" cy="1318235"/>
              <a:chOff x="6324600" y="1819276"/>
              <a:chExt cx="1647825" cy="3095625"/>
            </a:xfrm>
            <a:effectLst>
              <a:outerShdw blurRad="50800" dist="38100" dir="2700000" algn="tl" rotWithShape="0">
                <a:prstClr val="black">
                  <a:alpha val="40000"/>
                </a:prstClr>
              </a:outerShdw>
            </a:effectLst>
          </p:grpSpPr>
          <p:sp>
            <p:nvSpPr>
              <p:cNvPr id="46" name="Freeform 45"/>
              <p:cNvSpPr/>
              <p:nvPr/>
            </p:nvSpPr>
            <p:spPr>
              <a:xfrm>
                <a:off x="6410325" y="1857375"/>
                <a:ext cx="1485900" cy="3019425"/>
              </a:xfrm>
              <a:custGeom>
                <a:avLst/>
                <a:gdLst>
                  <a:gd name="connsiteX0" fmla="*/ 1200150 w 1485900"/>
                  <a:gd name="connsiteY0" fmla="*/ 9525 h 3019425"/>
                  <a:gd name="connsiteX1" fmla="*/ 266700 w 1485900"/>
                  <a:gd name="connsiteY1" fmla="*/ 0 h 3019425"/>
                  <a:gd name="connsiteX2" fmla="*/ 123825 w 1485900"/>
                  <a:gd name="connsiteY2" fmla="*/ 76200 h 3019425"/>
                  <a:gd name="connsiteX3" fmla="*/ 28575 w 1485900"/>
                  <a:gd name="connsiteY3" fmla="*/ 219075 h 3019425"/>
                  <a:gd name="connsiteX4" fmla="*/ 0 w 1485900"/>
                  <a:gd name="connsiteY4" fmla="*/ 2752725 h 3019425"/>
                  <a:gd name="connsiteX5" fmla="*/ 47625 w 1485900"/>
                  <a:gd name="connsiteY5" fmla="*/ 2895600 h 3019425"/>
                  <a:gd name="connsiteX6" fmla="*/ 190500 w 1485900"/>
                  <a:gd name="connsiteY6" fmla="*/ 3009900 h 3019425"/>
                  <a:gd name="connsiteX7" fmla="*/ 1238250 w 1485900"/>
                  <a:gd name="connsiteY7" fmla="*/ 3019425 h 3019425"/>
                  <a:gd name="connsiteX8" fmla="*/ 1409700 w 1485900"/>
                  <a:gd name="connsiteY8" fmla="*/ 2933700 h 3019425"/>
                  <a:gd name="connsiteX9" fmla="*/ 1485900 w 1485900"/>
                  <a:gd name="connsiteY9" fmla="*/ 2752725 h 3019425"/>
                  <a:gd name="connsiteX10" fmla="*/ 1485900 w 1485900"/>
                  <a:gd name="connsiteY10" fmla="*/ 247650 h 3019425"/>
                  <a:gd name="connsiteX11" fmla="*/ 1409700 w 1485900"/>
                  <a:gd name="connsiteY11" fmla="*/ 85725 h 3019425"/>
                  <a:gd name="connsiteX12" fmla="*/ 1200150 w 1485900"/>
                  <a:gd name="connsiteY12" fmla="*/ 9525 h 301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900" h="3019425">
                    <a:moveTo>
                      <a:pt x="1200150" y="9525"/>
                    </a:moveTo>
                    <a:lnTo>
                      <a:pt x="266700" y="0"/>
                    </a:lnTo>
                    <a:lnTo>
                      <a:pt x="123825" y="76200"/>
                    </a:lnTo>
                    <a:lnTo>
                      <a:pt x="28575" y="219075"/>
                    </a:lnTo>
                    <a:lnTo>
                      <a:pt x="0" y="2752725"/>
                    </a:lnTo>
                    <a:lnTo>
                      <a:pt x="47625" y="2895600"/>
                    </a:lnTo>
                    <a:lnTo>
                      <a:pt x="190500" y="3009900"/>
                    </a:lnTo>
                    <a:lnTo>
                      <a:pt x="1238250" y="3019425"/>
                    </a:lnTo>
                    <a:lnTo>
                      <a:pt x="1409700" y="2933700"/>
                    </a:lnTo>
                    <a:lnTo>
                      <a:pt x="1485900" y="2752725"/>
                    </a:lnTo>
                    <a:lnTo>
                      <a:pt x="1485900" y="247650"/>
                    </a:lnTo>
                    <a:lnTo>
                      <a:pt x="1409700" y="85725"/>
                    </a:lnTo>
                    <a:lnTo>
                      <a:pt x="1200150" y="952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7" name="Picture 46"/>
              <p:cNvPicPr>
                <a:picLocks noChangeAspect="1" noChangeArrowheads="1"/>
              </p:cNvPicPr>
              <p:nvPr/>
            </p:nvPicPr>
            <p:blipFill>
              <a:blip r:embed="rId5">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1819276"/>
                <a:ext cx="16478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up 37"/>
            <p:cNvGrpSpPr/>
            <p:nvPr/>
          </p:nvGrpSpPr>
          <p:grpSpPr>
            <a:xfrm>
              <a:off x="3745355" y="4015979"/>
              <a:ext cx="905759" cy="876061"/>
              <a:chOff x="3505200" y="3386136"/>
              <a:chExt cx="1191594" cy="1152525"/>
            </a:xfrm>
            <a:effectLst>
              <a:outerShdw blurRad="50800" dist="38100" dir="2700000" algn="tl" rotWithShape="0">
                <a:prstClr val="black">
                  <a:alpha val="40000"/>
                </a:prstClr>
              </a:outerShdw>
            </a:effectLst>
          </p:grpSpPr>
          <p:sp>
            <p:nvSpPr>
              <p:cNvPr id="42" name="Freeform 41"/>
              <p:cNvSpPr/>
              <p:nvPr/>
            </p:nvSpPr>
            <p:spPr>
              <a:xfrm>
                <a:off x="3549842" y="3426691"/>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Freeform 42"/>
              <p:cNvSpPr/>
              <p:nvPr/>
            </p:nvSpPr>
            <p:spPr>
              <a:xfrm>
                <a:off x="3973227" y="3434145"/>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Freeform 43"/>
              <p:cNvSpPr/>
              <p:nvPr/>
            </p:nvSpPr>
            <p:spPr>
              <a:xfrm>
                <a:off x="4393482" y="3429283"/>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5" name="Picture 4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5200" y="3386136"/>
                <a:ext cx="1191594"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9" name="Group 38"/>
            <p:cNvGrpSpPr/>
            <p:nvPr/>
          </p:nvGrpSpPr>
          <p:grpSpPr>
            <a:xfrm>
              <a:off x="4049947" y="2986430"/>
              <a:ext cx="1767056" cy="1761672"/>
              <a:chOff x="5813773" y="2221050"/>
              <a:chExt cx="2324698" cy="2317611"/>
            </a:xfrm>
            <a:effectLst>
              <a:outerShdw blurRad="50800" dist="38100" dir="2700000" algn="tl" rotWithShape="0">
                <a:prstClr val="black">
                  <a:alpha val="40000"/>
                </a:prstClr>
              </a:outerShdw>
            </a:effectLst>
          </p:grpSpPr>
          <p:sp>
            <p:nvSpPr>
              <p:cNvPr id="40" name="Freeform 39"/>
              <p:cNvSpPr/>
              <p:nvPr/>
            </p:nvSpPr>
            <p:spPr>
              <a:xfrm>
                <a:off x="6441591" y="2301297"/>
                <a:ext cx="1635042" cy="1597650"/>
              </a:xfrm>
              <a:custGeom>
                <a:avLst/>
                <a:gdLst>
                  <a:gd name="connsiteX0" fmla="*/ 1434486 w 1635042"/>
                  <a:gd name="connsiteY0" fmla="*/ 10197 h 1597650"/>
                  <a:gd name="connsiteX1" fmla="*/ 1359703 w 1635042"/>
                  <a:gd name="connsiteY1" fmla="*/ 0 h 1597650"/>
                  <a:gd name="connsiteX2" fmla="*/ 1339307 w 1635042"/>
                  <a:gd name="connsiteY2" fmla="*/ 33992 h 1597650"/>
                  <a:gd name="connsiteX3" fmla="*/ 1386897 w 1635042"/>
                  <a:gd name="connsiteY3" fmla="*/ 108776 h 1597650"/>
                  <a:gd name="connsiteX4" fmla="*/ 1142150 w 1635042"/>
                  <a:gd name="connsiteY4" fmla="*/ 350123 h 1597650"/>
                  <a:gd name="connsiteX5" fmla="*/ 975587 w 1635042"/>
                  <a:gd name="connsiteY5" fmla="*/ 193757 h 1597650"/>
                  <a:gd name="connsiteX6" fmla="*/ 914400 w 1635042"/>
                  <a:gd name="connsiteY6" fmla="*/ 237948 h 1597650"/>
                  <a:gd name="connsiteX7" fmla="*/ 958590 w 1635042"/>
                  <a:gd name="connsiteY7" fmla="*/ 312731 h 1597650"/>
                  <a:gd name="connsiteX8" fmla="*/ 101978 w 1635042"/>
                  <a:gd name="connsiteY8" fmla="*/ 1189739 h 1597650"/>
                  <a:gd name="connsiteX9" fmla="*/ 125773 w 1635042"/>
                  <a:gd name="connsiteY9" fmla="*/ 1342706 h 1597650"/>
                  <a:gd name="connsiteX10" fmla="*/ 0 w 1635042"/>
                  <a:gd name="connsiteY10" fmla="*/ 1454881 h 1597650"/>
                  <a:gd name="connsiteX11" fmla="*/ 108776 w 1635042"/>
                  <a:gd name="connsiteY11" fmla="*/ 1577255 h 1597650"/>
                  <a:gd name="connsiteX12" fmla="*/ 169963 w 1635042"/>
                  <a:gd name="connsiteY12" fmla="*/ 1597650 h 1597650"/>
                  <a:gd name="connsiteX13" fmla="*/ 299135 w 1635042"/>
                  <a:gd name="connsiteY13" fmla="*/ 1475277 h 1597650"/>
                  <a:gd name="connsiteX14" fmla="*/ 696848 w 1635042"/>
                  <a:gd name="connsiteY14" fmla="*/ 832817 h 1597650"/>
                  <a:gd name="connsiteX15" fmla="*/ 917799 w 1635042"/>
                  <a:gd name="connsiteY15" fmla="*/ 1026575 h 1597650"/>
                  <a:gd name="connsiteX16" fmla="*/ 1308714 w 1635042"/>
                  <a:gd name="connsiteY16" fmla="*/ 649258 h 1597650"/>
                  <a:gd name="connsiteX17" fmla="*/ 1363102 w 1635042"/>
                  <a:gd name="connsiteY17" fmla="*/ 700246 h 1597650"/>
                  <a:gd name="connsiteX18" fmla="*/ 1434486 w 1635042"/>
                  <a:gd name="connsiteY18" fmla="*/ 635661 h 1597650"/>
                  <a:gd name="connsiteX19" fmla="*/ 1284919 w 1635042"/>
                  <a:gd name="connsiteY19" fmla="*/ 475896 h 1597650"/>
                  <a:gd name="connsiteX20" fmla="*/ 1298516 w 1635042"/>
                  <a:gd name="connsiteY20" fmla="*/ 431705 h 1597650"/>
                  <a:gd name="connsiteX21" fmla="*/ 1512669 w 1635042"/>
                  <a:gd name="connsiteY21" fmla="*/ 224351 h 1597650"/>
                  <a:gd name="connsiteX22" fmla="*/ 1573856 w 1635042"/>
                  <a:gd name="connsiteY22" fmla="*/ 278739 h 1597650"/>
                  <a:gd name="connsiteX23" fmla="*/ 1635042 w 1635042"/>
                  <a:gd name="connsiteY23" fmla="*/ 210754 h 1597650"/>
                  <a:gd name="connsiteX24" fmla="*/ 1434486 w 1635042"/>
                  <a:gd name="connsiteY24" fmla="*/ 10197 h 159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5042" h="1597650">
                    <a:moveTo>
                      <a:pt x="1434486" y="10197"/>
                    </a:moveTo>
                    <a:lnTo>
                      <a:pt x="1359703" y="0"/>
                    </a:lnTo>
                    <a:lnTo>
                      <a:pt x="1339307" y="33992"/>
                    </a:lnTo>
                    <a:lnTo>
                      <a:pt x="1386897" y="108776"/>
                    </a:lnTo>
                    <a:lnTo>
                      <a:pt x="1142150" y="350123"/>
                    </a:lnTo>
                    <a:lnTo>
                      <a:pt x="975587" y="193757"/>
                    </a:lnTo>
                    <a:lnTo>
                      <a:pt x="914400" y="237948"/>
                    </a:lnTo>
                    <a:lnTo>
                      <a:pt x="958590" y="312731"/>
                    </a:lnTo>
                    <a:lnTo>
                      <a:pt x="101978" y="1189739"/>
                    </a:lnTo>
                    <a:lnTo>
                      <a:pt x="125773" y="1342706"/>
                    </a:lnTo>
                    <a:lnTo>
                      <a:pt x="0" y="1454881"/>
                    </a:lnTo>
                    <a:lnTo>
                      <a:pt x="108776" y="1577255"/>
                    </a:lnTo>
                    <a:lnTo>
                      <a:pt x="169963" y="1597650"/>
                    </a:lnTo>
                    <a:lnTo>
                      <a:pt x="299135" y="1475277"/>
                    </a:lnTo>
                    <a:lnTo>
                      <a:pt x="696848" y="832817"/>
                    </a:lnTo>
                    <a:lnTo>
                      <a:pt x="917799" y="1026575"/>
                    </a:lnTo>
                    <a:lnTo>
                      <a:pt x="1308714" y="649258"/>
                    </a:lnTo>
                    <a:lnTo>
                      <a:pt x="1363102" y="700246"/>
                    </a:lnTo>
                    <a:lnTo>
                      <a:pt x="1434486" y="635661"/>
                    </a:lnTo>
                    <a:lnTo>
                      <a:pt x="1284919" y="475896"/>
                    </a:lnTo>
                    <a:lnTo>
                      <a:pt x="1298516" y="431705"/>
                    </a:lnTo>
                    <a:lnTo>
                      <a:pt x="1512669" y="224351"/>
                    </a:lnTo>
                    <a:lnTo>
                      <a:pt x="1573856" y="278739"/>
                    </a:lnTo>
                    <a:lnTo>
                      <a:pt x="1635042" y="210754"/>
                    </a:lnTo>
                    <a:lnTo>
                      <a:pt x="1434486" y="1019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1" name="Picture 40"/>
              <p:cNvPicPr>
                <a:picLocks noChangeAspect="1" noChangeArrowheads="1"/>
              </p:cNvPicPr>
              <p:nvPr/>
            </p:nvPicPr>
            <p:blipFill>
              <a:blip r:embed="rId7">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13773" y="2221050"/>
                <a:ext cx="2324698" cy="231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52" name="Rounded Rectangle 5129">
            <a:extLst>
              <a:ext uri="{FF2B5EF4-FFF2-40B4-BE49-F238E27FC236}">
                <a16:creationId xmlns:a16="http://schemas.microsoft.com/office/drawing/2014/main" id="{8B521A1E-0B5F-4A59-8413-6128A2D5F2C8}"/>
              </a:ext>
            </a:extLst>
          </p:cNvPr>
          <p:cNvSpPr/>
          <p:nvPr/>
        </p:nvSpPr>
        <p:spPr>
          <a:xfrm>
            <a:off x="6748244" y="5091548"/>
            <a:ext cx="2856681" cy="560784"/>
          </a:xfrm>
          <a:prstGeom prst="roundRect">
            <a:avLst/>
          </a:prstGeom>
          <a:solidFill>
            <a:schemeClr val="accent2"/>
          </a:solidFill>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86623" tIns="186623" rIns="186623" bIns="18662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400" b="1" i="0" u="none" strike="noStrike" kern="1200" cap="none" spc="0" normalizeH="0" baseline="0" noProof="0" dirty="0">
                <a:ln>
                  <a:noFill/>
                </a:ln>
                <a:solidFill>
                  <a:schemeClr val="accent5"/>
                </a:solidFill>
                <a:uLnTx/>
                <a:uFillTx/>
                <a:latin typeface="Poppins Light"/>
                <a:ea typeface="+mn-ea"/>
                <a:cs typeface="+mn-cs"/>
              </a:rPr>
              <a:t>Improved </a:t>
            </a:r>
            <a:r>
              <a:rPr lang="en-GB" sz="1400" b="1" dirty="0">
                <a:solidFill>
                  <a:schemeClr val="accent5"/>
                </a:solidFill>
                <a:latin typeface="Poppins Light"/>
              </a:rPr>
              <a:t>glycaemic control</a:t>
            </a:r>
            <a:endParaRPr kumimoji="0" lang="en-GB" sz="1400" b="1" i="0" u="none" strike="noStrike" kern="1200" cap="none" spc="0" normalizeH="0" baseline="0" noProof="0" dirty="0">
              <a:ln>
                <a:noFill/>
              </a:ln>
              <a:solidFill>
                <a:schemeClr val="accent5"/>
              </a:solidFill>
              <a:uLnTx/>
              <a:uFillTx/>
              <a:latin typeface="Poppins Light"/>
            </a:endParaRPr>
          </a:p>
        </p:txBody>
      </p:sp>
    </p:spTree>
    <p:extLst>
      <p:ext uri="{BB962C8B-B14F-4D97-AF65-F5344CB8AC3E}">
        <p14:creationId xmlns:p14="http://schemas.microsoft.com/office/powerpoint/2010/main" val="3862599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5">
            <a:extLst>
              <a:ext uri="{FF2B5EF4-FFF2-40B4-BE49-F238E27FC236}">
                <a16:creationId xmlns:a16="http://schemas.microsoft.com/office/drawing/2014/main" id="{F809F7D3-DC41-493F-9026-1A7D132C9A2F}"/>
              </a:ext>
            </a:extLst>
          </p:cNvPr>
          <p:cNvSpPr>
            <a:spLocks noGrp="1" noChangeArrowheads="1"/>
          </p:cNvSpPr>
          <p:nvPr>
            <p:ph type="body" idx="1"/>
          </p:nvPr>
        </p:nvSpPr>
        <p:spPr>
          <a:xfrm>
            <a:off x="336221" y="1266161"/>
            <a:ext cx="10617529" cy="3141025"/>
          </a:xfrm>
          <a:noFill/>
        </p:spPr>
        <p:txBody>
          <a:bodyPr/>
          <a:lstStyle/>
          <a:p>
            <a:pPr lvl="1" eaLnBrk="1" hangingPunct="1">
              <a:buFontTx/>
              <a:buChar char="•"/>
            </a:pPr>
            <a:r>
              <a:rPr lang="en-US" altLang="en-US" dirty="0">
                <a:solidFill>
                  <a:schemeClr val="accent5"/>
                </a:solidFill>
              </a:rPr>
              <a:t>BMD showed significant gradual and progressive increase from baseline</a:t>
            </a:r>
          </a:p>
          <a:p>
            <a:pPr lvl="1" eaLnBrk="1" hangingPunct="1">
              <a:buFontTx/>
              <a:buNone/>
            </a:pPr>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a:p>
            <a:pPr lvl="1" eaLnBrk="1" hangingPunct="1"/>
            <a:endParaRPr lang="en-US" altLang="en-US" dirty="0">
              <a:latin typeface="Verdana" panose="020B0604030504040204" pitchFamily="34" charset="0"/>
            </a:endParaRPr>
          </a:p>
        </p:txBody>
      </p:sp>
      <p:grpSp>
        <p:nvGrpSpPr>
          <p:cNvPr id="47108" name="Group 6">
            <a:extLst>
              <a:ext uri="{FF2B5EF4-FFF2-40B4-BE49-F238E27FC236}">
                <a16:creationId xmlns:a16="http://schemas.microsoft.com/office/drawing/2014/main" id="{7D8CEC1B-B619-4E23-B111-AA1E1001526F}"/>
              </a:ext>
            </a:extLst>
          </p:cNvPr>
          <p:cNvGrpSpPr>
            <a:grpSpLocks/>
          </p:cNvGrpSpPr>
          <p:nvPr/>
        </p:nvGrpSpPr>
        <p:grpSpPr bwMode="auto">
          <a:xfrm>
            <a:off x="893618" y="1797627"/>
            <a:ext cx="10060132" cy="3969327"/>
            <a:chOff x="974" y="1308"/>
            <a:chExt cx="4644" cy="1948"/>
          </a:xfrm>
        </p:grpSpPr>
        <p:grpSp>
          <p:nvGrpSpPr>
            <p:cNvPr id="47116" name="Group 7">
              <a:extLst>
                <a:ext uri="{FF2B5EF4-FFF2-40B4-BE49-F238E27FC236}">
                  <a16:creationId xmlns:a16="http://schemas.microsoft.com/office/drawing/2014/main" id="{90921F4D-0F44-469E-9DC8-19ABA360CC71}"/>
                </a:ext>
              </a:extLst>
            </p:cNvPr>
            <p:cNvGrpSpPr>
              <a:grpSpLocks/>
            </p:cNvGrpSpPr>
            <p:nvPr/>
          </p:nvGrpSpPr>
          <p:grpSpPr bwMode="auto">
            <a:xfrm>
              <a:off x="974" y="1308"/>
              <a:ext cx="4644" cy="1948"/>
              <a:chOff x="974" y="1308"/>
              <a:chExt cx="4644" cy="1948"/>
            </a:xfrm>
          </p:grpSpPr>
          <p:grpSp>
            <p:nvGrpSpPr>
              <p:cNvPr id="47119" name="Group 8">
                <a:extLst>
                  <a:ext uri="{FF2B5EF4-FFF2-40B4-BE49-F238E27FC236}">
                    <a16:creationId xmlns:a16="http://schemas.microsoft.com/office/drawing/2014/main" id="{DEFC1DF9-9A58-4747-9592-1EEB0AABE5ED}"/>
                  </a:ext>
                </a:extLst>
              </p:cNvPr>
              <p:cNvGrpSpPr>
                <a:grpSpLocks/>
              </p:cNvGrpSpPr>
              <p:nvPr/>
            </p:nvGrpSpPr>
            <p:grpSpPr bwMode="auto">
              <a:xfrm>
                <a:off x="974" y="1308"/>
                <a:ext cx="4644" cy="1948"/>
                <a:chOff x="935" y="1245"/>
                <a:chExt cx="5153" cy="1889"/>
              </a:xfrm>
            </p:grpSpPr>
            <p:pic>
              <p:nvPicPr>
                <p:cNvPr id="47121" name="Picture 9" descr="white">
                  <a:extLst>
                    <a:ext uri="{FF2B5EF4-FFF2-40B4-BE49-F238E27FC236}">
                      <a16:creationId xmlns:a16="http://schemas.microsoft.com/office/drawing/2014/main" id="{E908AD68-66C0-4872-ABCB-C6662B8E5AE3}"/>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35" y="1245"/>
                  <a:ext cx="5153" cy="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2" name="AutoShape 10">
                  <a:extLst>
                    <a:ext uri="{FF2B5EF4-FFF2-40B4-BE49-F238E27FC236}">
                      <a16:creationId xmlns:a16="http://schemas.microsoft.com/office/drawing/2014/main" id="{F9B708F7-9F90-4E91-93CF-A5785F908309}"/>
                    </a:ext>
                  </a:extLst>
                </p:cNvPr>
                <p:cNvSpPr>
                  <a:spLocks noChangeArrowheads="1"/>
                </p:cNvSpPr>
                <p:nvPr/>
              </p:nvSpPr>
              <p:spPr bwMode="auto">
                <a:xfrm>
                  <a:off x="1048" y="1291"/>
                  <a:ext cx="4848" cy="171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47120" name="Picture 11" descr="BMD 2">
                <a:extLst>
                  <a:ext uri="{FF2B5EF4-FFF2-40B4-BE49-F238E27FC236}">
                    <a16:creationId xmlns:a16="http://schemas.microsoft.com/office/drawing/2014/main" id="{6B21DB67-619A-46BC-B9E2-86BB6F3A4B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 y="1430"/>
                <a:ext cx="4060" cy="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17" name="Text Box 12">
              <a:extLst>
                <a:ext uri="{FF2B5EF4-FFF2-40B4-BE49-F238E27FC236}">
                  <a16:creationId xmlns:a16="http://schemas.microsoft.com/office/drawing/2014/main" id="{01589EAE-FA52-4142-B074-12CE57B5CBEF}"/>
                </a:ext>
              </a:extLst>
            </p:cNvPr>
            <p:cNvSpPr txBox="1">
              <a:spLocks noChangeArrowheads="1"/>
            </p:cNvSpPr>
            <p:nvPr/>
          </p:nvSpPr>
          <p:spPr bwMode="auto">
            <a:xfrm>
              <a:off x="2401" y="2737"/>
              <a:ext cx="839" cy="1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Poppins Light"/>
                  <a:ea typeface="+mn-ea"/>
                  <a:cs typeface="+mn-cs"/>
                </a:rPr>
                <a:t>p = 0.0004</a:t>
              </a:r>
            </a:p>
          </p:txBody>
        </p:sp>
        <p:sp>
          <p:nvSpPr>
            <p:cNvPr id="47118" name="Text Box 13">
              <a:extLst>
                <a:ext uri="{FF2B5EF4-FFF2-40B4-BE49-F238E27FC236}">
                  <a16:creationId xmlns:a16="http://schemas.microsoft.com/office/drawing/2014/main" id="{39406DE0-EA8D-4687-B0B7-89DBEB1D344A}"/>
                </a:ext>
              </a:extLst>
            </p:cNvPr>
            <p:cNvSpPr txBox="1">
              <a:spLocks noChangeArrowheads="1"/>
            </p:cNvSpPr>
            <p:nvPr/>
          </p:nvSpPr>
          <p:spPr bwMode="auto">
            <a:xfrm>
              <a:off x="4513" y="2729"/>
              <a:ext cx="839" cy="113"/>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lgn="ctr">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Poppins Light"/>
                  <a:ea typeface="+mn-ea"/>
                  <a:cs typeface="+mn-cs"/>
                </a:rPr>
                <a:t>p = 0.0001</a:t>
              </a:r>
            </a:p>
          </p:txBody>
        </p:sp>
      </p:grpSp>
      <p:sp>
        <p:nvSpPr>
          <p:cNvPr id="47109" name="Rectangle 14">
            <a:extLst>
              <a:ext uri="{FF2B5EF4-FFF2-40B4-BE49-F238E27FC236}">
                <a16:creationId xmlns:a16="http://schemas.microsoft.com/office/drawing/2014/main" id="{E6705A91-128F-4F1A-A5D6-90547D0A2B0D}"/>
              </a:ext>
            </a:extLst>
          </p:cNvPr>
          <p:cNvSpPr>
            <a:spLocks noChangeArrowheads="1"/>
          </p:cNvSpPr>
          <p:nvPr/>
        </p:nvSpPr>
        <p:spPr bwMode="auto">
          <a:xfrm>
            <a:off x="3196668" y="2110943"/>
            <a:ext cx="1279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Change Hip BMD</a:t>
            </a:r>
          </a:p>
        </p:txBody>
      </p:sp>
      <p:sp>
        <p:nvSpPr>
          <p:cNvPr id="47110" name="Rectangle 15">
            <a:extLst>
              <a:ext uri="{FF2B5EF4-FFF2-40B4-BE49-F238E27FC236}">
                <a16:creationId xmlns:a16="http://schemas.microsoft.com/office/drawing/2014/main" id="{6BFE3232-6C7C-4DEB-9A1E-8E0ACB816DA5}"/>
              </a:ext>
            </a:extLst>
          </p:cNvPr>
          <p:cNvSpPr>
            <a:spLocks noChangeArrowheads="1"/>
          </p:cNvSpPr>
          <p:nvPr/>
        </p:nvSpPr>
        <p:spPr bwMode="auto">
          <a:xfrm>
            <a:off x="7707546" y="2110943"/>
            <a:ext cx="14577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5988" eaLnBrk="0" hangingPunct="0">
              <a:defRPr>
                <a:solidFill>
                  <a:schemeClr val="tx1"/>
                </a:solidFill>
                <a:latin typeface="Verdana" panose="020B0604030504040204" pitchFamily="34" charset="0"/>
              </a:defRPr>
            </a:lvl1pPr>
            <a:lvl2pPr marL="742950" indent="-285750" defTabSz="915988" eaLnBrk="0" hangingPunct="0">
              <a:defRPr>
                <a:solidFill>
                  <a:schemeClr val="tx1"/>
                </a:solidFill>
                <a:latin typeface="Verdana" panose="020B0604030504040204" pitchFamily="34" charset="0"/>
              </a:defRPr>
            </a:lvl2pPr>
            <a:lvl3pPr marL="1143000" indent="-228600" defTabSz="915988" eaLnBrk="0" hangingPunct="0">
              <a:defRPr>
                <a:solidFill>
                  <a:schemeClr val="tx1"/>
                </a:solidFill>
                <a:latin typeface="Verdana" panose="020B0604030504040204" pitchFamily="34" charset="0"/>
              </a:defRPr>
            </a:lvl3pPr>
            <a:lvl4pPr marL="1600200" indent="-228600" defTabSz="915988" eaLnBrk="0" hangingPunct="0">
              <a:defRPr>
                <a:solidFill>
                  <a:schemeClr val="tx1"/>
                </a:solidFill>
                <a:latin typeface="Verdana" panose="020B0604030504040204" pitchFamily="34" charset="0"/>
              </a:defRPr>
            </a:lvl4pPr>
            <a:lvl5pPr marL="2057400" indent="-228600" defTabSz="915988" eaLnBrk="0" hangingPunct="0">
              <a:defRPr>
                <a:solidFill>
                  <a:schemeClr val="tx1"/>
                </a:solidFill>
                <a:latin typeface="Verdana" panose="020B0604030504040204" pitchFamily="34" charset="0"/>
              </a:defRPr>
            </a:lvl5pPr>
            <a:lvl6pPr marL="2514600" indent="-228600" defTabSz="915988" eaLnBrk="0" fontAlgn="base" hangingPunct="0">
              <a:spcBef>
                <a:spcPct val="0"/>
              </a:spcBef>
              <a:spcAft>
                <a:spcPct val="0"/>
              </a:spcAft>
              <a:defRPr>
                <a:solidFill>
                  <a:schemeClr val="tx1"/>
                </a:solidFill>
                <a:latin typeface="Verdana" panose="020B0604030504040204" pitchFamily="34" charset="0"/>
              </a:defRPr>
            </a:lvl6pPr>
            <a:lvl7pPr marL="2971800" indent="-228600" defTabSz="915988" eaLnBrk="0" fontAlgn="base" hangingPunct="0">
              <a:spcBef>
                <a:spcPct val="0"/>
              </a:spcBef>
              <a:spcAft>
                <a:spcPct val="0"/>
              </a:spcAft>
              <a:defRPr>
                <a:solidFill>
                  <a:schemeClr val="tx1"/>
                </a:solidFill>
                <a:latin typeface="Verdana" panose="020B0604030504040204" pitchFamily="34" charset="0"/>
              </a:defRPr>
            </a:lvl7pPr>
            <a:lvl8pPr marL="3429000" indent="-228600" defTabSz="915988" eaLnBrk="0" fontAlgn="base" hangingPunct="0">
              <a:spcBef>
                <a:spcPct val="0"/>
              </a:spcBef>
              <a:spcAft>
                <a:spcPct val="0"/>
              </a:spcAft>
              <a:defRPr>
                <a:solidFill>
                  <a:schemeClr val="tx1"/>
                </a:solidFill>
                <a:latin typeface="Verdana" panose="020B0604030504040204" pitchFamily="34" charset="0"/>
              </a:defRPr>
            </a:lvl8pPr>
            <a:lvl9pPr marL="3886200" indent="-228600" defTabSz="915988"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5988" rtl="0" eaLnBrk="0" fontAlgn="auto" latinLnBrk="0" hangingPunct="0">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Change Spine BMD</a:t>
            </a:r>
          </a:p>
        </p:txBody>
      </p:sp>
      <p:sp>
        <p:nvSpPr>
          <p:cNvPr id="47111" name="Text Box 16">
            <a:extLst>
              <a:ext uri="{FF2B5EF4-FFF2-40B4-BE49-F238E27FC236}">
                <a16:creationId xmlns:a16="http://schemas.microsoft.com/office/drawing/2014/main" id="{02C53D4F-1072-45E5-A623-193A1AC99B09}"/>
              </a:ext>
            </a:extLst>
          </p:cNvPr>
          <p:cNvSpPr txBox="1">
            <a:spLocks noChangeArrowheads="1"/>
          </p:cNvSpPr>
          <p:nvPr/>
        </p:nvSpPr>
        <p:spPr bwMode="auto">
          <a:xfrm rot="16200000">
            <a:off x="228586" y="3401372"/>
            <a:ext cx="23018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Change in hip BMD (g/cm</a:t>
            </a:r>
            <a:r>
              <a:rPr kumimoji="0" lang="en-US" altLang="en-US" sz="1200" b="0" i="0" u="none" strike="noStrike" kern="1200" cap="none" spc="0" normalizeH="0" baseline="30000" noProof="0" dirty="0">
                <a:ln>
                  <a:noFill/>
                </a:ln>
                <a:solidFill>
                  <a:srgbClr val="000000"/>
                </a:solidFill>
                <a:effectLst/>
                <a:uLnTx/>
                <a:uFillTx/>
                <a:latin typeface="Poppins Light"/>
                <a:ea typeface="+mn-ea"/>
                <a:cs typeface="+mn-cs"/>
              </a:rPr>
              <a:t>2</a:t>
            </a: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7112" name="Text Box 17">
            <a:extLst>
              <a:ext uri="{FF2B5EF4-FFF2-40B4-BE49-F238E27FC236}">
                <a16:creationId xmlns:a16="http://schemas.microsoft.com/office/drawing/2014/main" id="{69D08BE5-D235-4DAE-B0C8-2AE181279B7A}"/>
              </a:ext>
            </a:extLst>
          </p:cNvPr>
          <p:cNvSpPr txBox="1">
            <a:spLocks noChangeArrowheads="1"/>
          </p:cNvSpPr>
          <p:nvPr/>
        </p:nvSpPr>
        <p:spPr bwMode="auto">
          <a:xfrm>
            <a:off x="7602972" y="5298621"/>
            <a:ext cx="15049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7113" name="Text Box 18">
            <a:extLst>
              <a:ext uri="{FF2B5EF4-FFF2-40B4-BE49-F238E27FC236}">
                <a16:creationId xmlns:a16="http://schemas.microsoft.com/office/drawing/2014/main" id="{D69B2D53-5236-4CC7-BC58-52AC065F7D97}"/>
              </a:ext>
            </a:extLst>
          </p:cNvPr>
          <p:cNvSpPr txBox="1">
            <a:spLocks noChangeArrowheads="1"/>
          </p:cNvSpPr>
          <p:nvPr/>
        </p:nvSpPr>
        <p:spPr bwMode="auto">
          <a:xfrm>
            <a:off x="3084080" y="5298621"/>
            <a:ext cx="15049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Months</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7114" name="Text Box 19">
            <a:extLst>
              <a:ext uri="{FF2B5EF4-FFF2-40B4-BE49-F238E27FC236}">
                <a16:creationId xmlns:a16="http://schemas.microsoft.com/office/drawing/2014/main" id="{29E50E7C-8395-4777-9CEA-4641E0D241BC}"/>
              </a:ext>
            </a:extLst>
          </p:cNvPr>
          <p:cNvSpPr txBox="1">
            <a:spLocks noChangeArrowheads="1"/>
          </p:cNvSpPr>
          <p:nvPr/>
        </p:nvSpPr>
        <p:spPr bwMode="auto">
          <a:xfrm rot="16200000">
            <a:off x="4640125" y="3447738"/>
            <a:ext cx="26267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Change in spine BMD (g/cm</a:t>
            </a:r>
            <a:r>
              <a:rPr kumimoji="0" lang="en-US" altLang="en-US" sz="1200" b="0" i="0" u="none" strike="noStrike" kern="1200" cap="none" spc="0" normalizeH="0" baseline="30000" noProof="0" dirty="0">
                <a:ln>
                  <a:noFill/>
                </a:ln>
                <a:solidFill>
                  <a:srgbClr val="000000"/>
                </a:solidFill>
                <a:effectLst/>
                <a:uLnTx/>
                <a:uFillTx/>
                <a:latin typeface="Poppins Light"/>
                <a:ea typeface="+mn-ea"/>
                <a:cs typeface="+mn-cs"/>
              </a:rPr>
              <a:t>2</a:t>
            </a:r>
            <a:r>
              <a:rPr kumimoji="0" lang="en-US" altLang="en-US" sz="1200" b="0" i="0" u="none" strike="noStrike" kern="1200" cap="none" spc="0" normalizeH="0" baseline="0" noProof="0" dirty="0">
                <a:ln>
                  <a:noFill/>
                </a:ln>
                <a:solidFill>
                  <a:srgbClr val="000000"/>
                </a:solidFill>
                <a:effectLst/>
                <a:uLnTx/>
                <a:uFillTx/>
                <a:latin typeface="Poppins Light"/>
                <a:ea typeface="+mn-ea"/>
                <a:cs typeface="+mn-cs"/>
              </a:rPr>
              <a:t>)</a:t>
            </a:r>
            <a:endParaRPr kumimoji="0" lang="fr-BE" altLang="en-US"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47115" name="Text Box 21">
            <a:extLst>
              <a:ext uri="{FF2B5EF4-FFF2-40B4-BE49-F238E27FC236}">
                <a16:creationId xmlns:a16="http://schemas.microsoft.com/office/drawing/2014/main" id="{C5F0FD5A-FB8C-486F-BE79-B2C87D99C1D7}"/>
              </a:ext>
            </a:extLst>
          </p:cNvPr>
          <p:cNvSpPr txBox="1">
            <a:spLocks noChangeArrowheads="1"/>
          </p:cNvSpPr>
          <p:nvPr/>
        </p:nvSpPr>
        <p:spPr bwMode="auto">
          <a:xfrm>
            <a:off x="1618241" y="5980791"/>
            <a:ext cx="533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Wang C, </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Cunningham G</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et al. J Clin Endo </a:t>
            </a:r>
            <a:r>
              <a:rPr kumimoji="0" lang="en-US" altLang="ko-KR" sz="1100" b="0" i="1" u="none" strike="noStrike" kern="1200" cap="none" spc="0" normalizeH="0" baseline="0" noProof="0" dirty="0" err="1">
                <a:ln>
                  <a:noFill/>
                </a:ln>
                <a:solidFill>
                  <a:srgbClr val="006EAB"/>
                </a:solidFill>
                <a:effectLst/>
                <a:uLnTx/>
                <a:uFillTx/>
                <a:latin typeface="Poppins Light"/>
                <a:ea typeface="Gulim" panose="020B0600000101010101" pitchFamily="34" charset="-127"/>
                <a:cs typeface="+mn-cs"/>
              </a:rPr>
              <a:t>Metab</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 2004; </a:t>
            </a:r>
            <a:r>
              <a:rPr kumimoji="0" lang="en-US" altLang="ko-KR" sz="1100" b="1" i="0"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89</a:t>
            </a:r>
            <a:r>
              <a:rPr kumimoji="0" lang="en-US" altLang="ko-KR" sz="1100" b="0" i="1" u="none" strike="noStrike" kern="1200" cap="none" spc="0" normalizeH="0" baseline="0" noProof="0" dirty="0">
                <a:ln>
                  <a:noFill/>
                </a:ln>
                <a:solidFill>
                  <a:srgbClr val="006EAB"/>
                </a:solidFill>
                <a:effectLst/>
                <a:uLnTx/>
                <a:uFillTx/>
                <a:latin typeface="Poppins Light"/>
                <a:ea typeface="Gulim" panose="020B0600000101010101" pitchFamily="34" charset="-127"/>
                <a:cs typeface="+mn-cs"/>
              </a:rPr>
              <a:t>:2085-98.</a:t>
            </a:r>
            <a:endParaRPr kumimoji="0" lang="en-US" altLang="en-US" sz="1100" b="0" i="1" u="none" strike="noStrike" kern="1200" cap="none" spc="0" normalizeH="0" baseline="0" noProof="0" dirty="0">
              <a:ln>
                <a:noFill/>
              </a:ln>
              <a:solidFill>
                <a:srgbClr val="006EAB"/>
              </a:solidFill>
              <a:effectLst/>
              <a:uLnTx/>
              <a:uFillTx/>
              <a:latin typeface="Poppins Light"/>
              <a:ea typeface="+mn-ea"/>
              <a:cs typeface="+mn-cs"/>
            </a:endParaRPr>
          </a:p>
        </p:txBody>
      </p:sp>
      <p:sp>
        <p:nvSpPr>
          <p:cNvPr id="19" name="Rectangle 4">
            <a:extLst>
              <a:ext uri="{FF2B5EF4-FFF2-40B4-BE49-F238E27FC236}">
                <a16:creationId xmlns:a16="http://schemas.microsoft.com/office/drawing/2014/main" id="{7323CF57-8FFF-4E58-B5CF-1E4622008F36}"/>
              </a:ext>
            </a:extLst>
          </p:cNvPr>
          <p:cNvSpPr txBox="1">
            <a:spLocks noChangeArrowheads="1"/>
          </p:cNvSpPr>
          <p:nvPr/>
        </p:nvSpPr>
        <p:spPr>
          <a:xfrm>
            <a:off x="301296" y="161564"/>
            <a:ext cx="10652454" cy="809860"/>
          </a:xfrm>
          <a:prstGeom prst="rect">
            <a:avLst/>
          </a:prstGeom>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Effects on Body Composition (3 Years)</a:t>
            </a:r>
            <a:endParaRPr kumimoji="0" lang="nl-NL" altLang="en-US" sz="3200" b="1" i="0" u="none" strike="noStrike" kern="1200" cap="none" spc="0" normalizeH="0" baseline="0" noProof="0" dirty="0">
              <a:ln>
                <a:noFill/>
              </a:ln>
              <a:solidFill>
                <a:srgbClr val="006EAB"/>
              </a:solidFill>
              <a:effectLst/>
              <a:uLnTx/>
              <a:uFillTx/>
              <a:latin typeface="Poppins Medium"/>
              <a:ea typeface="+mj-ea"/>
              <a:cs typeface="+mj-cs"/>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DEDE-66BC-4D2E-8562-1482CE4112EE}"/>
              </a:ext>
            </a:extLst>
          </p:cNvPr>
          <p:cNvSpPr>
            <a:spLocks noGrp="1"/>
          </p:cNvSpPr>
          <p:nvPr>
            <p:ph type="title"/>
          </p:nvPr>
        </p:nvSpPr>
        <p:spPr>
          <a:xfrm>
            <a:off x="703852" y="1745523"/>
            <a:ext cx="10652454" cy="1774104"/>
          </a:xfrm>
        </p:spPr>
        <p:txBody>
          <a:bodyPr>
            <a:noAutofit/>
          </a:bodyPr>
          <a:lstStyle/>
          <a:p>
            <a:r>
              <a:rPr lang="en-GB" sz="2800" b="1" dirty="0"/>
              <a:t>Kaufman JM et al. </a:t>
            </a:r>
            <a:br>
              <a:rPr lang="en-GB" sz="2800" dirty="0"/>
            </a:br>
            <a:r>
              <a:rPr lang="en-GB" sz="2800" dirty="0"/>
              <a:t>Efficacy and Safety Study of 16.2mg/g Testosterone Gel for the Treatment of Hypogonadal Men </a:t>
            </a:r>
            <a:br>
              <a:rPr lang="en-GB" sz="2800" dirty="0"/>
            </a:br>
            <a:r>
              <a:rPr lang="en-GB" sz="2800" i="1" dirty="0"/>
              <a:t>J Sex Med 2011;2079-2089</a:t>
            </a:r>
            <a:br>
              <a:rPr lang="en-GB" sz="2800" i="1" dirty="0"/>
            </a:br>
            <a:br>
              <a:rPr lang="en-GB" sz="2800" dirty="0"/>
            </a:br>
            <a:r>
              <a:rPr lang="en-GB" sz="2800" b="1" dirty="0"/>
              <a:t>Kaufman JM et al. </a:t>
            </a:r>
            <a:br>
              <a:rPr lang="en-GB" sz="2800" dirty="0"/>
            </a:br>
            <a:r>
              <a:rPr lang="en-GB" sz="2800" dirty="0"/>
              <a:t>One-year efficacy and safety study of a 16.2mg/g testosterone gel in hypogonadal men: </a:t>
            </a:r>
            <a:br>
              <a:rPr lang="en-GB" sz="2800" dirty="0"/>
            </a:br>
            <a:r>
              <a:rPr lang="en-GB" sz="2800" i="1" dirty="0"/>
              <a:t>J Sex Med 2012;9:1149–61</a:t>
            </a:r>
          </a:p>
        </p:txBody>
      </p:sp>
    </p:spTree>
    <p:extLst>
      <p:ext uri="{BB962C8B-B14F-4D97-AF65-F5344CB8AC3E}">
        <p14:creationId xmlns:p14="http://schemas.microsoft.com/office/powerpoint/2010/main" val="641467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31938384"/>
              </p:ext>
            </p:extLst>
          </p:nvPr>
        </p:nvGraphicFramePr>
        <p:xfrm>
          <a:off x="205542" y="1263538"/>
          <a:ext cx="11352474" cy="3962280"/>
        </p:xfrm>
        <a:graphic>
          <a:graphicData uri="http://schemas.openxmlformats.org/drawingml/2006/table">
            <a:tbl>
              <a:tblPr firstRow="1" bandRow="1">
                <a:tableStyleId>{93296810-A885-4BE3-A3E7-6D5BEEA58F35}</a:tableStyleId>
              </a:tblPr>
              <a:tblGrid>
                <a:gridCol w="1229648">
                  <a:extLst>
                    <a:ext uri="{9D8B030D-6E8A-4147-A177-3AD203B41FA5}">
                      <a16:colId xmlns:a16="http://schemas.microsoft.com/office/drawing/2014/main" val="20000"/>
                    </a:ext>
                  </a:extLst>
                </a:gridCol>
                <a:gridCol w="10122826">
                  <a:extLst>
                    <a:ext uri="{9D8B030D-6E8A-4147-A177-3AD203B41FA5}">
                      <a16:colId xmlns:a16="http://schemas.microsoft.com/office/drawing/2014/main" val="20001"/>
                    </a:ext>
                  </a:extLst>
                </a:gridCol>
              </a:tblGrid>
              <a:tr h="36576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u="none" strike="noStrike" dirty="0">
                          <a:solidFill>
                            <a:schemeClr val="accent5"/>
                          </a:solidFill>
                        </a:rPr>
                        <a:t>   Testosterone 16.2mg/g increases C</a:t>
                      </a:r>
                      <a:r>
                        <a:rPr lang="en-GB" sz="1600" u="none" strike="noStrike" baseline="-25000" dirty="0">
                          <a:solidFill>
                            <a:schemeClr val="accent5"/>
                          </a:solidFill>
                        </a:rPr>
                        <a:t>av</a:t>
                      </a:r>
                      <a:r>
                        <a:rPr lang="en-GB" sz="1600" u="none" strike="noStrike" dirty="0">
                          <a:solidFill>
                            <a:schemeClr val="accent5"/>
                          </a:solidFill>
                        </a:rPr>
                        <a:t> testosterone levels to within the normal range in hypogonadal men </a:t>
                      </a:r>
                      <a:endParaRPr lang="en-GB" sz="1600" b="1" u="none" strike="noStrike" kern="1200" baseline="0" dirty="0">
                        <a:solidFill>
                          <a:schemeClr val="accent5"/>
                        </a:solidFill>
                        <a:latin typeface="+mn-lt"/>
                        <a:ea typeface="+mn-ea"/>
                        <a:cs typeface="+mn-cs"/>
                      </a:endParaRP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3596520">
                <a:tc>
                  <a:txBody>
                    <a:bodyPr/>
                    <a:lstStyle/>
                    <a:p>
                      <a:r>
                        <a:rPr lang="en-GB" sz="1500" b="1" dirty="0">
                          <a:solidFill>
                            <a:schemeClr val="accent5"/>
                          </a:solidFill>
                          <a:latin typeface="+mn-lt"/>
                          <a:cs typeface="Arial" panose="020B0604020202020204" pitchFamily="34" charset="0"/>
                        </a:rPr>
                        <a:t>Results</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r>
                        <a:rPr lang="en-GB" sz="1400" b="1" u="sng" kern="1200" dirty="0">
                          <a:solidFill>
                            <a:schemeClr val="accent5"/>
                          </a:solidFill>
                          <a:effectLst/>
                          <a:latin typeface="+mn-lt"/>
                          <a:ea typeface="+mn-ea"/>
                          <a:cs typeface="Arial" panose="020B0604020202020204" pitchFamily="34" charset="0"/>
                        </a:rPr>
                        <a:t>Efficacy</a:t>
                      </a:r>
                      <a:endParaRPr lang="en-GB" sz="1400" b="1" i="0" u="none" strike="noStrike" kern="1200" baseline="0" dirty="0">
                        <a:solidFill>
                          <a:schemeClr val="accent5"/>
                        </a:solidFill>
                        <a:effectLst/>
                        <a:latin typeface="+mn-lt"/>
                        <a:ea typeface="+mn-ea"/>
                        <a:cs typeface="Arial" panose="020B0604020202020204" pitchFamily="34" charset="0"/>
                      </a:endParaRPr>
                    </a:p>
                    <a:p>
                      <a:pPr marL="171450" indent="-171450">
                        <a:buFont typeface="Arial" panose="020B0604020202020204" pitchFamily="34" charset="0"/>
                        <a:buChar char="•"/>
                      </a:pPr>
                      <a:r>
                        <a:rPr lang="en-GB" sz="1400" kern="1200" dirty="0">
                          <a:solidFill>
                            <a:schemeClr val="accent5"/>
                          </a:solidFill>
                          <a:effectLst/>
                          <a:latin typeface="+mn-lt"/>
                          <a:ea typeface="+mn-ea"/>
                          <a:cs typeface="Arial" panose="020B0604020202020204" pitchFamily="34" charset="0"/>
                        </a:rPr>
                        <a:t>The success criterion was determined to be ≥75% of subjects achieving testosterone levels within the normal range of 300-1000ng/dL</a:t>
                      </a:r>
                    </a:p>
                    <a:p>
                      <a:pPr marL="171450" indent="-171450">
                        <a:buFont typeface="Arial" panose="020B0604020202020204" pitchFamily="34" charset="0"/>
                        <a:buChar char="•"/>
                      </a:pPr>
                      <a:r>
                        <a:rPr lang="en-GB" sz="1400" kern="1200" dirty="0">
                          <a:solidFill>
                            <a:schemeClr val="accent5"/>
                          </a:solidFill>
                          <a:effectLst/>
                          <a:latin typeface="+mn-lt"/>
                          <a:ea typeface="+mn-ea"/>
                          <a:cs typeface="Arial" panose="020B0604020202020204" pitchFamily="34" charset="0"/>
                        </a:rPr>
                        <a:t>This was met in all population samples on all study days by the testosterone treatment group except on day 14 (65.7%)</a:t>
                      </a:r>
                    </a:p>
                    <a:p>
                      <a:pPr marL="171450" indent="-171450">
                        <a:buFont typeface="Arial" panose="020B0604020202020204" pitchFamily="34" charset="0"/>
                        <a:buChar char="•"/>
                      </a:pPr>
                      <a:r>
                        <a:rPr lang="en-GB" sz="1400" kern="1200" dirty="0">
                          <a:solidFill>
                            <a:schemeClr val="accent5"/>
                          </a:solidFill>
                          <a:effectLst/>
                          <a:latin typeface="+mn-lt"/>
                          <a:ea typeface="+mn-ea"/>
                          <a:cs typeface="Arial" panose="020B0604020202020204" pitchFamily="34" charset="0"/>
                        </a:rPr>
                        <a:t>Significantly more subjects receiving titrated doses of testosterone gel at day 182 had testosterone Cav</a:t>
                      </a:r>
                      <a:r>
                        <a:rPr lang="en-GB" sz="1400" kern="1200" baseline="0" dirty="0">
                          <a:solidFill>
                            <a:schemeClr val="accent5"/>
                          </a:solidFill>
                          <a:effectLst/>
                          <a:latin typeface="+mn-lt"/>
                          <a:ea typeface="+mn-ea"/>
                          <a:cs typeface="Arial" panose="020B0604020202020204" pitchFamily="34" charset="0"/>
                        </a:rPr>
                        <a:t> </a:t>
                      </a:r>
                      <a:r>
                        <a:rPr lang="en-GB" sz="1400" kern="1200" dirty="0">
                          <a:solidFill>
                            <a:schemeClr val="accent5"/>
                          </a:solidFill>
                          <a:effectLst/>
                          <a:latin typeface="+mn-lt"/>
                          <a:ea typeface="+mn-ea"/>
                          <a:cs typeface="Arial" panose="020B0604020202020204" pitchFamily="34" charset="0"/>
                        </a:rPr>
                        <a:t>values within the eugonadal range vs placebo (p&lt;0.0001) </a:t>
                      </a:r>
                    </a:p>
                    <a:p>
                      <a:pPr marL="0" indent="0">
                        <a:buFont typeface="Arial" panose="020B0604020202020204" pitchFamily="34" charset="0"/>
                        <a:buNone/>
                      </a:pPr>
                      <a:endParaRPr lang="en-GB" sz="1400" kern="1200" dirty="0">
                        <a:solidFill>
                          <a:schemeClr val="accent5"/>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accent5"/>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accent5"/>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accent5"/>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accent5"/>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accent5"/>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accent5"/>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accent5"/>
                        </a:solidFill>
                        <a:effectLst/>
                        <a:latin typeface="+mn-lt"/>
                        <a:ea typeface="+mn-ea"/>
                        <a:cs typeface="Arial" panose="020B0604020202020204" pitchFamily="34" charset="0"/>
                      </a:endParaRPr>
                    </a:p>
                    <a:p>
                      <a:pPr marL="0" indent="0">
                        <a:buFont typeface="Arial" panose="020B0604020202020204" pitchFamily="34" charset="0"/>
                        <a:buNone/>
                      </a:pPr>
                      <a:endParaRPr lang="en-GB" sz="1400" kern="1200" dirty="0">
                        <a:solidFill>
                          <a:schemeClr val="accent5"/>
                        </a:solidFill>
                        <a:effectLst/>
                        <a:latin typeface="+mn-lt"/>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accent5"/>
                          </a:solidFill>
                          <a:effectLst/>
                          <a:latin typeface="+mn-lt"/>
                          <a:ea typeface="+mn-ea"/>
                          <a:cs typeface="Arial" panose="020B0604020202020204" pitchFamily="34" charset="0"/>
                        </a:rPr>
                        <a:t>After titration, the dose distribution was 1.25g (7.3% n=17/234), 2.5g (25.6% n=60/234), 3.75g (28.2% n=66/234), and 5.0g (38.9% n=91/234).</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nvGraphicFramePr>
        <p:xfrm>
          <a:off x="1939991" y="3691675"/>
          <a:ext cx="9120000" cy="914400"/>
        </p:xfrm>
        <a:graphic>
          <a:graphicData uri="http://schemas.openxmlformats.org/drawingml/2006/table">
            <a:tbl>
              <a:tblPr firstRow="1" bandRow="1">
                <a:tableStyleId>{5C22544A-7EE6-4342-B048-85BDC9FD1C3A}</a:tableStyleId>
              </a:tblPr>
              <a:tblGrid>
                <a:gridCol w="1544084">
                  <a:extLst>
                    <a:ext uri="{9D8B030D-6E8A-4147-A177-3AD203B41FA5}">
                      <a16:colId xmlns:a16="http://schemas.microsoft.com/office/drawing/2014/main" val="20000"/>
                    </a:ext>
                  </a:extLst>
                </a:gridCol>
                <a:gridCol w="1495916">
                  <a:extLst>
                    <a:ext uri="{9D8B030D-6E8A-4147-A177-3AD203B41FA5}">
                      <a16:colId xmlns:a16="http://schemas.microsoft.com/office/drawing/2014/main" val="20001"/>
                    </a:ext>
                  </a:extLst>
                </a:gridCol>
                <a:gridCol w="1520000">
                  <a:extLst>
                    <a:ext uri="{9D8B030D-6E8A-4147-A177-3AD203B41FA5}">
                      <a16:colId xmlns:a16="http://schemas.microsoft.com/office/drawing/2014/main" val="20002"/>
                    </a:ext>
                  </a:extLst>
                </a:gridCol>
                <a:gridCol w="1520000">
                  <a:extLst>
                    <a:ext uri="{9D8B030D-6E8A-4147-A177-3AD203B41FA5}">
                      <a16:colId xmlns:a16="http://schemas.microsoft.com/office/drawing/2014/main" val="20003"/>
                    </a:ext>
                  </a:extLst>
                </a:gridCol>
                <a:gridCol w="1485651">
                  <a:extLst>
                    <a:ext uri="{9D8B030D-6E8A-4147-A177-3AD203B41FA5}">
                      <a16:colId xmlns:a16="http://schemas.microsoft.com/office/drawing/2014/main" val="20004"/>
                    </a:ext>
                  </a:extLst>
                </a:gridCol>
                <a:gridCol w="1554349">
                  <a:extLst>
                    <a:ext uri="{9D8B030D-6E8A-4147-A177-3AD203B41FA5}">
                      <a16:colId xmlns:a16="http://schemas.microsoft.com/office/drawing/2014/main" val="20005"/>
                    </a:ext>
                  </a:extLst>
                </a:gridCol>
              </a:tblGrid>
              <a:tr h="304800">
                <a:tc rowSpan="2">
                  <a:txBody>
                    <a:bodyPr/>
                    <a:lstStyle/>
                    <a:p>
                      <a:pPr algn="ctr"/>
                      <a:r>
                        <a:rPr lang="en-GB" sz="1200" b="1" dirty="0">
                          <a:solidFill>
                            <a:schemeClr val="tx1"/>
                          </a:solidFill>
                          <a:latin typeface="+mn-lt"/>
                        </a:rPr>
                        <a:t>Study day</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gridSpan="2">
                  <a:txBody>
                    <a:bodyPr/>
                    <a:lstStyle/>
                    <a:p>
                      <a:pPr algn="ctr"/>
                      <a:r>
                        <a:rPr lang="en-GB" sz="1200" b="1" dirty="0">
                          <a:solidFill>
                            <a:schemeClr val="tx1"/>
                          </a:solidFill>
                          <a:latin typeface="+mn-lt"/>
                        </a:rPr>
                        <a:t>16.2mg/g testosterone gel</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hMerge="1">
                  <a:txBody>
                    <a:bodyPr/>
                    <a:lstStyle/>
                    <a:p>
                      <a:endParaRPr lang="en-GB" dirty="0"/>
                    </a:p>
                  </a:txBody>
                  <a:tcPr/>
                </a:tc>
                <a:tc gridSpan="2">
                  <a:txBody>
                    <a:bodyPr/>
                    <a:lstStyle/>
                    <a:p>
                      <a:pPr algn="ctr"/>
                      <a:r>
                        <a:rPr lang="en-GB" sz="1200" b="1" dirty="0">
                          <a:solidFill>
                            <a:schemeClr val="tx1"/>
                          </a:solidFill>
                          <a:latin typeface="+mn-lt"/>
                        </a:rPr>
                        <a:t>Placebo</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hMerge="1">
                  <a:txBody>
                    <a:bodyPr/>
                    <a:lstStyle/>
                    <a:p>
                      <a:endParaRPr lang="en-GB" dirty="0"/>
                    </a:p>
                  </a:txBody>
                  <a:tcPr/>
                </a:tc>
                <a:tc rowSpan="2">
                  <a:txBody>
                    <a:bodyPr/>
                    <a:lstStyle/>
                    <a:p>
                      <a:pPr algn="ctr"/>
                      <a:r>
                        <a:rPr lang="en-GB" sz="1200" b="1" i="1" dirty="0">
                          <a:solidFill>
                            <a:schemeClr val="tx1"/>
                          </a:solidFill>
                          <a:latin typeface="+mn-lt"/>
                        </a:rPr>
                        <a:t>P</a:t>
                      </a:r>
                      <a:r>
                        <a:rPr lang="en-GB" sz="1200" b="1" dirty="0">
                          <a:solidFill>
                            <a:schemeClr val="tx1"/>
                          </a:solidFill>
                          <a:latin typeface="+mn-lt"/>
                        </a:rPr>
                        <a:t> value</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04800">
                <a:tc vMerge="1">
                  <a:txBody>
                    <a:bodyPr/>
                    <a:lstStyle/>
                    <a:p>
                      <a:endParaRPr lang="en-GB" dirty="0"/>
                    </a:p>
                  </a:txBody>
                  <a:tcPr/>
                </a:tc>
                <a:tc>
                  <a:txBody>
                    <a:bodyPr/>
                    <a:lstStyle/>
                    <a:p>
                      <a:pPr algn="ctr"/>
                      <a:r>
                        <a:rPr lang="en-GB" sz="1200" b="1" dirty="0">
                          <a:solidFill>
                            <a:schemeClr val="tx1"/>
                          </a:solidFill>
                          <a:latin typeface="+mn-lt"/>
                        </a:rPr>
                        <a:t>n/N (%)</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latin typeface="+mn-lt"/>
                        </a:rPr>
                        <a:t>95% Cl</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latin typeface="+mn-lt"/>
                        </a:rPr>
                        <a:t>n/N (%)</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latin typeface="+mn-lt"/>
                        </a:rPr>
                        <a:t>95% Cl</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vMerge="1">
                  <a:txBody>
                    <a:bodyPr/>
                    <a:lstStyle/>
                    <a:p>
                      <a:endParaRPr lang="en-GB" dirty="0"/>
                    </a:p>
                  </a:txBody>
                  <a:tcPr/>
                </a:tc>
                <a:extLst>
                  <a:ext uri="{0D108BD9-81ED-4DB2-BD59-A6C34878D82A}">
                    <a16:rowId xmlns:a16="http://schemas.microsoft.com/office/drawing/2014/main" val="10001"/>
                  </a:ext>
                </a:extLst>
              </a:tr>
              <a:tr h="304800">
                <a:tc>
                  <a:txBody>
                    <a:bodyPr/>
                    <a:lstStyle/>
                    <a:p>
                      <a:pPr algn="ctr"/>
                      <a:r>
                        <a:rPr lang="en-GB" sz="1200" dirty="0">
                          <a:solidFill>
                            <a:schemeClr val="tx1"/>
                          </a:solidFill>
                          <a:latin typeface="+mn-lt"/>
                        </a:rPr>
                        <a:t>182</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b="1" dirty="0">
                          <a:solidFill>
                            <a:schemeClr val="tx1"/>
                          </a:solidFill>
                          <a:latin typeface="+mn-lt"/>
                        </a:rPr>
                        <a:t>139/169 (82.2)</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mn-lt"/>
                        </a:rPr>
                        <a:t>(75.6,</a:t>
                      </a:r>
                      <a:r>
                        <a:rPr lang="en-GB" sz="1200" baseline="0" dirty="0">
                          <a:solidFill>
                            <a:schemeClr val="tx1"/>
                          </a:solidFill>
                          <a:latin typeface="+mn-lt"/>
                        </a:rPr>
                        <a:t> 87.7)</a:t>
                      </a:r>
                      <a:endParaRPr lang="en-GB" sz="1200" dirty="0">
                        <a:solidFill>
                          <a:schemeClr val="tx1"/>
                        </a:solidFill>
                        <a:latin typeface="+mn-lt"/>
                      </a:endParaRP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b="1" dirty="0">
                          <a:solidFill>
                            <a:schemeClr val="tx1"/>
                          </a:solidFill>
                          <a:latin typeface="+mn-lt"/>
                        </a:rPr>
                        <a:t>8/28 (28.6)</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mn-lt"/>
                        </a:rPr>
                        <a:t>(13.2, 48.7)</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dirty="0">
                          <a:solidFill>
                            <a:schemeClr val="tx1"/>
                          </a:solidFill>
                          <a:latin typeface="+mn-lt"/>
                        </a:rPr>
                        <a:t>&lt;0.0001</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 name="Title 1">
            <a:extLst>
              <a:ext uri="{FF2B5EF4-FFF2-40B4-BE49-F238E27FC236}">
                <a16:creationId xmlns:a16="http://schemas.microsoft.com/office/drawing/2014/main" id="{FB9F6704-1664-4FF0-8E90-C5BFDB548A83}"/>
              </a:ext>
            </a:extLst>
          </p:cNvPr>
          <p:cNvSpPr>
            <a:spLocks noGrp="1"/>
          </p:cNvSpPr>
          <p:nvPr>
            <p:ph type="title"/>
          </p:nvPr>
        </p:nvSpPr>
        <p:spPr>
          <a:xfrm>
            <a:off x="205542" y="135029"/>
            <a:ext cx="11441025" cy="753144"/>
          </a:xfrm>
        </p:spPr>
        <p:txBody>
          <a:bodyPr>
            <a:noAutofit/>
          </a:bodyPr>
          <a:lstStyle/>
          <a:p>
            <a:pPr algn="ctr"/>
            <a:r>
              <a:rPr lang="en-GB" sz="2400" dirty="0">
                <a:solidFill>
                  <a:schemeClr val="accent5"/>
                </a:solidFill>
                <a:cs typeface="Arial" panose="020B0604020202020204" pitchFamily="34" charset="0"/>
              </a:rPr>
              <a:t>Kaufman, JM et al (2011): 82.2% of hypogonadal men achieved T levels within the normal range at Day 182, following treatment with testosterone 16.2mg/g gel </a:t>
            </a:r>
            <a:endParaRPr lang="en-GB" sz="2400" i="1" dirty="0">
              <a:solidFill>
                <a:schemeClr val="accent5"/>
              </a:solidFill>
              <a:cs typeface="Arial" panose="020B0604020202020204" pitchFamily="34" charset="0"/>
            </a:endParaRPr>
          </a:p>
        </p:txBody>
      </p:sp>
      <p:grpSp>
        <p:nvGrpSpPr>
          <p:cNvPr id="9" name="Group 8">
            <a:extLst>
              <a:ext uri="{FF2B5EF4-FFF2-40B4-BE49-F238E27FC236}">
                <a16:creationId xmlns:a16="http://schemas.microsoft.com/office/drawing/2014/main" id="{1FCA315F-060D-4D28-B90A-93911A371716}"/>
              </a:ext>
            </a:extLst>
          </p:cNvPr>
          <p:cNvGrpSpPr/>
          <p:nvPr/>
        </p:nvGrpSpPr>
        <p:grpSpPr>
          <a:xfrm>
            <a:off x="1697831" y="3301534"/>
            <a:ext cx="9604320" cy="948255"/>
            <a:chOff x="302601" y="3065801"/>
            <a:chExt cx="8421370" cy="1035938"/>
          </a:xfrm>
        </p:grpSpPr>
        <p:sp>
          <p:nvSpPr>
            <p:cNvPr id="10" name="Rectangle 9">
              <a:extLst>
                <a:ext uri="{FF2B5EF4-FFF2-40B4-BE49-F238E27FC236}">
                  <a16:creationId xmlns:a16="http://schemas.microsoft.com/office/drawing/2014/main" id="{F071CF45-D999-4060-BEB2-F4D9E41C5D93}"/>
                </a:ext>
              </a:extLst>
            </p:cNvPr>
            <p:cNvSpPr/>
            <p:nvPr/>
          </p:nvSpPr>
          <p:spPr>
            <a:xfrm>
              <a:off x="302601" y="3065801"/>
              <a:ext cx="8421370" cy="332598"/>
            </a:xfrm>
            <a:prstGeom prst="rect">
              <a:avLst/>
            </a:prstGeom>
            <a:solidFill>
              <a:srgbClr val="006E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6EAB"/>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BCF6B398-BD9C-4AA6-B6C3-E2CA041BB88D}"/>
                </a:ext>
              </a:extLst>
            </p:cNvPr>
            <p:cNvSpPr/>
            <p:nvPr/>
          </p:nvSpPr>
          <p:spPr>
            <a:xfrm>
              <a:off x="325226" y="3765502"/>
              <a:ext cx="8376124" cy="3362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6EAB"/>
                </a:solidFill>
                <a:effectLst/>
                <a:uLnTx/>
                <a:uFillTx/>
                <a:latin typeface="Arial"/>
                <a:ea typeface="+mn-ea"/>
                <a:cs typeface="+mn-cs"/>
              </a:endParaRPr>
            </a:p>
          </p:txBody>
        </p:sp>
      </p:grpSp>
      <p:sp>
        <p:nvSpPr>
          <p:cNvPr id="5" name="Rectangle 4"/>
          <p:cNvSpPr/>
          <p:nvPr/>
        </p:nvSpPr>
        <p:spPr>
          <a:xfrm>
            <a:off x="1723635" y="3290500"/>
            <a:ext cx="9604320"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Poppins Light"/>
                <a:ea typeface="+mn-ea"/>
                <a:cs typeface="Arial" panose="020B0604020202020204" pitchFamily="34" charset="0"/>
              </a:rPr>
              <a:t>Number &amp; percentage of subjects achieving C</a:t>
            </a:r>
            <a:r>
              <a:rPr kumimoji="0" lang="en-GB" sz="1100" b="1" i="0" u="none" strike="noStrike" kern="1200" cap="none" spc="0" normalizeH="0" baseline="-25000" noProof="0" dirty="0">
                <a:ln>
                  <a:noFill/>
                </a:ln>
                <a:solidFill>
                  <a:prstClr val="white"/>
                </a:solidFill>
                <a:effectLst/>
                <a:uLnTx/>
                <a:uFillTx/>
                <a:latin typeface="Poppins Light"/>
                <a:ea typeface="+mn-ea"/>
                <a:cs typeface="Arial" panose="020B0604020202020204" pitchFamily="34" charset="0"/>
              </a:rPr>
              <a:t>av</a:t>
            </a:r>
            <a:r>
              <a:rPr kumimoji="0" lang="en-GB" sz="1100" b="1" i="0" u="none" strike="noStrike" kern="1200" cap="none" spc="0" normalizeH="0" baseline="0" noProof="0" dirty="0">
                <a:ln>
                  <a:noFill/>
                </a:ln>
                <a:solidFill>
                  <a:prstClr val="white"/>
                </a:solidFill>
                <a:effectLst/>
                <a:uLnTx/>
                <a:uFillTx/>
                <a:latin typeface="Poppins Light"/>
                <a:ea typeface="+mn-ea"/>
                <a:cs typeface="Arial" panose="020B0604020202020204" pitchFamily="34" charset="0"/>
              </a:rPr>
              <a:t> target range (300-1000ng/dL)* for testosterone on day 182 following dose titration</a:t>
            </a:r>
          </a:p>
        </p:txBody>
      </p:sp>
      <p:sp>
        <p:nvSpPr>
          <p:cNvPr id="2" name="Rectangle 1">
            <a:extLst>
              <a:ext uri="{FF2B5EF4-FFF2-40B4-BE49-F238E27FC236}">
                <a16:creationId xmlns:a16="http://schemas.microsoft.com/office/drawing/2014/main" id="{3CB549FA-0B08-45B4-B524-B9CD3569285F}"/>
              </a:ext>
            </a:extLst>
          </p:cNvPr>
          <p:cNvSpPr/>
          <p:nvPr/>
        </p:nvSpPr>
        <p:spPr>
          <a:xfrm>
            <a:off x="1425525" y="5714368"/>
            <a:ext cx="9219190" cy="7283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srgbClr val="E7E6E6">
                    <a:lumMod val="25000"/>
                  </a:srgbClr>
                </a:solidFill>
                <a:effectLst/>
                <a:uLnTx/>
                <a:uFillTx/>
                <a:latin typeface="Poppins Light"/>
                <a:ea typeface="+mn-ea"/>
                <a:cs typeface="+mn-cs"/>
              </a:rPr>
              <a:t>* This equates to 10.4-34.7nmol</a:t>
            </a:r>
            <a:r>
              <a:rPr kumimoji="0" lang="en-GB" sz="1333" b="0" i="0" u="none" strike="noStrike" kern="1200" cap="none" spc="0" normalizeH="0" baseline="0" noProof="0">
                <a:ln>
                  <a:noFill/>
                </a:ln>
                <a:solidFill>
                  <a:srgbClr val="E7E6E6">
                    <a:lumMod val="25000"/>
                  </a:srgbClr>
                </a:solidFill>
                <a:effectLst/>
                <a:uLnTx/>
                <a:uFillTx/>
                <a:latin typeface="Poppins Light"/>
                <a:ea typeface="+mn-ea"/>
                <a:cs typeface="+mn-cs"/>
              </a:rPr>
              <a:t>/L;  </a:t>
            </a:r>
            <a:r>
              <a:rPr kumimoji="0" lang="en-GB" sz="1333" b="0" i="0" u="none" strike="noStrike" kern="1200" cap="none" spc="0" normalizeH="0" baseline="0" noProof="0" dirty="0">
                <a:ln>
                  <a:noFill/>
                </a:ln>
                <a:solidFill>
                  <a:srgbClr val="E7E6E6">
                    <a:lumMod val="25000"/>
                  </a:srgbClr>
                </a:solidFill>
                <a:effectLst/>
                <a:uLnTx/>
                <a:uFillTx/>
                <a:latin typeface="Poppins Light"/>
                <a:ea typeface="+mn-ea"/>
                <a:cs typeface="+mn-cs"/>
              </a:rPr>
              <a:t>C</a:t>
            </a:r>
            <a:r>
              <a:rPr kumimoji="0" lang="en-GB" sz="1333" b="0" i="0" u="none" strike="noStrike" kern="1200" cap="none" spc="0" normalizeH="0" baseline="-25000" noProof="0" dirty="0">
                <a:ln>
                  <a:noFill/>
                </a:ln>
                <a:solidFill>
                  <a:srgbClr val="E7E6E6">
                    <a:lumMod val="25000"/>
                  </a:srgbClr>
                </a:solidFill>
                <a:effectLst/>
                <a:uLnTx/>
                <a:uFillTx/>
                <a:latin typeface="Poppins Light"/>
                <a:ea typeface="+mn-ea"/>
                <a:cs typeface="+mn-cs"/>
              </a:rPr>
              <a:t>av</a:t>
            </a:r>
            <a:r>
              <a:rPr kumimoji="0" lang="en-GB" sz="1333" b="0" i="0" u="none" strike="noStrike" kern="1200" cap="none" spc="0" normalizeH="0" baseline="0" noProof="0" dirty="0">
                <a:ln>
                  <a:noFill/>
                </a:ln>
                <a:solidFill>
                  <a:srgbClr val="E7E6E6">
                    <a:lumMod val="25000"/>
                  </a:srgbClr>
                </a:solidFill>
                <a:effectLst/>
                <a:uLnTx/>
                <a:uFillTx/>
                <a:latin typeface="Poppins Light"/>
                <a:ea typeface="+mn-ea"/>
                <a:cs typeface="+mn-cs"/>
              </a:rPr>
              <a:t> - serum total testosterone average concentrations; T - Testosterone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srgbClr val="E7E6E6">
                    <a:lumMod val="25000"/>
                  </a:srgbClr>
                </a:solidFill>
                <a:effectLst/>
                <a:uLnTx/>
                <a:uFillTx/>
                <a:latin typeface="Poppins Light"/>
                <a:ea typeface="+mn-ea"/>
                <a:cs typeface="+mn-cs"/>
              </a:rPr>
              <a:t> Table adapted from Kaufman JM, et al 2011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67" b="0" i="0" u="none" strike="noStrike" kern="1200" cap="none" spc="0" normalizeH="0" baseline="0" noProof="0" dirty="0">
              <a:ln>
                <a:noFill/>
              </a:ln>
              <a:solidFill>
                <a:srgbClr val="006EAB"/>
              </a:solidFill>
              <a:effectLst/>
              <a:uLnTx/>
              <a:uFillTx/>
              <a:latin typeface="Poppins Light"/>
              <a:ea typeface="+mn-ea"/>
              <a:cs typeface="+mn-cs"/>
            </a:endParaRPr>
          </a:p>
        </p:txBody>
      </p:sp>
    </p:spTree>
    <p:extLst>
      <p:ext uri="{BB962C8B-B14F-4D97-AF65-F5344CB8AC3E}">
        <p14:creationId xmlns:p14="http://schemas.microsoft.com/office/powerpoint/2010/main" val="4115144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93133F2-9CE0-4E7D-869C-8F9BDCB6FC78}"/>
              </a:ext>
            </a:extLst>
          </p:cNvPr>
          <p:cNvSpPr/>
          <p:nvPr/>
        </p:nvSpPr>
        <p:spPr>
          <a:xfrm>
            <a:off x="1718067" y="3165632"/>
            <a:ext cx="9604320" cy="304447"/>
          </a:xfrm>
          <a:prstGeom prst="rect">
            <a:avLst/>
          </a:prstGeom>
          <a:solidFill>
            <a:srgbClr val="006E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6EAB"/>
              </a:solidFill>
              <a:effectLst/>
              <a:uLnTx/>
              <a:uFillTx/>
              <a:latin typeface="Arial"/>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1082203"/>
              </p:ext>
            </p:extLst>
          </p:nvPr>
        </p:nvGraphicFramePr>
        <p:xfrm>
          <a:off x="156511" y="1287698"/>
          <a:ext cx="11402728" cy="4248914"/>
        </p:xfrm>
        <a:graphic>
          <a:graphicData uri="http://schemas.openxmlformats.org/drawingml/2006/table">
            <a:tbl>
              <a:tblPr firstRow="1" bandRow="1">
                <a:tableStyleId>{93296810-A885-4BE3-A3E7-6D5BEEA58F35}</a:tableStyleId>
              </a:tblPr>
              <a:tblGrid>
                <a:gridCol w="1321869">
                  <a:extLst>
                    <a:ext uri="{9D8B030D-6E8A-4147-A177-3AD203B41FA5}">
                      <a16:colId xmlns:a16="http://schemas.microsoft.com/office/drawing/2014/main" val="20000"/>
                    </a:ext>
                  </a:extLst>
                </a:gridCol>
                <a:gridCol w="10080859">
                  <a:extLst>
                    <a:ext uri="{9D8B030D-6E8A-4147-A177-3AD203B41FA5}">
                      <a16:colId xmlns:a16="http://schemas.microsoft.com/office/drawing/2014/main" val="20001"/>
                    </a:ext>
                  </a:extLst>
                </a:gridCol>
              </a:tblGrid>
              <a:tr h="64343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u="none" strike="noStrike" dirty="0">
                          <a:solidFill>
                            <a:schemeClr val="accent5"/>
                          </a:solidFill>
                        </a:rPr>
                        <a:t>Testosterone 16.2mg/g gel for up to 1 year is efficacious with &gt;77% of patients achieving normal testosterone levels following dose titration</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3605483">
                <a:tc>
                  <a:txBody>
                    <a:bodyPr/>
                    <a:lstStyle/>
                    <a:p>
                      <a:r>
                        <a:rPr lang="en-GB" sz="1500" b="1" dirty="0">
                          <a:solidFill>
                            <a:schemeClr val="accent5"/>
                          </a:solidFill>
                          <a:latin typeface="+mn-lt"/>
                          <a:cs typeface="Arial" panose="020B0604020202020204" pitchFamily="34" charset="0"/>
                        </a:rPr>
                        <a:t>Results</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r>
                        <a:rPr lang="en-GB" sz="1400" b="1" u="sng" kern="1200" dirty="0">
                          <a:solidFill>
                            <a:schemeClr val="accent5"/>
                          </a:solidFill>
                          <a:effectLst/>
                          <a:latin typeface="+mn-lt"/>
                          <a:ea typeface="+mn-ea"/>
                          <a:cs typeface="Arial" panose="020B0604020202020204" pitchFamily="34" charset="0"/>
                        </a:rPr>
                        <a:t>Efficacy</a:t>
                      </a:r>
                    </a:p>
                    <a:p>
                      <a:endParaRPr lang="en-GB" sz="1400" b="0" i="0" u="none" strike="noStrike" kern="1200" baseline="0" dirty="0">
                        <a:solidFill>
                          <a:schemeClr val="accent5"/>
                        </a:solidFill>
                        <a:effectLst/>
                        <a:latin typeface="+mn-lt"/>
                        <a:ea typeface="+mn-ea"/>
                        <a:cs typeface="Arial" panose="020B0604020202020204" pitchFamily="34" charset="0"/>
                      </a:endParaRPr>
                    </a:p>
                    <a:p>
                      <a:pPr marL="171450" indent="-171450">
                        <a:buFont typeface="Arial" panose="020B0604020202020204" pitchFamily="34" charset="0"/>
                        <a:buChar char="•"/>
                      </a:pPr>
                      <a:r>
                        <a:rPr lang="en-GB" sz="1400" kern="1200" dirty="0">
                          <a:solidFill>
                            <a:schemeClr val="accent5"/>
                          </a:solidFill>
                          <a:effectLst/>
                          <a:latin typeface="+mn-lt"/>
                          <a:ea typeface="+mn-ea"/>
                          <a:cs typeface="Arial" panose="020B0604020202020204" pitchFamily="34" charset="0"/>
                        </a:rPr>
                        <a:t>On final visit, day 364, 77.9% and 87.0% of patients previously receiving testosterone gel or placebo gel respectively in the previous 6 month double-blind study had C</a:t>
                      </a:r>
                      <a:r>
                        <a:rPr lang="en-GB" sz="1400" kern="1200" baseline="-25000" dirty="0">
                          <a:solidFill>
                            <a:schemeClr val="accent5"/>
                          </a:solidFill>
                          <a:effectLst/>
                          <a:latin typeface="+mn-lt"/>
                          <a:ea typeface="+mn-ea"/>
                          <a:cs typeface="Arial" panose="020B0604020202020204" pitchFamily="34" charset="0"/>
                        </a:rPr>
                        <a:t>av</a:t>
                      </a:r>
                      <a:r>
                        <a:rPr lang="en-GB" sz="1400" kern="1200" dirty="0">
                          <a:solidFill>
                            <a:schemeClr val="accent5"/>
                          </a:solidFill>
                          <a:effectLst/>
                          <a:latin typeface="+mn-lt"/>
                          <a:ea typeface="+mn-ea"/>
                          <a:cs typeface="Arial" panose="020B0604020202020204" pitchFamily="34" charset="0"/>
                        </a:rPr>
                        <a:t> values within the </a:t>
                      </a:r>
                      <a:r>
                        <a:rPr lang="en-GB" sz="1400" kern="1200" dirty="0" err="1">
                          <a:solidFill>
                            <a:schemeClr val="accent5"/>
                          </a:solidFill>
                          <a:effectLst/>
                          <a:latin typeface="+mn-lt"/>
                          <a:ea typeface="+mn-ea"/>
                          <a:cs typeface="Arial" panose="020B0604020202020204" pitchFamily="34" charset="0"/>
                        </a:rPr>
                        <a:t>eugonadal</a:t>
                      </a:r>
                      <a:r>
                        <a:rPr lang="en-GB" sz="1400" kern="1200" dirty="0">
                          <a:solidFill>
                            <a:schemeClr val="accent5"/>
                          </a:solidFill>
                          <a:effectLst/>
                          <a:latin typeface="+mn-lt"/>
                          <a:ea typeface="+mn-ea"/>
                          <a:cs typeface="Arial" panose="020B0604020202020204" pitchFamily="34" charset="0"/>
                        </a:rPr>
                        <a:t> range (300-1000ng/dL*)</a:t>
                      </a:r>
                    </a:p>
                    <a:p>
                      <a:pPr marL="0" indent="0">
                        <a:buFont typeface="Arial" panose="020B0604020202020204" pitchFamily="34" charset="0"/>
                        <a:buNone/>
                      </a:pPr>
                      <a:endParaRPr lang="en-GB" sz="1400" kern="1200" dirty="0">
                        <a:solidFill>
                          <a:schemeClr val="accent5"/>
                        </a:solidFill>
                        <a:effectLst/>
                        <a:latin typeface="+mn-lt"/>
                        <a:ea typeface="+mn-ea"/>
                        <a:cs typeface="Arial" panose="020B0604020202020204" pitchFamily="34" charset="0"/>
                      </a:endParaRPr>
                    </a:p>
                    <a:p>
                      <a:endParaRPr lang="en-GB" sz="1400" u="sng" kern="1200" dirty="0">
                        <a:solidFill>
                          <a:schemeClr val="accent5"/>
                        </a:solidFill>
                        <a:effectLst/>
                        <a:latin typeface="+mn-lt"/>
                        <a:ea typeface="+mn-ea"/>
                        <a:cs typeface="Arial" panose="020B0604020202020204" pitchFamily="34" charset="0"/>
                      </a:endParaRPr>
                    </a:p>
                    <a:p>
                      <a:endParaRPr lang="en-GB" sz="1400" u="sng" kern="1200" dirty="0">
                        <a:solidFill>
                          <a:schemeClr val="accent5"/>
                        </a:solidFill>
                        <a:effectLst/>
                        <a:latin typeface="+mn-lt"/>
                        <a:ea typeface="+mn-ea"/>
                        <a:cs typeface="Arial" panose="020B0604020202020204" pitchFamily="34" charset="0"/>
                      </a:endParaRPr>
                    </a:p>
                    <a:p>
                      <a:endParaRPr lang="en-GB" sz="1400" u="sng" kern="1200" dirty="0">
                        <a:solidFill>
                          <a:schemeClr val="accent5"/>
                        </a:solidFill>
                        <a:effectLst/>
                        <a:latin typeface="+mn-lt"/>
                        <a:ea typeface="+mn-ea"/>
                        <a:cs typeface="Arial" panose="020B0604020202020204" pitchFamily="34" charset="0"/>
                      </a:endParaRPr>
                    </a:p>
                    <a:p>
                      <a:endParaRPr lang="en-GB" sz="1400" u="sng" kern="1200" dirty="0">
                        <a:solidFill>
                          <a:schemeClr val="accent5"/>
                        </a:solidFill>
                        <a:effectLst/>
                        <a:latin typeface="+mn-lt"/>
                        <a:ea typeface="+mn-ea"/>
                        <a:cs typeface="Arial" panose="020B0604020202020204" pitchFamily="34" charset="0"/>
                      </a:endParaRPr>
                    </a:p>
                    <a:p>
                      <a:endParaRPr lang="en-GB" sz="1400" u="sng" kern="1200" dirty="0">
                        <a:solidFill>
                          <a:schemeClr val="accent5"/>
                        </a:solidFill>
                        <a:effectLst/>
                        <a:latin typeface="+mn-lt"/>
                        <a:ea typeface="+mn-ea"/>
                        <a:cs typeface="Arial" panose="020B0604020202020204" pitchFamily="34" charset="0"/>
                      </a:endParaRPr>
                    </a:p>
                    <a:p>
                      <a:endParaRPr lang="en-GB" sz="1400" u="sng" kern="1200" dirty="0">
                        <a:solidFill>
                          <a:schemeClr val="accent5"/>
                        </a:solidFill>
                        <a:effectLst/>
                        <a:latin typeface="+mn-lt"/>
                        <a:ea typeface="+mn-ea"/>
                        <a:cs typeface="Arial" panose="020B0604020202020204" pitchFamily="34" charset="0"/>
                      </a:endParaRPr>
                    </a:p>
                    <a:p>
                      <a:endParaRPr lang="en-GB" sz="1400" u="sng" kern="1200" dirty="0">
                        <a:solidFill>
                          <a:schemeClr val="accent5"/>
                        </a:solidFill>
                        <a:effectLst/>
                        <a:latin typeface="+mn-lt"/>
                        <a:ea typeface="+mn-ea"/>
                        <a:cs typeface="Arial" panose="020B0604020202020204" pitchFamily="34" charset="0"/>
                      </a:endParaRPr>
                    </a:p>
                    <a:p>
                      <a:endParaRPr lang="en-GB" sz="1400" u="sng" kern="1200" dirty="0">
                        <a:solidFill>
                          <a:schemeClr val="accent5"/>
                        </a:solidFill>
                        <a:effectLst/>
                        <a:latin typeface="+mn-lt"/>
                        <a:ea typeface="+mn-ea"/>
                        <a:cs typeface="Arial" panose="020B0604020202020204" pitchFamily="34" charset="0"/>
                      </a:endParaRPr>
                    </a:p>
                    <a:p>
                      <a:pPr marL="171450" indent="-171450">
                        <a:buFont typeface="Arial" panose="020B0604020202020204" pitchFamily="34" charset="0"/>
                        <a:buChar char="•"/>
                      </a:pPr>
                      <a:endParaRPr lang="en-GB" sz="1400" u="none" kern="1200" dirty="0">
                        <a:solidFill>
                          <a:schemeClr val="accent5"/>
                        </a:solidFill>
                        <a:effectLst/>
                        <a:latin typeface="+mn-lt"/>
                        <a:ea typeface="+mn-ea"/>
                        <a:cs typeface="Arial" panose="020B0604020202020204" pitchFamily="34" charset="0"/>
                      </a:endParaRPr>
                    </a:p>
                    <a:p>
                      <a:pPr marL="171450" indent="-171450">
                        <a:buFont typeface="Arial" panose="020B0604020202020204" pitchFamily="34" charset="0"/>
                        <a:buChar char="•"/>
                      </a:pPr>
                      <a:r>
                        <a:rPr lang="en-GB" sz="1400" u="none" kern="1200" dirty="0">
                          <a:solidFill>
                            <a:schemeClr val="accent5"/>
                          </a:solidFill>
                          <a:effectLst/>
                          <a:latin typeface="+mn-lt"/>
                          <a:ea typeface="+mn-ea"/>
                          <a:cs typeface="Arial" panose="020B0604020202020204" pitchFamily="34" charset="0"/>
                        </a:rPr>
                        <a:t>Based on the last titrated dose (following day 266), final dose allocation to 16.2mg/g testosterone gel was: 1.25g (7.8% n=15/191), 2.5g (21.5% n=41/191), 3.75g (22.5% n=43/191), and 5.0g (48.2% n=92/191).</a:t>
                      </a:r>
                    </a:p>
                  </a:txBody>
                  <a:tcPr marL="121920" marR="121920" marT="60960" marB="60960">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1830123" y="3524551"/>
          <a:ext cx="9409379" cy="1239106"/>
        </p:xfrm>
        <a:graphic>
          <a:graphicData uri="http://schemas.openxmlformats.org/drawingml/2006/table">
            <a:tbl>
              <a:tblPr firstRow="1" bandRow="1">
                <a:tableStyleId>{5C22544A-7EE6-4342-B048-85BDC9FD1C3A}</a:tableStyleId>
              </a:tblPr>
              <a:tblGrid>
                <a:gridCol w="1294037">
                  <a:extLst>
                    <a:ext uri="{9D8B030D-6E8A-4147-A177-3AD203B41FA5}">
                      <a16:colId xmlns:a16="http://schemas.microsoft.com/office/drawing/2014/main" val="20000"/>
                    </a:ext>
                  </a:extLst>
                </a:gridCol>
                <a:gridCol w="1368014">
                  <a:extLst>
                    <a:ext uri="{9D8B030D-6E8A-4147-A177-3AD203B41FA5}">
                      <a16:colId xmlns:a16="http://schemas.microsoft.com/office/drawing/2014/main" val="20001"/>
                    </a:ext>
                  </a:extLst>
                </a:gridCol>
                <a:gridCol w="1368014">
                  <a:extLst>
                    <a:ext uri="{9D8B030D-6E8A-4147-A177-3AD203B41FA5}">
                      <a16:colId xmlns:a16="http://schemas.microsoft.com/office/drawing/2014/main" val="20002"/>
                    </a:ext>
                  </a:extLst>
                </a:gridCol>
                <a:gridCol w="1368014">
                  <a:extLst>
                    <a:ext uri="{9D8B030D-6E8A-4147-A177-3AD203B41FA5}">
                      <a16:colId xmlns:a16="http://schemas.microsoft.com/office/drawing/2014/main" val="20003"/>
                    </a:ext>
                  </a:extLst>
                </a:gridCol>
                <a:gridCol w="1337100">
                  <a:extLst>
                    <a:ext uri="{9D8B030D-6E8A-4147-A177-3AD203B41FA5}">
                      <a16:colId xmlns:a16="http://schemas.microsoft.com/office/drawing/2014/main" val="20004"/>
                    </a:ext>
                  </a:extLst>
                </a:gridCol>
                <a:gridCol w="1337100">
                  <a:extLst>
                    <a:ext uri="{9D8B030D-6E8A-4147-A177-3AD203B41FA5}">
                      <a16:colId xmlns:a16="http://schemas.microsoft.com/office/drawing/2014/main" val="20005"/>
                    </a:ext>
                  </a:extLst>
                </a:gridCol>
                <a:gridCol w="1337100">
                  <a:extLst>
                    <a:ext uri="{9D8B030D-6E8A-4147-A177-3AD203B41FA5}">
                      <a16:colId xmlns:a16="http://schemas.microsoft.com/office/drawing/2014/main" val="20006"/>
                    </a:ext>
                  </a:extLst>
                </a:gridCol>
              </a:tblGrid>
              <a:tr h="550714">
                <a:tc rowSpan="2">
                  <a:txBody>
                    <a:bodyPr/>
                    <a:lstStyle/>
                    <a:p>
                      <a:pPr algn="ctr"/>
                      <a:r>
                        <a:rPr lang="en-GB" sz="1200" b="1" dirty="0">
                          <a:solidFill>
                            <a:schemeClr val="tx1"/>
                          </a:solidFill>
                        </a:rPr>
                        <a:t>Study day</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gridSpan="2">
                  <a:txBody>
                    <a:bodyPr/>
                    <a:lstStyle/>
                    <a:p>
                      <a:pPr algn="ctr"/>
                      <a:r>
                        <a:rPr lang="en-GB" sz="1200" b="1" dirty="0">
                          <a:solidFill>
                            <a:schemeClr val="tx1"/>
                          </a:solidFill>
                        </a:rPr>
                        <a:t>Continuing Active</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hMerge="1">
                  <a:txBody>
                    <a:bodyPr/>
                    <a:lstStyle/>
                    <a:p>
                      <a:endParaRPr lang="en-GB" dirty="0"/>
                    </a:p>
                  </a:txBody>
                  <a:tcPr/>
                </a:tc>
                <a:tc gridSpan="2">
                  <a:txBody>
                    <a:bodyPr/>
                    <a:lstStyle/>
                    <a:p>
                      <a:pPr algn="ctr"/>
                      <a:r>
                        <a:rPr lang="en-GB" sz="1200" b="1" dirty="0">
                          <a:solidFill>
                            <a:schemeClr val="tx1"/>
                          </a:solidFill>
                        </a:rPr>
                        <a:t>Formerly</a:t>
                      </a:r>
                      <a:r>
                        <a:rPr lang="en-GB" sz="1200" b="1" baseline="0" dirty="0">
                          <a:solidFill>
                            <a:schemeClr val="tx1"/>
                          </a:solidFill>
                        </a:rPr>
                        <a:t> </a:t>
                      </a:r>
                      <a:r>
                        <a:rPr lang="en-GB" sz="1200" b="1" dirty="0">
                          <a:solidFill>
                            <a:schemeClr val="tx1"/>
                          </a:solidFill>
                        </a:rPr>
                        <a:t>Placebo</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hMerge="1">
                  <a:txBody>
                    <a:bodyPr/>
                    <a:lstStyle/>
                    <a:p>
                      <a:endParaRPr lang="en-GB" dirty="0"/>
                    </a:p>
                  </a:txBody>
                  <a:tcPr/>
                </a:tc>
                <a:tc gridSpan="2">
                  <a:txBody>
                    <a:bodyPr/>
                    <a:lstStyle/>
                    <a:p>
                      <a:pPr algn="ctr"/>
                      <a:r>
                        <a:rPr lang="en-GB" sz="1200" b="1" dirty="0">
                          <a:solidFill>
                            <a:schemeClr val="tx1"/>
                          </a:solidFill>
                        </a:rPr>
                        <a:t>Total (Continuing Active + Placebo) </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hMerge="1">
                  <a:txBody>
                    <a:bodyPr/>
                    <a:lstStyle/>
                    <a:p>
                      <a:pPr algn="ctr"/>
                      <a:endParaRPr lang="en-GB" sz="9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8E1"/>
                    </a:solidFill>
                  </a:tcPr>
                </a:tc>
                <a:extLst>
                  <a:ext uri="{0D108BD9-81ED-4DB2-BD59-A6C34878D82A}">
                    <a16:rowId xmlns:a16="http://schemas.microsoft.com/office/drawing/2014/main" val="10000"/>
                  </a:ext>
                </a:extLst>
              </a:tr>
              <a:tr h="344196">
                <a:tc vMerge="1">
                  <a:txBody>
                    <a:bodyPr/>
                    <a:lstStyle/>
                    <a:p>
                      <a:endParaRPr lang="en-GB" dirty="0"/>
                    </a:p>
                  </a:txBody>
                  <a:tcPr/>
                </a:tc>
                <a:tc>
                  <a:txBody>
                    <a:bodyPr/>
                    <a:lstStyle/>
                    <a:p>
                      <a:pPr algn="ctr"/>
                      <a:r>
                        <a:rPr lang="en-GB" sz="1200" b="1" dirty="0">
                          <a:solidFill>
                            <a:schemeClr val="tx1"/>
                          </a:solidFill>
                        </a:rPr>
                        <a:t>n/N (%)</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rPr>
                        <a:t>95% Cl</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rPr>
                        <a:t>n/N (%)</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rPr>
                        <a:t>95% Cl</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rPr>
                        <a:t>n/N (%)</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tc>
                  <a:txBody>
                    <a:bodyPr/>
                    <a:lstStyle/>
                    <a:p>
                      <a:pPr algn="ctr"/>
                      <a:r>
                        <a:rPr lang="en-GB" sz="1200" b="1" dirty="0">
                          <a:solidFill>
                            <a:schemeClr val="tx1"/>
                          </a:solidFill>
                        </a:rPr>
                        <a:t>95% Cl</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344196">
                <a:tc>
                  <a:txBody>
                    <a:bodyPr/>
                    <a:lstStyle/>
                    <a:p>
                      <a:pPr algn="ctr"/>
                      <a:r>
                        <a:rPr lang="en-GB" sz="1200" dirty="0">
                          <a:solidFill>
                            <a:schemeClr val="tx1"/>
                          </a:solidFill>
                        </a:rPr>
                        <a:t>364</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b="1" dirty="0">
                          <a:solidFill>
                            <a:schemeClr val="tx1"/>
                          </a:solidFill>
                        </a:rPr>
                        <a:t>106/136</a:t>
                      </a:r>
                      <a:r>
                        <a:rPr lang="en-GB" sz="1200" b="1" baseline="0" dirty="0">
                          <a:solidFill>
                            <a:schemeClr val="tx1"/>
                          </a:solidFill>
                        </a:rPr>
                        <a:t> (77.9)</a:t>
                      </a:r>
                      <a:endParaRPr lang="en-GB" sz="1200" b="1" dirty="0">
                        <a:solidFill>
                          <a:schemeClr val="tx1"/>
                        </a:solidFill>
                      </a:endParaRP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dirty="0">
                          <a:solidFill>
                            <a:schemeClr val="tx1"/>
                          </a:solidFill>
                        </a:rPr>
                        <a:t>70.0,</a:t>
                      </a:r>
                      <a:r>
                        <a:rPr lang="en-GB" sz="1200" baseline="0" dirty="0">
                          <a:solidFill>
                            <a:schemeClr val="tx1"/>
                          </a:solidFill>
                        </a:rPr>
                        <a:t> 84.6</a:t>
                      </a:r>
                      <a:endParaRPr lang="en-GB" sz="1200" dirty="0">
                        <a:solidFill>
                          <a:schemeClr val="tx1"/>
                        </a:solidFill>
                      </a:endParaRP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b="1" dirty="0">
                          <a:solidFill>
                            <a:schemeClr val="tx1"/>
                          </a:solidFill>
                        </a:rPr>
                        <a:t>20/23</a:t>
                      </a:r>
                      <a:r>
                        <a:rPr lang="en-GB" sz="1200" b="1" baseline="0" dirty="0">
                          <a:solidFill>
                            <a:schemeClr val="tx1"/>
                          </a:solidFill>
                        </a:rPr>
                        <a:t> (87.0)</a:t>
                      </a:r>
                      <a:endParaRPr lang="en-GB" sz="1200" b="1" dirty="0">
                        <a:solidFill>
                          <a:schemeClr val="tx1"/>
                        </a:solidFill>
                      </a:endParaRP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dirty="0">
                          <a:solidFill>
                            <a:schemeClr val="tx1"/>
                          </a:solidFill>
                        </a:rPr>
                        <a:t>66.4,</a:t>
                      </a:r>
                      <a:r>
                        <a:rPr lang="en-GB" sz="1200" baseline="0" dirty="0">
                          <a:solidFill>
                            <a:schemeClr val="tx1"/>
                          </a:solidFill>
                        </a:rPr>
                        <a:t> 97.2</a:t>
                      </a:r>
                      <a:endParaRPr lang="en-GB" sz="1200" dirty="0">
                        <a:solidFill>
                          <a:schemeClr val="tx1"/>
                        </a:solidFill>
                      </a:endParaRP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b="1" dirty="0">
                          <a:solidFill>
                            <a:schemeClr val="tx1"/>
                          </a:solidFill>
                        </a:rPr>
                        <a:t>126/159 (79.2)</a:t>
                      </a: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tc>
                  <a:txBody>
                    <a:bodyPr/>
                    <a:lstStyle/>
                    <a:p>
                      <a:pPr algn="ctr"/>
                      <a:r>
                        <a:rPr lang="en-GB" sz="1200" dirty="0">
                          <a:solidFill>
                            <a:schemeClr val="tx1"/>
                          </a:solidFill>
                        </a:rPr>
                        <a:t>72.1,</a:t>
                      </a:r>
                      <a:r>
                        <a:rPr lang="en-GB" sz="1200" baseline="0" dirty="0">
                          <a:solidFill>
                            <a:schemeClr val="tx1"/>
                          </a:solidFill>
                        </a:rPr>
                        <a:t> 85.3</a:t>
                      </a:r>
                      <a:endParaRPr lang="en-GB" sz="1200" dirty="0">
                        <a:solidFill>
                          <a:schemeClr val="tx1"/>
                        </a:solidFill>
                      </a:endParaRPr>
                    </a:p>
                  </a:txBody>
                  <a:tcPr marL="121920" marR="121920" marT="60960" marB="60960" anchor="ctr">
                    <a:lnL w="12700" cap="flat" cmpd="sng" algn="ctr">
                      <a:solidFill>
                        <a:srgbClr val="454444"/>
                      </a:solidFill>
                      <a:prstDash val="solid"/>
                      <a:round/>
                      <a:headEnd type="none" w="med" len="med"/>
                      <a:tailEnd type="none" w="med" len="med"/>
                    </a:lnL>
                    <a:lnR w="12700" cap="flat" cmpd="sng" algn="ctr">
                      <a:solidFill>
                        <a:srgbClr val="454444"/>
                      </a:solidFill>
                      <a:prstDash val="solid"/>
                      <a:round/>
                      <a:headEnd type="none" w="med" len="med"/>
                      <a:tailEnd type="none" w="med" len="med"/>
                    </a:lnR>
                    <a:lnT w="12700" cap="flat" cmpd="sng" algn="ctr">
                      <a:solidFill>
                        <a:srgbClr val="454444"/>
                      </a:solidFill>
                      <a:prstDash val="solid"/>
                      <a:round/>
                      <a:headEnd type="none" w="med" len="med"/>
                      <a:tailEnd type="none" w="med" len="med"/>
                    </a:lnT>
                    <a:lnB w="12700" cap="flat" cmpd="sng" algn="ctr">
                      <a:solidFill>
                        <a:srgbClr val="45444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9" name="Title 1">
            <a:extLst>
              <a:ext uri="{FF2B5EF4-FFF2-40B4-BE49-F238E27FC236}">
                <a16:creationId xmlns:a16="http://schemas.microsoft.com/office/drawing/2014/main" id="{E7C528DD-6FF5-4ACC-910B-43BD268FB4EC}"/>
              </a:ext>
            </a:extLst>
          </p:cNvPr>
          <p:cNvSpPr txBox="1">
            <a:spLocks/>
          </p:cNvSpPr>
          <p:nvPr/>
        </p:nvSpPr>
        <p:spPr>
          <a:xfrm>
            <a:off x="69070" y="168342"/>
            <a:ext cx="11402727" cy="753144"/>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2400" b="1" kern="1200">
                <a:solidFill>
                  <a:srgbClr val="95D608"/>
                </a:solidFill>
                <a:latin typeface="Arial"/>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Poppins Medium"/>
                <a:ea typeface="+mj-ea"/>
                <a:cs typeface="+mj-cs"/>
              </a:rPr>
              <a:t>Kaufman, JM et al (2012): &gt;77% of patients achieved normal T levels after 1 year following dose titration with 16.2mg/g T gel</a:t>
            </a:r>
            <a:endParaRPr kumimoji="0" lang="en-GB" sz="2400" b="0" i="1" u="none" strike="noStrike" kern="1200" cap="none" spc="0" normalizeH="0" baseline="0" noProof="0" dirty="0">
              <a:ln>
                <a:noFill/>
              </a:ln>
              <a:solidFill>
                <a:srgbClr val="000000"/>
              </a:solidFill>
              <a:effectLst/>
              <a:uLnTx/>
              <a:uFillTx/>
              <a:latin typeface="Poppins Medium"/>
              <a:ea typeface="+mj-ea"/>
              <a:cs typeface="+mj-cs"/>
            </a:endParaRPr>
          </a:p>
        </p:txBody>
      </p:sp>
      <p:sp>
        <p:nvSpPr>
          <p:cNvPr id="3" name="Rectangle 2">
            <a:extLst>
              <a:ext uri="{FF2B5EF4-FFF2-40B4-BE49-F238E27FC236}">
                <a16:creationId xmlns:a16="http://schemas.microsoft.com/office/drawing/2014/main" id="{291AC917-7467-4832-93C3-8A0ED32B33E7}"/>
              </a:ext>
            </a:extLst>
          </p:cNvPr>
          <p:cNvSpPr/>
          <p:nvPr/>
        </p:nvSpPr>
        <p:spPr>
          <a:xfrm>
            <a:off x="1423866" y="5902824"/>
            <a:ext cx="11479732"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7E6E6">
                    <a:lumMod val="25000"/>
                  </a:srgbClr>
                </a:solidFill>
                <a:effectLst/>
                <a:uLnTx/>
                <a:uFillTx/>
                <a:latin typeface="Poppins Light"/>
                <a:ea typeface="+mn-ea"/>
                <a:cs typeface="+mn-cs"/>
              </a:rPr>
              <a:t>* This equates to 10.4-34.7nmol/L; C</a:t>
            </a:r>
            <a:r>
              <a:rPr kumimoji="0" lang="en-GB" sz="1200" b="0" i="0" u="none" strike="noStrike" kern="1200" cap="none" spc="0" normalizeH="0" baseline="-25000" noProof="0" dirty="0">
                <a:ln>
                  <a:noFill/>
                </a:ln>
                <a:solidFill>
                  <a:srgbClr val="E7E6E6">
                    <a:lumMod val="25000"/>
                  </a:srgbClr>
                </a:solidFill>
                <a:effectLst/>
                <a:uLnTx/>
                <a:uFillTx/>
                <a:latin typeface="Poppins Light"/>
                <a:ea typeface="+mn-ea"/>
                <a:cs typeface="+mn-cs"/>
              </a:rPr>
              <a:t>av</a:t>
            </a:r>
            <a:r>
              <a:rPr kumimoji="0" lang="en-GB" sz="1200" b="0" i="0" u="none" strike="noStrike" kern="1200" cap="none" spc="0" normalizeH="0" baseline="0" noProof="0" dirty="0">
                <a:ln>
                  <a:noFill/>
                </a:ln>
                <a:solidFill>
                  <a:srgbClr val="E7E6E6">
                    <a:lumMod val="25000"/>
                  </a:srgbClr>
                </a:solidFill>
                <a:effectLst/>
                <a:uLnTx/>
                <a:uFillTx/>
                <a:latin typeface="Poppins Light"/>
                <a:ea typeface="+mn-ea"/>
                <a:cs typeface="+mn-cs"/>
              </a:rPr>
              <a:t> - serum total testosterone average concentrations; T - Testosterone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Light"/>
                <a:ea typeface="+mn-ea"/>
                <a:cs typeface="+mn-cs"/>
              </a:rPr>
              <a:t> </a:t>
            </a:r>
            <a:endParaRPr kumimoji="0" lang="en-GB" sz="240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13" name="Rectangle 12">
            <a:extLst>
              <a:ext uri="{FF2B5EF4-FFF2-40B4-BE49-F238E27FC236}">
                <a16:creationId xmlns:a16="http://schemas.microsoft.com/office/drawing/2014/main" id="{707CC068-35A5-4017-BFDE-3A48BEB9DA53}"/>
              </a:ext>
            </a:extLst>
          </p:cNvPr>
          <p:cNvSpPr/>
          <p:nvPr/>
        </p:nvSpPr>
        <p:spPr>
          <a:xfrm>
            <a:off x="1718067" y="3165632"/>
            <a:ext cx="989334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&amp; percentage of subjects achieving C</a:t>
            </a:r>
            <a:r>
              <a:rPr kumimoji="0" lang="en-GB" sz="1200" b="1" i="0" u="none" strike="noStrike" kern="1200" cap="none" spc="0" normalizeH="0" baseline="-25000" noProof="0" dirty="0">
                <a:ln>
                  <a:noFill/>
                </a:ln>
                <a:solidFill>
                  <a:prstClr val="white"/>
                </a:solidFill>
                <a:effectLst/>
                <a:uLnTx/>
                <a:uFillTx/>
                <a:latin typeface="Arial" panose="020B0604020202020204" pitchFamily="34" charset="0"/>
                <a:ea typeface="+mn-ea"/>
                <a:cs typeface="Arial" panose="020B0604020202020204" pitchFamily="34" charset="0"/>
              </a:rPr>
              <a:t>av</a:t>
            </a: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target range (300-1000ng/dL)* for testosterone on day 364 following dose titration</a:t>
            </a:r>
          </a:p>
        </p:txBody>
      </p:sp>
    </p:spTree>
    <p:extLst>
      <p:ext uri="{BB962C8B-B14F-4D97-AF65-F5344CB8AC3E}">
        <p14:creationId xmlns:p14="http://schemas.microsoft.com/office/powerpoint/2010/main" val="92376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9F69-4029-41FA-9348-55E1BB75535C}"/>
              </a:ext>
            </a:extLst>
          </p:cNvPr>
          <p:cNvSpPr>
            <a:spLocks noGrp="1"/>
          </p:cNvSpPr>
          <p:nvPr>
            <p:ph type="title"/>
          </p:nvPr>
        </p:nvSpPr>
        <p:spPr>
          <a:xfrm>
            <a:off x="594124" y="2028987"/>
            <a:ext cx="10652454" cy="1774104"/>
          </a:xfrm>
        </p:spPr>
        <p:txBody>
          <a:bodyPr>
            <a:noAutofit/>
          </a:bodyPr>
          <a:lstStyle/>
          <a:p>
            <a:r>
              <a:rPr lang="da-DK" sz="2800" b="1" dirty="0"/>
              <a:t>Snyder PJ et al. </a:t>
            </a:r>
            <a:br>
              <a:rPr lang="da-DK" sz="2800" dirty="0"/>
            </a:br>
            <a:r>
              <a:rPr lang="en-GB" sz="2800" dirty="0"/>
              <a:t>Effects of Testosterone Treatment in Older Men</a:t>
            </a:r>
            <a:br>
              <a:rPr lang="da-DK" sz="2800" dirty="0"/>
            </a:br>
            <a:r>
              <a:rPr lang="da-DK" sz="2800" i="1" dirty="0"/>
              <a:t>N Engl J Med 2016;374:611–24</a:t>
            </a:r>
            <a:br>
              <a:rPr lang="en-GB" sz="2800" dirty="0"/>
            </a:br>
            <a:br>
              <a:rPr lang="en-GB" sz="2800" dirty="0"/>
            </a:br>
            <a:r>
              <a:rPr lang="en-GB" sz="2800" b="1" dirty="0"/>
              <a:t>W</a:t>
            </a:r>
            <a:r>
              <a:rPr lang="da-DK" sz="2800" b="1" dirty="0"/>
              <a:t>alsh JS et al. </a:t>
            </a:r>
            <a:br>
              <a:rPr lang="da-DK" sz="2800" dirty="0"/>
            </a:br>
            <a:r>
              <a:rPr lang="en-GB" sz="2800" dirty="0"/>
              <a:t>Testosterone replacement in young male cancer survivors: A 6-month double-blind randomised placebo-controlled trial</a:t>
            </a:r>
            <a:br>
              <a:rPr lang="da-DK" sz="2800" dirty="0"/>
            </a:br>
            <a:r>
              <a:rPr lang="da-DK" sz="2800" i="1" dirty="0"/>
              <a:t>PLoS Med 2019;16:e1002960.</a:t>
            </a:r>
            <a:br>
              <a:rPr lang="da-DK" sz="2800" dirty="0"/>
            </a:br>
            <a:endParaRPr lang="en-GB" sz="2800" dirty="0"/>
          </a:p>
        </p:txBody>
      </p:sp>
    </p:spTree>
    <p:extLst>
      <p:ext uri="{BB962C8B-B14F-4D97-AF65-F5344CB8AC3E}">
        <p14:creationId xmlns:p14="http://schemas.microsoft.com/office/powerpoint/2010/main" val="1763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152401"/>
            <a:ext cx="11429999" cy="834047"/>
          </a:xfrm>
        </p:spPr>
        <p:txBody>
          <a:bodyPr>
            <a:noAutofit/>
          </a:bodyPr>
          <a:lstStyle/>
          <a:p>
            <a:r>
              <a:rPr lang="en-GB" sz="3000" dirty="0">
                <a:solidFill>
                  <a:schemeClr val="accent1"/>
                </a:solidFill>
              </a:rPr>
              <a:t>Sexual Function Trial:</a:t>
            </a:r>
            <a:r>
              <a:rPr lang="en-GB" sz="3000" dirty="0"/>
              <a:t> effect of TTh on sexual activity in older men with low testosterone</a:t>
            </a:r>
          </a:p>
        </p:txBody>
      </p:sp>
      <p:sp>
        <p:nvSpPr>
          <p:cNvPr id="5" name="TextBox 4"/>
          <p:cNvSpPr txBox="1"/>
          <p:nvPr/>
        </p:nvSpPr>
        <p:spPr>
          <a:xfrm>
            <a:off x="1524001" y="5797490"/>
            <a:ext cx="9738048"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BMI, body mass index; PDE-5, phosphodiesterase type 5; PDQ-Q4, question 4 of the Psychosexual Daily Questionnaire; TTh,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Snyder PJ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N Engl J Med</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2016;374:611–24; Snyder PJ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2018;39:369–86.</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1352941" y="250593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 name="Group 40"/>
          <p:cNvGrpSpPr/>
          <p:nvPr/>
        </p:nvGrpSpPr>
        <p:grpSpPr>
          <a:xfrm>
            <a:off x="457200" y="1393869"/>
            <a:ext cx="10646229" cy="745236"/>
            <a:chOff x="359224" y="1623660"/>
            <a:chExt cx="8384270" cy="745236"/>
          </a:xfrm>
        </p:grpSpPr>
        <p:sp>
          <p:nvSpPr>
            <p:cNvPr id="42" name="TextBox 41"/>
            <p:cNvSpPr txBox="1"/>
            <p:nvPr/>
          </p:nvSpPr>
          <p:spPr>
            <a:xfrm>
              <a:off x="1199366" y="1623660"/>
              <a:ext cx="7544128"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marR="0" lvl="0" indent="0" algn="l" defTabSz="914400" rtl="0" eaLnBrk="1" fontAlgn="auto" latinLnBrk="0" hangingPunct="1">
                <a:lnSpc>
                  <a:spcPct val="100000"/>
                </a:lnSpc>
                <a:spcBef>
                  <a:spcPts val="0"/>
                </a:spcBef>
                <a:spcAft>
                  <a:spcPts val="0"/>
                </a:spcAft>
                <a:buClr>
                  <a:srgbClr val="6F9AD3"/>
                </a:buClr>
                <a:buSzTx/>
                <a:buFontTx/>
                <a:buNone/>
                <a:tabLst/>
                <a:defRPr/>
              </a:pPr>
              <a:r>
                <a:rPr kumimoji="0" lang="en-GB" sz="2000" b="0" i="0" u="none" strike="noStrike" kern="1200" cap="none" spc="0" normalizeH="0" baseline="0" noProof="0" dirty="0">
                  <a:ln>
                    <a:noFill/>
                  </a:ln>
                  <a:solidFill>
                    <a:srgbClr val="005294"/>
                  </a:solidFill>
                  <a:effectLst/>
                  <a:uLnTx/>
                  <a:uFillTx/>
                  <a:latin typeface="Poppins Light"/>
                  <a:ea typeface="+mn-ea"/>
                  <a:cs typeface="+mn-cs"/>
                </a:rPr>
                <a:t>To determine if TTh for older men with low testosterone increases sexual activity, assessed by PDQ-Q4</a:t>
              </a:r>
            </a:p>
          </p:txBody>
        </p:sp>
        <p:grpSp>
          <p:nvGrpSpPr>
            <p:cNvPr id="43" name="Group 42"/>
            <p:cNvGrpSpPr/>
            <p:nvPr/>
          </p:nvGrpSpPr>
          <p:grpSpPr>
            <a:xfrm>
              <a:off x="359224" y="1718693"/>
              <a:ext cx="1066800" cy="555171"/>
              <a:chOff x="348338" y="1458682"/>
              <a:chExt cx="1066800" cy="555171"/>
            </a:xfrm>
          </p:grpSpPr>
          <p:sp>
            <p:nvSpPr>
              <p:cNvPr id="45" name="Pentagon 44"/>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8" name="TextBox 47"/>
              <p:cNvSpPr txBox="1"/>
              <p:nvPr/>
            </p:nvSpPr>
            <p:spPr>
              <a:xfrm>
                <a:off x="435751" y="1505434"/>
                <a:ext cx="7697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Aim</a:t>
                </a:r>
                <a:endParaRPr kumimoji="0" lang="en-GB" sz="24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grpSp>
        <p:nvGrpSpPr>
          <p:cNvPr id="10" name="Group 9"/>
          <p:cNvGrpSpPr/>
          <p:nvPr/>
        </p:nvGrpSpPr>
        <p:grpSpPr>
          <a:xfrm>
            <a:off x="1800544" y="2408694"/>
            <a:ext cx="9225699" cy="954785"/>
            <a:chOff x="1827879" y="2440443"/>
            <a:chExt cx="7529670" cy="954785"/>
          </a:xfrm>
        </p:grpSpPr>
        <p:grpSp>
          <p:nvGrpSpPr>
            <p:cNvPr id="7" name="Group 6"/>
            <p:cNvGrpSpPr/>
            <p:nvPr/>
          </p:nvGrpSpPr>
          <p:grpSpPr>
            <a:xfrm>
              <a:off x="1828800" y="2440443"/>
              <a:ext cx="7528749" cy="523220"/>
              <a:chOff x="1828800" y="2440443"/>
              <a:chExt cx="7528749" cy="523220"/>
            </a:xfrm>
          </p:grpSpPr>
          <p:grpSp>
            <p:nvGrpSpPr>
              <p:cNvPr id="21" name="Group 20"/>
              <p:cNvGrpSpPr/>
              <p:nvPr/>
            </p:nvGrpSpPr>
            <p:grpSpPr>
              <a:xfrm>
                <a:off x="1828800" y="2440443"/>
                <a:ext cx="1261486" cy="523220"/>
                <a:chOff x="1828800" y="2318733"/>
                <a:chExt cx="1261486" cy="523220"/>
              </a:xfrm>
            </p:grpSpPr>
            <p:sp>
              <p:nvSpPr>
                <p:cNvPr id="4" name="TextBox 3"/>
                <p:cNvSpPr txBox="1"/>
                <p:nvPr/>
              </p:nvSpPr>
              <p:spPr>
                <a:xfrm>
                  <a:off x="1828800" y="2388802"/>
                  <a:ext cx="787075" cy="400110"/>
                </a:xfrm>
                <a:prstGeom prst="rect">
                  <a:avLst/>
                </a:prstGeom>
                <a:noFill/>
              </p:spPr>
              <p:txBody>
                <a:bodyPr wrap="none" rtlCol="0">
                  <a:spAutoFit/>
                </a:body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n=</a:t>
                  </a:r>
                </a:p>
              </p:txBody>
            </p:sp>
            <p:sp>
              <p:nvSpPr>
                <p:cNvPr id="20" name="TextBox 19"/>
                <p:cNvSpPr txBox="1"/>
                <p:nvPr/>
              </p:nvSpPr>
              <p:spPr>
                <a:xfrm>
                  <a:off x="2401591" y="2318733"/>
                  <a:ext cx="6886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20" normalizeH="0" baseline="0" noProof="0" dirty="0">
                      <a:ln>
                        <a:noFill/>
                      </a:ln>
                      <a:solidFill>
                        <a:srgbClr val="005294"/>
                      </a:solidFill>
                      <a:effectLst/>
                      <a:uLnTx/>
                      <a:uFillTx/>
                      <a:latin typeface="Poppins Light"/>
                      <a:ea typeface="+mn-ea"/>
                      <a:cs typeface="+mn-cs"/>
                    </a:rPr>
                    <a:t>459</a:t>
                  </a:r>
                </a:p>
              </p:txBody>
            </p:sp>
          </p:grpSp>
          <p:sp>
            <p:nvSpPr>
              <p:cNvPr id="3" name="TextBox 2"/>
              <p:cNvSpPr txBox="1"/>
              <p:nvPr/>
            </p:nvSpPr>
            <p:spPr>
              <a:xfrm>
                <a:off x="3002924" y="2510512"/>
                <a:ext cx="635462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ct val="20000"/>
                  </a:spcBef>
                  <a:spcAft>
                    <a:spcPts val="0"/>
                  </a:spcAft>
                  <a:buClr>
                    <a:srgbClr val="005294"/>
                  </a:buClr>
                  <a:buSzTx/>
                  <a:buFontTx/>
                  <a:buNone/>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enrolled in the Sexual Function Trial and analysed</a:t>
                </a:r>
              </a:p>
            </p:txBody>
          </p:sp>
        </p:grpSp>
        <p:grpSp>
          <p:nvGrpSpPr>
            <p:cNvPr id="9" name="Group 8"/>
            <p:cNvGrpSpPr/>
            <p:nvPr/>
          </p:nvGrpSpPr>
          <p:grpSpPr>
            <a:xfrm>
              <a:off x="1827879" y="2872008"/>
              <a:ext cx="5563323" cy="523220"/>
              <a:chOff x="-3330684" y="3779956"/>
              <a:chExt cx="5563323" cy="523220"/>
            </a:xfrm>
          </p:grpSpPr>
          <p:sp>
            <p:nvSpPr>
              <p:cNvPr id="40" name="TextBox 39"/>
              <p:cNvSpPr txBox="1"/>
              <p:nvPr/>
            </p:nvSpPr>
            <p:spPr>
              <a:xfrm>
                <a:off x="-3330684" y="3832994"/>
                <a:ext cx="787075" cy="400110"/>
              </a:xfrm>
              <a:prstGeom prst="rect">
                <a:avLst/>
              </a:prstGeom>
              <a:noFill/>
            </p:spPr>
            <p:txBody>
              <a:bodyPr wrap="none" rtlCol="0">
                <a:spAutoFit/>
              </a:body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n=</a:t>
                </a:r>
              </a:p>
            </p:txBody>
          </p:sp>
          <p:sp>
            <p:nvSpPr>
              <p:cNvPr id="49" name="TextBox 48"/>
              <p:cNvSpPr txBox="1"/>
              <p:nvPr/>
            </p:nvSpPr>
            <p:spPr>
              <a:xfrm>
                <a:off x="-2756972" y="3779956"/>
                <a:ext cx="5447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20" normalizeH="0" baseline="0" noProof="0" dirty="0">
                    <a:ln>
                      <a:noFill/>
                    </a:ln>
                    <a:solidFill>
                      <a:srgbClr val="005294"/>
                    </a:solidFill>
                    <a:effectLst/>
                    <a:uLnTx/>
                    <a:uFillTx/>
                    <a:latin typeface="Poppins Light"/>
                    <a:ea typeface="+mn-ea"/>
                    <a:cs typeface="+mn-cs"/>
                  </a:rPr>
                  <a:t>771</a:t>
                </a:r>
              </a:p>
            </p:txBody>
          </p:sp>
          <p:sp>
            <p:nvSpPr>
              <p:cNvPr id="50" name="TextBox 49"/>
              <p:cNvSpPr txBox="1"/>
              <p:nvPr/>
            </p:nvSpPr>
            <p:spPr>
              <a:xfrm>
                <a:off x="-2243907" y="3833037"/>
                <a:ext cx="447654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ct val="20000"/>
                  </a:spcBef>
                  <a:spcAft>
                    <a:spcPts val="0"/>
                  </a:spcAft>
                  <a:buClr>
                    <a:srgbClr val="005294"/>
                  </a:buClr>
                  <a:buSzTx/>
                  <a:buFontTx/>
                  <a:buNone/>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enrolled in all </a:t>
                </a:r>
                <a:r>
                  <a:rPr kumimoji="0" lang="en-GB" sz="2000" b="0" i="0" u="none" strike="noStrike" kern="1200" cap="none" spc="-20" normalizeH="0" baseline="0" noProof="0" dirty="0" err="1">
                    <a:ln>
                      <a:noFill/>
                    </a:ln>
                    <a:solidFill>
                      <a:srgbClr val="005294"/>
                    </a:solidFill>
                    <a:effectLst/>
                    <a:uLnTx/>
                    <a:uFillTx/>
                    <a:latin typeface="Poppins Light"/>
                    <a:ea typeface="+mn-ea"/>
                    <a:cs typeface="+mn-cs"/>
                  </a:rPr>
                  <a:t>TTrials</a:t>
                </a:r>
                <a:r>
                  <a:rPr kumimoji="0" lang="en-GB" sz="2000" b="0" i="0" u="none" strike="noStrike" kern="1200" cap="none" spc="-20" normalizeH="0" baseline="0" noProof="0" dirty="0">
                    <a:ln>
                      <a:noFill/>
                    </a:ln>
                    <a:solidFill>
                      <a:srgbClr val="005294"/>
                    </a:solidFill>
                    <a:effectLst/>
                    <a:uLnTx/>
                    <a:uFillTx/>
                    <a:latin typeface="Poppins Light"/>
                    <a:ea typeface="+mn-ea"/>
                    <a:cs typeface="+mn-cs"/>
                  </a:rPr>
                  <a:t> and analysed</a:t>
                </a:r>
              </a:p>
            </p:txBody>
          </p:sp>
        </p:grpSp>
      </p:grpSp>
      <p:grpSp>
        <p:nvGrpSpPr>
          <p:cNvPr id="24" name="Group 23"/>
          <p:cNvGrpSpPr/>
          <p:nvPr/>
        </p:nvGrpSpPr>
        <p:grpSpPr>
          <a:xfrm>
            <a:off x="457200" y="3438708"/>
            <a:ext cx="10646229" cy="2077205"/>
            <a:chOff x="424005" y="3519476"/>
            <a:chExt cx="8295990" cy="2077205"/>
          </a:xfrm>
        </p:grpSpPr>
        <p:sp>
          <p:nvSpPr>
            <p:cNvPr id="44" name="Content Placeholder 2"/>
            <p:cNvSpPr txBox="1">
              <a:spLocks/>
            </p:cNvSpPr>
            <p:nvPr/>
          </p:nvSpPr>
          <p:spPr>
            <a:xfrm>
              <a:off x="452641" y="3519476"/>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005294"/>
                </a:buClr>
                <a:buSzTx/>
                <a:buFont typeface="Arial"/>
                <a:buNone/>
                <a:tabLst/>
                <a:defRPr/>
              </a:pPr>
              <a:endParaRPr kumimoji="0" lang="en-GB" sz="1800" b="0" i="0" u="none" strike="noStrike" kern="1200" cap="none" spc="0" normalizeH="0" baseline="0" noProof="0" dirty="0">
                <a:ln>
                  <a:noFill/>
                </a:ln>
                <a:solidFill>
                  <a:srgbClr val="005294"/>
                </a:solidFill>
                <a:effectLst/>
                <a:uLnTx/>
                <a:uFillTx/>
                <a:latin typeface="Calibri"/>
                <a:ea typeface="+mn-ea"/>
                <a:cs typeface="+mn-cs"/>
              </a:endParaRPr>
            </a:p>
          </p:txBody>
        </p:sp>
        <p:sp>
          <p:nvSpPr>
            <p:cNvPr id="46" name="Round Same Side Corner Rectangle 45"/>
            <p:cNvSpPr/>
            <p:nvPr/>
          </p:nvSpPr>
          <p:spPr>
            <a:xfrm rot="16200000">
              <a:off x="480062" y="3492057"/>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 name="Rectangle 46"/>
            <p:cNvSpPr/>
            <p:nvPr/>
          </p:nvSpPr>
          <p:spPr>
            <a:xfrm>
              <a:off x="424005" y="3742472"/>
              <a:ext cx="2171830" cy="1631216"/>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Poppins Light"/>
                  <a:ea typeface="+mn-ea"/>
                  <a:cs typeface="+mn-cs"/>
                </a:rPr>
                <a:t>Selected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baseline characteristics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and demographics</a:t>
              </a:r>
              <a:endParaRPr kumimoji="0" lang="en-GB" sz="1100" b="1" i="0" u="none" strike="noStrike" kern="1200" cap="none" spc="0" normalizeH="0" baseline="30000" noProof="0" dirty="0">
                <a:ln>
                  <a:noFill/>
                </a:ln>
                <a:solidFill>
                  <a:prstClr val="white"/>
                </a:solidFill>
                <a:effectLst/>
                <a:uLnTx/>
                <a:uFillTx/>
                <a:latin typeface="Poppins Light"/>
                <a:ea typeface="+mn-ea"/>
                <a:cs typeface="+mn-cs"/>
              </a:endParaRPr>
            </a:p>
          </p:txBody>
        </p:sp>
        <p:sp>
          <p:nvSpPr>
            <p:cNvPr id="66" name="Rectangle 65"/>
            <p:cNvSpPr/>
            <p:nvPr/>
          </p:nvSpPr>
          <p:spPr>
            <a:xfrm>
              <a:off x="4589236" y="4913867"/>
              <a:ext cx="2115914"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89%</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White</a:t>
              </a:r>
            </a:p>
          </p:txBody>
        </p:sp>
        <p:grpSp>
          <p:nvGrpSpPr>
            <p:cNvPr id="58" name="Group 57"/>
            <p:cNvGrpSpPr/>
            <p:nvPr/>
          </p:nvGrpSpPr>
          <p:grpSpPr>
            <a:xfrm>
              <a:off x="2690530" y="3611403"/>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Mean age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72.2</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671460"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22925" y="3519476"/>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26796" y="3741191"/>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 name="Rectangle 81"/>
            <p:cNvSpPr/>
            <p:nvPr/>
          </p:nvSpPr>
          <p:spPr>
            <a:xfrm>
              <a:off x="6782452" y="4913867"/>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8.4%</a:t>
              </a:r>
              <a:endParaRPr kumimoji="0" lang="en-GB" sz="1800" b="0" i="0" u="none" strike="noStrike" kern="1200" cap="none" spc="0" normalizeH="0" baseline="30000" noProof="0" dirty="0">
                <a:ln>
                  <a:noFill/>
                </a:ln>
                <a:solidFill>
                  <a:srgbClr val="005294"/>
                </a:solidFill>
                <a:effectLst/>
                <a:uLnTx/>
                <a:uFillTx/>
                <a:latin typeface="Poppins Light"/>
                <a:ea typeface="+mn-ea"/>
                <a:cs typeface="+mn-cs"/>
              </a:endParaRPr>
            </a:p>
          </p:txBody>
        </p:sp>
        <p:sp>
          <p:nvSpPr>
            <p:cNvPr id="83" name="Rectangle 82"/>
            <p:cNvSpPr/>
            <p:nvPr/>
          </p:nvSpPr>
          <p:spPr>
            <a:xfrm>
              <a:off x="4960075" y="4513757"/>
              <a:ext cx="1374236"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Race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52" name="Rectangle 51"/>
            <p:cNvSpPr/>
            <p:nvPr/>
          </p:nvSpPr>
          <p:spPr>
            <a:xfrm>
              <a:off x="6782452" y="4410854"/>
              <a:ext cx="1826551" cy="612988"/>
            </a:xfrm>
            <a:prstGeom prst="rect">
              <a:avLst/>
            </a:prstGeom>
            <a:noFill/>
            <a:ln>
              <a:noFill/>
            </a:ln>
          </p:spPr>
          <p:txBody>
            <a:bodyPr wrap="square" anchor="ctr">
              <a:sp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PDE-5 inhibitor use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pic>
          <p:nvPicPr>
            <p:cNvPr id="53" name="Picture 3"/>
            <p:cNvPicPr>
              <a:picLocks noChangeAspect="1" noChangeArrowheads="1"/>
            </p:cNvPicPr>
            <p:nvPr/>
          </p:nvPicPr>
          <p:blipFill>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089356" y="3712649"/>
              <a:ext cx="1212742" cy="7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06768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152401"/>
            <a:ext cx="11338560" cy="834047"/>
          </a:xfrm>
        </p:spPr>
        <p:txBody>
          <a:bodyPr>
            <a:noAutofit/>
          </a:bodyPr>
          <a:lstStyle/>
          <a:p>
            <a:r>
              <a:rPr lang="en-GB" sz="2600" dirty="0">
                <a:solidFill>
                  <a:schemeClr val="accent1"/>
                </a:solidFill>
              </a:rPr>
              <a:t>Sexual Function Trial: </a:t>
            </a:r>
            <a:r>
              <a:rPr lang="en-GB" sz="2600" dirty="0"/>
              <a:t>TTh significantly improved sexual function versus placebo in older men with low testosterone</a:t>
            </a:r>
          </a:p>
        </p:txBody>
      </p:sp>
      <p:sp>
        <p:nvSpPr>
          <p:cNvPr id="5" name="TextBox 4"/>
          <p:cNvSpPr txBox="1"/>
          <p:nvPr/>
        </p:nvSpPr>
        <p:spPr>
          <a:xfrm>
            <a:off x="1521026" y="5879806"/>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PDQ-Q4, question 4 of the Psychosexual Daily Questionnaire; TTh,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8595B"/>
                </a:solidFill>
                <a:effectLst/>
                <a:uLnTx/>
                <a:uFillTx/>
                <a:latin typeface="Poppins Light"/>
                <a:ea typeface="+mn-ea"/>
                <a:cs typeface="+mn-cs"/>
              </a:rPr>
              <a:t>1.</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Snyder PJ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N Engl J Med</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2016;374:611–24; </a:t>
            </a:r>
            <a:r>
              <a:rPr kumimoji="0" lang="sv-SE" sz="1000" b="1" i="0" u="none" strike="noStrike" kern="1200" cap="none" spc="0" normalizeH="0" baseline="0" noProof="0" dirty="0">
                <a:ln>
                  <a:noFill/>
                </a:ln>
                <a:solidFill>
                  <a:srgbClr val="58595B"/>
                </a:solidFill>
                <a:effectLst/>
                <a:uLnTx/>
                <a:uFillTx/>
                <a:latin typeface="Poppins Light"/>
                <a:ea typeface="+mn-ea"/>
                <a:cs typeface="+mn-cs"/>
              </a:rPr>
              <a:t>2.</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Snyder PJ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2018;39:369–86.</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29" name="Content Placeholder 2"/>
          <p:cNvSpPr>
            <a:spLocks noGrp="1"/>
          </p:cNvSpPr>
          <p:nvPr>
            <p:ph idx="1"/>
          </p:nvPr>
        </p:nvSpPr>
        <p:spPr>
          <a:xfrm>
            <a:off x="155448" y="1163472"/>
            <a:ext cx="11439144" cy="1509638"/>
          </a:xfrm>
        </p:spPr>
        <p:txBody>
          <a:bodyPr>
            <a:noAutofit/>
          </a:bodyPr>
          <a:lstStyle/>
          <a:p>
            <a:r>
              <a:rPr lang="en-GB" sz="1600" dirty="0">
                <a:solidFill>
                  <a:schemeClr val="accent5"/>
                </a:solidFill>
              </a:rPr>
              <a:t>Averaged over all follow-up visits, TTh significantly increased sexual activity versus placebo among </a:t>
            </a:r>
            <a:r>
              <a:rPr lang="en-GB" sz="1600" dirty="0" err="1">
                <a:solidFill>
                  <a:schemeClr val="accent5"/>
                </a:solidFill>
              </a:rPr>
              <a:t>hypogonadal</a:t>
            </a:r>
            <a:r>
              <a:rPr lang="en-GB" sz="1600" dirty="0">
                <a:solidFill>
                  <a:schemeClr val="accent5"/>
                </a:solidFill>
              </a:rPr>
              <a:t> men enrolled in both the Sexual Function Trial and across all TTrials</a:t>
            </a:r>
            <a:r>
              <a:rPr lang="en-GB" sz="1600" baseline="30000" dirty="0">
                <a:solidFill>
                  <a:schemeClr val="accent5"/>
                </a:solidFill>
              </a:rPr>
              <a:t>1,2</a:t>
            </a:r>
          </a:p>
          <a:p>
            <a:pPr marL="269875" lvl="1" indent="-269875">
              <a:buFont typeface="Arial"/>
              <a:buChar char="•"/>
            </a:pPr>
            <a:r>
              <a:rPr lang="en-GB" sz="1600" dirty="0">
                <a:solidFill>
                  <a:schemeClr val="accent5"/>
                </a:solidFill>
              </a:rPr>
              <a:t>TTh also substantially increased libido and, to a lesser degree, erectile function</a:t>
            </a:r>
            <a:r>
              <a:rPr lang="en-GB" sz="1600" baseline="30000" dirty="0">
                <a:solidFill>
                  <a:schemeClr val="accent5"/>
                </a:solidFill>
              </a:rPr>
              <a:t>2</a:t>
            </a:r>
          </a:p>
        </p:txBody>
      </p:sp>
      <p:grpSp>
        <p:nvGrpSpPr>
          <p:cNvPr id="4" name="Group 3"/>
          <p:cNvGrpSpPr/>
          <p:nvPr/>
        </p:nvGrpSpPr>
        <p:grpSpPr>
          <a:xfrm>
            <a:off x="1700784" y="2066544"/>
            <a:ext cx="8390519" cy="3691054"/>
            <a:chOff x="576697" y="2396858"/>
            <a:chExt cx="7990606" cy="3339958"/>
          </a:xfrm>
        </p:grpSpPr>
        <p:sp>
          <p:nvSpPr>
            <p:cNvPr id="24" name="Freeform: Shape 23">
              <a:extLst>
                <a:ext uri="{FF2B5EF4-FFF2-40B4-BE49-F238E27FC236}">
                  <a16:creationId xmlns:a16="http://schemas.microsoft.com/office/drawing/2014/main" id="{2174393D-6DD5-4688-BEF4-859D8E515D91}"/>
                </a:ext>
              </a:extLst>
            </p:cNvPr>
            <p:cNvSpPr/>
            <p:nvPr/>
          </p:nvSpPr>
          <p:spPr>
            <a:xfrm>
              <a:off x="1784350" y="4210193"/>
              <a:ext cx="2344738" cy="217487"/>
            </a:xfrm>
            <a:custGeom>
              <a:avLst/>
              <a:gdLst>
                <a:gd name="connsiteX0" fmla="*/ 0 w 2344738"/>
                <a:gd name="connsiteY0" fmla="*/ 74612 h 217487"/>
                <a:gd name="connsiteX1" fmla="*/ 587375 w 2344738"/>
                <a:gd name="connsiteY1" fmla="*/ 0 h 217487"/>
                <a:gd name="connsiteX2" fmla="*/ 1174750 w 2344738"/>
                <a:gd name="connsiteY2" fmla="*/ 169862 h 217487"/>
                <a:gd name="connsiteX3" fmla="*/ 1757363 w 2344738"/>
                <a:gd name="connsiteY3" fmla="*/ 217487 h 217487"/>
                <a:gd name="connsiteX4" fmla="*/ 2344738 w 2344738"/>
                <a:gd name="connsiteY4" fmla="*/ 195262 h 217487"/>
                <a:gd name="connsiteX0" fmla="*/ 0 w 2344738"/>
                <a:gd name="connsiteY0" fmla="*/ 74612 h 217487"/>
                <a:gd name="connsiteX1" fmla="*/ 587375 w 2344738"/>
                <a:gd name="connsiteY1" fmla="*/ 0 h 217487"/>
                <a:gd name="connsiteX2" fmla="*/ 1168400 w 2344738"/>
                <a:gd name="connsiteY2" fmla="*/ 163512 h 217487"/>
                <a:gd name="connsiteX3" fmla="*/ 1757363 w 2344738"/>
                <a:gd name="connsiteY3" fmla="*/ 217487 h 217487"/>
                <a:gd name="connsiteX4" fmla="*/ 2344738 w 2344738"/>
                <a:gd name="connsiteY4" fmla="*/ 195262 h 217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738" h="217487">
                  <a:moveTo>
                    <a:pt x="0" y="74612"/>
                  </a:moveTo>
                  <a:lnTo>
                    <a:pt x="587375" y="0"/>
                  </a:lnTo>
                  <a:lnTo>
                    <a:pt x="1168400" y="163512"/>
                  </a:lnTo>
                  <a:lnTo>
                    <a:pt x="1757363" y="217487"/>
                  </a:lnTo>
                  <a:lnTo>
                    <a:pt x="2344738" y="195262"/>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8" name="Group 27">
              <a:extLst>
                <a:ext uri="{FF2B5EF4-FFF2-40B4-BE49-F238E27FC236}">
                  <a16:creationId xmlns:a16="http://schemas.microsoft.com/office/drawing/2014/main" id="{BA9D2384-A595-44F1-AC6A-954EAC2178AE}"/>
                </a:ext>
              </a:extLst>
            </p:cNvPr>
            <p:cNvGrpSpPr/>
            <p:nvPr/>
          </p:nvGrpSpPr>
          <p:grpSpPr>
            <a:xfrm>
              <a:off x="2328920" y="3381488"/>
              <a:ext cx="1840292" cy="892326"/>
              <a:chOff x="2328920" y="3589308"/>
              <a:chExt cx="1840292" cy="892326"/>
            </a:xfrm>
          </p:grpSpPr>
          <p:grpSp>
            <p:nvGrpSpPr>
              <p:cNvPr id="190" name="Group 189">
                <a:extLst>
                  <a:ext uri="{FF2B5EF4-FFF2-40B4-BE49-F238E27FC236}">
                    <a16:creationId xmlns:a16="http://schemas.microsoft.com/office/drawing/2014/main" id="{D10D53A7-5D67-451B-B6BA-4506F6C517C7}"/>
                  </a:ext>
                </a:extLst>
              </p:cNvPr>
              <p:cNvGrpSpPr/>
              <p:nvPr/>
            </p:nvGrpSpPr>
            <p:grpSpPr>
              <a:xfrm>
                <a:off x="3497720" y="3635259"/>
                <a:ext cx="80558" cy="473192"/>
                <a:chOff x="3743571" y="3308401"/>
                <a:chExt cx="80558" cy="722480"/>
              </a:xfrm>
            </p:grpSpPr>
            <p:cxnSp>
              <p:nvCxnSpPr>
                <p:cNvPr id="270" name="Straight Connector 269">
                  <a:extLst>
                    <a:ext uri="{FF2B5EF4-FFF2-40B4-BE49-F238E27FC236}">
                      <a16:creationId xmlns:a16="http://schemas.microsoft.com/office/drawing/2014/main" id="{7C135031-8D53-48FC-87AD-3057AEF0C44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8E92B77C-D952-45A7-A691-F937D00A0BE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C0445330-20BC-4D17-9839-62FE6C79DD6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1" name="Group 190">
                <a:extLst>
                  <a:ext uri="{FF2B5EF4-FFF2-40B4-BE49-F238E27FC236}">
                    <a16:creationId xmlns:a16="http://schemas.microsoft.com/office/drawing/2014/main" id="{F20B7FC7-ADAF-40F9-B790-2456E689F0BD}"/>
                  </a:ext>
                </a:extLst>
              </p:cNvPr>
              <p:cNvGrpSpPr/>
              <p:nvPr/>
            </p:nvGrpSpPr>
            <p:grpSpPr>
              <a:xfrm>
                <a:off x="4088654" y="3984625"/>
                <a:ext cx="80558" cy="497009"/>
                <a:chOff x="3743571" y="3308401"/>
                <a:chExt cx="80558" cy="722480"/>
              </a:xfrm>
            </p:grpSpPr>
            <p:cxnSp>
              <p:nvCxnSpPr>
                <p:cNvPr id="267" name="Straight Connector 266">
                  <a:extLst>
                    <a:ext uri="{FF2B5EF4-FFF2-40B4-BE49-F238E27FC236}">
                      <a16:creationId xmlns:a16="http://schemas.microsoft.com/office/drawing/2014/main" id="{8A14021D-9198-4199-A6ED-ED26336B117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A5EB6BF5-A622-4D9A-8939-618586542D8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E816D6AE-CB09-42A6-A0C6-77D20AF26D7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2" name="Group 191">
                <a:extLst>
                  <a:ext uri="{FF2B5EF4-FFF2-40B4-BE49-F238E27FC236}">
                    <a16:creationId xmlns:a16="http://schemas.microsoft.com/office/drawing/2014/main" id="{B8E47DCB-F2A9-448D-A863-D0A5C8B9893F}"/>
                  </a:ext>
                </a:extLst>
              </p:cNvPr>
              <p:cNvGrpSpPr/>
              <p:nvPr/>
            </p:nvGrpSpPr>
            <p:grpSpPr>
              <a:xfrm>
                <a:off x="2912526" y="3601139"/>
                <a:ext cx="80558" cy="456738"/>
                <a:chOff x="3743571" y="3308401"/>
                <a:chExt cx="80558" cy="722480"/>
              </a:xfrm>
            </p:grpSpPr>
            <p:cxnSp>
              <p:nvCxnSpPr>
                <p:cNvPr id="264" name="Straight Connector 263">
                  <a:extLst>
                    <a:ext uri="{FF2B5EF4-FFF2-40B4-BE49-F238E27FC236}">
                      <a16:creationId xmlns:a16="http://schemas.microsoft.com/office/drawing/2014/main" id="{47F9472E-61CB-4745-95EA-D2B7135A7F5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DDFC25AF-92FD-42F6-9A98-D617BD658FE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0C670187-1808-4508-9A52-9A20B62FE70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3" name="Group 192">
                <a:extLst>
                  <a:ext uri="{FF2B5EF4-FFF2-40B4-BE49-F238E27FC236}">
                    <a16:creationId xmlns:a16="http://schemas.microsoft.com/office/drawing/2014/main" id="{BC0F7E64-ED84-413D-B718-C83B8284D6AD}"/>
                  </a:ext>
                </a:extLst>
              </p:cNvPr>
              <p:cNvGrpSpPr/>
              <p:nvPr/>
            </p:nvGrpSpPr>
            <p:grpSpPr>
              <a:xfrm>
                <a:off x="2328920" y="3589308"/>
                <a:ext cx="80558" cy="394700"/>
                <a:chOff x="3743571" y="3308401"/>
                <a:chExt cx="80558" cy="722480"/>
              </a:xfrm>
            </p:grpSpPr>
            <p:cxnSp>
              <p:nvCxnSpPr>
                <p:cNvPr id="261" name="Straight Connector 260">
                  <a:extLst>
                    <a:ext uri="{FF2B5EF4-FFF2-40B4-BE49-F238E27FC236}">
                      <a16:creationId xmlns:a16="http://schemas.microsoft.com/office/drawing/2014/main" id="{F026B1E4-10F3-4D70-8113-F16CE0A593E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97694BA6-5B37-4FFD-A9F8-344437F5FF3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95CA7411-DBD5-4B3C-909B-665031DA2E0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1" name="Group 30">
              <a:extLst>
                <a:ext uri="{FF2B5EF4-FFF2-40B4-BE49-F238E27FC236}">
                  <a16:creationId xmlns:a16="http://schemas.microsoft.com/office/drawing/2014/main" id="{B3068743-BF93-42BA-BBC1-BBA3A73256E7}"/>
                </a:ext>
              </a:extLst>
            </p:cNvPr>
            <p:cNvGrpSpPr/>
            <p:nvPr/>
          </p:nvGrpSpPr>
          <p:grpSpPr>
            <a:xfrm>
              <a:off x="6380355" y="4126022"/>
              <a:ext cx="1838471" cy="497044"/>
              <a:chOff x="6380355" y="4333842"/>
              <a:chExt cx="1838471" cy="497044"/>
            </a:xfrm>
          </p:grpSpPr>
          <p:grpSp>
            <p:nvGrpSpPr>
              <p:cNvPr id="296" name="Group 295">
                <a:extLst>
                  <a:ext uri="{FF2B5EF4-FFF2-40B4-BE49-F238E27FC236}">
                    <a16:creationId xmlns:a16="http://schemas.microsoft.com/office/drawing/2014/main" id="{B5400915-6D7A-4F05-A693-293A105D721D}"/>
                  </a:ext>
                </a:extLst>
              </p:cNvPr>
              <p:cNvGrpSpPr/>
              <p:nvPr/>
            </p:nvGrpSpPr>
            <p:grpSpPr>
              <a:xfrm>
                <a:off x="6380355" y="4333842"/>
                <a:ext cx="80558" cy="285784"/>
                <a:chOff x="3743571" y="3308401"/>
                <a:chExt cx="80558" cy="722480"/>
              </a:xfrm>
            </p:grpSpPr>
            <p:cxnSp>
              <p:nvCxnSpPr>
                <p:cNvPr id="505" name="Straight Connector 504">
                  <a:extLst>
                    <a:ext uri="{FF2B5EF4-FFF2-40B4-BE49-F238E27FC236}">
                      <a16:creationId xmlns:a16="http://schemas.microsoft.com/office/drawing/2014/main" id="{3C472EE3-EE94-4B76-B450-005158364AE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a:extLst>
                    <a:ext uri="{FF2B5EF4-FFF2-40B4-BE49-F238E27FC236}">
                      <a16:creationId xmlns:a16="http://schemas.microsoft.com/office/drawing/2014/main" id="{9219E45D-FA1A-4EA1-A3A1-A255E97BCD1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7" name="Straight Connector 506">
                  <a:extLst>
                    <a:ext uri="{FF2B5EF4-FFF2-40B4-BE49-F238E27FC236}">
                      <a16:creationId xmlns:a16="http://schemas.microsoft.com/office/drawing/2014/main" id="{05DD5400-4C52-4470-9D99-A7C1B76F91B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7" name="Group 296">
                <a:extLst>
                  <a:ext uri="{FF2B5EF4-FFF2-40B4-BE49-F238E27FC236}">
                    <a16:creationId xmlns:a16="http://schemas.microsoft.com/office/drawing/2014/main" id="{9CFF5437-F9BA-4D79-A057-F0777C1D94AC}"/>
                  </a:ext>
                </a:extLst>
              </p:cNvPr>
              <p:cNvGrpSpPr/>
              <p:nvPr/>
            </p:nvGrpSpPr>
            <p:grpSpPr>
              <a:xfrm>
                <a:off x="7547769" y="4473575"/>
                <a:ext cx="80558" cy="333375"/>
                <a:chOff x="3743571" y="3308401"/>
                <a:chExt cx="80558" cy="722480"/>
              </a:xfrm>
            </p:grpSpPr>
            <p:cxnSp>
              <p:nvCxnSpPr>
                <p:cNvPr id="502" name="Straight Connector 501">
                  <a:extLst>
                    <a:ext uri="{FF2B5EF4-FFF2-40B4-BE49-F238E27FC236}">
                      <a16:creationId xmlns:a16="http://schemas.microsoft.com/office/drawing/2014/main" id="{71C258C7-D072-4678-A04F-A7F153774D7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3" name="Straight Connector 502">
                  <a:extLst>
                    <a:ext uri="{FF2B5EF4-FFF2-40B4-BE49-F238E27FC236}">
                      <a16:creationId xmlns:a16="http://schemas.microsoft.com/office/drawing/2014/main" id="{6FB79729-4181-461D-85D6-B2CCDE37D42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4" name="Straight Connector 503">
                  <a:extLst>
                    <a:ext uri="{FF2B5EF4-FFF2-40B4-BE49-F238E27FC236}">
                      <a16:creationId xmlns:a16="http://schemas.microsoft.com/office/drawing/2014/main" id="{1BD70EE9-5575-4C06-846C-FC21B9E3550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8" name="Group 297">
                <a:extLst>
                  <a:ext uri="{FF2B5EF4-FFF2-40B4-BE49-F238E27FC236}">
                    <a16:creationId xmlns:a16="http://schemas.microsoft.com/office/drawing/2014/main" id="{FCFE40D1-E86A-4DEE-B7DA-557CA666CD85}"/>
                  </a:ext>
                </a:extLst>
              </p:cNvPr>
              <p:cNvGrpSpPr/>
              <p:nvPr/>
            </p:nvGrpSpPr>
            <p:grpSpPr>
              <a:xfrm>
                <a:off x="8138268" y="4476750"/>
                <a:ext cx="80558" cy="354136"/>
                <a:chOff x="3743571" y="3308401"/>
                <a:chExt cx="80558" cy="722480"/>
              </a:xfrm>
            </p:grpSpPr>
            <p:cxnSp>
              <p:nvCxnSpPr>
                <p:cNvPr id="499" name="Straight Connector 498">
                  <a:extLst>
                    <a:ext uri="{FF2B5EF4-FFF2-40B4-BE49-F238E27FC236}">
                      <a16:creationId xmlns:a16="http://schemas.microsoft.com/office/drawing/2014/main" id="{A46798BC-E682-4149-91A7-AD6E8A62C21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0" name="Straight Connector 499">
                  <a:extLst>
                    <a:ext uri="{FF2B5EF4-FFF2-40B4-BE49-F238E27FC236}">
                      <a16:creationId xmlns:a16="http://schemas.microsoft.com/office/drawing/2014/main" id="{2D2F8A4F-13D0-4D32-90A6-BADEBD6E2F9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1" name="Straight Connector 500">
                  <a:extLst>
                    <a:ext uri="{FF2B5EF4-FFF2-40B4-BE49-F238E27FC236}">
                      <a16:creationId xmlns:a16="http://schemas.microsoft.com/office/drawing/2014/main" id="{95720E51-57D4-4383-937F-44F308E381E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9" name="Group 298">
                <a:extLst>
                  <a:ext uri="{FF2B5EF4-FFF2-40B4-BE49-F238E27FC236}">
                    <a16:creationId xmlns:a16="http://schemas.microsoft.com/office/drawing/2014/main" id="{001CD781-68EB-45A8-A914-509FE118A9E6}"/>
                  </a:ext>
                </a:extLst>
              </p:cNvPr>
              <p:cNvGrpSpPr/>
              <p:nvPr/>
            </p:nvGrpSpPr>
            <p:grpSpPr>
              <a:xfrm>
                <a:off x="6964860" y="4427538"/>
                <a:ext cx="80558" cy="314133"/>
                <a:chOff x="3743571" y="3308401"/>
                <a:chExt cx="80558" cy="722480"/>
              </a:xfrm>
            </p:grpSpPr>
            <p:cxnSp>
              <p:nvCxnSpPr>
                <p:cNvPr id="496" name="Straight Connector 495">
                  <a:extLst>
                    <a:ext uri="{FF2B5EF4-FFF2-40B4-BE49-F238E27FC236}">
                      <a16:creationId xmlns:a16="http://schemas.microsoft.com/office/drawing/2014/main" id="{7B66239C-EA1C-4B06-AB46-70B3A19E30F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7" name="Straight Connector 496">
                  <a:extLst>
                    <a:ext uri="{FF2B5EF4-FFF2-40B4-BE49-F238E27FC236}">
                      <a16:creationId xmlns:a16="http://schemas.microsoft.com/office/drawing/2014/main" id="{2B429CBB-2C58-4E26-BD42-0E57778E750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8" name="Straight Connector 497">
                  <a:extLst>
                    <a:ext uri="{FF2B5EF4-FFF2-40B4-BE49-F238E27FC236}">
                      <a16:creationId xmlns:a16="http://schemas.microsoft.com/office/drawing/2014/main" id="{1EE66969-6C55-4BD9-9947-0A09E34FDCE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8" name="Group 37">
              <a:extLst>
                <a:ext uri="{FF2B5EF4-FFF2-40B4-BE49-F238E27FC236}">
                  <a16:creationId xmlns:a16="http://schemas.microsoft.com/office/drawing/2014/main" id="{BA8EA9C1-9112-4E0B-B9BD-C3805DF7BF08}"/>
                </a:ext>
              </a:extLst>
            </p:cNvPr>
            <p:cNvGrpSpPr/>
            <p:nvPr/>
          </p:nvGrpSpPr>
          <p:grpSpPr>
            <a:xfrm>
              <a:off x="792871" y="2748279"/>
              <a:ext cx="3483362" cy="2827368"/>
              <a:chOff x="792871" y="2956099"/>
              <a:chExt cx="3483362" cy="2827368"/>
            </a:xfrm>
          </p:grpSpPr>
          <p:grpSp>
            <p:nvGrpSpPr>
              <p:cNvPr id="35" name="Group 34">
                <a:extLst>
                  <a:ext uri="{FF2B5EF4-FFF2-40B4-BE49-F238E27FC236}">
                    <a16:creationId xmlns:a16="http://schemas.microsoft.com/office/drawing/2014/main" id="{45CB5B7A-9583-4B0F-9EDB-E2F49234A693}"/>
                  </a:ext>
                </a:extLst>
              </p:cNvPr>
              <p:cNvGrpSpPr/>
              <p:nvPr/>
            </p:nvGrpSpPr>
            <p:grpSpPr>
              <a:xfrm>
                <a:off x="2328920" y="4244975"/>
                <a:ext cx="1840292" cy="590552"/>
                <a:chOff x="2328920" y="4244975"/>
                <a:chExt cx="1840292" cy="590552"/>
              </a:xfrm>
            </p:grpSpPr>
            <p:grpSp>
              <p:nvGrpSpPr>
                <p:cNvPr id="194" name="Group 193">
                  <a:extLst>
                    <a:ext uri="{FF2B5EF4-FFF2-40B4-BE49-F238E27FC236}">
                      <a16:creationId xmlns:a16="http://schemas.microsoft.com/office/drawing/2014/main" id="{F7A6B833-C33E-466C-89CA-73EBF6A18186}"/>
                    </a:ext>
                  </a:extLst>
                </p:cNvPr>
                <p:cNvGrpSpPr/>
                <p:nvPr/>
              </p:nvGrpSpPr>
              <p:grpSpPr>
                <a:xfrm>
                  <a:off x="2328920" y="4244975"/>
                  <a:ext cx="80558" cy="352253"/>
                  <a:chOff x="3743571" y="3308401"/>
                  <a:chExt cx="80558" cy="722480"/>
                </a:xfrm>
              </p:grpSpPr>
              <p:cxnSp>
                <p:nvCxnSpPr>
                  <p:cNvPr id="258" name="Straight Connector 257">
                    <a:extLst>
                      <a:ext uri="{FF2B5EF4-FFF2-40B4-BE49-F238E27FC236}">
                        <a16:creationId xmlns:a16="http://schemas.microsoft.com/office/drawing/2014/main" id="{7BB4AA1C-42DD-4BD2-B1B9-881135E9790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AC0319FC-5109-4E2D-AB50-AAA8C46BCE8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E0EEA733-72A5-4DE5-BBF4-E89781A43D0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5" name="Group 194">
                  <a:extLst>
                    <a:ext uri="{FF2B5EF4-FFF2-40B4-BE49-F238E27FC236}">
                      <a16:creationId xmlns:a16="http://schemas.microsoft.com/office/drawing/2014/main" id="{6E92C2B9-47FD-4936-8039-98169EE8EB74}"/>
                    </a:ext>
                  </a:extLst>
                </p:cNvPr>
                <p:cNvGrpSpPr/>
                <p:nvPr/>
              </p:nvGrpSpPr>
              <p:grpSpPr>
                <a:xfrm>
                  <a:off x="3497720" y="4441059"/>
                  <a:ext cx="80558" cy="383353"/>
                  <a:chOff x="3743571" y="3308401"/>
                  <a:chExt cx="80558" cy="722480"/>
                </a:xfrm>
              </p:grpSpPr>
              <p:cxnSp>
                <p:nvCxnSpPr>
                  <p:cNvPr id="255" name="Straight Connector 254">
                    <a:extLst>
                      <a:ext uri="{FF2B5EF4-FFF2-40B4-BE49-F238E27FC236}">
                        <a16:creationId xmlns:a16="http://schemas.microsoft.com/office/drawing/2014/main" id="{B95A1CF1-4351-4B71-AAB6-FD84EA7377B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F5D96D90-8715-40D5-BCD1-3C48403DBB7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755CAC6A-16B6-4F0D-89D1-803108226D0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6" name="Group 195">
                  <a:extLst>
                    <a:ext uri="{FF2B5EF4-FFF2-40B4-BE49-F238E27FC236}">
                      <a16:creationId xmlns:a16="http://schemas.microsoft.com/office/drawing/2014/main" id="{A5E86CD4-6CD9-4E86-938B-FD390B050329}"/>
                    </a:ext>
                  </a:extLst>
                </p:cNvPr>
                <p:cNvGrpSpPr/>
                <p:nvPr/>
              </p:nvGrpSpPr>
              <p:grpSpPr>
                <a:xfrm>
                  <a:off x="4088654" y="4389873"/>
                  <a:ext cx="80558" cy="445654"/>
                  <a:chOff x="3743571" y="3308401"/>
                  <a:chExt cx="80558" cy="722480"/>
                </a:xfrm>
              </p:grpSpPr>
              <p:cxnSp>
                <p:nvCxnSpPr>
                  <p:cNvPr id="252" name="Straight Connector 251">
                    <a:extLst>
                      <a:ext uri="{FF2B5EF4-FFF2-40B4-BE49-F238E27FC236}">
                        <a16:creationId xmlns:a16="http://schemas.microsoft.com/office/drawing/2014/main" id="{D41D4351-D8A8-42AA-AFDE-2C863463B94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65D3E7D9-B760-4D05-87D5-43763F64101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CD9E5A6F-55BE-4EDB-A84F-C2E6893538D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97" name="Group 196">
                  <a:extLst>
                    <a:ext uri="{FF2B5EF4-FFF2-40B4-BE49-F238E27FC236}">
                      <a16:creationId xmlns:a16="http://schemas.microsoft.com/office/drawing/2014/main" id="{F0D9D604-0506-4606-BFD9-26D493F2809F}"/>
                    </a:ext>
                  </a:extLst>
                </p:cNvPr>
                <p:cNvGrpSpPr/>
                <p:nvPr/>
              </p:nvGrpSpPr>
              <p:grpSpPr>
                <a:xfrm>
                  <a:off x="2912526" y="4389204"/>
                  <a:ext cx="80558" cy="376126"/>
                  <a:chOff x="3743571" y="3308401"/>
                  <a:chExt cx="80558" cy="722480"/>
                </a:xfrm>
              </p:grpSpPr>
              <p:cxnSp>
                <p:nvCxnSpPr>
                  <p:cNvPr id="249" name="Straight Connector 248">
                    <a:extLst>
                      <a:ext uri="{FF2B5EF4-FFF2-40B4-BE49-F238E27FC236}">
                        <a16:creationId xmlns:a16="http://schemas.microsoft.com/office/drawing/2014/main" id="{234A29F8-CF18-4A43-BC62-A0D2D1AC445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E6724E86-44D7-4A70-A380-9AAD3E3D460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ABA485E9-05A0-4DE3-97F3-0518F792918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6" name="Group 35">
                <a:extLst>
                  <a:ext uri="{FF2B5EF4-FFF2-40B4-BE49-F238E27FC236}">
                    <a16:creationId xmlns:a16="http://schemas.microsoft.com/office/drawing/2014/main" id="{9344FEA1-1F8A-42CC-A883-B8DE7F84284C}"/>
                  </a:ext>
                </a:extLst>
              </p:cNvPr>
              <p:cNvGrpSpPr/>
              <p:nvPr/>
            </p:nvGrpSpPr>
            <p:grpSpPr>
              <a:xfrm>
                <a:off x="1750989" y="3754890"/>
                <a:ext cx="2413923" cy="769546"/>
                <a:chOff x="1750989" y="3754890"/>
                <a:chExt cx="2413923" cy="769546"/>
              </a:xfrm>
            </p:grpSpPr>
            <p:sp>
              <p:nvSpPr>
                <p:cNvPr id="210" name="Freeform: Shape 164">
                  <a:extLst>
                    <a:ext uri="{FF2B5EF4-FFF2-40B4-BE49-F238E27FC236}">
                      <a16:creationId xmlns:a16="http://schemas.microsoft.com/office/drawing/2014/main" id="{7B3D1551-0DD6-42F3-86C8-071775895E6B}"/>
                    </a:ext>
                  </a:extLst>
                </p:cNvPr>
                <p:cNvSpPr/>
                <p:nvPr/>
              </p:nvSpPr>
              <p:spPr>
                <a:xfrm>
                  <a:off x="1785722" y="3786604"/>
                  <a:ext cx="2343458" cy="702878"/>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430280 h 1430280"/>
                    <a:gd name="connsiteX1" fmla="*/ 580819 w 2338387"/>
                    <a:gd name="connsiteY1" fmla="*/ 0 h 1430280"/>
                    <a:gd name="connsiteX2" fmla="*/ 1171575 w 2338387"/>
                    <a:gd name="connsiteY2" fmla="*/ 700030 h 1430280"/>
                    <a:gd name="connsiteX3" fmla="*/ 1755775 w 2338387"/>
                    <a:gd name="connsiteY3" fmla="*/ 169805 h 1430280"/>
                    <a:gd name="connsiteX4" fmla="*/ 2338387 w 2338387"/>
                    <a:gd name="connsiteY4" fmla="*/ 341255 h 1430280"/>
                    <a:gd name="connsiteX0" fmla="*/ 0 w 2338387"/>
                    <a:gd name="connsiteY0" fmla="*/ 1430280 h 1430280"/>
                    <a:gd name="connsiteX1" fmla="*/ 580819 w 2338387"/>
                    <a:gd name="connsiteY1" fmla="*/ 0 h 1430280"/>
                    <a:gd name="connsiteX2" fmla="*/ 1159744 w 2338387"/>
                    <a:gd name="connsiteY2" fmla="*/ 70344 h 1430280"/>
                    <a:gd name="connsiteX3" fmla="*/ 1755775 w 2338387"/>
                    <a:gd name="connsiteY3" fmla="*/ 169805 h 1430280"/>
                    <a:gd name="connsiteX4" fmla="*/ 2338387 w 2338387"/>
                    <a:gd name="connsiteY4" fmla="*/ 341255 h 1430280"/>
                    <a:gd name="connsiteX0" fmla="*/ 0 w 2336697"/>
                    <a:gd name="connsiteY0" fmla="*/ 1430280 h 1430280"/>
                    <a:gd name="connsiteX1" fmla="*/ 580819 w 2336697"/>
                    <a:gd name="connsiteY1" fmla="*/ 0 h 1430280"/>
                    <a:gd name="connsiteX2" fmla="*/ 1159744 w 2336697"/>
                    <a:gd name="connsiteY2" fmla="*/ 70344 h 1430280"/>
                    <a:gd name="connsiteX3" fmla="*/ 1755775 w 2336697"/>
                    <a:gd name="connsiteY3" fmla="*/ 169805 h 1430280"/>
                    <a:gd name="connsiteX4" fmla="*/ 2336697 w 2336697"/>
                    <a:gd name="connsiteY4" fmla="*/ 893981 h 1430280"/>
                    <a:gd name="connsiteX0" fmla="*/ 0 w 2343458"/>
                    <a:gd name="connsiteY0" fmla="*/ 1447771 h 1447771"/>
                    <a:gd name="connsiteX1" fmla="*/ 587580 w 2343458"/>
                    <a:gd name="connsiteY1" fmla="*/ 0 h 1447771"/>
                    <a:gd name="connsiteX2" fmla="*/ 1166505 w 2343458"/>
                    <a:gd name="connsiteY2" fmla="*/ 70344 h 1447771"/>
                    <a:gd name="connsiteX3" fmla="*/ 1762536 w 2343458"/>
                    <a:gd name="connsiteY3" fmla="*/ 169805 h 1447771"/>
                    <a:gd name="connsiteX4" fmla="*/ 2343458 w 2343458"/>
                    <a:gd name="connsiteY4" fmla="*/ 893981 h 1447771"/>
                    <a:gd name="connsiteX0" fmla="*/ 0 w 2343458"/>
                    <a:gd name="connsiteY0" fmla="*/ 1454769 h 1454769"/>
                    <a:gd name="connsiteX1" fmla="*/ 582510 w 2343458"/>
                    <a:gd name="connsiteY1" fmla="*/ 0 h 1454769"/>
                    <a:gd name="connsiteX2" fmla="*/ 1166505 w 2343458"/>
                    <a:gd name="connsiteY2" fmla="*/ 77342 h 1454769"/>
                    <a:gd name="connsiteX3" fmla="*/ 1762536 w 2343458"/>
                    <a:gd name="connsiteY3" fmla="*/ 176803 h 1454769"/>
                    <a:gd name="connsiteX4" fmla="*/ 2343458 w 2343458"/>
                    <a:gd name="connsiteY4" fmla="*/ 900979 h 145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458" h="1454769">
                      <a:moveTo>
                        <a:pt x="0" y="1454769"/>
                      </a:moveTo>
                      <a:lnTo>
                        <a:pt x="582510" y="0"/>
                      </a:lnTo>
                      <a:lnTo>
                        <a:pt x="1166505" y="77342"/>
                      </a:lnTo>
                      <a:lnTo>
                        <a:pt x="1762536" y="176803"/>
                      </a:lnTo>
                      <a:lnTo>
                        <a:pt x="2343458" y="900979"/>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5" name="Group 14">
                  <a:extLst>
                    <a:ext uri="{FF2B5EF4-FFF2-40B4-BE49-F238E27FC236}">
                      <a16:creationId xmlns:a16="http://schemas.microsoft.com/office/drawing/2014/main" id="{C8589C0D-078C-45BB-A686-9DE7D897F80F}"/>
                    </a:ext>
                  </a:extLst>
                </p:cNvPr>
                <p:cNvGrpSpPr/>
                <p:nvPr/>
              </p:nvGrpSpPr>
              <p:grpSpPr>
                <a:xfrm>
                  <a:off x="1750989" y="3754890"/>
                  <a:ext cx="2413923" cy="769546"/>
                  <a:chOff x="1750989" y="3772587"/>
                  <a:chExt cx="2413923" cy="769546"/>
                </a:xfrm>
              </p:grpSpPr>
              <p:sp>
                <p:nvSpPr>
                  <p:cNvPr id="211" name="Oval 210">
                    <a:extLst>
                      <a:ext uri="{FF2B5EF4-FFF2-40B4-BE49-F238E27FC236}">
                        <a16:creationId xmlns:a16="http://schemas.microsoft.com/office/drawing/2014/main" id="{77CB4B5F-91B9-49E2-BCEA-FDF3914B8658}"/>
                      </a:ext>
                    </a:extLst>
                  </p:cNvPr>
                  <p:cNvSpPr/>
                  <p:nvPr/>
                </p:nvSpPr>
                <p:spPr>
                  <a:xfrm>
                    <a:off x="2916827" y="380776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2" name="Oval 211">
                    <a:extLst>
                      <a:ext uri="{FF2B5EF4-FFF2-40B4-BE49-F238E27FC236}">
                        <a16:creationId xmlns:a16="http://schemas.microsoft.com/office/drawing/2014/main" id="{F842D1BB-6575-4FCA-8ECB-2BAB7EA772A3}"/>
                      </a:ext>
                    </a:extLst>
                  </p:cNvPr>
                  <p:cNvSpPr/>
                  <p:nvPr/>
                </p:nvSpPr>
                <p:spPr>
                  <a:xfrm>
                    <a:off x="3502021" y="385538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3" name="Oval 212">
                    <a:extLst>
                      <a:ext uri="{FF2B5EF4-FFF2-40B4-BE49-F238E27FC236}">
                        <a16:creationId xmlns:a16="http://schemas.microsoft.com/office/drawing/2014/main" id="{DCFF2CA4-1F4F-447A-B30E-EBAF2B85CC6D}"/>
                      </a:ext>
                    </a:extLst>
                  </p:cNvPr>
                  <p:cNvSpPr/>
                  <p:nvPr/>
                </p:nvSpPr>
                <p:spPr>
                  <a:xfrm>
                    <a:off x="4092955" y="420133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4" name="Oval 213">
                    <a:extLst>
                      <a:ext uri="{FF2B5EF4-FFF2-40B4-BE49-F238E27FC236}">
                        <a16:creationId xmlns:a16="http://schemas.microsoft.com/office/drawing/2014/main" id="{600980D6-1702-4259-BDA0-84F46FFC9AED}"/>
                      </a:ext>
                    </a:extLst>
                  </p:cNvPr>
                  <p:cNvSpPr/>
                  <p:nvPr/>
                </p:nvSpPr>
                <p:spPr>
                  <a:xfrm>
                    <a:off x="2333221" y="377258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5" name="Oval 214">
                    <a:extLst>
                      <a:ext uri="{FF2B5EF4-FFF2-40B4-BE49-F238E27FC236}">
                        <a16:creationId xmlns:a16="http://schemas.microsoft.com/office/drawing/2014/main" id="{D7183F92-CCBD-441C-A01E-BA188377B78D}"/>
                      </a:ext>
                    </a:extLst>
                  </p:cNvPr>
                  <p:cNvSpPr/>
                  <p:nvPr/>
                </p:nvSpPr>
                <p:spPr>
                  <a:xfrm>
                    <a:off x="1750989" y="447017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grpSp>
            <p:nvGrpSpPr>
              <p:cNvPr id="188" name="Group 187">
                <a:extLst>
                  <a:ext uri="{FF2B5EF4-FFF2-40B4-BE49-F238E27FC236}">
                    <a16:creationId xmlns:a16="http://schemas.microsoft.com/office/drawing/2014/main" id="{70749C07-E239-4CE2-A6DE-1EEB6D123739}"/>
                  </a:ext>
                </a:extLst>
              </p:cNvPr>
              <p:cNvGrpSpPr/>
              <p:nvPr/>
            </p:nvGrpSpPr>
            <p:grpSpPr>
              <a:xfrm>
                <a:off x="875900" y="5325008"/>
                <a:ext cx="3392392" cy="458459"/>
                <a:chOff x="888779" y="5244259"/>
                <a:chExt cx="3392392" cy="458459"/>
              </a:xfrm>
            </p:grpSpPr>
            <p:sp>
              <p:nvSpPr>
                <p:cNvPr id="273" name="TextBox 272">
                  <a:extLst>
                    <a:ext uri="{FF2B5EF4-FFF2-40B4-BE49-F238E27FC236}">
                      <a16:creationId xmlns:a16="http://schemas.microsoft.com/office/drawing/2014/main" id="{83A15BC2-96D7-4FD8-93A4-5A3575DED394}"/>
                    </a:ext>
                  </a:extLst>
                </p:cNvPr>
                <p:cNvSpPr txBox="1"/>
                <p:nvPr/>
              </p:nvSpPr>
              <p:spPr>
                <a:xfrm>
                  <a:off x="3992062" y="5396608"/>
                  <a:ext cx="289109" cy="30469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193</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194</a:t>
                  </a:r>
                </a:p>
              </p:txBody>
            </p:sp>
            <p:sp>
              <p:nvSpPr>
                <p:cNvPr id="274" name="TextBox 273">
                  <a:extLst>
                    <a:ext uri="{FF2B5EF4-FFF2-40B4-BE49-F238E27FC236}">
                      <a16:creationId xmlns:a16="http://schemas.microsoft.com/office/drawing/2014/main" id="{6F193DAC-82D5-41E2-9088-AAEED9ACB3FC}"/>
                    </a:ext>
                  </a:extLst>
                </p:cNvPr>
                <p:cNvSpPr txBox="1"/>
                <p:nvPr/>
              </p:nvSpPr>
              <p:spPr>
                <a:xfrm>
                  <a:off x="3389912" y="5396608"/>
                  <a:ext cx="32597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205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191</a:t>
                  </a:r>
                </a:p>
              </p:txBody>
            </p:sp>
            <p:sp>
              <p:nvSpPr>
                <p:cNvPr id="275" name="TextBox 274">
                  <a:extLst>
                    <a:ext uri="{FF2B5EF4-FFF2-40B4-BE49-F238E27FC236}">
                      <a16:creationId xmlns:a16="http://schemas.microsoft.com/office/drawing/2014/main" id="{4E363812-CE05-41A6-B714-4A95F29E01A4}"/>
                    </a:ext>
                  </a:extLst>
                </p:cNvPr>
                <p:cNvSpPr txBox="1"/>
                <p:nvPr/>
              </p:nvSpPr>
              <p:spPr>
                <a:xfrm>
                  <a:off x="2805396" y="5396608"/>
                  <a:ext cx="32758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208</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191</a:t>
                  </a:r>
                </a:p>
              </p:txBody>
            </p:sp>
            <p:sp>
              <p:nvSpPr>
                <p:cNvPr id="276" name="TextBox 275">
                  <a:extLst>
                    <a:ext uri="{FF2B5EF4-FFF2-40B4-BE49-F238E27FC236}">
                      <a16:creationId xmlns:a16="http://schemas.microsoft.com/office/drawing/2014/main" id="{F7553289-E16D-47B1-8634-D1021F04D769}"/>
                    </a:ext>
                  </a:extLst>
                </p:cNvPr>
                <p:cNvSpPr txBox="1"/>
                <p:nvPr/>
              </p:nvSpPr>
              <p:spPr>
                <a:xfrm>
                  <a:off x="2221680" y="5396608"/>
                  <a:ext cx="32758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206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201</a:t>
                  </a:r>
                </a:p>
              </p:txBody>
            </p:sp>
            <p:sp>
              <p:nvSpPr>
                <p:cNvPr id="277" name="TextBox 276">
                  <a:extLst>
                    <a:ext uri="{FF2B5EF4-FFF2-40B4-BE49-F238E27FC236}">
                      <a16:creationId xmlns:a16="http://schemas.microsoft.com/office/drawing/2014/main" id="{A6D01354-1E2D-4AA1-8AF9-509DCEABA351}"/>
                    </a:ext>
                  </a:extLst>
                </p:cNvPr>
                <p:cNvSpPr txBox="1"/>
                <p:nvPr/>
              </p:nvSpPr>
              <p:spPr>
                <a:xfrm>
                  <a:off x="1641170" y="5396608"/>
                  <a:ext cx="32116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230</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229</a:t>
                  </a:r>
                </a:p>
              </p:txBody>
            </p:sp>
            <p:sp>
              <p:nvSpPr>
                <p:cNvPr id="278" name="TextBox 277">
                  <a:extLst>
                    <a:ext uri="{FF2B5EF4-FFF2-40B4-BE49-F238E27FC236}">
                      <a16:creationId xmlns:a16="http://schemas.microsoft.com/office/drawing/2014/main" id="{FCE9E366-4924-4998-89AF-F64A95A0CB2D}"/>
                    </a:ext>
                  </a:extLst>
                </p:cNvPr>
                <p:cNvSpPr txBox="1"/>
                <p:nvPr/>
              </p:nvSpPr>
              <p:spPr>
                <a:xfrm>
                  <a:off x="888779" y="5244259"/>
                  <a:ext cx="736346" cy="458459"/>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grpSp>
            <p:nvGrpSpPr>
              <p:cNvPr id="37" name="Group 36">
                <a:extLst>
                  <a:ext uri="{FF2B5EF4-FFF2-40B4-BE49-F238E27FC236}">
                    <a16:creationId xmlns:a16="http://schemas.microsoft.com/office/drawing/2014/main" id="{9366092E-EB44-4639-9186-D6EF33F281B4}"/>
                  </a:ext>
                </a:extLst>
              </p:cNvPr>
              <p:cNvGrpSpPr/>
              <p:nvPr/>
            </p:nvGrpSpPr>
            <p:grpSpPr>
              <a:xfrm>
                <a:off x="2333221" y="4384214"/>
                <a:ext cx="1829703" cy="284683"/>
                <a:chOff x="2333221" y="4384214"/>
                <a:chExt cx="1829703" cy="284683"/>
              </a:xfrm>
            </p:grpSpPr>
            <p:sp>
              <p:nvSpPr>
                <p:cNvPr id="198" name="Oval 197">
                  <a:extLst>
                    <a:ext uri="{FF2B5EF4-FFF2-40B4-BE49-F238E27FC236}">
                      <a16:creationId xmlns:a16="http://schemas.microsoft.com/office/drawing/2014/main" id="{F9352A4A-406B-4532-ABD0-6ADE5EAE82CC}"/>
                    </a:ext>
                  </a:extLst>
                </p:cNvPr>
                <p:cNvSpPr/>
                <p:nvPr/>
              </p:nvSpPr>
              <p:spPr>
                <a:xfrm>
                  <a:off x="2916827" y="4547727"/>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99" name="Oval 198">
                  <a:extLst>
                    <a:ext uri="{FF2B5EF4-FFF2-40B4-BE49-F238E27FC236}">
                      <a16:creationId xmlns:a16="http://schemas.microsoft.com/office/drawing/2014/main" id="{98322C7A-5F98-410A-B180-D0C1B867B0B6}"/>
                    </a:ext>
                  </a:extLst>
                </p:cNvPr>
                <p:cNvSpPr/>
                <p:nvPr/>
              </p:nvSpPr>
              <p:spPr>
                <a:xfrm>
                  <a:off x="3502021" y="459694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00" name="Oval 199">
                  <a:extLst>
                    <a:ext uri="{FF2B5EF4-FFF2-40B4-BE49-F238E27FC236}">
                      <a16:creationId xmlns:a16="http://schemas.microsoft.com/office/drawing/2014/main" id="{10495A3C-B0FF-4F9B-BAC6-1A7AB9A51C37}"/>
                    </a:ext>
                  </a:extLst>
                </p:cNvPr>
                <p:cNvSpPr/>
                <p:nvPr/>
              </p:nvSpPr>
              <p:spPr>
                <a:xfrm>
                  <a:off x="4090967" y="4574715"/>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01" name="Oval 200">
                  <a:extLst>
                    <a:ext uri="{FF2B5EF4-FFF2-40B4-BE49-F238E27FC236}">
                      <a16:creationId xmlns:a16="http://schemas.microsoft.com/office/drawing/2014/main" id="{D45F8C5A-2832-4B7C-966B-A844C57C3FFE}"/>
                    </a:ext>
                  </a:extLst>
                </p:cNvPr>
                <p:cNvSpPr/>
                <p:nvPr/>
              </p:nvSpPr>
              <p:spPr>
                <a:xfrm>
                  <a:off x="2333221" y="4384214"/>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13" name="Group 12">
                <a:extLst>
                  <a:ext uri="{FF2B5EF4-FFF2-40B4-BE49-F238E27FC236}">
                    <a16:creationId xmlns:a16="http://schemas.microsoft.com/office/drawing/2014/main" id="{4DB4B743-E3B0-4669-9801-965A72E43C14}"/>
                  </a:ext>
                </a:extLst>
              </p:cNvPr>
              <p:cNvGrpSpPr/>
              <p:nvPr/>
            </p:nvGrpSpPr>
            <p:grpSpPr>
              <a:xfrm>
                <a:off x="1583771" y="3347361"/>
                <a:ext cx="2544830" cy="1777476"/>
                <a:chOff x="1583771" y="3365058"/>
                <a:chExt cx="2544830" cy="1777476"/>
              </a:xfrm>
            </p:grpSpPr>
            <p:sp>
              <p:nvSpPr>
                <p:cNvPr id="231" name="Freeform: Shape 6">
                  <a:extLst>
                    <a:ext uri="{FF2B5EF4-FFF2-40B4-BE49-F238E27FC236}">
                      <a16:creationId xmlns:a16="http://schemas.microsoft.com/office/drawing/2014/main" id="{AF2DCC6C-60C4-4D27-9F36-0F1595591A20}"/>
                    </a:ext>
                  </a:extLst>
                </p:cNvPr>
                <p:cNvSpPr/>
                <p:nvPr/>
              </p:nvSpPr>
              <p:spPr>
                <a:xfrm>
                  <a:off x="1647221" y="3365058"/>
                  <a:ext cx="2480279"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33" name="Group 232">
                  <a:extLst>
                    <a:ext uri="{FF2B5EF4-FFF2-40B4-BE49-F238E27FC236}">
                      <a16:creationId xmlns:a16="http://schemas.microsoft.com/office/drawing/2014/main" id="{2DE9034E-97C5-4FF3-87C3-78B9F61250A4}"/>
                    </a:ext>
                  </a:extLst>
                </p:cNvPr>
                <p:cNvGrpSpPr/>
                <p:nvPr/>
              </p:nvGrpSpPr>
              <p:grpSpPr>
                <a:xfrm>
                  <a:off x="1583771" y="3365149"/>
                  <a:ext cx="61200" cy="1601203"/>
                  <a:chOff x="1596650" y="3281571"/>
                  <a:chExt cx="61200" cy="1601203"/>
                </a:xfrm>
              </p:grpSpPr>
              <p:cxnSp>
                <p:nvCxnSpPr>
                  <p:cNvPr id="244" name="Straight Connector 243">
                    <a:extLst>
                      <a:ext uri="{FF2B5EF4-FFF2-40B4-BE49-F238E27FC236}">
                        <a16:creationId xmlns:a16="http://schemas.microsoft.com/office/drawing/2014/main" id="{C8C91EDF-98A4-4CDD-8A4E-38BB7BEB105F}"/>
                      </a:ext>
                    </a:extLst>
                  </p:cNvPr>
                  <p:cNvCxnSpPr/>
                  <p:nvPr/>
                </p:nvCxnSpPr>
                <p:spPr>
                  <a:xfrm>
                    <a:off x="1596650" y="373905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E90D1C75-7B5C-4F2D-89B9-FE2B5C2B663C}"/>
                      </a:ext>
                    </a:extLst>
                  </p:cNvPr>
                  <p:cNvCxnSpPr/>
                  <p:nvPr/>
                </p:nvCxnSpPr>
                <p:spPr>
                  <a:xfrm>
                    <a:off x="1596650" y="419654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412605DC-8531-4F8C-B0A1-71702884FE9E}"/>
                      </a:ext>
                    </a:extLst>
                  </p:cNvPr>
                  <p:cNvCxnSpPr/>
                  <p:nvPr/>
                </p:nvCxnSpPr>
                <p:spPr>
                  <a:xfrm>
                    <a:off x="1596650" y="465402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61E3680B-3199-49D9-9EBA-B1C29B33852C}"/>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B1D01A09-A544-4507-869C-3B67170950A0}"/>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5" name="Straight Connector 534">
                    <a:extLst>
                      <a:ext uri="{FF2B5EF4-FFF2-40B4-BE49-F238E27FC236}">
                        <a16:creationId xmlns:a16="http://schemas.microsoft.com/office/drawing/2014/main" id="{336CC0C5-14D3-4578-8F5C-FA29F23189B6}"/>
                      </a:ext>
                    </a:extLst>
                  </p:cNvPr>
                  <p:cNvCxnSpPr/>
                  <p:nvPr/>
                </p:nvCxnSpPr>
                <p:spPr>
                  <a:xfrm>
                    <a:off x="1596650" y="351031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6" name="Straight Connector 535">
                    <a:extLst>
                      <a:ext uri="{FF2B5EF4-FFF2-40B4-BE49-F238E27FC236}">
                        <a16:creationId xmlns:a16="http://schemas.microsoft.com/office/drawing/2014/main" id="{77D99712-2B70-4CB0-AE07-1F5A26F1710D}"/>
                      </a:ext>
                    </a:extLst>
                  </p:cNvPr>
                  <p:cNvCxnSpPr/>
                  <p:nvPr/>
                </p:nvCxnSpPr>
                <p:spPr>
                  <a:xfrm>
                    <a:off x="1596650" y="39678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7" name="Straight Connector 536">
                    <a:extLst>
                      <a:ext uri="{FF2B5EF4-FFF2-40B4-BE49-F238E27FC236}">
                        <a16:creationId xmlns:a16="http://schemas.microsoft.com/office/drawing/2014/main" id="{C07A74DA-1A16-44AA-98E5-6EF34A03B4C7}"/>
                      </a:ext>
                    </a:extLst>
                  </p:cNvPr>
                  <p:cNvCxnSpPr/>
                  <p:nvPr/>
                </p:nvCxnSpPr>
                <p:spPr>
                  <a:xfrm>
                    <a:off x="1596650" y="442528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35" name="Group 234">
                  <a:extLst>
                    <a:ext uri="{FF2B5EF4-FFF2-40B4-BE49-F238E27FC236}">
                      <a16:creationId xmlns:a16="http://schemas.microsoft.com/office/drawing/2014/main" id="{EFDF7595-FA67-4CCC-A5F4-D34CE749E4B3}"/>
                    </a:ext>
                  </a:extLst>
                </p:cNvPr>
                <p:cNvGrpSpPr/>
                <p:nvPr/>
              </p:nvGrpSpPr>
              <p:grpSpPr>
                <a:xfrm>
                  <a:off x="1787130" y="5081334"/>
                  <a:ext cx="2341471" cy="61200"/>
                  <a:chOff x="1800009" y="4997756"/>
                  <a:chExt cx="2341471" cy="61200"/>
                </a:xfrm>
              </p:grpSpPr>
              <p:cxnSp>
                <p:nvCxnSpPr>
                  <p:cNvPr id="236" name="Straight Connector 235">
                    <a:extLst>
                      <a:ext uri="{FF2B5EF4-FFF2-40B4-BE49-F238E27FC236}">
                        <a16:creationId xmlns:a16="http://schemas.microsoft.com/office/drawing/2014/main" id="{3F7137EE-A881-4AB7-A98C-A6F3FAB44B1F}"/>
                      </a:ext>
                    </a:extLst>
                  </p:cNvPr>
                  <p:cNvCxnSpPr/>
                  <p:nvPr/>
                </p:nvCxnSpPr>
                <p:spPr>
                  <a:xfrm rot="5400000">
                    <a:off x="3521865"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BD1BD6F7-C182-4C81-9890-5780AFC0759A}"/>
                      </a:ext>
                    </a:extLst>
                  </p:cNvPr>
                  <p:cNvCxnSpPr/>
                  <p:nvPr/>
                </p:nvCxnSpPr>
                <p:spPr>
                  <a:xfrm rot="5400000">
                    <a:off x="2937713"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FB781B59-CB9F-4D1C-B167-6C6AC6577CBD}"/>
                      </a:ext>
                    </a:extLst>
                  </p:cNvPr>
                  <p:cNvCxnSpPr/>
                  <p:nvPr/>
                </p:nvCxnSpPr>
                <p:spPr>
                  <a:xfrm rot="5400000">
                    <a:off x="235356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07FCCFA6-2DE2-49EA-8AD1-972A2B799283}"/>
                      </a:ext>
                    </a:extLst>
                  </p:cNvPr>
                  <p:cNvCxnSpPr/>
                  <p:nvPr/>
                </p:nvCxnSpPr>
                <p:spPr>
                  <a:xfrm rot="5400000">
                    <a:off x="1769409"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8E4D3B2C-8D49-4585-9967-94100BEC9FB0}"/>
                      </a:ext>
                    </a:extLst>
                  </p:cNvPr>
                  <p:cNvCxnSpPr/>
                  <p:nvPr/>
                </p:nvCxnSpPr>
                <p:spPr>
                  <a:xfrm rot="5400000">
                    <a:off x="411088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04" name="Group 203">
                <a:extLst>
                  <a:ext uri="{FF2B5EF4-FFF2-40B4-BE49-F238E27FC236}">
                    <a16:creationId xmlns:a16="http://schemas.microsoft.com/office/drawing/2014/main" id="{C74F38CE-1817-4549-B933-F4732C765DCF}"/>
                  </a:ext>
                </a:extLst>
              </p:cNvPr>
              <p:cNvGrpSpPr/>
              <p:nvPr/>
            </p:nvGrpSpPr>
            <p:grpSpPr>
              <a:xfrm>
                <a:off x="1705234" y="5117090"/>
                <a:ext cx="2525734" cy="184666"/>
                <a:chOff x="1718113" y="5038404"/>
                <a:chExt cx="2525734" cy="184666"/>
              </a:xfrm>
            </p:grpSpPr>
            <p:sp>
              <p:nvSpPr>
                <p:cNvPr id="225" name="TextBox 224">
                  <a:extLst>
                    <a:ext uri="{FF2B5EF4-FFF2-40B4-BE49-F238E27FC236}">
                      <a16:creationId xmlns:a16="http://schemas.microsoft.com/office/drawing/2014/main" id="{A52BA2E1-ED5D-486E-A574-DEE504E05915}"/>
                    </a:ext>
                  </a:extLst>
                </p:cNvPr>
                <p:cNvSpPr txBox="1"/>
                <p:nvPr/>
              </p:nvSpPr>
              <p:spPr>
                <a:xfrm>
                  <a:off x="4038094" y="5038404"/>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226" name="TextBox 225">
                  <a:extLst>
                    <a:ext uri="{FF2B5EF4-FFF2-40B4-BE49-F238E27FC236}">
                      <a16:creationId xmlns:a16="http://schemas.microsoft.com/office/drawing/2014/main" id="{2B9C8896-EC59-4529-80C4-8B5ADC6B5624}"/>
                    </a:ext>
                  </a:extLst>
                </p:cNvPr>
                <p:cNvSpPr txBox="1"/>
                <p:nvPr/>
              </p:nvSpPr>
              <p:spPr>
                <a:xfrm>
                  <a:off x="3468459"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227" name="TextBox 226">
                  <a:extLst>
                    <a:ext uri="{FF2B5EF4-FFF2-40B4-BE49-F238E27FC236}">
                      <a16:creationId xmlns:a16="http://schemas.microsoft.com/office/drawing/2014/main" id="{FBC248B5-7BDE-4206-8464-34C2A0367C8E}"/>
                    </a:ext>
                  </a:extLst>
                </p:cNvPr>
                <p:cNvSpPr txBox="1"/>
                <p:nvPr/>
              </p:nvSpPr>
              <p:spPr>
                <a:xfrm>
                  <a:off x="2884744"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228" name="TextBox 227">
                  <a:extLst>
                    <a:ext uri="{FF2B5EF4-FFF2-40B4-BE49-F238E27FC236}">
                      <a16:creationId xmlns:a16="http://schemas.microsoft.com/office/drawing/2014/main" id="{B7D06CC5-4247-475B-B767-D844C5C67B48}"/>
                    </a:ext>
                  </a:extLst>
                </p:cNvPr>
                <p:cNvSpPr txBox="1"/>
                <p:nvPr/>
              </p:nvSpPr>
              <p:spPr>
                <a:xfrm>
                  <a:off x="2304234" y="5038404"/>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229" name="TextBox 228">
                  <a:extLst>
                    <a:ext uri="{FF2B5EF4-FFF2-40B4-BE49-F238E27FC236}">
                      <a16:creationId xmlns:a16="http://schemas.microsoft.com/office/drawing/2014/main" id="{6AA27A69-1A07-4F1D-8DCA-32A8F0046E15}"/>
                    </a:ext>
                  </a:extLst>
                </p:cNvPr>
                <p:cNvSpPr txBox="1"/>
                <p:nvPr/>
              </p:nvSpPr>
              <p:spPr>
                <a:xfrm>
                  <a:off x="1718113" y="5038404"/>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grpSp>
          <p:sp>
            <p:nvSpPr>
              <p:cNvPr id="205" name="TextBox 204">
                <a:extLst>
                  <a:ext uri="{FF2B5EF4-FFF2-40B4-BE49-F238E27FC236}">
                    <a16:creationId xmlns:a16="http://schemas.microsoft.com/office/drawing/2014/main" id="{1C76E04E-BFE4-4D23-B84C-6B730149750C}"/>
                  </a:ext>
                </a:extLst>
              </p:cNvPr>
              <p:cNvSpPr txBox="1"/>
              <p:nvPr/>
            </p:nvSpPr>
            <p:spPr>
              <a:xfrm>
                <a:off x="1787130" y="5245924"/>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nvGrpSpPr>
              <p:cNvPr id="206" name="Group 205">
                <a:extLst>
                  <a:ext uri="{FF2B5EF4-FFF2-40B4-BE49-F238E27FC236}">
                    <a16:creationId xmlns:a16="http://schemas.microsoft.com/office/drawing/2014/main" id="{9328278D-C883-4A6B-BF1F-76DEC7A89727}"/>
                  </a:ext>
                </a:extLst>
              </p:cNvPr>
              <p:cNvGrpSpPr/>
              <p:nvPr/>
            </p:nvGrpSpPr>
            <p:grpSpPr>
              <a:xfrm>
                <a:off x="1202387" y="3253335"/>
                <a:ext cx="378830" cy="1880803"/>
                <a:chOff x="1215266" y="3187454"/>
                <a:chExt cx="378830" cy="1880803"/>
              </a:xfrm>
            </p:grpSpPr>
            <p:sp>
              <p:nvSpPr>
                <p:cNvPr id="220" name="TextBox 219">
                  <a:extLst>
                    <a:ext uri="{FF2B5EF4-FFF2-40B4-BE49-F238E27FC236}">
                      <a16:creationId xmlns:a16="http://schemas.microsoft.com/office/drawing/2014/main" id="{BC76D5C1-4241-4855-ACDE-B2896B0CC861}"/>
                    </a:ext>
                  </a:extLst>
                </p:cNvPr>
                <p:cNvSpPr txBox="1"/>
                <p:nvPr/>
              </p:nvSpPr>
              <p:spPr>
                <a:xfrm>
                  <a:off x="1215266" y="4787144"/>
                  <a:ext cx="378830"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221" name="TextBox 220">
                  <a:extLst>
                    <a:ext uri="{FF2B5EF4-FFF2-40B4-BE49-F238E27FC236}">
                      <a16:creationId xmlns:a16="http://schemas.microsoft.com/office/drawing/2014/main" id="{2DEACC02-D385-451E-96AE-4DB7811196D1}"/>
                    </a:ext>
                  </a:extLst>
                </p:cNvPr>
                <p:cNvSpPr txBox="1"/>
                <p:nvPr/>
              </p:nvSpPr>
              <p:spPr>
                <a:xfrm>
                  <a:off x="1315747" y="433302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222" name="TextBox 221">
                  <a:extLst>
                    <a:ext uri="{FF2B5EF4-FFF2-40B4-BE49-F238E27FC236}">
                      <a16:creationId xmlns:a16="http://schemas.microsoft.com/office/drawing/2014/main" id="{4DA083FB-0EF9-444E-AE27-4EA7991EB04C}"/>
                    </a:ext>
                  </a:extLst>
                </p:cNvPr>
                <p:cNvSpPr txBox="1"/>
                <p:nvPr/>
              </p:nvSpPr>
              <p:spPr>
                <a:xfrm>
                  <a:off x="1315747" y="4103914"/>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0.2</a:t>
                  </a:r>
                </a:p>
              </p:txBody>
            </p:sp>
            <p:sp>
              <p:nvSpPr>
                <p:cNvPr id="223" name="TextBox 222">
                  <a:extLst>
                    <a:ext uri="{FF2B5EF4-FFF2-40B4-BE49-F238E27FC236}">
                      <a16:creationId xmlns:a16="http://schemas.microsoft.com/office/drawing/2014/main" id="{FC02C590-6BAB-4F1D-847F-F2870B1485D9}"/>
                    </a:ext>
                  </a:extLst>
                </p:cNvPr>
                <p:cNvSpPr txBox="1"/>
                <p:nvPr/>
              </p:nvSpPr>
              <p:spPr>
                <a:xfrm>
                  <a:off x="1315747" y="341656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0.8</a:t>
                  </a:r>
                </a:p>
              </p:txBody>
            </p:sp>
            <p:sp>
              <p:nvSpPr>
                <p:cNvPr id="224" name="TextBox 223">
                  <a:extLst>
                    <a:ext uri="{FF2B5EF4-FFF2-40B4-BE49-F238E27FC236}">
                      <a16:creationId xmlns:a16="http://schemas.microsoft.com/office/drawing/2014/main" id="{2D553831-564D-4962-9F92-D95ABB580B32}"/>
                    </a:ext>
                  </a:extLst>
                </p:cNvPr>
                <p:cNvSpPr txBox="1"/>
                <p:nvPr/>
              </p:nvSpPr>
              <p:spPr>
                <a:xfrm>
                  <a:off x="1355226" y="3187454"/>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1.0</a:t>
                  </a:r>
                </a:p>
              </p:txBody>
            </p:sp>
            <p:sp>
              <p:nvSpPr>
                <p:cNvPr id="527" name="TextBox 526">
                  <a:extLst>
                    <a:ext uri="{FF2B5EF4-FFF2-40B4-BE49-F238E27FC236}">
                      <a16:creationId xmlns:a16="http://schemas.microsoft.com/office/drawing/2014/main" id="{2CAB13CF-AFAD-4711-A91B-E99C3567CBD8}"/>
                    </a:ext>
                  </a:extLst>
                </p:cNvPr>
                <p:cNvSpPr txBox="1"/>
                <p:nvPr/>
              </p:nvSpPr>
              <p:spPr>
                <a:xfrm>
                  <a:off x="1315747" y="3645684"/>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0.6</a:t>
                  </a:r>
                </a:p>
              </p:txBody>
            </p:sp>
            <p:sp>
              <p:nvSpPr>
                <p:cNvPr id="528" name="TextBox 527">
                  <a:extLst>
                    <a:ext uri="{FF2B5EF4-FFF2-40B4-BE49-F238E27FC236}">
                      <a16:creationId xmlns:a16="http://schemas.microsoft.com/office/drawing/2014/main" id="{332C6FB8-0EC8-4DA6-96B5-20788ADD8EAC}"/>
                    </a:ext>
                  </a:extLst>
                </p:cNvPr>
                <p:cNvSpPr txBox="1"/>
                <p:nvPr/>
              </p:nvSpPr>
              <p:spPr>
                <a:xfrm>
                  <a:off x="1315747" y="387479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0.4</a:t>
                  </a:r>
                </a:p>
              </p:txBody>
            </p:sp>
            <p:sp>
              <p:nvSpPr>
                <p:cNvPr id="533" name="TextBox 532">
                  <a:extLst>
                    <a:ext uri="{FF2B5EF4-FFF2-40B4-BE49-F238E27FC236}">
                      <a16:creationId xmlns:a16="http://schemas.microsoft.com/office/drawing/2014/main" id="{EE4CA84C-282F-4DA7-A223-6E5C7E79DA5C}"/>
                    </a:ext>
                  </a:extLst>
                </p:cNvPr>
                <p:cNvSpPr txBox="1"/>
                <p:nvPr/>
              </p:nvSpPr>
              <p:spPr>
                <a:xfrm>
                  <a:off x="1315747" y="4469811"/>
                  <a:ext cx="278348" cy="369332"/>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-0.2</a:t>
                  </a:r>
                </a:p>
              </p:txBody>
            </p:sp>
            <p:sp>
              <p:nvSpPr>
                <p:cNvPr id="534" name="TextBox 533">
                  <a:extLst>
                    <a:ext uri="{FF2B5EF4-FFF2-40B4-BE49-F238E27FC236}">
                      <a16:creationId xmlns:a16="http://schemas.microsoft.com/office/drawing/2014/main" id="{5E247110-D261-4284-BB00-BDEBFE5BB223}"/>
                    </a:ext>
                  </a:extLst>
                </p:cNvPr>
                <p:cNvSpPr txBox="1"/>
                <p:nvPr/>
              </p:nvSpPr>
              <p:spPr>
                <a:xfrm>
                  <a:off x="1315747" y="4698925"/>
                  <a:ext cx="278348" cy="369332"/>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-0.5</a:t>
                  </a:r>
                </a:p>
              </p:txBody>
            </p:sp>
          </p:grpSp>
          <p:sp>
            <p:nvSpPr>
              <p:cNvPr id="207" name="TextBox 206">
                <a:extLst>
                  <a:ext uri="{FF2B5EF4-FFF2-40B4-BE49-F238E27FC236}">
                    <a16:creationId xmlns:a16="http://schemas.microsoft.com/office/drawing/2014/main" id="{DCD39B44-A9A5-4BF9-97AC-0BCA8410FFEC}"/>
                  </a:ext>
                </a:extLst>
              </p:cNvPr>
              <p:cNvSpPr txBox="1"/>
              <p:nvPr/>
            </p:nvSpPr>
            <p:spPr>
              <a:xfrm rot="16200000">
                <a:off x="-89259" y="3986943"/>
                <a:ext cx="209666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Change from baseline </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in response to PDQ-Q4</a:t>
                </a:r>
              </a:p>
            </p:txBody>
          </p:sp>
          <p:sp>
            <p:nvSpPr>
              <p:cNvPr id="209" name="TextBox 208">
                <a:extLst>
                  <a:ext uri="{FF2B5EF4-FFF2-40B4-BE49-F238E27FC236}">
                    <a16:creationId xmlns:a16="http://schemas.microsoft.com/office/drawing/2014/main" id="{F0615E4D-5AFB-466B-B677-77AA78CCD137}"/>
                  </a:ext>
                </a:extLst>
              </p:cNvPr>
              <p:cNvSpPr txBox="1"/>
              <p:nvPr/>
            </p:nvSpPr>
            <p:spPr>
              <a:xfrm>
                <a:off x="3499729" y="3337733"/>
                <a:ext cx="6767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p&lt;0.001</a:t>
                </a:r>
              </a:p>
            </p:txBody>
          </p:sp>
          <p:grpSp>
            <p:nvGrpSpPr>
              <p:cNvPr id="216" name="Group 215">
                <a:extLst>
                  <a:ext uri="{FF2B5EF4-FFF2-40B4-BE49-F238E27FC236}">
                    <a16:creationId xmlns:a16="http://schemas.microsoft.com/office/drawing/2014/main" id="{E87325BB-9EC6-4779-ACB4-FD2411FBF677}"/>
                  </a:ext>
                </a:extLst>
              </p:cNvPr>
              <p:cNvGrpSpPr/>
              <p:nvPr/>
            </p:nvGrpSpPr>
            <p:grpSpPr>
              <a:xfrm>
                <a:off x="1721948" y="4693796"/>
                <a:ext cx="840557" cy="333938"/>
                <a:chOff x="1840742" y="4656161"/>
                <a:chExt cx="840557" cy="333938"/>
              </a:xfrm>
            </p:grpSpPr>
            <p:sp>
              <p:nvSpPr>
                <p:cNvPr id="218" name="Oval 217">
                  <a:extLst>
                    <a:ext uri="{FF2B5EF4-FFF2-40B4-BE49-F238E27FC236}">
                      <a16:creationId xmlns:a16="http://schemas.microsoft.com/office/drawing/2014/main" id="{89723579-4D37-4CA4-A424-6E693498C9AA}"/>
                    </a:ext>
                  </a:extLst>
                </p:cNvPr>
                <p:cNvSpPr/>
                <p:nvPr/>
              </p:nvSpPr>
              <p:spPr>
                <a:xfrm>
                  <a:off x="1840742" y="470325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9" name="Oval 218">
                  <a:extLst>
                    <a:ext uri="{FF2B5EF4-FFF2-40B4-BE49-F238E27FC236}">
                      <a16:creationId xmlns:a16="http://schemas.microsoft.com/office/drawing/2014/main" id="{9BC6C1EF-296B-4D6B-8052-4ABCDB18EB4A}"/>
                    </a:ext>
                  </a:extLst>
                </p:cNvPr>
                <p:cNvSpPr/>
                <p:nvPr/>
              </p:nvSpPr>
              <p:spPr>
                <a:xfrm>
                  <a:off x="1840742" y="4859607"/>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62" name="TextBox 461">
                  <a:extLst>
                    <a:ext uri="{FF2B5EF4-FFF2-40B4-BE49-F238E27FC236}">
                      <a16:creationId xmlns:a16="http://schemas.microsoft.com/office/drawing/2014/main" id="{C863C7DD-5679-4B54-A400-6A1D169A6E11}"/>
                    </a:ext>
                  </a:extLst>
                </p:cNvPr>
                <p:cNvSpPr txBox="1"/>
                <p:nvPr/>
              </p:nvSpPr>
              <p:spPr>
                <a:xfrm>
                  <a:off x="1876270" y="4656161"/>
                  <a:ext cx="805029" cy="333938"/>
                </a:xfrm>
                <a:prstGeom prst="rect">
                  <a:avLst/>
                </a:prstGeom>
                <a:noFill/>
              </p:spPr>
              <p:txBody>
                <a:bodyPr wrap="none" t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Placebo</a:t>
                  </a:r>
                </a:p>
              </p:txBody>
            </p:sp>
          </p:grpSp>
          <p:sp>
            <p:nvSpPr>
              <p:cNvPr id="288" name="TextBox 287">
                <a:extLst>
                  <a:ext uri="{FF2B5EF4-FFF2-40B4-BE49-F238E27FC236}">
                    <a16:creationId xmlns:a16="http://schemas.microsoft.com/office/drawing/2014/main" id="{C881C481-3617-497D-8A67-CBDA7E586C01}"/>
                  </a:ext>
                </a:extLst>
              </p:cNvPr>
              <p:cNvSpPr txBox="1"/>
              <p:nvPr/>
            </p:nvSpPr>
            <p:spPr>
              <a:xfrm>
                <a:off x="1651321" y="2956099"/>
                <a:ext cx="2624912" cy="474745"/>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Men enrolled </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in the Sexual Function Trial (n=459)</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grpSp>
          <p:nvGrpSpPr>
            <p:cNvPr id="39" name="Group 38">
              <a:extLst>
                <a:ext uri="{FF2B5EF4-FFF2-40B4-BE49-F238E27FC236}">
                  <a16:creationId xmlns:a16="http://schemas.microsoft.com/office/drawing/2014/main" id="{614F81A7-0297-46F8-95F6-B4241CB547AF}"/>
                </a:ext>
              </a:extLst>
            </p:cNvPr>
            <p:cNvGrpSpPr/>
            <p:nvPr/>
          </p:nvGrpSpPr>
          <p:grpSpPr>
            <a:xfrm>
              <a:off x="4854154" y="2748279"/>
              <a:ext cx="3526418" cy="2988537"/>
              <a:chOff x="4854154" y="2956099"/>
              <a:chExt cx="3526418" cy="2988537"/>
            </a:xfrm>
          </p:grpSpPr>
          <p:grpSp>
            <p:nvGrpSpPr>
              <p:cNvPr id="290" name="Group 289">
                <a:extLst>
                  <a:ext uri="{FF2B5EF4-FFF2-40B4-BE49-F238E27FC236}">
                    <a16:creationId xmlns:a16="http://schemas.microsoft.com/office/drawing/2014/main" id="{25516345-19C2-4FF0-8B98-CBD2061FF57C}"/>
                  </a:ext>
                </a:extLst>
              </p:cNvPr>
              <p:cNvGrpSpPr/>
              <p:nvPr/>
            </p:nvGrpSpPr>
            <p:grpSpPr>
              <a:xfrm>
                <a:off x="4924920" y="5333828"/>
                <a:ext cx="3409224" cy="610808"/>
                <a:chOff x="1110459" y="4903517"/>
                <a:chExt cx="3409224" cy="610808"/>
              </a:xfrm>
            </p:grpSpPr>
            <p:sp>
              <p:nvSpPr>
                <p:cNvPr id="520" name="TextBox 519">
                  <a:extLst>
                    <a:ext uri="{FF2B5EF4-FFF2-40B4-BE49-F238E27FC236}">
                      <a16:creationId xmlns:a16="http://schemas.microsoft.com/office/drawing/2014/main" id="{E7729AF9-A81A-4825-99A0-EA72EC693840}"/>
                    </a:ext>
                  </a:extLst>
                </p:cNvPr>
                <p:cNvSpPr txBox="1"/>
                <p:nvPr/>
              </p:nvSpPr>
              <p:spPr>
                <a:xfrm>
                  <a:off x="4196911" y="5055866"/>
                  <a:ext cx="322772"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328</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319</a:t>
                  </a:r>
                </a:p>
              </p:txBody>
            </p:sp>
            <p:sp>
              <p:nvSpPr>
                <p:cNvPr id="521" name="TextBox 520">
                  <a:extLst>
                    <a:ext uri="{FF2B5EF4-FFF2-40B4-BE49-F238E27FC236}">
                      <a16:creationId xmlns:a16="http://schemas.microsoft.com/office/drawing/2014/main" id="{4E894AAE-29C7-44D7-AC63-872A0487505E}"/>
                    </a:ext>
                  </a:extLst>
                </p:cNvPr>
                <p:cNvSpPr txBox="1"/>
                <p:nvPr/>
              </p:nvSpPr>
              <p:spPr>
                <a:xfrm>
                  <a:off x="3612394" y="5055866"/>
                  <a:ext cx="324375" cy="45845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339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314</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22" name="TextBox 521">
                  <a:extLst>
                    <a:ext uri="{FF2B5EF4-FFF2-40B4-BE49-F238E27FC236}">
                      <a16:creationId xmlns:a16="http://schemas.microsoft.com/office/drawing/2014/main" id="{D3D84C90-BAB1-44FD-B35D-3F603C0EE48B}"/>
                    </a:ext>
                  </a:extLst>
                </p:cNvPr>
                <p:cNvSpPr txBox="1"/>
                <p:nvPr/>
              </p:nvSpPr>
              <p:spPr>
                <a:xfrm>
                  <a:off x="3026275" y="5055866"/>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349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317</a:t>
                  </a:r>
                </a:p>
              </p:txBody>
            </p:sp>
            <p:sp>
              <p:nvSpPr>
                <p:cNvPr id="523" name="TextBox 522">
                  <a:extLst>
                    <a:ext uri="{FF2B5EF4-FFF2-40B4-BE49-F238E27FC236}">
                      <a16:creationId xmlns:a16="http://schemas.microsoft.com/office/drawing/2014/main" id="{D80E71C5-C532-4FC2-9FEC-FE3583D15CC7}"/>
                    </a:ext>
                  </a:extLst>
                </p:cNvPr>
                <p:cNvSpPr txBox="1"/>
                <p:nvPr/>
              </p:nvSpPr>
              <p:spPr>
                <a:xfrm>
                  <a:off x="2442558" y="5055866"/>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348</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335</a:t>
                  </a:r>
                </a:p>
              </p:txBody>
            </p:sp>
            <p:sp>
              <p:nvSpPr>
                <p:cNvPr id="524" name="TextBox 523">
                  <a:extLst>
                    <a:ext uri="{FF2B5EF4-FFF2-40B4-BE49-F238E27FC236}">
                      <a16:creationId xmlns:a16="http://schemas.microsoft.com/office/drawing/2014/main" id="{85CF9DF7-A9BC-497B-9063-0E057A4D2BB9}"/>
                    </a:ext>
                  </a:extLst>
                </p:cNvPr>
                <p:cNvSpPr txBox="1"/>
                <p:nvPr/>
              </p:nvSpPr>
              <p:spPr>
                <a:xfrm>
                  <a:off x="1858843" y="5055866"/>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387</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384</a:t>
                  </a:r>
                </a:p>
              </p:txBody>
            </p:sp>
            <p:sp>
              <p:nvSpPr>
                <p:cNvPr id="525" name="TextBox 524">
                  <a:extLst>
                    <a:ext uri="{FF2B5EF4-FFF2-40B4-BE49-F238E27FC236}">
                      <a16:creationId xmlns:a16="http://schemas.microsoft.com/office/drawing/2014/main" id="{AF4DDC85-98C6-4229-B767-D3366BE57550}"/>
                    </a:ext>
                  </a:extLst>
                </p:cNvPr>
                <p:cNvSpPr txBox="1"/>
                <p:nvPr/>
              </p:nvSpPr>
              <p:spPr>
                <a:xfrm>
                  <a:off x="1110459" y="4903517"/>
                  <a:ext cx="736346" cy="458459"/>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grpSp>
            <p:nvGrpSpPr>
              <p:cNvPr id="9" name="Group 8">
                <a:extLst>
                  <a:ext uri="{FF2B5EF4-FFF2-40B4-BE49-F238E27FC236}">
                    <a16:creationId xmlns:a16="http://schemas.microsoft.com/office/drawing/2014/main" id="{26024B1B-074D-422A-AA50-B15672CC7342}"/>
                  </a:ext>
                </a:extLst>
              </p:cNvPr>
              <p:cNvGrpSpPr/>
              <p:nvPr/>
            </p:nvGrpSpPr>
            <p:grpSpPr>
              <a:xfrm>
                <a:off x="6384656" y="4444056"/>
                <a:ext cx="1829870" cy="244208"/>
                <a:chOff x="6384656" y="4412541"/>
                <a:chExt cx="1829870" cy="244208"/>
              </a:xfrm>
            </p:grpSpPr>
            <p:sp>
              <p:nvSpPr>
                <p:cNvPr id="301" name="Oval 300">
                  <a:extLst>
                    <a:ext uri="{FF2B5EF4-FFF2-40B4-BE49-F238E27FC236}">
                      <a16:creationId xmlns:a16="http://schemas.microsoft.com/office/drawing/2014/main" id="{F1D277E1-CEEE-442C-A069-3B9DE0B64162}"/>
                    </a:ext>
                  </a:extLst>
                </p:cNvPr>
                <p:cNvSpPr/>
                <p:nvPr/>
              </p:nvSpPr>
              <p:spPr>
                <a:xfrm>
                  <a:off x="6969161" y="452054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59" name="Oval 458">
                  <a:extLst>
                    <a:ext uri="{FF2B5EF4-FFF2-40B4-BE49-F238E27FC236}">
                      <a16:creationId xmlns:a16="http://schemas.microsoft.com/office/drawing/2014/main" id="{CC92BFEE-566E-4785-9C68-ABC9F165F0E2}"/>
                    </a:ext>
                  </a:extLst>
                </p:cNvPr>
                <p:cNvSpPr/>
                <p:nvPr/>
              </p:nvSpPr>
              <p:spPr>
                <a:xfrm>
                  <a:off x="7552070" y="456884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60" name="Oval 459">
                  <a:extLst>
                    <a:ext uri="{FF2B5EF4-FFF2-40B4-BE49-F238E27FC236}">
                      <a16:creationId xmlns:a16="http://schemas.microsoft.com/office/drawing/2014/main" id="{BCD5770F-8DF4-4D2F-8E5C-E690B66F889C}"/>
                    </a:ext>
                  </a:extLst>
                </p:cNvPr>
                <p:cNvSpPr/>
                <p:nvPr/>
              </p:nvSpPr>
              <p:spPr>
                <a:xfrm>
                  <a:off x="8142569" y="458479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61" name="Oval 460">
                  <a:extLst>
                    <a:ext uri="{FF2B5EF4-FFF2-40B4-BE49-F238E27FC236}">
                      <a16:creationId xmlns:a16="http://schemas.microsoft.com/office/drawing/2014/main" id="{2EFE94A2-6B99-4B03-8C5D-92F98B94AAA7}"/>
                    </a:ext>
                  </a:extLst>
                </p:cNvPr>
                <p:cNvSpPr/>
                <p:nvPr/>
              </p:nvSpPr>
              <p:spPr>
                <a:xfrm>
                  <a:off x="6384656" y="441254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470" name="Group 469">
                <a:extLst>
                  <a:ext uri="{FF2B5EF4-FFF2-40B4-BE49-F238E27FC236}">
                    <a16:creationId xmlns:a16="http://schemas.microsoft.com/office/drawing/2014/main" id="{AEE13CAB-55B1-41D3-8BC0-395A0CF15628}"/>
                  </a:ext>
                </a:extLst>
              </p:cNvPr>
              <p:cNvGrpSpPr/>
              <p:nvPr/>
            </p:nvGrpSpPr>
            <p:grpSpPr>
              <a:xfrm>
                <a:off x="5754254" y="5117090"/>
                <a:ext cx="2527911" cy="343212"/>
                <a:chOff x="1939793" y="5079386"/>
                <a:chExt cx="2527911" cy="343212"/>
              </a:xfrm>
            </p:grpSpPr>
            <p:sp>
              <p:nvSpPr>
                <p:cNvPr id="485" name="TextBox 484">
                  <a:extLst>
                    <a:ext uri="{FF2B5EF4-FFF2-40B4-BE49-F238E27FC236}">
                      <a16:creationId xmlns:a16="http://schemas.microsoft.com/office/drawing/2014/main" id="{8B8343AE-0429-48C8-B311-66447F675C9B}"/>
                    </a:ext>
                  </a:extLst>
                </p:cNvPr>
                <p:cNvSpPr txBox="1"/>
                <p:nvPr/>
              </p:nvSpPr>
              <p:spPr>
                <a:xfrm>
                  <a:off x="4261951" y="5079386"/>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486" name="TextBox 485">
                  <a:extLst>
                    <a:ext uri="{FF2B5EF4-FFF2-40B4-BE49-F238E27FC236}">
                      <a16:creationId xmlns:a16="http://schemas.microsoft.com/office/drawing/2014/main" id="{076A820C-EE81-4FE4-B681-EEAF04FBF81C}"/>
                    </a:ext>
                  </a:extLst>
                </p:cNvPr>
                <p:cNvSpPr txBox="1"/>
                <p:nvPr/>
              </p:nvSpPr>
              <p:spPr>
                <a:xfrm>
                  <a:off x="3690139"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487" name="TextBox 486">
                  <a:extLst>
                    <a:ext uri="{FF2B5EF4-FFF2-40B4-BE49-F238E27FC236}">
                      <a16:creationId xmlns:a16="http://schemas.microsoft.com/office/drawing/2014/main" id="{EA6C6BDF-C8C9-4479-BDDA-03CE922A8921}"/>
                    </a:ext>
                  </a:extLst>
                </p:cNvPr>
                <p:cNvSpPr txBox="1"/>
                <p:nvPr/>
              </p:nvSpPr>
              <p:spPr>
                <a:xfrm>
                  <a:off x="3106424"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488" name="TextBox 487">
                  <a:extLst>
                    <a:ext uri="{FF2B5EF4-FFF2-40B4-BE49-F238E27FC236}">
                      <a16:creationId xmlns:a16="http://schemas.microsoft.com/office/drawing/2014/main" id="{E01DF441-B025-463F-9B33-A914F551ED92}"/>
                    </a:ext>
                  </a:extLst>
                </p:cNvPr>
                <p:cNvSpPr txBox="1"/>
                <p:nvPr/>
              </p:nvSpPr>
              <p:spPr>
                <a:xfrm>
                  <a:off x="2525914" y="5079386"/>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489" name="TextBox 488">
                  <a:extLst>
                    <a:ext uri="{FF2B5EF4-FFF2-40B4-BE49-F238E27FC236}">
                      <a16:creationId xmlns:a16="http://schemas.microsoft.com/office/drawing/2014/main" id="{88E36BDD-E0D9-4F28-A345-37C7882821E7}"/>
                    </a:ext>
                  </a:extLst>
                </p:cNvPr>
                <p:cNvSpPr txBox="1"/>
                <p:nvPr/>
              </p:nvSpPr>
              <p:spPr>
                <a:xfrm>
                  <a:off x="1939793" y="5079386"/>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490" name="TextBox 489">
                  <a:extLst>
                    <a:ext uri="{FF2B5EF4-FFF2-40B4-BE49-F238E27FC236}">
                      <a16:creationId xmlns:a16="http://schemas.microsoft.com/office/drawing/2014/main" id="{BEABAAE2-ED63-4C92-A9FF-8CEBD1025527}"/>
                    </a:ext>
                  </a:extLst>
                </p:cNvPr>
                <p:cNvSpPr txBox="1"/>
                <p:nvPr/>
              </p:nvSpPr>
              <p:spPr>
                <a:xfrm>
                  <a:off x="2021689" y="5207154"/>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sp>
            <p:nvSpPr>
              <p:cNvPr id="472" name="TextBox 471">
                <a:extLst>
                  <a:ext uri="{FF2B5EF4-FFF2-40B4-BE49-F238E27FC236}">
                    <a16:creationId xmlns:a16="http://schemas.microsoft.com/office/drawing/2014/main" id="{C53D5E0C-EE21-4CDA-99C3-F2F1324DEBA3}"/>
                  </a:ext>
                </a:extLst>
              </p:cNvPr>
              <p:cNvSpPr txBox="1"/>
              <p:nvPr/>
            </p:nvSpPr>
            <p:spPr>
              <a:xfrm rot="16200000">
                <a:off x="3956453" y="4009287"/>
                <a:ext cx="2127802"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Change from baseline </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in response to PDQ-Q4</a:t>
                </a:r>
              </a:p>
            </p:txBody>
          </p:sp>
          <p:sp>
            <p:nvSpPr>
              <p:cNvPr id="473" name="TextBox 472">
                <a:extLst>
                  <a:ext uri="{FF2B5EF4-FFF2-40B4-BE49-F238E27FC236}">
                    <a16:creationId xmlns:a16="http://schemas.microsoft.com/office/drawing/2014/main" id="{FE0EFE9C-6873-4266-A3BD-473DC6F995A5}"/>
                  </a:ext>
                </a:extLst>
              </p:cNvPr>
              <p:cNvSpPr txBox="1"/>
              <p:nvPr/>
            </p:nvSpPr>
            <p:spPr>
              <a:xfrm>
                <a:off x="7570846" y="3334945"/>
                <a:ext cx="6767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p&lt;0.001</a:t>
                </a:r>
              </a:p>
            </p:txBody>
          </p:sp>
          <p:sp>
            <p:nvSpPr>
              <p:cNvPr id="526" name="TextBox 525">
                <a:extLst>
                  <a:ext uri="{FF2B5EF4-FFF2-40B4-BE49-F238E27FC236}">
                    <a16:creationId xmlns:a16="http://schemas.microsoft.com/office/drawing/2014/main" id="{F0D0F535-8C9B-49F9-8BA8-4068556D7151}"/>
                  </a:ext>
                </a:extLst>
              </p:cNvPr>
              <p:cNvSpPr txBox="1"/>
              <p:nvPr/>
            </p:nvSpPr>
            <p:spPr>
              <a:xfrm>
                <a:off x="5618062" y="2956099"/>
                <a:ext cx="2762510" cy="31534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All men in the </a:t>
                </a:r>
                <a:r>
                  <a:rPr kumimoji="0" lang="en-GB" sz="1200" b="1" i="0" u="none" strike="noStrike" kern="1200" cap="none" spc="0" normalizeH="0" baseline="0" noProof="0" dirty="0" err="1">
                    <a:ln>
                      <a:noFill/>
                    </a:ln>
                    <a:solidFill>
                      <a:srgbClr val="000000"/>
                    </a:solidFill>
                    <a:effectLst/>
                    <a:uLnTx/>
                    <a:uFillTx/>
                    <a:latin typeface="Poppins Light"/>
                    <a:ea typeface="+mn-ea"/>
                    <a:cs typeface="+mn-cs"/>
                  </a:rPr>
                  <a:t>TTrials</a:t>
                </a:r>
                <a:endParaRPr kumimoji="0" lang="en-GB" sz="1200" b="1"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(n=771)</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538" name="Group 537">
                <a:extLst>
                  <a:ext uri="{FF2B5EF4-FFF2-40B4-BE49-F238E27FC236}">
                    <a16:creationId xmlns:a16="http://schemas.microsoft.com/office/drawing/2014/main" id="{D091C86E-5864-4AA0-AE9E-4B74C357CEDB}"/>
                  </a:ext>
                </a:extLst>
              </p:cNvPr>
              <p:cNvGrpSpPr/>
              <p:nvPr/>
            </p:nvGrpSpPr>
            <p:grpSpPr>
              <a:xfrm>
                <a:off x="5240987" y="3253335"/>
                <a:ext cx="378830" cy="1880803"/>
                <a:chOff x="1215266" y="3187454"/>
                <a:chExt cx="378830" cy="1880803"/>
              </a:xfrm>
            </p:grpSpPr>
            <p:sp>
              <p:nvSpPr>
                <p:cNvPr id="539" name="TextBox 538">
                  <a:extLst>
                    <a:ext uri="{FF2B5EF4-FFF2-40B4-BE49-F238E27FC236}">
                      <a16:creationId xmlns:a16="http://schemas.microsoft.com/office/drawing/2014/main" id="{F7080CDE-E762-4C87-A04D-3684C37EEC27}"/>
                    </a:ext>
                  </a:extLst>
                </p:cNvPr>
                <p:cNvSpPr txBox="1"/>
                <p:nvPr/>
              </p:nvSpPr>
              <p:spPr>
                <a:xfrm>
                  <a:off x="1215266" y="4787144"/>
                  <a:ext cx="378830"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540" name="TextBox 539">
                  <a:extLst>
                    <a:ext uri="{FF2B5EF4-FFF2-40B4-BE49-F238E27FC236}">
                      <a16:creationId xmlns:a16="http://schemas.microsoft.com/office/drawing/2014/main" id="{330EC035-2E05-48F4-BCB2-B672A4962A38}"/>
                    </a:ext>
                  </a:extLst>
                </p:cNvPr>
                <p:cNvSpPr txBox="1"/>
                <p:nvPr/>
              </p:nvSpPr>
              <p:spPr>
                <a:xfrm>
                  <a:off x="1315747" y="433302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541" name="TextBox 540">
                  <a:extLst>
                    <a:ext uri="{FF2B5EF4-FFF2-40B4-BE49-F238E27FC236}">
                      <a16:creationId xmlns:a16="http://schemas.microsoft.com/office/drawing/2014/main" id="{3EE64295-C436-4960-BDBC-6ECFC64F67F1}"/>
                    </a:ext>
                  </a:extLst>
                </p:cNvPr>
                <p:cNvSpPr txBox="1"/>
                <p:nvPr/>
              </p:nvSpPr>
              <p:spPr>
                <a:xfrm>
                  <a:off x="1315747" y="4103914"/>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0.2</a:t>
                  </a:r>
                </a:p>
              </p:txBody>
            </p:sp>
            <p:sp>
              <p:nvSpPr>
                <p:cNvPr id="542" name="TextBox 541">
                  <a:extLst>
                    <a:ext uri="{FF2B5EF4-FFF2-40B4-BE49-F238E27FC236}">
                      <a16:creationId xmlns:a16="http://schemas.microsoft.com/office/drawing/2014/main" id="{ED394A2D-8CBD-4EB3-83B6-04C1AEAE001A}"/>
                    </a:ext>
                  </a:extLst>
                </p:cNvPr>
                <p:cNvSpPr txBox="1"/>
                <p:nvPr/>
              </p:nvSpPr>
              <p:spPr>
                <a:xfrm>
                  <a:off x="1315747" y="341656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0.8</a:t>
                  </a:r>
                </a:p>
              </p:txBody>
            </p:sp>
            <p:sp>
              <p:nvSpPr>
                <p:cNvPr id="543" name="TextBox 542">
                  <a:extLst>
                    <a:ext uri="{FF2B5EF4-FFF2-40B4-BE49-F238E27FC236}">
                      <a16:creationId xmlns:a16="http://schemas.microsoft.com/office/drawing/2014/main" id="{BC91615D-04C1-494F-8636-276A11DD6BDD}"/>
                    </a:ext>
                  </a:extLst>
                </p:cNvPr>
                <p:cNvSpPr txBox="1"/>
                <p:nvPr/>
              </p:nvSpPr>
              <p:spPr>
                <a:xfrm>
                  <a:off x="1355226" y="3187454"/>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1.0</a:t>
                  </a:r>
                </a:p>
              </p:txBody>
            </p:sp>
            <p:sp>
              <p:nvSpPr>
                <p:cNvPr id="544" name="TextBox 543">
                  <a:extLst>
                    <a:ext uri="{FF2B5EF4-FFF2-40B4-BE49-F238E27FC236}">
                      <a16:creationId xmlns:a16="http://schemas.microsoft.com/office/drawing/2014/main" id="{00A440CF-46B2-4B0F-B9E0-DFC69DCB81F0}"/>
                    </a:ext>
                  </a:extLst>
                </p:cNvPr>
                <p:cNvSpPr txBox="1"/>
                <p:nvPr/>
              </p:nvSpPr>
              <p:spPr>
                <a:xfrm>
                  <a:off x="1315747" y="3645684"/>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0.6</a:t>
                  </a:r>
                </a:p>
              </p:txBody>
            </p:sp>
            <p:sp>
              <p:nvSpPr>
                <p:cNvPr id="545" name="TextBox 544">
                  <a:extLst>
                    <a:ext uri="{FF2B5EF4-FFF2-40B4-BE49-F238E27FC236}">
                      <a16:creationId xmlns:a16="http://schemas.microsoft.com/office/drawing/2014/main" id="{5425013B-4748-421B-AA7E-F4FFEA681D05}"/>
                    </a:ext>
                  </a:extLst>
                </p:cNvPr>
                <p:cNvSpPr txBox="1"/>
                <p:nvPr/>
              </p:nvSpPr>
              <p:spPr>
                <a:xfrm>
                  <a:off x="1315747" y="387479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0.4</a:t>
                  </a:r>
                </a:p>
              </p:txBody>
            </p:sp>
            <p:sp>
              <p:nvSpPr>
                <p:cNvPr id="546" name="TextBox 545">
                  <a:extLst>
                    <a:ext uri="{FF2B5EF4-FFF2-40B4-BE49-F238E27FC236}">
                      <a16:creationId xmlns:a16="http://schemas.microsoft.com/office/drawing/2014/main" id="{A25F8022-BC11-4F5C-B8B8-A2D8619ACA45}"/>
                    </a:ext>
                  </a:extLst>
                </p:cNvPr>
                <p:cNvSpPr txBox="1"/>
                <p:nvPr/>
              </p:nvSpPr>
              <p:spPr>
                <a:xfrm>
                  <a:off x="1315747" y="4469811"/>
                  <a:ext cx="278348" cy="369332"/>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-0.2</a:t>
                  </a:r>
                </a:p>
              </p:txBody>
            </p:sp>
            <p:sp>
              <p:nvSpPr>
                <p:cNvPr id="547" name="TextBox 546">
                  <a:extLst>
                    <a:ext uri="{FF2B5EF4-FFF2-40B4-BE49-F238E27FC236}">
                      <a16:creationId xmlns:a16="http://schemas.microsoft.com/office/drawing/2014/main" id="{4E61FF3E-E97E-4554-B90C-31DBD34549C1}"/>
                    </a:ext>
                  </a:extLst>
                </p:cNvPr>
                <p:cNvSpPr txBox="1"/>
                <p:nvPr/>
              </p:nvSpPr>
              <p:spPr>
                <a:xfrm>
                  <a:off x="1315747" y="4698925"/>
                  <a:ext cx="278348" cy="369332"/>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-0.5</a:t>
                  </a:r>
                </a:p>
              </p:txBody>
            </p:sp>
          </p:grpSp>
          <p:grpSp>
            <p:nvGrpSpPr>
              <p:cNvPr id="12" name="Group 11">
                <a:extLst>
                  <a:ext uri="{FF2B5EF4-FFF2-40B4-BE49-F238E27FC236}">
                    <a16:creationId xmlns:a16="http://schemas.microsoft.com/office/drawing/2014/main" id="{3AB689FA-1C4E-4A30-957F-6CB9DEF2CDDC}"/>
                  </a:ext>
                </a:extLst>
              </p:cNvPr>
              <p:cNvGrpSpPr/>
              <p:nvPr/>
            </p:nvGrpSpPr>
            <p:grpSpPr>
              <a:xfrm>
                <a:off x="5632791" y="3347452"/>
                <a:ext cx="2544830" cy="1777385"/>
                <a:chOff x="5632791" y="3365149"/>
                <a:chExt cx="2544830" cy="1777385"/>
              </a:xfrm>
            </p:grpSpPr>
            <p:sp>
              <p:nvSpPr>
                <p:cNvPr id="463" name="Freeform: Shape 182">
                  <a:extLst>
                    <a:ext uri="{FF2B5EF4-FFF2-40B4-BE49-F238E27FC236}">
                      <a16:creationId xmlns:a16="http://schemas.microsoft.com/office/drawing/2014/main" id="{4B89D4C5-11F0-49AA-851F-FD88794B5B01}"/>
                    </a:ext>
                  </a:extLst>
                </p:cNvPr>
                <p:cNvSpPr/>
                <p:nvPr/>
              </p:nvSpPr>
              <p:spPr>
                <a:xfrm>
                  <a:off x="5696241" y="3365735"/>
                  <a:ext cx="2480261" cy="1715729"/>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1" name="Group 10">
                  <a:extLst>
                    <a:ext uri="{FF2B5EF4-FFF2-40B4-BE49-F238E27FC236}">
                      <a16:creationId xmlns:a16="http://schemas.microsoft.com/office/drawing/2014/main" id="{E501A66B-4D9E-4F95-9E1F-02ACCC19B25A}"/>
                    </a:ext>
                  </a:extLst>
                </p:cNvPr>
                <p:cNvGrpSpPr/>
                <p:nvPr/>
              </p:nvGrpSpPr>
              <p:grpSpPr>
                <a:xfrm>
                  <a:off x="5836150" y="5081334"/>
                  <a:ext cx="2341471" cy="61200"/>
                  <a:chOff x="5836150" y="5081334"/>
                  <a:chExt cx="2341471" cy="61200"/>
                </a:xfrm>
              </p:grpSpPr>
              <p:cxnSp>
                <p:nvCxnSpPr>
                  <p:cNvPr id="465" name="Straight Connector 464">
                    <a:extLst>
                      <a:ext uri="{FF2B5EF4-FFF2-40B4-BE49-F238E27FC236}">
                        <a16:creationId xmlns:a16="http://schemas.microsoft.com/office/drawing/2014/main" id="{29232335-C2E1-4BE2-8CC6-CE74E4F55D04}"/>
                      </a:ext>
                    </a:extLst>
                  </p:cNvPr>
                  <p:cNvCxnSpPr/>
                  <p:nvPr/>
                </p:nvCxnSpPr>
                <p:spPr>
                  <a:xfrm rot="5400000">
                    <a:off x="7558006"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a16="http://schemas.microsoft.com/office/drawing/2014/main" id="{6F21EEF4-6DE8-459B-8B95-4963A07F1874}"/>
                      </a:ext>
                    </a:extLst>
                  </p:cNvPr>
                  <p:cNvCxnSpPr/>
                  <p:nvPr/>
                </p:nvCxnSpPr>
                <p:spPr>
                  <a:xfrm rot="5400000">
                    <a:off x="6973854"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a:extLst>
                      <a:ext uri="{FF2B5EF4-FFF2-40B4-BE49-F238E27FC236}">
                        <a16:creationId xmlns:a16="http://schemas.microsoft.com/office/drawing/2014/main" id="{05F5E267-0CF3-4C22-8384-4BC43D5CE869}"/>
                      </a:ext>
                    </a:extLst>
                  </p:cNvPr>
                  <p:cNvCxnSpPr/>
                  <p:nvPr/>
                </p:nvCxnSpPr>
                <p:spPr>
                  <a:xfrm rot="5400000">
                    <a:off x="6389702"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a:extLst>
                      <a:ext uri="{FF2B5EF4-FFF2-40B4-BE49-F238E27FC236}">
                        <a16:creationId xmlns:a16="http://schemas.microsoft.com/office/drawing/2014/main" id="{4CD11E16-8105-4D6E-826F-C302B4BFD1E6}"/>
                      </a:ext>
                    </a:extLst>
                  </p:cNvPr>
                  <p:cNvCxnSpPr/>
                  <p:nvPr/>
                </p:nvCxnSpPr>
                <p:spPr>
                  <a:xfrm rot="5400000">
                    <a:off x="5805550"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02D2C642-CBC4-402F-BEB0-4AC761282E1C}"/>
                      </a:ext>
                    </a:extLst>
                  </p:cNvPr>
                  <p:cNvCxnSpPr/>
                  <p:nvPr/>
                </p:nvCxnSpPr>
                <p:spPr>
                  <a:xfrm rot="5400000">
                    <a:off x="8147021" y="51119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48" name="Group 547">
                  <a:extLst>
                    <a:ext uri="{FF2B5EF4-FFF2-40B4-BE49-F238E27FC236}">
                      <a16:creationId xmlns:a16="http://schemas.microsoft.com/office/drawing/2014/main" id="{08AD67E7-4F22-4A9F-9CAC-60711AE1F899}"/>
                    </a:ext>
                  </a:extLst>
                </p:cNvPr>
                <p:cNvGrpSpPr/>
                <p:nvPr/>
              </p:nvGrpSpPr>
              <p:grpSpPr>
                <a:xfrm>
                  <a:off x="5632791" y="3365149"/>
                  <a:ext cx="61200" cy="1601203"/>
                  <a:chOff x="1596650" y="3281571"/>
                  <a:chExt cx="61200" cy="1601203"/>
                </a:xfrm>
              </p:grpSpPr>
              <p:cxnSp>
                <p:nvCxnSpPr>
                  <p:cNvPr id="549" name="Straight Connector 548">
                    <a:extLst>
                      <a:ext uri="{FF2B5EF4-FFF2-40B4-BE49-F238E27FC236}">
                        <a16:creationId xmlns:a16="http://schemas.microsoft.com/office/drawing/2014/main" id="{5D52B424-C1D5-4088-93C8-173446F8A5B0}"/>
                      </a:ext>
                    </a:extLst>
                  </p:cNvPr>
                  <p:cNvCxnSpPr/>
                  <p:nvPr/>
                </p:nvCxnSpPr>
                <p:spPr>
                  <a:xfrm>
                    <a:off x="1596650" y="373905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0" name="Straight Connector 549">
                    <a:extLst>
                      <a:ext uri="{FF2B5EF4-FFF2-40B4-BE49-F238E27FC236}">
                        <a16:creationId xmlns:a16="http://schemas.microsoft.com/office/drawing/2014/main" id="{BFC12CA6-7715-4D67-A3DC-E8CE4298B13D}"/>
                      </a:ext>
                    </a:extLst>
                  </p:cNvPr>
                  <p:cNvCxnSpPr/>
                  <p:nvPr/>
                </p:nvCxnSpPr>
                <p:spPr>
                  <a:xfrm>
                    <a:off x="1596650" y="419654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a:extLst>
                      <a:ext uri="{FF2B5EF4-FFF2-40B4-BE49-F238E27FC236}">
                        <a16:creationId xmlns:a16="http://schemas.microsoft.com/office/drawing/2014/main" id="{8522BB1B-813A-494A-BEBB-1839B7D59D50}"/>
                      </a:ext>
                    </a:extLst>
                  </p:cNvPr>
                  <p:cNvCxnSpPr/>
                  <p:nvPr/>
                </p:nvCxnSpPr>
                <p:spPr>
                  <a:xfrm>
                    <a:off x="1596650" y="465402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2" name="Straight Connector 551">
                    <a:extLst>
                      <a:ext uri="{FF2B5EF4-FFF2-40B4-BE49-F238E27FC236}">
                        <a16:creationId xmlns:a16="http://schemas.microsoft.com/office/drawing/2014/main" id="{7D2E9AAF-13CA-4610-9490-B9EA5FF862A6}"/>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a:extLst>
                      <a:ext uri="{FF2B5EF4-FFF2-40B4-BE49-F238E27FC236}">
                        <a16:creationId xmlns:a16="http://schemas.microsoft.com/office/drawing/2014/main" id="{F0AACA29-CA01-4C74-9CE1-3160E0CA53CE}"/>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4" name="Straight Connector 553">
                    <a:extLst>
                      <a:ext uri="{FF2B5EF4-FFF2-40B4-BE49-F238E27FC236}">
                        <a16:creationId xmlns:a16="http://schemas.microsoft.com/office/drawing/2014/main" id="{63126C06-281E-4628-B0B1-3F610890BBE0}"/>
                      </a:ext>
                    </a:extLst>
                  </p:cNvPr>
                  <p:cNvCxnSpPr/>
                  <p:nvPr/>
                </p:nvCxnSpPr>
                <p:spPr>
                  <a:xfrm>
                    <a:off x="1596650" y="351031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a:extLst>
                      <a:ext uri="{FF2B5EF4-FFF2-40B4-BE49-F238E27FC236}">
                        <a16:creationId xmlns:a16="http://schemas.microsoft.com/office/drawing/2014/main" id="{B8B28436-B686-4E42-A2C6-9D7A49E4BB4D}"/>
                      </a:ext>
                    </a:extLst>
                  </p:cNvPr>
                  <p:cNvCxnSpPr/>
                  <p:nvPr/>
                </p:nvCxnSpPr>
                <p:spPr>
                  <a:xfrm>
                    <a:off x="1596650" y="39678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6" name="Straight Connector 555">
                    <a:extLst>
                      <a:ext uri="{FF2B5EF4-FFF2-40B4-BE49-F238E27FC236}">
                        <a16:creationId xmlns:a16="http://schemas.microsoft.com/office/drawing/2014/main" id="{EF068FFA-6B3C-46C6-A3BD-FE172CF02398}"/>
                      </a:ext>
                    </a:extLst>
                  </p:cNvPr>
                  <p:cNvCxnSpPr/>
                  <p:nvPr/>
                </p:nvCxnSpPr>
                <p:spPr>
                  <a:xfrm>
                    <a:off x="1596650" y="442528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sp>
          <p:nvSpPr>
            <p:cNvPr id="26" name="Freeform: Shape 25">
              <a:extLst>
                <a:ext uri="{FF2B5EF4-FFF2-40B4-BE49-F238E27FC236}">
                  <a16:creationId xmlns:a16="http://schemas.microsoft.com/office/drawing/2014/main" id="{E1127D8A-926B-4881-BECA-D33F21115E4A}"/>
                </a:ext>
              </a:extLst>
            </p:cNvPr>
            <p:cNvSpPr/>
            <p:nvPr/>
          </p:nvSpPr>
          <p:spPr>
            <a:xfrm>
              <a:off x="5832476" y="4273693"/>
              <a:ext cx="2346324" cy="173037"/>
            </a:xfrm>
            <a:custGeom>
              <a:avLst/>
              <a:gdLst>
                <a:gd name="connsiteX0" fmla="*/ 0 w 2341562"/>
                <a:gd name="connsiteY0" fmla="*/ 11112 h 173037"/>
                <a:gd name="connsiteX1" fmla="*/ 582612 w 2341562"/>
                <a:gd name="connsiteY1" fmla="*/ 0 h 173037"/>
                <a:gd name="connsiteX2" fmla="*/ 1169987 w 2341562"/>
                <a:gd name="connsiteY2" fmla="*/ 103187 h 173037"/>
                <a:gd name="connsiteX3" fmla="*/ 1752600 w 2341562"/>
                <a:gd name="connsiteY3" fmla="*/ 152400 h 173037"/>
                <a:gd name="connsiteX4" fmla="*/ 2341562 w 2341562"/>
                <a:gd name="connsiteY4" fmla="*/ 173037 h 173037"/>
                <a:gd name="connsiteX0" fmla="*/ 0 w 2346324"/>
                <a:gd name="connsiteY0" fmla="*/ 9524 h 173037"/>
                <a:gd name="connsiteX1" fmla="*/ 587374 w 2346324"/>
                <a:gd name="connsiteY1" fmla="*/ 0 h 173037"/>
                <a:gd name="connsiteX2" fmla="*/ 1174749 w 2346324"/>
                <a:gd name="connsiteY2" fmla="*/ 103187 h 173037"/>
                <a:gd name="connsiteX3" fmla="*/ 1757362 w 2346324"/>
                <a:gd name="connsiteY3" fmla="*/ 152400 h 173037"/>
                <a:gd name="connsiteX4" fmla="*/ 2346324 w 2346324"/>
                <a:gd name="connsiteY4" fmla="*/ 173037 h 173037"/>
                <a:gd name="connsiteX0" fmla="*/ 0 w 2346324"/>
                <a:gd name="connsiteY0" fmla="*/ 9524 h 173037"/>
                <a:gd name="connsiteX1" fmla="*/ 587374 w 2346324"/>
                <a:gd name="connsiteY1" fmla="*/ 0 h 173037"/>
                <a:gd name="connsiteX2" fmla="*/ 1166812 w 2346324"/>
                <a:gd name="connsiteY2" fmla="*/ 107950 h 173037"/>
                <a:gd name="connsiteX3" fmla="*/ 1757362 w 2346324"/>
                <a:gd name="connsiteY3" fmla="*/ 152400 h 173037"/>
                <a:gd name="connsiteX4" fmla="*/ 2346324 w 2346324"/>
                <a:gd name="connsiteY4" fmla="*/ 173037 h 173037"/>
                <a:gd name="connsiteX0" fmla="*/ 0 w 2346324"/>
                <a:gd name="connsiteY0" fmla="*/ 9524 h 173037"/>
                <a:gd name="connsiteX1" fmla="*/ 587374 w 2346324"/>
                <a:gd name="connsiteY1" fmla="*/ 0 h 173037"/>
                <a:gd name="connsiteX2" fmla="*/ 1176337 w 2346324"/>
                <a:gd name="connsiteY2" fmla="*/ 104775 h 173037"/>
                <a:gd name="connsiteX3" fmla="*/ 1757362 w 2346324"/>
                <a:gd name="connsiteY3" fmla="*/ 152400 h 173037"/>
                <a:gd name="connsiteX4" fmla="*/ 2346324 w 2346324"/>
                <a:gd name="connsiteY4" fmla="*/ 173037 h 173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6324" h="173037">
                  <a:moveTo>
                    <a:pt x="0" y="9524"/>
                  </a:moveTo>
                  <a:lnTo>
                    <a:pt x="587374" y="0"/>
                  </a:lnTo>
                  <a:lnTo>
                    <a:pt x="1176337" y="104775"/>
                  </a:lnTo>
                  <a:lnTo>
                    <a:pt x="1757362" y="152400"/>
                  </a:lnTo>
                  <a:lnTo>
                    <a:pt x="2346324" y="173037"/>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34" name="Group 33">
              <a:extLst>
                <a:ext uri="{FF2B5EF4-FFF2-40B4-BE49-F238E27FC236}">
                  <a16:creationId xmlns:a16="http://schemas.microsoft.com/office/drawing/2014/main" id="{9C8B5616-BDC3-43CA-996D-2AFDA2DAC3E7}"/>
                </a:ext>
              </a:extLst>
            </p:cNvPr>
            <p:cNvGrpSpPr/>
            <p:nvPr/>
          </p:nvGrpSpPr>
          <p:grpSpPr>
            <a:xfrm>
              <a:off x="5800016" y="3351355"/>
              <a:ext cx="2418810" cy="967804"/>
              <a:chOff x="5800016" y="3559175"/>
              <a:chExt cx="2418810" cy="967804"/>
            </a:xfrm>
          </p:grpSpPr>
          <p:grpSp>
            <p:nvGrpSpPr>
              <p:cNvPr id="33" name="Group 32">
                <a:extLst>
                  <a:ext uri="{FF2B5EF4-FFF2-40B4-BE49-F238E27FC236}">
                    <a16:creationId xmlns:a16="http://schemas.microsoft.com/office/drawing/2014/main" id="{2E391478-FF62-414D-8B2A-90202748697F}"/>
                  </a:ext>
                </a:extLst>
              </p:cNvPr>
              <p:cNvGrpSpPr/>
              <p:nvPr/>
            </p:nvGrpSpPr>
            <p:grpSpPr>
              <a:xfrm>
                <a:off x="6380355" y="3559175"/>
                <a:ext cx="1838471" cy="728660"/>
                <a:chOff x="6380355" y="3559175"/>
                <a:chExt cx="1838471" cy="728660"/>
              </a:xfrm>
            </p:grpSpPr>
            <p:grpSp>
              <p:nvGrpSpPr>
                <p:cNvPr id="292" name="Group 291">
                  <a:extLst>
                    <a:ext uri="{FF2B5EF4-FFF2-40B4-BE49-F238E27FC236}">
                      <a16:creationId xmlns:a16="http://schemas.microsoft.com/office/drawing/2014/main" id="{9D1B8BA7-261D-462B-9C46-6A82C8F87FBC}"/>
                    </a:ext>
                  </a:extLst>
                </p:cNvPr>
                <p:cNvGrpSpPr/>
                <p:nvPr/>
              </p:nvGrpSpPr>
              <p:grpSpPr>
                <a:xfrm>
                  <a:off x="7547769" y="3600561"/>
                  <a:ext cx="80558" cy="397613"/>
                  <a:chOff x="3743571" y="3308401"/>
                  <a:chExt cx="80558" cy="722480"/>
                </a:xfrm>
              </p:grpSpPr>
              <p:cxnSp>
                <p:nvCxnSpPr>
                  <p:cNvPr id="517" name="Straight Connector 516">
                    <a:extLst>
                      <a:ext uri="{FF2B5EF4-FFF2-40B4-BE49-F238E27FC236}">
                        <a16:creationId xmlns:a16="http://schemas.microsoft.com/office/drawing/2014/main" id="{2C02B889-8559-47C6-9EC8-E70BD0D2895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8" name="Straight Connector 517">
                    <a:extLst>
                      <a:ext uri="{FF2B5EF4-FFF2-40B4-BE49-F238E27FC236}">
                        <a16:creationId xmlns:a16="http://schemas.microsoft.com/office/drawing/2014/main" id="{FFF1456A-ED55-4F9A-BDCD-2E885618CED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a:extLst>
                      <a:ext uri="{FF2B5EF4-FFF2-40B4-BE49-F238E27FC236}">
                        <a16:creationId xmlns:a16="http://schemas.microsoft.com/office/drawing/2014/main" id="{50EB779F-BACA-4895-857B-1FEAE92A2AA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3" name="Group 292">
                  <a:extLst>
                    <a:ext uri="{FF2B5EF4-FFF2-40B4-BE49-F238E27FC236}">
                      <a16:creationId xmlns:a16="http://schemas.microsoft.com/office/drawing/2014/main" id="{34FF432B-FAE1-4E60-B2B9-CDE5FAFF85E9}"/>
                    </a:ext>
                  </a:extLst>
                </p:cNvPr>
                <p:cNvGrpSpPr/>
                <p:nvPr/>
              </p:nvGrpSpPr>
              <p:grpSpPr>
                <a:xfrm>
                  <a:off x="8138268" y="3879535"/>
                  <a:ext cx="80558" cy="408300"/>
                  <a:chOff x="3743571" y="3308401"/>
                  <a:chExt cx="80558" cy="722480"/>
                </a:xfrm>
              </p:grpSpPr>
              <p:cxnSp>
                <p:nvCxnSpPr>
                  <p:cNvPr id="514" name="Straight Connector 513">
                    <a:extLst>
                      <a:ext uri="{FF2B5EF4-FFF2-40B4-BE49-F238E27FC236}">
                        <a16:creationId xmlns:a16="http://schemas.microsoft.com/office/drawing/2014/main" id="{7F56E7C1-730D-4B47-8AA0-C14C5B4DAE2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5" name="Straight Connector 514">
                    <a:extLst>
                      <a:ext uri="{FF2B5EF4-FFF2-40B4-BE49-F238E27FC236}">
                        <a16:creationId xmlns:a16="http://schemas.microsoft.com/office/drawing/2014/main" id="{322C9FBD-1EF3-43F5-89DE-B37053384DD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F250C346-F946-4AF4-BCD0-53B40593574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4" name="Group 293">
                  <a:extLst>
                    <a:ext uri="{FF2B5EF4-FFF2-40B4-BE49-F238E27FC236}">
                      <a16:creationId xmlns:a16="http://schemas.microsoft.com/office/drawing/2014/main" id="{CA1E0F26-817A-4EB7-840B-8A4763687177}"/>
                    </a:ext>
                  </a:extLst>
                </p:cNvPr>
                <p:cNvGrpSpPr/>
                <p:nvPr/>
              </p:nvGrpSpPr>
              <p:grpSpPr>
                <a:xfrm>
                  <a:off x="6964860" y="3602872"/>
                  <a:ext cx="80558" cy="375766"/>
                  <a:chOff x="3743571" y="3308401"/>
                  <a:chExt cx="80558" cy="722480"/>
                </a:xfrm>
              </p:grpSpPr>
              <p:cxnSp>
                <p:nvCxnSpPr>
                  <p:cNvPr id="511" name="Straight Connector 510">
                    <a:extLst>
                      <a:ext uri="{FF2B5EF4-FFF2-40B4-BE49-F238E27FC236}">
                        <a16:creationId xmlns:a16="http://schemas.microsoft.com/office/drawing/2014/main" id="{8A77A121-D6BB-4FA6-A6E7-585A83F0210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2" name="Straight Connector 511">
                    <a:extLst>
                      <a:ext uri="{FF2B5EF4-FFF2-40B4-BE49-F238E27FC236}">
                        <a16:creationId xmlns:a16="http://schemas.microsoft.com/office/drawing/2014/main" id="{D7E30274-4806-4C6E-BA56-F633ED3A7E5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40E5FFA3-5180-4961-AC2A-7DBB0B0DA21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5" name="Group 294">
                  <a:extLst>
                    <a:ext uri="{FF2B5EF4-FFF2-40B4-BE49-F238E27FC236}">
                      <a16:creationId xmlns:a16="http://schemas.microsoft.com/office/drawing/2014/main" id="{867E7A86-DB82-4911-8950-4E98B8FDC2A1}"/>
                    </a:ext>
                  </a:extLst>
                </p:cNvPr>
                <p:cNvGrpSpPr/>
                <p:nvPr/>
              </p:nvGrpSpPr>
              <p:grpSpPr>
                <a:xfrm>
                  <a:off x="6380355" y="3559175"/>
                  <a:ext cx="80558" cy="315276"/>
                  <a:chOff x="3743571" y="3308401"/>
                  <a:chExt cx="80558" cy="722480"/>
                </a:xfrm>
              </p:grpSpPr>
              <p:cxnSp>
                <p:nvCxnSpPr>
                  <p:cNvPr id="508" name="Straight Connector 507">
                    <a:extLst>
                      <a:ext uri="{FF2B5EF4-FFF2-40B4-BE49-F238E27FC236}">
                        <a16:creationId xmlns:a16="http://schemas.microsoft.com/office/drawing/2014/main" id="{18EBAE3E-0B75-4100-A5CD-1B06765EE96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9" name="Straight Connector 508">
                    <a:extLst>
                      <a:ext uri="{FF2B5EF4-FFF2-40B4-BE49-F238E27FC236}">
                        <a16:creationId xmlns:a16="http://schemas.microsoft.com/office/drawing/2014/main" id="{024FA7BB-7480-46ED-9BE2-2195BC4E052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a:extLst>
                      <a:ext uri="{FF2B5EF4-FFF2-40B4-BE49-F238E27FC236}">
                        <a16:creationId xmlns:a16="http://schemas.microsoft.com/office/drawing/2014/main" id="{99E48359-B0F9-4E5F-B42A-01D74FB4A3C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27" name="Freeform: Shape 26">
                <a:extLst>
                  <a:ext uri="{FF2B5EF4-FFF2-40B4-BE49-F238E27FC236}">
                    <a16:creationId xmlns:a16="http://schemas.microsoft.com/office/drawing/2014/main" id="{F0BEA6C4-C982-49D4-928E-BE970E3ACCD0}"/>
                  </a:ext>
                </a:extLst>
              </p:cNvPr>
              <p:cNvSpPr/>
              <p:nvPr/>
            </p:nvSpPr>
            <p:spPr>
              <a:xfrm>
                <a:off x="5830888" y="3714750"/>
                <a:ext cx="2339975" cy="771525"/>
              </a:xfrm>
              <a:custGeom>
                <a:avLst/>
                <a:gdLst>
                  <a:gd name="connsiteX0" fmla="*/ 0 w 2339975"/>
                  <a:gd name="connsiteY0" fmla="*/ 773113 h 773113"/>
                  <a:gd name="connsiteX1" fmla="*/ 581025 w 2339975"/>
                  <a:gd name="connsiteY1" fmla="*/ 0 h 773113"/>
                  <a:gd name="connsiteX2" fmla="*/ 1171575 w 2339975"/>
                  <a:gd name="connsiteY2" fmla="*/ 77788 h 773113"/>
                  <a:gd name="connsiteX3" fmla="*/ 1752600 w 2339975"/>
                  <a:gd name="connsiteY3" fmla="*/ 88900 h 773113"/>
                  <a:gd name="connsiteX4" fmla="*/ 2339975 w 2339975"/>
                  <a:gd name="connsiteY4" fmla="*/ 365125 h 773113"/>
                  <a:gd name="connsiteX0" fmla="*/ 0 w 2339975"/>
                  <a:gd name="connsiteY0" fmla="*/ 773113 h 773113"/>
                  <a:gd name="connsiteX1" fmla="*/ 581025 w 2339975"/>
                  <a:gd name="connsiteY1" fmla="*/ 0 h 773113"/>
                  <a:gd name="connsiteX2" fmla="*/ 1171575 w 2339975"/>
                  <a:gd name="connsiteY2" fmla="*/ 77788 h 773113"/>
                  <a:gd name="connsiteX3" fmla="*/ 1752600 w 2339975"/>
                  <a:gd name="connsiteY3" fmla="*/ 85725 h 773113"/>
                  <a:gd name="connsiteX4" fmla="*/ 2339975 w 2339975"/>
                  <a:gd name="connsiteY4" fmla="*/ 365125 h 773113"/>
                  <a:gd name="connsiteX0" fmla="*/ 0 w 2335213"/>
                  <a:gd name="connsiteY0" fmla="*/ 773113 h 773113"/>
                  <a:gd name="connsiteX1" fmla="*/ 581025 w 2335213"/>
                  <a:gd name="connsiteY1" fmla="*/ 0 h 773113"/>
                  <a:gd name="connsiteX2" fmla="*/ 1171575 w 2335213"/>
                  <a:gd name="connsiteY2" fmla="*/ 77788 h 773113"/>
                  <a:gd name="connsiteX3" fmla="*/ 1752600 w 2335213"/>
                  <a:gd name="connsiteY3" fmla="*/ 85725 h 773113"/>
                  <a:gd name="connsiteX4" fmla="*/ 2335213 w 2335213"/>
                  <a:gd name="connsiteY4" fmla="*/ 357188 h 773113"/>
                  <a:gd name="connsiteX0" fmla="*/ 0 w 2335213"/>
                  <a:gd name="connsiteY0" fmla="*/ 773113 h 773113"/>
                  <a:gd name="connsiteX1" fmla="*/ 581025 w 2335213"/>
                  <a:gd name="connsiteY1" fmla="*/ 0 h 773113"/>
                  <a:gd name="connsiteX2" fmla="*/ 1171575 w 2335213"/>
                  <a:gd name="connsiteY2" fmla="*/ 77788 h 773113"/>
                  <a:gd name="connsiteX3" fmla="*/ 1752600 w 2335213"/>
                  <a:gd name="connsiteY3" fmla="*/ 85725 h 773113"/>
                  <a:gd name="connsiteX4" fmla="*/ 2335213 w 2335213"/>
                  <a:gd name="connsiteY4" fmla="*/ 361951 h 773113"/>
                  <a:gd name="connsiteX0" fmla="*/ 0 w 2339975"/>
                  <a:gd name="connsiteY0" fmla="*/ 771525 h 771525"/>
                  <a:gd name="connsiteX1" fmla="*/ 585787 w 2339975"/>
                  <a:gd name="connsiteY1" fmla="*/ 0 h 771525"/>
                  <a:gd name="connsiteX2" fmla="*/ 1176337 w 2339975"/>
                  <a:gd name="connsiteY2" fmla="*/ 77788 h 771525"/>
                  <a:gd name="connsiteX3" fmla="*/ 1757362 w 2339975"/>
                  <a:gd name="connsiteY3" fmla="*/ 85725 h 771525"/>
                  <a:gd name="connsiteX4" fmla="*/ 2339975 w 2339975"/>
                  <a:gd name="connsiteY4" fmla="*/ 361951 h 77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975" h="771525">
                    <a:moveTo>
                      <a:pt x="0" y="771525"/>
                    </a:moveTo>
                    <a:lnTo>
                      <a:pt x="585787" y="0"/>
                    </a:lnTo>
                    <a:lnTo>
                      <a:pt x="1176337" y="77788"/>
                    </a:lnTo>
                    <a:lnTo>
                      <a:pt x="1757362" y="85725"/>
                    </a:lnTo>
                    <a:lnTo>
                      <a:pt x="2339975" y="361951"/>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3" name="Group 2">
                <a:extLst>
                  <a:ext uri="{FF2B5EF4-FFF2-40B4-BE49-F238E27FC236}">
                    <a16:creationId xmlns:a16="http://schemas.microsoft.com/office/drawing/2014/main" id="{A0168E16-993A-465D-B343-17FC92DE5E84}"/>
                  </a:ext>
                </a:extLst>
              </p:cNvPr>
              <p:cNvGrpSpPr/>
              <p:nvPr/>
            </p:nvGrpSpPr>
            <p:grpSpPr>
              <a:xfrm>
                <a:off x="5800016" y="3682459"/>
                <a:ext cx="2414510" cy="844520"/>
                <a:chOff x="5800016" y="3700156"/>
                <a:chExt cx="2414510" cy="844520"/>
              </a:xfrm>
            </p:grpSpPr>
            <p:sp>
              <p:nvSpPr>
                <p:cNvPr id="475" name="Oval 474">
                  <a:extLst>
                    <a:ext uri="{FF2B5EF4-FFF2-40B4-BE49-F238E27FC236}">
                      <a16:creationId xmlns:a16="http://schemas.microsoft.com/office/drawing/2014/main" id="{2A5420E2-5E96-47ED-AB39-A2A18D8F947C}"/>
                    </a:ext>
                  </a:extLst>
                </p:cNvPr>
                <p:cNvSpPr/>
                <p:nvPr/>
              </p:nvSpPr>
              <p:spPr>
                <a:xfrm>
                  <a:off x="6969161" y="377197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6" name="Oval 475">
                  <a:extLst>
                    <a:ext uri="{FF2B5EF4-FFF2-40B4-BE49-F238E27FC236}">
                      <a16:creationId xmlns:a16="http://schemas.microsoft.com/office/drawing/2014/main" id="{7B1912A7-6BE5-4BFE-A066-8F2E56DD5AC2}"/>
                    </a:ext>
                  </a:extLst>
                </p:cNvPr>
                <p:cNvSpPr/>
                <p:nvPr/>
              </p:nvSpPr>
              <p:spPr>
                <a:xfrm>
                  <a:off x="7552070" y="378430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7" name="Oval 476">
                  <a:extLst>
                    <a:ext uri="{FF2B5EF4-FFF2-40B4-BE49-F238E27FC236}">
                      <a16:creationId xmlns:a16="http://schemas.microsoft.com/office/drawing/2014/main" id="{FCBC1049-00F8-432A-888D-EB16DB642140}"/>
                    </a:ext>
                  </a:extLst>
                </p:cNvPr>
                <p:cNvSpPr/>
                <p:nvPr/>
              </p:nvSpPr>
              <p:spPr>
                <a:xfrm>
                  <a:off x="8142569" y="406089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8" name="Oval 477">
                  <a:extLst>
                    <a:ext uri="{FF2B5EF4-FFF2-40B4-BE49-F238E27FC236}">
                      <a16:creationId xmlns:a16="http://schemas.microsoft.com/office/drawing/2014/main" id="{DBEE43AB-18AB-42CE-82CC-F54A3B5378CA}"/>
                    </a:ext>
                  </a:extLst>
                </p:cNvPr>
                <p:cNvSpPr/>
                <p:nvPr/>
              </p:nvSpPr>
              <p:spPr>
                <a:xfrm>
                  <a:off x="6384656" y="370015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9" name="Oval 478">
                  <a:extLst>
                    <a:ext uri="{FF2B5EF4-FFF2-40B4-BE49-F238E27FC236}">
                      <a16:creationId xmlns:a16="http://schemas.microsoft.com/office/drawing/2014/main" id="{8E7FE4AC-CF6F-40B1-A77E-517B100ABAAC}"/>
                    </a:ext>
                  </a:extLst>
                </p:cNvPr>
                <p:cNvSpPr/>
                <p:nvPr/>
              </p:nvSpPr>
              <p:spPr>
                <a:xfrm>
                  <a:off x="5800016" y="447271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grpSp>
          <p:nvGrpSpPr>
            <p:cNvPr id="558" name="Group 557">
              <a:extLst>
                <a:ext uri="{FF2B5EF4-FFF2-40B4-BE49-F238E27FC236}">
                  <a16:creationId xmlns:a16="http://schemas.microsoft.com/office/drawing/2014/main" id="{B57C2598-1EAD-4E49-83D1-D9B023FA20D3}"/>
                </a:ext>
              </a:extLst>
            </p:cNvPr>
            <p:cNvGrpSpPr/>
            <p:nvPr/>
          </p:nvGrpSpPr>
          <p:grpSpPr>
            <a:xfrm>
              <a:off x="576697" y="2396858"/>
              <a:ext cx="7990606" cy="3203895"/>
              <a:chOff x="576697" y="2604678"/>
              <a:chExt cx="7990606" cy="3203895"/>
            </a:xfrm>
          </p:grpSpPr>
          <p:grpSp>
            <p:nvGrpSpPr>
              <p:cNvPr id="559" name="Group 558">
                <a:extLst>
                  <a:ext uri="{FF2B5EF4-FFF2-40B4-BE49-F238E27FC236}">
                    <a16:creationId xmlns:a16="http://schemas.microsoft.com/office/drawing/2014/main" id="{A3661692-2E35-40D9-B3C7-95C981138553}"/>
                  </a:ext>
                </a:extLst>
              </p:cNvPr>
              <p:cNvGrpSpPr/>
              <p:nvPr/>
            </p:nvGrpSpPr>
            <p:grpSpPr>
              <a:xfrm>
                <a:off x="576697" y="2604678"/>
                <a:ext cx="7990606" cy="3203895"/>
                <a:chOff x="576697" y="2604678"/>
                <a:chExt cx="7990606" cy="3203895"/>
              </a:xfrm>
            </p:grpSpPr>
            <p:sp>
              <p:nvSpPr>
                <p:cNvPr id="561" name="Rounded Rectangle 57">
                  <a:extLst>
                    <a:ext uri="{FF2B5EF4-FFF2-40B4-BE49-F238E27FC236}">
                      <a16:creationId xmlns:a16="http://schemas.microsoft.com/office/drawing/2014/main" id="{68E998B3-A9D9-460D-A056-495DC1214A91}"/>
                    </a:ext>
                  </a:extLst>
                </p:cNvPr>
                <p:cNvSpPr/>
                <p:nvPr/>
              </p:nvSpPr>
              <p:spPr>
                <a:xfrm>
                  <a:off x="576697" y="2604679"/>
                  <a:ext cx="7990606" cy="3203894"/>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62" name="TextBox 561">
                  <a:extLst>
                    <a:ext uri="{FF2B5EF4-FFF2-40B4-BE49-F238E27FC236}">
                      <a16:creationId xmlns:a16="http://schemas.microsoft.com/office/drawing/2014/main" id="{B8EB6109-B805-4F7B-ACB9-9B972B0F0DBE}"/>
                    </a:ext>
                  </a:extLst>
                </p:cNvPr>
                <p:cNvSpPr txBox="1"/>
                <p:nvPr/>
              </p:nvSpPr>
              <p:spPr>
                <a:xfrm>
                  <a:off x="576697" y="2604678"/>
                  <a:ext cx="7990606" cy="30777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Association between TTh and increased sexual activity in men with low testosterone</a:t>
                  </a:r>
                </a:p>
              </p:txBody>
            </p:sp>
          </p:grpSp>
          <p:sp>
            <p:nvSpPr>
              <p:cNvPr id="560" name="Round Same Side Corner Rectangle 58">
                <a:extLst>
                  <a:ext uri="{FF2B5EF4-FFF2-40B4-BE49-F238E27FC236}">
                    <a16:creationId xmlns:a16="http://schemas.microsoft.com/office/drawing/2014/main" id="{87716571-26C1-4F80-8CD8-F8645893E99D}"/>
                  </a:ext>
                </a:extLst>
              </p:cNvPr>
              <p:cNvSpPr/>
              <p:nvPr/>
            </p:nvSpPr>
            <p:spPr>
              <a:xfrm>
                <a:off x="576697" y="2604679"/>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Effect of TTh on sexual activity, assessed by PDQ-Q4, in older men with low testosterone</a:t>
                </a:r>
                <a:r>
                  <a:rPr kumimoji="0" lang="en-GB" sz="1400" b="1" i="0" u="none" strike="noStrike" kern="1200" cap="none" spc="0" normalizeH="0" baseline="30000" noProof="0" dirty="0">
                    <a:ln>
                      <a:noFill/>
                    </a:ln>
                    <a:solidFill>
                      <a:prstClr val="white"/>
                    </a:solidFill>
                    <a:effectLst/>
                    <a:uLnTx/>
                    <a:uFillTx/>
                    <a:latin typeface="Poppins Light"/>
                    <a:ea typeface="+mn-ea"/>
                    <a:cs typeface="+mn-cs"/>
                  </a:rPr>
                  <a:t>2</a:t>
                </a:r>
              </a:p>
            </p:txBody>
          </p:sp>
        </p:grpSp>
      </p:grpSp>
    </p:spTree>
    <p:extLst>
      <p:ext uri="{BB962C8B-B14F-4D97-AF65-F5344CB8AC3E}">
        <p14:creationId xmlns:p14="http://schemas.microsoft.com/office/powerpoint/2010/main" val="2377299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90" y="152401"/>
            <a:ext cx="11321591" cy="834047"/>
          </a:xfrm>
        </p:spPr>
        <p:txBody>
          <a:bodyPr>
            <a:noAutofit/>
          </a:bodyPr>
          <a:lstStyle/>
          <a:p>
            <a:pPr algn="ctr"/>
            <a:r>
              <a:rPr lang="en-GB" sz="2400" dirty="0">
                <a:solidFill>
                  <a:schemeClr val="accent5"/>
                </a:solidFill>
              </a:rPr>
              <a:t>TRYMS Study 2019: </a:t>
            </a:r>
            <a:r>
              <a:rPr lang="en-GB" sz="2400" dirty="0" err="1">
                <a:solidFill>
                  <a:schemeClr val="accent5"/>
                </a:solidFill>
              </a:rPr>
              <a:t>TTh</a:t>
            </a:r>
            <a:r>
              <a:rPr lang="en-GB" sz="2400" dirty="0">
                <a:solidFill>
                  <a:schemeClr val="accent5"/>
                </a:solidFill>
              </a:rPr>
              <a:t> is associated with improvement in body composition including reduction in trunk fat mass in young, male cancer survivors</a:t>
            </a:r>
          </a:p>
        </p:txBody>
      </p:sp>
      <p:sp>
        <p:nvSpPr>
          <p:cNvPr id="3" name="Content Placeholder 2"/>
          <p:cNvSpPr>
            <a:spLocks noGrp="1"/>
          </p:cNvSpPr>
          <p:nvPr>
            <p:ph idx="1"/>
          </p:nvPr>
        </p:nvSpPr>
        <p:spPr>
          <a:xfrm>
            <a:off x="358218" y="1187228"/>
            <a:ext cx="10963373" cy="2262027"/>
          </a:xfrm>
        </p:spPr>
        <p:txBody>
          <a:bodyPr>
            <a:noAutofit/>
          </a:bodyPr>
          <a:lstStyle/>
          <a:p>
            <a:r>
              <a:rPr lang="en-GB" sz="1800" dirty="0">
                <a:solidFill>
                  <a:schemeClr val="accent5"/>
                </a:solidFill>
              </a:rPr>
              <a:t>Lower testosterone levels may contribute to the high fat mass and poor </a:t>
            </a:r>
            <a:r>
              <a:rPr lang="en-GB" sz="1800" dirty="0" err="1">
                <a:solidFill>
                  <a:schemeClr val="accent5"/>
                </a:solidFill>
              </a:rPr>
              <a:t>QoL</a:t>
            </a:r>
            <a:r>
              <a:rPr lang="en-GB" sz="1800" dirty="0">
                <a:solidFill>
                  <a:schemeClr val="accent5"/>
                </a:solidFill>
              </a:rPr>
              <a:t> seen in young, male cancer survivors</a:t>
            </a:r>
          </a:p>
          <a:p>
            <a:r>
              <a:rPr lang="en-GB" sz="1800" dirty="0">
                <a:solidFill>
                  <a:schemeClr val="accent5"/>
                </a:solidFill>
              </a:rPr>
              <a:t>The UK placebo-controlled, double-blind, multicentre </a:t>
            </a:r>
            <a:r>
              <a:rPr lang="en-GB" sz="1800" b="1" dirty="0">
                <a:solidFill>
                  <a:schemeClr val="accent5"/>
                </a:solidFill>
              </a:rPr>
              <a:t>TRYMS study</a:t>
            </a:r>
            <a:r>
              <a:rPr lang="en-GB" sz="1800" dirty="0">
                <a:solidFill>
                  <a:schemeClr val="accent5"/>
                </a:solidFill>
              </a:rPr>
              <a:t> examined whether young male cancer survivors (N=136) with borderline low testosterone levels might benefit from </a:t>
            </a:r>
            <a:r>
              <a:rPr lang="en-GB" sz="1800" dirty="0" err="1">
                <a:solidFill>
                  <a:schemeClr val="accent5"/>
                </a:solidFill>
              </a:rPr>
              <a:t>TTh</a:t>
            </a:r>
            <a:endParaRPr lang="en-GB" sz="1800" dirty="0">
              <a:solidFill>
                <a:schemeClr val="accent5"/>
              </a:solidFill>
            </a:endParaRPr>
          </a:p>
          <a:p>
            <a:r>
              <a:rPr lang="en-GB" sz="1800" dirty="0">
                <a:solidFill>
                  <a:schemeClr val="accent5"/>
                </a:solidFill>
              </a:rPr>
              <a:t>Participants were randomised 1:1 to receive testosterone 2% gel (</a:t>
            </a:r>
            <a:r>
              <a:rPr lang="en-GB" sz="1800" dirty="0" err="1">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Tostran</a:t>
            </a:r>
            <a:r>
              <a:rPr lang="en-GB"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Fortesta</a:t>
            </a:r>
            <a:r>
              <a:rPr lang="en-GB"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Tostrex</a:t>
            </a:r>
            <a:r>
              <a:rPr lang="en-GB"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Itnogen</a:t>
            </a:r>
            <a:r>
              <a:rPr lang="en-GB"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t>
            </a:r>
            <a:r>
              <a:rPr lang="en-GB" sz="1800" dirty="0">
                <a:solidFill>
                  <a:schemeClr val="accent5"/>
                </a:solidFill>
                <a:latin typeface="Calibri" panose="020F0502020204030204" pitchFamily="34" charset="0"/>
                <a:cs typeface="Times New Roman" panose="02020603050405020304" pitchFamily="18" charset="0"/>
              </a:rPr>
              <a:t>) </a:t>
            </a:r>
            <a:r>
              <a:rPr lang="en-GB" sz="1800" dirty="0">
                <a:solidFill>
                  <a:schemeClr val="accent5"/>
                </a:solidFill>
              </a:rPr>
              <a:t>or placebo for 26 weeks</a:t>
            </a:r>
          </a:p>
        </p:txBody>
      </p:sp>
      <p:sp>
        <p:nvSpPr>
          <p:cNvPr id="5" name="TextBox 4"/>
          <p:cNvSpPr txBox="1"/>
          <p:nvPr/>
        </p:nvSpPr>
        <p:spPr>
          <a:xfrm>
            <a:off x="1523999" y="5831049"/>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BMI, body mass index;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QoL</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quality of life; TRYMS, Testosterone Replacement in Young Male Cancer Survivors;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TTh</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testosterone therapy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Walsh JS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en-GB" sz="1000" b="0" i="1" u="none" strike="noStrike" kern="1200" cap="none" spc="0" normalizeH="0" baseline="0" noProof="0" dirty="0" err="1">
                <a:ln>
                  <a:noFill/>
                </a:ln>
                <a:solidFill>
                  <a:srgbClr val="58595B"/>
                </a:solidFill>
                <a:effectLst/>
                <a:uLnTx/>
                <a:uFillTx/>
                <a:latin typeface="Poppins Light"/>
                <a:ea typeface="+mn-ea"/>
                <a:cs typeface="+mn-cs"/>
              </a:rPr>
              <a:t>PLoS</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 Med</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2019;16:e1002960.</a:t>
            </a:r>
          </a:p>
        </p:txBody>
      </p:sp>
      <p:grpSp>
        <p:nvGrpSpPr>
          <p:cNvPr id="7174" name="Group 7173"/>
          <p:cNvGrpSpPr/>
          <p:nvPr/>
        </p:nvGrpSpPr>
        <p:grpSpPr>
          <a:xfrm>
            <a:off x="1080777" y="3054286"/>
            <a:ext cx="9574816" cy="2827498"/>
            <a:chOff x="495472" y="3594389"/>
            <a:chExt cx="8328341" cy="2342229"/>
          </a:xfrm>
        </p:grpSpPr>
        <p:sp>
          <p:nvSpPr>
            <p:cNvPr id="14" name="Content Placeholder 2"/>
            <p:cNvSpPr txBox="1">
              <a:spLocks/>
            </p:cNvSpPr>
            <p:nvPr/>
          </p:nvSpPr>
          <p:spPr>
            <a:xfrm>
              <a:off x="524108" y="3594389"/>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58595B"/>
                </a:buClr>
                <a:buSzTx/>
                <a:buFont typeface="Arial"/>
                <a:buNone/>
                <a:tabLst/>
                <a:defRPr/>
              </a:pPr>
              <a:endParaRPr kumimoji="0" lang="en-GB" sz="1800" b="0" i="0" u="none" strike="noStrike" kern="1200" cap="none" spc="0" normalizeH="0" baseline="0" noProof="0" dirty="0">
                <a:ln>
                  <a:noFill/>
                </a:ln>
                <a:solidFill>
                  <a:srgbClr val="58595B"/>
                </a:solidFill>
                <a:effectLst/>
                <a:uLnTx/>
                <a:uFillTx/>
                <a:latin typeface="Calibri"/>
                <a:ea typeface="+mn-ea"/>
                <a:cs typeface="+mn-cs"/>
              </a:endParaRPr>
            </a:p>
          </p:txBody>
        </p:sp>
        <p:sp>
          <p:nvSpPr>
            <p:cNvPr id="15" name="Round Same Side Corner Rectangle 14"/>
            <p:cNvSpPr/>
            <p:nvPr/>
          </p:nvSpPr>
          <p:spPr>
            <a:xfrm rot="16200000">
              <a:off x="551529" y="3566970"/>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6" name="Rectangle 15"/>
            <p:cNvSpPr/>
            <p:nvPr/>
          </p:nvSpPr>
          <p:spPr>
            <a:xfrm>
              <a:off x="495472" y="3817385"/>
              <a:ext cx="2171830" cy="1631216"/>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Poppins Light"/>
                  <a:ea typeface="+mn-ea"/>
                  <a:cs typeface="+mn-cs"/>
                </a:rPr>
                <a:t>Selected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baseline characteristics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and demographics</a:t>
              </a:r>
              <a:endParaRPr kumimoji="0" lang="en-GB" sz="1100" b="1" i="0" u="none" strike="noStrike" kern="1200" cap="none" spc="0" normalizeH="0" baseline="30000" noProof="0" dirty="0">
                <a:ln>
                  <a:noFill/>
                </a:ln>
                <a:solidFill>
                  <a:prstClr val="white"/>
                </a:solidFill>
                <a:effectLst/>
                <a:uLnTx/>
                <a:uFillTx/>
                <a:latin typeface="Poppins Light"/>
                <a:ea typeface="+mn-ea"/>
                <a:cs typeface="+mn-cs"/>
              </a:endParaRPr>
            </a:p>
          </p:txBody>
        </p:sp>
        <p:sp>
          <p:nvSpPr>
            <p:cNvPr id="23" name="Rectangle 22"/>
            <p:cNvSpPr/>
            <p:nvPr/>
          </p:nvSpPr>
          <p:spPr>
            <a:xfrm>
              <a:off x="6852209" y="4581040"/>
              <a:ext cx="1971604" cy="1285737"/>
            </a:xfrm>
            <a:prstGeom prst="rect">
              <a:avLst/>
            </a:prstGeom>
            <a:noFill/>
            <a:ln>
              <a:noFill/>
            </a:ln>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8595B"/>
                  </a:solidFill>
                  <a:effectLst/>
                  <a:uLnTx/>
                  <a:uFillTx/>
                  <a:latin typeface="Poppins Light"/>
                  <a:ea typeface="+mn-ea"/>
                  <a:cs typeface="+mn-cs"/>
                </a:rPr>
                <a:t>88%</a:t>
              </a:r>
              <a:r>
                <a:rPr kumimoji="0" lang="en-GB" sz="1800" b="0" i="0" u="none" strike="noStrike" kern="1200" cap="none" spc="0" normalizeH="0" baseline="0" noProof="0" dirty="0">
                  <a:ln>
                    <a:noFill/>
                  </a:ln>
                  <a:solidFill>
                    <a:srgbClr val="58595B"/>
                  </a:solidFill>
                  <a:effectLst/>
                  <a:uLnTx/>
                  <a:uFillTx/>
                  <a:latin typeface="Poppins Light"/>
                  <a:ea typeface="+mn-ea"/>
                  <a:cs typeface="+mn-cs"/>
                </a:rPr>
                <a:t> of</a:t>
              </a:r>
              <a:br>
                <a:rPr kumimoji="0" lang="en-GB" sz="1800" b="0" i="0" u="none" strike="noStrike" kern="1200" cap="none" spc="0" normalizeH="0" baseline="0" noProof="0" dirty="0">
                  <a:ln>
                    <a:noFill/>
                  </a:ln>
                  <a:solidFill>
                    <a:srgbClr val="58595B"/>
                  </a:solidFill>
                  <a:effectLst/>
                  <a:uLnTx/>
                  <a:uFillTx/>
                  <a:latin typeface="Poppins Light"/>
                  <a:ea typeface="+mn-ea"/>
                  <a:cs typeface="+mn-cs"/>
                </a:rPr>
              </a:br>
              <a:r>
                <a:rPr kumimoji="0" lang="en-GB" sz="1800" b="0" i="0" u="none" strike="noStrike" kern="1200" cap="none" spc="0" normalizeH="0" baseline="0" noProof="0" dirty="0">
                  <a:ln>
                    <a:noFill/>
                  </a:ln>
                  <a:solidFill>
                    <a:srgbClr val="58595B"/>
                  </a:solidFill>
                  <a:effectLst/>
                  <a:uLnTx/>
                  <a:uFillTx/>
                  <a:latin typeface="Poppins Light"/>
                  <a:ea typeface="+mn-ea"/>
                  <a:cs typeface="+mn-cs"/>
                </a:rPr>
                <a:t>participants had testicular cancer</a:t>
              </a:r>
              <a:endParaRPr kumimoji="0" lang="en-GB" sz="1800" b="0" i="0" u="none" strike="noStrike" kern="1200" cap="none" spc="0" normalizeH="0" baseline="30000" noProof="0" dirty="0">
                <a:ln>
                  <a:noFill/>
                </a:ln>
                <a:solidFill>
                  <a:srgbClr val="58595B"/>
                </a:solidFill>
                <a:effectLst/>
                <a:uLnTx/>
                <a:uFillTx/>
                <a:latin typeface="Poppins Light"/>
                <a:ea typeface="+mn-ea"/>
                <a:cs typeface="+mn-cs"/>
              </a:endParaRPr>
            </a:p>
          </p:txBody>
        </p:sp>
        <p:pic>
          <p:nvPicPr>
            <p:cNvPr id="33" name="Picture 2"/>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08316" y="3693859"/>
              <a:ext cx="813090" cy="85607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4650264" y="3697748"/>
              <a:ext cx="2115914" cy="1961871"/>
              <a:chOff x="4597939" y="3697748"/>
              <a:chExt cx="2115914" cy="1961871"/>
            </a:xfrm>
          </p:grpSpPr>
          <p:sp>
            <p:nvSpPr>
              <p:cNvPr id="27" name="Rectangle 26"/>
              <p:cNvSpPr/>
              <p:nvPr/>
            </p:nvSpPr>
            <p:spPr>
              <a:xfrm>
                <a:off x="4674311" y="4409576"/>
                <a:ext cx="1891620" cy="1209562"/>
              </a:xfrm>
              <a:prstGeom prst="rect">
                <a:avLst/>
              </a:prstGeom>
              <a:noFill/>
              <a:ln>
                <a:noFill/>
              </a:ln>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95B"/>
                    </a:solidFill>
                    <a:effectLst/>
                    <a:uLnTx/>
                    <a:uFillTx/>
                    <a:latin typeface="Poppins Light"/>
                    <a:ea typeface="+mn-ea"/>
                    <a:cs typeface="+mn-cs"/>
                  </a:rPr>
                  <a:t>Baseline morning</a:t>
                </a:r>
                <a:br>
                  <a:rPr kumimoji="0" lang="en-GB" sz="1800" b="0" i="0" u="none" strike="noStrike" kern="1200" cap="none" spc="0" normalizeH="0" baseline="0" noProof="0" dirty="0">
                    <a:ln>
                      <a:noFill/>
                    </a:ln>
                    <a:solidFill>
                      <a:srgbClr val="58595B"/>
                    </a:solidFill>
                    <a:effectLst/>
                    <a:uLnTx/>
                    <a:uFillTx/>
                    <a:latin typeface="Poppins Light"/>
                    <a:ea typeface="+mn-ea"/>
                    <a:cs typeface="+mn-cs"/>
                  </a:rPr>
                </a:br>
                <a:r>
                  <a:rPr kumimoji="0" lang="en-GB" sz="1800" b="0" i="0" u="none" strike="noStrike" kern="1200" cap="none" spc="0" normalizeH="0" baseline="0" noProof="0" dirty="0">
                    <a:ln>
                      <a:noFill/>
                    </a:ln>
                    <a:solidFill>
                      <a:srgbClr val="58595B"/>
                    </a:solidFill>
                    <a:effectLst/>
                    <a:uLnTx/>
                    <a:uFillTx/>
                    <a:latin typeface="Poppins Light"/>
                    <a:ea typeface="+mn-ea"/>
                    <a:cs typeface="+mn-cs"/>
                  </a:rPr>
                  <a:t>serum total </a:t>
                </a:r>
                <a:br>
                  <a:rPr kumimoji="0" lang="en-GB" sz="1800" b="0" i="0" u="none" strike="noStrike" kern="1200" cap="none" spc="0" normalizeH="0" baseline="0" noProof="0" dirty="0">
                    <a:ln>
                      <a:noFill/>
                    </a:ln>
                    <a:solidFill>
                      <a:srgbClr val="58595B"/>
                    </a:solidFill>
                    <a:effectLst/>
                    <a:uLnTx/>
                    <a:uFillTx/>
                    <a:latin typeface="Poppins Light"/>
                    <a:ea typeface="+mn-ea"/>
                    <a:cs typeface="+mn-cs"/>
                  </a:rPr>
                </a:br>
                <a:r>
                  <a:rPr kumimoji="0" lang="en-GB" sz="1800" b="0" i="0" u="none" strike="noStrike" kern="1200" cap="none" spc="0" normalizeH="0" baseline="0" noProof="0" dirty="0">
                    <a:ln>
                      <a:noFill/>
                    </a:ln>
                    <a:solidFill>
                      <a:srgbClr val="58595B"/>
                    </a:solidFill>
                    <a:effectLst/>
                    <a:uLnTx/>
                    <a:uFillTx/>
                    <a:latin typeface="Poppins Light"/>
                    <a:ea typeface="+mn-ea"/>
                    <a:cs typeface="+mn-cs"/>
                  </a:rPr>
                  <a:t>testosterone level</a:t>
                </a:r>
              </a:p>
            </p:txBody>
          </p:sp>
          <p:grpSp>
            <p:nvGrpSpPr>
              <p:cNvPr id="7" name="Group 6"/>
              <p:cNvGrpSpPr/>
              <p:nvPr/>
            </p:nvGrpSpPr>
            <p:grpSpPr>
              <a:xfrm>
                <a:off x="5114157" y="3697748"/>
                <a:ext cx="1011928" cy="680187"/>
                <a:chOff x="3642489" y="3833189"/>
                <a:chExt cx="2692400" cy="1809750"/>
              </a:xfrm>
            </p:grpSpPr>
            <p:sp>
              <p:nvSpPr>
                <p:cNvPr id="4" name="Freeform 3"/>
                <p:cNvSpPr/>
                <p:nvPr/>
              </p:nvSpPr>
              <p:spPr>
                <a:xfrm>
                  <a:off x="3817787" y="3991323"/>
                  <a:ext cx="657433" cy="1501751"/>
                </a:xfrm>
                <a:custGeom>
                  <a:avLst/>
                  <a:gdLst>
                    <a:gd name="connsiteX0" fmla="*/ 113466 w 657433"/>
                    <a:gd name="connsiteY0" fmla="*/ 126814 h 1501751"/>
                    <a:gd name="connsiteX1" fmla="*/ 30035 w 657433"/>
                    <a:gd name="connsiteY1" fmla="*/ 116803 h 1501751"/>
                    <a:gd name="connsiteX2" fmla="*/ 0 w 657433"/>
                    <a:gd name="connsiteY2" fmla="*/ 76756 h 1501751"/>
                    <a:gd name="connsiteX3" fmla="*/ 0 w 657433"/>
                    <a:gd name="connsiteY3" fmla="*/ 43384 h 1501751"/>
                    <a:gd name="connsiteX4" fmla="*/ 53395 w 657433"/>
                    <a:gd name="connsiteY4" fmla="*/ 0 h 1501751"/>
                    <a:gd name="connsiteX5" fmla="*/ 604038 w 657433"/>
                    <a:gd name="connsiteY5" fmla="*/ 0 h 1501751"/>
                    <a:gd name="connsiteX6" fmla="*/ 647422 w 657433"/>
                    <a:gd name="connsiteY6" fmla="*/ 33372 h 1501751"/>
                    <a:gd name="connsiteX7" fmla="*/ 657433 w 657433"/>
                    <a:gd name="connsiteY7" fmla="*/ 56732 h 1501751"/>
                    <a:gd name="connsiteX8" fmla="*/ 657433 w 657433"/>
                    <a:gd name="connsiteY8" fmla="*/ 73419 h 1501751"/>
                    <a:gd name="connsiteX9" fmla="*/ 634073 w 657433"/>
                    <a:gd name="connsiteY9" fmla="*/ 110128 h 1501751"/>
                    <a:gd name="connsiteX10" fmla="*/ 610712 w 657433"/>
                    <a:gd name="connsiteY10" fmla="*/ 120140 h 1501751"/>
                    <a:gd name="connsiteX11" fmla="*/ 547305 w 657433"/>
                    <a:gd name="connsiteY11" fmla="*/ 120140 h 1501751"/>
                    <a:gd name="connsiteX12" fmla="*/ 547305 w 657433"/>
                    <a:gd name="connsiteY12" fmla="*/ 1294843 h 1501751"/>
                    <a:gd name="connsiteX13" fmla="*/ 533956 w 657433"/>
                    <a:gd name="connsiteY13" fmla="*/ 1368262 h 1501751"/>
                    <a:gd name="connsiteX14" fmla="*/ 507258 w 657433"/>
                    <a:gd name="connsiteY14" fmla="*/ 1424995 h 1501751"/>
                    <a:gd name="connsiteX15" fmla="*/ 450525 w 657433"/>
                    <a:gd name="connsiteY15" fmla="*/ 1461705 h 1501751"/>
                    <a:gd name="connsiteX16" fmla="*/ 407141 w 657433"/>
                    <a:gd name="connsiteY16" fmla="*/ 1488403 h 1501751"/>
                    <a:gd name="connsiteX17" fmla="*/ 330385 w 657433"/>
                    <a:gd name="connsiteY17" fmla="*/ 1501751 h 1501751"/>
                    <a:gd name="connsiteX18" fmla="*/ 250292 w 657433"/>
                    <a:gd name="connsiteY18" fmla="*/ 1485065 h 1501751"/>
                    <a:gd name="connsiteX19" fmla="*/ 186885 w 657433"/>
                    <a:gd name="connsiteY19" fmla="*/ 1435007 h 1501751"/>
                    <a:gd name="connsiteX20" fmla="*/ 136826 w 657433"/>
                    <a:gd name="connsiteY20" fmla="*/ 1381611 h 1501751"/>
                    <a:gd name="connsiteX21" fmla="*/ 113466 w 657433"/>
                    <a:gd name="connsiteY21" fmla="*/ 1318204 h 1501751"/>
                    <a:gd name="connsiteX22" fmla="*/ 106791 w 657433"/>
                    <a:gd name="connsiteY22" fmla="*/ 1271483 h 1501751"/>
                    <a:gd name="connsiteX23" fmla="*/ 113466 w 657433"/>
                    <a:gd name="connsiteY23" fmla="*/ 126814 h 150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433" h="1501751">
                      <a:moveTo>
                        <a:pt x="113466" y="126814"/>
                      </a:moveTo>
                      <a:lnTo>
                        <a:pt x="30035" y="116803"/>
                      </a:lnTo>
                      <a:lnTo>
                        <a:pt x="0" y="76756"/>
                      </a:lnTo>
                      <a:lnTo>
                        <a:pt x="0" y="43384"/>
                      </a:lnTo>
                      <a:lnTo>
                        <a:pt x="53395" y="0"/>
                      </a:lnTo>
                      <a:lnTo>
                        <a:pt x="604038" y="0"/>
                      </a:lnTo>
                      <a:lnTo>
                        <a:pt x="647422" y="33372"/>
                      </a:lnTo>
                      <a:lnTo>
                        <a:pt x="657433" y="56732"/>
                      </a:lnTo>
                      <a:lnTo>
                        <a:pt x="657433" y="73419"/>
                      </a:lnTo>
                      <a:lnTo>
                        <a:pt x="634073" y="110128"/>
                      </a:lnTo>
                      <a:lnTo>
                        <a:pt x="610712" y="120140"/>
                      </a:lnTo>
                      <a:lnTo>
                        <a:pt x="547305" y="120140"/>
                      </a:lnTo>
                      <a:lnTo>
                        <a:pt x="547305" y="1294843"/>
                      </a:lnTo>
                      <a:lnTo>
                        <a:pt x="533956" y="1368262"/>
                      </a:lnTo>
                      <a:lnTo>
                        <a:pt x="507258" y="1424995"/>
                      </a:lnTo>
                      <a:lnTo>
                        <a:pt x="450525" y="1461705"/>
                      </a:lnTo>
                      <a:lnTo>
                        <a:pt x="407141" y="1488403"/>
                      </a:lnTo>
                      <a:lnTo>
                        <a:pt x="330385" y="1501751"/>
                      </a:lnTo>
                      <a:lnTo>
                        <a:pt x="250292" y="1485065"/>
                      </a:lnTo>
                      <a:lnTo>
                        <a:pt x="186885" y="1435007"/>
                      </a:lnTo>
                      <a:lnTo>
                        <a:pt x="136826" y="1381611"/>
                      </a:lnTo>
                      <a:lnTo>
                        <a:pt x="113466" y="1318204"/>
                      </a:lnTo>
                      <a:lnTo>
                        <a:pt x="106791" y="1271483"/>
                      </a:lnTo>
                      <a:lnTo>
                        <a:pt x="113466" y="12681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7" name="Freeform 36"/>
                <p:cNvSpPr/>
                <p:nvPr/>
              </p:nvSpPr>
              <p:spPr>
                <a:xfrm>
                  <a:off x="4677680" y="3993864"/>
                  <a:ext cx="657433" cy="1501751"/>
                </a:xfrm>
                <a:custGeom>
                  <a:avLst/>
                  <a:gdLst>
                    <a:gd name="connsiteX0" fmla="*/ 113466 w 657433"/>
                    <a:gd name="connsiteY0" fmla="*/ 126814 h 1501751"/>
                    <a:gd name="connsiteX1" fmla="*/ 30035 w 657433"/>
                    <a:gd name="connsiteY1" fmla="*/ 116803 h 1501751"/>
                    <a:gd name="connsiteX2" fmla="*/ 0 w 657433"/>
                    <a:gd name="connsiteY2" fmla="*/ 76756 h 1501751"/>
                    <a:gd name="connsiteX3" fmla="*/ 0 w 657433"/>
                    <a:gd name="connsiteY3" fmla="*/ 43384 h 1501751"/>
                    <a:gd name="connsiteX4" fmla="*/ 53395 w 657433"/>
                    <a:gd name="connsiteY4" fmla="*/ 0 h 1501751"/>
                    <a:gd name="connsiteX5" fmla="*/ 604038 w 657433"/>
                    <a:gd name="connsiteY5" fmla="*/ 0 h 1501751"/>
                    <a:gd name="connsiteX6" fmla="*/ 647422 w 657433"/>
                    <a:gd name="connsiteY6" fmla="*/ 33372 h 1501751"/>
                    <a:gd name="connsiteX7" fmla="*/ 657433 w 657433"/>
                    <a:gd name="connsiteY7" fmla="*/ 56732 h 1501751"/>
                    <a:gd name="connsiteX8" fmla="*/ 657433 w 657433"/>
                    <a:gd name="connsiteY8" fmla="*/ 73419 h 1501751"/>
                    <a:gd name="connsiteX9" fmla="*/ 634073 w 657433"/>
                    <a:gd name="connsiteY9" fmla="*/ 110128 h 1501751"/>
                    <a:gd name="connsiteX10" fmla="*/ 610712 w 657433"/>
                    <a:gd name="connsiteY10" fmla="*/ 120140 h 1501751"/>
                    <a:gd name="connsiteX11" fmla="*/ 547305 w 657433"/>
                    <a:gd name="connsiteY11" fmla="*/ 120140 h 1501751"/>
                    <a:gd name="connsiteX12" fmla="*/ 547305 w 657433"/>
                    <a:gd name="connsiteY12" fmla="*/ 1294843 h 1501751"/>
                    <a:gd name="connsiteX13" fmla="*/ 533956 w 657433"/>
                    <a:gd name="connsiteY13" fmla="*/ 1368262 h 1501751"/>
                    <a:gd name="connsiteX14" fmla="*/ 507258 w 657433"/>
                    <a:gd name="connsiteY14" fmla="*/ 1424995 h 1501751"/>
                    <a:gd name="connsiteX15" fmla="*/ 450525 w 657433"/>
                    <a:gd name="connsiteY15" fmla="*/ 1461705 h 1501751"/>
                    <a:gd name="connsiteX16" fmla="*/ 407141 w 657433"/>
                    <a:gd name="connsiteY16" fmla="*/ 1488403 h 1501751"/>
                    <a:gd name="connsiteX17" fmla="*/ 330385 w 657433"/>
                    <a:gd name="connsiteY17" fmla="*/ 1501751 h 1501751"/>
                    <a:gd name="connsiteX18" fmla="*/ 250292 w 657433"/>
                    <a:gd name="connsiteY18" fmla="*/ 1485065 h 1501751"/>
                    <a:gd name="connsiteX19" fmla="*/ 186885 w 657433"/>
                    <a:gd name="connsiteY19" fmla="*/ 1435007 h 1501751"/>
                    <a:gd name="connsiteX20" fmla="*/ 136826 w 657433"/>
                    <a:gd name="connsiteY20" fmla="*/ 1381611 h 1501751"/>
                    <a:gd name="connsiteX21" fmla="*/ 113466 w 657433"/>
                    <a:gd name="connsiteY21" fmla="*/ 1318204 h 1501751"/>
                    <a:gd name="connsiteX22" fmla="*/ 106791 w 657433"/>
                    <a:gd name="connsiteY22" fmla="*/ 1271483 h 1501751"/>
                    <a:gd name="connsiteX23" fmla="*/ 113466 w 657433"/>
                    <a:gd name="connsiteY23" fmla="*/ 126814 h 150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433" h="1501751">
                      <a:moveTo>
                        <a:pt x="113466" y="126814"/>
                      </a:moveTo>
                      <a:lnTo>
                        <a:pt x="30035" y="116803"/>
                      </a:lnTo>
                      <a:lnTo>
                        <a:pt x="0" y="76756"/>
                      </a:lnTo>
                      <a:lnTo>
                        <a:pt x="0" y="43384"/>
                      </a:lnTo>
                      <a:lnTo>
                        <a:pt x="53395" y="0"/>
                      </a:lnTo>
                      <a:lnTo>
                        <a:pt x="604038" y="0"/>
                      </a:lnTo>
                      <a:lnTo>
                        <a:pt x="647422" y="33372"/>
                      </a:lnTo>
                      <a:lnTo>
                        <a:pt x="657433" y="56732"/>
                      </a:lnTo>
                      <a:lnTo>
                        <a:pt x="657433" y="73419"/>
                      </a:lnTo>
                      <a:lnTo>
                        <a:pt x="634073" y="110128"/>
                      </a:lnTo>
                      <a:lnTo>
                        <a:pt x="610712" y="120140"/>
                      </a:lnTo>
                      <a:lnTo>
                        <a:pt x="547305" y="120140"/>
                      </a:lnTo>
                      <a:lnTo>
                        <a:pt x="547305" y="1294843"/>
                      </a:lnTo>
                      <a:lnTo>
                        <a:pt x="533956" y="1368262"/>
                      </a:lnTo>
                      <a:lnTo>
                        <a:pt x="507258" y="1424995"/>
                      </a:lnTo>
                      <a:lnTo>
                        <a:pt x="450525" y="1461705"/>
                      </a:lnTo>
                      <a:lnTo>
                        <a:pt x="407141" y="1488403"/>
                      </a:lnTo>
                      <a:lnTo>
                        <a:pt x="330385" y="1501751"/>
                      </a:lnTo>
                      <a:lnTo>
                        <a:pt x="250292" y="1485065"/>
                      </a:lnTo>
                      <a:lnTo>
                        <a:pt x="186885" y="1435007"/>
                      </a:lnTo>
                      <a:lnTo>
                        <a:pt x="136826" y="1381611"/>
                      </a:lnTo>
                      <a:lnTo>
                        <a:pt x="113466" y="1318204"/>
                      </a:lnTo>
                      <a:lnTo>
                        <a:pt x="106791" y="1271483"/>
                      </a:lnTo>
                      <a:lnTo>
                        <a:pt x="113466" y="12681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8" name="Freeform 37"/>
                <p:cNvSpPr/>
                <p:nvPr/>
              </p:nvSpPr>
              <p:spPr>
                <a:xfrm>
                  <a:off x="5504200" y="3993864"/>
                  <a:ext cx="657433" cy="1501751"/>
                </a:xfrm>
                <a:custGeom>
                  <a:avLst/>
                  <a:gdLst>
                    <a:gd name="connsiteX0" fmla="*/ 113466 w 657433"/>
                    <a:gd name="connsiteY0" fmla="*/ 126814 h 1501751"/>
                    <a:gd name="connsiteX1" fmla="*/ 30035 w 657433"/>
                    <a:gd name="connsiteY1" fmla="*/ 116803 h 1501751"/>
                    <a:gd name="connsiteX2" fmla="*/ 0 w 657433"/>
                    <a:gd name="connsiteY2" fmla="*/ 76756 h 1501751"/>
                    <a:gd name="connsiteX3" fmla="*/ 0 w 657433"/>
                    <a:gd name="connsiteY3" fmla="*/ 43384 h 1501751"/>
                    <a:gd name="connsiteX4" fmla="*/ 53395 w 657433"/>
                    <a:gd name="connsiteY4" fmla="*/ 0 h 1501751"/>
                    <a:gd name="connsiteX5" fmla="*/ 604038 w 657433"/>
                    <a:gd name="connsiteY5" fmla="*/ 0 h 1501751"/>
                    <a:gd name="connsiteX6" fmla="*/ 647422 w 657433"/>
                    <a:gd name="connsiteY6" fmla="*/ 33372 h 1501751"/>
                    <a:gd name="connsiteX7" fmla="*/ 657433 w 657433"/>
                    <a:gd name="connsiteY7" fmla="*/ 56732 h 1501751"/>
                    <a:gd name="connsiteX8" fmla="*/ 657433 w 657433"/>
                    <a:gd name="connsiteY8" fmla="*/ 73419 h 1501751"/>
                    <a:gd name="connsiteX9" fmla="*/ 634073 w 657433"/>
                    <a:gd name="connsiteY9" fmla="*/ 110128 h 1501751"/>
                    <a:gd name="connsiteX10" fmla="*/ 610712 w 657433"/>
                    <a:gd name="connsiteY10" fmla="*/ 120140 h 1501751"/>
                    <a:gd name="connsiteX11" fmla="*/ 547305 w 657433"/>
                    <a:gd name="connsiteY11" fmla="*/ 120140 h 1501751"/>
                    <a:gd name="connsiteX12" fmla="*/ 547305 w 657433"/>
                    <a:gd name="connsiteY12" fmla="*/ 1294843 h 1501751"/>
                    <a:gd name="connsiteX13" fmla="*/ 533956 w 657433"/>
                    <a:gd name="connsiteY13" fmla="*/ 1368262 h 1501751"/>
                    <a:gd name="connsiteX14" fmla="*/ 507258 w 657433"/>
                    <a:gd name="connsiteY14" fmla="*/ 1424995 h 1501751"/>
                    <a:gd name="connsiteX15" fmla="*/ 450525 w 657433"/>
                    <a:gd name="connsiteY15" fmla="*/ 1461705 h 1501751"/>
                    <a:gd name="connsiteX16" fmla="*/ 407141 w 657433"/>
                    <a:gd name="connsiteY16" fmla="*/ 1488403 h 1501751"/>
                    <a:gd name="connsiteX17" fmla="*/ 330385 w 657433"/>
                    <a:gd name="connsiteY17" fmla="*/ 1501751 h 1501751"/>
                    <a:gd name="connsiteX18" fmla="*/ 250292 w 657433"/>
                    <a:gd name="connsiteY18" fmla="*/ 1485065 h 1501751"/>
                    <a:gd name="connsiteX19" fmla="*/ 186885 w 657433"/>
                    <a:gd name="connsiteY19" fmla="*/ 1435007 h 1501751"/>
                    <a:gd name="connsiteX20" fmla="*/ 136826 w 657433"/>
                    <a:gd name="connsiteY20" fmla="*/ 1381611 h 1501751"/>
                    <a:gd name="connsiteX21" fmla="*/ 113466 w 657433"/>
                    <a:gd name="connsiteY21" fmla="*/ 1318204 h 1501751"/>
                    <a:gd name="connsiteX22" fmla="*/ 106791 w 657433"/>
                    <a:gd name="connsiteY22" fmla="*/ 1271483 h 1501751"/>
                    <a:gd name="connsiteX23" fmla="*/ 113466 w 657433"/>
                    <a:gd name="connsiteY23" fmla="*/ 126814 h 150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433" h="1501751">
                      <a:moveTo>
                        <a:pt x="113466" y="126814"/>
                      </a:moveTo>
                      <a:lnTo>
                        <a:pt x="30035" y="116803"/>
                      </a:lnTo>
                      <a:lnTo>
                        <a:pt x="0" y="76756"/>
                      </a:lnTo>
                      <a:lnTo>
                        <a:pt x="0" y="43384"/>
                      </a:lnTo>
                      <a:lnTo>
                        <a:pt x="53395" y="0"/>
                      </a:lnTo>
                      <a:lnTo>
                        <a:pt x="604038" y="0"/>
                      </a:lnTo>
                      <a:lnTo>
                        <a:pt x="647422" y="33372"/>
                      </a:lnTo>
                      <a:lnTo>
                        <a:pt x="657433" y="56732"/>
                      </a:lnTo>
                      <a:lnTo>
                        <a:pt x="657433" y="73419"/>
                      </a:lnTo>
                      <a:lnTo>
                        <a:pt x="634073" y="110128"/>
                      </a:lnTo>
                      <a:lnTo>
                        <a:pt x="610712" y="120140"/>
                      </a:lnTo>
                      <a:lnTo>
                        <a:pt x="547305" y="120140"/>
                      </a:lnTo>
                      <a:lnTo>
                        <a:pt x="547305" y="1294843"/>
                      </a:lnTo>
                      <a:lnTo>
                        <a:pt x="533956" y="1368262"/>
                      </a:lnTo>
                      <a:lnTo>
                        <a:pt x="507258" y="1424995"/>
                      </a:lnTo>
                      <a:lnTo>
                        <a:pt x="450525" y="1461705"/>
                      </a:lnTo>
                      <a:lnTo>
                        <a:pt x="407141" y="1488403"/>
                      </a:lnTo>
                      <a:lnTo>
                        <a:pt x="330385" y="1501751"/>
                      </a:lnTo>
                      <a:lnTo>
                        <a:pt x="250292" y="1485065"/>
                      </a:lnTo>
                      <a:lnTo>
                        <a:pt x="186885" y="1435007"/>
                      </a:lnTo>
                      <a:lnTo>
                        <a:pt x="136826" y="1381611"/>
                      </a:lnTo>
                      <a:lnTo>
                        <a:pt x="113466" y="1318204"/>
                      </a:lnTo>
                      <a:lnTo>
                        <a:pt x="106791" y="1271483"/>
                      </a:lnTo>
                      <a:lnTo>
                        <a:pt x="113466" y="12681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7171" name="Picture 3"/>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2489" y="3833189"/>
                  <a:ext cx="26924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0" name="Rectangle 39"/>
              <p:cNvSpPr/>
              <p:nvPr/>
            </p:nvSpPr>
            <p:spPr>
              <a:xfrm>
                <a:off x="4597939" y="5074844"/>
                <a:ext cx="2115914"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8595B"/>
                    </a:solidFill>
                    <a:effectLst/>
                    <a:uLnTx/>
                    <a:uFillTx/>
                    <a:latin typeface="Poppins Light"/>
                    <a:ea typeface="+mn-ea"/>
                    <a:cs typeface="+mn-cs"/>
                  </a:rPr>
                  <a:t>7–12</a:t>
                </a:r>
                <a:r>
                  <a:rPr kumimoji="0" lang="en-GB" sz="1800" b="1" i="0" u="none" strike="noStrike" kern="1200" cap="none" spc="0" normalizeH="0" baseline="0" noProof="0" dirty="0">
                    <a:ln>
                      <a:noFill/>
                    </a:ln>
                    <a:solidFill>
                      <a:srgbClr val="58595B"/>
                    </a:solidFill>
                    <a:effectLst/>
                    <a:uLnTx/>
                    <a:uFillTx/>
                    <a:latin typeface="Poppins Light"/>
                    <a:ea typeface="+mn-ea"/>
                    <a:cs typeface="+mn-cs"/>
                  </a:rPr>
                  <a:t> </a:t>
                </a:r>
                <a:r>
                  <a:rPr kumimoji="0" lang="en-GB" sz="1800" b="1" i="0" u="none" strike="noStrike" kern="1200" cap="none" spc="0" normalizeH="0" baseline="0" noProof="0" dirty="0" err="1">
                    <a:ln>
                      <a:noFill/>
                    </a:ln>
                    <a:solidFill>
                      <a:srgbClr val="58595B"/>
                    </a:solidFill>
                    <a:effectLst/>
                    <a:uLnTx/>
                    <a:uFillTx/>
                    <a:latin typeface="Poppins Light"/>
                    <a:ea typeface="+mn-ea"/>
                    <a:cs typeface="+mn-cs"/>
                  </a:rPr>
                  <a:t>nmol</a:t>
                </a:r>
                <a:r>
                  <a:rPr kumimoji="0" lang="en-GB" sz="1800" b="1" i="0" u="none" strike="noStrike" kern="1200" cap="none" spc="0" normalizeH="0" baseline="0" noProof="0" dirty="0">
                    <a:ln>
                      <a:noFill/>
                    </a:ln>
                    <a:solidFill>
                      <a:srgbClr val="58595B"/>
                    </a:solidFill>
                    <a:effectLst/>
                    <a:uLnTx/>
                    <a:uFillTx/>
                    <a:latin typeface="Poppins Light"/>
                    <a:ea typeface="+mn-ea"/>
                    <a:cs typeface="+mn-cs"/>
                  </a:rPr>
                  <a:t>/L</a:t>
                </a:r>
              </a:p>
            </p:txBody>
          </p:sp>
        </p:grpSp>
        <p:grpSp>
          <p:nvGrpSpPr>
            <p:cNvPr id="10" name="Group 9"/>
            <p:cNvGrpSpPr/>
            <p:nvPr/>
          </p:nvGrpSpPr>
          <p:grpSpPr>
            <a:xfrm>
              <a:off x="2712661" y="3686316"/>
              <a:ext cx="1826551" cy="2250302"/>
              <a:chOff x="2712661" y="3686316"/>
              <a:chExt cx="1826551" cy="2250302"/>
            </a:xfrm>
          </p:grpSpPr>
          <p:sp>
            <p:nvSpPr>
              <p:cNvPr id="31" name="Rectangle 30"/>
              <p:cNvSpPr/>
              <p:nvPr/>
            </p:nvSpPr>
            <p:spPr>
              <a:xfrm>
                <a:off x="3149428" y="4588087"/>
                <a:ext cx="858812" cy="400109"/>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95B"/>
                    </a:solidFill>
                    <a:effectLst/>
                    <a:uLnTx/>
                    <a:uFillTx/>
                    <a:latin typeface="Poppins Light"/>
                    <a:ea typeface="+mn-ea"/>
                    <a:cs typeface="+mn-cs"/>
                  </a:rPr>
                  <a:t>Age</a:t>
                </a:r>
                <a:endParaRPr kumimoji="0" lang="en-GB" sz="2000" b="0" i="0" u="none" strike="noStrike" kern="1200" cap="none" spc="0" normalizeH="0" baseline="30000" noProof="0" dirty="0">
                  <a:ln>
                    <a:noFill/>
                  </a:ln>
                  <a:solidFill>
                    <a:srgbClr val="58595B"/>
                  </a:solidFill>
                  <a:effectLst/>
                  <a:uLnTx/>
                  <a:uFillTx/>
                  <a:latin typeface="Poppins Light"/>
                  <a:ea typeface="+mn-ea"/>
                  <a:cs typeface="+mn-cs"/>
                </a:endParaRPr>
              </a:p>
            </p:txBody>
          </p:sp>
          <p:sp>
            <p:nvSpPr>
              <p:cNvPr id="41" name="Rectangle 40"/>
              <p:cNvSpPr/>
              <p:nvPr/>
            </p:nvSpPr>
            <p:spPr>
              <a:xfrm>
                <a:off x="2712661" y="5074844"/>
                <a:ext cx="1826551" cy="86177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8595B"/>
                    </a:solidFill>
                    <a:effectLst/>
                    <a:uLnTx/>
                    <a:uFillTx/>
                    <a:latin typeface="Poppins Light"/>
                    <a:ea typeface="+mn-ea"/>
                    <a:cs typeface="+mn-cs"/>
                  </a:rPr>
                  <a:t>25–50</a:t>
                </a:r>
                <a:r>
                  <a:rPr kumimoji="0" lang="en-GB" sz="1800" b="1" i="0" u="none" strike="noStrike" kern="1200" cap="none" spc="0" normalizeH="0" baseline="0" noProof="0" dirty="0">
                    <a:ln>
                      <a:noFill/>
                    </a:ln>
                    <a:solidFill>
                      <a:srgbClr val="58595B"/>
                    </a:solidFill>
                    <a:effectLst/>
                    <a:uLnTx/>
                    <a:uFillTx/>
                    <a:latin typeface="Poppins Light"/>
                    <a:ea typeface="+mn-ea"/>
                    <a:cs typeface="+mn-cs"/>
                  </a:rPr>
                  <a:t> years</a:t>
                </a:r>
              </a:p>
            </p:txBody>
          </p:sp>
          <p:pic>
            <p:nvPicPr>
              <p:cNvPr id="7172"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9570" y="3686316"/>
                <a:ext cx="856330" cy="87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6" name="Straight Connector 45"/>
            <p:cNvCxnSpPr/>
            <p:nvPr/>
          </p:nvCxnSpPr>
          <p:spPr>
            <a:xfrm>
              <a:off x="6808016" y="3594389"/>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538004" y="3594389"/>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55722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120" y="1095388"/>
            <a:ext cx="11604396" cy="4667223"/>
          </a:xfrm>
        </p:spPr>
        <p:txBody>
          <a:bodyPr>
            <a:noAutofit/>
          </a:bodyPr>
          <a:lstStyle/>
          <a:p>
            <a:pPr lvl="0">
              <a:buClr>
                <a:srgbClr val="005294"/>
              </a:buClr>
            </a:pPr>
            <a:r>
              <a:rPr lang="en-GB" sz="1600" dirty="0">
                <a:solidFill>
                  <a:schemeClr val="accent5"/>
                </a:solidFill>
              </a:rPr>
              <a:t>At Week 26, </a:t>
            </a:r>
            <a:r>
              <a:rPr lang="en-GB" sz="1600" dirty="0" err="1">
                <a:solidFill>
                  <a:schemeClr val="accent5"/>
                </a:solidFill>
              </a:rPr>
              <a:t>TTh</a:t>
            </a:r>
            <a:r>
              <a:rPr lang="en-GB" sz="1600" dirty="0">
                <a:solidFill>
                  <a:schemeClr val="accent5"/>
                </a:solidFill>
              </a:rPr>
              <a:t> was associated with:</a:t>
            </a:r>
          </a:p>
          <a:p>
            <a:pPr lvl="1">
              <a:buClr>
                <a:srgbClr val="005294"/>
              </a:buClr>
            </a:pPr>
            <a:r>
              <a:rPr lang="en-GB" sz="1400" b="1" dirty="0">
                <a:solidFill>
                  <a:schemeClr val="accent5"/>
                </a:solidFill>
              </a:rPr>
              <a:t>Significant decrease in trunk fat mass</a:t>
            </a:r>
            <a:r>
              <a:rPr lang="en-GB" sz="1400" dirty="0">
                <a:solidFill>
                  <a:schemeClr val="accent5"/>
                </a:solidFill>
              </a:rPr>
              <a:t> </a:t>
            </a:r>
            <a:br>
              <a:rPr lang="en-GB" sz="1400" dirty="0">
                <a:solidFill>
                  <a:schemeClr val="accent5"/>
                </a:solidFill>
              </a:rPr>
            </a:br>
            <a:r>
              <a:rPr lang="en-GB" sz="1400" dirty="0">
                <a:solidFill>
                  <a:schemeClr val="accent5"/>
                </a:solidFill>
              </a:rPr>
              <a:t>(−0.9 kg, 95% CI: −1.6, −0.3; p=0.0073)</a:t>
            </a:r>
          </a:p>
          <a:p>
            <a:pPr lvl="2">
              <a:spcBef>
                <a:spcPts val="0"/>
              </a:spcBef>
              <a:buClr>
                <a:srgbClr val="005294"/>
              </a:buClr>
            </a:pPr>
            <a:r>
              <a:rPr lang="en-GB" sz="1400" dirty="0">
                <a:solidFill>
                  <a:schemeClr val="accent5"/>
                </a:solidFill>
              </a:rPr>
              <a:t>25% of men had a decrease &gt;1.5 kg</a:t>
            </a:r>
          </a:p>
          <a:p>
            <a:pPr lvl="1">
              <a:buClr>
                <a:srgbClr val="005294"/>
              </a:buClr>
            </a:pPr>
            <a:r>
              <a:rPr lang="en-GB" sz="1400" b="1" dirty="0">
                <a:solidFill>
                  <a:schemeClr val="accent5"/>
                </a:solidFill>
              </a:rPr>
              <a:t>Decrease in whole-body fat mass</a:t>
            </a:r>
            <a:r>
              <a:rPr lang="en-GB" sz="1400" dirty="0">
                <a:solidFill>
                  <a:schemeClr val="accent5"/>
                </a:solidFill>
              </a:rPr>
              <a:t> </a:t>
            </a:r>
            <a:br>
              <a:rPr lang="en-GB" sz="1400" dirty="0">
                <a:solidFill>
                  <a:schemeClr val="accent5"/>
                </a:solidFill>
              </a:rPr>
            </a:br>
            <a:r>
              <a:rPr lang="en-GB" sz="1400" dirty="0">
                <a:solidFill>
                  <a:schemeClr val="accent5"/>
                </a:solidFill>
              </a:rPr>
              <a:t>(−1.8 kg, 95% CI: −2.9, −0.7; p=0.0016)</a:t>
            </a:r>
          </a:p>
          <a:p>
            <a:pPr lvl="1">
              <a:buClr>
                <a:srgbClr val="005294"/>
              </a:buClr>
            </a:pPr>
            <a:r>
              <a:rPr lang="en-GB" sz="1400" b="1" dirty="0">
                <a:solidFill>
                  <a:schemeClr val="accent5"/>
                </a:solidFill>
              </a:rPr>
              <a:t>Increase in whole-body lean mass</a:t>
            </a:r>
            <a:r>
              <a:rPr lang="en-GB" sz="1400" dirty="0">
                <a:solidFill>
                  <a:schemeClr val="accent5"/>
                </a:solidFill>
              </a:rPr>
              <a:t> </a:t>
            </a:r>
            <a:br>
              <a:rPr lang="en-GB" sz="1400" dirty="0">
                <a:solidFill>
                  <a:schemeClr val="accent5"/>
                </a:solidFill>
              </a:rPr>
            </a:br>
            <a:r>
              <a:rPr lang="en-GB" sz="1400" dirty="0">
                <a:solidFill>
                  <a:schemeClr val="accent5"/>
                </a:solidFill>
              </a:rPr>
              <a:t>(1.5 kg, 95% CI: 0.9, 2.1; p&lt;0.001)</a:t>
            </a:r>
          </a:p>
          <a:p>
            <a:pPr lvl="0">
              <a:buClr>
                <a:srgbClr val="005294"/>
              </a:buClr>
            </a:pPr>
            <a:r>
              <a:rPr lang="en-GB" sz="1600" dirty="0">
                <a:solidFill>
                  <a:schemeClr val="accent5"/>
                </a:solidFill>
              </a:rPr>
              <a:t>Decrease in fat mass was greatest in men with </a:t>
            </a:r>
            <a:br>
              <a:rPr lang="en-GB" sz="1600" dirty="0">
                <a:solidFill>
                  <a:schemeClr val="accent5"/>
                </a:solidFill>
              </a:rPr>
            </a:br>
            <a:r>
              <a:rPr lang="en-GB" sz="1600" dirty="0">
                <a:solidFill>
                  <a:schemeClr val="accent5"/>
                </a:solidFill>
              </a:rPr>
              <a:t>a high trunk fat mass at baseline</a:t>
            </a:r>
          </a:p>
          <a:p>
            <a:pPr lvl="0">
              <a:buClr>
                <a:srgbClr val="005294"/>
              </a:buClr>
            </a:pPr>
            <a:r>
              <a:rPr lang="en-GB" sz="1600" spc="-20" dirty="0">
                <a:solidFill>
                  <a:schemeClr val="accent5"/>
                </a:solidFill>
              </a:rPr>
              <a:t>There was no treatment effect on any </a:t>
            </a:r>
            <a:r>
              <a:rPr lang="en-GB" sz="1600" spc="-20" dirty="0" err="1">
                <a:solidFill>
                  <a:schemeClr val="accent5"/>
                </a:solidFill>
              </a:rPr>
              <a:t>QoL</a:t>
            </a:r>
            <a:r>
              <a:rPr lang="en-GB" sz="1600" spc="-20" dirty="0">
                <a:solidFill>
                  <a:schemeClr val="accent5"/>
                </a:solidFill>
              </a:rPr>
              <a:t> scores</a:t>
            </a:r>
            <a:endParaRPr lang="en-GB" sz="1600" b="1" spc="-20" dirty="0">
              <a:solidFill>
                <a:schemeClr val="accent5"/>
              </a:solidFill>
            </a:endParaRPr>
          </a:p>
          <a:p>
            <a:pPr marL="0" indent="0">
              <a:spcBef>
                <a:spcPts val="600"/>
              </a:spcBef>
              <a:buClr>
                <a:srgbClr val="005294"/>
              </a:buClr>
              <a:buNone/>
            </a:pPr>
            <a:r>
              <a:rPr lang="en-GB" sz="1800" b="1" dirty="0">
                <a:solidFill>
                  <a:schemeClr val="accent5"/>
                </a:solidFill>
              </a:rPr>
              <a:t>Conclusions</a:t>
            </a:r>
          </a:p>
          <a:p>
            <a:pPr>
              <a:spcBef>
                <a:spcPts val="0"/>
              </a:spcBef>
              <a:buClr>
                <a:srgbClr val="005294"/>
              </a:buClr>
            </a:pPr>
            <a:r>
              <a:rPr lang="en-GB" sz="1600" spc="-20" dirty="0">
                <a:solidFill>
                  <a:schemeClr val="accent5"/>
                </a:solidFill>
              </a:rPr>
              <a:t>In men with low and low-normal fasting morning</a:t>
            </a:r>
            <a:br>
              <a:rPr lang="en-GB" sz="1600" spc="-20" dirty="0">
                <a:solidFill>
                  <a:schemeClr val="accent5"/>
                </a:solidFill>
              </a:rPr>
            </a:br>
            <a:r>
              <a:rPr lang="en-GB" sz="1600" spc="-20" dirty="0">
                <a:solidFill>
                  <a:schemeClr val="accent5"/>
                </a:solidFill>
              </a:rPr>
              <a:t>total testosterone 7–12 nmol/L, </a:t>
            </a:r>
            <a:r>
              <a:rPr lang="en-GB" sz="1600" b="1" spc="-20" dirty="0" err="1">
                <a:solidFill>
                  <a:schemeClr val="accent5"/>
                </a:solidFill>
              </a:rPr>
              <a:t>TTh</a:t>
            </a:r>
            <a:r>
              <a:rPr lang="en-GB" sz="1600" b="1" spc="-20" dirty="0">
                <a:solidFill>
                  <a:schemeClr val="accent5"/>
                </a:solidFill>
              </a:rPr>
              <a:t> is associated </a:t>
            </a:r>
            <a:br>
              <a:rPr lang="en-GB" sz="1600" b="1" spc="-20" dirty="0">
                <a:solidFill>
                  <a:schemeClr val="accent5"/>
                </a:solidFill>
              </a:rPr>
            </a:br>
            <a:r>
              <a:rPr lang="en-GB" sz="1600" b="1" spc="-20" dirty="0">
                <a:solidFill>
                  <a:schemeClr val="accent5"/>
                </a:solidFill>
              </a:rPr>
              <a:t>with improvements in body composition</a:t>
            </a:r>
          </a:p>
          <a:p>
            <a:pPr marL="0" indent="0">
              <a:spcBef>
                <a:spcPts val="0"/>
              </a:spcBef>
              <a:buClr>
                <a:srgbClr val="005294"/>
              </a:buClr>
              <a:buNone/>
            </a:pPr>
            <a:endParaRPr lang="en-GB" sz="1600" b="1" spc="-20" dirty="0">
              <a:solidFill>
                <a:schemeClr val="accent5"/>
              </a:solidFill>
            </a:endParaRPr>
          </a:p>
          <a:p>
            <a:pPr lvl="0">
              <a:buClr>
                <a:srgbClr val="005294"/>
              </a:buClr>
            </a:pPr>
            <a:r>
              <a:rPr lang="en-GB" sz="1600" dirty="0">
                <a:solidFill>
                  <a:schemeClr val="accent5"/>
                </a:solidFill>
              </a:rPr>
              <a:t>The reduction in trunk fat mass with </a:t>
            </a:r>
            <a:r>
              <a:rPr lang="en-GB" sz="1600" dirty="0" err="1">
                <a:solidFill>
                  <a:schemeClr val="accent5"/>
                </a:solidFill>
              </a:rPr>
              <a:t>TTh</a:t>
            </a:r>
            <a:r>
              <a:rPr lang="en-GB" sz="1600" dirty="0">
                <a:solidFill>
                  <a:schemeClr val="accent5"/>
                </a:solidFill>
              </a:rPr>
              <a:t> is potentially more beneficial in men with an increased trunk fat mass</a:t>
            </a:r>
          </a:p>
          <a:p>
            <a:pPr lvl="1">
              <a:spcBef>
                <a:spcPts val="0"/>
              </a:spcBef>
              <a:buClr>
                <a:srgbClr val="005294"/>
              </a:buClr>
            </a:pPr>
            <a:r>
              <a:rPr lang="en-GB" sz="1400" dirty="0">
                <a:solidFill>
                  <a:schemeClr val="accent5"/>
                </a:solidFill>
              </a:rPr>
              <a:t>In these patients, </a:t>
            </a:r>
            <a:r>
              <a:rPr lang="en-GB" sz="1400" dirty="0" err="1">
                <a:solidFill>
                  <a:schemeClr val="accent5"/>
                </a:solidFill>
              </a:rPr>
              <a:t>TTh</a:t>
            </a:r>
            <a:r>
              <a:rPr lang="en-GB" sz="1400" dirty="0">
                <a:solidFill>
                  <a:schemeClr val="accent5"/>
                </a:solidFill>
              </a:rPr>
              <a:t> should be considered alongside other interventions to improve body composition</a:t>
            </a:r>
          </a:p>
        </p:txBody>
      </p:sp>
      <p:sp>
        <p:nvSpPr>
          <p:cNvPr id="2" name="Title 1"/>
          <p:cNvSpPr>
            <a:spLocks noGrp="1"/>
          </p:cNvSpPr>
          <p:nvPr>
            <p:ph type="title"/>
          </p:nvPr>
        </p:nvSpPr>
        <p:spPr>
          <a:xfrm>
            <a:off x="113120" y="152401"/>
            <a:ext cx="11435752" cy="834047"/>
          </a:xfrm>
        </p:spPr>
        <p:txBody>
          <a:bodyPr>
            <a:noAutofit/>
          </a:bodyPr>
          <a:lstStyle/>
          <a:p>
            <a:pPr algn="ctr"/>
            <a:r>
              <a:rPr lang="en-GB" sz="2400" dirty="0">
                <a:solidFill>
                  <a:schemeClr val="accent5"/>
                </a:solidFill>
              </a:rPr>
              <a:t>TRYMS Study 2019: </a:t>
            </a:r>
            <a:r>
              <a:rPr lang="en-GB" sz="2400" dirty="0" err="1">
                <a:solidFill>
                  <a:schemeClr val="accent5"/>
                </a:solidFill>
              </a:rPr>
              <a:t>TTh</a:t>
            </a:r>
            <a:r>
              <a:rPr lang="en-GB" sz="2400" dirty="0">
                <a:solidFill>
                  <a:schemeClr val="accent5"/>
                </a:solidFill>
              </a:rPr>
              <a:t> is associated with improvement in body composition including reduction in trunk fat mass in young, male cancer survivors (cont.)</a:t>
            </a:r>
          </a:p>
        </p:txBody>
      </p:sp>
      <p:sp>
        <p:nvSpPr>
          <p:cNvPr id="5" name="TextBox 4"/>
          <p:cNvSpPr txBox="1"/>
          <p:nvPr/>
        </p:nvSpPr>
        <p:spPr>
          <a:xfrm>
            <a:off x="1467437" y="5825119"/>
            <a:ext cx="10250079" cy="55399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*Boxes represent IQR, circles indicate mean, lines inside the box indicate median, whiskers represent range excluding outliers, asterisks indicate outliers.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CI, confidence interval; IQR, interquartile range;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QoL</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quality of life; TRYMS, Testosterone Replacement in Young Male Cancer Survivors;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TTh</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testosterone therapy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Adapted from Walsh JS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en-GB" sz="1000" b="0" i="1" u="none" strike="noStrike" kern="1200" cap="none" spc="0" normalizeH="0" baseline="0" noProof="0" dirty="0" err="1">
                <a:ln>
                  <a:noFill/>
                </a:ln>
                <a:solidFill>
                  <a:srgbClr val="58595B"/>
                </a:solidFill>
                <a:effectLst/>
                <a:uLnTx/>
                <a:uFillTx/>
                <a:latin typeface="Poppins Light"/>
                <a:ea typeface="+mn-ea"/>
                <a:cs typeface="+mn-cs"/>
              </a:rPr>
              <a:t>PLoS</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 Med</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2019;16:e1002960.</a:t>
            </a:r>
          </a:p>
        </p:txBody>
      </p:sp>
      <p:grpSp>
        <p:nvGrpSpPr>
          <p:cNvPr id="10" name="Group 9"/>
          <p:cNvGrpSpPr/>
          <p:nvPr/>
        </p:nvGrpSpPr>
        <p:grpSpPr>
          <a:xfrm>
            <a:off x="5816338" y="1012664"/>
            <a:ext cx="5539762" cy="3879591"/>
            <a:chOff x="4981632" y="1012663"/>
            <a:chExt cx="4137415" cy="3875425"/>
          </a:xfrm>
          <a:effectLst/>
        </p:grpSpPr>
        <p:grpSp>
          <p:nvGrpSpPr>
            <p:cNvPr id="11" name="Group 10"/>
            <p:cNvGrpSpPr/>
            <p:nvPr/>
          </p:nvGrpSpPr>
          <p:grpSpPr>
            <a:xfrm>
              <a:off x="4981632" y="1012663"/>
              <a:ext cx="4074799" cy="3875425"/>
              <a:chOff x="4981632" y="1091686"/>
              <a:chExt cx="4074799" cy="3875425"/>
            </a:xfrm>
          </p:grpSpPr>
          <p:sp>
            <p:nvSpPr>
              <p:cNvPr id="87" name="Rounded Rectangle 86"/>
              <p:cNvSpPr/>
              <p:nvPr/>
            </p:nvSpPr>
            <p:spPr>
              <a:xfrm>
                <a:off x="4981632" y="1091686"/>
                <a:ext cx="4074799" cy="3875425"/>
              </a:xfrm>
              <a:prstGeom prst="roundRect">
                <a:avLst>
                  <a:gd name="adj" fmla="val 5597"/>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88" name="Round Same Side Corner Rectangle 87"/>
              <p:cNvSpPr/>
              <p:nvPr/>
            </p:nvSpPr>
            <p:spPr>
              <a:xfrm>
                <a:off x="4981632" y="1091686"/>
                <a:ext cx="4074799" cy="523220"/>
              </a:xfrm>
              <a:prstGeom prst="round2SameRect">
                <a:avLst>
                  <a:gd name="adj1" fmla="val 40291"/>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89" name="TextBox 88"/>
              <p:cNvSpPr txBox="1"/>
              <p:nvPr/>
            </p:nvSpPr>
            <p:spPr>
              <a:xfrm>
                <a:off x="5178098" y="1091686"/>
                <a:ext cx="368186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Change in trunk fat mass, whole-body fat mass, and whole-body lean mass at 26 weeks*</a:t>
                </a:r>
                <a:endParaRPr kumimoji="0" lang="en-GB" sz="1400" b="0" i="0" u="none" strike="noStrike" kern="1200" cap="none" spc="0" normalizeH="0" baseline="0" noProof="0" dirty="0">
                  <a:ln>
                    <a:noFill/>
                  </a:ln>
                  <a:solidFill>
                    <a:prstClr val="white"/>
                  </a:solidFill>
                  <a:effectLst/>
                  <a:uLnTx/>
                  <a:uFillTx/>
                  <a:latin typeface="Poppins Light"/>
                  <a:ea typeface="+mn-ea"/>
                  <a:cs typeface="+mn-cs"/>
                </a:endParaRPr>
              </a:p>
            </p:txBody>
          </p:sp>
        </p:grpSp>
        <p:sp>
          <p:nvSpPr>
            <p:cNvPr id="12" name="Rectangle 11"/>
            <p:cNvSpPr/>
            <p:nvPr/>
          </p:nvSpPr>
          <p:spPr>
            <a:xfrm>
              <a:off x="6716632" y="1889821"/>
              <a:ext cx="1134759" cy="2539656"/>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3" name="Group 12"/>
            <p:cNvGrpSpPr/>
            <p:nvPr/>
          </p:nvGrpSpPr>
          <p:grpSpPr>
            <a:xfrm>
              <a:off x="5004210" y="1211632"/>
              <a:ext cx="4114837" cy="3654871"/>
              <a:chOff x="5004210" y="1211632"/>
              <a:chExt cx="4114837" cy="3654871"/>
            </a:xfrm>
          </p:grpSpPr>
          <p:grpSp>
            <p:nvGrpSpPr>
              <p:cNvPr id="14" name="Group 13"/>
              <p:cNvGrpSpPr/>
              <p:nvPr/>
            </p:nvGrpSpPr>
            <p:grpSpPr>
              <a:xfrm>
                <a:off x="5004210" y="1211632"/>
                <a:ext cx="4114837" cy="3654871"/>
                <a:chOff x="4981632" y="1290655"/>
                <a:chExt cx="4114837" cy="3654871"/>
              </a:xfrm>
              <a:effectLst/>
            </p:grpSpPr>
            <p:graphicFrame>
              <p:nvGraphicFramePr>
                <p:cNvPr id="85" name="Chart 84"/>
                <p:cNvGraphicFramePr/>
                <p:nvPr>
                  <p:extLst>
                    <p:ext uri="{D42A27DB-BD31-4B8C-83A1-F6EECF244321}">
                      <p14:modId xmlns:p14="http://schemas.microsoft.com/office/powerpoint/2010/main" val="618947558"/>
                    </p:ext>
                  </p:extLst>
                </p:nvPr>
              </p:nvGraphicFramePr>
              <p:xfrm>
                <a:off x="5167922" y="1290655"/>
                <a:ext cx="3928547" cy="3654871"/>
              </p:xfrm>
              <a:graphic>
                <a:graphicData uri="http://schemas.openxmlformats.org/drawingml/2006/chart">
                  <c:chart xmlns:c="http://schemas.openxmlformats.org/drawingml/2006/chart" xmlns:r="http://schemas.openxmlformats.org/officeDocument/2006/relationships" r:id="rId3"/>
                </a:graphicData>
              </a:graphic>
            </p:graphicFrame>
            <p:sp>
              <p:nvSpPr>
                <p:cNvPr id="86" name="TextBox 85"/>
                <p:cNvSpPr txBox="1"/>
                <p:nvPr/>
              </p:nvSpPr>
              <p:spPr>
                <a:xfrm rot="16200000">
                  <a:off x="4192634" y="2975365"/>
                  <a:ext cx="1854996" cy="276999"/>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EAB"/>
                      </a:solidFill>
                      <a:effectLst/>
                      <a:uLnTx/>
                      <a:uFillTx/>
                      <a:latin typeface="Poppins Light"/>
                      <a:ea typeface="+mn-ea"/>
                      <a:cs typeface="+mn-cs"/>
                    </a:rPr>
                    <a:t>Absolute change (kg)</a:t>
                  </a:r>
                </a:p>
              </p:txBody>
            </p:sp>
          </p:grpSp>
          <p:grpSp>
            <p:nvGrpSpPr>
              <p:cNvPr id="15" name="Group 14"/>
              <p:cNvGrpSpPr/>
              <p:nvPr/>
            </p:nvGrpSpPr>
            <p:grpSpPr>
              <a:xfrm>
                <a:off x="5763089" y="2451456"/>
                <a:ext cx="300082" cy="1383735"/>
                <a:chOff x="5774934" y="2530479"/>
                <a:chExt cx="300082" cy="1383735"/>
              </a:xfrm>
            </p:grpSpPr>
            <p:grpSp>
              <p:nvGrpSpPr>
                <p:cNvPr id="75" name="Group 74"/>
                <p:cNvGrpSpPr/>
                <p:nvPr/>
              </p:nvGrpSpPr>
              <p:grpSpPr>
                <a:xfrm>
                  <a:off x="5794800" y="2530479"/>
                  <a:ext cx="260350" cy="1039811"/>
                  <a:chOff x="5801152" y="2530479"/>
                  <a:chExt cx="260350" cy="1039811"/>
                </a:xfrm>
              </p:grpSpPr>
              <p:grpSp>
                <p:nvGrpSpPr>
                  <p:cNvPr id="77" name="Group 76"/>
                  <p:cNvGrpSpPr/>
                  <p:nvPr/>
                </p:nvGrpSpPr>
                <p:grpSpPr>
                  <a:xfrm>
                    <a:off x="5801152" y="2952750"/>
                    <a:ext cx="260350" cy="285750"/>
                    <a:chOff x="5952012" y="2952750"/>
                    <a:chExt cx="260350" cy="285750"/>
                  </a:xfrm>
                </p:grpSpPr>
                <p:sp>
                  <p:nvSpPr>
                    <p:cNvPr id="82" name="Rectangle 81"/>
                    <p:cNvSpPr/>
                    <p:nvPr/>
                  </p:nvSpPr>
                  <p:spPr>
                    <a:xfrm>
                      <a:off x="5952012" y="2952750"/>
                      <a:ext cx="260350" cy="285750"/>
                    </a:xfrm>
                    <a:prstGeom prst="rect">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83" name="Oval 82"/>
                    <p:cNvSpPr/>
                    <p:nvPr/>
                  </p:nvSpPr>
                  <p:spPr>
                    <a:xfrm>
                      <a:off x="6059328" y="3080527"/>
                      <a:ext cx="45719" cy="45719"/>
                    </a:xfrm>
                    <a:prstGeom prst="ellipse">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cxnSp>
                  <p:nvCxnSpPr>
                    <p:cNvPr id="84" name="Straight Connector 83"/>
                    <p:cNvCxnSpPr/>
                    <p:nvPr/>
                  </p:nvCxnSpPr>
                  <p:spPr>
                    <a:xfrm>
                      <a:off x="5952012" y="3097213"/>
                      <a:ext cx="26035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8" name="Straight Connector 77"/>
                  <p:cNvCxnSpPr/>
                  <p:nvPr/>
                </p:nvCxnSpPr>
                <p:spPr>
                  <a:xfrm>
                    <a:off x="5888678" y="3570290"/>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888678" y="2530479"/>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5931327" y="2530479"/>
                    <a:ext cx="0" cy="42227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5931327" y="3238500"/>
                    <a:ext cx="0" cy="33179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5774934" y="3544882"/>
                  <a:ext cx="30008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rPr>
                    <a:t>*</a:t>
                  </a:r>
                </a:p>
              </p:txBody>
            </p:sp>
          </p:grpSp>
          <p:grpSp>
            <p:nvGrpSpPr>
              <p:cNvPr id="16" name="Group 15"/>
              <p:cNvGrpSpPr/>
              <p:nvPr/>
            </p:nvGrpSpPr>
            <p:grpSpPr>
              <a:xfrm>
                <a:off x="6239860" y="2327610"/>
                <a:ext cx="300082" cy="1758895"/>
                <a:chOff x="6290437" y="2406633"/>
                <a:chExt cx="300082" cy="1758895"/>
              </a:xfrm>
            </p:grpSpPr>
            <p:grpSp>
              <p:nvGrpSpPr>
                <p:cNvPr id="64" name="Group 63"/>
                <p:cNvGrpSpPr/>
                <p:nvPr/>
              </p:nvGrpSpPr>
              <p:grpSpPr>
                <a:xfrm>
                  <a:off x="6310303" y="2741644"/>
                  <a:ext cx="260350" cy="911183"/>
                  <a:chOff x="6333369" y="2741644"/>
                  <a:chExt cx="260350" cy="911183"/>
                </a:xfrm>
              </p:grpSpPr>
              <p:sp>
                <p:nvSpPr>
                  <p:cNvPr id="68" name="Rectangle 67"/>
                  <p:cNvSpPr/>
                  <p:nvPr/>
                </p:nvSpPr>
                <p:spPr>
                  <a:xfrm>
                    <a:off x="6333369" y="3079750"/>
                    <a:ext cx="260350" cy="247650"/>
                  </a:xfrm>
                  <a:prstGeom prst="rect">
                    <a:avLst/>
                  </a:prstGeom>
                  <a:solidFill>
                    <a:schemeClr val="accent2"/>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69" name="Oval 68"/>
                  <p:cNvSpPr/>
                  <p:nvPr/>
                </p:nvSpPr>
                <p:spPr>
                  <a:xfrm>
                    <a:off x="6440685" y="3202764"/>
                    <a:ext cx="45719" cy="45719"/>
                  </a:xfrm>
                  <a:prstGeom prst="ellipse">
                    <a:avLst/>
                  </a:prstGeom>
                  <a:solidFill>
                    <a:schemeClr val="accent2"/>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cxnSp>
                <p:nvCxnSpPr>
                  <p:cNvPr id="70" name="Straight Connector 69"/>
                  <p:cNvCxnSpPr/>
                  <p:nvPr/>
                </p:nvCxnSpPr>
                <p:spPr>
                  <a:xfrm>
                    <a:off x="6342897" y="3195630"/>
                    <a:ext cx="242063" cy="234"/>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420895" y="3652827"/>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6420895" y="2741644"/>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6463544" y="2741644"/>
                    <a:ext cx="0" cy="33651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6463544" y="3328977"/>
                    <a:ext cx="0" cy="32385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5" name="TextBox 64"/>
                <p:cNvSpPr txBox="1"/>
                <p:nvPr/>
              </p:nvSpPr>
              <p:spPr>
                <a:xfrm>
                  <a:off x="6290437" y="3739076"/>
                  <a:ext cx="30008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rPr>
                    <a:t>*</a:t>
                  </a:r>
                </a:p>
              </p:txBody>
            </p:sp>
            <p:sp>
              <p:nvSpPr>
                <p:cNvPr id="66" name="TextBox 65"/>
                <p:cNvSpPr txBox="1"/>
                <p:nvPr/>
              </p:nvSpPr>
              <p:spPr>
                <a:xfrm>
                  <a:off x="6290437" y="3796196"/>
                  <a:ext cx="30008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rPr>
                    <a:t>*</a:t>
                  </a:r>
                </a:p>
              </p:txBody>
            </p:sp>
            <p:sp>
              <p:nvSpPr>
                <p:cNvPr id="67" name="TextBox 66"/>
                <p:cNvSpPr txBox="1"/>
                <p:nvPr/>
              </p:nvSpPr>
              <p:spPr>
                <a:xfrm>
                  <a:off x="6290437" y="2406633"/>
                  <a:ext cx="30008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rPr>
                    <a:t>*</a:t>
                  </a:r>
                </a:p>
              </p:txBody>
            </p:sp>
          </p:grpSp>
          <p:grpSp>
            <p:nvGrpSpPr>
              <p:cNvPr id="17" name="Group 16"/>
              <p:cNvGrpSpPr/>
              <p:nvPr/>
            </p:nvGrpSpPr>
            <p:grpSpPr>
              <a:xfrm>
                <a:off x="8054568" y="2634520"/>
                <a:ext cx="260350" cy="819079"/>
                <a:chOff x="5801152" y="2722627"/>
                <a:chExt cx="260350" cy="819079"/>
              </a:xfrm>
            </p:grpSpPr>
            <p:grpSp>
              <p:nvGrpSpPr>
                <p:cNvPr id="56" name="Group 55"/>
                <p:cNvGrpSpPr/>
                <p:nvPr/>
              </p:nvGrpSpPr>
              <p:grpSpPr>
                <a:xfrm>
                  <a:off x="5801152" y="2968146"/>
                  <a:ext cx="260350" cy="236568"/>
                  <a:chOff x="5952012" y="2968146"/>
                  <a:chExt cx="260350" cy="236568"/>
                </a:xfrm>
              </p:grpSpPr>
              <p:sp>
                <p:nvSpPr>
                  <p:cNvPr id="61" name="Rectangle 60"/>
                  <p:cNvSpPr/>
                  <p:nvPr/>
                </p:nvSpPr>
                <p:spPr>
                  <a:xfrm>
                    <a:off x="5952012" y="2968146"/>
                    <a:ext cx="260350" cy="236568"/>
                  </a:xfrm>
                  <a:prstGeom prst="rect">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62" name="Oval 61"/>
                  <p:cNvSpPr/>
                  <p:nvPr/>
                </p:nvSpPr>
                <p:spPr>
                  <a:xfrm>
                    <a:off x="6059328" y="3069589"/>
                    <a:ext cx="45719" cy="45719"/>
                  </a:xfrm>
                  <a:prstGeom prst="ellipse">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cxnSp>
                <p:nvCxnSpPr>
                  <p:cNvPr id="63" name="Straight Connector 62"/>
                  <p:cNvCxnSpPr/>
                  <p:nvPr/>
                </p:nvCxnSpPr>
                <p:spPr>
                  <a:xfrm>
                    <a:off x="5952012" y="3097213"/>
                    <a:ext cx="26035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7" name="Straight Connector 56"/>
                <p:cNvCxnSpPr/>
                <p:nvPr/>
              </p:nvCxnSpPr>
              <p:spPr>
                <a:xfrm>
                  <a:off x="5888678" y="3541706"/>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888678" y="2722627"/>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endCxn id="61" idx="0"/>
                </p:cNvCxnSpPr>
                <p:nvPr/>
              </p:nvCxnSpPr>
              <p:spPr>
                <a:xfrm>
                  <a:off x="5931327" y="2722627"/>
                  <a:ext cx="0" cy="24551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61" idx="2"/>
                </p:cNvCxnSpPr>
                <p:nvPr/>
              </p:nvCxnSpPr>
              <p:spPr>
                <a:xfrm>
                  <a:off x="5931327" y="3204714"/>
                  <a:ext cx="0" cy="3318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8518095" y="2354993"/>
                <a:ext cx="260350" cy="909595"/>
                <a:chOff x="6333369" y="2771816"/>
                <a:chExt cx="260350" cy="909595"/>
              </a:xfrm>
            </p:grpSpPr>
            <p:sp>
              <p:nvSpPr>
                <p:cNvPr id="49" name="Rectangle 48"/>
                <p:cNvSpPr/>
                <p:nvPr/>
              </p:nvSpPr>
              <p:spPr>
                <a:xfrm>
                  <a:off x="6333369" y="3087246"/>
                  <a:ext cx="260350" cy="301642"/>
                </a:xfrm>
                <a:prstGeom prst="rect">
                  <a:avLst/>
                </a:prstGeom>
                <a:solidFill>
                  <a:schemeClr val="accent2"/>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50" name="Oval 49"/>
                <p:cNvSpPr/>
                <p:nvPr/>
              </p:nvSpPr>
              <p:spPr>
                <a:xfrm>
                  <a:off x="6440685" y="3193987"/>
                  <a:ext cx="45719" cy="45719"/>
                </a:xfrm>
                <a:prstGeom prst="ellipse">
                  <a:avLst/>
                </a:prstGeom>
                <a:solidFill>
                  <a:schemeClr val="accent2"/>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cxnSp>
              <p:nvCxnSpPr>
                <p:cNvPr id="51" name="Straight Connector 50"/>
                <p:cNvCxnSpPr/>
                <p:nvPr/>
              </p:nvCxnSpPr>
              <p:spPr>
                <a:xfrm>
                  <a:off x="6342897" y="3195630"/>
                  <a:ext cx="242063" cy="234"/>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420895" y="3681411"/>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6420895" y="2771816"/>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endCxn id="49" idx="0"/>
                </p:cNvCxnSpPr>
                <p:nvPr/>
              </p:nvCxnSpPr>
              <p:spPr>
                <a:xfrm>
                  <a:off x="6463544" y="2771816"/>
                  <a:ext cx="0" cy="31543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49" idx="2"/>
                </p:cNvCxnSpPr>
                <p:nvPr/>
              </p:nvCxnSpPr>
              <p:spPr>
                <a:xfrm>
                  <a:off x="6463544" y="3388888"/>
                  <a:ext cx="0" cy="29252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6894830" y="1889820"/>
                <a:ext cx="300082" cy="2258441"/>
                <a:chOff x="6993240" y="1968843"/>
                <a:chExt cx="300082" cy="2258441"/>
              </a:xfrm>
            </p:grpSpPr>
            <p:grpSp>
              <p:nvGrpSpPr>
                <p:cNvPr id="37" name="Group 36"/>
                <p:cNvGrpSpPr/>
                <p:nvPr/>
              </p:nvGrpSpPr>
              <p:grpSpPr>
                <a:xfrm>
                  <a:off x="7013106" y="2432257"/>
                  <a:ext cx="260350" cy="1489215"/>
                  <a:chOff x="7029490" y="2432257"/>
                  <a:chExt cx="260350" cy="1489215"/>
                </a:xfrm>
              </p:grpSpPr>
              <p:grpSp>
                <p:nvGrpSpPr>
                  <p:cNvPr id="41" name="Group 40"/>
                  <p:cNvGrpSpPr/>
                  <p:nvPr/>
                </p:nvGrpSpPr>
                <p:grpSpPr>
                  <a:xfrm>
                    <a:off x="7029490" y="2890778"/>
                    <a:ext cx="260350" cy="419427"/>
                    <a:chOff x="5952012" y="2784148"/>
                    <a:chExt cx="260350" cy="419427"/>
                  </a:xfrm>
                </p:grpSpPr>
                <p:sp>
                  <p:nvSpPr>
                    <p:cNvPr id="46" name="Rectangle 45"/>
                    <p:cNvSpPr/>
                    <p:nvPr/>
                  </p:nvSpPr>
                  <p:spPr>
                    <a:xfrm>
                      <a:off x="5952012" y="2784148"/>
                      <a:ext cx="260350" cy="419427"/>
                    </a:xfrm>
                    <a:prstGeom prst="rect">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47" name="Oval 46"/>
                    <p:cNvSpPr/>
                    <p:nvPr/>
                  </p:nvSpPr>
                  <p:spPr>
                    <a:xfrm>
                      <a:off x="6059328" y="2967815"/>
                      <a:ext cx="45719" cy="45719"/>
                    </a:xfrm>
                    <a:prstGeom prst="ellipse">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cxnSp>
                  <p:nvCxnSpPr>
                    <p:cNvPr id="48" name="Straight Connector 47"/>
                    <p:cNvCxnSpPr/>
                    <p:nvPr/>
                  </p:nvCxnSpPr>
                  <p:spPr>
                    <a:xfrm>
                      <a:off x="5952012" y="3011461"/>
                      <a:ext cx="26035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2" name="Straight Connector 41"/>
                  <p:cNvCxnSpPr/>
                  <p:nvPr/>
                </p:nvCxnSpPr>
                <p:spPr>
                  <a:xfrm>
                    <a:off x="7117016" y="3921472"/>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117016" y="2432257"/>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159665" y="2432257"/>
                    <a:ext cx="0" cy="45852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159665" y="3310205"/>
                    <a:ext cx="0" cy="60400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6993240" y="3857952"/>
                  <a:ext cx="30008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rPr>
                    <a:t>*</a:t>
                  </a:r>
                </a:p>
              </p:txBody>
            </p:sp>
            <p:sp>
              <p:nvSpPr>
                <p:cNvPr id="39" name="TextBox 38"/>
                <p:cNvSpPr txBox="1"/>
                <p:nvPr/>
              </p:nvSpPr>
              <p:spPr>
                <a:xfrm>
                  <a:off x="6993240" y="1968843"/>
                  <a:ext cx="30008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rPr>
                    <a:t>*</a:t>
                  </a:r>
                </a:p>
              </p:txBody>
            </p:sp>
            <p:sp>
              <p:nvSpPr>
                <p:cNvPr id="40" name="TextBox 39"/>
                <p:cNvSpPr txBox="1"/>
                <p:nvPr/>
              </p:nvSpPr>
              <p:spPr>
                <a:xfrm>
                  <a:off x="6993240" y="2040255"/>
                  <a:ext cx="30008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rPr>
                    <a:t>*</a:t>
                  </a:r>
                </a:p>
              </p:txBody>
            </p:sp>
          </p:grpSp>
          <p:grpSp>
            <p:nvGrpSpPr>
              <p:cNvPr id="20" name="Group 19"/>
              <p:cNvGrpSpPr/>
              <p:nvPr/>
            </p:nvGrpSpPr>
            <p:grpSpPr>
              <a:xfrm>
                <a:off x="7350532" y="2101954"/>
                <a:ext cx="300082" cy="2448433"/>
                <a:chOff x="7479869" y="2180977"/>
                <a:chExt cx="300082" cy="2448433"/>
              </a:xfrm>
            </p:grpSpPr>
            <p:grpSp>
              <p:nvGrpSpPr>
                <p:cNvPr id="21" name="Group 20"/>
                <p:cNvGrpSpPr/>
                <p:nvPr/>
              </p:nvGrpSpPr>
              <p:grpSpPr>
                <a:xfrm>
                  <a:off x="7499735" y="2826042"/>
                  <a:ext cx="260350" cy="1149383"/>
                  <a:chOff x="6333369" y="2719412"/>
                  <a:chExt cx="260350" cy="1149383"/>
                </a:xfrm>
              </p:grpSpPr>
              <p:sp>
                <p:nvSpPr>
                  <p:cNvPr id="29" name="Rectangle 28"/>
                  <p:cNvSpPr/>
                  <p:nvPr/>
                </p:nvSpPr>
                <p:spPr>
                  <a:xfrm>
                    <a:off x="6333369" y="2979472"/>
                    <a:ext cx="260350" cy="441386"/>
                  </a:xfrm>
                  <a:prstGeom prst="rect">
                    <a:avLst/>
                  </a:prstGeom>
                  <a:solidFill>
                    <a:schemeClr val="accent2"/>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sp>
                <p:nvSpPr>
                  <p:cNvPr id="31" name="Oval 30"/>
                  <p:cNvSpPr/>
                  <p:nvPr/>
                </p:nvSpPr>
                <p:spPr>
                  <a:xfrm>
                    <a:off x="6440685" y="3196322"/>
                    <a:ext cx="45719" cy="45719"/>
                  </a:xfrm>
                  <a:prstGeom prst="ellipse">
                    <a:avLst/>
                  </a:prstGeom>
                  <a:solidFill>
                    <a:schemeClr val="accent2"/>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cxnSp>
                <p:nvCxnSpPr>
                  <p:cNvPr id="32" name="Straight Connector 31"/>
                  <p:cNvCxnSpPr/>
                  <p:nvPr/>
                </p:nvCxnSpPr>
                <p:spPr>
                  <a:xfrm>
                    <a:off x="6342897" y="3167046"/>
                    <a:ext cx="242063" cy="234"/>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420895" y="3868795"/>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420895" y="2719412"/>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29" idx="0"/>
                  </p:cNvCxnSpPr>
                  <p:nvPr/>
                </p:nvCxnSpPr>
                <p:spPr>
                  <a:xfrm>
                    <a:off x="6463544" y="2719412"/>
                    <a:ext cx="0" cy="26006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2"/>
                  </p:cNvCxnSpPr>
                  <p:nvPr/>
                </p:nvCxnSpPr>
                <p:spPr>
                  <a:xfrm>
                    <a:off x="6463544" y="3420858"/>
                    <a:ext cx="0" cy="44793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7479869" y="4206182"/>
                  <a:ext cx="30008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rPr>
                    <a:t>*</a:t>
                  </a:r>
                </a:p>
              </p:txBody>
            </p:sp>
            <p:sp>
              <p:nvSpPr>
                <p:cNvPr id="23" name="TextBox 22"/>
                <p:cNvSpPr txBox="1"/>
                <p:nvPr/>
              </p:nvSpPr>
              <p:spPr>
                <a:xfrm>
                  <a:off x="7479869" y="2268365"/>
                  <a:ext cx="30008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rPr>
                    <a:t>*</a:t>
                  </a:r>
                </a:p>
              </p:txBody>
            </p:sp>
            <p:sp>
              <p:nvSpPr>
                <p:cNvPr id="24" name="TextBox 23"/>
                <p:cNvSpPr txBox="1"/>
                <p:nvPr/>
              </p:nvSpPr>
              <p:spPr>
                <a:xfrm>
                  <a:off x="7479869" y="2180977"/>
                  <a:ext cx="30008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rPr>
                    <a:t>*</a:t>
                  </a:r>
                </a:p>
              </p:txBody>
            </p:sp>
            <p:sp>
              <p:nvSpPr>
                <p:cNvPr id="25" name="TextBox 24"/>
                <p:cNvSpPr txBox="1"/>
                <p:nvPr/>
              </p:nvSpPr>
              <p:spPr>
                <a:xfrm>
                  <a:off x="7479869" y="4237894"/>
                  <a:ext cx="30008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rPr>
                    <a:t>*</a:t>
                  </a:r>
                </a:p>
              </p:txBody>
            </p:sp>
            <p:sp>
              <p:nvSpPr>
                <p:cNvPr id="27" name="TextBox 26"/>
                <p:cNvSpPr txBox="1"/>
                <p:nvPr/>
              </p:nvSpPr>
              <p:spPr>
                <a:xfrm>
                  <a:off x="7479869" y="4260078"/>
                  <a:ext cx="30008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rPr>
                    <a:t>*</a:t>
                  </a:r>
                </a:p>
              </p:txBody>
            </p:sp>
          </p:grpSp>
        </p:grpSp>
      </p:grpSp>
    </p:spTree>
    <p:extLst>
      <p:ext uri="{BB962C8B-B14F-4D97-AF65-F5344CB8AC3E}">
        <p14:creationId xmlns:p14="http://schemas.microsoft.com/office/powerpoint/2010/main" val="4067441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1B72754-CF67-412A-AE49-3294A8D2F038}"/>
              </a:ext>
            </a:extLst>
          </p:cNvPr>
          <p:cNvSpPr txBox="1">
            <a:spLocks noGrp="1"/>
          </p:cNvSpPr>
          <p:nvPr>
            <p:ph idx="1"/>
          </p:nvPr>
        </p:nvSpPr>
        <p:spPr>
          <a:xfrm>
            <a:off x="490194" y="1267790"/>
            <a:ext cx="10718276" cy="3957494"/>
          </a:xfrm>
          <a:prstGeom prst="rect">
            <a:avLst/>
          </a:prstGeom>
          <a:noFill/>
        </p:spPr>
        <p:txBody>
          <a:bodyPr wrap="square" rtlCol="0">
            <a:spAutoFit/>
          </a:bodyPr>
          <a:lstStyle/>
          <a:p>
            <a:pPr marL="171450" indent="-171450">
              <a:buClrTx/>
              <a:buFont typeface="Arial" panose="020B0604020202020204" pitchFamily="34" charset="0"/>
              <a:buChar char="•"/>
            </a:pPr>
            <a:r>
              <a:rPr lang="en-GB" sz="1600" dirty="0">
                <a:solidFill>
                  <a:srgbClr val="000000"/>
                </a:solidFill>
                <a:cs typeface="Arial" panose="020B0604020202020204" pitchFamily="34" charset="0"/>
              </a:rPr>
              <a:t>Pivotal studies on testosterone gel from the early 2000s were designed to demonstrate that a transdermal gel delivery system would be an acceptable route of administration when compared to a testosterone patch.</a:t>
            </a:r>
            <a:r>
              <a:rPr lang="en-GB" sz="1600" baseline="30000" dirty="0">
                <a:solidFill>
                  <a:srgbClr val="000000"/>
                </a:solidFill>
                <a:cs typeface="Arial" panose="020B0604020202020204" pitchFamily="34" charset="0"/>
              </a:rPr>
              <a:t>1,2</a:t>
            </a:r>
          </a:p>
          <a:p>
            <a:pPr marL="0" indent="0">
              <a:buClrTx/>
              <a:buNone/>
            </a:pPr>
            <a:endParaRPr lang="en-GB" sz="800" dirty="0">
              <a:solidFill>
                <a:srgbClr val="000000"/>
              </a:solidFill>
              <a:cs typeface="Arial" panose="020B0604020202020204" pitchFamily="34" charset="0"/>
            </a:endParaRPr>
          </a:p>
          <a:p>
            <a:pPr marL="171450" indent="-171450">
              <a:buClrTx/>
              <a:buFont typeface="Arial" panose="020B0604020202020204" pitchFamily="34" charset="0"/>
              <a:buChar char="•"/>
            </a:pPr>
            <a:r>
              <a:rPr lang="en-GB" sz="1600" dirty="0">
                <a:solidFill>
                  <a:srgbClr val="000000"/>
                </a:solidFill>
                <a:cs typeface="Arial" panose="020B0604020202020204" pitchFamily="34" charset="0"/>
              </a:rPr>
              <a:t>The landmark pharmacokinetic study by </a:t>
            </a:r>
            <a:r>
              <a:rPr lang="en-GB" sz="1600" dirty="0" err="1">
                <a:solidFill>
                  <a:srgbClr val="000000"/>
                </a:solidFill>
                <a:cs typeface="Arial" panose="020B0604020202020204" pitchFamily="34" charset="0"/>
              </a:rPr>
              <a:t>Swerdloff</a:t>
            </a:r>
            <a:r>
              <a:rPr lang="en-GB" sz="1600" dirty="0">
                <a:solidFill>
                  <a:srgbClr val="000000"/>
                </a:solidFill>
                <a:cs typeface="Arial" panose="020B0604020202020204" pitchFamily="34" charset="0"/>
              </a:rPr>
              <a:t> RS et al showed that </a:t>
            </a:r>
            <a:r>
              <a:rPr lang="en-GB" sz="1600" dirty="0" err="1">
                <a:solidFill>
                  <a:srgbClr val="000000"/>
                </a:solidFill>
                <a:cs typeface="Arial" panose="020B0604020202020204" pitchFamily="34" charset="0"/>
              </a:rPr>
              <a:t>AndroGel</a:t>
            </a:r>
            <a:r>
              <a:rPr lang="en-GB" sz="1600" dirty="0">
                <a:solidFill>
                  <a:srgbClr val="000000"/>
                </a:solidFill>
                <a:cs typeface="Arial" panose="020B0604020202020204" pitchFamily="34" charset="0"/>
              </a:rPr>
              <a:t> can efficiently elevate serum T and FT levels to the normal range in hypogonadal men whilst also being able to provide dose flexibility.</a:t>
            </a:r>
            <a:r>
              <a:rPr lang="en-GB" sz="1600" baseline="30000" dirty="0">
                <a:solidFill>
                  <a:srgbClr val="000000"/>
                </a:solidFill>
                <a:cs typeface="Arial" panose="020B0604020202020204" pitchFamily="34" charset="0"/>
              </a:rPr>
              <a:t> 1</a:t>
            </a:r>
            <a:endParaRPr lang="en-GB" sz="1600" dirty="0">
              <a:solidFill>
                <a:srgbClr val="000000"/>
              </a:solidFill>
              <a:cs typeface="Arial" panose="020B0604020202020204" pitchFamily="34" charset="0"/>
            </a:endParaRPr>
          </a:p>
          <a:p>
            <a:pPr>
              <a:buClrTx/>
            </a:pPr>
            <a:endParaRPr lang="en-GB" sz="600" dirty="0">
              <a:solidFill>
                <a:srgbClr val="000000"/>
              </a:solidFill>
              <a:cs typeface="Arial" panose="020B0604020202020204" pitchFamily="34" charset="0"/>
            </a:endParaRPr>
          </a:p>
          <a:p>
            <a:pPr marL="171450" indent="-171450">
              <a:buClrTx/>
              <a:buFont typeface="Arial" panose="020B0604020202020204" pitchFamily="34" charset="0"/>
              <a:buChar char="•"/>
            </a:pPr>
            <a:r>
              <a:rPr lang="en-GB" sz="1600" dirty="0">
                <a:solidFill>
                  <a:srgbClr val="000000"/>
                </a:solidFill>
                <a:cs typeface="Arial" panose="020B0604020202020204" pitchFamily="34" charset="0"/>
              </a:rPr>
              <a:t>Wang et al continued the work of </a:t>
            </a:r>
            <a:r>
              <a:rPr lang="en-GB" sz="1600" dirty="0" err="1">
                <a:solidFill>
                  <a:srgbClr val="000000"/>
                </a:solidFill>
                <a:cs typeface="Arial" panose="020B0604020202020204" pitchFamily="34" charset="0"/>
              </a:rPr>
              <a:t>Swerdloff</a:t>
            </a:r>
            <a:r>
              <a:rPr lang="en-GB" sz="1600" dirty="0">
                <a:solidFill>
                  <a:srgbClr val="000000"/>
                </a:solidFill>
                <a:cs typeface="Arial" panose="020B0604020202020204" pitchFamily="34" charset="0"/>
              </a:rPr>
              <a:t> to look at the long term efficacy, outcome and safety results of testosterone gel application over a 42 month period.  They demonstrated that </a:t>
            </a:r>
            <a:r>
              <a:rPr lang="en-GB" sz="1600" dirty="0" err="1">
                <a:solidFill>
                  <a:srgbClr val="000000"/>
                </a:solidFill>
                <a:cs typeface="Arial" panose="020B0604020202020204" pitchFamily="34" charset="0"/>
              </a:rPr>
              <a:t>AndroGel</a:t>
            </a:r>
            <a:r>
              <a:rPr lang="en-GB" sz="1600" dirty="0">
                <a:solidFill>
                  <a:srgbClr val="000000"/>
                </a:solidFill>
                <a:cs typeface="Arial" panose="020B0604020202020204" pitchFamily="34" charset="0"/>
              </a:rPr>
              <a:t> restored and maintained T and FT levels within the normal range and showed sustained benefits on sexual symptoms and body composition parameters.  Safety parameters were shown to be comparable to other delivery systems.</a:t>
            </a:r>
            <a:r>
              <a:rPr lang="en-GB" sz="1600" baseline="30000" dirty="0">
                <a:solidFill>
                  <a:srgbClr val="000000"/>
                </a:solidFill>
                <a:cs typeface="Arial" panose="020B0604020202020204" pitchFamily="34" charset="0"/>
              </a:rPr>
              <a:t> 2</a:t>
            </a:r>
            <a:endParaRPr lang="en-GB" sz="1600" dirty="0">
              <a:solidFill>
                <a:srgbClr val="000000"/>
              </a:solidFill>
              <a:cs typeface="Arial" panose="020B0604020202020204" pitchFamily="34" charset="0"/>
            </a:endParaRPr>
          </a:p>
          <a:p>
            <a:pPr marL="171450" indent="-171450">
              <a:buClrTx/>
              <a:buFont typeface="Arial" panose="020B0604020202020204" pitchFamily="34" charset="0"/>
              <a:buChar char="•"/>
            </a:pPr>
            <a:endParaRPr lang="en-GB" sz="700" dirty="0">
              <a:solidFill>
                <a:srgbClr val="000000"/>
              </a:solidFill>
              <a:cs typeface="Arial" panose="020B0604020202020204" pitchFamily="34" charset="0"/>
            </a:endParaRPr>
          </a:p>
          <a:p>
            <a:pPr marL="171450" indent="-171450">
              <a:buClrTx/>
              <a:buFont typeface="Arial" panose="020B0604020202020204" pitchFamily="34" charset="0"/>
              <a:buChar char="•"/>
            </a:pPr>
            <a:r>
              <a:rPr lang="en-GB" sz="1600" dirty="0">
                <a:solidFill>
                  <a:srgbClr val="000000"/>
                </a:solidFill>
                <a:cs typeface="Arial" panose="020B0604020202020204" pitchFamily="34" charset="0"/>
              </a:rPr>
              <a:t>Wang therefore concluded that </a:t>
            </a:r>
            <a:r>
              <a:rPr lang="en-GB" sz="1600" dirty="0" err="1">
                <a:solidFill>
                  <a:srgbClr val="000000"/>
                </a:solidFill>
                <a:cs typeface="Arial" panose="020B0604020202020204" pitchFamily="34" charset="0"/>
              </a:rPr>
              <a:t>AndroGel</a:t>
            </a:r>
            <a:r>
              <a:rPr lang="en-GB" sz="1600" dirty="0">
                <a:solidFill>
                  <a:srgbClr val="000000"/>
                </a:solidFill>
                <a:cs typeface="Arial" panose="020B0604020202020204" pitchFamily="34" charset="0"/>
              </a:rPr>
              <a:t> is effective &amp; well-tolerated when used in the long-term treatment of hypogonadal men.</a:t>
            </a:r>
            <a:r>
              <a:rPr lang="en-GB" sz="1600" baseline="30000" dirty="0">
                <a:solidFill>
                  <a:srgbClr val="000000"/>
                </a:solidFill>
                <a:cs typeface="Arial" panose="020B0604020202020204" pitchFamily="34" charset="0"/>
              </a:rPr>
              <a:t> 2</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endParaRPr lang="en-GB" sz="1200" dirty="0"/>
          </a:p>
        </p:txBody>
      </p:sp>
      <p:sp>
        <p:nvSpPr>
          <p:cNvPr id="6" name="Title 1">
            <a:extLst>
              <a:ext uri="{FF2B5EF4-FFF2-40B4-BE49-F238E27FC236}">
                <a16:creationId xmlns:a16="http://schemas.microsoft.com/office/drawing/2014/main" id="{A11CEB54-E6E7-4806-B0F0-13113DC8D627}"/>
              </a:ext>
            </a:extLst>
          </p:cNvPr>
          <p:cNvSpPr>
            <a:spLocks noGrp="1"/>
          </p:cNvSpPr>
          <p:nvPr>
            <p:ph type="title"/>
          </p:nvPr>
        </p:nvSpPr>
        <p:spPr>
          <a:xfrm>
            <a:off x="254524" y="204953"/>
            <a:ext cx="11189616" cy="618883"/>
          </a:xfrm>
        </p:spPr>
        <p:txBody>
          <a:bodyPr>
            <a:normAutofit fontScale="90000"/>
          </a:bodyPr>
          <a:lstStyle/>
          <a:p>
            <a:pPr algn="ctr"/>
            <a:r>
              <a:rPr lang="en-GB" sz="4000" dirty="0">
                <a:solidFill>
                  <a:srgbClr val="000000"/>
                </a:solidFill>
              </a:rPr>
              <a:t>Primary Clinical Benefits - Summary (1/2)</a:t>
            </a:r>
          </a:p>
        </p:txBody>
      </p:sp>
      <p:sp>
        <p:nvSpPr>
          <p:cNvPr id="7" name="Rectangle 6">
            <a:extLst>
              <a:ext uri="{FF2B5EF4-FFF2-40B4-BE49-F238E27FC236}">
                <a16:creationId xmlns:a16="http://schemas.microsoft.com/office/drawing/2014/main" id="{BC1E44A7-F91F-4542-A0B4-926C76A1592F}"/>
              </a:ext>
            </a:extLst>
          </p:cNvPr>
          <p:cNvSpPr/>
          <p:nvPr/>
        </p:nvSpPr>
        <p:spPr>
          <a:xfrm>
            <a:off x="1343156" y="5827743"/>
            <a:ext cx="10242386" cy="507831"/>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err="1">
                <a:ln>
                  <a:noFill/>
                </a:ln>
                <a:solidFill>
                  <a:srgbClr val="000000"/>
                </a:solidFill>
                <a:effectLst/>
                <a:uLnTx/>
                <a:uFillTx/>
                <a:latin typeface="Poppins Light"/>
                <a:ea typeface="+mn-ea"/>
                <a:cs typeface="Arial" panose="020B0604020202020204" pitchFamily="34" charset="0"/>
              </a:rPr>
              <a:t>Swerdloff</a:t>
            </a:r>
            <a:r>
              <a:rPr kumimoji="0" lang="en-GB" sz="9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RS, Wang C, Cunningham G, et al. Long-Term Pharmacokinetics of Transdermal </a:t>
            </a:r>
            <a:r>
              <a:rPr kumimoji="0" lang="it-IT" sz="9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Testosterone Gel in Hypogonadal Men. J Clin Endocrinol Metab 2000;85(12):4500–10.</a:t>
            </a:r>
            <a:endParaRPr kumimoji="0" lang="en-GB" sz="9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900" b="0" i="0" u="none" strike="noStrike" kern="1200" cap="none" spc="0" normalizeH="0" baseline="0" noProof="0" dirty="0">
                <a:ln>
                  <a:noFill/>
                </a:ln>
                <a:solidFill>
                  <a:srgbClr val="000000"/>
                </a:solidFill>
                <a:effectLst/>
                <a:uLnTx/>
                <a:uFillTx/>
                <a:latin typeface="Poppins Light"/>
                <a:ea typeface="Verdana" panose="020B0604030504040204" pitchFamily="34" charset="0"/>
                <a:cs typeface="Arial" panose="020B0604020202020204" pitchFamily="34" charset="0"/>
              </a:rPr>
              <a:t>Wang C, Cunningham G, Dobs A, </a:t>
            </a:r>
            <a:r>
              <a:rPr kumimoji="0" lang="en-GB" sz="900" b="0" i="1" u="none" strike="noStrike" kern="1200" cap="none" spc="0" normalizeH="0" baseline="0" noProof="0" dirty="0">
                <a:ln>
                  <a:noFill/>
                </a:ln>
                <a:solidFill>
                  <a:srgbClr val="000000"/>
                </a:solidFill>
                <a:effectLst/>
                <a:uLnTx/>
                <a:uFillTx/>
                <a:latin typeface="Poppins Light"/>
                <a:ea typeface="Verdana" panose="020B0604030504040204" pitchFamily="34" charset="0"/>
                <a:cs typeface="Arial" panose="020B0604020202020204" pitchFamily="34" charset="0"/>
              </a:rPr>
              <a:t>et al. </a:t>
            </a:r>
            <a:r>
              <a:rPr kumimoji="0" lang="en-GB" sz="9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Long-Term Testosterone Gel (</a:t>
            </a:r>
            <a:r>
              <a:rPr kumimoji="0" lang="en-GB" sz="900" b="0" i="0" u="none" strike="noStrike" kern="1200" cap="none" spc="0" normalizeH="0" baseline="0" noProof="0" dirty="0" err="1">
                <a:ln>
                  <a:noFill/>
                </a:ln>
                <a:solidFill>
                  <a:srgbClr val="000000"/>
                </a:solidFill>
                <a:effectLst/>
                <a:uLnTx/>
                <a:uFillTx/>
                <a:latin typeface="Poppins Light"/>
                <a:ea typeface="+mn-ea"/>
                <a:cs typeface="Arial" panose="020B0604020202020204" pitchFamily="34" charset="0"/>
              </a:rPr>
              <a:t>AndroGel</a:t>
            </a:r>
            <a:r>
              <a:rPr kumimoji="0" lang="en-GB" sz="9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Treatment Maintains Beneficial Effects on Sexual Function and Mood, Lean and Fat Mass, and Bone Mineral Density in Hypogonadal Men</a:t>
            </a:r>
            <a:r>
              <a:rPr kumimoji="0" lang="en-GB" sz="900" b="0" i="0" u="none" strike="noStrike" kern="1200" cap="none" spc="0" normalizeH="0" baseline="0" noProof="0" dirty="0">
                <a:ln>
                  <a:noFill/>
                </a:ln>
                <a:solidFill>
                  <a:srgbClr val="000000"/>
                </a:solidFill>
                <a:effectLst/>
                <a:uLnTx/>
                <a:uFillTx/>
                <a:latin typeface="Poppins Light"/>
                <a:ea typeface="Verdana" panose="020B0604030504040204" pitchFamily="34" charset="0"/>
                <a:cs typeface="Arial" panose="020B0604020202020204" pitchFamily="34" charset="0"/>
              </a:rPr>
              <a:t>.</a:t>
            </a:r>
            <a:r>
              <a:rPr kumimoji="0" lang="it-IT" sz="9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J Clin Endocrinol Metab 2004;89:2085–98.</a:t>
            </a:r>
          </a:p>
        </p:txBody>
      </p:sp>
    </p:spTree>
    <p:extLst>
      <p:ext uri="{BB962C8B-B14F-4D97-AF65-F5344CB8AC3E}">
        <p14:creationId xmlns:p14="http://schemas.microsoft.com/office/powerpoint/2010/main" val="26660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7047" y="6134622"/>
            <a:ext cx="8657551"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Poppins Light"/>
                <a:ea typeface="+mn-ea"/>
                <a:cs typeface="+mn-cs"/>
              </a:rPr>
              <a:t>1. Hackett G, et al. J Sex Med 2017;14:1504-23; 2. </a:t>
            </a:r>
            <a:r>
              <a:rPr kumimoji="0" lang="en-GB" sz="1050" b="0" i="0" u="none" strike="noStrike" kern="1200" cap="none" spc="0" normalizeH="0" baseline="0" noProof="0" dirty="0" err="1">
                <a:ln>
                  <a:noFill/>
                </a:ln>
                <a:solidFill>
                  <a:srgbClr val="000000"/>
                </a:solidFill>
                <a:effectLst/>
                <a:uLnTx/>
                <a:uFillTx/>
                <a:latin typeface="Poppins Light"/>
                <a:ea typeface="+mn-ea"/>
                <a:cs typeface="+mn-cs"/>
              </a:rPr>
              <a:t>Testogel</a:t>
            </a:r>
            <a:r>
              <a:rPr kumimoji="0" lang="en-GB" sz="1050" b="0" i="0" u="none" strike="noStrike" kern="1200" cap="none" spc="0" normalizeH="0" baseline="0" noProof="0" dirty="0">
                <a:ln>
                  <a:noFill/>
                </a:ln>
                <a:solidFill>
                  <a:srgbClr val="000000"/>
                </a:solidFill>
                <a:effectLst/>
                <a:uLnTx/>
                <a:uFillTx/>
                <a:latin typeface="Poppins Light"/>
                <a:ea typeface="+mn-ea"/>
                <a:cs typeface="+mn-cs"/>
              </a:rPr>
              <a:t> (testosterone) Summary of Product Characteristics, August 2018</a:t>
            </a:r>
            <a:r>
              <a:rPr kumimoji="0" lang="en-GB" sz="1100" b="1" i="0" u="none" strike="noStrike" kern="1200" cap="none" spc="0" normalizeH="0" baseline="0" noProof="0" dirty="0">
                <a:ln>
                  <a:noFill/>
                </a:ln>
                <a:solidFill>
                  <a:srgbClr val="000000"/>
                </a:solidFill>
                <a:effectLst/>
                <a:uLnTx/>
                <a:uFillTx/>
                <a:latin typeface="Poppins Light"/>
                <a:ea typeface="+mn-ea"/>
                <a:cs typeface="+mn-cs"/>
              </a:rPr>
              <a:t>. </a:t>
            </a:r>
            <a:endParaRPr kumimoji="0" lang="en-US" sz="1100" b="1"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10" name="TextBox 9">
            <a:extLst>
              <a:ext uri="{FF2B5EF4-FFF2-40B4-BE49-F238E27FC236}">
                <a16:creationId xmlns:a16="http://schemas.microsoft.com/office/drawing/2014/main" id="{A8B1A2B3-9774-4B05-9078-0A5F4E5EA0B3}"/>
              </a:ext>
            </a:extLst>
          </p:cNvPr>
          <p:cNvSpPr txBox="1"/>
          <p:nvPr/>
        </p:nvSpPr>
        <p:spPr>
          <a:xfrm>
            <a:off x="1527047" y="5765289"/>
            <a:ext cx="99805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Poppins Light"/>
                <a:ea typeface="+mn-ea"/>
                <a:cs typeface="+mn-cs"/>
              </a:rPr>
              <a:t>T: testosterone, BMI: body mass index, TD: testosterone deficiency, TTh: testosterone therapy, TT: total testosterone, PSA: prostate-specific antigen, DRE: digital rectal examination, CV: cardiovascular</a:t>
            </a:r>
          </a:p>
        </p:txBody>
      </p:sp>
      <p:sp>
        <p:nvSpPr>
          <p:cNvPr id="11" name="Rectangle 10">
            <a:extLst>
              <a:ext uri="{FF2B5EF4-FFF2-40B4-BE49-F238E27FC236}">
                <a16:creationId xmlns:a16="http://schemas.microsoft.com/office/drawing/2014/main" id="{DB3BADDD-876E-4829-A4C0-5535E2F34E41}"/>
              </a:ext>
            </a:extLst>
          </p:cNvPr>
          <p:cNvSpPr/>
          <p:nvPr/>
        </p:nvSpPr>
        <p:spPr>
          <a:xfrm>
            <a:off x="348516" y="1581423"/>
            <a:ext cx="10943066" cy="4042137"/>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Benefits and risks of </a:t>
            </a:r>
            <a:r>
              <a:rPr kumimoji="0" lang="en-GB" sz="2800" b="1" i="0" u="none" strike="noStrike" kern="1200" cap="none" spc="0" normalizeH="0" baseline="0" noProof="0" dirty="0" err="1">
                <a:ln>
                  <a:noFill/>
                </a:ln>
                <a:solidFill>
                  <a:srgbClr val="000000"/>
                </a:solidFill>
                <a:effectLst/>
                <a:uLnTx/>
                <a:uFillTx/>
                <a:latin typeface="Poppins Light"/>
                <a:ea typeface="+mn-ea"/>
                <a:cs typeface="Arial" panose="020B0604020202020204" pitchFamily="34" charset="0"/>
              </a:rPr>
              <a:t>TTh</a:t>
            </a:r>
            <a:r>
              <a:rPr kumimoji="0" lang="en-GB" sz="2800" b="1"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in patients with TD</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Beyond 6 months there is evidence of benefit for T therapy in body composition, bone mineralisation, and features of metabolic syndrome</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T therapy improves sexual desire, erectile function, and sexual satisfaction</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Decreases in BMI and waist size and improved glycaemic control and lipid profile are observed</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Trials of T therapy should be ≥6 months and maximal benefit is often seen beyond 12 months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Fully inform the patient about expected benefits and side effects of therapy and facilitate a joint discussion by an informed patient and physician</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Fully discuss the adverse effect of T therapy and its effect on future fertility for each patient and his partner and offer alternative treatment as necessary</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In patients with adult-onset TD, when </a:t>
            </a:r>
            <a:r>
              <a:rPr kumimoji="0" lang="en-GB" sz="1400" b="0" i="0" u="none" strike="noStrike" kern="1200" cap="none" spc="0" normalizeH="0" baseline="0" noProof="0" dirty="0" err="1">
                <a:ln>
                  <a:noFill/>
                </a:ln>
                <a:solidFill>
                  <a:srgbClr val="000000"/>
                </a:solidFill>
                <a:effectLst/>
                <a:uLnTx/>
                <a:uFillTx/>
                <a:latin typeface="Poppins Light"/>
                <a:ea typeface="+mn-ea"/>
                <a:cs typeface="Arial" panose="020B0604020202020204" pitchFamily="34" charset="0"/>
              </a:rPr>
              <a:t>TTh</a:t>
            </a: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is prescribed, offer weight-loss and lifestyle advice as standard management</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In severely symptomatic patients with TT levels &lt;8 nmol/L, lifestyle and dietary advice alone is unlikely to produce meaningful clinical improvement within a relevant clinical period</a:t>
            </a:r>
          </a:p>
          <a:p>
            <a:pPr marR="0" lvl="0" algn="l" defTabSz="914400" rtl="0" eaLnBrk="1" fontAlgn="auto" latinLnBrk="0" hangingPunct="1">
              <a:lnSpc>
                <a:spcPct val="100000"/>
              </a:lnSpc>
              <a:spcBef>
                <a:spcPts val="800"/>
              </a:spcBef>
              <a:spcAft>
                <a:spcPts val="0"/>
              </a:spcAft>
              <a:buClrTx/>
              <a:buSzTx/>
              <a:tabLst/>
              <a:defRPr/>
            </a:pPr>
            <a:endParaRPr kumimoji="0" lang="en-GB" sz="14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endParaRPr>
          </a:p>
        </p:txBody>
      </p:sp>
      <p:sp>
        <p:nvSpPr>
          <p:cNvPr id="16" name="Title 1">
            <a:extLst>
              <a:ext uri="{FF2B5EF4-FFF2-40B4-BE49-F238E27FC236}">
                <a16:creationId xmlns:a16="http://schemas.microsoft.com/office/drawing/2014/main" id="{E0A92052-DBEC-41D6-9FC2-61C88FE81F74}"/>
              </a:ext>
            </a:extLst>
          </p:cNvPr>
          <p:cNvSpPr txBox="1">
            <a:spLocks/>
          </p:cNvSpPr>
          <p:nvPr/>
        </p:nvSpPr>
        <p:spPr>
          <a:xfrm>
            <a:off x="348516" y="437461"/>
            <a:ext cx="11210544" cy="857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rgbClr val="95D608"/>
                </a:solidFill>
                <a:latin typeface="Arial"/>
                <a:ea typeface="+mj-ea"/>
                <a:cs typeface="+mj-cs"/>
              </a:defRPr>
            </a:lvl1pPr>
          </a:lstStyle>
          <a:p>
            <a:pPr marL="0" marR="0" lvl="1"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Poppins Medium"/>
                <a:ea typeface="+mn-ea"/>
                <a:cs typeface="Arial"/>
              </a:rPr>
              <a:t>British Society for Sexual Medicine (BSSM) Recommendations 2017 </a:t>
            </a:r>
            <a:br>
              <a:rPr kumimoji="0" lang="en-US" sz="2400" b="1" i="0" u="none" strike="noStrike" kern="1200" cap="none" spc="0" normalizeH="0" baseline="0" noProof="0" dirty="0">
                <a:ln>
                  <a:noFill/>
                </a:ln>
                <a:solidFill>
                  <a:srgbClr val="85D20C"/>
                </a:solidFill>
                <a:effectLst/>
                <a:uLnTx/>
                <a:uFillTx/>
                <a:latin typeface="Arial"/>
                <a:ea typeface="+mn-ea"/>
                <a:cs typeface="Arial"/>
              </a:rPr>
            </a:br>
            <a:endParaRPr kumimoji="0" lang="en-US" sz="2400" b="1" i="0" u="none" strike="noStrike" kern="1200" cap="none" spc="0" normalizeH="0" baseline="0" noProof="0" dirty="0">
              <a:ln>
                <a:noFill/>
              </a:ln>
              <a:solidFill>
                <a:srgbClr val="85D20C"/>
              </a:solidFill>
              <a:effectLst/>
              <a:uLnTx/>
              <a:uFillTx/>
              <a:latin typeface="Arial"/>
              <a:ea typeface="+mn-ea"/>
              <a:cs typeface="Arial"/>
            </a:endParaRPr>
          </a:p>
        </p:txBody>
      </p:sp>
    </p:spTree>
    <p:extLst>
      <p:ext uri="{BB962C8B-B14F-4D97-AF65-F5344CB8AC3E}">
        <p14:creationId xmlns:p14="http://schemas.microsoft.com/office/powerpoint/2010/main" val="1577773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11CEB54-E6E7-4806-B0F0-13113DC8D627}"/>
              </a:ext>
            </a:extLst>
          </p:cNvPr>
          <p:cNvSpPr>
            <a:spLocks noGrp="1"/>
          </p:cNvSpPr>
          <p:nvPr>
            <p:ph type="title"/>
          </p:nvPr>
        </p:nvSpPr>
        <p:spPr>
          <a:xfrm>
            <a:off x="263950" y="204953"/>
            <a:ext cx="11180189" cy="618883"/>
          </a:xfrm>
        </p:spPr>
        <p:txBody>
          <a:bodyPr>
            <a:normAutofit/>
          </a:bodyPr>
          <a:lstStyle/>
          <a:p>
            <a:pPr algn="ctr"/>
            <a:r>
              <a:rPr lang="en-GB" dirty="0">
                <a:solidFill>
                  <a:srgbClr val="000000"/>
                </a:solidFill>
              </a:rPr>
              <a:t>Primary Clinical Benefits - Summary (2/2)</a:t>
            </a:r>
          </a:p>
        </p:txBody>
      </p:sp>
      <p:sp>
        <p:nvSpPr>
          <p:cNvPr id="12" name="TextBox 11">
            <a:extLst>
              <a:ext uri="{FF2B5EF4-FFF2-40B4-BE49-F238E27FC236}">
                <a16:creationId xmlns:a16="http://schemas.microsoft.com/office/drawing/2014/main" id="{F410FE89-48F3-4999-90F5-0CC4F6856225}"/>
              </a:ext>
            </a:extLst>
          </p:cNvPr>
          <p:cNvSpPr txBox="1"/>
          <p:nvPr/>
        </p:nvSpPr>
        <p:spPr>
          <a:xfrm>
            <a:off x="542039" y="971917"/>
            <a:ext cx="10624008" cy="49141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In 2011, Kaufman JM et al demonstrated that 82.2% of subjects achieved C</a:t>
            </a:r>
            <a:r>
              <a:rPr kumimoji="0" lang="en-GB" sz="1600" b="0" i="0" u="none" strike="noStrike" kern="1200" cap="none" spc="0" normalizeH="0" baseline="-25000" noProof="0" dirty="0">
                <a:ln>
                  <a:noFill/>
                </a:ln>
                <a:solidFill>
                  <a:prstClr val="black"/>
                </a:solidFill>
                <a:effectLst/>
                <a:uLnTx/>
                <a:uFillTx/>
                <a:latin typeface="Poppins Light"/>
                <a:ea typeface="+mn-ea"/>
                <a:cs typeface="Arial" panose="020B0604020202020204" pitchFamily="34" charset="0"/>
              </a:rPr>
              <a:t>av</a:t>
            </a:r>
            <a:r>
              <a:rPr kumimoji="0" lang="en-GB" sz="16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 target range (300-1000ng/dL)* for testosterone on day 182 following dose titration.</a:t>
            </a:r>
            <a:r>
              <a:rPr kumimoji="0" lang="en-GB" sz="1600" b="0" i="0" u="none" strike="noStrike" kern="1200" cap="none" spc="0" normalizeH="0" baseline="30000" noProof="0" dirty="0">
                <a:ln>
                  <a:noFill/>
                </a:ln>
                <a:solidFill>
                  <a:prstClr val="black"/>
                </a:solidFill>
                <a:effectLst/>
                <a:uLnTx/>
                <a:uFillTx/>
                <a:latin typeface="Poppins Light"/>
                <a:ea typeface="+mn-ea"/>
                <a:cs typeface="Arial" panose="020B0604020202020204" pitchFamily="34" charset="0"/>
              </a:rPr>
              <a:t>1</a:t>
            </a:r>
          </a:p>
          <a:p>
            <a:pPr marL="285750" marR="0" lvl="0" indent="-285750" algn="l" defTabSz="4572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endParaRPr kumimoji="0" lang="en-GB" sz="16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Kaufman concluded that 16.2mg/g testosterone gel offers an effective, convenient, flexible and well tolerated dosing regimen that achieves </a:t>
            </a:r>
            <a:r>
              <a:rPr kumimoji="0" lang="en-GB" sz="1600" b="0" i="0" u="none" strike="noStrike" kern="1200" cap="none" spc="0" normalizeH="0" baseline="0" noProof="0" dirty="0" err="1">
                <a:ln>
                  <a:noFill/>
                </a:ln>
                <a:solidFill>
                  <a:prstClr val="black"/>
                </a:solidFill>
                <a:effectLst/>
                <a:uLnTx/>
                <a:uFillTx/>
                <a:latin typeface="Poppins Light"/>
                <a:ea typeface="+mn-ea"/>
                <a:cs typeface="Arial" panose="020B0604020202020204" pitchFamily="34" charset="0"/>
              </a:rPr>
              <a:t>eugonadal</a:t>
            </a:r>
            <a:r>
              <a:rPr kumimoji="0" lang="en-GB" sz="16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 testosterone levels in hypogonadal men and provides patients the opportunity to reduce the total mass of gel applied vs. 1% testosterone gel products.</a:t>
            </a:r>
            <a:r>
              <a:rPr kumimoji="0" lang="en-GB" sz="1600" b="0" i="0" u="none" strike="noStrike" kern="1200" cap="none" spc="0" normalizeH="0" baseline="30000" noProof="0" dirty="0">
                <a:ln>
                  <a:noFill/>
                </a:ln>
                <a:solidFill>
                  <a:prstClr val="black"/>
                </a:solidFill>
                <a:effectLst/>
                <a:uLnTx/>
                <a:uFillTx/>
                <a:latin typeface="Poppins Light"/>
                <a:ea typeface="+mn-ea"/>
                <a:cs typeface="Arial" panose="020B0604020202020204" pitchFamily="34" charset="0"/>
              </a:rPr>
              <a:t> 1</a:t>
            </a:r>
            <a:endParaRPr kumimoji="0" lang="en-GB" sz="16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endParaRPr kumimoji="0" lang="en-GB" sz="16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Kaufman then extended the original trial by a further 6 months in an open-label phase following which he concluded that 16.2mg/g testosterone gel for up to 1 year was well tolerated and efficacious, with &gt;77% of patients achieving normal serum testosterone levels following dose titration.</a:t>
            </a:r>
            <a:r>
              <a:rPr kumimoji="0" lang="en-GB" sz="1600" b="0" i="0" u="none" strike="noStrike" kern="1200" cap="none" spc="0" normalizeH="0" baseline="30000" noProof="0" dirty="0">
                <a:ln>
                  <a:noFill/>
                </a:ln>
                <a:solidFill>
                  <a:prstClr val="black"/>
                </a:solidFill>
                <a:effectLst/>
                <a:uLnTx/>
                <a:uFillTx/>
                <a:latin typeface="Poppins Light"/>
                <a:ea typeface="+mn-ea"/>
                <a:cs typeface="Arial" panose="020B0604020202020204" pitchFamily="34" charset="0"/>
              </a:rPr>
              <a:t> 2</a:t>
            </a: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endParaRPr lang="en-GB" sz="1600" baseline="30000" dirty="0">
              <a:solidFill>
                <a:prstClr val="black"/>
              </a:solidFill>
              <a:latin typeface="Poppins Light"/>
              <a:cs typeface="Arial" panose="020B0604020202020204" pitchFamily="34" charset="0"/>
            </a:endParaRPr>
          </a:p>
          <a:p>
            <a:pPr marL="285750" indent="-285750">
              <a:buClr>
                <a:schemeClr val="tx1"/>
              </a:buClr>
              <a:buFont typeface="Wingdings" panose="05000000000000000000" pitchFamily="2" charset="2"/>
              <a:buChar char="§"/>
              <a:defRPr/>
            </a:pPr>
            <a:r>
              <a:rPr kumimoji="0" lang="en-GB" sz="16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In 2016, </a:t>
            </a:r>
            <a:r>
              <a:rPr lang="en-GB" sz="1600" dirty="0">
                <a:solidFill>
                  <a:prstClr val="black"/>
                </a:solidFill>
                <a:latin typeface="Poppins Light"/>
                <a:cs typeface="Arial" panose="020B0604020202020204" pitchFamily="34" charset="0"/>
              </a:rPr>
              <a:t>Snyder et al demonstrated that older men with TD achieve significant improvements in sexual function when treated with </a:t>
            </a:r>
            <a:r>
              <a:rPr lang="en-GB" sz="1600" dirty="0" err="1">
                <a:solidFill>
                  <a:prstClr val="black"/>
                </a:solidFill>
                <a:latin typeface="Poppins Light"/>
                <a:cs typeface="Arial" panose="020B0604020202020204" pitchFamily="34" charset="0"/>
              </a:rPr>
              <a:t>TTh</a:t>
            </a:r>
            <a:r>
              <a:rPr lang="en-GB" sz="1600" dirty="0">
                <a:solidFill>
                  <a:prstClr val="black"/>
                </a:solidFill>
                <a:latin typeface="Poppins Light"/>
                <a:cs typeface="Arial" panose="020B0604020202020204" pitchFamily="34" charset="0"/>
              </a:rPr>
              <a:t> for 12 months.</a:t>
            </a:r>
            <a:r>
              <a:rPr lang="en-GB" sz="1600" baseline="30000" dirty="0">
                <a:solidFill>
                  <a:prstClr val="black"/>
                </a:solidFill>
                <a:latin typeface="Poppins Light"/>
                <a:cs typeface="Arial" panose="020B0604020202020204" pitchFamily="34" charset="0"/>
              </a:rPr>
              <a:t>3</a:t>
            </a:r>
          </a:p>
          <a:p>
            <a:pPr marL="285750" indent="-285750">
              <a:buClr>
                <a:schemeClr val="tx1"/>
              </a:buClr>
              <a:buFont typeface="Wingdings" panose="05000000000000000000" pitchFamily="2" charset="2"/>
              <a:buChar char="§"/>
              <a:defRPr/>
            </a:pPr>
            <a:endParaRPr lang="en-GB" sz="1600" dirty="0">
              <a:solidFill>
                <a:prstClr val="black"/>
              </a:solidFill>
              <a:latin typeface="Poppins Light"/>
              <a:cs typeface="Arial" panose="020B0604020202020204" pitchFamily="34" charset="0"/>
            </a:endParaRPr>
          </a:p>
          <a:p>
            <a:pPr marL="285750" indent="-285750">
              <a:buClr>
                <a:schemeClr val="tx1"/>
              </a:buClr>
              <a:buFont typeface="Wingdings" panose="05000000000000000000" pitchFamily="2" charset="2"/>
              <a:buChar char="§"/>
              <a:defRPr/>
            </a:pPr>
            <a:r>
              <a:rPr lang="en-GB" sz="1600" dirty="0">
                <a:solidFill>
                  <a:prstClr val="black"/>
                </a:solidFill>
                <a:latin typeface="Poppins Light"/>
                <a:cs typeface="Arial" panose="020B0604020202020204" pitchFamily="34" charset="0"/>
              </a:rPr>
              <a:t>More recently, in 2019 Walsh </a:t>
            </a:r>
            <a:r>
              <a:rPr kumimoji="0" lang="en-GB" sz="16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et al demonstrated that </a:t>
            </a:r>
            <a:r>
              <a:rPr kumimoji="0" lang="en-GB" sz="1600" b="0" i="0" u="none" strike="noStrike" kern="1200" cap="none" spc="0" normalizeH="0" baseline="0" noProof="0" dirty="0" err="1">
                <a:ln>
                  <a:noFill/>
                </a:ln>
                <a:solidFill>
                  <a:prstClr val="black"/>
                </a:solidFill>
                <a:effectLst/>
                <a:uLnTx/>
                <a:uFillTx/>
                <a:latin typeface="Poppins Light"/>
                <a:ea typeface="+mn-ea"/>
                <a:cs typeface="Arial" panose="020B0604020202020204" pitchFamily="34" charset="0"/>
              </a:rPr>
              <a:t>TTh</a:t>
            </a:r>
            <a:r>
              <a:rPr kumimoji="0" lang="en-GB" sz="1600" b="0"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 can have significant beneficial improvements in body composition when given to young male cancer survivors for 6 months.</a:t>
            </a:r>
            <a:r>
              <a:rPr kumimoji="0" lang="en-GB" sz="1600" b="0" i="0" u="none" strike="noStrike" kern="1200" cap="none" spc="0" normalizeH="0" baseline="30000" noProof="0" dirty="0">
                <a:ln>
                  <a:noFill/>
                </a:ln>
                <a:solidFill>
                  <a:prstClr val="black"/>
                </a:solidFill>
                <a:effectLst/>
                <a:uLnTx/>
                <a:uFillTx/>
                <a:latin typeface="Poppins Light"/>
                <a:ea typeface="+mn-ea"/>
                <a:cs typeface="Arial" panose="020B0604020202020204" pitchFamily="34" charset="0"/>
              </a:rPr>
              <a:t>4</a:t>
            </a: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30000" noProof="0" dirty="0">
              <a:ln>
                <a:noFill/>
              </a:ln>
              <a:solidFill>
                <a:prstClr val="black"/>
              </a:solidFill>
              <a:effectLst/>
              <a:uLnTx/>
              <a:uFillTx/>
              <a:latin typeface="Poppins Ligh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C6E2C291-6574-40B3-B028-032DE731CFDF}"/>
              </a:ext>
            </a:extLst>
          </p:cNvPr>
          <p:cNvSpPr/>
          <p:nvPr/>
        </p:nvSpPr>
        <p:spPr>
          <a:xfrm>
            <a:off x="1549144" y="5506189"/>
            <a:ext cx="8609799"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Poppins Light"/>
                <a:ea typeface="+mn-ea"/>
                <a:cs typeface="+mn-cs"/>
              </a:rPr>
              <a:t>* This equates to 10.4-34.7nmol/L. C</a:t>
            </a:r>
            <a:r>
              <a:rPr kumimoji="0" lang="en-GB" sz="1050" b="1" i="0" u="none" strike="noStrike" kern="1200" cap="none" spc="0" normalizeH="0" baseline="-25000" noProof="0" dirty="0">
                <a:ln>
                  <a:noFill/>
                </a:ln>
                <a:solidFill>
                  <a:prstClr val="black"/>
                </a:solidFill>
                <a:effectLst/>
                <a:uLnTx/>
                <a:uFillTx/>
                <a:latin typeface="Poppins Light"/>
                <a:ea typeface="+mn-ea"/>
                <a:cs typeface="+mn-cs"/>
              </a:rPr>
              <a:t>av</a:t>
            </a:r>
            <a:r>
              <a:rPr kumimoji="0" lang="en-GB" sz="1050" b="1" i="0" u="none" strike="noStrike" kern="1200" cap="none" spc="0" normalizeH="0" baseline="0" noProof="0" dirty="0">
                <a:ln>
                  <a:noFill/>
                </a:ln>
                <a:solidFill>
                  <a:prstClr val="black"/>
                </a:solidFill>
                <a:effectLst/>
                <a:uLnTx/>
                <a:uFillTx/>
                <a:latin typeface="Poppins Light"/>
                <a:ea typeface="+mn-ea"/>
                <a:cs typeface="+mn-cs"/>
              </a:rPr>
              <a:t> - serum total testosterone average concentrations</a:t>
            </a:r>
            <a:r>
              <a:rPr kumimoji="0" lang="en-GB" sz="1050" b="0" i="0" u="none" strike="noStrike" kern="1200" cap="none" spc="0" normalizeH="0" baseline="0" noProof="0" dirty="0">
                <a:ln>
                  <a:noFill/>
                </a:ln>
                <a:solidFill>
                  <a:prstClr val="black"/>
                </a:solidFill>
                <a:effectLst/>
                <a:uLnTx/>
                <a:uFillTx/>
                <a:latin typeface="Poppins Light"/>
                <a:ea typeface="+mn-ea"/>
                <a:cs typeface="+mn-cs"/>
              </a:rPr>
              <a:t>. </a:t>
            </a:r>
            <a:endParaRPr kumimoji="0" lang="en-GB" sz="180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14" name="Rectangle 13">
            <a:extLst>
              <a:ext uri="{FF2B5EF4-FFF2-40B4-BE49-F238E27FC236}">
                <a16:creationId xmlns:a16="http://schemas.microsoft.com/office/drawing/2014/main" id="{2D7594A3-9CB4-40F4-8733-48BDD0A2740D}"/>
              </a:ext>
            </a:extLst>
          </p:cNvPr>
          <p:cNvSpPr/>
          <p:nvPr/>
        </p:nvSpPr>
        <p:spPr>
          <a:xfrm>
            <a:off x="1414078" y="5885468"/>
            <a:ext cx="10030061" cy="507831"/>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1. Kaufman JM, Miller MG, </a:t>
            </a:r>
            <a:r>
              <a:rPr kumimoji="0" lang="en-GB" sz="900" b="0" i="0" u="none" strike="noStrike" kern="1200" cap="none" spc="0" normalizeH="0" baseline="0" noProof="0" dirty="0" err="1">
                <a:ln>
                  <a:noFill/>
                </a:ln>
                <a:solidFill>
                  <a:srgbClr val="000000"/>
                </a:solidFill>
                <a:effectLst/>
                <a:uLnTx/>
                <a:uFillTx/>
                <a:latin typeface="Poppins Light"/>
                <a:ea typeface="+mn-ea"/>
                <a:cs typeface="Arial" panose="020B0604020202020204" pitchFamily="34" charset="0"/>
              </a:rPr>
              <a:t>Garwin</a:t>
            </a:r>
            <a:r>
              <a:rPr kumimoji="0" lang="en-GB" sz="9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JL, </a:t>
            </a:r>
            <a:r>
              <a:rPr kumimoji="0" lang="en-GB" sz="900" b="0" i="1"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et al. </a:t>
            </a:r>
            <a:r>
              <a:rPr kumimoji="0" lang="en-GB" sz="9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Efficacy and safety study of 1.62% testosterone gel for the treatment of hypogonadal men. J Sex Med 2011;8:2079–89.; 2. Kaufman JM, Miller MG, Fitzpatrick S, </a:t>
            </a:r>
            <a:r>
              <a:rPr kumimoji="0" lang="en-GB" sz="900" b="0" i="1"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et al</a:t>
            </a:r>
            <a:r>
              <a:rPr kumimoji="0" lang="en-GB" sz="9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One-year efficacy and safety study of a 1.62% testosterone gel in hypogonadal men: Results of a 182-day open-label extension of a 6-month double-blind study. J Sex Med 2012;9:1149–61; 3.</a:t>
            </a:r>
            <a:r>
              <a:rPr kumimoji="0" lang="da-DK" sz="9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Snyder PJ et al. N Engl J Med 2016;374:611–24; 4. Walsh JS et al. PLoS Med 2019;16:e1002960.</a:t>
            </a:r>
            <a:endParaRPr kumimoji="0" lang="en-GB" sz="9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endParaRPr>
          </a:p>
        </p:txBody>
      </p:sp>
    </p:spTree>
    <p:extLst>
      <p:ext uri="{BB962C8B-B14F-4D97-AF65-F5344CB8AC3E}">
        <p14:creationId xmlns:p14="http://schemas.microsoft.com/office/powerpoint/2010/main" val="3964756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52400"/>
            <a:ext cx="324040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01751" y="1281586"/>
            <a:ext cx="8770761" cy="1421928"/>
          </a:xfrm>
          <a:noFill/>
        </p:spPr>
        <p:txBody>
          <a:bodyPr wrap="square">
            <a:spAutoFit/>
          </a:bodyPr>
          <a:lstStyle/>
          <a:p>
            <a:r>
              <a:rPr lang="en-GB" dirty="0"/>
              <a:t>Secondary Clinical Benefits of Testosterone Therapy (</a:t>
            </a:r>
            <a:r>
              <a:rPr lang="en-GB" dirty="0" err="1"/>
              <a:t>TTh</a:t>
            </a:r>
            <a:r>
              <a:rPr lang="en-GB" dirty="0"/>
              <a:t>)</a:t>
            </a:r>
          </a:p>
        </p:txBody>
      </p:sp>
    </p:spTree>
    <p:extLst>
      <p:ext uri="{BB962C8B-B14F-4D97-AF65-F5344CB8AC3E}">
        <p14:creationId xmlns:p14="http://schemas.microsoft.com/office/powerpoint/2010/main" val="3073070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9838-222E-48AF-A481-C5C589E06B7C}"/>
              </a:ext>
            </a:extLst>
          </p:cNvPr>
          <p:cNvSpPr>
            <a:spLocks noGrp="1"/>
          </p:cNvSpPr>
          <p:nvPr>
            <p:ph type="title"/>
          </p:nvPr>
        </p:nvSpPr>
        <p:spPr>
          <a:xfrm>
            <a:off x="643047" y="246888"/>
            <a:ext cx="10652454" cy="5504688"/>
          </a:xfrm>
        </p:spPr>
        <p:txBody>
          <a:bodyPr>
            <a:normAutofit/>
          </a:bodyPr>
          <a:lstStyle/>
          <a:p>
            <a:r>
              <a:rPr lang="da-DK" sz="2400" b="1" dirty="0"/>
              <a:t>Roy CN et al. </a:t>
            </a:r>
            <a:br>
              <a:rPr lang="en-GB" sz="2400" dirty="0"/>
            </a:br>
            <a:r>
              <a:rPr lang="en-GB" sz="2400" dirty="0"/>
              <a:t>Association of Testosterone Levels With Anaemia in Older Men.                                            A Controlled Clinical Trial</a:t>
            </a:r>
            <a:br>
              <a:rPr lang="en-GB" sz="2400" dirty="0"/>
            </a:br>
            <a:r>
              <a:rPr lang="da-DK" sz="2400" i="1" dirty="0"/>
              <a:t>JAMA Intern Med 2017;177:480–90</a:t>
            </a:r>
            <a:br>
              <a:rPr lang="da-DK" sz="2400" i="1" dirty="0"/>
            </a:br>
            <a:br>
              <a:rPr lang="en-GB" sz="2400" dirty="0"/>
            </a:br>
            <a:r>
              <a:rPr lang="da-DK" sz="2400" b="1" dirty="0"/>
              <a:t>Snyder PJ et al. </a:t>
            </a:r>
            <a:br>
              <a:rPr lang="da-DK" sz="2400" dirty="0"/>
            </a:br>
            <a:r>
              <a:rPr lang="en-GB" sz="2400" dirty="0"/>
              <a:t>Effect of Testosterone Treatment on Volumetric Bone Density and Strength in Older Men With Low Testosterone. A Controlled Clinical Trial</a:t>
            </a:r>
            <a:br>
              <a:rPr lang="da-DK" sz="2400" dirty="0"/>
            </a:br>
            <a:r>
              <a:rPr lang="da-DK" sz="2400" i="1" dirty="0"/>
              <a:t>JAMA Intern Med 2017;177:471–9.</a:t>
            </a:r>
            <a:br>
              <a:rPr lang="da-DK" sz="2400" i="1" dirty="0"/>
            </a:br>
            <a:br>
              <a:rPr lang="da-DK" sz="2400" i="1" dirty="0"/>
            </a:br>
            <a:r>
              <a:rPr lang="da-DK" sz="2400" b="1" dirty="0"/>
              <a:t>Tang-Fui NM et al</a:t>
            </a:r>
            <a:br>
              <a:rPr lang="da-DK" sz="2400" dirty="0"/>
            </a:br>
            <a:r>
              <a:rPr lang="en-GB" sz="2400" dirty="0"/>
              <a:t>Effect of Testosterone treatment on bone microarchitecture and bone mineral density in men: a two-year RCT</a:t>
            </a:r>
            <a:br>
              <a:rPr lang="en-GB" sz="2400" dirty="0"/>
            </a:br>
            <a:r>
              <a:rPr lang="en-GB" sz="2400" i="1" dirty="0"/>
              <a:t>The Journal of Clinical Endocrinology &amp; Metabolism, dgab149</a:t>
            </a:r>
            <a:endParaRPr lang="en-GB" i="1" dirty="0"/>
          </a:p>
        </p:txBody>
      </p:sp>
    </p:spTree>
    <p:extLst>
      <p:ext uri="{BB962C8B-B14F-4D97-AF65-F5344CB8AC3E}">
        <p14:creationId xmlns:p14="http://schemas.microsoft.com/office/powerpoint/2010/main" val="4053084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4" y="152401"/>
            <a:ext cx="11016342" cy="834047"/>
          </a:xfrm>
        </p:spPr>
        <p:txBody>
          <a:bodyPr>
            <a:noAutofit/>
          </a:bodyPr>
          <a:lstStyle/>
          <a:p>
            <a:r>
              <a:rPr lang="en-GB" sz="2900" dirty="0">
                <a:solidFill>
                  <a:schemeClr val="accent1"/>
                </a:solidFill>
              </a:rPr>
              <a:t>Anaemia Trial:</a:t>
            </a:r>
            <a:r>
              <a:rPr lang="en-GB" sz="2900" dirty="0"/>
              <a:t> relationship between testosterone levels and anaemia, and impact of TTh in older men</a:t>
            </a:r>
          </a:p>
        </p:txBody>
      </p:sp>
      <p:sp>
        <p:nvSpPr>
          <p:cNvPr id="5" name="TextBox 4"/>
          <p:cNvSpPr txBox="1"/>
          <p:nvPr/>
        </p:nvSpPr>
        <p:spPr>
          <a:xfrm>
            <a:off x="1524001" y="5797490"/>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*Haemoglobin concentration &lt;12.7 g/</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dL</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BMI, body mass index; TTh, testosterone therapy;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vBMD</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volumetric bone mineral density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Roy CN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JAMA Intern Med</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2017;177:480–90; Snyder PJ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2018;39:369–86.</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grpSp>
        <p:nvGrpSpPr>
          <p:cNvPr id="24" name="Group 23"/>
          <p:cNvGrpSpPr/>
          <p:nvPr/>
        </p:nvGrpSpPr>
        <p:grpSpPr>
          <a:xfrm>
            <a:off x="583474" y="1393869"/>
            <a:ext cx="10458995" cy="745236"/>
            <a:chOff x="359224" y="1623660"/>
            <a:chExt cx="8384270" cy="745236"/>
          </a:xfrm>
        </p:grpSpPr>
        <p:sp>
          <p:nvSpPr>
            <p:cNvPr id="25" name="TextBox 24"/>
            <p:cNvSpPr txBox="1"/>
            <p:nvPr/>
          </p:nvSpPr>
          <p:spPr>
            <a:xfrm>
              <a:off x="1001483" y="1623660"/>
              <a:ext cx="7742011"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marR="0" lvl="0" indent="0" algn="l" defTabSz="914400" rtl="0" eaLnBrk="1" fontAlgn="auto" latinLnBrk="0" hangingPunct="1">
                <a:lnSpc>
                  <a:spcPct val="100000"/>
                </a:lnSpc>
                <a:spcBef>
                  <a:spcPts val="0"/>
                </a:spcBef>
                <a:spcAft>
                  <a:spcPts val="0"/>
                </a:spcAft>
                <a:buClr>
                  <a:srgbClr val="6F9AD3"/>
                </a:buClr>
                <a:buSzTx/>
                <a:buFontTx/>
                <a:buNone/>
                <a:tabLst/>
                <a:defRPr/>
              </a:pPr>
              <a:r>
                <a:rPr kumimoji="0" lang="en-GB" sz="2000" b="0" i="0" u="none" strike="noStrike" kern="1200" cap="none" spc="0" normalizeH="0" baseline="0" noProof="0" dirty="0">
                  <a:ln>
                    <a:noFill/>
                  </a:ln>
                  <a:solidFill>
                    <a:srgbClr val="005294"/>
                  </a:solidFill>
                  <a:effectLst/>
                  <a:uLnTx/>
                  <a:uFillTx/>
                  <a:latin typeface="Poppins Light"/>
                  <a:ea typeface="+mn-ea"/>
                  <a:cs typeface="+mn-cs"/>
                </a:rPr>
                <a:t>To determine if TTh for older men with low testosterone increases haemoglobin concentration and can correct anaemia</a:t>
              </a:r>
            </a:p>
          </p:txBody>
        </p:sp>
        <p:grpSp>
          <p:nvGrpSpPr>
            <p:cNvPr id="27" name="Group 26"/>
            <p:cNvGrpSpPr/>
            <p:nvPr/>
          </p:nvGrpSpPr>
          <p:grpSpPr>
            <a:xfrm>
              <a:off x="359224" y="1718693"/>
              <a:ext cx="1066800" cy="555171"/>
              <a:chOff x="348338" y="1458682"/>
              <a:chExt cx="1066800" cy="555171"/>
            </a:xfrm>
          </p:grpSpPr>
          <p:sp>
            <p:nvSpPr>
              <p:cNvPr id="29" name="Pentagon 28"/>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 name="TextBox 29"/>
              <p:cNvSpPr txBox="1"/>
              <p:nvPr/>
            </p:nvSpPr>
            <p:spPr>
              <a:xfrm>
                <a:off x="435751" y="1505434"/>
                <a:ext cx="7697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Aim</a:t>
                </a:r>
                <a:endParaRPr kumimoji="0" lang="en-GB" sz="24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1652762" y="241274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1027610" y="3519477"/>
            <a:ext cx="9640389" cy="2077205"/>
            <a:chOff x="495472" y="3605540"/>
            <a:chExt cx="8295990" cy="2077205"/>
          </a:xfrm>
        </p:grpSpPr>
        <p:sp>
          <p:nvSpPr>
            <p:cNvPr id="44" name="Content Placeholder 2"/>
            <p:cNvSpPr txBox="1">
              <a:spLocks/>
            </p:cNvSpPr>
            <p:nvPr/>
          </p:nvSpPr>
          <p:spPr>
            <a:xfrm>
              <a:off x="524108" y="3605540"/>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005294"/>
                </a:buClr>
                <a:buSzTx/>
                <a:buFont typeface="Arial"/>
                <a:buNone/>
                <a:tabLst/>
                <a:defRPr/>
              </a:pPr>
              <a:endParaRPr kumimoji="0" lang="en-GB" sz="1800" b="0" i="0" u="none" strike="noStrike" kern="1200" cap="none" spc="0" normalizeH="0" baseline="0" noProof="0" dirty="0">
                <a:ln>
                  <a:noFill/>
                </a:ln>
                <a:solidFill>
                  <a:srgbClr val="005294"/>
                </a:solidFill>
                <a:effectLst/>
                <a:uLnTx/>
                <a:uFillTx/>
                <a:latin typeface="Calibri"/>
                <a:ea typeface="+mn-ea"/>
                <a:cs typeface="+mn-cs"/>
              </a:endParaRPr>
            </a:p>
          </p:txBody>
        </p:sp>
        <p:sp>
          <p:nvSpPr>
            <p:cNvPr id="46" name="Round Same Side Corner Rectangle 45"/>
            <p:cNvSpPr/>
            <p:nvPr/>
          </p:nvSpPr>
          <p:spPr>
            <a:xfrm rot="16200000">
              <a:off x="551529" y="3578121"/>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 name="Rectangle 46"/>
            <p:cNvSpPr/>
            <p:nvPr/>
          </p:nvSpPr>
          <p:spPr>
            <a:xfrm>
              <a:off x="495472" y="3828536"/>
              <a:ext cx="2171830" cy="1631216"/>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Poppins Light"/>
                  <a:ea typeface="+mn-ea"/>
                  <a:cs typeface="+mn-cs"/>
                </a:rPr>
                <a:t>Selected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baseline characteristics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and demographics</a:t>
              </a:r>
              <a:endParaRPr kumimoji="0" lang="en-GB" sz="1100" b="1" i="0" u="none" strike="noStrike" kern="1200" cap="none" spc="0" normalizeH="0" baseline="30000" noProof="0" dirty="0">
                <a:ln>
                  <a:noFill/>
                </a:ln>
                <a:solidFill>
                  <a:prstClr val="white"/>
                </a:solidFill>
                <a:effectLst/>
                <a:uLnTx/>
                <a:uFillTx/>
                <a:latin typeface="Poppins Light"/>
                <a:ea typeface="+mn-ea"/>
                <a:cs typeface="+mn-cs"/>
              </a:endParaRPr>
            </a:p>
          </p:txBody>
        </p:sp>
        <p:sp>
          <p:nvSpPr>
            <p:cNvPr id="66" name="Rectangle 65"/>
            <p:cNvSpPr/>
            <p:nvPr/>
          </p:nvSpPr>
          <p:spPr>
            <a:xfrm>
              <a:off x="4660703" y="4999931"/>
              <a:ext cx="2115914"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85%</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White</a:t>
              </a:r>
            </a:p>
          </p:txBody>
        </p:sp>
        <p:grpSp>
          <p:nvGrpSpPr>
            <p:cNvPr id="58" name="Group 57"/>
            <p:cNvGrpSpPr/>
            <p:nvPr/>
          </p:nvGrpSpPr>
          <p:grpSpPr>
            <a:xfrm>
              <a:off x="2761997" y="3697467"/>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Mean age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74.8</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742927"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94392"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98263" y="3827255"/>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7343537" y="3727043"/>
              <a:ext cx="847314" cy="811450"/>
              <a:chOff x="1143333" y="4385251"/>
              <a:chExt cx="683700" cy="654761"/>
            </a:xfrm>
            <a:effectLst>
              <a:outerShdw blurRad="76200" dir="18900000" sy="23000" kx="-1200000" algn="bl" rotWithShape="0">
                <a:prstClr val="black">
                  <a:alpha val="20000"/>
                </a:prstClr>
              </a:outerShdw>
            </a:effectLst>
          </p:grpSpPr>
          <p:pic>
            <p:nvPicPr>
              <p:cNvPr id="72" name="Picture 4"/>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51266" y="4467579"/>
                <a:ext cx="275767" cy="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3"/>
              <p:cNvPicPr>
                <a:picLocks noChangeAspect="1" noChangeArrowheads="1"/>
              </p:cNvPicPr>
              <p:nvPr/>
            </p:nvPicPr>
            <p:blipFill>
              <a:blip r:embed="rId10">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333" y="4385251"/>
                <a:ext cx="254781" cy="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3"/>
              <p:cNvPicPr>
                <a:picLocks noChangeAspect="1" noChangeArrowheads="1"/>
              </p:cNvPicPr>
              <p:nvPr/>
            </p:nvPicPr>
            <p:blipFill rotWithShape="1">
              <a:blip r:embed="rId12"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290225" y="4540188"/>
                <a:ext cx="338042" cy="49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Rectangle 79"/>
            <p:cNvSpPr/>
            <p:nvPr/>
          </p:nvSpPr>
          <p:spPr>
            <a:xfrm>
              <a:off x="7080076" y="4599238"/>
              <a:ext cx="13742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Mean BMI</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82" name="Rectangle 81"/>
            <p:cNvSpPr/>
            <p:nvPr/>
          </p:nvSpPr>
          <p:spPr>
            <a:xfrm>
              <a:off x="6853919" y="4999931"/>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5294"/>
                  </a:solidFill>
                  <a:effectLst/>
                  <a:uLnTx/>
                  <a:uFillTx/>
                  <a:latin typeface="Poppins Light"/>
                  <a:ea typeface="+mn-ea"/>
                  <a:cs typeface="+mn-cs"/>
                </a:rPr>
                <a:t>30.7</a:t>
              </a:r>
              <a:r>
                <a:rPr kumimoji="0" lang="en-GB" sz="1800" b="0" i="0" u="none" strike="noStrike" kern="1200" cap="none" spc="0" normalizeH="0" baseline="0" noProof="0" dirty="0">
                  <a:ln>
                    <a:noFill/>
                  </a:ln>
                  <a:solidFill>
                    <a:srgbClr val="005294"/>
                  </a:solidFill>
                  <a:effectLst/>
                  <a:uLnTx/>
                  <a:uFillTx/>
                  <a:latin typeface="Poppins Light"/>
                  <a:ea typeface="+mn-ea"/>
                  <a:cs typeface="+mn-cs"/>
                </a:rPr>
                <a:t> kg/m</a:t>
              </a:r>
              <a:r>
                <a:rPr kumimoji="0" lang="en-GB" sz="1800" b="0" i="0" u="none" strike="noStrike" kern="1200" cap="none" spc="0" normalizeH="0" baseline="30000" noProof="0" dirty="0">
                  <a:ln>
                    <a:noFill/>
                  </a:ln>
                  <a:solidFill>
                    <a:srgbClr val="005294"/>
                  </a:solidFill>
                  <a:effectLst/>
                  <a:uLnTx/>
                  <a:uFillTx/>
                  <a:latin typeface="Poppins Light"/>
                  <a:ea typeface="+mn-ea"/>
                  <a:cs typeface="+mn-cs"/>
                </a:rPr>
                <a:t>2</a:t>
              </a:r>
            </a:p>
          </p:txBody>
        </p:sp>
        <p:sp>
          <p:nvSpPr>
            <p:cNvPr id="83" name="Rectangle 82"/>
            <p:cNvSpPr/>
            <p:nvPr/>
          </p:nvSpPr>
          <p:spPr>
            <a:xfrm>
              <a:off x="5031542" y="4599821"/>
              <a:ext cx="1374236"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294"/>
                  </a:solidFill>
                  <a:effectLst/>
                  <a:uLnTx/>
                  <a:uFillTx/>
                  <a:latin typeface="Poppins Light"/>
                  <a:ea typeface="+mn-ea"/>
                  <a:cs typeface="+mn-cs"/>
                </a:rPr>
                <a:t>Race</a:t>
              </a:r>
              <a:endParaRPr kumimoji="0" lang="en-GB" sz="1200" b="1" i="0" u="none" strike="noStrike" kern="1200" cap="none" spc="0" normalizeH="0" baseline="0" noProof="0" dirty="0">
                <a:ln>
                  <a:noFill/>
                </a:ln>
                <a:solidFill>
                  <a:srgbClr val="005294"/>
                </a:solidFill>
                <a:effectLst/>
                <a:uLnTx/>
                <a:uFillTx/>
                <a:latin typeface="Poppins Light"/>
                <a:ea typeface="+mn-ea"/>
                <a:cs typeface="+mn-cs"/>
              </a:endParaRPr>
            </a:p>
          </p:txBody>
        </p:sp>
      </p:grpSp>
      <p:grpSp>
        <p:nvGrpSpPr>
          <p:cNvPr id="7" name="Group 6"/>
          <p:cNvGrpSpPr/>
          <p:nvPr/>
        </p:nvGrpSpPr>
        <p:grpSpPr>
          <a:xfrm>
            <a:off x="2455311" y="2362101"/>
            <a:ext cx="7310014" cy="829114"/>
            <a:chOff x="1828800" y="2450839"/>
            <a:chExt cx="7310014" cy="829114"/>
          </a:xfrm>
        </p:grpSpPr>
        <p:grpSp>
          <p:nvGrpSpPr>
            <p:cNvPr id="21" name="Group 20"/>
            <p:cNvGrpSpPr/>
            <p:nvPr/>
          </p:nvGrpSpPr>
          <p:grpSpPr>
            <a:xfrm>
              <a:off x="1828800" y="2450839"/>
              <a:ext cx="7310014" cy="829114"/>
              <a:chOff x="1828800" y="2329129"/>
              <a:chExt cx="7310014" cy="829114"/>
            </a:xfrm>
          </p:grpSpPr>
          <p:sp>
            <p:nvSpPr>
              <p:cNvPr id="4" name="TextBox 3"/>
              <p:cNvSpPr txBox="1"/>
              <p:nvPr/>
            </p:nvSpPr>
            <p:spPr>
              <a:xfrm>
                <a:off x="1828800" y="2388802"/>
                <a:ext cx="7310014" cy="769441"/>
              </a:xfrm>
              <a:prstGeom prst="rect">
                <a:avLst/>
              </a:prstGeom>
              <a:noFill/>
            </p:spPr>
            <p:txBody>
              <a:bodyPr wrap="none" rtlCol="0">
                <a:spAutoFit/>
              </a:body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n=</a:t>
                </a:r>
              </a:p>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n=126 with anaemia (n=62 with unexplained anaemia)</a:t>
                </a:r>
              </a:p>
            </p:txBody>
          </p:sp>
          <p:sp>
            <p:nvSpPr>
              <p:cNvPr id="20" name="TextBox 19"/>
              <p:cNvSpPr txBox="1"/>
              <p:nvPr/>
            </p:nvSpPr>
            <p:spPr>
              <a:xfrm>
                <a:off x="2497385" y="2329129"/>
                <a:ext cx="81817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20" normalizeH="0" baseline="0" noProof="0" dirty="0">
                    <a:ln>
                      <a:noFill/>
                    </a:ln>
                    <a:solidFill>
                      <a:srgbClr val="005294"/>
                    </a:solidFill>
                    <a:effectLst/>
                    <a:uLnTx/>
                    <a:uFillTx/>
                    <a:latin typeface="Poppins Light"/>
                    <a:ea typeface="+mn-ea"/>
                    <a:cs typeface="+mn-cs"/>
                  </a:rPr>
                  <a:t>788</a:t>
                </a:r>
              </a:p>
            </p:txBody>
          </p:sp>
        </p:grpSp>
        <p:sp>
          <p:nvSpPr>
            <p:cNvPr id="3" name="TextBox 2"/>
            <p:cNvSpPr txBox="1"/>
            <p:nvPr/>
          </p:nvSpPr>
          <p:spPr>
            <a:xfrm>
              <a:off x="3215936" y="2511201"/>
              <a:ext cx="119648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ct val="20000"/>
                </a:spcBef>
                <a:spcAft>
                  <a:spcPts val="0"/>
                </a:spcAft>
                <a:buClr>
                  <a:srgbClr val="005294"/>
                </a:buClr>
                <a:buSzTx/>
                <a:buFontTx/>
                <a:buNone/>
                <a:tabLst/>
                <a:defRPr/>
              </a:pPr>
              <a:r>
                <a:rPr kumimoji="0" lang="en-GB" sz="2000" b="0" i="0" u="none" strike="noStrike" kern="1200" cap="none" spc="-20" normalizeH="0" baseline="0" noProof="0" dirty="0">
                  <a:ln>
                    <a:noFill/>
                  </a:ln>
                  <a:solidFill>
                    <a:srgbClr val="005294"/>
                  </a:solidFill>
                  <a:effectLst/>
                  <a:uLnTx/>
                  <a:uFillTx/>
                  <a:latin typeface="Poppins Light"/>
                  <a:ea typeface="+mn-ea"/>
                  <a:cs typeface="+mn-cs"/>
                </a:rPr>
                <a:t>enrolled</a:t>
              </a:r>
            </a:p>
          </p:txBody>
        </p:sp>
      </p:grpSp>
    </p:spTree>
    <p:extLst>
      <p:ext uri="{BB962C8B-B14F-4D97-AF65-F5344CB8AC3E}">
        <p14:creationId xmlns:p14="http://schemas.microsoft.com/office/powerpoint/2010/main" val="1681510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9" name="Group 298">
            <a:extLst>
              <a:ext uri="{FF2B5EF4-FFF2-40B4-BE49-F238E27FC236}">
                <a16:creationId xmlns:a16="http://schemas.microsoft.com/office/drawing/2014/main" id="{FADB0142-2034-4118-AD7F-87FC3555A696}"/>
              </a:ext>
            </a:extLst>
          </p:cNvPr>
          <p:cNvGrpSpPr/>
          <p:nvPr/>
        </p:nvGrpSpPr>
        <p:grpSpPr>
          <a:xfrm>
            <a:off x="1523998" y="2540571"/>
            <a:ext cx="8987407" cy="3267999"/>
            <a:chOff x="4367661" y="2351044"/>
            <a:chExt cx="4024246" cy="3669388"/>
          </a:xfrm>
        </p:grpSpPr>
        <p:grpSp>
          <p:nvGrpSpPr>
            <p:cNvPr id="300" name="Group 299">
              <a:extLst>
                <a:ext uri="{FF2B5EF4-FFF2-40B4-BE49-F238E27FC236}">
                  <a16:creationId xmlns:a16="http://schemas.microsoft.com/office/drawing/2014/main" id="{F84DEDAB-4C6A-4BF5-8CEC-B311EC178B29}"/>
                </a:ext>
              </a:extLst>
            </p:cNvPr>
            <p:cNvGrpSpPr/>
            <p:nvPr/>
          </p:nvGrpSpPr>
          <p:grpSpPr>
            <a:xfrm>
              <a:off x="4367661" y="2351044"/>
              <a:ext cx="4024246" cy="3669388"/>
              <a:chOff x="4981632" y="978022"/>
              <a:chExt cx="3671886" cy="4512362"/>
            </a:xfrm>
          </p:grpSpPr>
          <p:sp>
            <p:nvSpPr>
              <p:cNvPr id="302" name="Rounded Rectangle 57">
                <a:extLst>
                  <a:ext uri="{FF2B5EF4-FFF2-40B4-BE49-F238E27FC236}">
                    <a16:creationId xmlns:a16="http://schemas.microsoft.com/office/drawing/2014/main" id="{2091D157-E45C-4AC0-BC8F-E448845DACD5}"/>
                  </a:ext>
                </a:extLst>
              </p:cNvPr>
              <p:cNvSpPr/>
              <p:nvPr/>
            </p:nvSpPr>
            <p:spPr>
              <a:xfrm>
                <a:off x="4981632" y="992499"/>
                <a:ext cx="3671886" cy="4497885"/>
              </a:xfrm>
              <a:prstGeom prst="roundRect">
                <a:avLst>
                  <a:gd name="adj" fmla="val 5052"/>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3" name="Round Same Side Corner Rectangle 58">
                <a:extLst>
                  <a:ext uri="{FF2B5EF4-FFF2-40B4-BE49-F238E27FC236}">
                    <a16:creationId xmlns:a16="http://schemas.microsoft.com/office/drawing/2014/main" id="{343F4AE4-B93C-44F5-AF5F-0CB0B716A47F}"/>
                  </a:ext>
                </a:extLst>
              </p:cNvPr>
              <p:cNvSpPr/>
              <p:nvPr/>
            </p:nvSpPr>
            <p:spPr>
              <a:xfrm>
                <a:off x="4981632" y="978022"/>
                <a:ext cx="3671886" cy="449118"/>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4" name="TextBox 303">
                <a:extLst>
                  <a:ext uri="{FF2B5EF4-FFF2-40B4-BE49-F238E27FC236}">
                    <a16:creationId xmlns:a16="http://schemas.microsoft.com/office/drawing/2014/main" id="{F98E1E78-C1A8-473C-B59A-71D9CBED2EB5}"/>
                  </a:ext>
                </a:extLst>
              </p:cNvPr>
              <p:cNvSpPr txBox="1"/>
              <p:nvPr/>
            </p:nvSpPr>
            <p:spPr>
              <a:xfrm>
                <a:off x="5209227" y="999610"/>
                <a:ext cx="3197518" cy="424970"/>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Association between </a:t>
                </a:r>
                <a:r>
                  <a:rPr kumimoji="0" lang="en-GB" sz="1400" b="1" i="0" u="none" strike="noStrike" kern="1200" cap="none" spc="0" normalizeH="0" baseline="0" noProof="0" dirty="0" err="1">
                    <a:ln>
                      <a:noFill/>
                    </a:ln>
                    <a:solidFill>
                      <a:prstClr val="white"/>
                    </a:solidFill>
                    <a:effectLst/>
                    <a:uLnTx/>
                    <a:uFillTx/>
                    <a:latin typeface="Poppins Light"/>
                    <a:ea typeface="+mn-ea"/>
                    <a:cs typeface="+mn-cs"/>
                  </a:rPr>
                  <a:t>TTh</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 and Hb concentration in men with unexplained anaemia</a:t>
                </a:r>
              </a:p>
            </p:txBody>
          </p:sp>
        </p:grpSp>
        <p:sp>
          <p:nvSpPr>
            <p:cNvPr id="301" name="Rectangle 300">
              <a:extLst>
                <a:ext uri="{FF2B5EF4-FFF2-40B4-BE49-F238E27FC236}">
                  <a16:creationId xmlns:a16="http://schemas.microsoft.com/office/drawing/2014/main" id="{41571694-ECF4-49CC-BA14-4D702772AC20}"/>
                </a:ext>
              </a:extLst>
            </p:cNvPr>
            <p:cNvSpPr/>
            <p:nvPr/>
          </p:nvSpPr>
          <p:spPr>
            <a:xfrm>
              <a:off x="5173887" y="3173259"/>
              <a:ext cx="1368815" cy="3652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2" name="Title 1"/>
          <p:cNvSpPr>
            <a:spLocks noGrp="1"/>
          </p:cNvSpPr>
          <p:nvPr>
            <p:ph type="title"/>
          </p:nvPr>
        </p:nvSpPr>
        <p:spPr>
          <a:xfrm>
            <a:off x="151002" y="152401"/>
            <a:ext cx="11425805" cy="834047"/>
          </a:xfrm>
        </p:spPr>
        <p:txBody>
          <a:bodyPr>
            <a:noAutofit/>
          </a:bodyPr>
          <a:lstStyle/>
          <a:p>
            <a:r>
              <a:rPr lang="en-GB" sz="3000" dirty="0" err="1">
                <a:solidFill>
                  <a:schemeClr val="accent5"/>
                </a:solidFill>
              </a:rPr>
              <a:t>TTh</a:t>
            </a:r>
            <a:r>
              <a:rPr lang="en-GB" sz="3000" dirty="0">
                <a:solidFill>
                  <a:schemeClr val="accent5"/>
                </a:solidFill>
              </a:rPr>
              <a:t> significantly increased </a:t>
            </a:r>
            <a:r>
              <a:rPr lang="en-GB" sz="3000" dirty="0" err="1">
                <a:solidFill>
                  <a:schemeClr val="accent5"/>
                </a:solidFill>
              </a:rPr>
              <a:t>Hb</a:t>
            </a:r>
            <a:r>
              <a:rPr lang="en-GB" sz="3000" dirty="0">
                <a:solidFill>
                  <a:schemeClr val="accent5"/>
                </a:solidFill>
              </a:rPr>
              <a:t> levels in older men with low testosterone and unexplained anaemia</a:t>
            </a:r>
          </a:p>
        </p:txBody>
      </p:sp>
      <p:sp>
        <p:nvSpPr>
          <p:cNvPr id="5" name="TextBox 4"/>
          <p:cNvSpPr txBox="1"/>
          <p:nvPr/>
        </p:nvSpPr>
        <p:spPr>
          <a:xfrm>
            <a:off x="1523999" y="5872686"/>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CI, confidence interval;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Hb</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haemoglobin; OR, odds ratio;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TTh</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Roy CN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JAMA Intern Med</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2017;177:480–90.</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29" name="Content Placeholder 2"/>
          <p:cNvSpPr>
            <a:spLocks noGrp="1"/>
          </p:cNvSpPr>
          <p:nvPr>
            <p:ph idx="1"/>
          </p:nvPr>
        </p:nvSpPr>
        <p:spPr>
          <a:xfrm>
            <a:off x="239086" y="1083826"/>
            <a:ext cx="11249635" cy="1509638"/>
          </a:xfrm>
        </p:spPr>
        <p:txBody>
          <a:bodyPr>
            <a:noAutofit/>
          </a:bodyPr>
          <a:lstStyle/>
          <a:p>
            <a:r>
              <a:rPr lang="en-GB" sz="1800" dirty="0"/>
              <a:t>Significantly more men with anaemia of unknown cause had an increase in Hb level ≥1 g/dL from baseline at Month 12 with </a:t>
            </a:r>
            <a:r>
              <a:rPr lang="en-GB" sz="1800" dirty="0" err="1"/>
              <a:t>TTh</a:t>
            </a:r>
            <a:r>
              <a:rPr lang="en-GB" sz="1800" dirty="0"/>
              <a:t> (</a:t>
            </a:r>
            <a:r>
              <a:rPr lang="en-GB" sz="1800" b="1" dirty="0"/>
              <a:t>54%</a:t>
            </a:r>
            <a:r>
              <a:rPr lang="en-GB" sz="1800" dirty="0"/>
              <a:t>) than placebo (</a:t>
            </a:r>
            <a:r>
              <a:rPr lang="en-GB" sz="1800" b="1" dirty="0"/>
              <a:t>15%</a:t>
            </a:r>
            <a:r>
              <a:rPr lang="en-GB" sz="1800" dirty="0"/>
              <a:t>)</a:t>
            </a:r>
          </a:p>
          <a:p>
            <a:pPr lvl="1"/>
            <a:r>
              <a:rPr lang="en-GB" sz="1400" dirty="0"/>
              <a:t>Adjusted OR 31.5, 95% CI: 3.7–277.8; p=0.002</a:t>
            </a:r>
          </a:p>
          <a:p>
            <a:pPr marL="285750" lvl="1" indent="-285750"/>
            <a:r>
              <a:rPr lang="en-GB" sz="1800" dirty="0"/>
              <a:t>More men were not anaemic at Month 12 with </a:t>
            </a:r>
            <a:r>
              <a:rPr lang="en-GB" sz="1800" dirty="0" err="1"/>
              <a:t>TTh</a:t>
            </a:r>
            <a:r>
              <a:rPr lang="en-GB" sz="1800" dirty="0"/>
              <a:t> (</a:t>
            </a:r>
            <a:r>
              <a:rPr lang="en-GB" sz="1800" b="1" dirty="0"/>
              <a:t>58.3%</a:t>
            </a:r>
            <a:r>
              <a:rPr lang="en-GB" sz="1800" dirty="0"/>
              <a:t>) than placebo (</a:t>
            </a:r>
            <a:r>
              <a:rPr lang="en-GB" sz="1800" b="1" dirty="0"/>
              <a:t>22.2%</a:t>
            </a:r>
            <a:r>
              <a:rPr lang="en-GB" sz="1800" dirty="0"/>
              <a:t>)</a:t>
            </a:r>
          </a:p>
          <a:p>
            <a:pPr lvl="1"/>
            <a:r>
              <a:rPr lang="en-GB" sz="1400" dirty="0"/>
              <a:t>Adjusted OR 17.0, 95% CI: 2.8–104.0; p=0.002</a:t>
            </a:r>
          </a:p>
        </p:txBody>
      </p:sp>
      <p:sp>
        <p:nvSpPr>
          <p:cNvPr id="43" name="Rectangle 42"/>
          <p:cNvSpPr/>
          <p:nvPr/>
        </p:nvSpPr>
        <p:spPr>
          <a:xfrm>
            <a:off x="3692743" y="3330576"/>
            <a:ext cx="2778658" cy="3178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97" name="Group 296">
            <a:extLst>
              <a:ext uri="{FF2B5EF4-FFF2-40B4-BE49-F238E27FC236}">
                <a16:creationId xmlns:a16="http://schemas.microsoft.com/office/drawing/2014/main" id="{B2D2ED9E-9DA9-4793-BF10-F15E7C3B6499}"/>
              </a:ext>
            </a:extLst>
          </p:cNvPr>
          <p:cNvGrpSpPr/>
          <p:nvPr/>
        </p:nvGrpSpPr>
        <p:grpSpPr>
          <a:xfrm>
            <a:off x="2141815" y="3107077"/>
            <a:ext cx="3638510" cy="2678654"/>
            <a:chOff x="617814" y="3038931"/>
            <a:chExt cx="3638510" cy="2678654"/>
          </a:xfrm>
        </p:grpSpPr>
        <p:grpSp>
          <p:nvGrpSpPr>
            <p:cNvPr id="290" name="Group 289">
              <a:extLst>
                <a:ext uri="{FF2B5EF4-FFF2-40B4-BE49-F238E27FC236}">
                  <a16:creationId xmlns:a16="http://schemas.microsoft.com/office/drawing/2014/main" id="{E0E84369-FBE6-4F05-985D-705C0D880F9B}"/>
                </a:ext>
              </a:extLst>
            </p:cNvPr>
            <p:cNvGrpSpPr/>
            <p:nvPr/>
          </p:nvGrpSpPr>
          <p:grpSpPr>
            <a:xfrm>
              <a:off x="707719" y="5259127"/>
              <a:ext cx="3548605" cy="458458"/>
              <a:chOff x="707719" y="5244259"/>
              <a:chExt cx="3548605" cy="458458"/>
            </a:xfrm>
          </p:grpSpPr>
          <p:sp>
            <p:nvSpPr>
              <p:cNvPr id="95" name="TextBox 94">
                <a:extLst>
                  <a:ext uri="{FF2B5EF4-FFF2-40B4-BE49-F238E27FC236}">
                    <a16:creationId xmlns:a16="http://schemas.microsoft.com/office/drawing/2014/main" id="{4FFC2B69-6D36-4E73-864D-52E672318DAE}"/>
                  </a:ext>
                </a:extLst>
              </p:cNvPr>
              <p:cNvSpPr txBox="1"/>
              <p:nvPr/>
            </p:nvSpPr>
            <p:spPr>
              <a:xfrm>
                <a:off x="4016909" y="5396608"/>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p:txBody>
          </p:sp>
          <p:sp>
            <p:nvSpPr>
              <p:cNvPr id="96" name="TextBox 95">
                <a:extLst>
                  <a:ext uri="{FF2B5EF4-FFF2-40B4-BE49-F238E27FC236}">
                    <a16:creationId xmlns:a16="http://schemas.microsoft.com/office/drawing/2014/main" id="{39996FB1-3DED-4A06-BC29-81168563F9E0}"/>
                  </a:ext>
                </a:extLst>
              </p:cNvPr>
              <p:cNvSpPr txBox="1"/>
              <p:nvPr/>
            </p:nvSpPr>
            <p:spPr>
              <a:xfrm>
                <a:off x="3432392" y="5396608"/>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28</a:t>
                </a:r>
              </a:p>
            </p:txBody>
          </p:sp>
          <p:sp>
            <p:nvSpPr>
              <p:cNvPr id="97" name="TextBox 96">
                <a:extLst>
                  <a:ext uri="{FF2B5EF4-FFF2-40B4-BE49-F238E27FC236}">
                    <a16:creationId xmlns:a16="http://schemas.microsoft.com/office/drawing/2014/main" id="{2A5C66AE-ECD2-4787-A378-2F254460426C}"/>
                  </a:ext>
                </a:extLst>
              </p:cNvPr>
              <p:cNvSpPr txBox="1"/>
              <p:nvPr/>
            </p:nvSpPr>
            <p:spPr>
              <a:xfrm>
                <a:off x="2852685" y="5396608"/>
                <a:ext cx="233003"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22</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p:txBody>
          </p:sp>
          <p:sp>
            <p:nvSpPr>
              <p:cNvPr id="98" name="TextBox 97">
                <a:extLst>
                  <a:ext uri="{FF2B5EF4-FFF2-40B4-BE49-F238E27FC236}">
                    <a16:creationId xmlns:a16="http://schemas.microsoft.com/office/drawing/2014/main" id="{1B539D51-9560-48FE-9BB8-45B391AB83FF}"/>
                  </a:ext>
                </a:extLst>
              </p:cNvPr>
              <p:cNvSpPr txBox="1"/>
              <p:nvPr/>
            </p:nvSpPr>
            <p:spPr>
              <a:xfrm>
                <a:off x="2265763" y="5396608"/>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a:t>
                </a:r>
              </a:p>
            </p:txBody>
          </p:sp>
          <p:sp>
            <p:nvSpPr>
              <p:cNvPr id="99" name="TextBox 98">
                <a:extLst>
                  <a:ext uri="{FF2B5EF4-FFF2-40B4-BE49-F238E27FC236}">
                    <a16:creationId xmlns:a16="http://schemas.microsoft.com/office/drawing/2014/main" id="{C4688107-A769-4080-98CE-94C7C2B512C4}"/>
                  </a:ext>
                </a:extLst>
              </p:cNvPr>
              <p:cNvSpPr txBox="1"/>
              <p:nvPr/>
            </p:nvSpPr>
            <p:spPr>
              <a:xfrm>
                <a:off x="1681245" y="5396608"/>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35</a:t>
                </a:r>
              </a:p>
            </p:txBody>
          </p:sp>
          <p:sp>
            <p:nvSpPr>
              <p:cNvPr id="167" name="TextBox 166">
                <a:extLst>
                  <a:ext uri="{FF2B5EF4-FFF2-40B4-BE49-F238E27FC236}">
                    <a16:creationId xmlns:a16="http://schemas.microsoft.com/office/drawing/2014/main" id="{2A89B908-AFC3-4E55-AFAD-5554F4217AE8}"/>
                  </a:ext>
                </a:extLst>
              </p:cNvPr>
              <p:cNvSpPr txBox="1"/>
              <p:nvPr/>
            </p:nvSpPr>
            <p:spPr>
              <a:xfrm>
                <a:off x="707719" y="5244259"/>
                <a:ext cx="976797" cy="444481"/>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grpSp>
          <p:nvGrpSpPr>
            <p:cNvPr id="296" name="Group 295">
              <a:extLst>
                <a:ext uri="{FF2B5EF4-FFF2-40B4-BE49-F238E27FC236}">
                  <a16:creationId xmlns:a16="http://schemas.microsoft.com/office/drawing/2014/main" id="{C280ED35-A158-448F-A573-7B1E37D3B0E1}"/>
                </a:ext>
              </a:extLst>
            </p:cNvPr>
            <p:cNvGrpSpPr/>
            <p:nvPr/>
          </p:nvGrpSpPr>
          <p:grpSpPr>
            <a:xfrm>
              <a:off x="617814" y="3038931"/>
              <a:ext cx="3626033" cy="2356556"/>
              <a:chOff x="617814" y="3038931"/>
              <a:chExt cx="3626033" cy="2356556"/>
            </a:xfrm>
          </p:grpSpPr>
          <p:grpSp>
            <p:nvGrpSpPr>
              <p:cNvPr id="136" name="Group 135">
                <a:extLst>
                  <a:ext uri="{FF2B5EF4-FFF2-40B4-BE49-F238E27FC236}">
                    <a16:creationId xmlns:a16="http://schemas.microsoft.com/office/drawing/2014/main" id="{9A46EF21-A0F2-46FD-8F01-F6B3119D267C}"/>
                  </a:ext>
                </a:extLst>
              </p:cNvPr>
              <p:cNvGrpSpPr/>
              <p:nvPr/>
            </p:nvGrpSpPr>
            <p:grpSpPr>
              <a:xfrm>
                <a:off x="3510599" y="3308401"/>
                <a:ext cx="80558" cy="722480"/>
                <a:chOff x="3743571" y="3308401"/>
                <a:chExt cx="80558" cy="722480"/>
              </a:xfrm>
            </p:grpSpPr>
            <p:cxnSp>
              <p:nvCxnSpPr>
                <p:cNvPr id="127" name="Straight Connector 126">
                  <a:extLst>
                    <a:ext uri="{FF2B5EF4-FFF2-40B4-BE49-F238E27FC236}">
                      <a16:creationId xmlns:a16="http://schemas.microsoft.com/office/drawing/2014/main" id="{1DED220B-C8B4-4FE4-B53F-A1203A0105C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8400674A-D273-47F5-AA37-D2A89579555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17B56C12-3CB5-4BBE-B0B4-A45F272E98C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7" name="Group 136">
                <a:extLst>
                  <a:ext uri="{FF2B5EF4-FFF2-40B4-BE49-F238E27FC236}">
                    <a16:creationId xmlns:a16="http://schemas.microsoft.com/office/drawing/2014/main" id="{59EF0D74-856A-43A1-BC81-517AF27C7052}"/>
                  </a:ext>
                </a:extLst>
              </p:cNvPr>
              <p:cNvGrpSpPr/>
              <p:nvPr/>
            </p:nvGrpSpPr>
            <p:grpSpPr>
              <a:xfrm>
                <a:off x="4101533" y="3440163"/>
                <a:ext cx="80558" cy="742900"/>
                <a:chOff x="3743571" y="3308401"/>
                <a:chExt cx="80558" cy="722480"/>
              </a:xfrm>
            </p:grpSpPr>
            <p:cxnSp>
              <p:nvCxnSpPr>
                <p:cNvPr id="138" name="Straight Connector 137">
                  <a:extLst>
                    <a:ext uri="{FF2B5EF4-FFF2-40B4-BE49-F238E27FC236}">
                      <a16:creationId xmlns:a16="http://schemas.microsoft.com/office/drawing/2014/main" id="{755D68AF-4D3D-4634-8EA0-69C5DD67E30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F47B190E-6C31-4BA9-88B5-BD92190B18B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B51B881A-CF45-4E73-8147-6609AD90FDB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1" name="Group 140">
                <a:extLst>
                  <a:ext uri="{FF2B5EF4-FFF2-40B4-BE49-F238E27FC236}">
                    <a16:creationId xmlns:a16="http://schemas.microsoft.com/office/drawing/2014/main" id="{5097CB8C-D5E4-417D-ACA4-09F42DD73812}"/>
                  </a:ext>
                </a:extLst>
              </p:cNvPr>
              <p:cNvGrpSpPr/>
              <p:nvPr/>
            </p:nvGrpSpPr>
            <p:grpSpPr>
              <a:xfrm>
                <a:off x="2925405" y="3743375"/>
                <a:ext cx="80558" cy="749249"/>
                <a:chOff x="3743571" y="3308401"/>
                <a:chExt cx="80558" cy="722480"/>
              </a:xfrm>
            </p:grpSpPr>
            <p:cxnSp>
              <p:nvCxnSpPr>
                <p:cNvPr id="142" name="Straight Connector 141">
                  <a:extLst>
                    <a:ext uri="{FF2B5EF4-FFF2-40B4-BE49-F238E27FC236}">
                      <a16:creationId xmlns:a16="http://schemas.microsoft.com/office/drawing/2014/main" id="{03B58DB5-D3CC-424B-BF5B-DF5C1E2E2F2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F81F80CA-0868-492D-9580-379D5B447EE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FF210C68-A80A-443B-BABA-323C5CC2954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5" name="Group 144">
                <a:extLst>
                  <a:ext uri="{FF2B5EF4-FFF2-40B4-BE49-F238E27FC236}">
                    <a16:creationId xmlns:a16="http://schemas.microsoft.com/office/drawing/2014/main" id="{BCC88E67-3122-4B7B-9A3A-125E01BBC775}"/>
                  </a:ext>
                </a:extLst>
              </p:cNvPr>
              <p:cNvGrpSpPr/>
              <p:nvPr/>
            </p:nvGrpSpPr>
            <p:grpSpPr>
              <a:xfrm>
                <a:off x="2341799" y="3981450"/>
                <a:ext cx="80558" cy="677861"/>
                <a:chOff x="3743571" y="3308401"/>
                <a:chExt cx="80558" cy="722480"/>
              </a:xfrm>
            </p:grpSpPr>
            <p:cxnSp>
              <p:nvCxnSpPr>
                <p:cNvPr id="146" name="Straight Connector 145">
                  <a:extLst>
                    <a:ext uri="{FF2B5EF4-FFF2-40B4-BE49-F238E27FC236}">
                      <a16:creationId xmlns:a16="http://schemas.microsoft.com/office/drawing/2014/main" id="{6DE92391-91D6-46F0-BA99-F88C5FA22A3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627BE2A5-370F-4EE8-B7B9-E8DE79F34EA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EFD008B7-5F5F-4EBA-9500-67FE1AEEB15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9" name="Group 148">
                <a:extLst>
                  <a:ext uri="{FF2B5EF4-FFF2-40B4-BE49-F238E27FC236}">
                    <a16:creationId xmlns:a16="http://schemas.microsoft.com/office/drawing/2014/main" id="{A6D0BBE4-63CD-4663-8645-589A6BE1053D}"/>
                  </a:ext>
                </a:extLst>
              </p:cNvPr>
              <p:cNvGrpSpPr/>
              <p:nvPr/>
            </p:nvGrpSpPr>
            <p:grpSpPr>
              <a:xfrm>
                <a:off x="2341799" y="4306888"/>
                <a:ext cx="80558" cy="492123"/>
                <a:chOff x="3743571" y="3308401"/>
                <a:chExt cx="80558" cy="722480"/>
              </a:xfrm>
            </p:grpSpPr>
            <p:cxnSp>
              <p:nvCxnSpPr>
                <p:cNvPr id="150" name="Straight Connector 149">
                  <a:extLst>
                    <a:ext uri="{FF2B5EF4-FFF2-40B4-BE49-F238E27FC236}">
                      <a16:creationId xmlns:a16="http://schemas.microsoft.com/office/drawing/2014/main" id="{0BC775B5-30D5-41E2-A9B0-D5E8EA03C3F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A3FCD07E-F2A5-490F-9FA7-03B8C63136F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4005879C-0D52-4B42-998B-777273B3224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3" name="Group 152">
                <a:extLst>
                  <a:ext uri="{FF2B5EF4-FFF2-40B4-BE49-F238E27FC236}">
                    <a16:creationId xmlns:a16="http://schemas.microsoft.com/office/drawing/2014/main" id="{2B9C197B-4596-4DBE-A9BD-46B7292E277F}"/>
                  </a:ext>
                </a:extLst>
              </p:cNvPr>
              <p:cNvGrpSpPr/>
              <p:nvPr/>
            </p:nvGrpSpPr>
            <p:grpSpPr>
              <a:xfrm>
                <a:off x="3510599" y="4408487"/>
                <a:ext cx="80558" cy="458653"/>
                <a:chOff x="3743571" y="3308401"/>
                <a:chExt cx="80558" cy="722480"/>
              </a:xfrm>
            </p:grpSpPr>
            <p:cxnSp>
              <p:nvCxnSpPr>
                <p:cNvPr id="154" name="Straight Connector 153">
                  <a:extLst>
                    <a:ext uri="{FF2B5EF4-FFF2-40B4-BE49-F238E27FC236}">
                      <a16:creationId xmlns:a16="http://schemas.microsoft.com/office/drawing/2014/main" id="{A541D515-B1E6-4093-BE8D-65282B915F3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651DB944-8C4A-4E18-A923-F81EC98610E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2D923BBD-805D-410C-86D0-25271AE7946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7" name="Group 156">
                <a:extLst>
                  <a:ext uri="{FF2B5EF4-FFF2-40B4-BE49-F238E27FC236}">
                    <a16:creationId xmlns:a16="http://schemas.microsoft.com/office/drawing/2014/main" id="{326E8D12-C507-42F3-AF5F-ABE7C58E8AD8}"/>
                  </a:ext>
                </a:extLst>
              </p:cNvPr>
              <p:cNvGrpSpPr/>
              <p:nvPr/>
            </p:nvGrpSpPr>
            <p:grpSpPr>
              <a:xfrm>
                <a:off x="4101533" y="4219575"/>
                <a:ext cx="80558" cy="558804"/>
                <a:chOff x="3743571" y="3308401"/>
                <a:chExt cx="80558" cy="722480"/>
              </a:xfrm>
            </p:grpSpPr>
            <p:cxnSp>
              <p:nvCxnSpPr>
                <p:cNvPr id="158" name="Straight Connector 157">
                  <a:extLst>
                    <a:ext uri="{FF2B5EF4-FFF2-40B4-BE49-F238E27FC236}">
                      <a16:creationId xmlns:a16="http://schemas.microsoft.com/office/drawing/2014/main" id="{91E80B84-B826-4BF7-9900-5D8EDCBBF8B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D9BE7999-7B81-4A7C-B57B-E8001850F09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FD9D19B0-5255-4336-A3FB-08A84BDAA97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1" name="Group 160">
                <a:extLst>
                  <a:ext uri="{FF2B5EF4-FFF2-40B4-BE49-F238E27FC236}">
                    <a16:creationId xmlns:a16="http://schemas.microsoft.com/office/drawing/2014/main" id="{96D99C8D-D2C5-4221-92AB-87D28812A194}"/>
                  </a:ext>
                </a:extLst>
              </p:cNvPr>
              <p:cNvGrpSpPr/>
              <p:nvPr/>
            </p:nvGrpSpPr>
            <p:grpSpPr>
              <a:xfrm>
                <a:off x="2925405" y="4306888"/>
                <a:ext cx="80558" cy="520699"/>
                <a:chOff x="3743571" y="3308401"/>
                <a:chExt cx="80558" cy="722480"/>
              </a:xfrm>
            </p:grpSpPr>
            <p:cxnSp>
              <p:nvCxnSpPr>
                <p:cNvPr id="162" name="Straight Connector 161">
                  <a:extLst>
                    <a:ext uri="{FF2B5EF4-FFF2-40B4-BE49-F238E27FC236}">
                      <a16:creationId xmlns:a16="http://schemas.microsoft.com/office/drawing/2014/main" id="{078301A9-2681-4DC5-9634-49CC2C1FE31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E20C9A11-F59A-4069-9AD7-F391E4F2622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EF31AC84-2FAB-4816-99BF-36BBAA233B8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1" name="Oval 120">
                <a:extLst>
                  <a:ext uri="{FF2B5EF4-FFF2-40B4-BE49-F238E27FC236}">
                    <a16:creationId xmlns:a16="http://schemas.microsoft.com/office/drawing/2014/main" id="{16E5FA24-E9CC-49AE-BA4D-B0EC41379265}"/>
                  </a:ext>
                </a:extLst>
              </p:cNvPr>
              <p:cNvSpPr/>
              <p:nvPr/>
            </p:nvSpPr>
            <p:spPr>
              <a:xfrm>
                <a:off x="2929706" y="463107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22" name="Oval 121">
                <a:extLst>
                  <a:ext uri="{FF2B5EF4-FFF2-40B4-BE49-F238E27FC236}">
                    <a16:creationId xmlns:a16="http://schemas.microsoft.com/office/drawing/2014/main" id="{97BDECFD-C4AE-45F2-BCF7-1C7F2A795FA4}"/>
                  </a:ext>
                </a:extLst>
              </p:cNvPr>
              <p:cNvSpPr/>
              <p:nvPr/>
            </p:nvSpPr>
            <p:spPr>
              <a:xfrm>
                <a:off x="3514900" y="4710447"/>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23" name="Oval 122">
                <a:extLst>
                  <a:ext uri="{FF2B5EF4-FFF2-40B4-BE49-F238E27FC236}">
                    <a16:creationId xmlns:a16="http://schemas.microsoft.com/office/drawing/2014/main" id="{AEB617AA-A864-4F11-BFA0-3A0A70F3B7C6}"/>
                  </a:ext>
                </a:extLst>
              </p:cNvPr>
              <p:cNvSpPr/>
              <p:nvPr/>
            </p:nvSpPr>
            <p:spPr>
              <a:xfrm>
                <a:off x="4103846" y="455487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24" name="Oval 123">
                <a:extLst>
                  <a:ext uri="{FF2B5EF4-FFF2-40B4-BE49-F238E27FC236}">
                    <a16:creationId xmlns:a16="http://schemas.microsoft.com/office/drawing/2014/main" id="{CB762BC5-EC7C-435B-B4F9-A1242150D66F}"/>
                  </a:ext>
                </a:extLst>
              </p:cNvPr>
              <p:cNvSpPr/>
              <p:nvPr/>
            </p:nvSpPr>
            <p:spPr>
              <a:xfrm>
                <a:off x="2346100" y="4607259"/>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70" name="Freeform: Shape 169">
                <a:extLst>
                  <a:ext uri="{FF2B5EF4-FFF2-40B4-BE49-F238E27FC236}">
                    <a16:creationId xmlns:a16="http://schemas.microsoft.com/office/drawing/2014/main" id="{ABEC671E-80EB-4CA5-A358-AFF651592952}"/>
                  </a:ext>
                </a:extLst>
              </p:cNvPr>
              <p:cNvSpPr/>
              <p:nvPr/>
            </p:nvSpPr>
            <p:spPr>
              <a:xfrm>
                <a:off x="1807481" y="4590879"/>
                <a:ext cx="2328519" cy="294803"/>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519" h="294803">
                    <a:moveTo>
                      <a:pt x="0" y="294803"/>
                    </a:moveTo>
                    <a:lnTo>
                      <a:pt x="586277" y="49346"/>
                    </a:lnTo>
                    <a:lnTo>
                      <a:pt x="1161360" y="76481"/>
                    </a:lnTo>
                    <a:lnTo>
                      <a:pt x="1755890" y="154703"/>
                    </a:lnTo>
                    <a:lnTo>
                      <a:pt x="2328519" y="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94" name="Group 293">
                <a:extLst>
                  <a:ext uri="{FF2B5EF4-FFF2-40B4-BE49-F238E27FC236}">
                    <a16:creationId xmlns:a16="http://schemas.microsoft.com/office/drawing/2014/main" id="{AFD9B2FF-DBEC-4117-AD8F-FCCB19ABA0AB}"/>
                  </a:ext>
                </a:extLst>
              </p:cNvPr>
              <p:cNvGrpSpPr/>
              <p:nvPr/>
            </p:nvGrpSpPr>
            <p:grpSpPr>
              <a:xfrm>
                <a:off x="1596650" y="3281480"/>
                <a:ext cx="2544830" cy="1777476"/>
                <a:chOff x="1596650" y="3281480"/>
                <a:chExt cx="2544830" cy="1777476"/>
              </a:xfrm>
            </p:grpSpPr>
            <p:sp>
              <p:nvSpPr>
                <p:cNvPr id="7" name="Freeform: Shape 6">
                  <a:extLst>
                    <a:ext uri="{FF2B5EF4-FFF2-40B4-BE49-F238E27FC236}">
                      <a16:creationId xmlns:a16="http://schemas.microsoft.com/office/drawing/2014/main" id="{D266182A-73F3-4C06-8DEA-17E61A65193C}"/>
                    </a:ext>
                  </a:extLst>
                </p:cNvPr>
                <p:cNvSpPr/>
                <p:nvPr/>
              </p:nvSpPr>
              <p:spPr>
                <a:xfrm>
                  <a:off x="1660100" y="3281480"/>
                  <a:ext cx="2480261"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92" name="Group 291">
                  <a:extLst>
                    <a:ext uri="{FF2B5EF4-FFF2-40B4-BE49-F238E27FC236}">
                      <a16:creationId xmlns:a16="http://schemas.microsoft.com/office/drawing/2014/main" id="{052A8956-4B77-4168-9C7A-1E8C1A84B91A}"/>
                    </a:ext>
                  </a:extLst>
                </p:cNvPr>
                <p:cNvGrpSpPr/>
                <p:nvPr/>
              </p:nvGrpSpPr>
              <p:grpSpPr>
                <a:xfrm>
                  <a:off x="1596650" y="3281571"/>
                  <a:ext cx="61200" cy="1601203"/>
                  <a:chOff x="1596650" y="3281571"/>
                  <a:chExt cx="61200" cy="1601203"/>
                </a:xfrm>
              </p:grpSpPr>
              <p:cxnSp>
                <p:nvCxnSpPr>
                  <p:cNvPr id="9" name="Straight Connector 8">
                    <a:extLst>
                      <a:ext uri="{FF2B5EF4-FFF2-40B4-BE49-F238E27FC236}">
                        <a16:creationId xmlns:a16="http://schemas.microsoft.com/office/drawing/2014/main" id="{92C24277-B953-48AA-9326-701301A2C0A8}"/>
                      </a:ext>
                    </a:extLst>
                  </p:cNvPr>
                  <p:cNvCxnSpPr/>
                  <p:nvPr/>
                </p:nvCxnSpPr>
                <p:spPr>
                  <a:xfrm>
                    <a:off x="1596650"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66DEDDF-00FA-40BB-A55E-FEF7E03FE447}"/>
                      </a:ext>
                    </a:extLst>
                  </p:cNvPr>
                  <p:cNvCxnSpPr/>
                  <p:nvPr/>
                </p:nvCxnSpPr>
                <p:spPr>
                  <a:xfrm>
                    <a:off x="1596650"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69CA063-7A14-4128-88A2-FCE75B91A4D0}"/>
                      </a:ext>
                    </a:extLst>
                  </p:cNvPr>
                  <p:cNvCxnSpPr/>
                  <p:nvPr/>
                </p:nvCxnSpPr>
                <p:spPr>
                  <a:xfrm>
                    <a:off x="1596650"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D563E1D-E3BE-4E2F-A7A6-873522D9B582}"/>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0DCD57C5-BECE-4680-829A-541B01F056BD}"/>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3" name="Group 292">
                  <a:extLst>
                    <a:ext uri="{FF2B5EF4-FFF2-40B4-BE49-F238E27FC236}">
                      <a16:creationId xmlns:a16="http://schemas.microsoft.com/office/drawing/2014/main" id="{FC159535-7B4E-4945-9A97-41BD7ED60515}"/>
                    </a:ext>
                  </a:extLst>
                </p:cNvPr>
                <p:cNvGrpSpPr/>
                <p:nvPr/>
              </p:nvGrpSpPr>
              <p:grpSpPr>
                <a:xfrm>
                  <a:off x="1800009" y="4997756"/>
                  <a:ext cx="2341471" cy="61200"/>
                  <a:chOff x="1800009" y="4997756"/>
                  <a:chExt cx="2341471" cy="61200"/>
                </a:xfrm>
              </p:grpSpPr>
              <p:cxnSp>
                <p:nvCxnSpPr>
                  <p:cNvPr id="81" name="Straight Connector 80">
                    <a:extLst>
                      <a:ext uri="{FF2B5EF4-FFF2-40B4-BE49-F238E27FC236}">
                        <a16:creationId xmlns:a16="http://schemas.microsoft.com/office/drawing/2014/main" id="{82038F3A-8145-492D-AA3D-CC43DFC118E6}"/>
                      </a:ext>
                    </a:extLst>
                  </p:cNvPr>
                  <p:cNvCxnSpPr/>
                  <p:nvPr/>
                </p:nvCxnSpPr>
                <p:spPr>
                  <a:xfrm rot="5400000">
                    <a:off x="3521865"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AD8C383F-0C19-4B2E-A5FA-8A535F9B676B}"/>
                      </a:ext>
                    </a:extLst>
                  </p:cNvPr>
                  <p:cNvCxnSpPr/>
                  <p:nvPr/>
                </p:nvCxnSpPr>
                <p:spPr>
                  <a:xfrm rot="5400000">
                    <a:off x="2937713"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641ECA71-5C73-4892-AF6A-62A9C55A63B8}"/>
                      </a:ext>
                    </a:extLst>
                  </p:cNvPr>
                  <p:cNvCxnSpPr/>
                  <p:nvPr/>
                </p:nvCxnSpPr>
                <p:spPr>
                  <a:xfrm rot="5400000">
                    <a:off x="235356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1D12D28F-7037-417E-B19E-95918F27B3CC}"/>
                      </a:ext>
                    </a:extLst>
                  </p:cNvPr>
                  <p:cNvCxnSpPr/>
                  <p:nvPr/>
                </p:nvCxnSpPr>
                <p:spPr>
                  <a:xfrm rot="5400000">
                    <a:off x="1769409"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F20FEB26-F2D0-4294-A325-C72B5B4363DE}"/>
                      </a:ext>
                    </a:extLst>
                  </p:cNvPr>
                  <p:cNvCxnSpPr/>
                  <p:nvPr/>
                </p:nvCxnSpPr>
                <p:spPr>
                  <a:xfrm rot="5400000">
                    <a:off x="411088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89" name="Group 288">
                <a:extLst>
                  <a:ext uri="{FF2B5EF4-FFF2-40B4-BE49-F238E27FC236}">
                    <a16:creationId xmlns:a16="http://schemas.microsoft.com/office/drawing/2014/main" id="{6E04C776-7116-4DFF-977B-B5368337F22C}"/>
                  </a:ext>
                </a:extLst>
              </p:cNvPr>
              <p:cNvGrpSpPr/>
              <p:nvPr/>
            </p:nvGrpSpPr>
            <p:grpSpPr>
              <a:xfrm>
                <a:off x="1718113" y="5051209"/>
                <a:ext cx="2525734" cy="184666"/>
                <a:chOff x="1718113" y="5038404"/>
                <a:chExt cx="2525734" cy="184666"/>
              </a:xfrm>
            </p:grpSpPr>
            <p:sp>
              <p:nvSpPr>
                <p:cNvPr id="12" name="TextBox 11">
                  <a:extLst>
                    <a:ext uri="{FF2B5EF4-FFF2-40B4-BE49-F238E27FC236}">
                      <a16:creationId xmlns:a16="http://schemas.microsoft.com/office/drawing/2014/main" id="{D9389E81-088C-4ECF-A581-3C17EE577CC8}"/>
                    </a:ext>
                  </a:extLst>
                </p:cNvPr>
                <p:cNvSpPr txBox="1"/>
                <p:nvPr/>
              </p:nvSpPr>
              <p:spPr>
                <a:xfrm>
                  <a:off x="4038094" y="5038404"/>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90" name="TextBox 89">
                  <a:extLst>
                    <a:ext uri="{FF2B5EF4-FFF2-40B4-BE49-F238E27FC236}">
                      <a16:creationId xmlns:a16="http://schemas.microsoft.com/office/drawing/2014/main" id="{C7A0A59D-2BA6-4EBB-86FE-01B9E82AFB61}"/>
                    </a:ext>
                  </a:extLst>
                </p:cNvPr>
                <p:cNvSpPr txBox="1"/>
                <p:nvPr/>
              </p:nvSpPr>
              <p:spPr>
                <a:xfrm>
                  <a:off x="3468459"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91" name="TextBox 90">
                  <a:extLst>
                    <a:ext uri="{FF2B5EF4-FFF2-40B4-BE49-F238E27FC236}">
                      <a16:creationId xmlns:a16="http://schemas.microsoft.com/office/drawing/2014/main" id="{35A0F772-58F5-4313-AA9B-9791120A6F0D}"/>
                    </a:ext>
                  </a:extLst>
                </p:cNvPr>
                <p:cNvSpPr txBox="1"/>
                <p:nvPr/>
              </p:nvSpPr>
              <p:spPr>
                <a:xfrm>
                  <a:off x="2884744"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92" name="TextBox 91">
                  <a:extLst>
                    <a:ext uri="{FF2B5EF4-FFF2-40B4-BE49-F238E27FC236}">
                      <a16:creationId xmlns:a16="http://schemas.microsoft.com/office/drawing/2014/main" id="{451398EB-C0F2-4A62-81BF-B166E7DC4FE2}"/>
                    </a:ext>
                  </a:extLst>
                </p:cNvPr>
                <p:cNvSpPr txBox="1"/>
                <p:nvPr/>
              </p:nvSpPr>
              <p:spPr>
                <a:xfrm>
                  <a:off x="2304234" y="5038404"/>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93" name="TextBox 92">
                  <a:extLst>
                    <a:ext uri="{FF2B5EF4-FFF2-40B4-BE49-F238E27FC236}">
                      <a16:creationId xmlns:a16="http://schemas.microsoft.com/office/drawing/2014/main" id="{0FC9DAE8-0710-4235-983C-82F7634DF930}"/>
                    </a:ext>
                  </a:extLst>
                </p:cNvPr>
                <p:cNvSpPr txBox="1"/>
                <p:nvPr/>
              </p:nvSpPr>
              <p:spPr>
                <a:xfrm>
                  <a:off x="1718113" y="5038404"/>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grpSp>
          <p:sp>
            <p:nvSpPr>
              <p:cNvPr id="100" name="TextBox 99">
                <a:extLst>
                  <a:ext uri="{FF2B5EF4-FFF2-40B4-BE49-F238E27FC236}">
                    <a16:creationId xmlns:a16="http://schemas.microsoft.com/office/drawing/2014/main" id="{1C9CB4BE-26A0-418A-B592-C485D883DE1E}"/>
                  </a:ext>
                </a:extLst>
              </p:cNvPr>
              <p:cNvSpPr txBox="1"/>
              <p:nvPr/>
            </p:nvSpPr>
            <p:spPr>
              <a:xfrm>
                <a:off x="1800009" y="5180043"/>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nvGrpSpPr>
              <p:cNvPr id="288" name="Group 287">
                <a:extLst>
                  <a:ext uri="{FF2B5EF4-FFF2-40B4-BE49-F238E27FC236}">
                    <a16:creationId xmlns:a16="http://schemas.microsoft.com/office/drawing/2014/main" id="{15F82AFA-88DC-4187-9B81-EE805D1B0DD9}"/>
                  </a:ext>
                </a:extLst>
              </p:cNvPr>
              <p:cNvGrpSpPr/>
              <p:nvPr/>
            </p:nvGrpSpPr>
            <p:grpSpPr>
              <a:xfrm>
                <a:off x="1315747" y="3187454"/>
                <a:ext cx="278348" cy="1784356"/>
                <a:chOff x="1315747" y="3187454"/>
                <a:chExt cx="278348" cy="1784356"/>
              </a:xfrm>
            </p:grpSpPr>
            <p:sp>
              <p:nvSpPr>
                <p:cNvPr id="14" name="TextBox 13">
                  <a:extLst>
                    <a:ext uri="{FF2B5EF4-FFF2-40B4-BE49-F238E27FC236}">
                      <a16:creationId xmlns:a16="http://schemas.microsoft.com/office/drawing/2014/main" id="{027DE96D-BEBD-4A8A-8351-6AFC261F768D}"/>
                    </a:ext>
                  </a:extLst>
                </p:cNvPr>
                <p:cNvSpPr txBox="1"/>
                <p:nvPr/>
              </p:nvSpPr>
              <p:spPr>
                <a:xfrm>
                  <a:off x="1466372" y="4787144"/>
                  <a:ext cx="127723"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102" name="TextBox 101">
                  <a:extLst>
                    <a:ext uri="{FF2B5EF4-FFF2-40B4-BE49-F238E27FC236}">
                      <a16:creationId xmlns:a16="http://schemas.microsoft.com/office/drawing/2014/main" id="{9BDCA9F6-3A64-40D2-879F-62FDEC5FD2E2}"/>
                    </a:ext>
                  </a:extLst>
                </p:cNvPr>
                <p:cNvSpPr txBox="1"/>
                <p:nvPr/>
              </p:nvSpPr>
              <p:spPr>
                <a:xfrm>
                  <a:off x="1315747" y="4387220"/>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20</a:t>
                  </a:r>
                </a:p>
              </p:txBody>
            </p:sp>
            <p:sp>
              <p:nvSpPr>
                <p:cNvPr id="104" name="TextBox 103">
                  <a:extLst>
                    <a:ext uri="{FF2B5EF4-FFF2-40B4-BE49-F238E27FC236}">
                      <a16:creationId xmlns:a16="http://schemas.microsoft.com/office/drawing/2014/main" id="{E867529F-8D94-4794-AF42-5447ED9F9414}"/>
                    </a:ext>
                  </a:extLst>
                </p:cNvPr>
                <p:cNvSpPr txBox="1"/>
                <p:nvPr/>
              </p:nvSpPr>
              <p:spPr>
                <a:xfrm>
                  <a:off x="1315747" y="3987298"/>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40</a:t>
                  </a:r>
                </a:p>
              </p:txBody>
            </p:sp>
            <p:sp>
              <p:nvSpPr>
                <p:cNvPr id="106" name="TextBox 105">
                  <a:extLst>
                    <a:ext uri="{FF2B5EF4-FFF2-40B4-BE49-F238E27FC236}">
                      <a16:creationId xmlns:a16="http://schemas.microsoft.com/office/drawing/2014/main" id="{56BA8CD2-8BE2-421A-9D11-14DC124C3CFC}"/>
                    </a:ext>
                  </a:extLst>
                </p:cNvPr>
                <p:cNvSpPr txBox="1"/>
                <p:nvPr/>
              </p:nvSpPr>
              <p:spPr>
                <a:xfrm>
                  <a:off x="1315747" y="3587376"/>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60</a:t>
                  </a:r>
                </a:p>
              </p:txBody>
            </p:sp>
            <p:sp>
              <p:nvSpPr>
                <p:cNvPr id="108" name="TextBox 107">
                  <a:extLst>
                    <a:ext uri="{FF2B5EF4-FFF2-40B4-BE49-F238E27FC236}">
                      <a16:creationId xmlns:a16="http://schemas.microsoft.com/office/drawing/2014/main" id="{BB4EECD0-DFDF-4566-9615-67D21B9DA5B1}"/>
                    </a:ext>
                  </a:extLst>
                </p:cNvPr>
                <p:cNvSpPr txBox="1"/>
                <p:nvPr/>
              </p:nvSpPr>
              <p:spPr>
                <a:xfrm>
                  <a:off x="1355226" y="3187454"/>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80</a:t>
                  </a:r>
                </a:p>
              </p:txBody>
            </p:sp>
          </p:grpSp>
          <p:sp>
            <p:nvSpPr>
              <p:cNvPr id="109" name="TextBox 108">
                <a:extLst>
                  <a:ext uri="{FF2B5EF4-FFF2-40B4-BE49-F238E27FC236}">
                    <a16:creationId xmlns:a16="http://schemas.microsoft.com/office/drawing/2014/main" id="{F4D71BEE-F2F6-49B1-9A2B-D4B4201E7294}"/>
                  </a:ext>
                </a:extLst>
              </p:cNvPr>
              <p:cNvSpPr txBox="1"/>
              <p:nvPr/>
            </p:nvSpPr>
            <p:spPr>
              <a:xfrm rot="16200000">
                <a:off x="-41820" y="3698565"/>
                <a:ext cx="2096660" cy="777392"/>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Percent of men whose haemoglobin levels increased ≥1 from baseline</a:t>
                </a:r>
              </a:p>
            </p:txBody>
          </p:sp>
          <p:sp>
            <p:nvSpPr>
              <p:cNvPr id="114" name="TextBox 113">
                <a:extLst>
                  <a:ext uri="{FF2B5EF4-FFF2-40B4-BE49-F238E27FC236}">
                    <a16:creationId xmlns:a16="http://schemas.microsoft.com/office/drawing/2014/main" id="{2353FCD0-8E9D-4A07-8A4F-AEAAB5BFC984}"/>
                  </a:ext>
                </a:extLst>
              </p:cNvPr>
              <p:cNvSpPr txBox="1"/>
              <p:nvPr/>
            </p:nvSpPr>
            <p:spPr>
              <a:xfrm>
                <a:off x="3512608" y="3271852"/>
                <a:ext cx="63991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p=0.002</a:t>
                </a:r>
              </a:p>
            </p:txBody>
          </p:sp>
          <p:sp>
            <p:nvSpPr>
              <p:cNvPr id="165" name="Freeform: Shape 164">
                <a:extLst>
                  <a:ext uri="{FF2B5EF4-FFF2-40B4-BE49-F238E27FC236}">
                    <a16:creationId xmlns:a16="http://schemas.microsoft.com/office/drawing/2014/main" id="{6424C0DF-57B2-4672-BF16-9A07986376A1}"/>
                  </a:ext>
                </a:extLst>
              </p:cNvPr>
              <p:cNvSpPr/>
              <p:nvPr/>
            </p:nvSpPr>
            <p:spPr>
              <a:xfrm>
                <a:off x="1805362" y="3630613"/>
                <a:ext cx="2338387" cy="1260475"/>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87" h="1260475">
                    <a:moveTo>
                      <a:pt x="0" y="1260475"/>
                    </a:moveTo>
                    <a:lnTo>
                      <a:pt x="584200" y="757237"/>
                    </a:lnTo>
                    <a:lnTo>
                      <a:pt x="1171575" y="530225"/>
                    </a:lnTo>
                    <a:lnTo>
                      <a:pt x="1755775" y="0"/>
                    </a:lnTo>
                    <a:lnTo>
                      <a:pt x="2338387" y="17145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5" name="Oval 114">
                <a:extLst>
                  <a:ext uri="{FF2B5EF4-FFF2-40B4-BE49-F238E27FC236}">
                    <a16:creationId xmlns:a16="http://schemas.microsoft.com/office/drawing/2014/main" id="{FB646849-A92D-4A58-8DE1-10A162C50326}"/>
                  </a:ext>
                </a:extLst>
              </p:cNvPr>
              <p:cNvSpPr/>
              <p:nvPr/>
            </p:nvSpPr>
            <p:spPr>
              <a:xfrm>
                <a:off x="2929706" y="412307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6" name="Oval 115">
                <a:extLst>
                  <a:ext uri="{FF2B5EF4-FFF2-40B4-BE49-F238E27FC236}">
                    <a16:creationId xmlns:a16="http://schemas.microsoft.com/office/drawing/2014/main" id="{5A1C7A83-3EC6-4835-80AA-35846BBF8816}"/>
                  </a:ext>
                </a:extLst>
              </p:cNvPr>
              <p:cNvSpPr/>
              <p:nvPr/>
            </p:nvSpPr>
            <p:spPr>
              <a:xfrm>
                <a:off x="3514900" y="359602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7" name="Oval 116">
                <a:extLst>
                  <a:ext uri="{FF2B5EF4-FFF2-40B4-BE49-F238E27FC236}">
                    <a16:creationId xmlns:a16="http://schemas.microsoft.com/office/drawing/2014/main" id="{87A62D89-A415-4868-8F48-06DE752F3469}"/>
                  </a:ext>
                </a:extLst>
              </p:cNvPr>
              <p:cNvSpPr/>
              <p:nvPr/>
            </p:nvSpPr>
            <p:spPr>
              <a:xfrm>
                <a:off x="4105834" y="376112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8" name="Oval 117">
                <a:extLst>
                  <a:ext uri="{FF2B5EF4-FFF2-40B4-BE49-F238E27FC236}">
                    <a16:creationId xmlns:a16="http://schemas.microsoft.com/office/drawing/2014/main" id="{21A22761-3762-4F3E-8EF3-1647B48FED74}"/>
                  </a:ext>
                </a:extLst>
              </p:cNvPr>
              <p:cNvSpPr/>
              <p:nvPr/>
            </p:nvSpPr>
            <p:spPr>
              <a:xfrm>
                <a:off x="2346100" y="435325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9" name="Oval 118">
                <a:extLst>
                  <a:ext uri="{FF2B5EF4-FFF2-40B4-BE49-F238E27FC236}">
                    <a16:creationId xmlns:a16="http://schemas.microsoft.com/office/drawing/2014/main" id="{07828BCC-C5A7-494A-A7D4-F69073B2DA85}"/>
                  </a:ext>
                </a:extLst>
              </p:cNvPr>
              <p:cNvSpPr/>
              <p:nvPr/>
            </p:nvSpPr>
            <p:spPr>
              <a:xfrm>
                <a:off x="1770220" y="485490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91" name="Group 290">
                <a:extLst>
                  <a:ext uri="{FF2B5EF4-FFF2-40B4-BE49-F238E27FC236}">
                    <a16:creationId xmlns:a16="http://schemas.microsoft.com/office/drawing/2014/main" id="{69A9C1DB-95B5-4BCD-8DF4-FB32E9384A0A}"/>
                  </a:ext>
                </a:extLst>
              </p:cNvPr>
              <p:cNvGrpSpPr/>
              <p:nvPr/>
            </p:nvGrpSpPr>
            <p:grpSpPr>
              <a:xfrm>
                <a:off x="1734827" y="3256292"/>
                <a:ext cx="1217735" cy="333938"/>
                <a:chOff x="1840742" y="3284538"/>
                <a:chExt cx="1217735" cy="333938"/>
              </a:xfrm>
            </p:grpSpPr>
            <p:sp>
              <p:nvSpPr>
                <p:cNvPr id="113" name="TextBox 112">
                  <a:extLst>
                    <a:ext uri="{FF2B5EF4-FFF2-40B4-BE49-F238E27FC236}">
                      <a16:creationId xmlns:a16="http://schemas.microsoft.com/office/drawing/2014/main" id="{083D566F-30D9-44D5-A8AA-D06FFB6C9D56}"/>
                    </a:ext>
                  </a:extLst>
                </p:cNvPr>
                <p:cNvSpPr txBox="1"/>
                <p:nvPr/>
              </p:nvSpPr>
              <p:spPr>
                <a:xfrm>
                  <a:off x="1886361" y="3284538"/>
                  <a:ext cx="1172116" cy="333938"/>
                </a:xfrm>
                <a:prstGeom prst="rect">
                  <a:avLst/>
                </a:prstGeom>
                <a:noFill/>
              </p:spPr>
              <p:txBody>
                <a:bodyPr wrap="none" t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Placebo</a:t>
                  </a:r>
                </a:p>
              </p:txBody>
            </p:sp>
            <p:sp>
              <p:nvSpPr>
                <p:cNvPr id="120" name="Oval 119">
                  <a:extLst>
                    <a:ext uri="{FF2B5EF4-FFF2-40B4-BE49-F238E27FC236}">
                      <a16:creationId xmlns:a16="http://schemas.microsoft.com/office/drawing/2014/main" id="{B48E100B-78D4-470B-A51A-61ADC4A89187}"/>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66" name="Oval 165">
                  <a:extLst>
                    <a:ext uri="{FF2B5EF4-FFF2-40B4-BE49-F238E27FC236}">
                      <a16:creationId xmlns:a16="http://schemas.microsoft.com/office/drawing/2014/main" id="{B67BFB91-8722-4262-A840-51332D5FEEAD}"/>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grpSp>
      <p:sp>
        <p:nvSpPr>
          <p:cNvPr id="178" name="TextBox 177">
            <a:extLst>
              <a:ext uri="{FF2B5EF4-FFF2-40B4-BE49-F238E27FC236}">
                <a16:creationId xmlns:a16="http://schemas.microsoft.com/office/drawing/2014/main" id="{89443EDF-34C0-4B85-B145-95A9E89FF33A}"/>
              </a:ext>
            </a:extLst>
          </p:cNvPr>
          <p:cNvSpPr txBox="1"/>
          <p:nvPr/>
        </p:nvSpPr>
        <p:spPr>
          <a:xfrm>
            <a:off x="3188201" y="2958364"/>
            <a:ext cx="2598019" cy="317779"/>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Unexplained anaemia at baseline</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298" name="Group 297">
            <a:extLst>
              <a:ext uri="{FF2B5EF4-FFF2-40B4-BE49-F238E27FC236}">
                <a16:creationId xmlns:a16="http://schemas.microsoft.com/office/drawing/2014/main" id="{5E8456B8-516C-457E-8C19-ACDB1667CC95}"/>
              </a:ext>
            </a:extLst>
          </p:cNvPr>
          <p:cNvGrpSpPr/>
          <p:nvPr/>
        </p:nvGrpSpPr>
        <p:grpSpPr>
          <a:xfrm>
            <a:off x="6265484" y="3217275"/>
            <a:ext cx="3563860" cy="2577275"/>
            <a:chOff x="4569605" y="3149130"/>
            <a:chExt cx="3563860" cy="2577275"/>
          </a:xfrm>
        </p:grpSpPr>
        <p:grpSp>
          <p:nvGrpSpPr>
            <p:cNvPr id="187" name="Group 186">
              <a:extLst>
                <a:ext uri="{FF2B5EF4-FFF2-40B4-BE49-F238E27FC236}">
                  <a16:creationId xmlns:a16="http://schemas.microsoft.com/office/drawing/2014/main" id="{6CAE3623-1492-47D5-BEDE-63B8D06ABF10}"/>
                </a:ext>
              </a:extLst>
            </p:cNvPr>
            <p:cNvGrpSpPr/>
            <p:nvPr/>
          </p:nvGrpSpPr>
          <p:grpSpPr>
            <a:xfrm>
              <a:off x="4584860" y="5267947"/>
              <a:ext cx="3548605" cy="458458"/>
              <a:chOff x="929399" y="4903517"/>
              <a:chExt cx="3548605" cy="458458"/>
            </a:xfrm>
          </p:grpSpPr>
          <p:sp>
            <p:nvSpPr>
              <p:cNvPr id="212" name="TextBox 211">
                <a:extLst>
                  <a:ext uri="{FF2B5EF4-FFF2-40B4-BE49-F238E27FC236}">
                    <a16:creationId xmlns:a16="http://schemas.microsoft.com/office/drawing/2014/main" id="{AC939D83-C0DF-4BBF-ACAD-4B36DC3A2535}"/>
                  </a:ext>
                </a:extLst>
              </p:cNvPr>
              <p:cNvSpPr txBox="1"/>
              <p:nvPr/>
            </p:nvSpPr>
            <p:spPr>
              <a:xfrm>
                <a:off x="4238589" y="5055866"/>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p:txBody>
          </p:sp>
          <p:sp>
            <p:nvSpPr>
              <p:cNvPr id="213" name="TextBox 212">
                <a:extLst>
                  <a:ext uri="{FF2B5EF4-FFF2-40B4-BE49-F238E27FC236}">
                    <a16:creationId xmlns:a16="http://schemas.microsoft.com/office/drawing/2014/main" id="{80291C7B-9508-4616-A3C7-8FF7715A7A0B}"/>
                  </a:ext>
                </a:extLst>
              </p:cNvPr>
              <p:cNvSpPr txBox="1"/>
              <p:nvPr/>
            </p:nvSpPr>
            <p:spPr>
              <a:xfrm>
                <a:off x="3654072" y="5055866"/>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28</a:t>
                </a:r>
              </a:p>
            </p:txBody>
          </p:sp>
          <p:sp>
            <p:nvSpPr>
              <p:cNvPr id="214" name="TextBox 213">
                <a:extLst>
                  <a:ext uri="{FF2B5EF4-FFF2-40B4-BE49-F238E27FC236}">
                    <a16:creationId xmlns:a16="http://schemas.microsoft.com/office/drawing/2014/main" id="{C7919350-2A51-4C2A-8A5E-1D5554DD488F}"/>
                  </a:ext>
                </a:extLst>
              </p:cNvPr>
              <p:cNvSpPr txBox="1"/>
              <p:nvPr/>
            </p:nvSpPr>
            <p:spPr>
              <a:xfrm>
                <a:off x="3074365" y="5055866"/>
                <a:ext cx="233003"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22</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p:txBody>
          </p:sp>
          <p:sp>
            <p:nvSpPr>
              <p:cNvPr id="215" name="TextBox 214">
                <a:extLst>
                  <a:ext uri="{FF2B5EF4-FFF2-40B4-BE49-F238E27FC236}">
                    <a16:creationId xmlns:a16="http://schemas.microsoft.com/office/drawing/2014/main" id="{44EB1032-DB5D-45B5-9919-899602E03113}"/>
                  </a:ext>
                </a:extLst>
              </p:cNvPr>
              <p:cNvSpPr txBox="1"/>
              <p:nvPr/>
            </p:nvSpPr>
            <p:spPr>
              <a:xfrm>
                <a:off x="2487443" y="5055866"/>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a:t>
                </a:r>
              </a:p>
            </p:txBody>
          </p:sp>
          <p:sp>
            <p:nvSpPr>
              <p:cNvPr id="216" name="TextBox 215">
                <a:extLst>
                  <a:ext uri="{FF2B5EF4-FFF2-40B4-BE49-F238E27FC236}">
                    <a16:creationId xmlns:a16="http://schemas.microsoft.com/office/drawing/2014/main" id="{7B157A73-6646-426D-BE78-692065F3BA0B}"/>
                  </a:ext>
                </a:extLst>
              </p:cNvPr>
              <p:cNvSpPr txBox="1"/>
              <p:nvPr/>
            </p:nvSpPr>
            <p:spPr>
              <a:xfrm>
                <a:off x="1902925" y="5055866"/>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35</a:t>
                </a:r>
              </a:p>
            </p:txBody>
          </p:sp>
          <p:sp>
            <p:nvSpPr>
              <p:cNvPr id="217" name="TextBox 216">
                <a:extLst>
                  <a:ext uri="{FF2B5EF4-FFF2-40B4-BE49-F238E27FC236}">
                    <a16:creationId xmlns:a16="http://schemas.microsoft.com/office/drawing/2014/main" id="{A85C38C6-04B0-4951-B0BB-BA1715D40420}"/>
                  </a:ext>
                </a:extLst>
              </p:cNvPr>
              <p:cNvSpPr txBox="1"/>
              <p:nvPr/>
            </p:nvSpPr>
            <p:spPr>
              <a:xfrm>
                <a:off x="929399" y="4903517"/>
                <a:ext cx="976797" cy="444481"/>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grpSp>
          <p:nvGrpSpPr>
            <p:cNvPr id="295" name="Group 294">
              <a:extLst>
                <a:ext uri="{FF2B5EF4-FFF2-40B4-BE49-F238E27FC236}">
                  <a16:creationId xmlns:a16="http://schemas.microsoft.com/office/drawing/2014/main" id="{CCB5DEB0-3962-467C-A4C6-F2F5D62BACF2}"/>
                </a:ext>
              </a:extLst>
            </p:cNvPr>
            <p:cNvGrpSpPr/>
            <p:nvPr/>
          </p:nvGrpSpPr>
          <p:grpSpPr>
            <a:xfrm>
              <a:off x="4569605" y="3149130"/>
              <a:ext cx="3553560" cy="2245291"/>
              <a:chOff x="4569605" y="3149130"/>
              <a:chExt cx="3553560" cy="2245291"/>
            </a:xfrm>
          </p:grpSpPr>
          <p:grpSp>
            <p:nvGrpSpPr>
              <p:cNvPr id="262" name="Group 261">
                <a:extLst>
                  <a:ext uri="{FF2B5EF4-FFF2-40B4-BE49-F238E27FC236}">
                    <a16:creationId xmlns:a16="http://schemas.microsoft.com/office/drawing/2014/main" id="{931F5315-2134-4982-8533-9BA2003CDFB0}"/>
                  </a:ext>
                </a:extLst>
              </p:cNvPr>
              <p:cNvGrpSpPr/>
              <p:nvPr/>
            </p:nvGrpSpPr>
            <p:grpSpPr>
              <a:xfrm>
                <a:off x="7388769" y="3251606"/>
                <a:ext cx="80558" cy="671037"/>
                <a:chOff x="3743571" y="3308401"/>
                <a:chExt cx="80558" cy="722480"/>
              </a:xfrm>
            </p:grpSpPr>
            <p:cxnSp>
              <p:nvCxnSpPr>
                <p:cNvPr id="275" name="Straight Connector 274">
                  <a:extLst>
                    <a:ext uri="{FF2B5EF4-FFF2-40B4-BE49-F238E27FC236}">
                      <a16:creationId xmlns:a16="http://schemas.microsoft.com/office/drawing/2014/main" id="{1A83EDAC-F05B-4F4E-BE76-4DDCDD44A0A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A549EB3D-7629-4B17-B415-1C7C351D817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2790B5D2-2833-4469-AC15-303BF8342B5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3" name="Group 262">
                <a:extLst>
                  <a:ext uri="{FF2B5EF4-FFF2-40B4-BE49-F238E27FC236}">
                    <a16:creationId xmlns:a16="http://schemas.microsoft.com/office/drawing/2014/main" id="{536FF3E9-7015-4D56-BD00-8726AFE5E720}"/>
                  </a:ext>
                </a:extLst>
              </p:cNvPr>
              <p:cNvGrpSpPr/>
              <p:nvPr/>
            </p:nvGrpSpPr>
            <p:grpSpPr>
              <a:xfrm>
                <a:off x="7979268" y="3273564"/>
                <a:ext cx="80558" cy="944413"/>
                <a:chOff x="3743571" y="3308401"/>
                <a:chExt cx="80558" cy="722480"/>
              </a:xfrm>
            </p:grpSpPr>
            <p:cxnSp>
              <p:nvCxnSpPr>
                <p:cNvPr id="272" name="Straight Connector 271">
                  <a:extLst>
                    <a:ext uri="{FF2B5EF4-FFF2-40B4-BE49-F238E27FC236}">
                      <a16:creationId xmlns:a16="http://schemas.microsoft.com/office/drawing/2014/main" id="{5E70AC20-8A74-4643-BAB1-5C8C424DF63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1794A086-B6C0-40B6-B609-9C6513CF85D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E4696486-E45A-491D-8A4D-618BA4F62FE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4" name="Group 263">
                <a:extLst>
                  <a:ext uri="{FF2B5EF4-FFF2-40B4-BE49-F238E27FC236}">
                    <a16:creationId xmlns:a16="http://schemas.microsoft.com/office/drawing/2014/main" id="{5FF9D1C3-86BD-4338-B991-5295884669F2}"/>
                  </a:ext>
                </a:extLst>
              </p:cNvPr>
              <p:cNvGrpSpPr/>
              <p:nvPr/>
            </p:nvGrpSpPr>
            <p:grpSpPr>
              <a:xfrm>
                <a:off x="6805860" y="3423429"/>
                <a:ext cx="80558" cy="764258"/>
                <a:chOff x="3743571" y="3308401"/>
                <a:chExt cx="80558" cy="722480"/>
              </a:xfrm>
            </p:grpSpPr>
            <p:cxnSp>
              <p:nvCxnSpPr>
                <p:cNvPr id="269" name="Straight Connector 268">
                  <a:extLst>
                    <a:ext uri="{FF2B5EF4-FFF2-40B4-BE49-F238E27FC236}">
                      <a16:creationId xmlns:a16="http://schemas.microsoft.com/office/drawing/2014/main" id="{4B8B76DA-D65B-44F5-A4BD-8704FA7225D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08945B97-43A2-4D94-A368-6D02F3454A7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2695ACA2-D109-4242-B368-9F3CA2B51FB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5" name="Group 264">
                <a:extLst>
                  <a:ext uri="{FF2B5EF4-FFF2-40B4-BE49-F238E27FC236}">
                    <a16:creationId xmlns:a16="http://schemas.microsoft.com/office/drawing/2014/main" id="{F6006742-AFC4-4616-B63A-486E9DB2DDC2}"/>
                  </a:ext>
                </a:extLst>
              </p:cNvPr>
              <p:cNvGrpSpPr/>
              <p:nvPr/>
            </p:nvGrpSpPr>
            <p:grpSpPr>
              <a:xfrm>
                <a:off x="6221355" y="3631214"/>
                <a:ext cx="80558" cy="736324"/>
                <a:chOff x="3743571" y="3308401"/>
                <a:chExt cx="80558" cy="722480"/>
              </a:xfrm>
            </p:grpSpPr>
            <p:cxnSp>
              <p:nvCxnSpPr>
                <p:cNvPr id="266" name="Straight Connector 265">
                  <a:extLst>
                    <a:ext uri="{FF2B5EF4-FFF2-40B4-BE49-F238E27FC236}">
                      <a16:creationId xmlns:a16="http://schemas.microsoft.com/office/drawing/2014/main" id="{01175EDA-8807-456E-BAA0-EC09C806FB7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822B4BF6-A8D6-4C1D-A328-818A3A803DB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2CAE9B8B-6EEC-4A14-8076-3C47108E60E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6" name="Group 245">
                <a:extLst>
                  <a:ext uri="{FF2B5EF4-FFF2-40B4-BE49-F238E27FC236}">
                    <a16:creationId xmlns:a16="http://schemas.microsoft.com/office/drawing/2014/main" id="{E06CED7F-69DB-441A-88A6-9B841A08FA25}"/>
                  </a:ext>
                </a:extLst>
              </p:cNvPr>
              <p:cNvGrpSpPr/>
              <p:nvPr/>
            </p:nvGrpSpPr>
            <p:grpSpPr>
              <a:xfrm>
                <a:off x="6221355" y="4134610"/>
                <a:ext cx="80558" cy="471467"/>
                <a:chOff x="3743571" y="3308401"/>
                <a:chExt cx="80558" cy="722480"/>
              </a:xfrm>
            </p:grpSpPr>
            <p:cxnSp>
              <p:nvCxnSpPr>
                <p:cNvPr id="259" name="Straight Connector 258">
                  <a:extLst>
                    <a:ext uri="{FF2B5EF4-FFF2-40B4-BE49-F238E27FC236}">
                      <a16:creationId xmlns:a16="http://schemas.microsoft.com/office/drawing/2014/main" id="{42AC3100-D34C-4EBD-834B-04219A1B403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6A04C31E-54D2-45F5-A2B0-BAF5DBFFB52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EF5661E9-4A5F-4AB1-A289-82C103EAE6E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7" name="Group 246">
                <a:extLst>
                  <a:ext uri="{FF2B5EF4-FFF2-40B4-BE49-F238E27FC236}">
                    <a16:creationId xmlns:a16="http://schemas.microsoft.com/office/drawing/2014/main" id="{92F3F40B-0E77-4FC2-9ED1-F20F0F317404}"/>
                  </a:ext>
                </a:extLst>
              </p:cNvPr>
              <p:cNvGrpSpPr/>
              <p:nvPr/>
            </p:nvGrpSpPr>
            <p:grpSpPr>
              <a:xfrm>
                <a:off x="7388769" y="4272179"/>
                <a:ext cx="80558" cy="367975"/>
                <a:chOff x="3743571" y="3308401"/>
                <a:chExt cx="80558" cy="722480"/>
              </a:xfrm>
            </p:grpSpPr>
            <p:cxnSp>
              <p:nvCxnSpPr>
                <p:cNvPr id="256" name="Straight Connector 255">
                  <a:extLst>
                    <a:ext uri="{FF2B5EF4-FFF2-40B4-BE49-F238E27FC236}">
                      <a16:creationId xmlns:a16="http://schemas.microsoft.com/office/drawing/2014/main" id="{DA5C9AC1-BF28-4001-A22E-90EDE6819E1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74E6EB11-BF3E-4BD9-98FD-6471C264F79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A1ED9244-8505-419F-BE96-5EE90E77F9A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8" name="Group 247">
                <a:extLst>
                  <a:ext uri="{FF2B5EF4-FFF2-40B4-BE49-F238E27FC236}">
                    <a16:creationId xmlns:a16="http://schemas.microsoft.com/office/drawing/2014/main" id="{2EB22FA9-2711-457D-A049-D1DA70F79F45}"/>
                  </a:ext>
                </a:extLst>
              </p:cNvPr>
              <p:cNvGrpSpPr/>
              <p:nvPr/>
            </p:nvGrpSpPr>
            <p:grpSpPr>
              <a:xfrm>
                <a:off x="7979268" y="4094626"/>
                <a:ext cx="80558" cy="483054"/>
                <a:chOff x="3743571" y="3308401"/>
                <a:chExt cx="80558" cy="722480"/>
              </a:xfrm>
            </p:grpSpPr>
            <p:cxnSp>
              <p:nvCxnSpPr>
                <p:cNvPr id="253" name="Straight Connector 252">
                  <a:extLst>
                    <a:ext uri="{FF2B5EF4-FFF2-40B4-BE49-F238E27FC236}">
                      <a16:creationId xmlns:a16="http://schemas.microsoft.com/office/drawing/2014/main" id="{76D5B3AD-3BBB-4906-93CA-A15E787DDF9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2913158A-211E-494B-A303-9FB4805244F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933D361C-9BF1-4D59-9F51-ADC029B87C8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9" name="Group 248">
                <a:extLst>
                  <a:ext uri="{FF2B5EF4-FFF2-40B4-BE49-F238E27FC236}">
                    <a16:creationId xmlns:a16="http://schemas.microsoft.com/office/drawing/2014/main" id="{CA6F2121-C046-4B0F-9DDC-90A66F8E2F87}"/>
                  </a:ext>
                </a:extLst>
              </p:cNvPr>
              <p:cNvGrpSpPr/>
              <p:nvPr/>
            </p:nvGrpSpPr>
            <p:grpSpPr>
              <a:xfrm>
                <a:off x="6805860" y="4145969"/>
                <a:ext cx="80558" cy="380595"/>
                <a:chOff x="3743571" y="3308401"/>
                <a:chExt cx="80558" cy="722480"/>
              </a:xfrm>
            </p:grpSpPr>
            <p:cxnSp>
              <p:nvCxnSpPr>
                <p:cNvPr id="250" name="Straight Connector 249">
                  <a:extLst>
                    <a:ext uri="{FF2B5EF4-FFF2-40B4-BE49-F238E27FC236}">
                      <a16:creationId xmlns:a16="http://schemas.microsoft.com/office/drawing/2014/main" id="{38294727-665B-493A-A556-9433E668605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17515579-D2B4-4227-9C21-8737D6320E5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479C8F2F-E366-472E-87E8-AF83B157E1D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42" name="Oval 241">
                <a:extLst>
                  <a:ext uri="{FF2B5EF4-FFF2-40B4-BE49-F238E27FC236}">
                    <a16:creationId xmlns:a16="http://schemas.microsoft.com/office/drawing/2014/main" id="{03DD9308-61D5-4564-9D43-B3BBF8FB17AB}"/>
                  </a:ext>
                </a:extLst>
              </p:cNvPr>
              <p:cNvSpPr/>
              <p:nvPr/>
            </p:nvSpPr>
            <p:spPr>
              <a:xfrm>
                <a:off x="6810161" y="429408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43" name="Oval 242">
                <a:extLst>
                  <a:ext uri="{FF2B5EF4-FFF2-40B4-BE49-F238E27FC236}">
                    <a16:creationId xmlns:a16="http://schemas.microsoft.com/office/drawing/2014/main" id="{6F1CCAB9-FCF3-4EA2-8B4E-67A2358FA072}"/>
                  </a:ext>
                </a:extLst>
              </p:cNvPr>
              <p:cNvSpPr/>
              <p:nvPr/>
            </p:nvSpPr>
            <p:spPr>
              <a:xfrm>
                <a:off x="7393070" y="44170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44" name="Oval 243">
                <a:extLst>
                  <a:ext uri="{FF2B5EF4-FFF2-40B4-BE49-F238E27FC236}">
                    <a16:creationId xmlns:a16="http://schemas.microsoft.com/office/drawing/2014/main" id="{C50B0F00-05C1-4CB3-9E52-7893C520C42A}"/>
                  </a:ext>
                </a:extLst>
              </p:cNvPr>
              <p:cNvSpPr/>
              <p:nvPr/>
            </p:nvSpPr>
            <p:spPr>
              <a:xfrm>
                <a:off x="7983569" y="430118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45" name="Oval 244">
                <a:extLst>
                  <a:ext uri="{FF2B5EF4-FFF2-40B4-BE49-F238E27FC236}">
                    <a16:creationId xmlns:a16="http://schemas.microsoft.com/office/drawing/2014/main" id="{24296065-DCA5-4480-B38A-ACD9D74EC5B6}"/>
                  </a:ext>
                </a:extLst>
              </p:cNvPr>
              <p:cNvSpPr/>
              <p:nvPr/>
            </p:nvSpPr>
            <p:spPr>
              <a:xfrm>
                <a:off x="6225656" y="4328963"/>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41" name="Freeform: Shape 240">
                <a:extLst>
                  <a:ext uri="{FF2B5EF4-FFF2-40B4-BE49-F238E27FC236}">
                    <a16:creationId xmlns:a16="http://schemas.microsoft.com/office/drawing/2014/main" id="{EEB576B4-92D6-43FA-B160-0FCB6C21F81E}"/>
                  </a:ext>
                </a:extLst>
              </p:cNvPr>
              <p:cNvSpPr/>
              <p:nvPr/>
            </p:nvSpPr>
            <p:spPr>
              <a:xfrm>
                <a:off x="5677051" y="4330795"/>
                <a:ext cx="2341218" cy="156012"/>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 name="connsiteX0" fmla="*/ 0 w 2328519"/>
                  <a:gd name="connsiteY0" fmla="*/ 303246 h 303246"/>
                  <a:gd name="connsiteX1" fmla="*/ 586277 w 2328519"/>
                  <a:gd name="connsiteY1" fmla="*/ 5778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8519"/>
                  <a:gd name="connsiteY0" fmla="*/ 303246 h 303246"/>
                  <a:gd name="connsiteX1" fmla="*/ 582491 w 2328519"/>
                  <a:gd name="connsiteY1" fmla="*/ 4779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6626"/>
                  <a:gd name="connsiteY0" fmla="*/ 205834 h 205834"/>
                  <a:gd name="connsiteX1" fmla="*/ 580598 w 2326626"/>
                  <a:gd name="connsiteY1" fmla="*/ 47799 h 205834"/>
                  <a:gd name="connsiteX2" fmla="*/ 1174612 w 2326626"/>
                  <a:gd name="connsiteY2" fmla="*/ 0 h 205834"/>
                  <a:gd name="connsiteX3" fmla="*/ 1753997 w 2326626"/>
                  <a:gd name="connsiteY3" fmla="*/ 163146 h 205834"/>
                  <a:gd name="connsiteX4" fmla="*/ 2326626 w 2326626"/>
                  <a:gd name="connsiteY4" fmla="*/ 8443 h 205834"/>
                  <a:gd name="connsiteX0" fmla="*/ 0 w 2341218"/>
                  <a:gd name="connsiteY0" fmla="*/ 208086 h 208086"/>
                  <a:gd name="connsiteX1" fmla="*/ 580598 w 2341218"/>
                  <a:gd name="connsiteY1" fmla="*/ 50051 h 208086"/>
                  <a:gd name="connsiteX2" fmla="*/ 1174612 w 2341218"/>
                  <a:gd name="connsiteY2" fmla="*/ 2252 h 208086"/>
                  <a:gd name="connsiteX3" fmla="*/ 1753997 w 2341218"/>
                  <a:gd name="connsiteY3" fmla="*/ 165398 h 208086"/>
                  <a:gd name="connsiteX4" fmla="*/ 2341218 w 2341218"/>
                  <a:gd name="connsiteY4" fmla="*/ 0 h 208086"/>
                  <a:gd name="connsiteX0" fmla="*/ 0 w 2341218"/>
                  <a:gd name="connsiteY0" fmla="*/ 205834 h 205834"/>
                  <a:gd name="connsiteX1" fmla="*/ 580598 w 2341218"/>
                  <a:gd name="connsiteY1" fmla="*/ 47799 h 205834"/>
                  <a:gd name="connsiteX2" fmla="*/ 1174612 w 2341218"/>
                  <a:gd name="connsiteY2" fmla="*/ 0 h 205834"/>
                  <a:gd name="connsiteX3" fmla="*/ 1753997 w 2341218"/>
                  <a:gd name="connsiteY3" fmla="*/ 163146 h 205834"/>
                  <a:gd name="connsiteX4" fmla="*/ 2341218 w 2341218"/>
                  <a:gd name="connsiteY4" fmla="*/ 2027 h 20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218" h="205834">
                    <a:moveTo>
                      <a:pt x="0" y="205834"/>
                    </a:moveTo>
                    <a:lnTo>
                      <a:pt x="580598" y="47799"/>
                    </a:lnTo>
                    <a:lnTo>
                      <a:pt x="1174612" y="0"/>
                    </a:lnTo>
                    <a:lnTo>
                      <a:pt x="1753997" y="163146"/>
                    </a:lnTo>
                    <a:lnTo>
                      <a:pt x="2341218" y="2027"/>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83" name="Freeform: Shape 182">
                <a:extLst>
                  <a:ext uri="{FF2B5EF4-FFF2-40B4-BE49-F238E27FC236}">
                    <a16:creationId xmlns:a16="http://schemas.microsoft.com/office/drawing/2014/main" id="{F613B35D-58EE-4ED1-8E21-3DBF9B70C527}"/>
                  </a:ext>
                </a:extLst>
              </p:cNvPr>
              <p:cNvSpPr/>
              <p:nvPr/>
            </p:nvSpPr>
            <p:spPr>
              <a:xfrm>
                <a:off x="5537241" y="3283051"/>
                <a:ext cx="2480261" cy="171483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84" name="Group 183">
                <a:extLst>
                  <a:ext uri="{FF2B5EF4-FFF2-40B4-BE49-F238E27FC236}">
                    <a16:creationId xmlns:a16="http://schemas.microsoft.com/office/drawing/2014/main" id="{774B54F3-EA3A-4E21-9308-34136369CB89}"/>
                  </a:ext>
                </a:extLst>
              </p:cNvPr>
              <p:cNvGrpSpPr/>
              <p:nvPr/>
            </p:nvGrpSpPr>
            <p:grpSpPr>
              <a:xfrm>
                <a:off x="5473791" y="3281571"/>
                <a:ext cx="61200" cy="1601203"/>
                <a:chOff x="1818526" y="3281571"/>
                <a:chExt cx="61200" cy="1601203"/>
              </a:xfrm>
            </p:grpSpPr>
            <p:cxnSp>
              <p:nvCxnSpPr>
                <p:cNvPr id="229" name="Straight Connector 228">
                  <a:extLst>
                    <a:ext uri="{FF2B5EF4-FFF2-40B4-BE49-F238E27FC236}">
                      <a16:creationId xmlns:a16="http://schemas.microsoft.com/office/drawing/2014/main" id="{2DBAE67E-9774-4900-99C2-ACDB52E58204}"/>
                    </a:ext>
                  </a:extLst>
                </p:cNvPr>
                <p:cNvCxnSpPr/>
                <p:nvPr/>
              </p:nvCxnSpPr>
              <p:spPr>
                <a:xfrm>
                  <a:off x="1818526"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F19C6966-2572-4887-9ACF-532397BD14C4}"/>
                    </a:ext>
                  </a:extLst>
                </p:cNvPr>
                <p:cNvCxnSpPr/>
                <p:nvPr/>
              </p:nvCxnSpPr>
              <p:spPr>
                <a:xfrm>
                  <a:off x="1818526"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5E4B4A9D-9423-4093-B405-9ABB400EA37D}"/>
                    </a:ext>
                  </a:extLst>
                </p:cNvPr>
                <p:cNvCxnSpPr/>
                <p:nvPr/>
              </p:nvCxnSpPr>
              <p:spPr>
                <a:xfrm>
                  <a:off x="1818526"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D914B174-0AD0-4751-8973-6C81CA0C94D7}"/>
                    </a:ext>
                  </a:extLst>
                </p:cNvPr>
                <p:cNvCxnSpPr/>
                <p:nvPr/>
              </p:nvCxnSpPr>
              <p:spPr>
                <a:xfrm>
                  <a:off x="1818526"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90F71087-50F3-49E7-84EA-7A6C1B916A48}"/>
                    </a:ext>
                  </a:extLst>
                </p:cNvPr>
                <p:cNvCxnSpPr/>
                <p:nvPr/>
              </p:nvCxnSpPr>
              <p:spPr>
                <a:xfrm>
                  <a:off x="1818526"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224" name="Straight Connector 223">
                <a:extLst>
                  <a:ext uri="{FF2B5EF4-FFF2-40B4-BE49-F238E27FC236}">
                    <a16:creationId xmlns:a16="http://schemas.microsoft.com/office/drawing/2014/main" id="{0B63992C-2F1B-4901-A954-18175170404B}"/>
                  </a:ext>
                </a:extLst>
              </p:cNvPr>
              <p:cNvCxnSpPr/>
              <p:nvPr/>
            </p:nvCxnSpPr>
            <p:spPr>
              <a:xfrm rot="5400000">
                <a:off x="7399006"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A4A6DA3F-CBFB-4FE8-B74D-6482986DC877}"/>
                  </a:ext>
                </a:extLst>
              </p:cNvPr>
              <p:cNvCxnSpPr/>
              <p:nvPr/>
            </p:nvCxnSpPr>
            <p:spPr>
              <a:xfrm rot="5400000">
                <a:off x="6814854"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D6DE24A1-0741-4327-B526-C3568452676D}"/>
                  </a:ext>
                </a:extLst>
              </p:cNvPr>
              <p:cNvCxnSpPr/>
              <p:nvPr/>
            </p:nvCxnSpPr>
            <p:spPr>
              <a:xfrm rot="5400000">
                <a:off x="6230702"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8CA03F23-8478-4D1A-A058-E8B5AC70F2DD}"/>
                  </a:ext>
                </a:extLst>
              </p:cNvPr>
              <p:cNvCxnSpPr/>
              <p:nvPr/>
            </p:nvCxnSpPr>
            <p:spPr>
              <a:xfrm rot="5400000">
                <a:off x="564655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B37F54BB-D93B-419B-931F-1E61BA8EF5DE}"/>
                  </a:ext>
                </a:extLst>
              </p:cNvPr>
              <p:cNvCxnSpPr/>
              <p:nvPr/>
            </p:nvCxnSpPr>
            <p:spPr>
              <a:xfrm rot="5400000">
                <a:off x="798802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86" name="Group 185">
                <a:extLst>
                  <a:ext uri="{FF2B5EF4-FFF2-40B4-BE49-F238E27FC236}">
                    <a16:creationId xmlns:a16="http://schemas.microsoft.com/office/drawing/2014/main" id="{B45BB34A-E0D7-4368-B5B0-819B06A5AAFB}"/>
                  </a:ext>
                </a:extLst>
              </p:cNvPr>
              <p:cNvGrpSpPr/>
              <p:nvPr/>
            </p:nvGrpSpPr>
            <p:grpSpPr>
              <a:xfrm>
                <a:off x="5595254" y="5051209"/>
                <a:ext cx="2527911" cy="343212"/>
                <a:chOff x="1939793" y="5079386"/>
                <a:chExt cx="2527911" cy="343212"/>
              </a:xfrm>
            </p:grpSpPr>
            <p:sp>
              <p:nvSpPr>
                <p:cNvPr id="218" name="TextBox 217">
                  <a:extLst>
                    <a:ext uri="{FF2B5EF4-FFF2-40B4-BE49-F238E27FC236}">
                      <a16:creationId xmlns:a16="http://schemas.microsoft.com/office/drawing/2014/main" id="{4458C06D-3AC1-4D79-BA69-F1C897F74690}"/>
                    </a:ext>
                  </a:extLst>
                </p:cNvPr>
                <p:cNvSpPr txBox="1"/>
                <p:nvPr/>
              </p:nvSpPr>
              <p:spPr>
                <a:xfrm>
                  <a:off x="4261951" y="5079386"/>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219" name="TextBox 218">
                  <a:extLst>
                    <a:ext uri="{FF2B5EF4-FFF2-40B4-BE49-F238E27FC236}">
                      <a16:creationId xmlns:a16="http://schemas.microsoft.com/office/drawing/2014/main" id="{9FBD1510-FB31-4BA0-8CD4-5BD7FA52A632}"/>
                    </a:ext>
                  </a:extLst>
                </p:cNvPr>
                <p:cNvSpPr txBox="1"/>
                <p:nvPr/>
              </p:nvSpPr>
              <p:spPr>
                <a:xfrm>
                  <a:off x="3690139"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220" name="TextBox 219">
                  <a:extLst>
                    <a:ext uri="{FF2B5EF4-FFF2-40B4-BE49-F238E27FC236}">
                      <a16:creationId xmlns:a16="http://schemas.microsoft.com/office/drawing/2014/main" id="{936FEA47-C9D3-403F-B737-F9DC0D6750F5}"/>
                    </a:ext>
                  </a:extLst>
                </p:cNvPr>
                <p:cNvSpPr txBox="1"/>
                <p:nvPr/>
              </p:nvSpPr>
              <p:spPr>
                <a:xfrm>
                  <a:off x="3106424"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221" name="TextBox 220">
                  <a:extLst>
                    <a:ext uri="{FF2B5EF4-FFF2-40B4-BE49-F238E27FC236}">
                      <a16:creationId xmlns:a16="http://schemas.microsoft.com/office/drawing/2014/main" id="{58650084-8819-4829-B988-705BE3771C9B}"/>
                    </a:ext>
                  </a:extLst>
                </p:cNvPr>
                <p:cNvSpPr txBox="1"/>
                <p:nvPr/>
              </p:nvSpPr>
              <p:spPr>
                <a:xfrm>
                  <a:off x="2525914" y="5079386"/>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222" name="TextBox 221">
                  <a:extLst>
                    <a:ext uri="{FF2B5EF4-FFF2-40B4-BE49-F238E27FC236}">
                      <a16:creationId xmlns:a16="http://schemas.microsoft.com/office/drawing/2014/main" id="{64FD049F-27F5-4CC9-85DE-84BCB8FB50F0}"/>
                    </a:ext>
                  </a:extLst>
                </p:cNvPr>
                <p:cNvSpPr txBox="1"/>
                <p:nvPr/>
              </p:nvSpPr>
              <p:spPr>
                <a:xfrm>
                  <a:off x="1939793" y="5079386"/>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223" name="TextBox 222">
                  <a:extLst>
                    <a:ext uri="{FF2B5EF4-FFF2-40B4-BE49-F238E27FC236}">
                      <a16:creationId xmlns:a16="http://schemas.microsoft.com/office/drawing/2014/main" id="{34EB017B-83F4-412E-82BD-F1B38FD15C7C}"/>
                    </a:ext>
                  </a:extLst>
                </p:cNvPr>
                <p:cNvSpPr txBox="1"/>
                <p:nvPr/>
              </p:nvSpPr>
              <p:spPr>
                <a:xfrm>
                  <a:off x="2021689" y="5207154"/>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grpSp>
            <p:nvGrpSpPr>
              <p:cNvPr id="278" name="Group 277">
                <a:extLst>
                  <a:ext uri="{FF2B5EF4-FFF2-40B4-BE49-F238E27FC236}">
                    <a16:creationId xmlns:a16="http://schemas.microsoft.com/office/drawing/2014/main" id="{415411FA-9307-49BA-80A8-0F02E4EC071E}"/>
                  </a:ext>
                </a:extLst>
              </p:cNvPr>
              <p:cNvGrpSpPr/>
              <p:nvPr/>
            </p:nvGrpSpPr>
            <p:grpSpPr>
              <a:xfrm>
                <a:off x="5003495" y="3187232"/>
                <a:ext cx="467742" cy="1785692"/>
                <a:chOff x="5003495" y="3187232"/>
                <a:chExt cx="467742" cy="1785692"/>
              </a:xfrm>
            </p:grpSpPr>
            <p:sp>
              <p:nvSpPr>
                <p:cNvPr id="203" name="TextBox 202">
                  <a:extLst>
                    <a:ext uri="{FF2B5EF4-FFF2-40B4-BE49-F238E27FC236}">
                      <a16:creationId xmlns:a16="http://schemas.microsoft.com/office/drawing/2014/main" id="{CC1108A9-99FB-43C0-9C74-AD389927E78A}"/>
                    </a:ext>
                  </a:extLst>
                </p:cNvPr>
                <p:cNvSpPr txBox="1"/>
                <p:nvPr/>
              </p:nvSpPr>
              <p:spPr>
                <a:xfrm>
                  <a:off x="5003495" y="4788258"/>
                  <a:ext cx="467742"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-0.5</a:t>
                  </a:r>
                </a:p>
              </p:txBody>
            </p:sp>
            <p:sp>
              <p:nvSpPr>
                <p:cNvPr id="205" name="TextBox 204">
                  <a:extLst>
                    <a:ext uri="{FF2B5EF4-FFF2-40B4-BE49-F238E27FC236}">
                      <a16:creationId xmlns:a16="http://schemas.microsoft.com/office/drawing/2014/main" id="{D9302492-2F49-4F76-A2F8-A2E806B4E5FF}"/>
                    </a:ext>
                  </a:extLst>
                </p:cNvPr>
                <p:cNvSpPr txBox="1"/>
                <p:nvPr/>
              </p:nvSpPr>
              <p:spPr>
                <a:xfrm>
                  <a:off x="5192888" y="4388002"/>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a:t>
                  </a:r>
                </a:p>
              </p:txBody>
            </p:sp>
            <p:sp>
              <p:nvSpPr>
                <p:cNvPr id="207" name="TextBox 206">
                  <a:extLst>
                    <a:ext uri="{FF2B5EF4-FFF2-40B4-BE49-F238E27FC236}">
                      <a16:creationId xmlns:a16="http://schemas.microsoft.com/office/drawing/2014/main" id="{DB404EB7-B8AD-45BF-ADFB-200485CB5C2C}"/>
                    </a:ext>
                  </a:extLst>
                </p:cNvPr>
                <p:cNvSpPr txBox="1"/>
                <p:nvPr/>
              </p:nvSpPr>
              <p:spPr>
                <a:xfrm>
                  <a:off x="5104654" y="3987745"/>
                  <a:ext cx="366582"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0.5</a:t>
                  </a:r>
                </a:p>
              </p:txBody>
            </p:sp>
            <p:sp>
              <p:nvSpPr>
                <p:cNvPr id="209" name="TextBox 208">
                  <a:extLst>
                    <a:ext uri="{FF2B5EF4-FFF2-40B4-BE49-F238E27FC236}">
                      <a16:creationId xmlns:a16="http://schemas.microsoft.com/office/drawing/2014/main" id="{12FC490E-FA9A-45E0-8449-56F82997B86E}"/>
                    </a:ext>
                  </a:extLst>
                </p:cNvPr>
                <p:cNvSpPr txBox="1"/>
                <p:nvPr/>
              </p:nvSpPr>
              <p:spPr>
                <a:xfrm>
                  <a:off x="5192888" y="358748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1.0</a:t>
                  </a:r>
                </a:p>
              </p:txBody>
            </p:sp>
            <p:sp>
              <p:nvSpPr>
                <p:cNvPr id="211" name="TextBox 210">
                  <a:extLst>
                    <a:ext uri="{FF2B5EF4-FFF2-40B4-BE49-F238E27FC236}">
                      <a16:creationId xmlns:a16="http://schemas.microsoft.com/office/drawing/2014/main" id="{531C771B-26C5-49EB-9F50-3696836AE4A1}"/>
                    </a:ext>
                  </a:extLst>
                </p:cNvPr>
                <p:cNvSpPr txBox="1"/>
                <p:nvPr/>
              </p:nvSpPr>
              <p:spPr>
                <a:xfrm>
                  <a:off x="5232367" y="3187232"/>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1.5</a:t>
                  </a:r>
                </a:p>
              </p:txBody>
            </p:sp>
          </p:grpSp>
          <p:sp>
            <p:nvSpPr>
              <p:cNvPr id="189" name="TextBox 188">
                <a:extLst>
                  <a:ext uri="{FF2B5EF4-FFF2-40B4-BE49-F238E27FC236}">
                    <a16:creationId xmlns:a16="http://schemas.microsoft.com/office/drawing/2014/main" id="{736D913C-2BB0-4916-89F3-7159BC362317}"/>
                  </a:ext>
                </a:extLst>
              </p:cNvPr>
              <p:cNvSpPr txBox="1"/>
              <p:nvPr/>
            </p:nvSpPr>
            <p:spPr>
              <a:xfrm rot="16200000">
                <a:off x="3931060" y="3787675"/>
                <a:ext cx="1860584" cy="583493"/>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Change in haemoglobin levels from baseline</a:t>
                </a:r>
              </a:p>
            </p:txBody>
          </p:sp>
          <p:sp>
            <p:nvSpPr>
              <p:cNvPr id="191" name="TextBox 190">
                <a:extLst>
                  <a:ext uri="{FF2B5EF4-FFF2-40B4-BE49-F238E27FC236}">
                    <a16:creationId xmlns:a16="http://schemas.microsoft.com/office/drawing/2014/main" id="{F5860A9C-5D7F-4A79-8B06-B35FA5741836}"/>
                  </a:ext>
                </a:extLst>
              </p:cNvPr>
              <p:cNvSpPr txBox="1"/>
              <p:nvPr/>
            </p:nvSpPr>
            <p:spPr>
              <a:xfrm>
                <a:off x="7447518" y="3269064"/>
                <a:ext cx="56938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p=0.02</a:t>
                </a:r>
              </a:p>
            </p:txBody>
          </p:sp>
          <p:sp>
            <p:nvSpPr>
              <p:cNvPr id="196" name="Freeform: Shape 195">
                <a:extLst>
                  <a:ext uri="{FF2B5EF4-FFF2-40B4-BE49-F238E27FC236}">
                    <a16:creationId xmlns:a16="http://schemas.microsoft.com/office/drawing/2014/main" id="{F34C89AF-82CE-4479-BEEC-69DAA0D170E4}"/>
                  </a:ext>
                </a:extLst>
              </p:cNvPr>
              <p:cNvSpPr/>
              <p:nvPr/>
            </p:nvSpPr>
            <p:spPr>
              <a:xfrm>
                <a:off x="5682503" y="3583284"/>
                <a:ext cx="2338387" cy="899737"/>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318048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23245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87" h="1260475">
                    <a:moveTo>
                      <a:pt x="0" y="1260475"/>
                    </a:moveTo>
                    <a:lnTo>
                      <a:pt x="580413" y="574236"/>
                    </a:lnTo>
                    <a:lnTo>
                      <a:pt x="1162110" y="310092"/>
                    </a:lnTo>
                    <a:lnTo>
                      <a:pt x="1755775" y="0"/>
                    </a:lnTo>
                    <a:lnTo>
                      <a:pt x="2338387" y="23245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98" name="Oval 197">
                <a:extLst>
                  <a:ext uri="{FF2B5EF4-FFF2-40B4-BE49-F238E27FC236}">
                    <a16:creationId xmlns:a16="http://schemas.microsoft.com/office/drawing/2014/main" id="{84B4EA11-3858-47AC-8B84-F88ED0724E40}"/>
                  </a:ext>
                </a:extLst>
              </p:cNvPr>
              <p:cNvSpPr/>
              <p:nvPr/>
            </p:nvSpPr>
            <p:spPr>
              <a:xfrm>
                <a:off x="6810161" y="377094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99" name="Oval 198">
                <a:extLst>
                  <a:ext uri="{FF2B5EF4-FFF2-40B4-BE49-F238E27FC236}">
                    <a16:creationId xmlns:a16="http://schemas.microsoft.com/office/drawing/2014/main" id="{31908701-8918-465D-913D-839FE7C258E4}"/>
                  </a:ext>
                </a:extLst>
              </p:cNvPr>
              <p:cNvSpPr/>
              <p:nvPr/>
            </p:nvSpPr>
            <p:spPr>
              <a:xfrm>
                <a:off x="7393070" y="355626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00" name="Oval 199">
                <a:extLst>
                  <a:ext uri="{FF2B5EF4-FFF2-40B4-BE49-F238E27FC236}">
                    <a16:creationId xmlns:a16="http://schemas.microsoft.com/office/drawing/2014/main" id="{245ACA86-4D53-40A2-B913-F0884E2FE95B}"/>
                  </a:ext>
                </a:extLst>
              </p:cNvPr>
              <p:cNvSpPr/>
              <p:nvPr/>
            </p:nvSpPr>
            <p:spPr>
              <a:xfrm>
                <a:off x="7983569" y="371379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01" name="Oval 200">
                <a:extLst>
                  <a:ext uri="{FF2B5EF4-FFF2-40B4-BE49-F238E27FC236}">
                    <a16:creationId xmlns:a16="http://schemas.microsoft.com/office/drawing/2014/main" id="{288029EF-7126-4B58-940F-FC23E61594EA}"/>
                  </a:ext>
                </a:extLst>
              </p:cNvPr>
              <p:cNvSpPr/>
              <p:nvPr/>
            </p:nvSpPr>
            <p:spPr>
              <a:xfrm>
                <a:off x="6225656" y="395948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02" name="Oval 201">
                <a:extLst>
                  <a:ext uri="{FF2B5EF4-FFF2-40B4-BE49-F238E27FC236}">
                    <a16:creationId xmlns:a16="http://schemas.microsoft.com/office/drawing/2014/main" id="{F4DE8CCA-A0FA-4F68-B065-82094061B536}"/>
                  </a:ext>
                </a:extLst>
              </p:cNvPr>
              <p:cNvSpPr/>
              <p:nvPr/>
            </p:nvSpPr>
            <p:spPr>
              <a:xfrm>
                <a:off x="5647361" y="444787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sp>
        <p:nvSpPr>
          <p:cNvPr id="195" name="TextBox 194">
            <a:extLst>
              <a:ext uri="{FF2B5EF4-FFF2-40B4-BE49-F238E27FC236}">
                <a16:creationId xmlns:a16="http://schemas.microsoft.com/office/drawing/2014/main" id="{B1A112CE-F9FB-4671-B18C-81737A3FF687}"/>
              </a:ext>
            </a:extLst>
          </p:cNvPr>
          <p:cNvSpPr txBox="1"/>
          <p:nvPr/>
        </p:nvSpPr>
        <p:spPr>
          <a:xfrm>
            <a:off x="6863802" y="2958364"/>
            <a:ext cx="3421100" cy="317779"/>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Change in haemoglobin levels for</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unexplained anaemia from baseline</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spTree>
    <p:extLst>
      <p:ext uri="{BB962C8B-B14F-4D97-AF65-F5344CB8AC3E}">
        <p14:creationId xmlns:p14="http://schemas.microsoft.com/office/powerpoint/2010/main" val="1801004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8" y="152401"/>
            <a:ext cx="11241248" cy="834047"/>
          </a:xfrm>
        </p:spPr>
        <p:txBody>
          <a:bodyPr>
            <a:noAutofit/>
          </a:bodyPr>
          <a:lstStyle/>
          <a:p>
            <a:r>
              <a:rPr lang="en-GB" sz="3000" dirty="0" err="1">
                <a:solidFill>
                  <a:schemeClr val="accent5"/>
                </a:solidFill>
              </a:rPr>
              <a:t>TTh</a:t>
            </a:r>
            <a:r>
              <a:rPr lang="en-GB" sz="3000" dirty="0">
                <a:solidFill>
                  <a:schemeClr val="accent5"/>
                </a:solidFill>
              </a:rPr>
              <a:t> significantly increased </a:t>
            </a:r>
            <a:r>
              <a:rPr lang="en-GB" sz="3000" dirty="0" err="1">
                <a:solidFill>
                  <a:schemeClr val="accent5"/>
                </a:solidFill>
              </a:rPr>
              <a:t>Hb</a:t>
            </a:r>
            <a:r>
              <a:rPr lang="en-GB" sz="3000" dirty="0">
                <a:solidFill>
                  <a:schemeClr val="accent5"/>
                </a:solidFill>
              </a:rPr>
              <a:t> levels in older men with low testosterone and anaemia of known cause</a:t>
            </a:r>
          </a:p>
        </p:txBody>
      </p:sp>
      <p:sp>
        <p:nvSpPr>
          <p:cNvPr id="5" name="TextBox 4"/>
          <p:cNvSpPr txBox="1"/>
          <p:nvPr/>
        </p:nvSpPr>
        <p:spPr>
          <a:xfrm>
            <a:off x="1524001" y="5797490"/>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CI, confidence interval;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Hb</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haemoglobin; OR, odds ratio;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TTh</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Roy CN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JAMA Intern Med</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2017;177:480–90.</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29" name="Content Placeholder 2"/>
          <p:cNvSpPr>
            <a:spLocks noGrp="1"/>
          </p:cNvSpPr>
          <p:nvPr>
            <p:ph idx="1"/>
          </p:nvPr>
        </p:nvSpPr>
        <p:spPr>
          <a:xfrm>
            <a:off x="369116" y="1086807"/>
            <a:ext cx="10872131" cy="928335"/>
          </a:xfrm>
        </p:spPr>
        <p:txBody>
          <a:bodyPr>
            <a:noAutofit/>
          </a:bodyPr>
          <a:lstStyle/>
          <a:p>
            <a:r>
              <a:rPr lang="en-GB" sz="1800" dirty="0"/>
              <a:t>Significantly more men with anaemia of known cause had an increase in Hb level ≥1 g/dL from baseline at Month 12 with </a:t>
            </a:r>
            <a:r>
              <a:rPr lang="en-GB" sz="1800" dirty="0" err="1"/>
              <a:t>TTh</a:t>
            </a:r>
            <a:r>
              <a:rPr lang="en-GB" sz="1800" dirty="0"/>
              <a:t> (</a:t>
            </a:r>
            <a:r>
              <a:rPr lang="en-GB" sz="1800" b="1" dirty="0"/>
              <a:t>52%</a:t>
            </a:r>
            <a:r>
              <a:rPr lang="en-GB" sz="1800" dirty="0"/>
              <a:t>) than placebo (</a:t>
            </a:r>
            <a:r>
              <a:rPr lang="en-GB" sz="1800" b="1" dirty="0"/>
              <a:t>19%</a:t>
            </a:r>
            <a:r>
              <a:rPr lang="en-GB" sz="1800" dirty="0"/>
              <a:t>)</a:t>
            </a:r>
          </a:p>
          <a:p>
            <a:pPr lvl="1"/>
            <a:r>
              <a:rPr lang="en-GB" sz="1600" dirty="0"/>
              <a:t>Adjusted OR 8.2, 95% CI: 2.1–31.9; p=0.003</a:t>
            </a:r>
          </a:p>
        </p:txBody>
      </p:sp>
      <p:grpSp>
        <p:nvGrpSpPr>
          <p:cNvPr id="34" name="Group 33"/>
          <p:cNvGrpSpPr/>
          <p:nvPr/>
        </p:nvGrpSpPr>
        <p:grpSpPr>
          <a:xfrm>
            <a:off x="1255552" y="2089976"/>
            <a:ext cx="9680895" cy="3383516"/>
            <a:chOff x="4981632" y="1087049"/>
            <a:chExt cx="3671886" cy="4098009"/>
          </a:xfrm>
        </p:grpSpPr>
        <p:sp>
          <p:nvSpPr>
            <p:cNvPr id="58" name="Rounded Rectangle 57"/>
            <p:cNvSpPr/>
            <p:nvPr/>
          </p:nvSpPr>
          <p:spPr>
            <a:xfrm>
              <a:off x="4981632" y="1144285"/>
              <a:ext cx="3671886" cy="4040773"/>
            </a:xfrm>
            <a:prstGeom prst="roundRect">
              <a:avLst>
                <a:gd name="adj" fmla="val 4316"/>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9" name="Round Same Side Corner Rectangle 58"/>
            <p:cNvSpPr/>
            <p:nvPr/>
          </p:nvSpPr>
          <p:spPr>
            <a:xfrm>
              <a:off x="4981632" y="1091685"/>
              <a:ext cx="3671886" cy="345447"/>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0" name="TextBox 59"/>
            <p:cNvSpPr txBox="1"/>
            <p:nvPr/>
          </p:nvSpPr>
          <p:spPr>
            <a:xfrm>
              <a:off x="5209227" y="1087049"/>
              <a:ext cx="3216696" cy="6337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Association between </a:t>
              </a:r>
              <a:r>
                <a:rPr kumimoji="0" lang="en-GB" sz="1400" b="1" i="0" u="none" strike="noStrike" kern="1200" cap="none" spc="0" normalizeH="0" baseline="0" noProof="0" dirty="0" err="1">
                  <a:ln>
                    <a:noFill/>
                  </a:ln>
                  <a:solidFill>
                    <a:prstClr val="white"/>
                  </a:solidFill>
                  <a:effectLst/>
                  <a:uLnTx/>
                  <a:uFillTx/>
                  <a:latin typeface="Poppins Light"/>
                  <a:ea typeface="+mn-ea"/>
                  <a:cs typeface="+mn-cs"/>
                </a:rPr>
                <a:t>TTh</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 and </a:t>
              </a:r>
              <a:r>
                <a:rPr kumimoji="0" lang="en-GB" sz="1400" b="1" i="0" u="none" strike="noStrike" kern="1200" cap="none" spc="0" normalizeH="0" baseline="0" noProof="0" dirty="0" err="1">
                  <a:ln>
                    <a:noFill/>
                  </a:ln>
                  <a:solidFill>
                    <a:prstClr val="white"/>
                  </a:solidFill>
                  <a:effectLst/>
                  <a:uLnTx/>
                  <a:uFillTx/>
                  <a:latin typeface="Poppins Light"/>
                  <a:ea typeface="+mn-ea"/>
                  <a:cs typeface="+mn-cs"/>
                </a:rPr>
                <a:t>Hb</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 concentration in men with anaemia of known cause</a:t>
              </a:r>
            </a:p>
          </p:txBody>
        </p:sp>
      </p:grpSp>
      <p:grpSp>
        <p:nvGrpSpPr>
          <p:cNvPr id="124" name="Group 123">
            <a:extLst>
              <a:ext uri="{FF2B5EF4-FFF2-40B4-BE49-F238E27FC236}">
                <a16:creationId xmlns:a16="http://schemas.microsoft.com/office/drawing/2014/main" id="{0989BA3F-338B-49C6-97D2-F5E612737106}"/>
              </a:ext>
            </a:extLst>
          </p:cNvPr>
          <p:cNvGrpSpPr/>
          <p:nvPr/>
        </p:nvGrpSpPr>
        <p:grpSpPr>
          <a:xfrm>
            <a:off x="6280740" y="4886718"/>
            <a:ext cx="3548605" cy="458458"/>
            <a:chOff x="929399" y="4903517"/>
            <a:chExt cx="3548605" cy="458458"/>
          </a:xfrm>
        </p:grpSpPr>
        <p:sp>
          <p:nvSpPr>
            <p:cNvPr id="200" name="TextBox 199">
              <a:extLst>
                <a:ext uri="{FF2B5EF4-FFF2-40B4-BE49-F238E27FC236}">
                  <a16:creationId xmlns:a16="http://schemas.microsoft.com/office/drawing/2014/main" id="{B47F563A-1DAD-4D32-83BB-A8C88DCD8426}"/>
                </a:ext>
              </a:extLst>
            </p:cNvPr>
            <p:cNvSpPr txBox="1"/>
            <p:nvPr/>
          </p:nvSpPr>
          <p:spPr>
            <a:xfrm>
              <a:off x="4238589" y="5055866"/>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p:txBody>
        </p:sp>
        <p:sp>
          <p:nvSpPr>
            <p:cNvPr id="201" name="TextBox 200">
              <a:extLst>
                <a:ext uri="{FF2B5EF4-FFF2-40B4-BE49-F238E27FC236}">
                  <a16:creationId xmlns:a16="http://schemas.microsoft.com/office/drawing/2014/main" id="{D68973D6-5381-433D-9DD0-7577AC897AA2}"/>
                </a:ext>
              </a:extLst>
            </p:cNvPr>
            <p:cNvSpPr txBox="1"/>
            <p:nvPr/>
          </p:nvSpPr>
          <p:spPr>
            <a:xfrm>
              <a:off x="3654072" y="5055866"/>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26</a:t>
              </a:r>
            </a:p>
          </p:txBody>
        </p:sp>
        <p:sp>
          <p:nvSpPr>
            <p:cNvPr id="202" name="TextBox 201">
              <a:extLst>
                <a:ext uri="{FF2B5EF4-FFF2-40B4-BE49-F238E27FC236}">
                  <a16:creationId xmlns:a16="http://schemas.microsoft.com/office/drawing/2014/main" id="{6AA8346F-B62D-4B8F-82A6-8F763780786F}"/>
                </a:ext>
              </a:extLst>
            </p:cNvPr>
            <p:cNvSpPr txBox="1"/>
            <p:nvPr/>
          </p:nvSpPr>
          <p:spPr>
            <a:xfrm>
              <a:off x="3070357" y="5055866"/>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p:txBody>
        </p:sp>
        <p:sp>
          <p:nvSpPr>
            <p:cNvPr id="203" name="TextBox 202">
              <a:extLst>
                <a:ext uri="{FF2B5EF4-FFF2-40B4-BE49-F238E27FC236}">
                  <a16:creationId xmlns:a16="http://schemas.microsoft.com/office/drawing/2014/main" id="{A93E04A8-DE0E-4DB2-81C6-6D1ED0E519D6}"/>
                </a:ext>
              </a:extLst>
            </p:cNvPr>
            <p:cNvSpPr txBox="1"/>
            <p:nvPr/>
          </p:nvSpPr>
          <p:spPr>
            <a:xfrm>
              <a:off x="2487443" y="5055866"/>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a:t>
              </a:r>
            </a:p>
          </p:txBody>
        </p:sp>
        <p:sp>
          <p:nvSpPr>
            <p:cNvPr id="204" name="TextBox 203">
              <a:extLst>
                <a:ext uri="{FF2B5EF4-FFF2-40B4-BE49-F238E27FC236}">
                  <a16:creationId xmlns:a16="http://schemas.microsoft.com/office/drawing/2014/main" id="{A1568204-9567-48B0-A415-AF4CA19A3B37}"/>
                </a:ext>
              </a:extLst>
            </p:cNvPr>
            <p:cNvSpPr txBox="1"/>
            <p:nvPr/>
          </p:nvSpPr>
          <p:spPr>
            <a:xfrm>
              <a:off x="1902925" y="5055866"/>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35</a:t>
              </a:r>
            </a:p>
          </p:txBody>
        </p:sp>
        <p:sp>
          <p:nvSpPr>
            <p:cNvPr id="205" name="TextBox 204">
              <a:extLst>
                <a:ext uri="{FF2B5EF4-FFF2-40B4-BE49-F238E27FC236}">
                  <a16:creationId xmlns:a16="http://schemas.microsoft.com/office/drawing/2014/main" id="{F0B8CEF6-3183-4EEA-A632-1BC73D03EA52}"/>
                </a:ext>
              </a:extLst>
            </p:cNvPr>
            <p:cNvSpPr txBox="1"/>
            <p:nvPr/>
          </p:nvSpPr>
          <p:spPr>
            <a:xfrm>
              <a:off x="929399" y="4903517"/>
              <a:ext cx="976797" cy="444481"/>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  </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sp>
        <p:nvSpPr>
          <p:cNvPr id="139" name="Freeform: Shape 138">
            <a:extLst>
              <a:ext uri="{FF2B5EF4-FFF2-40B4-BE49-F238E27FC236}">
                <a16:creationId xmlns:a16="http://schemas.microsoft.com/office/drawing/2014/main" id="{A6A74982-A0F7-4152-9732-3F9425B69F80}"/>
              </a:ext>
            </a:extLst>
          </p:cNvPr>
          <p:cNvSpPr/>
          <p:nvPr/>
        </p:nvSpPr>
        <p:spPr>
          <a:xfrm>
            <a:off x="7233121" y="2901822"/>
            <a:ext cx="2480261" cy="171483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40" name="Group 139">
            <a:extLst>
              <a:ext uri="{FF2B5EF4-FFF2-40B4-BE49-F238E27FC236}">
                <a16:creationId xmlns:a16="http://schemas.microsoft.com/office/drawing/2014/main" id="{49DEF729-E3AC-4CC5-8495-F27680149F37}"/>
              </a:ext>
            </a:extLst>
          </p:cNvPr>
          <p:cNvGrpSpPr/>
          <p:nvPr/>
        </p:nvGrpSpPr>
        <p:grpSpPr>
          <a:xfrm>
            <a:off x="7176506" y="2900342"/>
            <a:ext cx="61200" cy="1601203"/>
            <a:chOff x="1818526" y="3281571"/>
            <a:chExt cx="61200" cy="1601203"/>
          </a:xfrm>
        </p:grpSpPr>
        <p:cxnSp>
          <p:nvCxnSpPr>
            <p:cNvPr id="167" name="Straight Connector 166">
              <a:extLst>
                <a:ext uri="{FF2B5EF4-FFF2-40B4-BE49-F238E27FC236}">
                  <a16:creationId xmlns:a16="http://schemas.microsoft.com/office/drawing/2014/main" id="{344F8F69-B7B2-4F0A-A8AB-43625CEFA82D}"/>
                </a:ext>
              </a:extLst>
            </p:cNvPr>
            <p:cNvCxnSpPr/>
            <p:nvPr/>
          </p:nvCxnSpPr>
          <p:spPr>
            <a:xfrm>
              <a:off x="1818526"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BC0BF8E9-7E6A-4D8F-994A-7579A18A32B6}"/>
                </a:ext>
              </a:extLst>
            </p:cNvPr>
            <p:cNvCxnSpPr/>
            <p:nvPr/>
          </p:nvCxnSpPr>
          <p:spPr>
            <a:xfrm>
              <a:off x="1818526"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4DB7276D-01C7-4C48-B331-9D5FCB65549B}"/>
                </a:ext>
              </a:extLst>
            </p:cNvPr>
            <p:cNvCxnSpPr/>
            <p:nvPr/>
          </p:nvCxnSpPr>
          <p:spPr>
            <a:xfrm>
              <a:off x="1818526"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8DDE23AA-5FDE-458B-B40F-DDDBDE0FD03B}"/>
                </a:ext>
              </a:extLst>
            </p:cNvPr>
            <p:cNvCxnSpPr/>
            <p:nvPr/>
          </p:nvCxnSpPr>
          <p:spPr>
            <a:xfrm>
              <a:off x="1818526"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DC7713AE-8445-472F-B009-40736D484D78}"/>
                </a:ext>
              </a:extLst>
            </p:cNvPr>
            <p:cNvCxnSpPr/>
            <p:nvPr/>
          </p:nvCxnSpPr>
          <p:spPr>
            <a:xfrm>
              <a:off x="1818526"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D6FE5627-8B0A-461F-A584-BB84FBD8BE47}"/>
              </a:ext>
            </a:extLst>
          </p:cNvPr>
          <p:cNvGrpSpPr/>
          <p:nvPr/>
        </p:nvGrpSpPr>
        <p:grpSpPr>
          <a:xfrm>
            <a:off x="7373030" y="4607981"/>
            <a:ext cx="2341471" cy="61200"/>
            <a:chOff x="5849029" y="4616526"/>
            <a:chExt cx="2341471" cy="61200"/>
          </a:xfrm>
        </p:grpSpPr>
        <p:cxnSp>
          <p:nvCxnSpPr>
            <p:cNvPr id="141" name="Straight Connector 140">
              <a:extLst>
                <a:ext uri="{FF2B5EF4-FFF2-40B4-BE49-F238E27FC236}">
                  <a16:creationId xmlns:a16="http://schemas.microsoft.com/office/drawing/2014/main" id="{FA8475AE-FB5F-4C0E-BE8F-FE33812CA77A}"/>
                </a:ext>
              </a:extLst>
            </p:cNvPr>
            <p:cNvCxnSpPr/>
            <p:nvPr/>
          </p:nvCxnSpPr>
          <p:spPr>
            <a:xfrm rot="5400000">
              <a:off x="7570885"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0524C49C-F334-43E9-9C21-0C41C2836FE7}"/>
                </a:ext>
              </a:extLst>
            </p:cNvPr>
            <p:cNvCxnSpPr/>
            <p:nvPr/>
          </p:nvCxnSpPr>
          <p:spPr>
            <a:xfrm rot="5400000">
              <a:off x="6986733"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ADDE34D1-3A83-461E-8E22-824A341EC19B}"/>
                </a:ext>
              </a:extLst>
            </p:cNvPr>
            <p:cNvCxnSpPr/>
            <p:nvPr/>
          </p:nvCxnSpPr>
          <p:spPr>
            <a:xfrm rot="5400000">
              <a:off x="6402581"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35EA206E-A91E-48B1-9BBB-07D1043BCBC3}"/>
                </a:ext>
              </a:extLst>
            </p:cNvPr>
            <p:cNvCxnSpPr/>
            <p:nvPr/>
          </p:nvCxnSpPr>
          <p:spPr>
            <a:xfrm rot="5400000">
              <a:off x="5818429"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EDD420F1-521F-4A37-B173-42D7E6354D70}"/>
                </a:ext>
              </a:extLst>
            </p:cNvPr>
            <p:cNvCxnSpPr/>
            <p:nvPr/>
          </p:nvCxnSpPr>
          <p:spPr>
            <a:xfrm rot="5400000">
              <a:off x="8159900"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6" name="Group 145">
            <a:extLst>
              <a:ext uri="{FF2B5EF4-FFF2-40B4-BE49-F238E27FC236}">
                <a16:creationId xmlns:a16="http://schemas.microsoft.com/office/drawing/2014/main" id="{3EE3158F-77AA-41FF-9D08-11F5199EFEBD}"/>
              </a:ext>
            </a:extLst>
          </p:cNvPr>
          <p:cNvGrpSpPr/>
          <p:nvPr/>
        </p:nvGrpSpPr>
        <p:grpSpPr>
          <a:xfrm>
            <a:off x="7291133" y="4669979"/>
            <a:ext cx="2525734" cy="343212"/>
            <a:chOff x="1939793" y="5079386"/>
            <a:chExt cx="2525734" cy="343212"/>
          </a:xfrm>
        </p:grpSpPr>
        <p:sp>
          <p:nvSpPr>
            <p:cNvPr id="161" name="TextBox 160">
              <a:extLst>
                <a:ext uri="{FF2B5EF4-FFF2-40B4-BE49-F238E27FC236}">
                  <a16:creationId xmlns:a16="http://schemas.microsoft.com/office/drawing/2014/main" id="{EF615C87-AF44-4019-9110-81B5F1ACC55A}"/>
                </a:ext>
              </a:extLst>
            </p:cNvPr>
            <p:cNvSpPr txBox="1"/>
            <p:nvPr/>
          </p:nvSpPr>
          <p:spPr>
            <a:xfrm>
              <a:off x="4259774" y="5079386"/>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162" name="TextBox 161">
              <a:extLst>
                <a:ext uri="{FF2B5EF4-FFF2-40B4-BE49-F238E27FC236}">
                  <a16:creationId xmlns:a16="http://schemas.microsoft.com/office/drawing/2014/main" id="{45925A65-553D-4B46-B13F-BDF7ACA49FCD}"/>
                </a:ext>
              </a:extLst>
            </p:cNvPr>
            <p:cNvSpPr txBox="1"/>
            <p:nvPr/>
          </p:nvSpPr>
          <p:spPr>
            <a:xfrm>
              <a:off x="3690139"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163" name="TextBox 162">
              <a:extLst>
                <a:ext uri="{FF2B5EF4-FFF2-40B4-BE49-F238E27FC236}">
                  <a16:creationId xmlns:a16="http://schemas.microsoft.com/office/drawing/2014/main" id="{F21221CA-5CF5-4680-85AA-84665FDD5611}"/>
                </a:ext>
              </a:extLst>
            </p:cNvPr>
            <p:cNvSpPr txBox="1"/>
            <p:nvPr/>
          </p:nvSpPr>
          <p:spPr>
            <a:xfrm>
              <a:off x="3106424"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164" name="TextBox 163">
              <a:extLst>
                <a:ext uri="{FF2B5EF4-FFF2-40B4-BE49-F238E27FC236}">
                  <a16:creationId xmlns:a16="http://schemas.microsoft.com/office/drawing/2014/main" id="{2C6C296F-8CD3-49F6-96A0-039EA3FB019E}"/>
                </a:ext>
              </a:extLst>
            </p:cNvPr>
            <p:cNvSpPr txBox="1"/>
            <p:nvPr/>
          </p:nvSpPr>
          <p:spPr>
            <a:xfrm>
              <a:off x="2525914" y="5079386"/>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165" name="TextBox 164">
              <a:extLst>
                <a:ext uri="{FF2B5EF4-FFF2-40B4-BE49-F238E27FC236}">
                  <a16:creationId xmlns:a16="http://schemas.microsoft.com/office/drawing/2014/main" id="{ED6DF862-D9E7-43FC-B461-392C78AC7AE5}"/>
                </a:ext>
              </a:extLst>
            </p:cNvPr>
            <p:cNvSpPr txBox="1"/>
            <p:nvPr/>
          </p:nvSpPr>
          <p:spPr>
            <a:xfrm>
              <a:off x="1939793" y="5079386"/>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166" name="TextBox 165">
              <a:extLst>
                <a:ext uri="{FF2B5EF4-FFF2-40B4-BE49-F238E27FC236}">
                  <a16:creationId xmlns:a16="http://schemas.microsoft.com/office/drawing/2014/main" id="{0E483EE5-04B6-4A63-9BC4-8261001E01FE}"/>
                </a:ext>
              </a:extLst>
            </p:cNvPr>
            <p:cNvSpPr txBox="1"/>
            <p:nvPr/>
          </p:nvSpPr>
          <p:spPr>
            <a:xfrm>
              <a:off x="2021689" y="5207154"/>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grpSp>
        <p:nvGrpSpPr>
          <p:cNvPr id="147" name="Group 146">
            <a:extLst>
              <a:ext uri="{FF2B5EF4-FFF2-40B4-BE49-F238E27FC236}">
                <a16:creationId xmlns:a16="http://schemas.microsoft.com/office/drawing/2014/main" id="{89D80E45-877D-41BE-B1ED-90E097F80F24}"/>
              </a:ext>
            </a:extLst>
          </p:cNvPr>
          <p:cNvGrpSpPr/>
          <p:nvPr/>
        </p:nvGrpSpPr>
        <p:grpSpPr>
          <a:xfrm>
            <a:off x="6699374" y="2806002"/>
            <a:ext cx="467742" cy="1785692"/>
            <a:chOff x="5003495" y="3187232"/>
            <a:chExt cx="467742" cy="1785692"/>
          </a:xfrm>
        </p:grpSpPr>
        <p:sp>
          <p:nvSpPr>
            <p:cNvPr id="156" name="TextBox 155">
              <a:extLst>
                <a:ext uri="{FF2B5EF4-FFF2-40B4-BE49-F238E27FC236}">
                  <a16:creationId xmlns:a16="http://schemas.microsoft.com/office/drawing/2014/main" id="{67138A74-25FC-4194-BA60-71BE4CFFC59C}"/>
                </a:ext>
              </a:extLst>
            </p:cNvPr>
            <p:cNvSpPr txBox="1"/>
            <p:nvPr/>
          </p:nvSpPr>
          <p:spPr>
            <a:xfrm>
              <a:off x="5003495" y="4788258"/>
              <a:ext cx="467742"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-0.5</a:t>
              </a:r>
            </a:p>
          </p:txBody>
        </p:sp>
        <p:sp>
          <p:nvSpPr>
            <p:cNvPr id="157" name="TextBox 156">
              <a:extLst>
                <a:ext uri="{FF2B5EF4-FFF2-40B4-BE49-F238E27FC236}">
                  <a16:creationId xmlns:a16="http://schemas.microsoft.com/office/drawing/2014/main" id="{C1546C42-15D0-413E-A404-4AF0D17E9D92}"/>
                </a:ext>
              </a:extLst>
            </p:cNvPr>
            <p:cNvSpPr txBox="1"/>
            <p:nvPr/>
          </p:nvSpPr>
          <p:spPr>
            <a:xfrm>
              <a:off x="5192888" y="4388002"/>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a:t>
              </a:r>
            </a:p>
          </p:txBody>
        </p:sp>
        <p:sp>
          <p:nvSpPr>
            <p:cNvPr id="158" name="TextBox 157">
              <a:extLst>
                <a:ext uri="{FF2B5EF4-FFF2-40B4-BE49-F238E27FC236}">
                  <a16:creationId xmlns:a16="http://schemas.microsoft.com/office/drawing/2014/main" id="{14AB3D4F-2A2C-4460-9474-809D46011F2E}"/>
                </a:ext>
              </a:extLst>
            </p:cNvPr>
            <p:cNvSpPr txBox="1"/>
            <p:nvPr/>
          </p:nvSpPr>
          <p:spPr>
            <a:xfrm>
              <a:off x="5104654" y="3987745"/>
              <a:ext cx="366582"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0.5</a:t>
              </a:r>
            </a:p>
          </p:txBody>
        </p:sp>
        <p:sp>
          <p:nvSpPr>
            <p:cNvPr id="159" name="TextBox 158">
              <a:extLst>
                <a:ext uri="{FF2B5EF4-FFF2-40B4-BE49-F238E27FC236}">
                  <a16:creationId xmlns:a16="http://schemas.microsoft.com/office/drawing/2014/main" id="{1DF43FDB-5C66-4139-B1A1-36B87FE74CDA}"/>
                </a:ext>
              </a:extLst>
            </p:cNvPr>
            <p:cNvSpPr txBox="1"/>
            <p:nvPr/>
          </p:nvSpPr>
          <p:spPr>
            <a:xfrm>
              <a:off x="5192888" y="358748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1.0</a:t>
              </a:r>
            </a:p>
          </p:txBody>
        </p:sp>
        <p:sp>
          <p:nvSpPr>
            <p:cNvPr id="160" name="TextBox 159">
              <a:extLst>
                <a:ext uri="{FF2B5EF4-FFF2-40B4-BE49-F238E27FC236}">
                  <a16:creationId xmlns:a16="http://schemas.microsoft.com/office/drawing/2014/main" id="{99001FB1-BADB-4780-B62E-B191A3C1B83E}"/>
                </a:ext>
              </a:extLst>
            </p:cNvPr>
            <p:cNvSpPr txBox="1"/>
            <p:nvPr/>
          </p:nvSpPr>
          <p:spPr>
            <a:xfrm>
              <a:off x="5232367" y="3187232"/>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1.5</a:t>
              </a:r>
            </a:p>
          </p:txBody>
        </p:sp>
      </p:grpSp>
      <p:sp>
        <p:nvSpPr>
          <p:cNvPr id="148" name="TextBox 147">
            <a:extLst>
              <a:ext uri="{FF2B5EF4-FFF2-40B4-BE49-F238E27FC236}">
                <a16:creationId xmlns:a16="http://schemas.microsoft.com/office/drawing/2014/main" id="{D11B41BB-6B7A-4910-8445-A967939DA872}"/>
              </a:ext>
            </a:extLst>
          </p:cNvPr>
          <p:cNvSpPr txBox="1"/>
          <p:nvPr/>
        </p:nvSpPr>
        <p:spPr>
          <a:xfrm rot="16200000">
            <a:off x="5626612" y="3406119"/>
            <a:ext cx="1861238" cy="583493"/>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Change in haemoglobin levels from baseline</a:t>
            </a:r>
          </a:p>
        </p:txBody>
      </p:sp>
      <p:sp>
        <p:nvSpPr>
          <p:cNvPr id="149" name="TextBox 148">
            <a:extLst>
              <a:ext uri="{FF2B5EF4-FFF2-40B4-BE49-F238E27FC236}">
                <a16:creationId xmlns:a16="http://schemas.microsoft.com/office/drawing/2014/main" id="{6D3AB2C3-79FD-4030-B7D7-B4C7ABBF3BB1}"/>
              </a:ext>
            </a:extLst>
          </p:cNvPr>
          <p:cNvSpPr txBox="1"/>
          <p:nvPr/>
        </p:nvSpPr>
        <p:spPr>
          <a:xfrm>
            <a:off x="9103413" y="2892961"/>
            <a:ext cx="56938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p=0.02</a:t>
            </a:r>
          </a:p>
        </p:txBody>
      </p:sp>
      <p:grpSp>
        <p:nvGrpSpPr>
          <p:cNvPr id="13" name="Group 12">
            <a:extLst>
              <a:ext uri="{FF2B5EF4-FFF2-40B4-BE49-F238E27FC236}">
                <a16:creationId xmlns:a16="http://schemas.microsoft.com/office/drawing/2014/main" id="{BE3C16F9-64AA-4507-AEA0-7A48F0E15166}"/>
              </a:ext>
            </a:extLst>
          </p:cNvPr>
          <p:cNvGrpSpPr/>
          <p:nvPr/>
        </p:nvGrpSpPr>
        <p:grpSpPr>
          <a:xfrm>
            <a:off x="7343241" y="2953138"/>
            <a:ext cx="2412465" cy="1468262"/>
            <a:chOff x="5819240" y="2953138"/>
            <a:chExt cx="2412465" cy="1468262"/>
          </a:xfrm>
        </p:grpSpPr>
        <p:grpSp>
          <p:nvGrpSpPr>
            <p:cNvPr id="126" name="Group 125">
              <a:extLst>
                <a:ext uri="{FF2B5EF4-FFF2-40B4-BE49-F238E27FC236}">
                  <a16:creationId xmlns:a16="http://schemas.microsoft.com/office/drawing/2014/main" id="{8128E958-241D-44A1-808A-A211D62A74D5}"/>
                </a:ext>
              </a:extLst>
            </p:cNvPr>
            <p:cNvGrpSpPr/>
            <p:nvPr/>
          </p:nvGrpSpPr>
          <p:grpSpPr>
            <a:xfrm>
              <a:off x="7560648" y="3024201"/>
              <a:ext cx="80558" cy="882936"/>
              <a:chOff x="3743571" y="3308401"/>
              <a:chExt cx="80558" cy="722480"/>
            </a:xfrm>
          </p:grpSpPr>
          <p:cxnSp>
            <p:nvCxnSpPr>
              <p:cNvPr id="197" name="Straight Connector 196">
                <a:extLst>
                  <a:ext uri="{FF2B5EF4-FFF2-40B4-BE49-F238E27FC236}">
                    <a16:creationId xmlns:a16="http://schemas.microsoft.com/office/drawing/2014/main" id="{9FF5BEBA-8AE4-4088-992A-9C8AD1142CC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C0AD140F-7C4C-4DDC-B751-0C83AE7AF261}"/>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5F1EE72B-20E8-4A7D-9DB4-0D726830E68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7" name="Group 126">
              <a:extLst>
                <a:ext uri="{FF2B5EF4-FFF2-40B4-BE49-F238E27FC236}">
                  <a16:creationId xmlns:a16="http://schemas.microsoft.com/office/drawing/2014/main" id="{E81491DC-3E40-433C-96E4-C03381B1C8EB}"/>
                </a:ext>
              </a:extLst>
            </p:cNvPr>
            <p:cNvGrpSpPr/>
            <p:nvPr/>
          </p:nvGrpSpPr>
          <p:grpSpPr>
            <a:xfrm>
              <a:off x="8151147" y="2953138"/>
              <a:ext cx="80558" cy="769410"/>
              <a:chOff x="3743571" y="3308401"/>
              <a:chExt cx="80558" cy="722480"/>
            </a:xfrm>
          </p:grpSpPr>
          <p:cxnSp>
            <p:nvCxnSpPr>
              <p:cNvPr id="194" name="Straight Connector 193">
                <a:extLst>
                  <a:ext uri="{FF2B5EF4-FFF2-40B4-BE49-F238E27FC236}">
                    <a16:creationId xmlns:a16="http://schemas.microsoft.com/office/drawing/2014/main" id="{352F3D8D-E274-4F4C-AD8A-921D0A3E965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318AD1ED-2A71-48FF-A454-36424485D8E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231C99D6-A566-4F78-81D1-3AA88320393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8" name="Group 127">
              <a:extLst>
                <a:ext uri="{FF2B5EF4-FFF2-40B4-BE49-F238E27FC236}">
                  <a16:creationId xmlns:a16="http://schemas.microsoft.com/office/drawing/2014/main" id="{5006F97A-CFA1-4FEE-BBC8-E37850618FCF}"/>
                </a:ext>
              </a:extLst>
            </p:cNvPr>
            <p:cNvGrpSpPr/>
            <p:nvPr/>
          </p:nvGrpSpPr>
          <p:grpSpPr>
            <a:xfrm>
              <a:off x="6977739" y="3009724"/>
              <a:ext cx="80558" cy="786317"/>
              <a:chOff x="3743571" y="3308401"/>
              <a:chExt cx="80558" cy="722480"/>
            </a:xfrm>
          </p:grpSpPr>
          <p:cxnSp>
            <p:nvCxnSpPr>
              <p:cNvPr id="191" name="Straight Connector 190">
                <a:extLst>
                  <a:ext uri="{FF2B5EF4-FFF2-40B4-BE49-F238E27FC236}">
                    <a16:creationId xmlns:a16="http://schemas.microsoft.com/office/drawing/2014/main" id="{352CC31D-E307-49A4-A045-2135F529CDB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0E4C974D-CDA1-4659-B54A-466EFA1DBE7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4533BC5-C7CF-4F7F-A884-71B95E70CBE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9" name="Group 128">
              <a:extLst>
                <a:ext uri="{FF2B5EF4-FFF2-40B4-BE49-F238E27FC236}">
                  <a16:creationId xmlns:a16="http://schemas.microsoft.com/office/drawing/2014/main" id="{2604AA3A-0774-4F6F-82F3-A3E8392166A9}"/>
                </a:ext>
              </a:extLst>
            </p:cNvPr>
            <p:cNvGrpSpPr/>
            <p:nvPr/>
          </p:nvGrpSpPr>
          <p:grpSpPr>
            <a:xfrm>
              <a:off x="6393234" y="3496102"/>
              <a:ext cx="80558" cy="771667"/>
              <a:chOff x="3743571" y="3308401"/>
              <a:chExt cx="80558" cy="722480"/>
            </a:xfrm>
          </p:grpSpPr>
          <p:cxnSp>
            <p:nvCxnSpPr>
              <p:cNvPr id="188" name="Straight Connector 187">
                <a:extLst>
                  <a:ext uri="{FF2B5EF4-FFF2-40B4-BE49-F238E27FC236}">
                    <a16:creationId xmlns:a16="http://schemas.microsoft.com/office/drawing/2014/main" id="{3CB5B67F-4D41-4506-ADAE-CFAE560CC24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C4FBC872-2049-448F-8974-32E9CF57295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478DBE70-9FB7-43F3-A78F-21D4EC31658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0" name="Group 129">
              <a:extLst>
                <a:ext uri="{FF2B5EF4-FFF2-40B4-BE49-F238E27FC236}">
                  <a16:creationId xmlns:a16="http://schemas.microsoft.com/office/drawing/2014/main" id="{DD91D696-650A-4865-BFFD-52E6C30B214F}"/>
                </a:ext>
              </a:extLst>
            </p:cNvPr>
            <p:cNvGrpSpPr/>
            <p:nvPr/>
          </p:nvGrpSpPr>
          <p:grpSpPr>
            <a:xfrm>
              <a:off x="6393234" y="3997723"/>
              <a:ext cx="80558" cy="423677"/>
              <a:chOff x="3743571" y="3308401"/>
              <a:chExt cx="80558" cy="722480"/>
            </a:xfrm>
          </p:grpSpPr>
          <p:cxnSp>
            <p:nvCxnSpPr>
              <p:cNvPr id="185" name="Straight Connector 184">
                <a:extLst>
                  <a:ext uri="{FF2B5EF4-FFF2-40B4-BE49-F238E27FC236}">
                    <a16:creationId xmlns:a16="http://schemas.microsoft.com/office/drawing/2014/main" id="{42D29D09-BDA0-46EF-8E71-3D3870351A9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6F8B3C01-BB81-451D-863C-9CE0696A431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4CDA27FA-E0F8-4FB5-B5CA-ECAFEA3FB71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1" name="Group 130">
              <a:extLst>
                <a:ext uri="{FF2B5EF4-FFF2-40B4-BE49-F238E27FC236}">
                  <a16:creationId xmlns:a16="http://schemas.microsoft.com/office/drawing/2014/main" id="{417C6CDB-2F2C-45A2-B856-BBC3A805849C}"/>
                </a:ext>
              </a:extLst>
            </p:cNvPr>
            <p:cNvGrpSpPr/>
            <p:nvPr/>
          </p:nvGrpSpPr>
          <p:grpSpPr>
            <a:xfrm>
              <a:off x="7560648" y="3731094"/>
              <a:ext cx="80558" cy="581113"/>
              <a:chOff x="3743571" y="3308401"/>
              <a:chExt cx="80558" cy="722480"/>
            </a:xfrm>
          </p:grpSpPr>
          <p:cxnSp>
            <p:nvCxnSpPr>
              <p:cNvPr id="182" name="Straight Connector 181">
                <a:extLst>
                  <a:ext uri="{FF2B5EF4-FFF2-40B4-BE49-F238E27FC236}">
                    <a16:creationId xmlns:a16="http://schemas.microsoft.com/office/drawing/2014/main" id="{3D4D5424-8A37-4034-9FB0-96C72396712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B3822885-65E9-456C-81F7-19535CB4716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D19DDCE7-8D94-4030-8C0F-AE631811E00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2" name="Group 131">
              <a:extLst>
                <a:ext uri="{FF2B5EF4-FFF2-40B4-BE49-F238E27FC236}">
                  <a16:creationId xmlns:a16="http://schemas.microsoft.com/office/drawing/2014/main" id="{1EDB33BC-47D8-4655-A566-B5D422F52D04}"/>
                </a:ext>
              </a:extLst>
            </p:cNvPr>
            <p:cNvGrpSpPr/>
            <p:nvPr/>
          </p:nvGrpSpPr>
          <p:grpSpPr>
            <a:xfrm>
              <a:off x="8151147" y="3562990"/>
              <a:ext cx="80558" cy="586848"/>
              <a:chOff x="3743571" y="3308401"/>
              <a:chExt cx="80558" cy="722480"/>
            </a:xfrm>
          </p:grpSpPr>
          <p:cxnSp>
            <p:nvCxnSpPr>
              <p:cNvPr id="179" name="Straight Connector 178">
                <a:extLst>
                  <a:ext uri="{FF2B5EF4-FFF2-40B4-BE49-F238E27FC236}">
                    <a16:creationId xmlns:a16="http://schemas.microsoft.com/office/drawing/2014/main" id="{D92AAA0F-8BFF-4DAD-AB78-A2B3259C5AE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E83CBCE4-6069-42C6-B71B-02FC13BCF27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097592DA-5DB9-4693-9001-B30DD852BE6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3" name="Group 132">
              <a:extLst>
                <a:ext uri="{FF2B5EF4-FFF2-40B4-BE49-F238E27FC236}">
                  <a16:creationId xmlns:a16="http://schemas.microsoft.com/office/drawing/2014/main" id="{80C3803E-9C0B-47FA-BDB0-71C9520CB70B}"/>
                </a:ext>
              </a:extLst>
            </p:cNvPr>
            <p:cNvGrpSpPr/>
            <p:nvPr/>
          </p:nvGrpSpPr>
          <p:grpSpPr>
            <a:xfrm>
              <a:off x="6977739" y="3972085"/>
              <a:ext cx="80558" cy="371512"/>
              <a:chOff x="3743571" y="3308401"/>
              <a:chExt cx="80558" cy="722480"/>
            </a:xfrm>
          </p:grpSpPr>
          <p:cxnSp>
            <p:nvCxnSpPr>
              <p:cNvPr id="176" name="Straight Connector 175">
                <a:extLst>
                  <a:ext uri="{FF2B5EF4-FFF2-40B4-BE49-F238E27FC236}">
                    <a16:creationId xmlns:a16="http://schemas.microsoft.com/office/drawing/2014/main" id="{6E2CF7F9-0A0C-403E-B3A0-DDA3E4919CB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6352E4C4-F612-4DD4-A58B-B527B73BFA9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FE0FE941-05B3-4B32-A359-E4850DB24FD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4" name="Oval 133">
              <a:extLst>
                <a:ext uri="{FF2B5EF4-FFF2-40B4-BE49-F238E27FC236}">
                  <a16:creationId xmlns:a16="http://schemas.microsoft.com/office/drawing/2014/main" id="{31F3868A-A89E-4FC0-8EB7-4126CDCED266}"/>
                </a:ext>
              </a:extLst>
            </p:cNvPr>
            <p:cNvSpPr/>
            <p:nvPr/>
          </p:nvSpPr>
          <p:spPr>
            <a:xfrm>
              <a:off x="6982040" y="412821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5" name="Oval 134">
              <a:extLst>
                <a:ext uri="{FF2B5EF4-FFF2-40B4-BE49-F238E27FC236}">
                  <a16:creationId xmlns:a16="http://schemas.microsoft.com/office/drawing/2014/main" id="{55E89931-7EBA-43B6-9405-CFA9E16E86B4}"/>
                </a:ext>
              </a:extLst>
            </p:cNvPr>
            <p:cNvSpPr/>
            <p:nvPr/>
          </p:nvSpPr>
          <p:spPr>
            <a:xfrm>
              <a:off x="7564949" y="398792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6" name="Oval 135">
              <a:extLst>
                <a:ext uri="{FF2B5EF4-FFF2-40B4-BE49-F238E27FC236}">
                  <a16:creationId xmlns:a16="http://schemas.microsoft.com/office/drawing/2014/main" id="{1D03CDE9-DB91-4BCA-B850-6F65D78DEEF7}"/>
                </a:ext>
              </a:extLst>
            </p:cNvPr>
            <p:cNvSpPr/>
            <p:nvPr/>
          </p:nvSpPr>
          <p:spPr>
            <a:xfrm>
              <a:off x="8155448" y="381911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7" name="Oval 136">
              <a:extLst>
                <a:ext uri="{FF2B5EF4-FFF2-40B4-BE49-F238E27FC236}">
                  <a16:creationId xmlns:a16="http://schemas.microsoft.com/office/drawing/2014/main" id="{877101E3-97CC-4124-AE81-6E85032F0F09}"/>
                </a:ext>
              </a:extLst>
            </p:cNvPr>
            <p:cNvSpPr/>
            <p:nvPr/>
          </p:nvSpPr>
          <p:spPr>
            <a:xfrm>
              <a:off x="6397535" y="4169923"/>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8" name="Freeform: Shape 137">
              <a:extLst>
                <a:ext uri="{FF2B5EF4-FFF2-40B4-BE49-F238E27FC236}">
                  <a16:creationId xmlns:a16="http://schemas.microsoft.com/office/drawing/2014/main" id="{3720CD29-C284-4793-839A-5C2A063A17D7}"/>
                </a:ext>
              </a:extLst>
            </p:cNvPr>
            <p:cNvSpPr/>
            <p:nvPr/>
          </p:nvSpPr>
          <p:spPr>
            <a:xfrm>
              <a:off x="5855768" y="3860251"/>
              <a:ext cx="2333462" cy="351151"/>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 name="connsiteX0" fmla="*/ 0 w 2328519"/>
                <a:gd name="connsiteY0" fmla="*/ 303246 h 303246"/>
                <a:gd name="connsiteX1" fmla="*/ 586277 w 2328519"/>
                <a:gd name="connsiteY1" fmla="*/ 5778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8519"/>
                <a:gd name="connsiteY0" fmla="*/ 303246 h 303246"/>
                <a:gd name="connsiteX1" fmla="*/ 582491 w 2328519"/>
                <a:gd name="connsiteY1" fmla="*/ 4779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6626"/>
                <a:gd name="connsiteY0" fmla="*/ 205834 h 205834"/>
                <a:gd name="connsiteX1" fmla="*/ 580598 w 2326626"/>
                <a:gd name="connsiteY1" fmla="*/ 47799 h 205834"/>
                <a:gd name="connsiteX2" fmla="*/ 1174612 w 2326626"/>
                <a:gd name="connsiteY2" fmla="*/ 0 h 205834"/>
                <a:gd name="connsiteX3" fmla="*/ 1753997 w 2326626"/>
                <a:gd name="connsiteY3" fmla="*/ 163146 h 205834"/>
                <a:gd name="connsiteX4" fmla="*/ 2326626 w 2326626"/>
                <a:gd name="connsiteY4" fmla="*/ 8443 h 205834"/>
                <a:gd name="connsiteX0" fmla="*/ 0 w 2326626"/>
                <a:gd name="connsiteY0" fmla="*/ 197391 h 271173"/>
                <a:gd name="connsiteX1" fmla="*/ 580598 w 2326626"/>
                <a:gd name="connsiteY1" fmla="*/ 39356 h 271173"/>
                <a:gd name="connsiteX2" fmla="*/ 1172903 w 2326626"/>
                <a:gd name="connsiteY2" fmla="*/ 271173 h 271173"/>
                <a:gd name="connsiteX3" fmla="*/ 1753997 w 2326626"/>
                <a:gd name="connsiteY3" fmla="*/ 154703 h 271173"/>
                <a:gd name="connsiteX4" fmla="*/ 2326626 w 2326626"/>
                <a:gd name="connsiteY4" fmla="*/ 0 h 271173"/>
                <a:gd name="connsiteX0" fmla="*/ 0 w 2326626"/>
                <a:gd name="connsiteY0" fmla="*/ 197391 h 337011"/>
                <a:gd name="connsiteX1" fmla="*/ 584016 w 2326626"/>
                <a:gd name="connsiteY1" fmla="*/ 337011 h 337011"/>
                <a:gd name="connsiteX2" fmla="*/ 1172903 w 2326626"/>
                <a:gd name="connsiteY2" fmla="*/ 271173 h 337011"/>
                <a:gd name="connsiteX3" fmla="*/ 1753997 w 2326626"/>
                <a:gd name="connsiteY3" fmla="*/ 154703 h 337011"/>
                <a:gd name="connsiteX4" fmla="*/ 2326626 w 2326626"/>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7160 w 2319789"/>
                <a:gd name="connsiteY3" fmla="*/ 154703 h 337011"/>
                <a:gd name="connsiteX4" fmla="*/ 2319789 w 2319789"/>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2033 w 2319789"/>
                <a:gd name="connsiteY3" fmla="*/ 91564 h 337011"/>
                <a:gd name="connsiteX4" fmla="*/ 2319789 w 2319789"/>
                <a:gd name="connsiteY4" fmla="*/ 0 h 337011"/>
                <a:gd name="connsiteX0" fmla="*/ 0 w 2333462"/>
                <a:gd name="connsiteY0" fmla="*/ 316905 h 463290"/>
                <a:gd name="connsiteX1" fmla="*/ 577179 w 2333462"/>
                <a:gd name="connsiteY1" fmla="*/ 463290 h 463290"/>
                <a:gd name="connsiteX2" fmla="*/ 1166066 w 2333462"/>
                <a:gd name="connsiteY2" fmla="*/ 397452 h 463290"/>
                <a:gd name="connsiteX3" fmla="*/ 1742033 w 2333462"/>
                <a:gd name="connsiteY3" fmla="*/ 217843 h 463290"/>
                <a:gd name="connsiteX4" fmla="*/ 2333462 w 2333462"/>
                <a:gd name="connsiteY4" fmla="*/ 0 h 46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462" h="463290">
                  <a:moveTo>
                    <a:pt x="0" y="316905"/>
                  </a:moveTo>
                  <a:lnTo>
                    <a:pt x="577179" y="463290"/>
                  </a:lnTo>
                  <a:lnTo>
                    <a:pt x="1166066" y="397452"/>
                  </a:lnTo>
                  <a:lnTo>
                    <a:pt x="1742033" y="217843"/>
                  </a:lnTo>
                  <a:lnTo>
                    <a:pt x="2333462" y="0"/>
                  </a:lnTo>
                </a:path>
              </a:pathLst>
            </a:cu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50" name="Freeform: Shape 149">
              <a:extLst>
                <a:ext uri="{FF2B5EF4-FFF2-40B4-BE49-F238E27FC236}">
                  <a16:creationId xmlns:a16="http://schemas.microsoft.com/office/drawing/2014/main" id="{6DF88A61-E5C5-4B35-A6C6-D48E6E3F2D8B}"/>
                </a:ext>
              </a:extLst>
            </p:cNvPr>
            <p:cNvSpPr/>
            <p:nvPr/>
          </p:nvSpPr>
          <p:spPr>
            <a:xfrm>
              <a:off x="5854382" y="3338924"/>
              <a:ext cx="2338387" cy="762867"/>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318048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232450 h 1260475"/>
                <a:gd name="connsiteX0" fmla="*/ 0 w 2338387"/>
                <a:gd name="connsiteY0" fmla="*/ 1028025 h 1028025"/>
                <a:gd name="connsiteX1" fmla="*/ 580413 w 2338387"/>
                <a:gd name="connsiteY1" fmla="*/ 341786 h 1028025"/>
                <a:gd name="connsiteX2" fmla="*/ 1162110 w 2338387"/>
                <a:gd name="connsiteY2" fmla="*/ 77642 h 1028025"/>
                <a:gd name="connsiteX3" fmla="*/ 1743811 w 2338387"/>
                <a:gd name="connsiteY3" fmla="*/ 136291 h 1028025"/>
                <a:gd name="connsiteX4" fmla="*/ 2338387 w 2338387"/>
                <a:gd name="connsiteY4" fmla="*/ 0 h 1028025"/>
                <a:gd name="connsiteX0" fmla="*/ 0 w 2338387"/>
                <a:gd name="connsiteY0" fmla="*/ 1068729 h 1068729"/>
                <a:gd name="connsiteX1" fmla="*/ 580413 w 2338387"/>
                <a:gd name="connsiteY1" fmla="*/ 382490 h 1068729"/>
                <a:gd name="connsiteX2" fmla="*/ 1162110 w 2338387"/>
                <a:gd name="connsiteY2" fmla="*/ 118346 h 1068729"/>
                <a:gd name="connsiteX3" fmla="*/ 1743811 w 2338387"/>
                <a:gd name="connsiteY3" fmla="*/ 176995 h 1068729"/>
                <a:gd name="connsiteX4" fmla="*/ 2338387 w 2338387"/>
                <a:gd name="connsiteY4" fmla="*/ 0 h 1068729"/>
                <a:gd name="connsiteX0" fmla="*/ 0 w 2338387"/>
                <a:gd name="connsiteY0" fmla="*/ 1068729 h 1068729"/>
                <a:gd name="connsiteX1" fmla="*/ 580413 w 2338387"/>
                <a:gd name="connsiteY1" fmla="*/ 382490 h 1068729"/>
                <a:gd name="connsiteX2" fmla="*/ 1158691 w 2338387"/>
                <a:gd name="connsiteY2" fmla="*/ 87218 h 1068729"/>
                <a:gd name="connsiteX3" fmla="*/ 1743811 w 2338387"/>
                <a:gd name="connsiteY3" fmla="*/ 176995 h 1068729"/>
                <a:gd name="connsiteX4" fmla="*/ 2338387 w 2338387"/>
                <a:gd name="connsiteY4" fmla="*/ 0 h 1068729"/>
                <a:gd name="connsiteX0" fmla="*/ 0 w 2338387"/>
                <a:gd name="connsiteY0" fmla="*/ 1068729 h 1068729"/>
                <a:gd name="connsiteX1" fmla="*/ 575286 w 2338387"/>
                <a:gd name="connsiteY1" fmla="*/ 760809 h 1068729"/>
                <a:gd name="connsiteX2" fmla="*/ 1158691 w 2338387"/>
                <a:gd name="connsiteY2" fmla="*/ 87218 h 1068729"/>
                <a:gd name="connsiteX3" fmla="*/ 1743811 w 2338387"/>
                <a:gd name="connsiteY3" fmla="*/ 176995 h 1068729"/>
                <a:gd name="connsiteX4" fmla="*/ 2338387 w 2338387"/>
                <a:gd name="connsiteY4" fmla="*/ 0 h 106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87" h="1068729">
                  <a:moveTo>
                    <a:pt x="0" y="1068729"/>
                  </a:moveTo>
                  <a:lnTo>
                    <a:pt x="575286" y="760809"/>
                  </a:lnTo>
                  <a:lnTo>
                    <a:pt x="1158691" y="87218"/>
                  </a:lnTo>
                  <a:lnTo>
                    <a:pt x="1743811" y="176995"/>
                  </a:lnTo>
                  <a:lnTo>
                    <a:pt x="2338387" y="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51" name="Oval 150">
              <a:extLst>
                <a:ext uri="{FF2B5EF4-FFF2-40B4-BE49-F238E27FC236}">
                  <a16:creationId xmlns:a16="http://schemas.microsoft.com/office/drawing/2014/main" id="{A8F78073-7A5C-4056-9DAC-BF525859DDD4}"/>
                </a:ext>
              </a:extLst>
            </p:cNvPr>
            <p:cNvSpPr/>
            <p:nvPr/>
          </p:nvSpPr>
          <p:spPr>
            <a:xfrm>
              <a:off x="6982040" y="336920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52" name="Oval 151">
              <a:extLst>
                <a:ext uri="{FF2B5EF4-FFF2-40B4-BE49-F238E27FC236}">
                  <a16:creationId xmlns:a16="http://schemas.microsoft.com/office/drawing/2014/main" id="{A45B94E1-946F-4DB8-B08C-4F9908F2ACB7}"/>
                </a:ext>
              </a:extLst>
            </p:cNvPr>
            <p:cNvSpPr/>
            <p:nvPr/>
          </p:nvSpPr>
          <p:spPr>
            <a:xfrm>
              <a:off x="7564949" y="342799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53" name="Oval 152">
              <a:extLst>
                <a:ext uri="{FF2B5EF4-FFF2-40B4-BE49-F238E27FC236}">
                  <a16:creationId xmlns:a16="http://schemas.microsoft.com/office/drawing/2014/main" id="{7452948A-8289-441A-A576-7DEEA9AF376A}"/>
                </a:ext>
              </a:extLst>
            </p:cNvPr>
            <p:cNvSpPr/>
            <p:nvPr/>
          </p:nvSpPr>
          <p:spPr>
            <a:xfrm>
              <a:off x="8155448" y="330521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54" name="Oval 153">
              <a:extLst>
                <a:ext uri="{FF2B5EF4-FFF2-40B4-BE49-F238E27FC236}">
                  <a16:creationId xmlns:a16="http://schemas.microsoft.com/office/drawing/2014/main" id="{9BD72C39-5C94-4889-9253-EBAC51C17DB8}"/>
                </a:ext>
              </a:extLst>
            </p:cNvPr>
            <p:cNvSpPr/>
            <p:nvPr/>
          </p:nvSpPr>
          <p:spPr>
            <a:xfrm>
              <a:off x="6397535" y="384829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55" name="Oval 154">
              <a:extLst>
                <a:ext uri="{FF2B5EF4-FFF2-40B4-BE49-F238E27FC236}">
                  <a16:creationId xmlns:a16="http://schemas.microsoft.com/office/drawing/2014/main" id="{92955D57-8C1B-4B0D-9883-3A48F6F79B48}"/>
                </a:ext>
              </a:extLst>
            </p:cNvPr>
            <p:cNvSpPr/>
            <p:nvPr/>
          </p:nvSpPr>
          <p:spPr>
            <a:xfrm>
              <a:off x="5819240" y="406664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206" name="TextBox 205">
            <a:extLst>
              <a:ext uri="{FF2B5EF4-FFF2-40B4-BE49-F238E27FC236}">
                <a16:creationId xmlns:a16="http://schemas.microsoft.com/office/drawing/2014/main" id="{78D13972-286D-4F55-8278-70711497A6AA}"/>
              </a:ext>
            </a:extLst>
          </p:cNvPr>
          <p:cNvSpPr txBox="1"/>
          <p:nvPr/>
        </p:nvSpPr>
        <p:spPr>
          <a:xfrm>
            <a:off x="6952279" y="2448334"/>
            <a:ext cx="3125183" cy="317779"/>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Change in haemoglobin levels for anaemia of known cause from baseline</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23" name="Group 22">
            <a:extLst>
              <a:ext uri="{FF2B5EF4-FFF2-40B4-BE49-F238E27FC236}">
                <a16:creationId xmlns:a16="http://schemas.microsoft.com/office/drawing/2014/main" id="{79366A37-D4FF-4031-9F48-70A67DAB8764}"/>
              </a:ext>
            </a:extLst>
          </p:cNvPr>
          <p:cNvGrpSpPr/>
          <p:nvPr/>
        </p:nvGrpSpPr>
        <p:grpSpPr>
          <a:xfrm>
            <a:off x="2262441" y="4874334"/>
            <a:ext cx="3623900" cy="462022"/>
            <a:chOff x="632424" y="5240695"/>
            <a:chExt cx="3623900" cy="462022"/>
          </a:xfrm>
        </p:grpSpPr>
        <p:sp>
          <p:nvSpPr>
            <p:cNvPr id="116" name="TextBox 115">
              <a:extLst>
                <a:ext uri="{FF2B5EF4-FFF2-40B4-BE49-F238E27FC236}">
                  <a16:creationId xmlns:a16="http://schemas.microsoft.com/office/drawing/2014/main" id="{F772735A-B6BD-4FD1-85BF-0CB885E65B37}"/>
                </a:ext>
              </a:extLst>
            </p:cNvPr>
            <p:cNvSpPr txBox="1"/>
            <p:nvPr/>
          </p:nvSpPr>
          <p:spPr>
            <a:xfrm>
              <a:off x="4016909" y="5396608"/>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27</a:t>
              </a:r>
            </a:p>
          </p:txBody>
        </p:sp>
        <p:sp>
          <p:nvSpPr>
            <p:cNvPr id="117" name="TextBox 116">
              <a:extLst>
                <a:ext uri="{FF2B5EF4-FFF2-40B4-BE49-F238E27FC236}">
                  <a16:creationId xmlns:a16="http://schemas.microsoft.com/office/drawing/2014/main" id="{61F53B65-84DC-437A-9126-2C8ACB0E2189}"/>
                </a:ext>
              </a:extLst>
            </p:cNvPr>
            <p:cNvSpPr txBox="1"/>
            <p:nvPr/>
          </p:nvSpPr>
          <p:spPr>
            <a:xfrm>
              <a:off x="3432392" y="5396608"/>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26</a:t>
              </a:r>
            </a:p>
          </p:txBody>
        </p:sp>
        <p:sp>
          <p:nvSpPr>
            <p:cNvPr id="118" name="TextBox 117">
              <a:extLst>
                <a:ext uri="{FF2B5EF4-FFF2-40B4-BE49-F238E27FC236}">
                  <a16:creationId xmlns:a16="http://schemas.microsoft.com/office/drawing/2014/main" id="{D85983D4-2F51-47CA-BB7F-599470792160}"/>
                </a:ext>
              </a:extLst>
            </p:cNvPr>
            <p:cNvSpPr txBox="1"/>
            <p:nvPr/>
          </p:nvSpPr>
          <p:spPr>
            <a:xfrm>
              <a:off x="2848677" y="5396608"/>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p:txBody>
        </p:sp>
        <p:sp>
          <p:nvSpPr>
            <p:cNvPr id="119" name="TextBox 118">
              <a:extLst>
                <a:ext uri="{FF2B5EF4-FFF2-40B4-BE49-F238E27FC236}">
                  <a16:creationId xmlns:a16="http://schemas.microsoft.com/office/drawing/2014/main" id="{DB793059-DFE7-4FFB-AF13-211975CB1D85}"/>
                </a:ext>
              </a:extLst>
            </p:cNvPr>
            <p:cNvSpPr txBox="1"/>
            <p:nvPr/>
          </p:nvSpPr>
          <p:spPr>
            <a:xfrm>
              <a:off x="2265763" y="5396608"/>
              <a:ext cx="23941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a:t>
              </a:r>
            </a:p>
          </p:txBody>
        </p:sp>
        <p:sp>
          <p:nvSpPr>
            <p:cNvPr id="120" name="TextBox 119">
              <a:extLst>
                <a:ext uri="{FF2B5EF4-FFF2-40B4-BE49-F238E27FC236}">
                  <a16:creationId xmlns:a16="http://schemas.microsoft.com/office/drawing/2014/main" id="{F9C9F1AD-6C53-492D-BE4C-8A1657F942F4}"/>
                </a:ext>
              </a:extLst>
            </p:cNvPr>
            <p:cNvSpPr txBox="1"/>
            <p:nvPr/>
          </p:nvSpPr>
          <p:spPr>
            <a:xfrm>
              <a:off x="1681245" y="5396608"/>
              <a:ext cx="241019"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35</a:t>
              </a:r>
            </a:p>
          </p:txBody>
        </p:sp>
        <p:sp>
          <p:nvSpPr>
            <p:cNvPr id="121" name="TextBox 120">
              <a:extLst>
                <a:ext uri="{FF2B5EF4-FFF2-40B4-BE49-F238E27FC236}">
                  <a16:creationId xmlns:a16="http://schemas.microsoft.com/office/drawing/2014/main" id="{8F575E90-CD4D-48C8-8DA7-B13C08D4AC8D}"/>
                </a:ext>
              </a:extLst>
            </p:cNvPr>
            <p:cNvSpPr txBox="1"/>
            <p:nvPr/>
          </p:nvSpPr>
          <p:spPr>
            <a:xfrm>
              <a:off x="632424" y="5240695"/>
              <a:ext cx="970385" cy="430631"/>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  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sp>
        <p:nvSpPr>
          <p:cNvPr id="122" name="TextBox 121">
            <a:extLst>
              <a:ext uri="{FF2B5EF4-FFF2-40B4-BE49-F238E27FC236}">
                <a16:creationId xmlns:a16="http://schemas.microsoft.com/office/drawing/2014/main" id="{1B8B3CDF-E99F-451D-B595-CC56FC326130}"/>
              </a:ext>
            </a:extLst>
          </p:cNvPr>
          <p:cNvSpPr txBox="1"/>
          <p:nvPr/>
        </p:nvSpPr>
        <p:spPr>
          <a:xfrm>
            <a:off x="3340916" y="2448334"/>
            <a:ext cx="2515702" cy="317779"/>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Anaemia of known cause</a:t>
            </a:r>
            <a:br>
              <a:rPr kumimoji="0" lang="en-GB" sz="1200" b="1" i="0" u="none" strike="noStrike" kern="1200" cap="none" spc="0" normalizeH="0" baseline="0" noProof="0" dirty="0">
                <a:ln>
                  <a:noFill/>
                </a:ln>
                <a:solidFill>
                  <a:srgbClr val="000000"/>
                </a:solidFill>
                <a:effectLst/>
                <a:uLnTx/>
                <a:uFillTx/>
                <a:latin typeface="Poppins Light"/>
                <a:ea typeface="+mn-ea"/>
                <a:cs typeface="+mn-cs"/>
              </a:rPr>
            </a:br>
            <a:r>
              <a:rPr kumimoji="0" lang="en-GB" sz="1200" b="1" i="0" u="none" strike="noStrike" kern="1200" cap="none" spc="0" normalizeH="0" baseline="0" noProof="0" dirty="0">
                <a:ln>
                  <a:noFill/>
                </a:ln>
                <a:solidFill>
                  <a:srgbClr val="000000"/>
                </a:solidFill>
                <a:effectLst/>
                <a:uLnTx/>
                <a:uFillTx/>
                <a:latin typeface="Poppins Light"/>
                <a:ea typeface="+mn-ea"/>
                <a:cs typeface="+mn-cs"/>
              </a:rPr>
              <a:t>at baseline</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14" name="Group 13">
            <a:extLst>
              <a:ext uri="{FF2B5EF4-FFF2-40B4-BE49-F238E27FC236}">
                <a16:creationId xmlns:a16="http://schemas.microsoft.com/office/drawing/2014/main" id="{D01DD11C-03C1-4D2F-8075-EB97593D2276}"/>
              </a:ext>
            </a:extLst>
          </p:cNvPr>
          <p:cNvGrpSpPr/>
          <p:nvPr/>
        </p:nvGrpSpPr>
        <p:grpSpPr>
          <a:xfrm>
            <a:off x="2247831" y="2760895"/>
            <a:ext cx="3626033" cy="2253362"/>
            <a:chOff x="723830" y="2760895"/>
            <a:chExt cx="3626033" cy="2253362"/>
          </a:xfrm>
        </p:grpSpPr>
        <p:sp>
          <p:nvSpPr>
            <p:cNvPr id="9" name="Freeform: Shape 8">
              <a:extLst>
                <a:ext uri="{FF2B5EF4-FFF2-40B4-BE49-F238E27FC236}">
                  <a16:creationId xmlns:a16="http://schemas.microsoft.com/office/drawing/2014/main" id="{03BA32E9-6789-4B6A-8285-9BDAD078319C}"/>
                </a:ext>
              </a:extLst>
            </p:cNvPr>
            <p:cNvSpPr/>
            <p:nvPr/>
          </p:nvSpPr>
          <p:spPr>
            <a:xfrm>
              <a:off x="1911485" y="4147226"/>
              <a:ext cx="2336260" cy="353438"/>
            </a:xfrm>
            <a:custGeom>
              <a:avLst/>
              <a:gdLst>
                <a:gd name="connsiteX0" fmla="*/ 2336260 w 2336260"/>
                <a:gd name="connsiteY0" fmla="*/ 0 h 353438"/>
                <a:gd name="connsiteX1" fmla="*/ 1747736 w 2336260"/>
                <a:gd name="connsiteY1" fmla="*/ 56744 h 353438"/>
                <a:gd name="connsiteX2" fmla="*/ 1157592 w 2336260"/>
                <a:gd name="connsiteY2" fmla="*/ 204280 h 353438"/>
                <a:gd name="connsiteX3" fmla="*/ 575553 w 2336260"/>
                <a:gd name="connsiteY3" fmla="*/ 236706 h 353438"/>
                <a:gd name="connsiteX4" fmla="*/ 0 w 2336260"/>
                <a:gd name="connsiteY4" fmla="*/ 353438 h 35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260" h="353438">
                  <a:moveTo>
                    <a:pt x="2336260" y="0"/>
                  </a:moveTo>
                  <a:lnTo>
                    <a:pt x="1747736" y="56744"/>
                  </a:lnTo>
                  <a:lnTo>
                    <a:pt x="1157592" y="204280"/>
                  </a:lnTo>
                  <a:lnTo>
                    <a:pt x="575553" y="236706"/>
                  </a:lnTo>
                  <a:lnTo>
                    <a:pt x="0" y="353438"/>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5" name="Group 24">
              <a:extLst>
                <a:ext uri="{FF2B5EF4-FFF2-40B4-BE49-F238E27FC236}">
                  <a16:creationId xmlns:a16="http://schemas.microsoft.com/office/drawing/2014/main" id="{37A18847-5683-4864-B291-C80AC54D7E7F}"/>
                </a:ext>
              </a:extLst>
            </p:cNvPr>
            <p:cNvGrpSpPr/>
            <p:nvPr/>
          </p:nvGrpSpPr>
          <p:grpSpPr>
            <a:xfrm>
              <a:off x="3616615" y="3173101"/>
              <a:ext cx="80558" cy="732553"/>
              <a:chOff x="3743571" y="3308401"/>
              <a:chExt cx="80558" cy="722480"/>
            </a:xfrm>
          </p:grpSpPr>
          <p:cxnSp>
            <p:nvCxnSpPr>
              <p:cNvPr id="113" name="Straight Connector 112">
                <a:extLst>
                  <a:ext uri="{FF2B5EF4-FFF2-40B4-BE49-F238E27FC236}">
                    <a16:creationId xmlns:a16="http://schemas.microsoft.com/office/drawing/2014/main" id="{CFB8D388-529F-47E5-8D0A-A0281C03BF9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32F4B4F0-5465-4715-A677-2EA1F3AF82B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E964C3ED-E33D-49F5-B8BF-F01C5325680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B85BB484-11B4-4760-A578-56833D3DF82E}"/>
                </a:ext>
              </a:extLst>
            </p:cNvPr>
            <p:cNvGrpSpPr/>
            <p:nvPr/>
          </p:nvGrpSpPr>
          <p:grpSpPr>
            <a:xfrm>
              <a:off x="4207549" y="3097353"/>
              <a:ext cx="80558" cy="742900"/>
              <a:chOff x="3743571" y="3308401"/>
              <a:chExt cx="80558" cy="722480"/>
            </a:xfrm>
          </p:grpSpPr>
          <p:cxnSp>
            <p:nvCxnSpPr>
              <p:cNvPr id="110" name="Straight Connector 109">
                <a:extLst>
                  <a:ext uri="{FF2B5EF4-FFF2-40B4-BE49-F238E27FC236}">
                    <a16:creationId xmlns:a16="http://schemas.microsoft.com/office/drawing/2014/main" id="{BAE1ED10-4B9C-4689-B78B-7E0A0600DCD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98F4B5F3-9D4D-4BE6-832B-B3E2B3543891}"/>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969274BB-5821-438B-8CC0-1474514AC80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C4335A13-EB89-4555-88C3-307FE7AF2871}"/>
                </a:ext>
              </a:extLst>
            </p:cNvPr>
            <p:cNvGrpSpPr/>
            <p:nvPr/>
          </p:nvGrpSpPr>
          <p:grpSpPr>
            <a:xfrm>
              <a:off x="3031421" y="3349177"/>
              <a:ext cx="80558" cy="712121"/>
              <a:chOff x="3743571" y="3308401"/>
              <a:chExt cx="80558" cy="722480"/>
            </a:xfrm>
          </p:grpSpPr>
          <p:cxnSp>
            <p:nvCxnSpPr>
              <p:cNvPr id="107" name="Straight Connector 106">
                <a:extLst>
                  <a:ext uri="{FF2B5EF4-FFF2-40B4-BE49-F238E27FC236}">
                    <a16:creationId xmlns:a16="http://schemas.microsoft.com/office/drawing/2014/main" id="{6B95E6EB-E8E0-43F0-B3BC-4B9DF3D55A2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BD078C70-6794-4978-BF85-D6441DE2AEA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2FCE0410-7121-4F10-974D-146148CEAE5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1013B594-02A2-42F1-8F5B-A059F324E7F8}"/>
                </a:ext>
              </a:extLst>
            </p:cNvPr>
            <p:cNvGrpSpPr/>
            <p:nvPr/>
          </p:nvGrpSpPr>
          <p:grpSpPr>
            <a:xfrm>
              <a:off x="2447815" y="3548340"/>
              <a:ext cx="80558" cy="677861"/>
              <a:chOff x="3743571" y="3308401"/>
              <a:chExt cx="80558" cy="722480"/>
            </a:xfrm>
          </p:grpSpPr>
          <p:cxnSp>
            <p:nvCxnSpPr>
              <p:cNvPr id="104" name="Straight Connector 103">
                <a:extLst>
                  <a:ext uri="{FF2B5EF4-FFF2-40B4-BE49-F238E27FC236}">
                    <a16:creationId xmlns:a16="http://schemas.microsoft.com/office/drawing/2014/main" id="{DFACC246-4A9B-48AF-8F59-3CF61CE643D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9D215506-852D-4FEF-AA3E-506F176A026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EB47CB94-9EA1-446E-88BF-95CABD492A1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C7CD0641-8BF1-4576-9AD5-D0EEF9BFFE0D}"/>
                </a:ext>
              </a:extLst>
            </p:cNvPr>
            <p:cNvGrpSpPr/>
            <p:nvPr/>
          </p:nvGrpSpPr>
          <p:grpSpPr>
            <a:xfrm>
              <a:off x="2447815" y="4074268"/>
              <a:ext cx="80558" cy="422955"/>
              <a:chOff x="3743571" y="3308401"/>
              <a:chExt cx="80558" cy="722480"/>
            </a:xfrm>
          </p:grpSpPr>
          <p:cxnSp>
            <p:nvCxnSpPr>
              <p:cNvPr id="101" name="Straight Connector 100">
                <a:extLst>
                  <a:ext uri="{FF2B5EF4-FFF2-40B4-BE49-F238E27FC236}">
                    <a16:creationId xmlns:a16="http://schemas.microsoft.com/office/drawing/2014/main" id="{ABA85D79-DAA2-45EB-8B3F-AC186B87594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0F42AFB3-3840-4E72-AD58-8A5A1FA602D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5A082637-2B09-4DB1-832F-4E423DE3B64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CAC84AE6-3BA9-48FA-B71C-893BCC8476A1}"/>
                </a:ext>
              </a:extLst>
            </p:cNvPr>
            <p:cNvGrpSpPr/>
            <p:nvPr/>
          </p:nvGrpSpPr>
          <p:grpSpPr>
            <a:xfrm>
              <a:off x="3616615" y="3824598"/>
              <a:ext cx="80558" cy="572304"/>
              <a:chOff x="3743571" y="3308401"/>
              <a:chExt cx="80558" cy="722480"/>
            </a:xfrm>
          </p:grpSpPr>
          <p:cxnSp>
            <p:nvCxnSpPr>
              <p:cNvPr id="98" name="Straight Connector 97">
                <a:extLst>
                  <a:ext uri="{FF2B5EF4-FFF2-40B4-BE49-F238E27FC236}">
                    <a16:creationId xmlns:a16="http://schemas.microsoft.com/office/drawing/2014/main" id="{D08CEA4C-1BAF-4D13-BC85-DA90AE82673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5F932D71-9EDD-46E8-86DB-0AE5E11E538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20F33C48-B77E-4248-BE7C-B005462B40A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4D00E3E7-1BDA-4617-BC00-8E57146A8579}"/>
                </a:ext>
              </a:extLst>
            </p:cNvPr>
            <p:cNvGrpSpPr/>
            <p:nvPr/>
          </p:nvGrpSpPr>
          <p:grpSpPr>
            <a:xfrm>
              <a:off x="4207549" y="3758902"/>
              <a:ext cx="80558" cy="597468"/>
              <a:chOff x="3743571" y="3308401"/>
              <a:chExt cx="80558" cy="722480"/>
            </a:xfrm>
          </p:grpSpPr>
          <p:cxnSp>
            <p:nvCxnSpPr>
              <p:cNvPr id="95" name="Straight Connector 94">
                <a:extLst>
                  <a:ext uri="{FF2B5EF4-FFF2-40B4-BE49-F238E27FC236}">
                    <a16:creationId xmlns:a16="http://schemas.microsoft.com/office/drawing/2014/main" id="{2E0E0861-3D4B-43B0-B760-BEA65E978BB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5FD63375-40A7-49A8-AF0B-E11AD5D00EA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BF256EC-EA9B-4057-91AC-5A1668C9E77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413E4463-CAC2-4ECA-B6F2-7F954477A53F}"/>
                </a:ext>
              </a:extLst>
            </p:cNvPr>
            <p:cNvGrpSpPr/>
            <p:nvPr/>
          </p:nvGrpSpPr>
          <p:grpSpPr>
            <a:xfrm>
              <a:off x="3031421" y="3987268"/>
              <a:ext cx="80558" cy="502048"/>
              <a:chOff x="3743571" y="3308401"/>
              <a:chExt cx="80558" cy="722480"/>
            </a:xfrm>
          </p:grpSpPr>
          <p:cxnSp>
            <p:nvCxnSpPr>
              <p:cNvPr id="92" name="Straight Connector 91">
                <a:extLst>
                  <a:ext uri="{FF2B5EF4-FFF2-40B4-BE49-F238E27FC236}">
                    <a16:creationId xmlns:a16="http://schemas.microsoft.com/office/drawing/2014/main" id="{EC53BABB-4431-4783-814F-DFDD2CBFA99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B80C7586-2F94-4F0F-866B-8029270F194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A11D056B-7511-4F07-94A9-BD244496E79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Oval 35">
              <a:extLst>
                <a:ext uri="{FF2B5EF4-FFF2-40B4-BE49-F238E27FC236}">
                  <a16:creationId xmlns:a16="http://schemas.microsoft.com/office/drawing/2014/main" id="{DD7F1D41-D327-4E08-AE17-685DCABA55FD}"/>
                </a:ext>
              </a:extLst>
            </p:cNvPr>
            <p:cNvSpPr/>
            <p:nvPr/>
          </p:nvSpPr>
          <p:spPr>
            <a:xfrm>
              <a:off x="3035722" y="4314693"/>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7" name="Oval 36">
              <a:extLst>
                <a:ext uri="{FF2B5EF4-FFF2-40B4-BE49-F238E27FC236}">
                  <a16:creationId xmlns:a16="http://schemas.microsoft.com/office/drawing/2014/main" id="{91C3A803-6324-4C07-BE4E-7851DC1A228B}"/>
                </a:ext>
              </a:extLst>
            </p:cNvPr>
            <p:cNvSpPr/>
            <p:nvPr/>
          </p:nvSpPr>
          <p:spPr>
            <a:xfrm>
              <a:off x="3620916" y="416871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8" name="Oval 37">
              <a:extLst>
                <a:ext uri="{FF2B5EF4-FFF2-40B4-BE49-F238E27FC236}">
                  <a16:creationId xmlns:a16="http://schemas.microsoft.com/office/drawing/2014/main" id="{9B7F9866-7309-4D55-91CA-5560395AF28F}"/>
                </a:ext>
              </a:extLst>
            </p:cNvPr>
            <p:cNvSpPr/>
            <p:nvPr/>
          </p:nvSpPr>
          <p:spPr>
            <a:xfrm>
              <a:off x="4209862" y="411041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9" name="Oval 38">
              <a:extLst>
                <a:ext uri="{FF2B5EF4-FFF2-40B4-BE49-F238E27FC236}">
                  <a16:creationId xmlns:a16="http://schemas.microsoft.com/office/drawing/2014/main" id="{ECB633C9-41D0-453E-8AED-FCAF7A85B4EA}"/>
                </a:ext>
              </a:extLst>
            </p:cNvPr>
            <p:cNvSpPr/>
            <p:nvPr/>
          </p:nvSpPr>
          <p:spPr>
            <a:xfrm>
              <a:off x="2452116" y="4347625"/>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1" name="Group 40">
              <a:extLst>
                <a:ext uri="{FF2B5EF4-FFF2-40B4-BE49-F238E27FC236}">
                  <a16:creationId xmlns:a16="http://schemas.microsoft.com/office/drawing/2014/main" id="{2A7060A5-DDD6-4F75-9EE7-00AC0D6BC991}"/>
                </a:ext>
              </a:extLst>
            </p:cNvPr>
            <p:cNvGrpSpPr/>
            <p:nvPr/>
          </p:nvGrpSpPr>
          <p:grpSpPr>
            <a:xfrm>
              <a:off x="1709018" y="2900250"/>
              <a:ext cx="2537359" cy="1771124"/>
              <a:chOff x="1603002" y="3281480"/>
              <a:chExt cx="2537359" cy="1771124"/>
            </a:xfrm>
          </p:grpSpPr>
          <p:sp>
            <p:nvSpPr>
              <p:cNvPr id="75" name="Freeform: Shape 74">
                <a:extLst>
                  <a:ext uri="{FF2B5EF4-FFF2-40B4-BE49-F238E27FC236}">
                    <a16:creationId xmlns:a16="http://schemas.microsoft.com/office/drawing/2014/main" id="{99865602-9605-4653-90EC-59EAF9C6FC86}"/>
                  </a:ext>
                </a:extLst>
              </p:cNvPr>
              <p:cNvSpPr/>
              <p:nvPr/>
            </p:nvSpPr>
            <p:spPr>
              <a:xfrm>
                <a:off x="1660100" y="3281480"/>
                <a:ext cx="2480261"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6" name="Group 75">
                <a:extLst>
                  <a:ext uri="{FF2B5EF4-FFF2-40B4-BE49-F238E27FC236}">
                    <a16:creationId xmlns:a16="http://schemas.microsoft.com/office/drawing/2014/main" id="{B123BF7D-A411-44AF-BF77-D9723175B1EF}"/>
                  </a:ext>
                </a:extLst>
              </p:cNvPr>
              <p:cNvGrpSpPr/>
              <p:nvPr/>
            </p:nvGrpSpPr>
            <p:grpSpPr>
              <a:xfrm>
                <a:off x="1603002" y="3281571"/>
                <a:ext cx="61200" cy="1601203"/>
                <a:chOff x="1603002" y="3281571"/>
                <a:chExt cx="61200" cy="1601203"/>
              </a:xfrm>
            </p:grpSpPr>
            <p:cxnSp>
              <p:nvCxnSpPr>
                <p:cNvPr id="83" name="Straight Connector 82">
                  <a:extLst>
                    <a:ext uri="{FF2B5EF4-FFF2-40B4-BE49-F238E27FC236}">
                      <a16:creationId xmlns:a16="http://schemas.microsoft.com/office/drawing/2014/main" id="{16F255EE-28DF-4317-9F2B-2C162C7B3625}"/>
                    </a:ext>
                  </a:extLst>
                </p:cNvPr>
                <p:cNvCxnSpPr/>
                <p:nvPr/>
              </p:nvCxnSpPr>
              <p:spPr>
                <a:xfrm>
                  <a:off x="1603002"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95F2CBC8-3DD5-4845-8E0F-21A208FEAC65}"/>
                    </a:ext>
                  </a:extLst>
                </p:cNvPr>
                <p:cNvCxnSpPr/>
                <p:nvPr/>
              </p:nvCxnSpPr>
              <p:spPr>
                <a:xfrm>
                  <a:off x="1603002"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ABF37CA6-EEC0-4D99-9EC5-5E5DEAA4CF54}"/>
                    </a:ext>
                  </a:extLst>
                </p:cNvPr>
                <p:cNvCxnSpPr/>
                <p:nvPr/>
              </p:nvCxnSpPr>
              <p:spPr>
                <a:xfrm>
                  <a:off x="1603002"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18EE6E2-548D-45F1-8AAE-4422C80F6DD8}"/>
                    </a:ext>
                  </a:extLst>
                </p:cNvPr>
                <p:cNvCxnSpPr/>
                <p:nvPr/>
              </p:nvCxnSpPr>
              <p:spPr>
                <a:xfrm>
                  <a:off x="1603002"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7ABD7BB5-7657-46EA-8713-016015E4BDC7}"/>
                    </a:ext>
                  </a:extLst>
                </p:cNvPr>
                <p:cNvCxnSpPr/>
                <p:nvPr/>
              </p:nvCxnSpPr>
              <p:spPr>
                <a:xfrm>
                  <a:off x="1603002"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7" name="Group 76">
                <a:extLst>
                  <a:ext uri="{FF2B5EF4-FFF2-40B4-BE49-F238E27FC236}">
                    <a16:creationId xmlns:a16="http://schemas.microsoft.com/office/drawing/2014/main" id="{A5A53F7E-7CD2-48F8-9068-C6EFE5D925FF}"/>
                  </a:ext>
                </a:extLst>
              </p:cNvPr>
              <p:cNvGrpSpPr/>
              <p:nvPr/>
            </p:nvGrpSpPr>
            <p:grpSpPr>
              <a:xfrm>
                <a:off x="1800009" y="4991404"/>
                <a:ext cx="2339883" cy="61200"/>
                <a:chOff x="1800009" y="4991404"/>
                <a:chExt cx="2339883" cy="61200"/>
              </a:xfrm>
            </p:grpSpPr>
            <p:cxnSp>
              <p:nvCxnSpPr>
                <p:cNvPr id="78" name="Straight Connector 77">
                  <a:extLst>
                    <a:ext uri="{FF2B5EF4-FFF2-40B4-BE49-F238E27FC236}">
                      <a16:creationId xmlns:a16="http://schemas.microsoft.com/office/drawing/2014/main" id="{DBBEBEF6-6A6C-46B7-930A-E8F88BD49566}"/>
                    </a:ext>
                  </a:extLst>
                </p:cNvPr>
                <p:cNvCxnSpPr/>
                <p:nvPr/>
              </p:nvCxnSpPr>
              <p:spPr>
                <a:xfrm rot="5400000">
                  <a:off x="3521865"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14A4B559-CC48-41AE-AAC3-1DCAA52A93FC}"/>
                    </a:ext>
                  </a:extLst>
                </p:cNvPr>
                <p:cNvCxnSpPr/>
                <p:nvPr/>
              </p:nvCxnSpPr>
              <p:spPr>
                <a:xfrm rot="5400000">
                  <a:off x="2937713"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16DD460-5E2D-4280-A0C7-BBB3F25E65CE}"/>
                    </a:ext>
                  </a:extLst>
                </p:cNvPr>
                <p:cNvCxnSpPr/>
                <p:nvPr/>
              </p:nvCxnSpPr>
              <p:spPr>
                <a:xfrm rot="5400000">
                  <a:off x="2353561"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5A40AD62-5A37-4EE6-B1D3-23752A6196F9}"/>
                    </a:ext>
                  </a:extLst>
                </p:cNvPr>
                <p:cNvCxnSpPr/>
                <p:nvPr/>
              </p:nvCxnSpPr>
              <p:spPr>
                <a:xfrm rot="5400000">
                  <a:off x="1769409"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E2B4DEE-D112-4F48-9721-FF1784C8A116}"/>
                    </a:ext>
                  </a:extLst>
                </p:cNvPr>
                <p:cNvCxnSpPr/>
                <p:nvPr/>
              </p:nvCxnSpPr>
              <p:spPr>
                <a:xfrm rot="5400000">
                  <a:off x="4109292"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2" name="Group 41">
              <a:extLst>
                <a:ext uri="{FF2B5EF4-FFF2-40B4-BE49-F238E27FC236}">
                  <a16:creationId xmlns:a16="http://schemas.microsoft.com/office/drawing/2014/main" id="{BA087B1D-18E7-4F6E-8121-52AF67394C1F}"/>
                </a:ext>
              </a:extLst>
            </p:cNvPr>
            <p:cNvGrpSpPr/>
            <p:nvPr/>
          </p:nvGrpSpPr>
          <p:grpSpPr>
            <a:xfrm>
              <a:off x="1824129" y="4669979"/>
              <a:ext cx="2525734" cy="184666"/>
              <a:chOff x="1718113" y="5038404"/>
              <a:chExt cx="2525734" cy="184666"/>
            </a:xfrm>
          </p:grpSpPr>
          <p:sp>
            <p:nvSpPr>
              <p:cNvPr id="70" name="TextBox 69">
                <a:extLst>
                  <a:ext uri="{FF2B5EF4-FFF2-40B4-BE49-F238E27FC236}">
                    <a16:creationId xmlns:a16="http://schemas.microsoft.com/office/drawing/2014/main" id="{87E6AF86-5568-41C9-BCCD-BF4E74FE3DD7}"/>
                  </a:ext>
                </a:extLst>
              </p:cNvPr>
              <p:cNvSpPr txBox="1"/>
              <p:nvPr/>
            </p:nvSpPr>
            <p:spPr>
              <a:xfrm>
                <a:off x="4038094" y="5038404"/>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71" name="TextBox 70">
                <a:extLst>
                  <a:ext uri="{FF2B5EF4-FFF2-40B4-BE49-F238E27FC236}">
                    <a16:creationId xmlns:a16="http://schemas.microsoft.com/office/drawing/2014/main" id="{235D7800-8FCD-4C1C-81C1-9832B9D3B343}"/>
                  </a:ext>
                </a:extLst>
              </p:cNvPr>
              <p:cNvSpPr txBox="1"/>
              <p:nvPr/>
            </p:nvSpPr>
            <p:spPr>
              <a:xfrm>
                <a:off x="3468459"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72" name="TextBox 71">
                <a:extLst>
                  <a:ext uri="{FF2B5EF4-FFF2-40B4-BE49-F238E27FC236}">
                    <a16:creationId xmlns:a16="http://schemas.microsoft.com/office/drawing/2014/main" id="{4AF93A42-DB8F-4C9A-8996-A2A580EAE175}"/>
                  </a:ext>
                </a:extLst>
              </p:cNvPr>
              <p:cNvSpPr txBox="1"/>
              <p:nvPr/>
            </p:nvSpPr>
            <p:spPr>
              <a:xfrm>
                <a:off x="2884744"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73" name="TextBox 72">
                <a:extLst>
                  <a:ext uri="{FF2B5EF4-FFF2-40B4-BE49-F238E27FC236}">
                    <a16:creationId xmlns:a16="http://schemas.microsoft.com/office/drawing/2014/main" id="{019D368B-F28E-42DD-8660-19E96BCF1EF7}"/>
                  </a:ext>
                </a:extLst>
              </p:cNvPr>
              <p:cNvSpPr txBox="1"/>
              <p:nvPr/>
            </p:nvSpPr>
            <p:spPr>
              <a:xfrm>
                <a:off x="2304234" y="5038404"/>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74" name="TextBox 73">
                <a:extLst>
                  <a:ext uri="{FF2B5EF4-FFF2-40B4-BE49-F238E27FC236}">
                    <a16:creationId xmlns:a16="http://schemas.microsoft.com/office/drawing/2014/main" id="{71F5A526-0A36-4A77-83C7-5761509746FF}"/>
                  </a:ext>
                </a:extLst>
              </p:cNvPr>
              <p:cNvSpPr txBox="1"/>
              <p:nvPr/>
            </p:nvSpPr>
            <p:spPr>
              <a:xfrm>
                <a:off x="1718113" y="5038404"/>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grpSp>
        <p:sp>
          <p:nvSpPr>
            <p:cNvPr id="44" name="TextBox 43">
              <a:extLst>
                <a:ext uri="{FF2B5EF4-FFF2-40B4-BE49-F238E27FC236}">
                  <a16:creationId xmlns:a16="http://schemas.microsoft.com/office/drawing/2014/main" id="{CC187784-72DC-4420-ACDE-7A9593C8EA9E}"/>
                </a:ext>
              </a:extLst>
            </p:cNvPr>
            <p:cNvSpPr txBox="1"/>
            <p:nvPr/>
          </p:nvSpPr>
          <p:spPr>
            <a:xfrm>
              <a:off x="1906025" y="4798813"/>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nvGrpSpPr>
            <p:cNvPr id="45" name="Group 44">
              <a:extLst>
                <a:ext uri="{FF2B5EF4-FFF2-40B4-BE49-F238E27FC236}">
                  <a16:creationId xmlns:a16="http://schemas.microsoft.com/office/drawing/2014/main" id="{3DBA3EFA-234E-4C6C-89B5-241CEAD8A83D}"/>
                </a:ext>
              </a:extLst>
            </p:cNvPr>
            <p:cNvGrpSpPr/>
            <p:nvPr/>
          </p:nvGrpSpPr>
          <p:grpSpPr>
            <a:xfrm>
              <a:off x="1421763" y="2806224"/>
              <a:ext cx="278348" cy="1784356"/>
              <a:chOff x="1315747" y="3187454"/>
              <a:chExt cx="278348" cy="1784356"/>
            </a:xfrm>
          </p:grpSpPr>
          <p:sp>
            <p:nvSpPr>
              <p:cNvPr id="61" name="TextBox 60">
                <a:extLst>
                  <a:ext uri="{FF2B5EF4-FFF2-40B4-BE49-F238E27FC236}">
                    <a16:creationId xmlns:a16="http://schemas.microsoft.com/office/drawing/2014/main" id="{B7ABAF19-ACC2-4207-AC9B-CE321A2ACBA5}"/>
                  </a:ext>
                </a:extLst>
              </p:cNvPr>
              <p:cNvSpPr txBox="1"/>
              <p:nvPr/>
            </p:nvSpPr>
            <p:spPr>
              <a:xfrm>
                <a:off x="1466372" y="4787144"/>
                <a:ext cx="127723"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63" name="TextBox 62">
                <a:extLst>
                  <a:ext uri="{FF2B5EF4-FFF2-40B4-BE49-F238E27FC236}">
                    <a16:creationId xmlns:a16="http://schemas.microsoft.com/office/drawing/2014/main" id="{8920C54B-3D71-4426-AFCF-F5D96AD787B4}"/>
                  </a:ext>
                </a:extLst>
              </p:cNvPr>
              <p:cNvSpPr txBox="1"/>
              <p:nvPr/>
            </p:nvSpPr>
            <p:spPr>
              <a:xfrm>
                <a:off x="1315747" y="4387220"/>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20</a:t>
                </a:r>
              </a:p>
            </p:txBody>
          </p:sp>
          <p:sp>
            <p:nvSpPr>
              <p:cNvPr id="65" name="TextBox 64">
                <a:extLst>
                  <a:ext uri="{FF2B5EF4-FFF2-40B4-BE49-F238E27FC236}">
                    <a16:creationId xmlns:a16="http://schemas.microsoft.com/office/drawing/2014/main" id="{A89035F1-6EF6-449A-A77E-1FA3DB10FF75}"/>
                  </a:ext>
                </a:extLst>
              </p:cNvPr>
              <p:cNvSpPr txBox="1"/>
              <p:nvPr/>
            </p:nvSpPr>
            <p:spPr>
              <a:xfrm>
                <a:off x="1315747" y="3987298"/>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40</a:t>
                </a:r>
              </a:p>
            </p:txBody>
          </p:sp>
          <p:sp>
            <p:nvSpPr>
              <p:cNvPr id="67" name="TextBox 66">
                <a:extLst>
                  <a:ext uri="{FF2B5EF4-FFF2-40B4-BE49-F238E27FC236}">
                    <a16:creationId xmlns:a16="http://schemas.microsoft.com/office/drawing/2014/main" id="{14C0B8F8-5B28-4235-8C17-463746CC3435}"/>
                  </a:ext>
                </a:extLst>
              </p:cNvPr>
              <p:cNvSpPr txBox="1"/>
              <p:nvPr/>
            </p:nvSpPr>
            <p:spPr>
              <a:xfrm>
                <a:off x="1315747" y="3587376"/>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60</a:t>
                </a:r>
              </a:p>
            </p:txBody>
          </p:sp>
          <p:sp>
            <p:nvSpPr>
              <p:cNvPr id="69" name="TextBox 68">
                <a:extLst>
                  <a:ext uri="{FF2B5EF4-FFF2-40B4-BE49-F238E27FC236}">
                    <a16:creationId xmlns:a16="http://schemas.microsoft.com/office/drawing/2014/main" id="{EBB6E282-5769-4923-A662-E7AC12E62213}"/>
                  </a:ext>
                </a:extLst>
              </p:cNvPr>
              <p:cNvSpPr txBox="1"/>
              <p:nvPr/>
            </p:nvSpPr>
            <p:spPr>
              <a:xfrm>
                <a:off x="1355226" y="3187454"/>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80</a:t>
                </a:r>
              </a:p>
            </p:txBody>
          </p:sp>
        </p:grpSp>
        <p:sp>
          <p:nvSpPr>
            <p:cNvPr id="46" name="TextBox 45">
              <a:extLst>
                <a:ext uri="{FF2B5EF4-FFF2-40B4-BE49-F238E27FC236}">
                  <a16:creationId xmlns:a16="http://schemas.microsoft.com/office/drawing/2014/main" id="{BFCAB79B-340A-418E-B5EF-1A4D878EEA3E}"/>
                </a:ext>
              </a:extLst>
            </p:cNvPr>
            <p:cNvSpPr txBox="1"/>
            <p:nvPr/>
          </p:nvSpPr>
          <p:spPr>
            <a:xfrm rot="16200000">
              <a:off x="121434" y="3363291"/>
              <a:ext cx="1982184" cy="777392"/>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Percent of men whose haemoglobin levels increased ≥1 from baseline</a:t>
              </a:r>
            </a:p>
          </p:txBody>
        </p:sp>
        <p:sp>
          <p:nvSpPr>
            <p:cNvPr id="49" name="Oval 48">
              <a:extLst>
                <a:ext uri="{FF2B5EF4-FFF2-40B4-BE49-F238E27FC236}">
                  <a16:creationId xmlns:a16="http://schemas.microsoft.com/office/drawing/2014/main" id="{CF9D4BA3-A16C-4663-BE90-C8EFD8C6F8C8}"/>
                </a:ext>
              </a:extLst>
            </p:cNvPr>
            <p:cNvSpPr/>
            <p:nvPr/>
          </p:nvSpPr>
          <p:spPr>
            <a:xfrm>
              <a:off x="3035722" y="369644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0" name="Oval 49">
              <a:extLst>
                <a:ext uri="{FF2B5EF4-FFF2-40B4-BE49-F238E27FC236}">
                  <a16:creationId xmlns:a16="http://schemas.microsoft.com/office/drawing/2014/main" id="{A5768E2D-1015-477C-825C-93E1C5CF515A}"/>
                </a:ext>
              </a:extLst>
            </p:cNvPr>
            <p:cNvSpPr/>
            <p:nvPr/>
          </p:nvSpPr>
          <p:spPr>
            <a:xfrm>
              <a:off x="3620916" y="350824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1" name="Oval 50">
              <a:extLst>
                <a:ext uri="{FF2B5EF4-FFF2-40B4-BE49-F238E27FC236}">
                  <a16:creationId xmlns:a16="http://schemas.microsoft.com/office/drawing/2014/main" id="{6D9DFF40-6D49-4501-9E24-A70E1181344A}"/>
                </a:ext>
              </a:extLst>
            </p:cNvPr>
            <p:cNvSpPr/>
            <p:nvPr/>
          </p:nvSpPr>
          <p:spPr>
            <a:xfrm>
              <a:off x="4211850" y="342853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2" name="Oval 51">
              <a:extLst>
                <a:ext uri="{FF2B5EF4-FFF2-40B4-BE49-F238E27FC236}">
                  <a16:creationId xmlns:a16="http://schemas.microsoft.com/office/drawing/2014/main" id="{CF9CFA7F-CF42-4FB7-8FB4-AFAC6BFB4B44}"/>
                </a:ext>
              </a:extLst>
            </p:cNvPr>
            <p:cNvSpPr/>
            <p:nvPr/>
          </p:nvSpPr>
          <p:spPr>
            <a:xfrm>
              <a:off x="2452116" y="392339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3" name="Oval 52">
              <a:extLst>
                <a:ext uri="{FF2B5EF4-FFF2-40B4-BE49-F238E27FC236}">
                  <a16:creationId xmlns:a16="http://schemas.microsoft.com/office/drawing/2014/main" id="{C38FA40E-F648-4D74-9563-60491BF0FE60}"/>
                </a:ext>
              </a:extLst>
            </p:cNvPr>
            <p:cNvSpPr/>
            <p:nvPr/>
          </p:nvSpPr>
          <p:spPr>
            <a:xfrm>
              <a:off x="1876236" y="446719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4" name="Group 53">
              <a:extLst>
                <a:ext uri="{FF2B5EF4-FFF2-40B4-BE49-F238E27FC236}">
                  <a16:creationId xmlns:a16="http://schemas.microsoft.com/office/drawing/2014/main" id="{F6AF2EE3-E9B8-49AA-BA03-A4E3F7ADCFCD}"/>
                </a:ext>
              </a:extLst>
            </p:cNvPr>
            <p:cNvGrpSpPr/>
            <p:nvPr/>
          </p:nvGrpSpPr>
          <p:grpSpPr>
            <a:xfrm>
              <a:off x="1840843" y="2875062"/>
              <a:ext cx="1217735" cy="333938"/>
              <a:chOff x="1840742" y="3284538"/>
              <a:chExt cx="1217735" cy="333938"/>
            </a:xfrm>
          </p:grpSpPr>
          <p:sp>
            <p:nvSpPr>
              <p:cNvPr id="55" name="TextBox 54">
                <a:extLst>
                  <a:ext uri="{FF2B5EF4-FFF2-40B4-BE49-F238E27FC236}">
                    <a16:creationId xmlns:a16="http://schemas.microsoft.com/office/drawing/2014/main" id="{AA3FB540-D94D-4869-9FA8-C4E37F8D11E7}"/>
                  </a:ext>
                </a:extLst>
              </p:cNvPr>
              <p:cNvSpPr txBox="1"/>
              <p:nvPr/>
            </p:nvSpPr>
            <p:spPr>
              <a:xfrm>
                <a:off x="1886361" y="3284538"/>
                <a:ext cx="1172116" cy="333938"/>
              </a:xfrm>
              <a:prstGeom prst="rect">
                <a:avLst/>
              </a:prstGeom>
              <a:noFill/>
            </p:spPr>
            <p:txBody>
              <a:bodyPr wrap="none" t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Placebo</a:t>
                </a:r>
              </a:p>
            </p:txBody>
          </p:sp>
          <p:sp>
            <p:nvSpPr>
              <p:cNvPr id="56" name="Oval 55">
                <a:extLst>
                  <a:ext uri="{FF2B5EF4-FFF2-40B4-BE49-F238E27FC236}">
                    <a16:creationId xmlns:a16="http://schemas.microsoft.com/office/drawing/2014/main" id="{DFCCF7E6-6F10-4F8D-A464-6C9C47FEF99F}"/>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7" name="Oval 56">
                <a:extLst>
                  <a:ext uri="{FF2B5EF4-FFF2-40B4-BE49-F238E27FC236}">
                    <a16:creationId xmlns:a16="http://schemas.microsoft.com/office/drawing/2014/main" id="{21D950E2-0699-4730-BB43-F1014DAEA240}"/>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7" name="Freeform: Shape 6">
              <a:extLst>
                <a:ext uri="{FF2B5EF4-FFF2-40B4-BE49-F238E27FC236}">
                  <a16:creationId xmlns:a16="http://schemas.microsoft.com/office/drawing/2014/main" id="{6B51F45B-887F-465C-8DB5-62C0FD26D9A7}"/>
                </a:ext>
              </a:extLst>
            </p:cNvPr>
            <p:cNvSpPr/>
            <p:nvPr/>
          </p:nvSpPr>
          <p:spPr>
            <a:xfrm>
              <a:off x="1908243" y="3463047"/>
              <a:ext cx="2339502" cy="1042481"/>
            </a:xfrm>
            <a:custGeom>
              <a:avLst/>
              <a:gdLst>
                <a:gd name="connsiteX0" fmla="*/ 0 w 2339502"/>
                <a:gd name="connsiteY0" fmla="*/ 1042481 h 1042481"/>
                <a:gd name="connsiteX1" fmla="*/ 580417 w 2339502"/>
                <a:gd name="connsiteY1" fmla="*/ 496110 h 1042481"/>
                <a:gd name="connsiteX2" fmla="*/ 1162455 w 2339502"/>
                <a:gd name="connsiteY2" fmla="*/ 272374 h 1042481"/>
                <a:gd name="connsiteX3" fmla="*/ 1750978 w 2339502"/>
                <a:gd name="connsiteY3" fmla="*/ 79442 h 1042481"/>
                <a:gd name="connsiteX4" fmla="*/ 2339502 w 2339502"/>
                <a:gd name="connsiteY4" fmla="*/ 0 h 1042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502" h="1042481">
                  <a:moveTo>
                    <a:pt x="0" y="1042481"/>
                  </a:moveTo>
                  <a:lnTo>
                    <a:pt x="580417" y="496110"/>
                  </a:lnTo>
                  <a:lnTo>
                    <a:pt x="1162455" y="272374"/>
                  </a:lnTo>
                  <a:lnTo>
                    <a:pt x="1750978" y="79442"/>
                  </a:lnTo>
                  <a:lnTo>
                    <a:pt x="2339502" y="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216" name="TextBox 215">
            <a:extLst>
              <a:ext uri="{FF2B5EF4-FFF2-40B4-BE49-F238E27FC236}">
                <a16:creationId xmlns:a16="http://schemas.microsoft.com/office/drawing/2014/main" id="{4ABB0A51-98CF-47B5-A55E-67EC2098A889}"/>
              </a:ext>
            </a:extLst>
          </p:cNvPr>
          <p:cNvSpPr txBox="1"/>
          <p:nvPr/>
        </p:nvSpPr>
        <p:spPr>
          <a:xfrm>
            <a:off x="5154991" y="2892961"/>
            <a:ext cx="64152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p=0.003</a:t>
            </a:r>
          </a:p>
        </p:txBody>
      </p:sp>
    </p:spTree>
    <p:extLst>
      <p:ext uri="{BB962C8B-B14F-4D97-AF65-F5344CB8AC3E}">
        <p14:creationId xmlns:p14="http://schemas.microsoft.com/office/powerpoint/2010/main" val="1225222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a:extLst>
              <a:ext uri="{FF2B5EF4-FFF2-40B4-BE49-F238E27FC236}">
                <a16:creationId xmlns:a16="http://schemas.microsoft.com/office/drawing/2014/main" id="{A29FB63C-09F8-44A0-B9CB-B4C1F7A36B17}"/>
              </a:ext>
            </a:extLst>
          </p:cNvPr>
          <p:cNvGrpSpPr/>
          <p:nvPr/>
        </p:nvGrpSpPr>
        <p:grpSpPr>
          <a:xfrm>
            <a:off x="1523999" y="2263121"/>
            <a:ext cx="8567304" cy="3340087"/>
            <a:chOff x="4367661" y="2439698"/>
            <a:chExt cx="4024246" cy="3289673"/>
          </a:xfrm>
        </p:grpSpPr>
        <p:grpSp>
          <p:nvGrpSpPr>
            <p:cNvPr id="215" name="Group 214">
              <a:extLst>
                <a:ext uri="{FF2B5EF4-FFF2-40B4-BE49-F238E27FC236}">
                  <a16:creationId xmlns:a16="http://schemas.microsoft.com/office/drawing/2014/main" id="{C4662BB9-741A-460A-93B4-E6095189F761}"/>
                </a:ext>
              </a:extLst>
            </p:cNvPr>
            <p:cNvGrpSpPr/>
            <p:nvPr/>
          </p:nvGrpSpPr>
          <p:grpSpPr>
            <a:xfrm>
              <a:off x="4367661" y="2439698"/>
              <a:ext cx="4024246" cy="3289673"/>
              <a:chOff x="4981632" y="1087049"/>
              <a:chExt cx="3671886" cy="4045409"/>
            </a:xfrm>
          </p:grpSpPr>
          <p:sp>
            <p:nvSpPr>
              <p:cNvPr id="217" name="Rounded Rectangle 57">
                <a:extLst>
                  <a:ext uri="{FF2B5EF4-FFF2-40B4-BE49-F238E27FC236}">
                    <a16:creationId xmlns:a16="http://schemas.microsoft.com/office/drawing/2014/main" id="{C4115CE9-3E58-4229-9D96-42F64F79354D}"/>
                  </a:ext>
                </a:extLst>
              </p:cNvPr>
              <p:cNvSpPr/>
              <p:nvPr/>
            </p:nvSpPr>
            <p:spPr>
              <a:xfrm>
                <a:off x="4981632" y="1091685"/>
                <a:ext cx="3671886" cy="4040773"/>
              </a:xfrm>
              <a:prstGeom prst="roundRect">
                <a:avLst>
                  <a:gd name="adj" fmla="val 4316"/>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8" name="Round Same Side Corner Rectangle 58">
                <a:extLst>
                  <a:ext uri="{FF2B5EF4-FFF2-40B4-BE49-F238E27FC236}">
                    <a16:creationId xmlns:a16="http://schemas.microsoft.com/office/drawing/2014/main" id="{5B15A042-AF0B-4911-9441-BEB524C2726C}"/>
                  </a:ext>
                </a:extLst>
              </p:cNvPr>
              <p:cNvSpPr/>
              <p:nvPr/>
            </p:nvSpPr>
            <p:spPr>
              <a:xfrm>
                <a:off x="4981632" y="1091685"/>
                <a:ext cx="3671886" cy="345447"/>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9" name="TextBox 218">
                <a:extLst>
                  <a:ext uri="{FF2B5EF4-FFF2-40B4-BE49-F238E27FC236}">
                    <a16:creationId xmlns:a16="http://schemas.microsoft.com/office/drawing/2014/main" id="{3A139E14-18E0-46CF-9A5E-829BEABF639F}"/>
                  </a:ext>
                </a:extLst>
              </p:cNvPr>
              <p:cNvSpPr txBox="1"/>
              <p:nvPr/>
            </p:nvSpPr>
            <p:spPr>
              <a:xfrm>
                <a:off x="5209227" y="1087049"/>
                <a:ext cx="3216696" cy="372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Association between </a:t>
                </a:r>
                <a:r>
                  <a:rPr kumimoji="0" lang="en-GB" sz="1400" b="1" i="0" u="none" strike="noStrike" kern="1200" cap="none" spc="0" normalizeH="0" baseline="0" noProof="0" dirty="0" err="1">
                    <a:ln>
                      <a:noFill/>
                    </a:ln>
                    <a:solidFill>
                      <a:prstClr val="white"/>
                    </a:solidFill>
                    <a:effectLst/>
                    <a:uLnTx/>
                    <a:uFillTx/>
                    <a:latin typeface="Poppins Light"/>
                    <a:ea typeface="+mn-ea"/>
                    <a:cs typeface="+mn-cs"/>
                  </a:rPr>
                  <a:t>TTh</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 and Hb concentration in men without anaemia</a:t>
                </a:r>
              </a:p>
            </p:txBody>
          </p:sp>
        </p:grpSp>
        <p:sp>
          <p:nvSpPr>
            <p:cNvPr id="216" name="Rectangle 215">
              <a:extLst>
                <a:ext uri="{FF2B5EF4-FFF2-40B4-BE49-F238E27FC236}">
                  <a16:creationId xmlns:a16="http://schemas.microsoft.com/office/drawing/2014/main" id="{74A56243-4BEF-45DE-8D79-29A229C2C719}"/>
                </a:ext>
              </a:extLst>
            </p:cNvPr>
            <p:cNvSpPr/>
            <p:nvPr/>
          </p:nvSpPr>
          <p:spPr>
            <a:xfrm>
              <a:off x="5173887" y="3173259"/>
              <a:ext cx="1368815" cy="3652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2" name="Title 1"/>
          <p:cNvSpPr>
            <a:spLocks noGrp="1"/>
          </p:cNvSpPr>
          <p:nvPr>
            <p:ph type="title"/>
          </p:nvPr>
        </p:nvSpPr>
        <p:spPr>
          <a:xfrm>
            <a:off x="209724" y="152401"/>
            <a:ext cx="11241247" cy="834047"/>
          </a:xfrm>
        </p:spPr>
        <p:txBody>
          <a:bodyPr>
            <a:noAutofit/>
          </a:bodyPr>
          <a:lstStyle/>
          <a:p>
            <a:r>
              <a:rPr lang="en-GB" sz="3000" dirty="0" err="1">
                <a:solidFill>
                  <a:schemeClr val="accent5"/>
                </a:solidFill>
              </a:rPr>
              <a:t>TTh</a:t>
            </a:r>
            <a:r>
              <a:rPr lang="en-GB" sz="3000" dirty="0">
                <a:solidFill>
                  <a:schemeClr val="accent5"/>
                </a:solidFill>
              </a:rPr>
              <a:t> significantly increased </a:t>
            </a:r>
            <a:r>
              <a:rPr lang="en-GB" sz="3000" dirty="0" err="1">
                <a:solidFill>
                  <a:schemeClr val="accent5"/>
                </a:solidFill>
              </a:rPr>
              <a:t>Hb</a:t>
            </a:r>
            <a:r>
              <a:rPr lang="en-GB" sz="3000" dirty="0">
                <a:solidFill>
                  <a:schemeClr val="accent5"/>
                </a:solidFill>
              </a:rPr>
              <a:t> levels in older men with low testosterone without anaemia</a:t>
            </a:r>
          </a:p>
        </p:txBody>
      </p:sp>
      <p:sp>
        <p:nvSpPr>
          <p:cNvPr id="5" name="TextBox 4"/>
          <p:cNvSpPr txBox="1"/>
          <p:nvPr/>
        </p:nvSpPr>
        <p:spPr>
          <a:xfrm>
            <a:off x="1523999" y="5847060"/>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CI, confidence interval;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Hb</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haemoglobin; OR, odds ratio;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TTh</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Roy CN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8595B"/>
                </a:solidFill>
                <a:effectLst/>
                <a:uLnTx/>
                <a:uFillTx/>
                <a:latin typeface="Poppins Light"/>
                <a:ea typeface="+mn-ea"/>
                <a:cs typeface="+mn-cs"/>
              </a:rPr>
              <a:t>JAMA Intern Med</a:t>
            </a:r>
            <a:r>
              <a:rPr kumimoji="0" lang="sv-SE" sz="1000" b="0" i="0" u="none" strike="noStrike" kern="1200" cap="none" spc="0" normalizeH="0" baseline="0" noProof="0" dirty="0">
                <a:ln>
                  <a:noFill/>
                </a:ln>
                <a:solidFill>
                  <a:srgbClr val="58595B"/>
                </a:solidFill>
                <a:effectLst/>
                <a:uLnTx/>
                <a:uFillTx/>
                <a:latin typeface="Poppins Light"/>
                <a:ea typeface="+mn-ea"/>
                <a:cs typeface="+mn-cs"/>
              </a:rPr>
              <a:t> 2017;177:480–90.</a:t>
            </a:r>
            <a:endParaRPr kumimoji="0" lang="en-GB" sz="1000" b="0"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29" name="Content Placeholder 2"/>
          <p:cNvSpPr>
            <a:spLocks noGrp="1"/>
          </p:cNvSpPr>
          <p:nvPr>
            <p:ph idx="1"/>
          </p:nvPr>
        </p:nvSpPr>
        <p:spPr>
          <a:xfrm>
            <a:off x="239086" y="1119013"/>
            <a:ext cx="11182522" cy="641844"/>
          </a:xfrm>
        </p:spPr>
        <p:txBody>
          <a:bodyPr>
            <a:noAutofit/>
          </a:bodyPr>
          <a:lstStyle/>
          <a:p>
            <a:r>
              <a:rPr lang="en-GB" sz="1500" dirty="0">
                <a:solidFill>
                  <a:schemeClr val="accent5"/>
                </a:solidFill>
              </a:rPr>
              <a:t>More men WITHOUT anaemia had a significant increase in Hb level ≥1 g/dL from baseline at Month 12 with </a:t>
            </a:r>
            <a:r>
              <a:rPr lang="en-GB" sz="1500" dirty="0" err="1">
                <a:solidFill>
                  <a:schemeClr val="accent5"/>
                </a:solidFill>
              </a:rPr>
              <a:t>TTh</a:t>
            </a:r>
            <a:r>
              <a:rPr lang="en-GB" sz="1500" dirty="0">
                <a:solidFill>
                  <a:schemeClr val="accent5"/>
                </a:solidFill>
              </a:rPr>
              <a:t> than placebo</a:t>
            </a:r>
          </a:p>
          <a:p>
            <a:r>
              <a:rPr lang="en-GB" sz="1500" dirty="0">
                <a:solidFill>
                  <a:schemeClr val="accent5"/>
                </a:solidFill>
              </a:rPr>
              <a:t>In men without anaemia at baseline, administration of </a:t>
            </a:r>
            <a:r>
              <a:rPr lang="en-GB" sz="1500" dirty="0" err="1">
                <a:solidFill>
                  <a:schemeClr val="accent5"/>
                </a:solidFill>
              </a:rPr>
              <a:t>TTh</a:t>
            </a:r>
            <a:r>
              <a:rPr lang="en-GB" sz="1500" dirty="0">
                <a:solidFill>
                  <a:schemeClr val="accent5"/>
                </a:solidFill>
              </a:rPr>
              <a:t> resulted in an Hb concentration of &gt;17.5 g/dL in 6 older, hypogonadal men without anaemia.  Most of these patients had supraphysiological levels of testosterone at the time of measurement</a:t>
            </a:r>
          </a:p>
        </p:txBody>
      </p:sp>
      <p:grpSp>
        <p:nvGrpSpPr>
          <p:cNvPr id="20" name="Group 19">
            <a:extLst>
              <a:ext uri="{FF2B5EF4-FFF2-40B4-BE49-F238E27FC236}">
                <a16:creationId xmlns:a16="http://schemas.microsoft.com/office/drawing/2014/main" id="{71DB3019-AE82-4C00-9E74-8687AF1C8FD2}"/>
              </a:ext>
            </a:extLst>
          </p:cNvPr>
          <p:cNvGrpSpPr/>
          <p:nvPr/>
        </p:nvGrpSpPr>
        <p:grpSpPr>
          <a:xfrm>
            <a:off x="6280739" y="4886718"/>
            <a:ext cx="3592688" cy="458458"/>
            <a:chOff x="929399" y="4903517"/>
            <a:chExt cx="3592688" cy="458458"/>
          </a:xfrm>
        </p:grpSpPr>
        <p:sp>
          <p:nvSpPr>
            <p:cNvPr id="21" name="TextBox 20">
              <a:extLst>
                <a:ext uri="{FF2B5EF4-FFF2-40B4-BE49-F238E27FC236}">
                  <a16:creationId xmlns:a16="http://schemas.microsoft.com/office/drawing/2014/main" id="{645C0E9B-113D-4DA5-B5B4-FB4E780D83B1}"/>
                </a:ext>
              </a:extLst>
            </p:cNvPr>
            <p:cNvSpPr txBox="1"/>
            <p:nvPr/>
          </p:nvSpPr>
          <p:spPr>
            <a:xfrm>
              <a:off x="4194506" y="5055866"/>
              <a:ext cx="32758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305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285</a:t>
              </a:r>
            </a:p>
          </p:txBody>
        </p:sp>
        <p:sp>
          <p:nvSpPr>
            <p:cNvPr id="22" name="TextBox 21">
              <a:extLst>
                <a:ext uri="{FF2B5EF4-FFF2-40B4-BE49-F238E27FC236}">
                  <a16:creationId xmlns:a16="http://schemas.microsoft.com/office/drawing/2014/main" id="{D2208A45-6B36-467A-BC11-4380C0E29FB0}"/>
                </a:ext>
              </a:extLst>
            </p:cNvPr>
            <p:cNvSpPr txBox="1"/>
            <p:nvPr/>
          </p:nvSpPr>
          <p:spPr>
            <a:xfrm>
              <a:off x="3609989" y="5055866"/>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309</a:t>
              </a:r>
              <a:br>
                <a:rPr kumimoji="0" lang="en-GB" sz="1100" b="0" i="0" u="none" strike="noStrike" kern="1200" cap="none" spc="0" normalizeH="0" baseline="0" noProof="0" dirty="0">
                  <a:ln>
                    <a:noFill/>
                  </a:ln>
                  <a:solidFill>
                    <a:srgbClr val="000000"/>
                  </a:solidFill>
                  <a:effectLst/>
                  <a:uLnTx/>
                  <a:uFillTx/>
                  <a:latin typeface="Poppins Light"/>
                  <a:ea typeface="+mn-ea"/>
                  <a:cs typeface="+mn-cs"/>
                </a:rPr>
              </a:br>
              <a:r>
                <a:rPr kumimoji="0" lang="en-GB" sz="1100" b="0" i="0" u="none" strike="noStrike" kern="1200" cap="none" spc="0" normalizeH="0" baseline="0" noProof="0" dirty="0">
                  <a:ln>
                    <a:noFill/>
                  </a:ln>
                  <a:solidFill>
                    <a:srgbClr val="000000"/>
                  </a:solidFill>
                  <a:effectLst/>
                  <a:uLnTx/>
                  <a:uFillTx/>
                  <a:latin typeface="Poppins Light"/>
                  <a:ea typeface="+mn-ea"/>
                  <a:cs typeface="+mn-cs"/>
                </a:rPr>
                <a:t>284</a:t>
              </a:r>
            </a:p>
          </p:txBody>
        </p:sp>
        <p:sp>
          <p:nvSpPr>
            <p:cNvPr id="24" name="TextBox 23">
              <a:extLst>
                <a:ext uri="{FF2B5EF4-FFF2-40B4-BE49-F238E27FC236}">
                  <a16:creationId xmlns:a16="http://schemas.microsoft.com/office/drawing/2014/main" id="{9305CF27-C99E-4FD9-B3FA-E92B57899944}"/>
                </a:ext>
              </a:extLst>
            </p:cNvPr>
            <p:cNvSpPr txBox="1"/>
            <p:nvPr/>
          </p:nvSpPr>
          <p:spPr>
            <a:xfrm>
              <a:off x="3026274" y="5055866"/>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314</a:t>
              </a:r>
              <a:br>
                <a:rPr kumimoji="0" lang="en-GB" sz="1100" b="0" i="0" u="none" strike="noStrike" kern="1200" cap="none" spc="0" normalizeH="0" baseline="0" noProof="0" dirty="0">
                  <a:ln>
                    <a:noFill/>
                  </a:ln>
                  <a:solidFill>
                    <a:srgbClr val="000000"/>
                  </a:solidFill>
                  <a:effectLst/>
                  <a:uLnTx/>
                  <a:uFillTx/>
                  <a:latin typeface="Poppins Light"/>
                  <a:ea typeface="+mn-ea"/>
                  <a:cs typeface="+mn-cs"/>
                </a:rPr>
              </a:br>
              <a:r>
                <a:rPr kumimoji="0" lang="en-GB" sz="1100" b="0" i="0" u="none" strike="noStrike" kern="1200" cap="none" spc="0" normalizeH="0" baseline="0" noProof="0" dirty="0">
                  <a:ln>
                    <a:noFill/>
                  </a:ln>
                  <a:solidFill>
                    <a:srgbClr val="000000"/>
                  </a:solidFill>
                  <a:effectLst/>
                  <a:uLnTx/>
                  <a:uFillTx/>
                  <a:latin typeface="Poppins Light"/>
                  <a:ea typeface="+mn-ea"/>
                  <a:cs typeface="+mn-cs"/>
                </a:rPr>
                <a:t>298</a:t>
              </a:r>
            </a:p>
          </p:txBody>
        </p:sp>
        <p:sp>
          <p:nvSpPr>
            <p:cNvPr id="25" name="TextBox 24">
              <a:extLst>
                <a:ext uri="{FF2B5EF4-FFF2-40B4-BE49-F238E27FC236}">
                  <a16:creationId xmlns:a16="http://schemas.microsoft.com/office/drawing/2014/main" id="{AA8FCBD3-90CF-4B16-A6C1-C757DE1A7073}"/>
                </a:ext>
              </a:extLst>
            </p:cNvPr>
            <p:cNvSpPr txBox="1"/>
            <p:nvPr/>
          </p:nvSpPr>
          <p:spPr>
            <a:xfrm>
              <a:off x="2443360" y="5055866"/>
              <a:ext cx="32758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323</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304</a:t>
              </a:r>
            </a:p>
          </p:txBody>
        </p:sp>
        <p:sp>
          <p:nvSpPr>
            <p:cNvPr id="26" name="TextBox 25">
              <a:extLst>
                <a:ext uri="{FF2B5EF4-FFF2-40B4-BE49-F238E27FC236}">
                  <a16:creationId xmlns:a16="http://schemas.microsoft.com/office/drawing/2014/main" id="{122378CF-590A-4971-9C0B-0233A86D981A}"/>
                </a:ext>
              </a:extLst>
            </p:cNvPr>
            <p:cNvSpPr txBox="1"/>
            <p:nvPr/>
          </p:nvSpPr>
          <p:spPr>
            <a:xfrm>
              <a:off x="1861248" y="5055866"/>
              <a:ext cx="32437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336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321</a:t>
              </a:r>
            </a:p>
          </p:txBody>
        </p:sp>
        <p:sp>
          <p:nvSpPr>
            <p:cNvPr id="27" name="TextBox 26">
              <a:extLst>
                <a:ext uri="{FF2B5EF4-FFF2-40B4-BE49-F238E27FC236}">
                  <a16:creationId xmlns:a16="http://schemas.microsoft.com/office/drawing/2014/main" id="{45726DF3-EC03-4721-BED9-87DE04753F58}"/>
                </a:ext>
              </a:extLst>
            </p:cNvPr>
            <p:cNvSpPr txBox="1"/>
            <p:nvPr/>
          </p:nvSpPr>
          <p:spPr>
            <a:xfrm>
              <a:off x="929399" y="4903517"/>
              <a:ext cx="827718" cy="430502"/>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T</a:t>
              </a:r>
              <a:r>
                <a:rPr kumimoji="0" lang="en-GB" sz="900" b="0" i="0" u="none" strike="noStrike" kern="1200" cap="none" spc="0" normalizeH="0" baseline="0" noProof="0" dirty="0">
                  <a:ln>
                    <a:noFill/>
                  </a:ln>
                  <a:solidFill>
                    <a:srgbClr val="000000"/>
                  </a:solidFill>
                  <a:effectLst/>
                  <a:uLnTx/>
                  <a:uFillTx/>
                  <a:latin typeface="Poppins Light"/>
                  <a:ea typeface="+mn-ea"/>
                  <a:cs typeface="+mn-cs"/>
                </a:rPr>
                <a: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 Placebo</a:t>
              </a:r>
            </a:p>
          </p:txBody>
        </p:sp>
      </p:grpSp>
      <p:sp>
        <p:nvSpPr>
          <p:cNvPr id="28" name="Freeform: Shape 27">
            <a:extLst>
              <a:ext uri="{FF2B5EF4-FFF2-40B4-BE49-F238E27FC236}">
                <a16:creationId xmlns:a16="http://schemas.microsoft.com/office/drawing/2014/main" id="{1DDD8B43-40B7-4EE3-8ED0-F21FEF53EC1F}"/>
              </a:ext>
            </a:extLst>
          </p:cNvPr>
          <p:cNvSpPr/>
          <p:nvPr/>
        </p:nvSpPr>
        <p:spPr>
          <a:xfrm>
            <a:off x="7233121" y="2901822"/>
            <a:ext cx="2480261" cy="171483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30" name="Group 29">
            <a:extLst>
              <a:ext uri="{FF2B5EF4-FFF2-40B4-BE49-F238E27FC236}">
                <a16:creationId xmlns:a16="http://schemas.microsoft.com/office/drawing/2014/main" id="{98F60DC4-DEB3-4D2D-BEDC-B3EA47AC7D25}"/>
              </a:ext>
            </a:extLst>
          </p:cNvPr>
          <p:cNvGrpSpPr/>
          <p:nvPr/>
        </p:nvGrpSpPr>
        <p:grpSpPr>
          <a:xfrm>
            <a:off x="7176506" y="2900342"/>
            <a:ext cx="61200" cy="1601203"/>
            <a:chOff x="1818526" y="3281571"/>
            <a:chExt cx="61200" cy="1601203"/>
          </a:xfrm>
        </p:grpSpPr>
        <p:cxnSp>
          <p:nvCxnSpPr>
            <p:cNvPr id="31" name="Straight Connector 30">
              <a:extLst>
                <a:ext uri="{FF2B5EF4-FFF2-40B4-BE49-F238E27FC236}">
                  <a16:creationId xmlns:a16="http://schemas.microsoft.com/office/drawing/2014/main" id="{56022127-95C9-49A6-8C84-97F6FB7B4283}"/>
                </a:ext>
              </a:extLst>
            </p:cNvPr>
            <p:cNvCxnSpPr/>
            <p:nvPr/>
          </p:nvCxnSpPr>
          <p:spPr>
            <a:xfrm>
              <a:off x="1818526"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840BA86-D21F-4FAB-B56B-B0478C13790D}"/>
                </a:ext>
              </a:extLst>
            </p:cNvPr>
            <p:cNvCxnSpPr/>
            <p:nvPr/>
          </p:nvCxnSpPr>
          <p:spPr>
            <a:xfrm>
              <a:off x="1818526"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93287C6-1152-469A-B064-E988F78B51D7}"/>
                </a:ext>
              </a:extLst>
            </p:cNvPr>
            <p:cNvCxnSpPr/>
            <p:nvPr/>
          </p:nvCxnSpPr>
          <p:spPr>
            <a:xfrm>
              <a:off x="1818526"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BB7A804-2A5E-4D0F-93AF-C20FAF81EBAA}"/>
                </a:ext>
              </a:extLst>
            </p:cNvPr>
            <p:cNvCxnSpPr/>
            <p:nvPr/>
          </p:nvCxnSpPr>
          <p:spPr>
            <a:xfrm>
              <a:off x="1818526"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35C6D0E-A739-410A-B973-23C19E838976}"/>
                </a:ext>
              </a:extLst>
            </p:cNvPr>
            <p:cNvCxnSpPr/>
            <p:nvPr/>
          </p:nvCxnSpPr>
          <p:spPr>
            <a:xfrm>
              <a:off x="1818526"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4EF3D9FE-9F8F-4989-B62B-668D68F8D7D0}"/>
              </a:ext>
            </a:extLst>
          </p:cNvPr>
          <p:cNvGrpSpPr/>
          <p:nvPr/>
        </p:nvGrpSpPr>
        <p:grpSpPr>
          <a:xfrm>
            <a:off x="7373030" y="4607981"/>
            <a:ext cx="2341471" cy="61200"/>
            <a:chOff x="5849029" y="4616526"/>
            <a:chExt cx="2341471" cy="61200"/>
          </a:xfrm>
        </p:grpSpPr>
        <p:cxnSp>
          <p:nvCxnSpPr>
            <p:cNvPr id="39" name="Straight Connector 38">
              <a:extLst>
                <a:ext uri="{FF2B5EF4-FFF2-40B4-BE49-F238E27FC236}">
                  <a16:creationId xmlns:a16="http://schemas.microsoft.com/office/drawing/2014/main" id="{0E53EEED-0AF0-4080-B64F-97172CE09FBC}"/>
                </a:ext>
              </a:extLst>
            </p:cNvPr>
            <p:cNvCxnSpPr/>
            <p:nvPr/>
          </p:nvCxnSpPr>
          <p:spPr>
            <a:xfrm rot="5400000">
              <a:off x="7570885"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E0D3A25-440C-4EED-98D6-D397C3BFBA80}"/>
                </a:ext>
              </a:extLst>
            </p:cNvPr>
            <p:cNvCxnSpPr/>
            <p:nvPr/>
          </p:nvCxnSpPr>
          <p:spPr>
            <a:xfrm rot="5400000">
              <a:off x="6986733"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554D8CB-2182-47B9-933B-DA32CA6E7612}"/>
                </a:ext>
              </a:extLst>
            </p:cNvPr>
            <p:cNvCxnSpPr/>
            <p:nvPr/>
          </p:nvCxnSpPr>
          <p:spPr>
            <a:xfrm rot="5400000">
              <a:off x="6402581"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A715CB1-3AD9-43E5-95A4-6E41AB6C049D}"/>
                </a:ext>
              </a:extLst>
            </p:cNvPr>
            <p:cNvCxnSpPr/>
            <p:nvPr/>
          </p:nvCxnSpPr>
          <p:spPr>
            <a:xfrm rot="5400000">
              <a:off x="5818429"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8B58C7B-A953-423E-8807-E04845BD178A}"/>
                </a:ext>
              </a:extLst>
            </p:cNvPr>
            <p:cNvCxnSpPr/>
            <p:nvPr/>
          </p:nvCxnSpPr>
          <p:spPr>
            <a:xfrm rot="5400000">
              <a:off x="8159900"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730CE9A6-16F8-4814-B498-1CD53C203FC7}"/>
              </a:ext>
            </a:extLst>
          </p:cNvPr>
          <p:cNvGrpSpPr/>
          <p:nvPr/>
        </p:nvGrpSpPr>
        <p:grpSpPr>
          <a:xfrm>
            <a:off x="7291133" y="4669979"/>
            <a:ext cx="2525734" cy="343212"/>
            <a:chOff x="1939793" y="5079386"/>
            <a:chExt cx="2525734" cy="343212"/>
          </a:xfrm>
        </p:grpSpPr>
        <p:sp>
          <p:nvSpPr>
            <p:cNvPr id="46" name="TextBox 45">
              <a:extLst>
                <a:ext uri="{FF2B5EF4-FFF2-40B4-BE49-F238E27FC236}">
                  <a16:creationId xmlns:a16="http://schemas.microsoft.com/office/drawing/2014/main" id="{5E9D6799-8399-4A47-B1C4-E76B3D3065B1}"/>
                </a:ext>
              </a:extLst>
            </p:cNvPr>
            <p:cNvSpPr txBox="1"/>
            <p:nvPr/>
          </p:nvSpPr>
          <p:spPr>
            <a:xfrm>
              <a:off x="4259774" y="5079386"/>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47" name="TextBox 46">
              <a:extLst>
                <a:ext uri="{FF2B5EF4-FFF2-40B4-BE49-F238E27FC236}">
                  <a16:creationId xmlns:a16="http://schemas.microsoft.com/office/drawing/2014/main" id="{9D0A6567-A486-4269-8A3E-613C27BA3844}"/>
                </a:ext>
              </a:extLst>
            </p:cNvPr>
            <p:cNvSpPr txBox="1"/>
            <p:nvPr/>
          </p:nvSpPr>
          <p:spPr>
            <a:xfrm>
              <a:off x="3690139"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48" name="TextBox 47">
              <a:extLst>
                <a:ext uri="{FF2B5EF4-FFF2-40B4-BE49-F238E27FC236}">
                  <a16:creationId xmlns:a16="http://schemas.microsoft.com/office/drawing/2014/main" id="{FF8870EB-E56B-4231-944C-09819FC37F7A}"/>
                </a:ext>
              </a:extLst>
            </p:cNvPr>
            <p:cNvSpPr txBox="1"/>
            <p:nvPr/>
          </p:nvSpPr>
          <p:spPr>
            <a:xfrm>
              <a:off x="3106424" y="5079386"/>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49" name="TextBox 48">
              <a:extLst>
                <a:ext uri="{FF2B5EF4-FFF2-40B4-BE49-F238E27FC236}">
                  <a16:creationId xmlns:a16="http://schemas.microsoft.com/office/drawing/2014/main" id="{F6A01D61-C3DC-46B2-92BA-99DD12A59CFE}"/>
                </a:ext>
              </a:extLst>
            </p:cNvPr>
            <p:cNvSpPr txBox="1"/>
            <p:nvPr/>
          </p:nvSpPr>
          <p:spPr>
            <a:xfrm>
              <a:off x="2525914" y="5079386"/>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50" name="TextBox 49">
              <a:extLst>
                <a:ext uri="{FF2B5EF4-FFF2-40B4-BE49-F238E27FC236}">
                  <a16:creationId xmlns:a16="http://schemas.microsoft.com/office/drawing/2014/main" id="{510F5AF2-5163-49AB-B8E5-451563251E8C}"/>
                </a:ext>
              </a:extLst>
            </p:cNvPr>
            <p:cNvSpPr txBox="1"/>
            <p:nvPr/>
          </p:nvSpPr>
          <p:spPr>
            <a:xfrm>
              <a:off x="1939793" y="5079386"/>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51" name="TextBox 50">
              <a:extLst>
                <a:ext uri="{FF2B5EF4-FFF2-40B4-BE49-F238E27FC236}">
                  <a16:creationId xmlns:a16="http://schemas.microsoft.com/office/drawing/2014/main" id="{32D60E24-24C3-4C8E-8912-71CCFF275368}"/>
                </a:ext>
              </a:extLst>
            </p:cNvPr>
            <p:cNvSpPr txBox="1"/>
            <p:nvPr/>
          </p:nvSpPr>
          <p:spPr>
            <a:xfrm>
              <a:off x="2021689" y="5207154"/>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grpSp>
        <p:nvGrpSpPr>
          <p:cNvPr id="52" name="Group 51">
            <a:extLst>
              <a:ext uri="{FF2B5EF4-FFF2-40B4-BE49-F238E27FC236}">
                <a16:creationId xmlns:a16="http://schemas.microsoft.com/office/drawing/2014/main" id="{0882F7D9-FCC1-4147-B596-1D34D82849A4}"/>
              </a:ext>
            </a:extLst>
          </p:cNvPr>
          <p:cNvGrpSpPr/>
          <p:nvPr/>
        </p:nvGrpSpPr>
        <p:grpSpPr>
          <a:xfrm>
            <a:off x="6699374" y="2806002"/>
            <a:ext cx="467742" cy="1785692"/>
            <a:chOff x="5003495" y="3187232"/>
            <a:chExt cx="467742" cy="1785692"/>
          </a:xfrm>
        </p:grpSpPr>
        <p:sp>
          <p:nvSpPr>
            <p:cNvPr id="53" name="TextBox 52">
              <a:extLst>
                <a:ext uri="{FF2B5EF4-FFF2-40B4-BE49-F238E27FC236}">
                  <a16:creationId xmlns:a16="http://schemas.microsoft.com/office/drawing/2014/main" id="{D73A3311-5287-46DF-9D68-462187EE2E02}"/>
                </a:ext>
              </a:extLst>
            </p:cNvPr>
            <p:cNvSpPr txBox="1"/>
            <p:nvPr/>
          </p:nvSpPr>
          <p:spPr>
            <a:xfrm>
              <a:off x="5003495" y="4788258"/>
              <a:ext cx="467742"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-0.5</a:t>
              </a:r>
            </a:p>
          </p:txBody>
        </p:sp>
        <p:sp>
          <p:nvSpPr>
            <p:cNvPr id="54" name="TextBox 53">
              <a:extLst>
                <a:ext uri="{FF2B5EF4-FFF2-40B4-BE49-F238E27FC236}">
                  <a16:creationId xmlns:a16="http://schemas.microsoft.com/office/drawing/2014/main" id="{8CE12C91-9A73-468D-A1C2-41CDC5578D75}"/>
                </a:ext>
              </a:extLst>
            </p:cNvPr>
            <p:cNvSpPr txBox="1"/>
            <p:nvPr/>
          </p:nvSpPr>
          <p:spPr>
            <a:xfrm>
              <a:off x="5192888" y="4388002"/>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a:t>
              </a:r>
            </a:p>
          </p:txBody>
        </p:sp>
        <p:sp>
          <p:nvSpPr>
            <p:cNvPr id="55" name="TextBox 54">
              <a:extLst>
                <a:ext uri="{FF2B5EF4-FFF2-40B4-BE49-F238E27FC236}">
                  <a16:creationId xmlns:a16="http://schemas.microsoft.com/office/drawing/2014/main" id="{B5138587-9579-4B88-A49A-CD410097FB35}"/>
                </a:ext>
              </a:extLst>
            </p:cNvPr>
            <p:cNvSpPr txBox="1"/>
            <p:nvPr/>
          </p:nvSpPr>
          <p:spPr>
            <a:xfrm>
              <a:off x="5104654" y="3987745"/>
              <a:ext cx="366582"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0.5</a:t>
              </a:r>
            </a:p>
          </p:txBody>
        </p:sp>
        <p:sp>
          <p:nvSpPr>
            <p:cNvPr id="56" name="TextBox 55">
              <a:extLst>
                <a:ext uri="{FF2B5EF4-FFF2-40B4-BE49-F238E27FC236}">
                  <a16:creationId xmlns:a16="http://schemas.microsoft.com/office/drawing/2014/main" id="{7F575BCB-7C0C-4D70-AD5E-FD6F35A8452F}"/>
                </a:ext>
              </a:extLst>
            </p:cNvPr>
            <p:cNvSpPr txBox="1"/>
            <p:nvPr/>
          </p:nvSpPr>
          <p:spPr>
            <a:xfrm>
              <a:off x="5192888" y="358748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1.0</a:t>
              </a:r>
            </a:p>
          </p:txBody>
        </p:sp>
        <p:sp>
          <p:nvSpPr>
            <p:cNvPr id="57" name="TextBox 56">
              <a:extLst>
                <a:ext uri="{FF2B5EF4-FFF2-40B4-BE49-F238E27FC236}">
                  <a16:creationId xmlns:a16="http://schemas.microsoft.com/office/drawing/2014/main" id="{3EB527D6-696B-400B-923C-87F9CB0D7D22}"/>
                </a:ext>
              </a:extLst>
            </p:cNvPr>
            <p:cNvSpPr txBox="1"/>
            <p:nvPr/>
          </p:nvSpPr>
          <p:spPr>
            <a:xfrm>
              <a:off x="5232367" y="3187232"/>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mn-cs"/>
                </a:rPr>
                <a:t>1.5</a:t>
              </a:r>
            </a:p>
          </p:txBody>
        </p:sp>
      </p:grpSp>
      <p:sp>
        <p:nvSpPr>
          <p:cNvPr id="61" name="TextBox 60">
            <a:extLst>
              <a:ext uri="{FF2B5EF4-FFF2-40B4-BE49-F238E27FC236}">
                <a16:creationId xmlns:a16="http://schemas.microsoft.com/office/drawing/2014/main" id="{E5F8926B-53C5-43C8-B1AC-53E7F5E3CA20}"/>
              </a:ext>
            </a:extLst>
          </p:cNvPr>
          <p:cNvSpPr txBox="1"/>
          <p:nvPr/>
        </p:nvSpPr>
        <p:spPr>
          <a:xfrm rot="16200000">
            <a:off x="5626612" y="3406119"/>
            <a:ext cx="1861238" cy="583493"/>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Change in haemoglobin levels from baseline</a:t>
            </a:r>
          </a:p>
        </p:txBody>
      </p:sp>
      <p:sp>
        <p:nvSpPr>
          <p:cNvPr id="62" name="TextBox 61">
            <a:extLst>
              <a:ext uri="{FF2B5EF4-FFF2-40B4-BE49-F238E27FC236}">
                <a16:creationId xmlns:a16="http://schemas.microsoft.com/office/drawing/2014/main" id="{E82FAD05-B9C7-4E3F-9D03-6BA445A99F97}"/>
              </a:ext>
            </a:extLst>
          </p:cNvPr>
          <p:cNvSpPr txBox="1"/>
          <p:nvPr/>
        </p:nvSpPr>
        <p:spPr>
          <a:xfrm>
            <a:off x="9160562" y="2892961"/>
            <a:ext cx="6767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p&lt;0.001</a:t>
            </a:r>
          </a:p>
        </p:txBody>
      </p:sp>
      <p:grpSp>
        <p:nvGrpSpPr>
          <p:cNvPr id="3" name="Group 2">
            <a:extLst>
              <a:ext uri="{FF2B5EF4-FFF2-40B4-BE49-F238E27FC236}">
                <a16:creationId xmlns:a16="http://schemas.microsoft.com/office/drawing/2014/main" id="{60E8E7AF-B6C2-46E1-9A82-08D16DACD21D}"/>
              </a:ext>
            </a:extLst>
          </p:cNvPr>
          <p:cNvGrpSpPr/>
          <p:nvPr/>
        </p:nvGrpSpPr>
        <p:grpSpPr>
          <a:xfrm>
            <a:off x="7343241" y="3510858"/>
            <a:ext cx="2412465" cy="977828"/>
            <a:chOff x="5819240" y="3510858"/>
            <a:chExt cx="2412465" cy="977828"/>
          </a:xfrm>
        </p:grpSpPr>
        <p:grpSp>
          <p:nvGrpSpPr>
            <p:cNvPr id="64" name="Group 63">
              <a:extLst>
                <a:ext uri="{FF2B5EF4-FFF2-40B4-BE49-F238E27FC236}">
                  <a16:creationId xmlns:a16="http://schemas.microsoft.com/office/drawing/2014/main" id="{013D312D-0ECD-4C87-A76C-0637C20E3ADD}"/>
                </a:ext>
              </a:extLst>
            </p:cNvPr>
            <p:cNvGrpSpPr/>
            <p:nvPr/>
          </p:nvGrpSpPr>
          <p:grpSpPr>
            <a:xfrm>
              <a:off x="7560648" y="3536524"/>
              <a:ext cx="80558" cy="192412"/>
              <a:chOff x="3743571" y="3308401"/>
              <a:chExt cx="80558" cy="722480"/>
            </a:xfrm>
          </p:grpSpPr>
          <p:cxnSp>
            <p:nvCxnSpPr>
              <p:cNvPr id="104" name="Straight Connector 103">
                <a:extLst>
                  <a:ext uri="{FF2B5EF4-FFF2-40B4-BE49-F238E27FC236}">
                    <a16:creationId xmlns:a16="http://schemas.microsoft.com/office/drawing/2014/main" id="{577F4486-D8C1-4CA9-8BF2-8EDED091EE9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E9668AD7-8119-4627-B934-EC477BDD48E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2A7DF77D-AA25-4E9E-98E2-93F4D85D60F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a:extLst>
                <a:ext uri="{FF2B5EF4-FFF2-40B4-BE49-F238E27FC236}">
                  <a16:creationId xmlns:a16="http://schemas.microsoft.com/office/drawing/2014/main" id="{0038846E-259E-48A7-AF2D-AABD60D9DA8A}"/>
                </a:ext>
              </a:extLst>
            </p:cNvPr>
            <p:cNvGrpSpPr/>
            <p:nvPr/>
          </p:nvGrpSpPr>
          <p:grpSpPr>
            <a:xfrm>
              <a:off x="8151147" y="3510858"/>
              <a:ext cx="80558" cy="205108"/>
              <a:chOff x="3743571" y="3308401"/>
              <a:chExt cx="80558" cy="722480"/>
            </a:xfrm>
          </p:grpSpPr>
          <p:cxnSp>
            <p:nvCxnSpPr>
              <p:cNvPr id="101" name="Straight Connector 100">
                <a:extLst>
                  <a:ext uri="{FF2B5EF4-FFF2-40B4-BE49-F238E27FC236}">
                    <a16:creationId xmlns:a16="http://schemas.microsoft.com/office/drawing/2014/main" id="{5BCFC1B1-C9D9-4F01-A08A-BA6FDD70F3A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C25BA548-DE91-4FB0-AED4-A0ED1B0BF98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0DF71C66-2BA3-4B13-9ECB-4D8BD59BFB8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FD7FC418-1869-4D5C-BF40-696A784A8978}"/>
                </a:ext>
              </a:extLst>
            </p:cNvPr>
            <p:cNvGrpSpPr/>
            <p:nvPr/>
          </p:nvGrpSpPr>
          <p:grpSpPr>
            <a:xfrm>
              <a:off x="6977739" y="3513307"/>
              <a:ext cx="80558" cy="179962"/>
              <a:chOff x="3743571" y="3308401"/>
              <a:chExt cx="80558" cy="722480"/>
            </a:xfrm>
          </p:grpSpPr>
          <p:cxnSp>
            <p:nvCxnSpPr>
              <p:cNvPr id="98" name="Straight Connector 97">
                <a:extLst>
                  <a:ext uri="{FF2B5EF4-FFF2-40B4-BE49-F238E27FC236}">
                    <a16:creationId xmlns:a16="http://schemas.microsoft.com/office/drawing/2014/main" id="{B8B1B3C6-EFE0-42BC-893C-9F8FFD69415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03229878-0413-4556-A803-B7DD7B9AA5B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18634B51-35CE-400B-8442-55041F156CF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C4E72F95-1F64-4646-B1C1-76CC3EE01494}"/>
                </a:ext>
              </a:extLst>
            </p:cNvPr>
            <p:cNvGrpSpPr/>
            <p:nvPr/>
          </p:nvGrpSpPr>
          <p:grpSpPr>
            <a:xfrm>
              <a:off x="6393234" y="3637154"/>
              <a:ext cx="80558" cy="153392"/>
              <a:chOff x="3743571" y="3308401"/>
              <a:chExt cx="80558" cy="722480"/>
            </a:xfrm>
          </p:grpSpPr>
          <p:cxnSp>
            <p:nvCxnSpPr>
              <p:cNvPr id="95" name="Straight Connector 94">
                <a:extLst>
                  <a:ext uri="{FF2B5EF4-FFF2-40B4-BE49-F238E27FC236}">
                    <a16:creationId xmlns:a16="http://schemas.microsoft.com/office/drawing/2014/main" id="{FF2739BD-5933-434A-A1BA-2B2EF540BDE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4C988356-2BAF-4CD6-9BEA-249589BDE1D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41583734-9FFC-45C9-B1E6-731A9D4A7CE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6A1F7B96-E258-4AC8-8C6F-1BC768A94127}"/>
                </a:ext>
              </a:extLst>
            </p:cNvPr>
            <p:cNvGrpSpPr/>
            <p:nvPr/>
          </p:nvGrpSpPr>
          <p:grpSpPr>
            <a:xfrm>
              <a:off x="6393234" y="4270097"/>
              <a:ext cx="80558" cy="131669"/>
              <a:chOff x="3743571" y="3308401"/>
              <a:chExt cx="80558" cy="722480"/>
            </a:xfrm>
          </p:grpSpPr>
          <p:cxnSp>
            <p:nvCxnSpPr>
              <p:cNvPr id="92" name="Straight Connector 91">
                <a:extLst>
                  <a:ext uri="{FF2B5EF4-FFF2-40B4-BE49-F238E27FC236}">
                    <a16:creationId xmlns:a16="http://schemas.microsoft.com/office/drawing/2014/main" id="{F2794869-BC38-4C8B-80A4-8C884F04B29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C2E4C328-1157-4498-A449-6DAE2C0328C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A8FF7F1-9277-4F24-BF04-2D252D04E5A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65EDA004-B86F-45C9-AB93-B3EC932E1D80}"/>
                </a:ext>
              </a:extLst>
            </p:cNvPr>
            <p:cNvGrpSpPr/>
            <p:nvPr/>
          </p:nvGrpSpPr>
          <p:grpSpPr>
            <a:xfrm>
              <a:off x="7560648" y="4312596"/>
              <a:ext cx="80558" cy="155253"/>
              <a:chOff x="3743571" y="3308401"/>
              <a:chExt cx="80558" cy="722480"/>
            </a:xfrm>
          </p:grpSpPr>
          <p:cxnSp>
            <p:nvCxnSpPr>
              <p:cNvPr id="89" name="Straight Connector 88">
                <a:extLst>
                  <a:ext uri="{FF2B5EF4-FFF2-40B4-BE49-F238E27FC236}">
                    <a16:creationId xmlns:a16="http://schemas.microsoft.com/office/drawing/2014/main" id="{9C48E678-768E-4343-B6CD-ADD4107B007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2F8D8C4-C1F5-48AB-850A-61DBA9B423D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77791133-566B-44FA-887D-130C1D9E2F7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BA279D84-509F-4A4C-960C-A474FCCD7B69}"/>
                </a:ext>
              </a:extLst>
            </p:cNvPr>
            <p:cNvGrpSpPr/>
            <p:nvPr/>
          </p:nvGrpSpPr>
          <p:grpSpPr>
            <a:xfrm>
              <a:off x="8151147" y="4317460"/>
              <a:ext cx="80558" cy="171226"/>
              <a:chOff x="3743571" y="3308400"/>
              <a:chExt cx="80558" cy="722481"/>
            </a:xfrm>
          </p:grpSpPr>
          <p:cxnSp>
            <p:nvCxnSpPr>
              <p:cNvPr id="86" name="Straight Connector 85">
                <a:extLst>
                  <a:ext uri="{FF2B5EF4-FFF2-40B4-BE49-F238E27FC236}">
                    <a16:creationId xmlns:a16="http://schemas.microsoft.com/office/drawing/2014/main" id="{A3B361BC-F551-4D92-B4B6-D99466245CFB}"/>
                  </a:ext>
                </a:extLst>
              </p:cNvPr>
              <p:cNvCxnSpPr>
                <a:cxnSpLocks/>
              </p:cNvCxnSpPr>
              <p:nvPr/>
            </p:nvCxnSpPr>
            <p:spPr>
              <a:xfrm>
                <a:off x="3783850" y="3308400"/>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3B35DBE-A86A-4924-B787-D43AB2E97D5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48A4662-1112-431F-9015-714DD4516D7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2327D391-B7D9-4F27-808D-9621C3CDE1B9}"/>
                </a:ext>
              </a:extLst>
            </p:cNvPr>
            <p:cNvGrpSpPr/>
            <p:nvPr/>
          </p:nvGrpSpPr>
          <p:grpSpPr>
            <a:xfrm>
              <a:off x="6977739" y="4291518"/>
              <a:ext cx="80558" cy="150780"/>
              <a:chOff x="3743571" y="3308401"/>
              <a:chExt cx="80558" cy="722480"/>
            </a:xfrm>
          </p:grpSpPr>
          <p:cxnSp>
            <p:nvCxnSpPr>
              <p:cNvPr id="83" name="Straight Connector 82">
                <a:extLst>
                  <a:ext uri="{FF2B5EF4-FFF2-40B4-BE49-F238E27FC236}">
                    <a16:creationId xmlns:a16="http://schemas.microsoft.com/office/drawing/2014/main" id="{F2090F7A-1FAE-4DEA-80D2-D34859B0C13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D4A987E6-B396-462F-BC1D-E26C2BD80BE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05186BA7-B3A2-4404-9E1C-C292CF453F4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2" name="Oval 71">
              <a:extLst>
                <a:ext uri="{FF2B5EF4-FFF2-40B4-BE49-F238E27FC236}">
                  <a16:creationId xmlns:a16="http://schemas.microsoft.com/office/drawing/2014/main" id="{2E0C82F3-E28B-4EE2-B052-892D54DB45BC}"/>
                </a:ext>
              </a:extLst>
            </p:cNvPr>
            <p:cNvSpPr/>
            <p:nvPr/>
          </p:nvSpPr>
          <p:spPr>
            <a:xfrm>
              <a:off x="6982040" y="433087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3" name="Oval 72">
              <a:extLst>
                <a:ext uri="{FF2B5EF4-FFF2-40B4-BE49-F238E27FC236}">
                  <a16:creationId xmlns:a16="http://schemas.microsoft.com/office/drawing/2014/main" id="{D5D28143-1CFB-4C24-9708-10532220F6E0}"/>
                </a:ext>
              </a:extLst>
            </p:cNvPr>
            <p:cNvSpPr/>
            <p:nvPr/>
          </p:nvSpPr>
          <p:spPr>
            <a:xfrm>
              <a:off x="7564949" y="435595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4" name="Oval 73">
              <a:extLst>
                <a:ext uri="{FF2B5EF4-FFF2-40B4-BE49-F238E27FC236}">
                  <a16:creationId xmlns:a16="http://schemas.microsoft.com/office/drawing/2014/main" id="{FD67CAA2-B310-4BE2-95F1-14909BE6FFEA}"/>
                </a:ext>
              </a:extLst>
            </p:cNvPr>
            <p:cNvSpPr/>
            <p:nvPr/>
          </p:nvSpPr>
          <p:spPr>
            <a:xfrm>
              <a:off x="8155448" y="436548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5" name="Oval 74">
              <a:extLst>
                <a:ext uri="{FF2B5EF4-FFF2-40B4-BE49-F238E27FC236}">
                  <a16:creationId xmlns:a16="http://schemas.microsoft.com/office/drawing/2014/main" id="{1D019D07-BFA7-492E-B586-B36E822926B1}"/>
                </a:ext>
              </a:extLst>
            </p:cNvPr>
            <p:cNvSpPr/>
            <p:nvPr/>
          </p:nvSpPr>
          <p:spPr>
            <a:xfrm>
              <a:off x="6397535" y="430124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6" name="Freeform: Shape 75">
              <a:extLst>
                <a:ext uri="{FF2B5EF4-FFF2-40B4-BE49-F238E27FC236}">
                  <a16:creationId xmlns:a16="http://schemas.microsoft.com/office/drawing/2014/main" id="{2A9633B2-2A12-4EA4-B012-E37237915650}"/>
                </a:ext>
              </a:extLst>
            </p:cNvPr>
            <p:cNvSpPr/>
            <p:nvPr/>
          </p:nvSpPr>
          <p:spPr>
            <a:xfrm>
              <a:off x="5855768" y="4111800"/>
              <a:ext cx="2335083" cy="291581"/>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 name="connsiteX0" fmla="*/ 0 w 2328519"/>
                <a:gd name="connsiteY0" fmla="*/ 303246 h 303246"/>
                <a:gd name="connsiteX1" fmla="*/ 586277 w 2328519"/>
                <a:gd name="connsiteY1" fmla="*/ 5778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8519"/>
                <a:gd name="connsiteY0" fmla="*/ 303246 h 303246"/>
                <a:gd name="connsiteX1" fmla="*/ 582491 w 2328519"/>
                <a:gd name="connsiteY1" fmla="*/ 4779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6626"/>
                <a:gd name="connsiteY0" fmla="*/ 205834 h 205834"/>
                <a:gd name="connsiteX1" fmla="*/ 580598 w 2326626"/>
                <a:gd name="connsiteY1" fmla="*/ 47799 h 205834"/>
                <a:gd name="connsiteX2" fmla="*/ 1174612 w 2326626"/>
                <a:gd name="connsiteY2" fmla="*/ 0 h 205834"/>
                <a:gd name="connsiteX3" fmla="*/ 1753997 w 2326626"/>
                <a:gd name="connsiteY3" fmla="*/ 163146 h 205834"/>
                <a:gd name="connsiteX4" fmla="*/ 2326626 w 2326626"/>
                <a:gd name="connsiteY4" fmla="*/ 8443 h 205834"/>
                <a:gd name="connsiteX0" fmla="*/ 0 w 2326626"/>
                <a:gd name="connsiteY0" fmla="*/ 197391 h 271173"/>
                <a:gd name="connsiteX1" fmla="*/ 580598 w 2326626"/>
                <a:gd name="connsiteY1" fmla="*/ 39356 h 271173"/>
                <a:gd name="connsiteX2" fmla="*/ 1172903 w 2326626"/>
                <a:gd name="connsiteY2" fmla="*/ 271173 h 271173"/>
                <a:gd name="connsiteX3" fmla="*/ 1753997 w 2326626"/>
                <a:gd name="connsiteY3" fmla="*/ 154703 h 271173"/>
                <a:gd name="connsiteX4" fmla="*/ 2326626 w 2326626"/>
                <a:gd name="connsiteY4" fmla="*/ 0 h 271173"/>
                <a:gd name="connsiteX0" fmla="*/ 0 w 2326626"/>
                <a:gd name="connsiteY0" fmla="*/ 197391 h 337011"/>
                <a:gd name="connsiteX1" fmla="*/ 584016 w 2326626"/>
                <a:gd name="connsiteY1" fmla="*/ 337011 h 337011"/>
                <a:gd name="connsiteX2" fmla="*/ 1172903 w 2326626"/>
                <a:gd name="connsiteY2" fmla="*/ 271173 h 337011"/>
                <a:gd name="connsiteX3" fmla="*/ 1753997 w 2326626"/>
                <a:gd name="connsiteY3" fmla="*/ 154703 h 337011"/>
                <a:gd name="connsiteX4" fmla="*/ 2326626 w 2326626"/>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7160 w 2319789"/>
                <a:gd name="connsiteY3" fmla="*/ 154703 h 337011"/>
                <a:gd name="connsiteX4" fmla="*/ 2319789 w 2319789"/>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2033 w 2319789"/>
                <a:gd name="connsiteY3" fmla="*/ 91564 h 337011"/>
                <a:gd name="connsiteX4" fmla="*/ 2319789 w 2319789"/>
                <a:gd name="connsiteY4" fmla="*/ 0 h 337011"/>
                <a:gd name="connsiteX0" fmla="*/ 0 w 2333462"/>
                <a:gd name="connsiteY0" fmla="*/ 316905 h 463290"/>
                <a:gd name="connsiteX1" fmla="*/ 577179 w 2333462"/>
                <a:gd name="connsiteY1" fmla="*/ 463290 h 463290"/>
                <a:gd name="connsiteX2" fmla="*/ 1166066 w 2333462"/>
                <a:gd name="connsiteY2" fmla="*/ 397452 h 463290"/>
                <a:gd name="connsiteX3" fmla="*/ 1742033 w 2333462"/>
                <a:gd name="connsiteY3" fmla="*/ 217843 h 463290"/>
                <a:gd name="connsiteX4" fmla="*/ 2333462 w 2333462"/>
                <a:gd name="connsiteY4" fmla="*/ 0 h 463290"/>
                <a:gd name="connsiteX0" fmla="*/ 0 w 2333462"/>
                <a:gd name="connsiteY0" fmla="*/ 316905 h 638691"/>
                <a:gd name="connsiteX1" fmla="*/ 575558 w 2333462"/>
                <a:gd name="connsiteY1" fmla="*/ 638691 h 638691"/>
                <a:gd name="connsiteX2" fmla="*/ 1166066 w 2333462"/>
                <a:gd name="connsiteY2" fmla="*/ 397452 h 638691"/>
                <a:gd name="connsiteX3" fmla="*/ 1742033 w 2333462"/>
                <a:gd name="connsiteY3" fmla="*/ 217843 h 638691"/>
                <a:gd name="connsiteX4" fmla="*/ 2333462 w 2333462"/>
                <a:gd name="connsiteY4" fmla="*/ 0 h 638691"/>
                <a:gd name="connsiteX0" fmla="*/ 0 w 2333462"/>
                <a:gd name="connsiteY0" fmla="*/ 331878 h 638691"/>
                <a:gd name="connsiteX1" fmla="*/ 575558 w 2333462"/>
                <a:gd name="connsiteY1" fmla="*/ 638691 h 638691"/>
                <a:gd name="connsiteX2" fmla="*/ 1166066 w 2333462"/>
                <a:gd name="connsiteY2" fmla="*/ 397452 h 638691"/>
                <a:gd name="connsiteX3" fmla="*/ 1742033 w 2333462"/>
                <a:gd name="connsiteY3" fmla="*/ 217843 h 638691"/>
                <a:gd name="connsiteX4" fmla="*/ 2333462 w 2333462"/>
                <a:gd name="connsiteY4" fmla="*/ 0 h 638691"/>
                <a:gd name="connsiteX0" fmla="*/ 0 w 2333462"/>
                <a:gd name="connsiteY0" fmla="*/ 331878 h 671249"/>
                <a:gd name="connsiteX1" fmla="*/ 575558 w 2333462"/>
                <a:gd name="connsiteY1" fmla="*/ 638691 h 671249"/>
                <a:gd name="connsiteX2" fmla="*/ 1164445 w 2333462"/>
                <a:gd name="connsiteY2" fmla="*/ 671249 h 671249"/>
                <a:gd name="connsiteX3" fmla="*/ 1742033 w 2333462"/>
                <a:gd name="connsiteY3" fmla="*/ 217843 h 671249"/>
                <a:gd name="connsiteX4" fmla="*/ 2333462 w 2333462"/>
                <a:gd name="connsiteY4" fmla="*/ 0 h 671249"/>
                <a:gd name="connsiteX0" fmla="*/ 0 w 2333462"/>
                <a:gd name="connsiteY0" fmla="*/ 331878 h 701264"/>
                <a:gd name="connsiteX1" fmla="*/ 575558 w 2333462"/>
                <a:gd name="connsiteY1" fmla="*/ 638691 h 701264"/>
                <a:gd name="connsiteX2" fmla="*/ 1164445 w 2333462"/>
                <a:gd name="connsiteY2" fmla="*/ 671249 h 701264"/>
                <a:gd name="connsiteX3" fmla="*/ 1740411 w 2333462"/>
                <a:gd name="connsiteY3" fmla="*/ 701264 h 701264"/>
                <a:gd name="connsiteX4" fmla="*/ 2333462 w 2333462"/>
                <a:gd name="connsiteY4" fmla="*/ 0 h 701264"/>
                <a:gd name="connsiteX0" fmla="*/ 0 w 2335083"/>
                <a:gd name="connsiteY0" fmla="*/ 0 h 384697"/>
                <a:gd name="connsiteX1" fmla="*/ 575558 w 2335083"/>
                <a:gd name="connsiteY1" fmla="*/ 306813 h 384697"/>
                <a:gd name="connsiteX2" fmla="*/ 1164445 w 2335083"/>
                <a:gd name="connsiteY2" fmla="*/ 339371 h 384697"/>
                <a:gd name="connsiteX3" fmla="*/ 1740411 w 2335083"/>
                <a:gd name="connsiteY3" fmla="*/ 369386 h 384697"/>
                <a:gd name="connsiteX4" fmla="*/ 2335083 w 2335083"/>
                <a:gd name="connsiteY4" fmla="*/ 384697 h 38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083" h="384697">
                  <a:moveTo>
                    <a:pt x="0" y="0"/>
                  </a:moveTo>
                  <a:lnTo>
                    <a:pt x="575558" y="306813"/>
                  </a:lnTo>
                  <a:lnTo>
                    <a:pt x="1164445" y="339371"/>
                  </a:lnTo>
                  <a:lnTo>
                    <a:pt x="1740411" y="369386"/>
                  </a:lnTo>
                  <a:lnTo>
                    <a:pt x="2335083" y="384697"/>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77" name="Freeform: Shape 76">
              <a:extLst>
                <a:ext uri="{FF2B5EF4-FFF2-40B4-BE49-F238E27FC236}">
                  <a16:creationId xmlns:a16="http://schemas.microsoft.com/office/drawing/2014/main" id="{BC5883EE-5B91-4B2D-A9FD-8305820143CC}"/>
                </a:ext>
              </a:extLst>
            </p:cNvPr>
            <p:cNvSpPr/>
            <p:nvPr/>
          </p:nvSpPr>
          <p:spPr>
            <a:xfrm>
              <a:off x="5857626" y="3605463"/>
              <a:ext cx="2331902" cy="509299"/>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318048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232450 h 1260475"/>
                <a:gd name="connsiteX0" fmla="*/ 0 w 2338387"/>
                <a:gd name="connsiteY0" fmla="*/ 1028025 h 1028025"/>
                <a:gd name="connsiteX1" fmla="*/ 580413 w 2338387"/>
                <a:gd name="connsiteY1" fmla="*/ 341786 h 1028025"/>
                <a:gd name="connsiteX2" fmla="*/ 1162110 w 2338387"/>
                <a:gd name="connsiteY2" fmla="*/ 77642 h 1028025"/>
                <a:gd name="connsiteX3" fmla="*/ 1743811 w 2338387"/>
                <a:gd name="connsiteY3" fmla="*/ 136291 h 1028025"/>
                <a:gd name="connsiteX4" fmla="*/ 2338387 w 2338387"/>
                <a:gd name="connsiteY4" fmla="*/ 0 h 1028025"/>
                <a:gd name="connsiteX0" fmla="*/ 0 w 2338387"/>
                <a:gd name="connsiteY0" fmla="*/ 1068729 h 1068729"/>
                <a:gd name="connsiteX1" fmla="*/ 580413 w 2338387"/>
                <a:gd name="connsiteY1" fmla="*/ 382490 h 1068729"/>
                <a:gd name="connsiteX2" fmla="*/ 1162110 w 2338387"/>
                <a:gd name="connsiteY2" fmla="*/ 118346 h 1068729"/>
                <a:gd name="connsiteX3" fmla="*/ 1743811 w 2338387"/>
                <a:gd name="connsiteY3" fmla="*/ 176995 h 1068729"/>
                <a:gd name="connsiteX4" fmla="*/ 2338387 w 2338387"/>
                <a:gd name="connsiteY4" fmla="*/ 0 h 1068729"/>
                <a:gd name="connsiteX0" fmla="*/ 0 w 2338387"/>
                <a:gd name="connsiteY0" fmla="*/ 1068729 h 1068729"/>
                <a:gd name="connsiteX1" fmla="*/ 580413 w 2338387"/>
                <a:gd name="connsiteY1" fmla="*/ 382490 h 1068729"/>
                <a:gd name="connsiteX2" fmla="*/ 1158691 w 2338387"/>
                <a:gd name="connsiteY2" fmla="*/ 87218 h 1068729"/>
                <a:gd name="connsiteX3" fmla="*/ 1743811 w 2338387"/>
                <a:gd name="connsiteY3" fmla="*/ 176995 h 1068729"/>
                <a:gd name="connsiteX4" fmla="*/ 2338387 w 2338387"/>
                <a:gd name="connsiteY4" fmla="*/ 0 h 1068729"/>
                <a:gd name="connsiteX0" fmla="*/ 0 w 2338387"/>
                <a:gd name="connsiteY0" fmla="*/ 1068729 h 1068729"/>
                <a:gd name="connsiteX1" fmla="*/ 575286 w 2338387"/>
                <a:gd name="connsiteY1" fmla="*/ 760809 h 1068729"/>
                <a:gd name="connsiteX2" fmla="*/ 1158691 w 2338387"/>
                <a:gd name="connsiteY2" fmla="*/ 87218 h 1068729"/>
                <a:gd name="connsiteX3" fmla="*/ 1743811 w 2338387"/>
                <a:gd name="connsiteY3" fmla="*/ 176995 h 1068729"/>
                <a:gd name="connsiteX4" fmla="*/ 2338387 w 2338387"/>
                <a:gd name="connsiteY4" fmla="*/ 0 h 1068729"/>
                <a:gd name="connsiteX0" fmla="*/ 0 w 2335145"/>
                <a:gd name="connsiteY0" fmla="*/ 981511 h 981511"/>
                <a:gd name="connsiteX1" fmla="*/ 575286 w 2335145"/>
                <a:gd name="connsiteY1" fmla="*/ 673591 h 981511"/>
                <a:gd name="connsiteX2" fmla="*/ 1158691 w 2335145"/>
                <a:gd name="connsiteY2" fmla="*/ 0 h 981511"/>
                <a:gd name="connsiteX3" fmla="*/ 1743811 w 2335145"/>
                <a:gd name="connsiteY3" fmla="*/ 89777 h 981511"/>
                <a:gd name="connsiteX4" fmla="*/ 2335145 w 2335145"/>
                <a:gd name="connsiteY4" fmla="*/ 310260 h 981511"/>
                <a:gd name="connsiteX0" fmla="*/ 0 w 2335145"/>
                <a:gd name="connsiteY0" fmla="*/ 981511 h 981511"/>
                <a:gd name="connsiteX1" fmla="*/ 575286 w 2335145"/>
                <a:gd name="connsiteY1" fmla="*/ 673591 h 981511"/>
                <a:gd name="connsiteX2" fmla="*/ 1158691 w 2335145"/>
                <a:gd name="connsiteY2" fmla="*/ 0 h 981511"/>
                <a:gd name="connsiteX3" fmla="*/ 1747053 w 2335145"/>
                <a:gd name="connsiteY3" fmla="*/ 325993 h 981511"/>
                <a:gd name="connsiteX4" fmla="*/ 2335145 w 2335145"/>
                <a:gd name="connsiteY4" fmla="*/ 310260 h 981511"/>
                <a:gd name="connsiteX0" fmla="*/ 0 w 2335145"/>
                <a:gd name="connsiteY0" fmla="*/ 695326 h 695326"/>
                <a:gd name="connsiteX1" fmla="*/ 575286 w 2335145"/>
                <a:gd name="connsiteY1" fmla="*/ 387406 h 695326"/>
                <a:gd name="connsiteX2" fmla="*/ 1171661 w 2335145"/>
                <a:gd name="connsiteY2" fmla="*/ 0 h 695326"/>
                <a:gd name="connsiteX3" fmla="*/ 1747053 w 2335145"/>
                <a:gd name="connsiteY3" fmla="*/ 39808 h 695326"/>
                <a:gd name="connsiteX4" fmla="*/ 2335145 w 2335145"/>
                <a:gd name="connsiteY4" fmla="*/ 24075 h 695326"/>
                <a:gd name="connsiteX0" fmla="*/ 0 w 2335145"/>
                <a:gd name="connsiteY0" fmla="*/ 695326 h 695326"/>
                <a:gd name="connsiteX1" fmla="*/ 580150 w 2335145"/>
                <a:gd name="connsiteY1" fmla="*/ 144376 h 695326"/>
                <a:gd name="connsiteX2" fmla="*/ 1171661 w 2335145"/>
                <a:gd name="connsiteY2" fmla="*/ 0 h 695326"/>
                <a:gd name="connsiteX3" fmla="*/ 1747053 w 2335145"/>
                <a:gd name="connsiteY3" fmla="*/ 39808 h 695326"/>
                <a:gd name="connsiteX4" fmla="*/ 2335145 w 2335145"/>
                <a:gd name="connsiteY4" fmla="*/ 24075 h 695326"/>
                <a:gd name="connsiteX0" fmla="*/ 0 w 2331902"/>
                <a:gd name="connsiteY0" fmla="*/ 713496 h 713496"/>
                <a:gd name="connsiteX1" fmla="*/ 576907 w 2331902"/>
                <a:gd name="connsiteY1" fmla="*/ 144376 h 713496"/>
                <a:gd name="connsiteX2" fmla="*/ 1168418 w 2331902"/>
                <a:gd name="connsiteY2" fmla="*/ 0 h 713496"/>
                <a:gd name="connsiteX3" fmla="*/ 1743810 w 2331902"/>
                <a:gd name="connsiteY3" fmla="*/ 39808 h 713496"/>
                <a:gd name="connsiteX4" fmla="*/ 2331902 w 2331902"/>
                <a:gd name="connsiteY4" fmla="*/ 24075 h 71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902" h="713496">
                  <a:moveTo>
                    <a:pt x="0" y="713496"/>
                  </a:moveTo>
                  <a:lnTo>
                    <a:pt x="576907" y="144376"/>
                  </a:lnTo>
                  <a:lnTo>
                    <a:pt x="1168418" y="0"/>
                  </a:lnTo>
                  <a:lnTo>
                    <a:pt x="1743810" y="39808"/>
                  </a:lnTo>
                  <a:lnTo>
                    <a:pt x="2331902" y="24075"/>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8" name="Oval 77">
              <a:extLst>
                <a:ext uri="{FF2B5EF4-FFF2-40B4-BE49-F238E27FC236}">
                  <a16:creationId xmlns:a16="http://schemas.microsoft.com/office/drawing/2014/main" id="{304CE09C-1EF3-40EE-8EFB-2C55DA940BF6}"/>
                </a:ext>
              </a:extLst>
            </p:cNvPr>
            <p:cNvSpPr/>
            <p:nvPr/>
          </p:nvSpPr>
          <p:spPr>
            <a:xfrm>
              <a:off x="6982040" y="356862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9" name="Oval 78">
              <a:extLst>
                <a:ext uri="{FF2B5EF4-FFF2-40B4-BE49-F238E27FC236}">
                  <a16:creationId xmlns:a16="http://schemas.microsoft.com/office/drawing/2014/main" id="{B13A7956-088F-4915-A90B-2A815F3291CB}"/>
                </a:ext>
              </a:extLst>
            </p:cNvPr>
            <p:cNvSpPr/>
            <p:nvPr/>
          </p:nvSpPr>
          <p:spPr>
            <a:xfrm>
              <a:off x="7564949" y="359498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80" name="Oval 79">
              <a:extLst>
                <a:ext uri="{FF2B5EF4-FFF2-40B4-BE49-F238E27FC236}">
                  <a16:creationId xmlns:a16="http://schemas.microsoft.com/office/drawing/2014/main" id="{C14FC68F-4602-4723-81A5-2F32E18BB765}"/>
                </a:ext>
              </a:extLst>
            </p:cNvPr>
            <p:cNvSpPr/>
            <p:nvPr/>
          </p:nvSpPr>
          <p:spPr>
            <a:xfrm>
              <a:off x="8155448" y="357759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81" name="Oval 80">
              <a:extLst>
                <a:ext uri="{FF2B5EF4-FFF2-40B4-BE49-F238E27FC236}">
                  <a16:creationId xmlns:a16="http://schemas.microsoft.com/office/drawing/2014/main" id="{868E36DD-9480-4361-8EC2-C20BAC50A546}"/>
                </a:ext>
              </a:extLst>
            </p:cNvPr>
            <p:cNvSpPr/>
            <p:nvPr/>
          </p:nvSpPr>
          <p:spPr>
            <a:xfrm>
              <a:off x="6397535" y="367482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82" name="Oval 81">
              <a:extLst>
                <a:ext uri="{FF2B5EF4-FFF2-40B4-BE49-F238E27FC236}">
                  <a16:creationId xmlns:a16="http://schemas.microsoft.com/office/drawing/2014/main" id="{CC9203FF-1591-40E4-A722-A3E984C06DC4}"/>
                </a:ext>
              </a:extLst>
            </p:cNvPr>
            <p:cNvSpPr/>
            <p:nvPr/>
          </p:nvSpPr>
          <p:spPr>
            <a:xfrm>
              <a:off x="5819240" y="407637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107" name="TextBox 106">
            <a:extLst>
              <a:ext uri="{FF2B5EF4-FFF2-40B4-BE49-F238E27FC236}">
                <a16:creationId xmlns:a16="http://schemas.microsoft.com/office/drawing/2014/main" id="{6FD2E50E-C27E-4267-BE42-A2276307D8AC}"/>
              </a:ext>
            </a:extLst>
          </p:cNvPr>
          <p:cNvSpPr txBox="1"/>
          <p:nvPr/>
        </p:nvSpPr>
        <p:spPr>
          <a:xfrm>
            <a:off x="7302354" y="2631323"/>
            <a:ext cx="2546265" cy="317779"/>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Change in haemoglobin levels for no anaemia from baseline</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109" name="Group 108">
            <a:extLst>
              <a:ext uri="{FF2B5EF4-FFF2-40B4-BE49-F238E27FC236}">
                <a16:creationId xmlns:a16="http://schemas.microsoft.com/office/drawing/2014/main" id="{29AD8B66-9B38-4B24-B913-7E6638C4C1AC}"/>
              </a:ext>
            </a:extLst>
          </p:cNvPr>
          <p:cNvGrpSpPr/>
          <p:nvPr/>
        </p:nvGrpSpPr>
        <p:grpSpPr>
          <a:xfrm>
            <a:off x="2390893" y="4898756"/>
            <a:ext cx="3539530" cy="437600"/>
            <a:chOff x="760877" y="5265117"/>
            <a:chExt cx="3539530" cy="437600"/>
          </a:xfrm>
        </p:grpSpPr>
        <p:sp>
          <p:nvSpPr>
            <p:cNvPr id="195" name="TextBox 194">
              <a:extLst>
                <a:ext uri="{FF2B5EF4-FFF2-40B4-BE49-F238E27FC236}">
                  <a16:creationId xmlns:a16="http://schemas.microsoft.com/office/drawing/2014/main" id="{033DC462-178C-481A-AA80-F561A4BEB2D0}"/>
                </a:ext>
              </a:extLst>
            </p:cNvPr>
            <p:cNvSpPr txBox="1"/>
            <p:nvPr/>
          </p:nvSpPr>
          <p:spPr>
            <a:xfrm>
              <a:off x="3972826" y="5396608"/>
              <a:ext cx="32758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305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285</a:t>
              </a:r>
            </a:p>
          </p:txBody>
        </p:sp>
        <p:sp>
          <p:nvSpPr>
            <p:cNvPr id="196" name="TextBox 195">
              <a:extLst>
                <a:ext uri="{FF2B5EF4-FFF2-40B4-BE49-F238E27FC236}">
                  <a16:creationId xmlns:a16="http://schemas.microsoft.com/office/drawing/2014/main" id="{5761FE20-4917-418D-9178-DB141202E899}"/>
                </a:ext>
              </a:extLst>
            </p:cNvPr>
            <p:cNvSpPr txBox="1"/>
            <p:nvPr/>
          </p:nvSpPr>
          <p:spPr>
            <a:xfrm>
              <a:off x="3388310" y="5396608"/>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309</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284</a:t>
              </a:r>
            </a:p>
          </p:txBody>
        </p:sp>
        <p:sp>
          <p:nvSpPr>
            <p:cNvPr id="197" name="TextBox 196">
              <a:extLst>
                <a:ext uri="{FF2B5EF4-FFF2-40B4-BE49-F238E27FC236}">
                  <a16:creationId xmlns:a16="http://schemas.microsoft.com/office/drawing/2014/main" id="{AA06123B-7AE8-4800-AD0D-362286DE45B0}"/>
                </a:ext>
              </a:extLst>
            </p:cNvPr>
            <p:cNvSpPr txBox="1"/>
            <p:nvPr/>
          </p:nvSpPr>
          <p:spPr>
            <a:xfrm>
              <a:off x="2804594" y="5396608"/>
              <a:ext cx="329184"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314</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298</a:t>
              </a:r>
            </a:p>
          </p:txBody>
        </p:sp>
        <p:sp>
          <p:nvSpPr>
            <p:cNvPr id="198" name="TextBox 197">
              <a:extLst>
                <a:ext uri="{FF2B5EF4-FFF2-40B4-BE49-F238E27FC236}">
                  <a16:creationId xmlns:a16="http://schemas.microsoft.com/office/drawing/2014/main" id="{199E30A4-2964-47DA-BBD2-25D6C0F30EE9}"/>
                </a:ext>
              </a:extLst>
            </p:cNvPr>
            <p:cNvSpPr txBox="1"/>
            <p:nvPr/>
          </p:nvSpPr>
          <p:spPr>
            <a:xfrm>
              <a:off x="2221680" y="5396608"/>
              <a:ext cx="327581"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323</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304</a:t>
              </a:r>
            </a:p>
          </p:txBody>
        </p:sp>
        <p:sp>
          <p:nvSpPr>
            <p:cNvPr id="199" name="TextBox 198">
              <a:extLst>
                <a:ext uri="{FF2B5EF4-FFF2-40B4-BE49-F238E27FC236}">
                  <a16:creationId xmlns:a16="http://schemas.microsoft.com/office/drawing/2014/main" id="{A4D430C9-ADAC-419D-8EE3-B71A712D2652}"/>
                </a:ext>
              </a:extLst>
            </p:cNvPr>
            <p:cNvSpPr txBox="1"/>
            <p:nvPr/>
          </p:nvSpPr>
          <p:spPr>
            <a:xfrm>
              <a:off x="1639567" y="5396608"/>
              <a:ext cx="324375" cy="306109"/>
            </a:xfrm>
            <a:prstGeom prst="rect">
              <a:avLst/>
            </a:prstGeom>
            <a:noFill/>
          </p:spPr>
          <p:txBody>
            <a:bodyPr wrap="none" lIns="36000" tIns="0" rIns="3600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336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321</a:t>
              </a:r>
            </a:p>
          </p:txBody>
        </p:sp>
        <p:sp>
          <p:nvSpPr>
            <p:cNvPr id="200" name="TextBox 199">
              <a:extLst>
                <a:ext uri="{FF2B5EF4-FFF2-40B4-BE49-F238E27FC236}">
                  <a16:creationId xmlns:a16="http://schemas.microsoft.com/office/drawing/2014/main" id="{80D311FB-B8C8-40FD-BF6B-0327CBD6A1C7}"/>
                </a:ext>
              </a:extLst>
            </p:cNvPr>
            <p:cNvSpPr txBox="1"/>
            <p:nvPr/>
          </p:nvSpPr>
          <p:spPr>
            <a:xfrm>
              <a:off x="760877" y="5265117"/>
              <a:ext cx="813290" cy="402803"/>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Poppins Light"/>
                  <a:ea typeface="+mn-ea"/>
                  <a:cs typeface="+mn-cs"/>
                </a:rPr>
                <a:t>No. at risk</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Placebo</a:t>
              </a:r>
            </a:p>
          </p:txBody>
        </p:sp>
      </p:grpSp>
      <p:sp>
        <p:nvSpPr>
          <p:cNvPr id="110" name="TextBox 109">
            <a:extLst>
              <a:ext uri="{FF2B5EF4-FFF2-40B4-BE49-F238E27FC236}">
                <a16:creationId xmlns:a16="http://schemas.microsoft.com/office/drawing/2014/main" id="{F723C3A3-79AB-43C0-83D7-41A1EC1AD8A9}"/>
              </a:ext>
            </a:extLst>
          </p:cNvPr>
          <p:cNvSpPr txBox="1"/>
          <p:nvPr/>
        </p:nvSpPr>
        <p:spPr>
          <a:xfrm>
            <a:off x="3355262" y="2631978"/>
            <a:ext cx="2518602" cy="16081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No anaemia at baseline</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4" name="Group 3">
            <a:extLst>
              <a:ext uri="{FF2B5EF4-FFF2-40B4-BE49-F238E27FC236}">
                <a16:creationId xmlns:a16="http://schemas.microsoft.com/office/drawing/2014/main" id="{1E671B28-E572-49E8-A261-04284E078CC1}"/>
              </a:ext>
            </a:extLst>
          </p:cNvPr>
          <p:cNvGrpSpPr/>
          <p:nvPr/>
        </p:nvGrpSpPr>
        <p:grpSpPr>
          <a:xfrm>
            <a:off x="2247831" y="2635327"/>
            <a:ext cx="3626033" cy="2378930"/>
            <a:chOff x="723830" y="2635327"/>
            <a:chExt cx="3626033" cy="2378930"/>
          </a:xfrm>
        </p:grpSpPr>
        <p:sp>
          <p:nvSpPr>
            <p:cNvPr id="136" name="Freeform: Shape 135">
              <a:extLst>
                <a:ext uri="{FF2B5EF4-FFF2-40B4-BE49-F238E27FC236}">
                  <a16:creationId xmlns:a16="http://schemas.microsoft.com/office/drawing/2014/main" id="{B88708B2-922F-4FF4-8F86-57AADD1F7F43}"/>
                </a:ext>
              </a:extLst>
            </p:cNvPr>
            <p:cNvSpPr/>
            <p:nvPr/>
          </p:nvSpPr>
          <p:spPr>
            <a:xfrm>
              <a:off x="1911485" y="4435813"/>
              <a:ext cx="2344366" cy="64851"/>
            </a:xfrm>
            <a:custGeom>
              <a:avLst/>
              <a:gdLst>
                <a:gd name="connsiteX0" fmla="*/ 2336260 w 2336260"/>
                <a:gd name="connsiteY0" fmla="*/ 0 h 353438"/>
                <a:gd name="connsiteX1" fmla="*/ 1747736 w 2336260"/>
                <a:gd name="connsiteY1" fmla="*/ 56744 h 353438"/>
                <a:gd name="connsiteX2" fmla="*/ 1157592 w 2336260"/>
                <a:gd name="connsiteY2" fmla="*/ 204280 h 353438"/>
                <a:gd name="connsiteX3" fmla="*/ 575553 w 2336260"/>
                <a:gd name="connsiteY3" fmla="*/ 236706 h 353438"/>
                <a:gd name="connsiteX4" fmla="*/ 0 w 2336260"/>
                <a:gd name="connsiteY4" fmla="*/ 353438 h 353438"/>
                <a:gd name="connsiteX0" fmla="*/ 2336260 w 2336260"/>
                <a:gd name="connsiteY0" fmla="*/ 0 h 353438"/>
                <a:gd name="connsiteX1" fmla="*/ 1744494 w 2336260"/>
                <a:gd name="connsiteY1" fmla="*/ 290208 h 353438"/>
                <a:gd name="connsiteX2" fmla="*/ 1157592 w 2336260"/>
                <a:gd name="connsiteY2" fmla="*/ 204280 h 353438"/>
                <a:gd name="connsiteX3" fmla="*/ 575553 w 2336260"/>
                <a:gd name="connsiteY3" fmla="*/ 236706 h 353438"/>
                <a:gd name="connsiteX4" fmla="*/ 0 w 2336260"/>
                <a:gd name="connsiteY4" fmla="*/ 353438 h 353438"/>
                <a:gd name="connsiteX0" fmla="*/ 2344366 w 2344366"/>
                <a:gd name="connsiteY0" fmla="*/ 84307 h 149158"/>
                <a:gd name="connsiteX1" fmla="*/ 1744494 w 2344366"/>
                <a:gd name="connsiteY1" fmla="*/ 85928 h 149158"/>
                <a:gd name="connsiteX2" fmla="*/ 1157592 w 2344366"/>
                <a:gd name="connsiteY2" fmla="*/ 0 h 149158"/>
                <a:gd name="connsiteX3" fmla="*/ 575553 w 2344366"/>
                <a:gd name="connsiteY3" fmla="*/ 32426 h 149158"/>
                <a:gd name="connsiteX4" fmla="*/ 0 w 2344366"/>
                <a:gd name="connsiteY4" fmla="*/ 149158 h 149158"/>
                <a:gd name="connsiteX0" fmla="*/ 2344366 w 2344366"/>
                <a:gd name="connsiteY0" fmla="*/ 51881 h 116732"/>
                <a:gd name="connsiteX1" fmla="*/ 1744494 w 2344366"/>
                <a:gd name="connsiteY1" fmla="*/ 53502 h 116732"/>
                <a:gd name="connsiteX2" fmla="*/ 1154350 w 2344366"/>
                <a:gd name="connsiteY2" fmla="*/ 53501 h 116732"/>
                <a:gd name="connsiteX3" fmla="*/ 575553 w 2344366"/>
                <a:gd name="connsiteY3" fmla="*/ 0 h 116732"/>
                <a:gd name="connsiteX4" fmla="*/ 0 w 2344366"/>
                <a:gd name="connsiteY4" fmla="*/ 116732 h 116732"/>
                <a:gd name="connsiteX0" fmla="*/ 2344366 w 2344366"/>
                <a:gd name="connsiteY0" fmla="*/ 0 h 64851"/>
                <a:gd name="connsiteX1" fmla="*/ 1744494 w 2344366"/>
                <a:gd name="connsiteY1" fmla="*/ 1621 h 64851"/>
                <a:gd name="connsiteX2" fmla="*/ 1154350 w 2344366"/>
                <a:gd name="connsiteY2" fmla="*/ 1620 h 64851"/>
                <a:gd name="connsiteX3" fmla="*/ 577174 w 2344366"/>
                <a:gd name="connsiteY3" fmla="*/ 12970 h 64851"/>
                <a:gd name="connsiteX4" fmla="*/ 0 w 2344366"/>
                <a:gd name="connsiteY4" fmla="*/ 64851 h 6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366" h="64851">
                  <a:moveTo>
                    <a:pt x="2344366" y="0"/>
                  </a:moveTo>
                  <a:lnTo>
                    <a:pt x="1744494" y="1621"/>
                  </a:lnTo>
                  <a:lnTo>
                    <a:pt x="1154350" y="1620"/>
                  </a:lnTo>
                  <a:lnTo>
                    <a:pt x="577174" y="12970"/>
                  </a:lnTo>
                  <a:lnTo>
                    <a:pt x="0" y="64851"/>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12" name="Group 111">
              <a:extLst>
                <a:ext uri="{FF2B5EF4-FFF2-40B4-BE49-F238E27FC236}">
                  <a16:creationId xmlns:a16="http://schemas.microsoft.com/office/drawing/2014/main" id="{DF16C10E-1D26-4120-B1CC-3EAD669B3759}"/>
                </a:ext>
              </a:extLst>
            </p:cNvPr>
            <p:cNvGrpSpPr/>
            <p:nvPr/>
          </p:nvGrpSpPr>
          <p:grpSpPr>
            <a:xfrm>
              <a:off x="3616615" y="3683803"/>
              <a:ext cx="80558" cy="212125"/>
              <a:chOff x="3743571" y="3308401"/>
              <a:chExt cx="80558" cy="722480"/>
            </a:xfrm>
          </p:grpSpPr>
          <p:cxnSp>
            <p:nvCxnSpPr>
              <p:cNvPr id="192" name="Straight Connector 191">
                <a:extLst>
                  <a:ext uri="{FF2B5EF4-FFF2-40B4-BE49-F238E27FC236}">
                    <a16:creationId xmlns:a16="http://schemas.microsoft.com/office/drawing/2014/main" id="{5BD7693F-5113-4D5B-80A0-C81FC871556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809D027-435F-4863-BE01-44B74B86D6F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73ACD1C6-E13D-48E4-91E7-0C80BCC9564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a:extLst>
                <a:ext uri="{FF2B5EF4-FFF2-40B4-BE49-F238E27FC236}">
                  <a16:creationId xmlns:a16="http://schemas.microsoft.com/office/drawing/2014/main" id="{BE5990E2-A1C4-4551-B0F3-763DAA6E3122}"/>
                </a:ext>
              </a:extLst>
            </p:cNvPr>
            <p:cNvGrpSpPr/>
            <p:nvPr/>
          </p:nvGrpSpPr>
          <p:grpSpPr>
            <a:xfrm>
              <a:off x="4207549" y="3639765"/>
              <a:ext cx="80558" cy="215631"/>
              <a:chOff x="3743571" y="3308401"/>
              <a:chExt cx="80558" cy="722480"/>
            </a:xfrm>
          </p:grpSpPr>
          <p:cxnSp>
            <p:nvCxnSpPr>
              <p:cNvPr id="189" name="Straight Connector 188">
                <a:extLst>
                  <a:ext uri="{FF2B5EF4-FFF2-40B4-BE49-F238E27FC236}">
                    <a16:creationId xmlns:a16="http://schemas.microsoft.com/office/drawing/2014/main" id="{CDCDF84C-9806-4B36-B9F0-D6F1BBDAA5B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B7773BFF-7DC3-4363-9B5F-2AE4EDE7605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46BC48BA-F363-428D-90E3-64A473E2B44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4" name="Group 113">
              <a:extLst>
                <a:ext uri="{FF2B5EF4-FFF2-40B4-BE49-F238E27FC236}">
                  <a16:creationId xmlns:a16="http://schemas.microsoft.com/office/drawing/2014/main" id="{DD1DEE58-AD63-430A-A7A3-60C51E9C790C}"/>
                </a:ext>
              </a:extLst>
            </p:cNvPr>
            <p:cNvGrpSpPr/>
            <p:nvPr/>
          </p:nvGrpSpPr>
          <p:grpSpPr>
            <a:xfrm>
              <a:off x="3031421" y="3595992"/>
              <a:ext cx="80558" cy="220494"/>
              <a:chOff x="3743571" y="3308401"/>
              <a:chExt cx="80558" cy="722480"/>
            </a:xfrm>
          </p:grpSpPr>
          <p:cxnSp>
            <p:nvCxnSpPr>
              <p:cNvPr id="186" name="Straight Connector 185">
                <a:extLst>
                  <a:ext uri="{FF2B5EF4-FFF2-40B4-BE49-F238E27FC236}">
                    <a16:creationId xmlns:a16="http://schemas.microsoft.com/office/drawing/2014/main" id="{B0838717-1A7E-495E-BA32-DA525DFEC1B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FD648181-61F8-430A-84B0-A34806182F9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BE912591-9698-4C17-9A82-73D18CFBED1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5" name="Group 114">
              <a:extLst>
                <a:ext uri="{FF2B5EF4-FFF2-40B4-BE49-F238E27FC236}">
                  <a16:creationId xmlns:a16="http://schemas.microsoft.com/office/drawing/2014/main" id="{96E9F7F6-25B3-4507-90BB-D8664B1C6159}"/>
                </a:ext>
              </a:extLst>
            </p:cNvPr>
            <p:cNvGrpSpPr/>
            <p:nvPr/>
          </p:nvGrpSpPr>
          <p:grpSpPr>
            <a:xfrm>
              <a:off x="2447815" y="3795409"/>
              <a:ext cx="80558" cy="196174"/>
              <a:chOff x="3743571" y="3308401"/>
              <a:chExt cx="80558" cy="722480"/>
            </a:xfrm>
          </p:grpSpPr>
          <p:cxnSp>
            <p:nvCxnSpPr>
              <p:cNvPr id="183" name="Straight Connector 182">
                <a:extLst>
                  <a:ext uri="{FF2B5EF4-FFF2-40B4-BE49-F238E27FC236}">
                    <a16:creationId xmlns:a16="http://schemas.microsoft.com/office/drawing/2014/main" id="{45EA254C-04BA-4811-B72E-BACF6C5DC45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40A4E67C-B7E1-431C-A95A-84FFADAFD36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A95DA62C-AA4A-4886-8431-C8469242A4A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6" name="Group 115">
              <a:extLst>
                <a:ext uri="{FF2B5EF4-FFF2-40B4-BE49-F238E27FC236}">
                  <a16:creationId xmlns:a16="http://schemas.microsoft.com/office/drawing/2014/main" id="{5C960B4F-65A5-4BB6-B9E0-F41CC83C6C56}"/>
                </a:ext>
              </a:extLst>
            </p:cNvPr>
            <p:cNvGrpSpPr/>
            <p:nvPr/>
          </p:nvGrpSpPr>
          <p:grpSpPr>
            <a:xfrm>
              <a:off x="2447815" y="4392039"/>
              <a:ext cx="80558" cy="90792"/>
              <a:chOff x="3743571" y="3308401"/>
              <a:chExt cx="80558" cy="722480"/>
            </a:xfrm>
          </p:grpSpPr>
          <p:cxnSp>
            <p:nvCxnSpPr>
              <p:cNvPr id="180" name="Straight Connector 179">
                <a:extLst>
                  <a:ext uri="{FF2B5EF4-FFF2-40B4-BE49-F238E27FC236}">
                    <a16:creationId xmlns:a16="http://schemas.microsoft.com/office/drawing/2014/main" id="{D27F4D99-2A72-45BD-B37A-66896F7F1A0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BF9E771F-A33E-4D9A-A6C7-E2FC66F2F34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865ED294-F5EC-43AD-ABB5-A40C256DF94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7" name="Group 116">
              <a:extLst>
                <a:ext uri="{FF2B5EF4-FFF2-40B4-BE49-F238E27FC236}">
                  <a16:creationId xmlns:a16="http://schemas.microsoft.com/office/drawing/2014/main" id="{4147ECEE-E90C-44F9-AE4E-056D7938DDEC}"/>
                </a:ext>
              </a:extLst>
            </p:cNvPr>
            <p:cNvGrpSpPr/>
            <p:nvPr/>
          </p:nvGrpSpPr>
          <p:grpSpPr>
            <a:xfrm>
              <a:off x="3616615" y="4372582"/>
              <a:ext cx="80558" cy="97277"/>
              <a:chOff x="3743571" y="3308401"/>
              <a:chExt cx="80558" cy="722480"/>
            </a:xfrm>
          </p:grpSpPr>
          <p:cxnSp>
            <p:nvCxnSpPr>
              <p:cNvPr id="177" name="Straight Connector 176">
                <a:extLst>
                  <a:ext uri="{FF2B5EF4-FFF2-40B4-BE49-F238E27FC236}">
                    <a16:creationId xmlns:a16="http://schemas.microsoft.com/office/drawing/2014/main" id="{E9D0DE08-6087-406F-AF43-278D3F35CE9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64D7F11E-B760-484E-AA92-51079116BAE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62D0B382-B077-492C-9ED9-D00A0A8BC4A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8" name="Group 117">
              <a:extLst>
                <a:ext uri="{FF2B5EF4-FFF2-40B4-BE49-F238E27FC236}">
                  <a16:creationId xmlns:a16="http://schemas.microsoft.com/office/drawing/2014/main" id="{A6237E5F-F1AD-4FFC-A334-E57505A0F5F7}"/>
                </a:ext>
              </a:extLst>
            </p:cNvPr>
            <p:cNvGrpSpPr/>
            <p:nvPr/>
          </p:nvGrpSpPr>
          <p:grpSpPr>
            <a:xfrm flipV="1">
              <a:off x="4207549" y="4369340"/>
              <a:ext cx="80558" cy="100520"/>
              <a:chOff x="3743571" y="3308401"/>
              <a:chExt cx="80558" cy="722480"/>
            </a:xfrm>
          </p:grpSpPr>
          <p:cxnSp>
            <p:nvCxnSpPr>
              <p:cNvPr id="174" name="Straight Connector 173">
                <a:extLst>
                  <a:ext uri="{FF2B5EF4-FFF2-40B4-BE49-F238E27FC236}">
                    <a16:creationId xmlns:a16="http://schemas.microsoft.com/office/drawing/2014/main" id="{6C762A04-5507-46CD-8992-7C3B8046DA4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B09DE05E-F773-4EA9-8F5D-A04D5EAE977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3AB7424C-A056-4FAF-B9CC-0DE900365AE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209681E1-5DC4-4CAE-9A39-3611ADE9F734}"/>
                </a:ext>
              </a:extLst>
            </p:cNvPr>
            <p:cNvGrpSpPr/>
            <p:nvPr/>
          </p:nvGrpSpPr>
          <p:grpSpPr>
            <a:xfrm>
              <a:off x="3031421" y="4375826"/>
              <a:ext cx="80558" cy="92412"/>
              <a:chOff x="3743571" y="3308401"/>
              <a:chExt cx="80558" cy="722480"/>
            </a:xfrm>
          </p:grpSpPr>
          <p:cxnSp>
            <p:nvCxnSpPr>
              <p:cNvPr id="171" name="Straight Connector 170">
                <a:extLst>
                  <a:ext uri="{FF2B5EF4-FFF2-40B4-BE49-F238E27FC236}">
                    <a16:creationId xmlns:a16="http://schemas.microsoft.com/office/drawing/2014/main" id="{2B9CC8C6-E0DF-476E-A0AF-CCB70395907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3F08C2D2-DDB9-4F3A-AC58-E88873BDF9F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EED2B349-8DE0-435D-BF5D-7C6098E1631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0" name="Oval 119">
              <a:extLst>
                <a:ext uri="{FF2B5EF4-FFF2-40B4-BE49-F238E27FC236}">
                  <a16:creationId xmlns:a16="http://schemas.microsoft.com/office/drawing/2014/main" id="{70A82081-86C0-4665-BD76-AA9D561D7D01}"/>
                </a:ext>
              </a:extLst>
            </p:cNvPr>
            <p:cNvSpPr/>
            <p:nvPr/>
          </p:nvSpPr>
          <p:spPr>
            <a:xfrm>
              <a:off x="3035722" y="440062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21" name="Oval 120">
              <a:extLst>
                <a:ext uri="{FF2B5EF4-FFF2-40B4-BE49-F238E27FC236}">
                  <a16:creationId xmlns:a16="http://schemas.microsoft.com/office/drawing/2014/main" id="{C43BC4E7-E7F1-40BA-AE4A-ACFC461210B8}"/>
                </a:ext>
              </a:extLst>
            </p:cNvPr>
            <p:cNvSpPr/>
            <p:nvPr/>
          </p:nvSpPr>
          <p:spPr>
            <a:xfrm>
              <a:off x="3620916" y="439893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22" name="Oval 121">
              <a:extLst>
                <a:ext uri="{FF2B5EF4-FFF2-40B4-BE49-F238E27FC236}">
                  <a16:creationId xmlns:a16="http://schemas.microsoft.com/office/drawing/2014/main" id="{9C9CA8AC-B5D4-4A4A-9F7B-BABBC4FCC319}"/>
                </a:ext>
              </a:extLst>
            </p:cNvPr>
            <p:cNvSpPr/>
            <p:nvPr/>
          </p:nvSpPr>
          <p:spPr>
            <a:xfrm>
              <a:off x="4209862" y="4398999"/>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23" name="Oval 122">
              <a:extLst>
                <a:ext uri="{FF2B5EF4-FFF2-40B4-BE49-F238E27FC236}">
                  <a16:creationId xmlns:a16="http://schemas.microsoft.com/office/drawing/2014/main" id="{FDA94D97-238D-41DF-AF70-3E4B1F36D4FF}"/>
                </a:ext>
              </a:extLst>
            </p:cNvPr>
            <p:cNvSpPr/>
            <p:nvPr/>
          </p:nvSpPr>
          <p:spPr>
            <a:xfrm>
              <a:off x="2452116" y="4410855"/>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24" name="Group 123">
              <a:extLst>
                <a:ext uri="{FF2B5EF4-FFF2-40B4-BE49-F238E27FC236}">
                  <a16:creationId xmlns:a16="http://schemas.microsoft.com/office/drawing/2014/main" id="{52239E52-2D7C-4151-A251-64A9CD1C85DF}"/>
                </a:ext>
              </a:extLst>
            </p:cNvPr>
            <p:cNvGrpSpPr/>
            <p:nvPr/>
          </p:nvGrpSpPr>
          <p:grpSpPr>
            <a:xfrm>
              <a:off x="1709018" y="2900250"/>
              <a:ext cx="2537359" cy="1771124"/>
              <a:chOff x="1603002" y="3281480"/>
              <a:chExt cx="2537359" cy="1771124"/>
            </a:xfrm>
          </p:grpSpPr>
          <p:sp>
            <p:nvSpPr>
              <p:cNvPr id="154" name="Freeform: Shape 153">
                <a:extLst>
                  <a:ext uri="{FF2B5EF4-FFF2-40B4-BE49-F238E27FC236}">
                    <a16:creationId xmlns:a16="http://schemas.microsoft.com/office/drawing/2014/main" id="{AFD03478-092D-44FF-9D77-93E07A209C3D}"/>
                  </a:ext>
                </a:extLst>
              </p:cNvPr>
              <p:cNvSpPr/>
              <p:nvPr/>
            </p:nvSpPr>
            <p:spPr>
              <a:xfrm>
                <a:off x="1660100" y="3281480"/>
                <a:ext cx="2480261"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55" name="Group 154">
                <a:extLst>
                  <a:ext uri="{FF2B5EF4-FFF2-40B4-BE49-F238E27FC236}">
                    <a16:creationId xmlns:a16="http://schemas.microsoft.com/office/drawing/2014/main" id="{123A2872-8FC6-453D-B1A2-098805E15E6F}"/>
                  </a:ext>
                </a:extLst>
              </p:cNvPr>
              <p:cNvGrpSpPr/>
              <p:nvPr/>
            </p:nvGrpSpPr>
            <p:grpSpPr>
              <a:xfrm>
                <a:off x="1603002" y="3281571"/>
                <a:ext cx="61200" cy="1601203"/>
                <a:chOff x="1603002" y="3281571"/>
                <a:chExt cx="61200" cy="1601203"/>
              </a:xfrm>
            </p:grpSpPr>
            <p:cxnSp>
              <p:nvCxnSpPr>
                <p:cNvPr id="162" name="Straight Connector 161">
                  <a:extLst>
                    <a:ext uri="{FF2B5EF4-FFF2-40B4-BE49-F238E27FC236}">
                      <a16:creationId xmlns:a16="http://schemas.microsoft.com/office/drawing/2014/main" id="{EAFDDC37-62CA-4355-92C5-CC9F7DF57B97}"/>
                    </a:ext>
                  </a:extLst>
                </p:cNvPr>
                <p:cNvCxnSpPr/>
                <p:nvPr/>
              </p:nvCxnSpPr>
              <p:spPr>
                <a:xfrm>
                  <a:off x="1603002"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3775507D-D804-44FD-9C4B-811388A11E48}"/>
                    </a:ext>
                  </a:extLst>
                </p:cNvPr>
                <p:cNvCxnSpPr/>
                <p:nvPr/>
              </p:nvCxnSpPr>
              <p:spPr>
                <a:xfrm>
                  <a:off x="1603002"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0B5D906B-FD78-4F5D-9F92-82043A3D5D35}"/>
                    </a:ext>
                  </a:extLst>
                </p:cNvPr>
                <p:cNvCxnSpPr/>
                <p:nvPr/>
              </p:nvCxnSpPr>
              <p:spPr>
                <a:xfrm>
                  <a:off x="1603002"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799AF08A-0695-4D39-9359-13DE024B48AF}"/>
                    </a:ext>
                  </a:extLst>
                </p:cNvPr>
                <p:cNvCxnSpPr/>
                <p:nvPr/>
              </p:nvCxnSpPr>
              <p:spPr>
                <a:xfrm>
                  <a:off x="1603002"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3A8A115B-0826-4803-B6CA-BBACD5AB6B79}"/>
                    </a:ext>
                  </a:extLst>
                </p:cNvPr>
                <p:cNvCxnSpPr/>
                <p:nvPr/>
              </p:nvCxnSpPr>
              <p:spPr>
                <a:xfrm>
                  <a:off x="1603002"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6" name="Group 155">
                <a:extLst>
                  <a:ext uri="{FF2B5EF4-FFF2-40B4-BE49-F238E27FC236}">
                    <a16:creationId xmlns:a16="http://schemas.microsoft.com/office/drawing/2014/main" id="{F10AC7A2-236B-460D-A229-6AF85831C7AE}"/>
                  </a:ext>
                </a:extLst>
              </p:cNvPr>
              <p:cNvGrpSpPr/>
              <p:nvPr/>
            </p:nvGrpSpPr>
            <p:grpSpPr>
              <a:xfrm>
                <a:off x="1800009" y="4991404"/>
                <a:ext cx="2339883" cy="61200"/>
                <a:chOff x="1800009" y="4991404"/>
                <a:chExt cx="2339883" cy="61200"/>
              </a:xfrm>
            </p:grpSpPr>
            <p:cxnSp>
              <p:nvCxnSpPr>
                <p:cNvPr id="157" name="Straight Connector 156">
                  <a:extLst>
                    <a:ext uri="{FF2B5EF4-FFF2-40B4-BE49-F238E27FC236}">
                      <a16:creationId xmlns:a16="http://schemas.microsoft.com/office/drawing/2014/main" id="{D174E5A8-44CD-45B9-9B75-E0F3F5C0FF6B}"/>
                    </a:ext>
                  </a:extLst>
                </p:cNvPr>
                <p:cNvCxnSpPr/>
                <p:nvPr/>
              </p:nvCxnSpPr>
              <p:spPr>
                <a:xfrm rot="5400000">
                  <a:off x="3521865"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719890DD-1FFB-4A20-95C5-A8D9FBD219DF}"/>
                    </a:ext>
                  </a:extLst>
                </p:cNvPr>
                <p:cNvCxnSpPr/>
                <p:nvPr/>
              </p:nvCxnSpPr>
              <p:spPr>
                <a:xfrm rot="5400000">
                  <a:off x="2937713"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7515B71C-4E64-4765-B964-A736C88BA260}"/>
                    </a:ext>
                  </a:extLst>
                </p:cNvPr>
                <p:cNvCxnSpPr/>
                <p:nvPr/>
              </p:nvCxnSpPr>
              <p:spPr>
                <a:xfrm rot="5400000">
                  <a:off x="2353561"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99EB72E9-9B58-4001-8599-B6426A55D129}"/>
                    </a:ext>
                  </a:extLst>
                </p:cNvPr>
                <p:cNvCxnSpPr/>
                <p:nvPr/>
              </p:nvCxnSpPr>
              <p:spPr>
                <a:xfrm rot="5400000">
                  <a:off x="1769409"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0349D7EE-B56D-4E18-8239-AE282E4D03BC}"/>
                    </a:ext>
                  </a:extLst>
                </p:cNvPr>
                <p:cNvCxnSpPr/>
                <p:nvPr/>
              </p:nvCxnSpPr>
              <p:spPr>
                <a:xfrm rot="5400000">
                  <a:off x="4109292"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25" name="Group 124">
              <a:extLst>
                <a:ext uri="{FF2B5EF4-FFF2-40B4-BE49-F238E27FC236}">
                  <a16:creationId xmlns:a16="http://schemas.microsoft.com/office/drawing/2014/main" id="{D15942EB-8211-491C-9AC8-9C8B0974E850}"/>
                </a:ext>
              </a:extLst>
            </p:cNvPr>
            <p:cNvGrpSpPr/>
            <p:nvPr/>
          </p:nvGrpSpPr>
          <p:grpSpPr>
            <a:xfrm>
              <a:off x="1824129" y="4669979"/>
              <a:ext cx="2525734" cy="184666"/>
              <a:chOff x="1718113" y="5038404"/>
              <a:chExt cx="2525734" cy="184666"/>
            </a:xfrm>
          </p:grpSpPr>
          <p:sp>
            <p:nvSpPr>
              <p:cNvPr id="149" name="TextBox 148">
                <a:extLst>
                  <a:ext uri="{FF2B5EF4-FFF2-40B4-BE49-F238E27FC236}">
                    <a16:creationId xmlns:a16="http://schemas.microsoft.com/office/drawing/2014/main" id="{2583EAAD-5919-48C8-92D4-3F3076425C41}"/>
                  </a:ext>
                </a:extLst>
              </p:cNvPr>
              <p:cNvSpPr txBox="1"/>
              <p:nvPr/>
            </p:nvSpPr>
            <p:spPr>
              <a:xfrm>
                <a:off x="4038094" y="5038404"/>
                <a:ext cx="205753"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150" name="TextBox 149">
                <a:extLst>
                  <a:ext uri="{FF2B5EF4-FFF2-40B4-BE49-F238E27FC236}">
                    <a16:creationId xmlns:a16="http://schemas.microsoft.com/office/drawing/2014/main" id="{0DD008DE-976C-4F23-B0F4-3A6962E9909D}"/>
                  </a:ext>
                </a:extLst>
              </p:cNvPr>
              <p:cNvSpPr txBox="1"/>
              <p:nvPr/>
            </p:nvSpPr>
            <p:spPr>
              <a:xfrm>
                <a:off x="3468459"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9</a:t>
                </a:r>
              </a:p>
            </p:txBody>
          </p:sp>
          <p:sp>
            <p:nvSpPr>
              <p:cNvPr id="151" name="TextBox 150">
                <a:extLst>
                  <a:ext uri="{FF2B5EF4-FFF2-40B4-BE49-F238E27FC236}">
                    <a16:creationId xmlns:a16="http://schemas.microsoft.com/office/drawing/2014/main" id="{4D51C5EB-0C16-441C-A3A4-9971604F9710}"/>
                  </a:ext>
                </a:extLst>
              </p:cNvPr>
              <p:cNvSpPr txBox="1"/>
              <p:nvPr/>
            </p:nvSpPr>
            <p:spPr>
              <a:xfrm>
                <a:off x="2884744" y="5038404"/>
                <a:ext cx="168884"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152" name="TextBox 151">
                <a:extLst>
                  <a:ext uri="{FF2B5EF4-FFF2-40B4-BE49-F238E27FC236}">
                    <a16:creationId xmlns:a16="http://schemas.microsoft.com/office/drawing/2014/main" id="{F38E6729-35DF-4E60-85B1-6A313F360F6C}"/>
                  </a:ext>
                </a:extLst>
              </p:cNvPr>
              <p:cNvSpPr txBox="1"/>
              <p:nvPr/>
            </p:nvSpPr>
            <p:spPr>
              <a:xfrm>
                <a:off x="2304234" y="5038404"/>
                <a:ext cx="162472"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3</a:t>
                </a:r>
              </a:p>
            </p:txBody>
          </p:sp>
          <p:sp>
            <p:nvSpPr>
              <p:cNvPr id="153" name="TextBox 152">
                <a:extLst>
                  <a:ext uri="{FF2B5EF4-FFF2-40B4-BE49-F238E27FC236}">
                    <a16:creationId xmlns:a16="http://schemas.microsoft.com/office/drawing/2014/main" id="{99F1F47C-837B-4D80-B7D5-57E7EE62BC2A}"/>
                  </a:ext>
                </a:extLst>
              </p:cNvPr>
              <p:cNvSpPr txBox="1"/>
              <p:nvPr/>
            </p:nvSpPr>
            <p:spPr>
              <a:xfrm>
                <a:off x="1718113" y="5038404"/>
                <a:ext cx="16728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grpSp>
        <p:sp>
          <p:nvSpPr>
            <p:cNvPr id="126" name="TextBox 125">
              <a:extLst>
                <a:ext uri="{FF2B5EF4-FFF2-40B4-BE49-F238E27FC236}">
                  <a16:creationId xmlns:a16="http://schemas.microsoft.com/office/drawing/2014/main" id="{1E20D1BF-30F7-4EB9-A97F-9D48357D1570}"/>
                </a:ext>
              </a:extLst>
            </p:cNvPr>
            <p:cNvSpPr txBox="1"/>
            <p:nvPr/>
          </p:nvSpPr>
          <p:spPr>
            <a:xfrm>
              <a:off x="1906025" y="4798813"/>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Month</a:t>
              </a:r>
            </a:p>
          </p:txBody>
        </p:sp>
        <p:grpSp>
          <p:nvGrpSpPr>
            <p:cNvPr id="127" name="Group 126">
              <a:extLst>
                <a:ext uri="{FF2B5EF4-FFF2-40B4-BE49-F238E27FC236}">
                  <a16:creationId xmlns:a16="http://schemas.microsoft.com/office/drawing/2014/main" id="{11993529-AF07-4783-AFDF-7EE5DDF34F5D}"/>
                </a:ext>
              </a:extLst>
            </p:cNvPr>
            <p:cNvGrpSpPr/>
            <p:nvPr/>
          </p:nvGrpSpPr>
          <p:grpSpPr>
            <a:xfrm>
              <a:off x="1421763" y="2806224"/>
              <a:ext cx="278348" cy="1784356"/>
              <a:chOff x="1315747" y="3187454"/>
              <a:chExt cx="278348" cy="1784356"/>
            </a:xfrm>
          </p:grpSpPr>
          <p:sp>
            <p:nvSpPr>
              <p:cNvPr id="140" name="TextBox 139">
                <a:extLst>
                  <a:ext uri="{FF2B5EF4-FFF2-40B4-BE49-F238E27FC236}">
                    <a16:creationId xmlns:a16="http://schemas.microsoft.com/office/drawing/2014/main" id="{B68A0F4D-1BE3-4B10-A5CD-B5E0DFBC726E}"/>
                  </a:ext>
                </a:extLst>
              </p:cNvPr>
              <p:cNvSpPr txBox="1"/>
              <p:nvPr/>
            </p:nvSpPr>
            <p:spPr>
              <a:xfrm>
                <a:off x="1466372" y="4787144"/>
                <a:ext cx="127723"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142" name="TextBox 141">
                <a:extLst>
                  <a:ext uri="{FF2B5EF4-FFF2-40B4-BE49-F238E27FC236}">
                    <a16:creationId xmlns:a16="http://schemas.microsoft.com/office/drawing/2014/main" id="{B56177AA-DD38-467F-8130-1CF11A5E6334}"/>
                  </a:ext>
                </a:extLst>
              </p:cNvPr>
              <p:cNvSpPr txBox="1"/>
              <p:nvPr/>
            </p:nvSpPr>
            <p:spPr>
              <a:xfrm>
                <a:off x="1315747" y="4387220"/>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20</a:t>
                </a:r>
              </a:p>
            </p:txBody>
          </p:sp>
          <p:sp>
            <p:nvSpPr>
              <p:cNvPr id="144" name="TextBox 143">
                <a:extLst>
                  <a:ext uri="{FF2B5EF4-FFF2-40B4-BE49-F238E27FC236}">
                    <a16:creationId xmlns:a16="http://schemas.microsoft.com/office/drawing/2014/main" id="{CDE53BB6-6958-4C74-A8BB-B72FF7E177DA}"/>
                  </a:ext>
                </a:extLst>
              </p:cNvPr>
              <p:cNvSpPr txBox="1"/>
              <p:nvPr/>
            </p:nvSpPr>
            <p:spPr>
              <a:xfrm>
                <a:off x="1315747" y="3987298"/>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40</a:t>
                </a:r>
              </a:p>
            </p:txBody>
          </p:sp>
          <p:sp>
            <p:nvSpPr>
              <p:cNvPr id="146" name="TextBox 145">
                <a:extLst>
                  <a:ext uri="{FF2B5EF4-FFF2-40B4-BE49-F238E27FC236}">
                    <a16:creationId xmlns:a16="http://schemas.microsoft.com/office/drawing/2014/main" id="{D3BA24A5-F419-47FA-B61C-BABCD755C88B}"/>
                  </a:ext>
                </a:extLst>
              </p:cNvPr>
              <p:cNvSpPr txBox="1"/>
              <p:nvPr/>
            </p:nvSpPr>
            <p:spPr>
              <a:xfrm>
                <a:off x="1315747" y="3587376"/>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60</a:t>
                </a:r>
              </a:p>
            </p:txBody>
          </p:sp>
          <p:sp>
            <p:nvSpPr>
              <p:cNvPr id="148" name="TextBox 147">
                <a:extLst>
                  <a:ext uri="{FF2B5EF4-FFF2-40B4-BE49-F238E27FC236}">
                    <a16:creationId xmlns:a16="http://schemas.microsoft.com/office/drawing/2014/main" id="{50685269-F206-47AE-9C9D-08344E019443}"/>
                  </a:ext>
                </a:extLst>
              </p:cNvPr>
              <p:cNvSpPr txBox="1"/>
              <p:nvPr/>
            </p:nvSpPr>
            <p:spPr>
              <a:xfrm>
                <a:off x="1355226" y="3187454"/>
                <a:ext cx="238869"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80</a:t>
                </a:r>
              </a:p>
            </p:txBody>
          </p:sp>
        </p:grpSp>
        <p:sp>
          <p:nvSpPr>
            <p:cNvPr id="128" name="TextBox 127">
              <a:extLst>
                <a:ext uri="{FF2B5EF4-FFF2-40B4-BE49-F238E27FC236}">
                  <a16:creationId xmlns:a16="http://schemas.microsoft.com/office/drawing/2014/main" id="{0AFBCE72-CB2E-4951-9A69-3B76AA090CA2}"/>
                </a:ext>
              </a:extLst>
            </p:cNvPr>
            <p:cNvSpPr txBox="1"/>
            <p:nvPr/>
          </p:nvSpPr>
          <p:spPr>
            <a:xfrm rot="16200000">
              <a:off x="45950" y="3313207"/>
              <a:ext cx="2133152" cy="777392"/>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EAB"/>
                  </a:solidFill>
                  <a:effectLst/>
                  <a:uLnTx/>
                  <a:uFillTx/>
                  <a:latin typeface="Poppins Light"/>
                  <a:ea typeface="+mn-ea"/>
                  <a:cs typeface="+mn-cs"/>
                </a:rPr>
                <a:t>Percent of men whose haemoglobin levels increased ≥1 from baseline</a:t>
              </a:r>
            </a:p>
          </p:txBody>
        </p:sp>
        <p:sp>
          <p:nvSpPr>
            <p:cNvPr id="129" name="Oval 128">
              <a:extLst>
                <a:ext uri="{FF2B5EF4-FFF2-40B4-BE49-F238E27FC236}">
                  <a16:creationId xmlns:a16="http://schemas.microsoft.com/office/drawing/2014/main" id="{951060A7-3292-4B37-B57A-B7B26380DCA9}"/>
                </a:ext>
              </a:extLst>
            </p:cNvPr>
            <p:cNvSpPr/>
            <p:nvPr/>
          </p:nvSpPr>
          <p:spPr>
            <a:xfrm>
              <a:off x="3035722" y="366402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0" name="Oval 129">
              <a:extLst>
                <a:ext uri="{FF2B5EF4-FFF2-40B4-BE49-F238E27FC236}">
                  <a16:creationId xmlns:a16="http://schemas.microsoft.com/office/drawing/2014/main" id="{FBC66728-BF11-4889-A69A-CB459C76B433}"/>
                </a:ext>
              </a:extLst>
            </p:cNvPr>
            <p:cNvSpPr/>
            <p:nvPr/>
          </p:nvSpPr>
          <p:spPr>
            <a:xfrm>
              <a:off x="3620916" y="375629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1" name="Oval 130">
              <a:extLst>
                <a:ext uri="{FF2B5EF4-FFF2-40B4-BE49-F238E27FC236}">
                  <a16:creationId xmlns:a16="http://schemas.microsoft.com/office/drawing/2014/main" id="{028CBA4A-879A-4BAB-85E6-63AD39F8AD46}"/>
                </a:ext>
              </a:extLst>
            </p:cNvPr>
            <p:cNvSpPr/>
            <p:nvPr/>
          </p:nvSpPr>
          <p:spPr>
            <a:xfrm>
              <a:off x="4211850" y="371874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2" name="Oval 131">
              <a:extLst>
                <a:ext uri="{FF2B5EF4-FFF2-40B4-BE49-F238E27FC236}">
                  <a16:creationId xmlns:a16="http://schemas.microsoft.com/office/drawing/2014/main" id="{9B7E70E6-8A17-4956-9731-E3D96DE6865C}"/>
                </a:ext>
              </a:extLst>
            </p:cNvPr>
            <p:cNvSpPr/>
            <p:nvPr/>
          </p:nvSpPr>
          <p:spPr>
            <a:xfrm>
              <a:off x="2452116" y="386178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3" name="Oval 132">
              <a:extLst>
                <a:ext uri="{FF2B5EF4-FFF2-40B4-BE49-F238E27FC236}">
                  <a16:creationId xmlns:a16="http://schemas.microsoft.com/office/drawing/2014/main" id="{23ADDB6D-B330-4B38-9D76-CE9C3431D523}"/>
                </a:ext>
              </a:extLst>
            </p:cNvPr>
            <p:cNvSpPr/>
            <p:nvPr/>
          </p:nvSpPr>
          <p:spPr>
            <a:xfrm>
              <a:off x="1876236" y="446719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34" name="Group 133">
              <a:extLst>
                <a:ext uri="{FF2B5EF4-FFF2-40B4-BE49-F238E27FC236}">
                  <a16:creationId xmlns:a16="http://schemas.microsoft.com/office/drawing/2014/main" id="{D36BD637-7237-41EB-B793-E9AA0C1493B6}"/>
                </a:ext>
              </a:extLst>
            </p:cNvPr>
            <p:cNvGrpSpPr/>
            <p:nvPr/>
          </p:nvGrpSpPr>
          <p:grpSpPr>
            <a:xfrm>
              <a:off x="1840843" y="2875062"/>
              <a:ext cx="1217735" cy="333938"/>
              <a:chOff x="1840742" y="3284538"/>
              <a:chExt cx="1217735" cy="333938"/>
            </a:xfrm>
          </p:grpSpPr>
          <p:sp>
            <p:nvSpPr>
              <p:cNvPr id="137" name="TextBox 136">
                <a:extLst>
                  <a:ext uri="{FF2B5EF4-FFF2-40B4-BE49-F238E27FC236}">
                    <a16:creationId xmlns:a16="http://schemas.microsoft.com/office/drawing/2014/main" id="{8BF31D55-0FCC-4342-894A-1E94C08C719F}"/>
                  </a:ext>
                </a:extLst>
              </p:cNvPr>
              <p:cNvSpPr txBox="1"/>
              <p:nvPr/>
            </p:nvSpPr>
            <p:spPr>
              <a:xfrm>
                <a:off x="1886361" y="3284538"/>
                <a:ext cx="1172116" cy="333938"/>
              </a:xfrm>
              <a:prstGeom prst="rect">
                <a:avLst/>
              </a:prstGeom>
              <a:noFill/>
            </p:spPr>
            <p:txBody>
              <a:bodyPr wrap="none" t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Testosterone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Placebo</a:t>
                </a:r>
              </a:p>
            </p:txBody>
          </p:sp>
          <p:sp>
            <p:nvSpPr>
              <p:cNvPr id="138" name="Oval 137">
                <a:extLst>
                  <a:ext uri="{FF2B5EF4-FFF2-40B4-BE49-F238E27FC236}">
                    <a16:creationId xmlns:a16="http://schemas.microsoft.com/office/drawing/2014/main" id="{6BB8B371-28D7-4DF7-8FB1-7278B86E320D}"/>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9" name="Oval 138">
                <a:extLst>
                  <a:ext uri="{FF2B5EF4-FFF2-40B4-BE49-F238E27FC236}">
                    <a16:creationId xmlns:a16="http://schemas.microsoft.com/office/drawing/2014/main" id="{10D9A488-1316-4666-9F12-6C95974A64C6}"/>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135" name="Freeform: Shape 134">
              <a:extLst>
                <a:ext uri="{FF2B5EF4-FFF2-40B4-BE49-F238E27FC236}">
                  <a16:creationId xmlns:a16="http://schemas.microsoft.com/office/drawing/2014/main" id="{E1CD0186-6248-4063-8AF9-85D3C2A55978}"/>
                </a:ext>
              </a:extLst>
            </p:cNvPr>
            <p:cNvSpPr/>
            <p:nvPr/>
          </p:nvSpPr>
          <p:spPr>
            <a:xfrm>
              <a:off x="1908242" y="3704616"/>
              <a:ext cx="2337881" cy="802533"/>
            </a:xfrm>
            <a:custGeom>
              <a:avLst/>
              <a:gdLst>
                <a:gd name="connsiteX0" fmla="*/ 0 w 2339502"/>
                <a:gd name="connsiteY0" fmla="*/ 1042481 h 1042481"/>
                <a:gd name="connsiteX1" fmla="*/ 580417 w 2339502"/>
                <a:gd name="connsiteY1" fmla="*/ 496110 h 1042481"/>
                <a:gd name="connsiteX2" fmla="*/ 1162455 w 2339502"/>
                <a:gd name="connsiteY2" fmla="*/ 272374 h 1042481"/>
                <a:gd name="connsiteX3" fmla="*/ 1750978 w 2339502"/>
                <a:gd name="connsiteY3" fmla="*/ 79442 h 1042481"/>
                <a:gd name="connsiteX4" fmla="*/ 2339502 w 2339502"/>
                <a:gd name="connsiteY4" fmla="*/ 0 h 1042481"/>
                <a:gd name="connsiteX0" fmla="*/ 0 w 2339502"/>
                <a:gd name="connsiteY0" fmla="*/ 1042481 h 1042481"/>
                <a:gd name="connsiteX1" fmla="*/ 577174 w 2339502"/>
                <a:gd name="connsiteY1" fmla="*/ 436123 h 1042481"/>
                <a:gd name="connsiteX2" fmla="*/ 1162455 w 2339502"/>
                <a:gd name="connsiteY2" fmla="*/ 272374 h 1042481"/>
                <a:gd name="connsiteX3" fmla="*/ 1750978 w 2339502"/>
                <a:gd name="connsiteY3" fmla="*/ 79442 h 1042481"/>
                <a:gd name="connsiteX4" fmla="*/ 2339502 w 2339502"/>
                <a:gd name="connsiteY4" fmla="*/ 0 h 1042481"/>
                <a:gd name="connsiteX0" fmla="*/ 0 w 2339502"/>
                <a:gd name="connsiteY0" fmla="*/ 1042481 h 1042481"/>
                <a:gd name="connsiteX1" fmla="*/ 577174 w 2339502"/>
                <a:gd name="connsiteY1" fmla="*/ 436123 h 1042481"/>
                <a:gd name="connsiteX2" fmla="*/ 1162455 w 2339502"/>
                <a:gd name="connsiteY2" fmla="*/ 239948 h 1042481"/>
                <a:gd name="connsiteX3" fmla="*/ 1750978 w 2339502"/>
                <a:gd name="connsiteY3" fmla="*/ 79442 h 1042481"/>
                <a:gd name="connsiteX4" fmla="*/ 2339502 w 2339502"/>
                <a:gd name="connsiteY4" fmla="*/ 0 h 1042481"/>
                <a:gd name="connsiteX0" fmla="*/ 0 w 2339502"/>
                <a:gd name="connsiteY0" fmla="*/ 1042481 h 1042481"/>
                <a:gd name="connsiteX1" fmla="*/ 577174 w 2339502"/>
                <a:gd name="connsiteY1" fmla="*/ 436123 h 1042481"/>
                <a:gd name="connsiteX2" fmla="*/ 1162455 w 2339502"/>
                <a:gd name="connsiteY2" fmla="*/ 239948 h 1042481"/>
                <a:gd name="connsiteX3" fmla="*/ 1747735 w 2339502"/>
                <a:gd name="connsiteY3" fmla="*/ 329119 h 1042481"/>
                <a:gd name="connsiteX4" fmla="*/ 2339502 w 2339502"/>
                <a:gd name="connsiteY4" fmla="*/ 0 h 1042481"/>
                <a:gd name="connsiteX0" fmla="*/ 0 w 2337881"/>
                <a:gd name="connsiteY0" fmla="*/ 802533 h 802533"/>
                <a:gd name="connsiteX1" fmla="*/ 577174 w 2337881"/>
                <a:gd name="connsiteY1" fmla="*/ 196175 h 802533"/>
                <a:gd name="connsiteX2" fmla="*/ 1162455 w 2337881"/>
                <a:gd name="connsiteY2" fmla="*/ 0 h 802533"/>
                <a:gd name="connsiteX3" fmla="*/ 1747735 w 2337881"/>
                <a:gd name="connsiteY3" fmla="*/ 89171 h 802533"/>
                <a:gd name="connsiteX4" fmla="*/ 2337881 w 2337881"/>
                <a:gd name="connsiteY4" fmla="*/ 48639 h 80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881" h="802533">
                  <a:moveTo>
                    <a:pt x="0" y="802533"/>
                  </a:moveTo>
                  <a:lnTo>
                    <a:pt x="577174" y="196175"/>
                  </a:lnTo>
                  <a:lnTo>
                    <a:pt x="1162455" y="0"/>
                  </a:lnTo>
                  <a:lnTo>
                    <a:pt x="1747735" y="89171"/>
                  </a:lnTo>
                  <a:lnTo>
                    <a:pt x="2337881" y="48639"/>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201" name="TextBox 200">
            <a:extLst>
              <a:ext uri="{FF2B5EF4-FFF2-40B4-BE49-F238E27FC236}">
                <a16:creationId xmlns:a16="http://schemas.microsoft.com/office/drawing/2014/main" id="{ED641880-2050-4783-A1BA-0CF0D8144F01}"/>
              </a:ext>
            </a:extLst>
          </p:cNvPr>
          <p:cNvSpPr txBox="1"/>
          <p:nvPr/>
        </p:nvSpPr>
        <p:spPr>
          <a:xfrm>
            <a:off x="5199441" y="2892961"/>
            <a:ext cx="67678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p&lt;0.001</a:t>
            </a:r>
          </a:p>
        </p:txBody>
      </p:sp>
    </p:spTree>
    <p:extLst>
      <p:ext uri="{BB962C8B-B14F-4D97-AF65-F5344CB8AC3E}">
        <p14:creationId xmlns:p14="http://schemas.microsoft.com/office/powerpoint/2010/main" val="1321565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73" y="152401"/>
            <a:ext cx="11164389" cy="834047"/>
          </a:xfrm>
        </p:spPr>
        <p:txBody>
          <a:bodyPr>
            <a:noAutofit/>
          </a:bodyPr>
          <a:lstStyle/>
          <a:p>
            <a:r>
              <a:rPr lang="en-GB" sz="3000" dirty="0">
                <a:solidFill>
                  <a:schemeClr val="accent1"/>
                </a:solidFill>
              </a:rPr>
              <a:t>Bone Trial:</a:t>
            </a:r>
            <a:r>
              <a:rPr lang="en-GB" sz="3000" dirty="0"/>
              <a:t> </a:t>
            </a:r>
            <a:r>
              <a:rPr lang="en-GB" sz="3000" dirty="0">
                <a:solidFill>
                  <a:schemeClr val="accent5"/>
                </a:solidFill>
              </a:rPr>
              <a:t>effect of TTh on bone mineral density and strength in older men with low testosterone</a:t>
            </a:r>
          </a:p>
        </p:txBody>
      </p:sp>
      <p:sp>
        <p:nvSpPr>
          <p:cNvPr id="5" name="TextBox 4"/>
          <p:cNvSpPr txBox="1"/>
          <p:nvPr/>
        </p:nvSpPr>
        <p:spPr>
          <a:xfrm>
            <a:off x="1524001" y="5797490"/>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B5C5E"/>
                </a:solidFill>
                <a:effectLst/>
                <a:uLnTx/>
                <a:uFillTx/>
                <a:latin typeface="Poppins Light"/>
                <a:ea typeface="+mn-ea"/>
                <a:cs typeface="+mn-cs"/>
              </a:rPr>
              <a:t>BMI, body mass index; TTh, testosterone therapy; </a:t>
            </a:r>
            <a:r>
              <a:rPr kumimoji="0" lang="en-GB" sz="1000" b="0" i="0" u="none" strike="noStrike" kern="1200" cap="none" spc="0" normalizeH="0" baseline="0" noProof="0" dirty="0" err="1">
                <a:ln>
                  <a:noFill/>
                </a:ln>
                <a:solidFill>
                  <a:srgbClr val="5B5C5E"/>
                </a:solidFill>
                <a:effectLst/>
                <a:uLnTx/>
                <a:uFillTx/>
                <a:latin typeface="Poppins Light"/>
                <a:ea typeface="+mn-ea"/>
                <a:cs typeface="+mn-cs"/>
              </a:rPr>
              <a:t>vBMD</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volumetric bone mineral density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B5C5E"/>
                </a:solidFill>
                <a:effectLst/>
                <a:uLnTx/>
                <a:uFillTx/>
                <a:latin typeface="Poppins Light"/>
                <a:ea typeface="+mn-ea"/>
                <a:cs typeface="+mn-cs"/>
              </a:rPr>
              <a:t>Snyder PJ </a:t>
            </a:r>
            <a:r>
              <a:rPr kumimoji="0" lang="en-GB" sz="1000" b="0" i="1" u="none" strike="noStrike" kern="1200" cap="none" spc="0" normalizeH="0" baseline="0" noProof="0" dirty="0">
                <a:ln>
                  <a:noFill/>
                </a:ln>
                <a:solidFill>
                  <a:srgbClr val="5B5C5E"/>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B5C5E"/>
                </a:solidFill>
                <a:effectLst/>
                <a:uLnTx/>
                <a:uFillTx/>
                <a:latin typeface="Poppins Light"/>
                <a:ea typeface="+mn-ea"/>
                <a:cs typeface="+mn-cs"/>
              </a:rPr>
              <a:t>JAMA Intern Med</a:t>
            </a:r>
            <a:r>
              <a:rPr kumimoji="0" lang="sv-SE" sz="1000" b="0" i="0" u="none" strike="noStrike" kern="1200" cap="none" spc="0" normalizeH="0" baseline="0" noProof="0" dirty="0">
                <a:ln>
                  <a:noFill/>
                </a:ln>
                <a:solidFill>
                  <a:srgbClr val="5B5C5E"/>
                </a:solidFill>
                <a:effectLst/>
                <a:uLnTx/>
                <a:uFillTx/>
                <a:latin typeface="Poppins Light"/>
                <a:ea typeface="+mn-ea"/>
                <a:cs typeface="+mn-cs"/>
              </a:rPr>
              <a:t> 2017;177:471–9; Snyder PJ </a:t>
            </a:r>
            <a:r>
              <a:rPr kumimoji="0" lang="sv-SE" sz="1000" b="0" i="1" u="none" strike="noStrike" kern="1200" cap="none" spc="0" normalizeH="0" baseline="0" noProof="0" dirty="0">
                <a:ln>
                  <a:noFill/>
                </a:ln>
                <a:solidFill>
                  <a:srgbClr val="5B5C5E"/>
                </a:solidFill>
                <a:effectLst/>
                <a:uLnTx/>
                <a:uFillTx/>
                <a:latin typeface="Poppins Light"/>
                <a:ea typeface="+mn-ea"/>
                <a:cs typeface="+mn-cs"/>
              </a:rPr>
              <a:t>et al. Endocr Rev</a:t>
            </a:r>
            <a:r>
              <a:rPr kumimoji="0" lang="sv-SE" sz="1000" b="0" i="0" u="none" strike="noStrike" kern="1200" cap="none" spc="0" normalizeH="0" baseline="0" noProof="0" dirty="0">
                <a:ln>
                  <a:noFill/>
                </a:ln>
                <a:solidFill>
                  <a:srgbClr val="5B5C5E"/>
                </a:solidFill>
                <a:effectLst/>
                <a:uLnTx/>
                <a:uFillTx/>
                <a:latin typeface="Poppins Light"/>
                <a:ea typeface="+mn-ea"/>
                <a:cs typeface="+mn-cs"/>
              </a:rPr>
              <a:t> 2018;39:369–86</a:t>
            </a:r>
            <a:r>
              <a:rPr kumimoji="0" lang="sv-SE" sz="1000" b="0" i="0" u="none" strike="noStrike" kern="1200" cap="none" spc="0" normalizeH="0" baseline="0" noProof="0" dirty="0">
                <a:ln>
                  <a:noFill/>
                </a:ln>
                <a:solidFill>
                  <a:srgbClr val="005294"/>
                </a:solidFill>
                <a:effectLst/>
                <a:uLnTx/>
                <a:uFillTx/>
                <a:latin typeface="Poppins Light"/>
                <a:ea typeface="+mn-ea"/>
                <a:cs typeface="+mn-cs"/>
              </a:rPr>
              <a:t>.</a:t>
            </a:r>
            <a:endParaRPr kumimoji="0" lang="en-GB" sz="1000" b="0" i="0" u="none" strike="noStrike" kern="1200" cap="none" spc="0" normalizeH="0" baseline="0" noProof="0" dirty="0">
              <a:ln>
                <a:noFill/>
              </a:ln>
              <a:solidFill>
                <a:srgbClr val="005294"/>
              </a:solidFill>
              <a:effectLst/>
              <a:uLnTx/>
              <a:uFillTx/>
              <a:latin typeface="Poppins Light"/>
              <a:ea typeface="+mn-ea"/>
              <a:cs typeface="+mn-cs"/>
            </a:endParaRPr>
          </a:p>
        </p:txBody>
      </p:sp>
      <p:grpSp>
        <p:nvGrpSpPr>
          <p:cNvPr id="24" name="Group 23"/>
          <p:cNvGrpSpPr/>
          <p:nvPr/>
        </p:nvGrpSpPr>
        <p:grpSpPr>
          <a:xfrm>
            <a:off x="574766" y="1393869"/>
            <a:ext cx="10493828" cy="745236"/>
            <a:chOff x="359224" y="1623660"/>
            <a:chExt cx="8384270" cy="745236"/>
          </a:xfrm>
        </p:grpSpPr>
        <p:sp>
          <p:nvSpPr>
            <p:cNvPr id="25" name="TextBox 24"/>
            <p:cNvSpPr txBox="1"/>
            <p:nvPr/>
          </p:nvSpPr>
          <p:spPr>
            <a:xfrm>
              <a:off x="1041098" y="1623660"/>
              <a:ext cx="7702396" cy="745236"/>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2300" marR="0" lvl="0" indent="0" algn="l" defTabSz="914400" rtl="0" eaLnBrk="1" fontAlgn="auto" latinLnBrk="0" hangingPunct="1">
                <a:lnSpc>
                  <a:spcPct val="100000"/>
                </a:lnSpc>
                <a:spcBef>
                  <a:spcPts val="0"/>
                </a:spcBef>
                <a:spcAft>
                  <a:spcPts val="0"/>
                </a:spcAft>
                <a:buClr>
                  <a:srgbClr val="1272AE"/>
                </a:buClr>
                <a:buSzTx/>
                <a:buFontTx/>
                <a:buNone/>
                <a:tabLst/>
                <a:defRPr/>
              </a:pPr>
              <a:r>
                <a:rPr kumimoji="0" lang="en-GB" sz="2000" b="0" i="0" u="none" strike="noStrike" kern="1200" cap="none" spc="0" normalizeH="0" baseline="0" noProof="0" dirty="0">
                  <a:ln>
                    <a:noFill/>
                  </a:ln>
                  <a:solidFill>
                    <a:srgbClr val="006EAB">
                      <a:lumMod val="75000"/>
                    </a:srgbClr>
                  </a:solidFill>
                  <a:effectLst/>
                  <a:uLnTx/>
                  <a:uFillTx/>
                  <a:latin typeface="Poppins Light"/>
                  <a:ea typeface="+mn-ea"/>
                  <a:cs typeface="+mn-cs"/>
                </a:rPr>
                <a:t>To determine if TTh of older men with low testosterone increases </a:t>
              </a:r>
              <a:r>
                <a:rPr kumimoji="0" lang="en-GB" sz="2000" b="0" i="0" u="none" strike="noStrike" kern="1200" cap="none" spc="0" normalizeH="0" baseline="0" noProof="0" dirty="0" err="1">
                  <a:ln>
                    <a:noFill/>
                  </a:ln>
                  <a:solidFill>
                    <a:srgbClr val="006EAB">
                      <a:lumMod val="75000"/>
                    </a:srgbClr>
                  </a:solidFill>
                  <a:effectLst/>
                  <a:uLnTx/>
                  <a:uFillTx/>
                  <a:latin typeface="Poppins Light"/>
                  <a:ea typeface="+mn-ea"/>
                  <a:cs typeface="+mn-cs"/>
                </a:rPr>
                <a:t>vBMD</a:t>
              </a:r>
              <a:r>
                <a:rPr kumimoji="0" lang="en-GB" sz="2000" b="0" i="0" u="none" strike="noStrike" kern="1200" cap="none" spc="0" normalizeH="0" baseline="0" noProof="0" dirty="0">
                  <a:ln>
                    <a:noFill/>
                  </a:ln>
                  <a:solidFill>
                    <a:srgbClr val="006EAB">
                      <a:lumMod val="75000"/>
                    </a:srgbClr>
                  </a:solidFill>
                  <a:effectLst/>
                  <a:uLnTx/>
                  <a:uFillTx/>
                  <a:latin typeface="Poppins Light"/>
                  <a:ea typeface="+mn-ea"/>
                  <a:cs typeface="+mn-cs"/>
                </a:rPr>
                <a:t>, assessed using quantitative computed tomography</a:t>
              </a:r>
            </a:p>
          </p:txBody>
        </p:sp>
        <p:grpSp>
          <p:nvGrpSpPr>
            <p:cNvPr id="27" name="Group 26"/>
            <p:cNvGrpSpPr/>
            <p:nvPr/>
          </p:nvGrpSpPr>
          <p:grpSpPr>
            <a:xfrm>
              <a:off x="359224" y="1718693"/>
              <a:ext cx="1066800" cy="555171"/>
              <a:chOff x="348338" y="1458682"/>
              <a:chExt cx="1066800" cy="555171"/>
            </a:xfrm>
          </p:grpSpPr>
          <p:sp>
            <p:nvSpPr>
              <p:cNvPr id="29" name="Pentagon 28"/>
              <p:cNvSpPr/>
              <p:nvPr/>
            </p:nvSpPr>
            <p:spPr>
              <a:xfrm>
                <a:off x="348338" y="1458682"/>
                <a:ext cx="1066800" cy="555171"/>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 name="TextBox 29"/>
              <p:cNvSpPr txBox="1"/>
              <p:nvPr/>
            </p:nvSpPr>
            <p:spPr>
              <a:xfrm>
                <a:off x="435751" y="1505434"/>
                <a:ext cx="7697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Aim</a:t>
                </a:r>
                <a:endParaRPr kumimoji="0" lang="en-GB" sz="24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pic>
        <p:nvPicPr>
          <p:cNvPr id="3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2722915" y="2456350"/>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684172" y="3519477"/>
            <a:ext cx="10384421" cy="2077205"/>
            <a:chOff x="495472" y="3605540"/>
            <a:chExt cx="8295990" cy="2077205"/>
          </a:xfrm>
        </p:grpSpPr>
        <p:sp>
          <p:nvSpPr>
            <p:cNvPr id="44" name="Content Placeholder 2"/>
            <p:cNvSpPr txBox="1">
              <a:spLocks/>
            </p:cNvSpPr>
            <p:nvPr/>
          </p:nvSpPr>
          <p:spPr>
            <a:xfrm>
              <a:off x="524108" y="3605540"/>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58595B"/>
                </a:buClr>
                <a:buSzTx/>
                <a:buFont typeface="Arial"/>
                <a:buNone/>
                <a:tabLst/>
                <a:defRPr/>
              </a:pPr>
              <a:endParaRPr kumimoji="0" lang="en-GB" sz="1800" b="0" i="0" u="none" strike="noStrike" kern="1200" cap="none" spc="0" normalizeH="0" baseline="0" noProof="0" dirty="0">
                <a:ln>
                  <a:noFill/>
                </a:ln>
                <a:solidFill>
                  <a:srgbClr val="58595B"/>
                </a:solidFill>
                <a:effectLst/>
                <a:uLnTx/>
                <a:uFillTx/>
                <a:latin typeface="Calibri"/>
                <a:ea typeface="+mn-ea"/>
                <a:cs typeface="+mn-cs"/>
              </a:endParaRPr>
            </a:p>
          </p:txBody>
        </p:sp>
        <p:sp>
          <p:nvSpPr>
            <p:cNvPr id="46" name="Round Same Side Corner Rectangle 45"/>
            <p:cNvSpPr/>
            <p:nvPr/>
          </p:nvSpPr>
          <p:spPr>
            <a:xfrm rot="16200000">
              <a:off x="551529" y="3578121"/>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 name="Rectangle 46"/>
            <p:cNvSpPr/>
            <p:nvPr/>
          </p:nvSpPr>
          <p:spPr>
            <a:xfrm>
              <a:off x="495472" y="3828536"/>
              <a:ext cx="2171830" cy="1631216"/>
            </a:xfrm>
            <a:prstGeom prst="rect">
              <a:avLst/>
            </a:prstGeom>
            <a:noFill/>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Poppins Light"/>
                  <a:ea typeface="+mn-ea"/>
                  <a:cs typeface="+mn-cs"/>
                </a:rPr>
                <a:t>Selected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baseline characteristics </a:t>
              </a:r>
              <a:br>
                <a:rPr kumimoji="0" lang="en-GB" sz="2000" b="1" i="0" u="none" strike="noStrike" kern="1200" cap="none" spc="0" normalizeH="0" baseline="0" noProof="0" dirty="0">
                  <a:ln>
                    <a:noFill/>
                  </a:ln>
                  <a:solidFill>
                    <a:prstClr val="white"/>
                  </a:solidFill>
                  <a:effectLst/>
                  <a:uLnTx/>
                  <a:uFillTx/>
                  <a:latin typeface="Poppins Light"/>
                  <a:ea typeface="+mn-ea"/>
                  <a:cs typeface="+mn-cs"/>
                </a:rPr>
              </a:br>
              <a:r>
                <a:rPr kumimoji="0" lang="en-GB" sz="2000" b="1" i="0" u="none" strike="noStrike" kern="1200" cap="none" spc="0" normalizeH="0" baseline="0" noProof="0" dirty="0">
                  <a:ln>
                    <a:noFill/>
                  </a:ln>
                  <a:solidFill>
                    <a:prstClr val="white"/>
                  </a:solidFill>
                  <a:effectLst/>
                  <a:uLnTx/>
                  <a:uFillTx/>
                  <a:latin typeface="Poppins Light"/>
                  <a:ea typeface="+mn-ea"/>
                  <a:cs typeface="+mn-cs"/>
                </a:rPr>
                <a:t>and demographics</a:t>
              </a:r>
              <a:endParaRPr kumimoji="0" lang="en-GB" sz="1100" b="1" i="0" u="none" strike="noStrike" kern="1200" cap="none" spc="0" normalizeH="0" baseline="30000" noProof="0" dirty="0">
                <a:ln>
                  <a:noFill/>
                </a:ln>
                <a:solidFill>
                  <a:prstClr val="white"/>
                </a:solidFill>
                <a:effectLst/>
                <a:uLnTx/>
                <a:uFillTx/>
                <a:latin typeface="Poppins Light"/>
                <a:ea typeface="+mn-ea"/>
                <a:cs typeface="+mn-cs"/>
              </a:endParaRPr>
            </a:p>
          </p:txBody>
        </p:sp>
        <p:sp>
          <p:nvSpPr>
            <p:cNvPr id="66" name="Rectangle 65"/>
            <p:cNvSpPr/>
            <p:nvPr/>
          </p:nvSpPr>
          <p:spPr>
            <a:xfrm>
              <a:off x="4660703" y="4999931"/>
              <a:ext cx="2115914"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8595B"/>
                  </a:solidFill>
                  <a:effectLst/>
                  <a:uLnTx/>
                  <a:uFillTx/>
                  <a:latin typeface="Poppins Light"/>
                  <a:ea typeface="+mn-ea"/>
                  <a:cs typeface="+mn-cs"/>
                </a:rPr>
                <a:t>86%</a:t>
              </a:r>
              <a:r>
                <a:rPr kumimoji="0" lang="en-GB" sz="1800" b="0" i="0" u="none" strike="noStrike" kern="1200" cap="none" spc="0" normalizeH="0" baseline="0" noProof="0" dirty="0">
                  <a:ln>
                    <a:noFill/>
                  </a:ln>
                  <a:solidFill>
                    <a:srgbClr val="58595B"/>
                  </a:solidFill>
                  <a:effectLst/>
                  <a:uLnTx/>
                  <a:uFillTx/>
                  <a:latin typeface="Poppins Light"/>
                  <a:ea typeface="+mn-ea"/>
                  <a:cs typeface="+mn-cs"/>
                </a:rPr>
                <a:t> White</a:t>
              </a:r>
            </a:p>
          </p:txBody>
        </p:sp>
        <p:grpSp>
          <p:nvGrpSpPr>
            <p:cNvPr id="58" name="Group 57"/>
            <p:cNvGrpSpPr/>
            <p:nvPr/>
          </p:nvGrpSpPr>
          <p:grpSpPr>
            <a:xfrm>
              <a:off x="2761997" y="3697467"/>
              <a:ext cx="1826551" cy="1887239"/>
              <a:chOff x="2717809" y="3686316"/>
              <a:chExt cx="1826551" cy="1887239"/>
            </a:xfrm>
          </p:grpSpPr>
          <p:sp>
            <p:nvSpPr>
              <p:cNvPr id="61" name="Rectangle 60"/>
              <p:cNvSpPr/>
              <p:nvPr/>
            </p:nvSpPr>
            <p:spPr>
              <a:xfrm>
                <a:off x="2943967" y="4588087"/>
                <a:ext cx="13742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8595B"/>
                    </a:solidFill>
                    <a:effectLst/>
                    <a:uLnTx/>
                    <a:uFillTx/>
                    <a:latin typeface="Poppins Light"/>
                    <a:ea typeface="+mn-ea"/>
                    <a:cs typeface="+mn-cs"/>
                  </a:rPr>
                  <a:t>Mean age</a:t>
                </a:r>
                <a:endParaRPr kumimoji="0" lang="en-GB" sz="1200" b="1"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62" name="Rectangle 61"/>
              <p:cNvSpPr/>
              <p:nvPr/>
            </p:nvSpPr>
            <p:spPr>
              <a:xfrm>
                <a:off x="2717809" y="4988780"/>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8595B"/>
                    </a:solidFill>
                    <a:effectLst/>
                    <a:uLnTx/>
                    <a:uFillTx/>
                    <a:latin typeface="Poppins Light"/>
                    <a:ea typeface="+mn-ea"/>
                    <a:cs typeface="+mn-cs"/>
                  </a:rPr>
                  <a:t>72.3</a:t>
                </a:r>
                <a:r>
                  <a:rPr kumimoji="0" lang="en-GB" sz="1800" b="0" i="0" u="none" strike="noStrike" kern="1200" cap="none" spc="0" normalizeH="0" baseline="0" noProof="0" dirty="0">
                    <a:ln>
                      <a:noFill/>
                    </a:ln>
                    <a:solidFill>
                      <a:srgbClr val="58595B"/>
                    </a:solidFill>
                    <a:effectLst/>
                    <a:uLnTx/>
                    <a:uFillTx/>
                    <a:latin typeface="Poppins Light"/>
                    <a:ea typeface="+mn-ea"/>
                    <a:cs typeface="+mn-cs"/>
                  </a:rPr>
                  <a:t> years</a:t>
                </a:r>
              </a:p>
            </p:txBody>
          </p:sp>
          <p:pic>
            <p:nvPicPr>
              <p:cNvPr id="63"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2920" y="3686316"/>
                <a:ext cx="856330" cy="87060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9" name="Straight Connector 58"/>
            <p:cNvCxnSpPr/>
            <p:nvPr/>
          </p:nvCxnSpPr>
          <p:spPr>
            <a:xfrm>
              <a:off x="6742927"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4694392" y="3605540"/>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298263" y="3827255"/>
              <a:ext cx="840794" cy="673510"/>
              <a:chOff x="2130425" y="1474788"/>
              <a:chExt cx="4883150" cy="3911600"/>
            </a:xfrm>
            <a:effectLst>
              <a:outerShdw blurRad="76200" dir="18900000" sy="23000" kx="-1200000" algn="bl" rotWithShape="0">
                <a:prstClr val="black">
                  <a:alpha val="20000"/>
                </a:prstClr>
              </a:outerShdw>
            </a:effectLst>
          </p:grpSpPr>
          <p:sp>
            <p:nvSpPr>
              <p:cNvPr id="12" name="Freeform 11"/>
              <p:cNvSpPr/>
              <p:nvPr/>
            </p:nvSpPr>
            <p:spPr>
              <a:xfrm>
                <a:off x="4450466" y="1603094"/>
                <a:ext cx="2407534" cy="3646025"/>
              </a:xfrm>
              <a:custGeom>
                <a:avLst/>
                <a:gdLst>
                  <a:gd name="connsiteX0" fmla="*/ 214131 w 2407534"/>
                  <a:gd name="connsiteY0" fmla="*/ 3640238 h 3646025"/>
                  <a:gd name="connsiteX1" fmla="*/ 300942 w 2407534"/>
                  <a:gd name="connsiteY1" fmla="*/ 3402957 h 3646025"/>
                  <a:gd name="connsiteX2" fmla="*/ 630820 w 2407534"/>
                  <a:gd name="connsiteY2" fmla="*/ 3096228 h 3646025"/>
                  <a:gd name="connsiteX3" fmla="*/ 891250 w 2407534"/>
                  <a:gd name="connsiteY3" fmla="*/ 2893671 h 3646025"/>
                  <a:gd name="connsiteX4" fmla="*/ 989635 w 2407534"/>
                  <a:gd name="connsiteY4" fmla="*/ 2644815 h 3646025"/>
                  <a:gd name="connsiteX5" fmla="*/ 931762 w 2407534"/>
                  <a:gd name="connsiteY5" fmla="*/ 2448045 h 3646025"/>
                  <a:gd name="connsiteX6" fmla="*/ 763929 w 2407534"/>
                  <a:gd name="connsiteY6" fmla="*/ 2326511 h 3646025"/>
                  <a:gd name="connsiteX7" fmla="*/ 416688 w 2407534"/>
                  <a:gd name="connsiteY7" fmla="*/ 2326511 h 3646025"/>
                  <a:gd name="connsiteX8" fmla="*/ 248856 w 2407534"/>
                  <a:gd name="connsiteY8" fmla="*/ 2257063 h 3646025"/>
                  <a:gd name="connsiteX9" fmla="*/ 208344 w 2407534"/>
                  <a:gd name="connsiteY9" fmla="*/ 1979271 h 3646025"/>
                  <a:gd name="connsiteX10" fmla="*/ 150471 w 2407534"/>
                  <a:gd name="connsiteY10" fmla="*/ 1747777 h 3646025"/>
                  <a:gd name="connsiteX11" fmla="*/ 0 w 2407534"/>
                  <a:gd name="connsiteY11" fmla="*/ 1608881 h 3646025"/>
                  <a:gd name="connsiteX12" fmla="*/ 202557 w 2407534"/>
                  <a:gd name="connsiteY12" fmla="*/ 1163255 h 3646025"/>
                  <a:gd name="connsiteX13" fmla="*/ 133109 w 2407534"/>
                  <a:gd name="connsiteY13" fmla="*/ 891250 h 3646025"/>
                  <a:gd name="connsiteX14" fmla="*/ 208344 w 2407534"/>
                  <a:gd name="connsiteY14" fmla="*/ 561372 h 3646025"/>
                  <a:gd name="connsiteX15" fmla="*/ 434050 w 2407534"/>
                  <a:gd name="connsiteY15" fmla="*/ 266217 h 3646025"/>
                  <a:gd name="connsiteX16" fmla="*/ 821802 w 2407534"/>
                  <a:gd name="connsiteY16" fmla="*/ 46298 h 3646025"/>
                  <a:gd name="connsiteX17" fmla="*/ 1215342 w 2407534"/>
                  <a:gd name="connsiteY17" fmla="*/ 0 h 3646025"/>
                  <a:gd name="connsiteX18" fmla="*/ 1603093 w 2407534"/>
                  <a:gd name="connsiteY18" fmla="*/ 17362 h 3646025"/>
                  <a:gd name="connsiteX19" fmla="*/ 1904035 w 2407534"/>
                  <a:gd name="connsiteY19" fmla="*/ 208344 h 3646025"/>
                  <a:gd name="connsiteX20" fmla="*/ 2135529 w 2407534"/>
                  <a:gd name="connsiteY20" fmla="*/ 486136 h 3646025"/>
                  <a:gd name="connsiteX21" fmla="*/ 2297575 w 2407534"/>
                  <a:gd name="connsiteY21" fmla="*/ 746567 h 3646025"/>
                  <a:gd name="connsiteX22" fmla="*/ 2297575 w 2407534"/>
                  <a:gd name="connsiteY22" fmla="*/ 1012784 h 3646025"/>
                  <a:gd name="connsiteX23" fmla="*/ 2274425 w 2407534"/>
                  <a:gd name="connsiteY23" fmla="*/ 1325301 h 3646025"/>
                  <a:gd name="connsiteX24" fmla="*/ 2158678 w 2407534"/>
                  <a:gd name="connsiteY24" fmla="*/ 1574157 h 3646025"/>
                  <a:gd name="connsiteX25" fmla="*/ 1950334 w 2407534"/>
                  <a:gd name="connsiteY25" fmla="*/ 1909822 h 3646025"/>
                  <a:gd name="connsiteX26" fmla="*/ 1857737 w 2407534"/>
                  <a:gd name="connsiteY26" fmla="*/ 2100805 h 3646025"/>
                  <a:gd name="connsiteX27" fmla="*/ 1851949 w 2407534"/>
                  <a:gd name="connsiteY27" fmla="*/ 2297574 h 3646025"/>
                  <a:gd name="connsiteX28" fmla="*/ 1985058 w 2407534"/>
                  <a:gd name="connsiteY28" fmla="*/ 2581154 h 3646025"/>
                  <a:gd name="connsiteX29" fmla="*/ 2147104 w 2407534"/>
                  <a:gd name="connsiteY29" fmla="*/ 2870521 h 3646025"/>
                  <a:gd name="connsiteX30" fmla="*/ 2355448 w 2407534"/>
                  <a:gd name="connsiteY30" fmla="*/ 3269848 h 3646025"/>
                  <a:gd name="connsiteX31" fmla="*/ 2407534 w 2407534"/>
                  <a:gd name="connsiteY31" fmla="*/ 3507129 h 3646025"/>
                  <a:gd name="connsiteX32" fmla="*/ 2407534 w 2407534"/>
                  <a:gd name="connsiteY32" fmla="*/ 3605514 h 3646025"/>
                  <a:gd name="connsiteX33" fmla="*/ 2309149 w 2407534"/>
                  <a:gd name="connsiteY33" fmla="*/ 3646025 h 3646025"/>
                  <a:gd name="connsiteX34" fmla="*/ 214131 w 2407534"/>
                  <a:gd name="connsiteY34" fmla="*/ 3640238 h 364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07534" h="3646025">
                    <a:moveTo>
                      <a:pt x="214131" y="3640238"/>
                    </a:moveTo>
                    <a:lnTo>
                      <a:pt x="300942" y="3402957"/>
                    </a:lnTo>
                    <a:lnTo>
                      <a:pt x="630820" y="3096228"/>
                    </a:lnTo>
                    <a:lnTo>
                      <a:pt x="891250" y="2893671"/>
                    </a:lnTo>
                    <a:lnTo>
                      <a:pt x="989635" y="2644815"/>
                    </a:lnTo>
                    <a:lnTo>
                      <a:pt x="931762" y="2448045"/>
                    </a:lnTo>
                    <a:lnTo>
                      <a:pt x="763929" y="2326511"/>
                    </a:lnTo>
                    <a:lnTo>
                      <a:pt x="416688" y="2326511"/>
                    </a:lnTo>
                    <a:lnTo>
                      <a:pt x="248856" y="2257063"/>
                    </a:lnTo>
                    <a:lnTo>
                      <a:pt x="208344" y="1979271"/>
                    </a:lnTo>
                    <a:lnTo>
                      <a:pt x="150471" y="1747777"/>
                    </a:lnTo>
                    <a:lnTo>
                      <a:pt x="0" y="1608881"/>
                    </a:lnTo>
                    <a:lnTo>
                      <a:pt x="202557" y="1163255"/>
                    </a:lnTo>
                    <a:lnTo>
                      <a:pt x="133109" y="891250"/>
                    </a:lnTo>
                    <a:lnTo>
                      <a:pt x="208344" y="561372"/>
                    </a:lnTo>
                    <a:lnTo>
                      <a:pt x="434050" y="266217"/>
                    </a:lnTo>
                    <a:lnTo>
                      <a:pt x="821802" y="46298"/>
                    </a:lnTo>
                    <a:lnTo>
                      <a:pt x="1215342" y="0"/>
                    </a:lnTo>
                    <a:lnTo>
                      <a:pt x="1603093" y="17362"/>
                    </a:lnTo>
                    <a:lnTo>
                      <a:pt x="1904035" y="208344"/>
                    </a:lnTo>
                    <a:lnTo>
                      <a:pt x="2135529" y="486136"/>
                    </a:lnTo>
                    <a:lnTo>
                      <a:pt x="2297575" y="746567"/>
                    </a:lnTo>
                    <a:lnTo>
                      <a:pt x="2297575" y="1012784"/>
                    </a:lnTo>
                    <a:lnTo>
                      <a:pt x="2274425" y="1325301"/>
                    </a:lnTo>
                    <a:lnTo>
                      <a:pt x="2158678" y="1574157"/>
                    </a:lnTo>
                    <a:lnTo>
                      <a:pt x="1950334" y="1909822"/>
                    </a:lnTo>
                    <a:lnTo>
                      <a:pt x="1857737" y="2100805"/>
                    </a:lnTo>
                    <a:lnTo>
                      <a:pt x="1851949" y="2297574"/>
                    </a:lnTo>
                    <a:lnTo>
                      <a:pt x="1985058" y="2581154"/>
                    </a:lnTo>
                    <a:lnTo>
                      <a:pt x="2147104" y="2870521"/>
                    </a:lnTo>
                    <a:lnTo>
                      <a:pt x="2355448" y="3269848"/>
                    </a:lnTo>
                    <a:lnTo>
                      <a:pt x="2407534" y="3507129"/>
                    </a:lnTo>
                    <a:lnTo>
                      <a:pt x="2407534" y="3605514"/>
                    </a:lnTo>
                    <a:lnTo>
                      <a:pt x="2309149" y="3646025"/>
                    </a:lnTo>
                    <a:lnTo>
                      <a:pt x="214131" y="3640238"/>
                    </a:lnTo>
                    <a:close/>
                  </a:path>
                </a:pathLst>
              </a:cu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 name="Freeform 12"/>
              <p:cNvSpPr/>
              <p:nvPr/>
            </p:nvSpPr>
            <p:spPr>
              <a:xfrm>
                <a:off x="3368233" y="1614668"/>
                <a:ext cx="2077656" cy="3657600"/>
              </a:xfrm>
              <a:custGeom>
                <a:avLst/>
                <a:gdLst>
                  <a:gd name="connsiteX0" fmla="*/ 237281 w 2077656"/>
                  <a:gd name="connsiteY0" fmla="*/ 3657600 h 3657600"/>
                  <a:gd name="connsiteX1" fmla="*/ 231494 w 2077656"/>
                  <a:gd name="connsiteY1" fmla="*/ 3483980 h 3657600"/>
                  <a:gd name="connsiteX2" fmla="*/ 381964 w 2077656"/>
                  <a:gd name="connsiteY2" fmla="*/ 3310360 h 3657600"/>
                  <a:gd name="connsiteX3" fmla="*/ 885463 w 2077656"/>
                  <a:gd name="connsiteY3" fmla="*/ 2928395 h 3657600"/>
                  <a:gd name="connsiteX4" fmla="*/ 960699 w 2077656"/>
                  <a:gd name="connsiteY4" fmla="*/ 2783712 h 3657600"/>
                  <a:gd name="connsiteX5" fmla="*/ 972273 w 2077656"/>
                  <a:gd name="connsiteY5" fmla="*/ 2569580 h 3657600"/>
                  <a:gd name="connsiteX6" fmla="*/ 891251 w 2077656"/>
                  <a:gd name="connsiteY6" fmla="*/ 2401747 h 3657600"/>
                  <a:gd name="connsiteX7" fmla="*/ 740780 w 2077656"/>
                  <a:gd name="connsiteY7" fmla="*/ 2332299 h 3657600"/>
                  <a:gd name="connsiteX8" fmla="*/ 515073 w 2077656"/>
                  <a:gd name="connsiteY8" fmla="*/ 2332299 h 3657600"/>
                  <a:gd name="connsiteX9" fmla="*/ 329878 w 2077656"/>
                  <a:gd name="connsiteY9" fmla="*/ 2303362 h 3657600"/>
                  <a:gd name="connsiteX10" fmla="*/ 254643 w 2077656"/>
                  <a:gd name="connsiteY10" fmla="*/ 2204978 h 3657600"/>
                  <a:gd name="connsiteX11" fmla="*/ 214132 w 2077656"/>
                  <a:gd name="connsiteY11" fmla="*/ 1956122 h 3657600"/>
                  <a:gd name="connsiteX12" fmla="*/ 150471 w 2077656"/>
                  <a:gd name="connsiteY12" fmla="*/ 1724628 h 3657600"/>
                  <a:gd name="connsiteX13" fmla="*/ 0 w 2077656"/>
                  <a:gd name="connsiteY13" fmla="*/ 1620456 h 3657600"/>
                  <a:gd name="connsiteX14" fmla="*/ 46299 w 2077656"/>
                  <a:gd name="connsiteY14" fmla="*/ 1493135 h 3657600"/>
                  <a:gd name="connsiteX15" fmla="*/ 185195 w 2077656"/>
                  <a:gd name="connsiteY15" fmla="*/ 1180618 h 3657600"/>
                  <a:gd name="connsiteX16" fmla="*/ 127321 w 2077656"/>
                  <a:gd name="connsiteY16" fmla="*/ 897038 h 3657600"/>
                  <a:gd name="connsiteX17" fmla="*/ 196770 w 2077656"/>
                  <a:gd name="connsiteY17" fmla="*/ 590309 h 3657600"/>
                  <a:gd name="connsiteX18" fmla="*/ 306729 w 2077656"/>
                  <a:gd name="connsiteY18" fmla="*/ 353028 h 3657600"/>
                  <a:gd name="connsiteX19" fmla="*/ 491924 w 2077656"/>
                  <a:gd name="connsiteY19" fmla="*/ 196770 h 3657600"/>
                  <a:gd name="connsiteX20" fmla="*/ 694481 w 2077656"/>
                  <a:gd name="connsiteY20" fmla="*/ 86810 h 3657600"/>
                  <a:gd name="connsiteX21" fmla="*/ 1018572 w 2077656"/>
                  <a:gd name="connsiteY21" fmla="*/ 17362 h 3657600"/>
                  <a:gd name="connsiteX22" fmla="*/ 1296364 w 2077656"/>
                  <a:gd name="connsiteY22" fmla="*/ 0 h 3657600"/>
                  <a:gd name="connsiteX23" fmla="*/ 1504709 w 2077656"/>
                  <a:gd name="connsiteY23" fmla="*/ 0 h 3657600"/>
                  <a:gd name="connsiteX24" fmla="*/ 1736202 w 2077656"/>
                  <a:gd name="connsiteY24" fmla="*/ 86810 h 3657600"/>
                  <a:gd name="connsiteX25" fmla="*/ 1527858 w 2077656"/>
                  <a:gd name="connsiteY25" fmla="*/ 225707 h 3657600"/>
                  <a:gd name="connsiteX26" fmla="*/ 1354238 w 2077656"/>
                  <a:gd name="connsiteY26" fmla="*/ 491924 h 3657600"/>
                  <a:gd name="connsiteX27" fmla="*/ 1279002 w 2077656"/>
                  <a:gd name="connsiteY27" fmla="*/ 711843 h 3657600"/>
                  <a:gd name="connsiteX28" fmla="*/ 1232704 w 2077656"/>
                  <a:gd name="connsiteY28" fmla="*/ 879676 h 3657600"/>
                  <a:gd name="connsiteX29" fmla="*/ 1226916 w 2077656"/>
                  <a:gd name="connsiteY29" fmla="*/ 1047509 h 3657600"/>
                  <a:gd name="connsiteX30" fmla="*/ 1255853 w 2077656"/>
                  <a:gd name="connsiteY30" fmla="*/ 1203767 h 3657600"/>
                  <a:gd name="connsiteX31" fmla="*/ 1088020 w 2077656"/>
                  <a:gd name="connsiteY31" fmla="*/ 1603094 h 3657600"/>
                  <a:gd name="connsiteX32" fmla="*/ 1088020 w 2077656"/>
                  <a:gd name="connsiteY32" fmla="*/ 1684117 h 3657600"/>
                  <a:gd name="connsiteX33" fmla="*/ 1221129 w 2077656"/>
                  <a:gd name="connsiteY33" fmla="*/ 1759352 h 3657600"/>
                  <a:gd name="connsiteX34" fmla="*/ 1250066 w 2077656"/>
                  <a:gd name="connsiteY34" fmla="*/ 1851950 h 3657600"/>
                  <a:gd name="connsiteX35" fmla="*/ 1290577 w 2077656"/>
                  <a:gd name="connsiteY35" fmla="*/ 2095018 h 3657600"/>
                  <a:gd name="connsiteX36" fmla="*/ 1371600 w 2077656"/>
                  <a:gd name="connsiteY36" fmla="*/ 2291788 h 3657600"/>
                  <a:gd name="connsiteX37" fmla="*/ 1487347 w 2077656"/>
                  <a:gd name="connsiteY37" fmla="*/ 2343874 h 3657600"/>
                  <a:gd name="connsiteX38" fmla="*/ 1695691 w 2077656"/>
                  <a:gd name="connsiteY38" fmla="*/ 2349661 h 3657600"/>
                  <a:gd name="connsiteX39" fmla="*/ 1828800 w 2077656"/>
                  <a:gd name="connsiteY39" fmla="*/ 2367023 h 3657600"/>
                  <a:gd name="connsiteX40" fmla="*/ 2008208 w 2077656"/>
                  <a:gd name="connsiteY40" fmla="*/ 2448046 h 3657600"/>
                  <a:gd name="connsiteX41" fmla="*/ 2077656 w 2077656"/>
                  <a:gd name="connsiteY41" fmla="*/ 2621666 h 3657600"/>
                  <a:gd name="connsiteX42" fmla="*/ 2071868 w 2077656"/>
                  <a:gd name="connsiteY42" fmla="*/ 2725838 h 3657600"/>
                  <a:gd name="connsiteX43" fmla="*/ 1985058 w 2077656"/>
                  <a:gd name="connsiteY43" fmla="*/ 2876309 h 3657600"/>
                  <a:gd name="connsiteX44" fmla="*/ 1851949 w 2077656"/>
                  <a:gd name="connsiteY44" fmla="*/ 3003631 h 3657600"/>
                  <a:gd name="connsiteX45" fmla="*/ 1672542 w 2077656"/>
                  <a:gd name="connsiteY45" fmla="*/ 3125165 h 3657600"/>
                  <a:gd name="connsiteX46" fmla="*/ 1545220 w 2077656"/>
                  <a:gd name="connsiteY46" fmla="*/ 3229337 h 3657600"/>
                  <a:gd name="connsiteX47" fmla="*/ 1435261 w 2077656"/>
                  <a:gd name="connsiteY47" fmla="*/ 3321935 h 3657600"/>
                  <a:gd name="connsiteX48" fmla="*/ 1354238 w 2077656"/>
                  <a:gd name="connsiteY48" fmla="*/ 3420319 h 3657600"/>
                  <a:gd name="connsiteX49" fmla="*/ 1279002 w 2077656"/>
                  <a:gd name="connsiteY49" fmla="*/ 3640238 h 3657600"/>
                  <a:gd name="connsiteX50" fmla="*/ 237281 w 2077656"/>
                  <a:gd name="connsiteY50"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77656" h="3657600">
                    <a:moveTo>
                      <a:pt x="237281" y="3657600"/>
                    </a:moveTo>
                    <a:lnTo>
                      <a:pt x="231494" y="3483980"/>
                    </a:lnTo>
                    <a:lnTo>
                      <a:pt x="381964" y="3310360"/>
                    </a:lnTo>
                    <a:lnTo>
                      <a:pt x="885463" y="2928395"/>
                    </a:lnTo>
                    <a:lnTo>
                      <a:pt x="960699" y="2783712"/>
                    </a:lnTo>
                    <a:lnTo>
                      <a:pt x="972273" y="2569580"/>
                    </a:lnTo>
                    <a:lnTo>
                      <a:pt x="891251" y="2401747"/>
                    </a:lnTo>
                    <a:lnTo>
                      <a:pt x="740780" y="2332299"/>
                    </a:lnTo>
                    <a:lnTo>
                      <a:pt x="515073" y="2332299"/>
                    </a:lnTo>
                    <a:lnTo>
                      <a:pt x="329878" y="2303362"/>
                    </a:lnTo>
                    <a:lnTo>
                      <a:pt x="254643" y="2204978"/>
                    </a:lnTo>
                    <a:lnTo>
                      <a:pt x="214132" y="1956122"/>
                    </a:lnTo>
                    <a:lnTo>
                      <a:pt x="150471" y="1724628"/>
                    </a:lnTo>
                    <a:lnTo>
                      <a:pt x="0" y="1620456"/>
                    </a:lnTo>
                    <a:lnTo>
                      <a:pt x="46299" y="1493135"/>
                    </a:lnTo>
                    <a:lnTo>
                      <a:pt x="185195" y="1180618"/>
                    </a:lnTo>
                    <a:lnTo>
                      <a:pt x="127321" y="897038"/>
                    </a:lnTo>
                    <a:lnTo>
                      <a:pt x="196770" y="590309"/>
                    </a:lnTo>
                    <a:lnTo>
                      <a:pt x="306729" y="353028"/>
                    </a:lnTo>
                    <a:lnTo>
                      <a:pt x="491924" y="196770"/>
                    </a:lnTo>
                    <a:lnTo>
                      <a:pt x="694481" y="86810"/>
                    </a:lnTo>
                    <a:lnTo>
                      <a:pt x="1018572" y="17362"/>
                    </a:lnTo>
                    <a:lnTo>
                      <a:pt x="1296364" y="0"/>
                    </a:lnTo>
                    <a:lnTo>
                      <a:pt x="1504709" y="0"/>
                    </a:lnTo>
                    <a:lnTo>
                      <a:pt x="1736202" y="86810"/>
                    </a:lnTo>
                    <a:lnTo>
                      <a:pt x="1527858" y="225707"/>
                    </a:lnTo>
                    <a:lnTo>
                      <a:pt x="1354238" y="491924"/>
                    </a:lnTo>
                    <a:lnTo>
                      <a:pt x="1279002" y="711843"/>
                    </a:lnTo>
                    <a:lnTo>
                      <a:pt x="1232704" y="879676"/>
                    </a:lnTo>
                    <a:lnTo>
                      <a:pt x="1226916" y="1047509"/>
                    </a:lnTo>
                    <a:lnTo>
                      <a:pt x="1255853" y="1203767"/>
                    </a:lnTo>
                    <a:lnTo>
                      <a:pt x="1088020" y="1603094"/>
                    </a:lnTo>
                    <a:lnTo>
                      <a:pt x="1088020" y="1684117"/>
                    </a:lnTo>
                    <a:lnTo>
                      <a:pt x="1221129" y="1759352"/>
                    </a:lnTo>
                    <a:lnTo>
                      <a:pt x="1250066" y="1851950"/>
                    </a:lnTo>
                    <a:lnTo>
                      <a:pt x="1290577" y="2095018"/>
                    </a:lnTo>
                    <a:lnTo>
                      <a:pt x="1371600" y="2291788"/>
                    </a:lnTo>
                    <a:lnTo>
                      <a:pt x="1487347" y="2343874"/>
                    </a:lnTo>
                    <a:lnTo>
                      <a:pt x="1695691" y="2349661"/>
                    </a:lnTo>
                    <a:lnTo>
                      <a:pt x="1828800" y="2367023"/>
                    </a:lnTo>
                    <a:lnTo>
                      <a:pt x="2008208" y="2448046"/>
                    </a:lnTo>
                    <a:lnTo>
                      <a:pt x="2077656" y="2621666"/>
                    </a:lnTo>
                    <a:lnTo>
                      <a:pt x="2071868" y="2725838"/>
                    </a:lnTo>
                    <a:lnTo>
                      <a:pt x="1985058" y="2876309"/>
                    </a:lnTo>
                    <a:lnTo>
                      <a:pt x="1851949" y="3003631"/>
                    </a:lnTo>
                    <a:lnTo>
                      <a:pt x="1672542" y="3125165"/>
                    </a:lnTo>
                    <a:lnTo>
                      <a:pt x="1545220" y="3229337"/>
                    </a:lnTo>
                    <a:lnTo>
                      <a:pt x="1435261" y="3321935"/>
                    </a:lnTo>
                    <a:lnTo>
                      <a:pt x="1354238" y="3420319"/>
                    </a:lnTo>
                    <a:lnTo>
                      <a:pt x="1279002" y="3640238"/>
                    </a:lnTo>
                    <a:lnTo>
                      <a:pt x="237281" y="3657600"/>
                    </a:lnTo>
                    <a:close/>
                  </a:path>
                </a:pathLst>
              </a:cu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 name="Freeform 13"/>
              <p:cNvSpPr/>
              <p:nvPr/>
            </p:nvSpPr>
            <p:spPr>
              <a:xfrm>
                <a:off x="2268638" y="1585732"/>
                <a:ext cx="2071868" cy="3692324"/>
              </a:xfrm>
              <a:custGeom>
                <a:avLst/>
                <a:gdLst>
                  <a:gd name="connsiteX0" fmla="*/ 312516 w 2071868"/>
                  <a:gd name="connsiteY0" fmla="*/ 3692324 h 3692324"/>
                  <a:gd name="connsiteX1" fmla="*/ 254643 w 2071868"/>
                  <a:gd name="connsiteY1" fmla="*/ 3593939 h 3692324"/>
                  <a:gd name="connsiteX2" fmla="*/ 358815 w 2071868"/>
                  <a:gd name="connsiteY2" fmla="*/ 3379807 h 3692324"/>
                  <a:gd name="connsiteX3" fmla="*/ 711843 w 2071868"/>
                  <a:gd name="connsiteY3" fmla="*/ 3096227 h 3692324"/>
                  <a:gd name="connsiteX4" fmla="*/ 949124 w 2071868"/>
                  <a:gd name="connsiteY4" fmla="*/ 2882096 h 3692324"/>
                  <a:gd name="connsiteX5" fmla="*/ 1001210 w 2071868"/>
                  <a:gd name="connsiteY5" fmla="*/ 2679539 h 3692324"/>
                  <a:gd name="connsiteX6" fmla="*/ 954911 w 2071868"/>
                  <a:gd name="connsiteY6" fmla="*/ 2459620 h 3692324"/>
                  <a:gd name="connsiteX7" fmla="*/ 781291 w 2071868"/>
                  <a:gd name="connsiteY7" fmla="*/ 2367022 h 3692324"/>
                  <a:gd name="connsiteX8" fmla="*/ 451413 w 2071868"/>
                  <a:gd name="connsiteY8" fmla="*/ 2349660 h 3692324"/>
                  <a:gd name="connsiteX9" fmla="*/ 318304 w 2071868"/>
                  <a:gd name="connsiteY9" fmla="*/ 2280212 h 3692324"/>
                  <a:gd name="connsiteX10" fmla="*/ 266218 w 2071868"/>
                  <a:gd name="connsiteY10" fmla="*/ 2118167 h 3692324"/>
                  <a:gd name="connsiteX11" fmla="*/ 196770 w 2071868"/>
                  <a:gd name="connsiteY11" fmla="*/ 1823012 h 3692324"/>
                  <a:gd name="connsiteX12" fmla="*/ 92597 w 2071868"/>
                  <a:gd name="connsiteY12" fmla="*/ 1707265 h 3692324"/>
                  <a:gd name="connsiteX13" fmla="*/ 0 w 2071868"/>
                  <a:gd name="connsiteY13" fmla="*/ 1620455 h 3692324"/>
                  <a:gd name="connsiteX14" fmla="*/ 127321 w 2071868"/>
                  <a:gd name="connsiteY14" fmla="*/ 1417898 h 3692324"/>
                  <a:gd name="connsiteX15" fmla="*/ 196770 w 2071868"/>
                  <a:gd name="connsiteY15" fmla="*/ 1180617 h 3692324"/>
                  <a:gd name="connsiteX16" fmla="*/ 173620 w 2071868"/>
                  <a:gd name="connsiteY16" fmla="*/ 897038 h 3692324"/>
                  <a:gd name="connsiteX17" fmla="*/ 266218 w 2071868"/>
                  <a:gd name="connsiteY17" fmla="*/ 532435 h 3692324"/>
                  <a:gd name="connsiteX18" fmla="*/ 451413 w 2071868"/>
                  <a:gd name="connsiteY18" fmla="*/ 248855 h 3692324"/>
                  <a:gd name="connsiteX19" fmla="*/ 816015 w 2071868"/>
                  <a:gd name="connsiteY19" fmla="*/ 57873 h 3692324"/>
                  <a:gd name="connsiteX20" fmla="*/ 1145894 w 2071868"/>
                  <a:gd name="connsiteY20" fmla="*/ 11574 h 3692324"/>
                  <a:gd name="connsiteX21" fmla="*/ 1417899 w 2071868"/>
                  <a:gd name="connsiteY21" fmla="*/ 0 h 3692324"/>
                  <a:gd name="connsiteX22" fmla="*/ 1568370 w 2071868"/>
                  <a:gd name="connsiteY22" fmla="*/ 46298 h 3692324"/>
                  <a:gd name="connsiteX23" fmla="*/ 1770927 w 2071868"/>
                  <a:gd name="connsiteY23" fmla="*/ 115746 h 3692324"/>
                  <a:gd name="connsiteX24" fmla="*/ 1527858 w 2071868"/>
                  <a:gd name="connsiteY24" fmla="*/ 324091 h 3692324"/>
                  <a:gd name="connsiteX25" fmla="*/ 1354238 w 2071868"/>
                  <a:gd name="connsiteY25" fmla="*/ 491924 h 3692324"/>
                  <a:gd name="connsiteX26" fmla="*/ 1284790 w 2071868"/>
                  <a:gd name="connsiteY26" fmla="*/ 642395 h 3692324"/>
                  <a:gd name="connsiteX27" fmla="*/ 1250066 w 2071868"/>
                  <a:gd name="connsiteY27" fmla="*/ 821802 h 3692324"/>
                  <a:gd name="connsiteX28" fmla="*/ 1238491 w 2071868"/>
                  <a:gd name="connsiteY28" fmla="*/ 954911 h 3692324"/>
                  <a:gd name="connsiteX29" fmla="*/ 1267428 w 2071868"/>
                  <a:gd name="connsiteY29" fmla="*/ 1163255 h 3692324"/>
                  <a:gd name="connsiteX30" fmla="*/ 1284790 w 2071868"/>
                  <a:gd name="connsiteY30" fmla="*/ 1284790 h 3692324"/>
                  <a:gd name="connsiteX31" fmla="*/ 1169043 w 2071868"/>
                  <a:gd name="connsiteY31" fmla="*/ 1504709 h 3692324"/>
                  <a:gd name="connsiteX32" fmla="*/ 1105382 w 2071868"/>
                  <a:gd name="connsiteY32" fmla="*/ 1591519 h 3692324"/>
                  <a:gd name="connsiteX33" fmla="*/ 1082233 w 2071868"/>
                  <a:gd name="connsiteY33" fmla="*/ 1637817 h 3692324"/>
                  <a:gd name="connsiteX34" fmla="*/ 1157468 w 2071868"/>
                  <a:gd name="connsiteY34" fmla="*/ 1724627 h 3692324"/>
                  <a:gd name="connsiteX35" fmla="*/ 1244278 w 2071868"/>
                  <a:gd name="connsiteY35" fmla="*/ 1776714 h 3692324"/>
                  <a:gd name="connsiteX36" fmla="*/ 1273215 w 2071868"/>
                  <a:gd name="connsiteY36" fmla="*/ 1880886 h 3692324"/>
                  <a:gd name="connsiteX37" fmla="*/ 1307939 w 2071868"/>
                  <a:gd name="connsiteY37" fmla="*/ 2031357 h 3692324"/>
                  <a:gd name="connsiteX38" fmla="*/ 1331089 w 2071868"/>
                  <a:gd name="connsiteY38" fmla="*/ 2170253 h 3692324"/>
                  <a:gd name="connsiteX39" fmla="*/ 1348451 w 2071868"/>
                  <a:gd name="connsiteY39" fmla="*/ 2239701 h 3692324"/>
                  <a:gd name="connsiteX40" fmla="*/ 1452623 w 2071868"/>
                  <a:gd name="connsiteY40" fmla="*/ 2343873 h 3692324"/>
                  <a:gd name="connsiteX41" fmla="*/ 1603094 w 2071868"/>
                  <a:gd name="connsiteY41" fmla="*/ 2367022 h 3692324"/>
                  <a:gd name="connsiteX42" fmla="*/ 1747777 w 2071868"/>
                  <a:gd name="connsiteY42" fmla="*/ 2378597 h 3692324"/>
                  <a:gd name="connsiteX43" fmla="*/ 1904035 w 2071868"/>
                  <a:gd name="connsiteY43" fmla="*/ 2390172 h 3692324"/>
                  <a:gd name="connsiteX44" fmla="*/ 1985058 w 2071868"/>
                  <a:gd name="connsiteY44" fmla="*/ 2436471 h 3692324"/>
                  <a:gd name="connsiteX45" fmla="*/ 2071868 w 2071868"/>
                  <a:gd name="connsiteY45" fmla="*/ 2552217 h 3692324"/>
                  <a:gd name="connsiteX46" fmla="*/ 2071868 w 2071868"/>
                  <a:gd name="connsiteY46" fmla="*/ 2673752 h 3692324"/>
                  <a:gd name="connsiteX47" fmla="*/ 2071868 w 2071868"/>
                  <a:gd name="connsiteY47" fmla="*/ 2801073 h 3692324"/>
                  <a:gd name="connsiteX48" fmla="*/ 2019782 w 2071868"/>
                  <a:gd name="connsiteY48" fmla="*/ 2939969 h 3692324"/>
                  <a:gd name="connsiteX49" fmla="*/ 1869311 w 2071868"/>
                  <a:gd name="connsiteY49" fmla="*/ 3026779 h 3692324"/>
                  <a:gd name="connsiteX50" fmla="*/ 1689904 w 2071868"/>
                  <a:gd name="connsiteY50" fmla="*/ 3171463 h 3692324"/>
                  <a:gd name="connsiteX51" fmla="*/ 1522071 w 2071868"/>
                  <a:gd name="connsiteY51" fmla="*/ 3292997 h 3692324"/>
                  <a:gd name="connsiteX52" fmla="*/ 1417899 w 2071868"/>
                  <a:gd name="connsiteY52" fmla="*/ 3397169 h 3692324"/>
                  <a:gd name="connsiteX53" fmla="*/ 1354238 w 2071868"/>
                  <a:gd name="connsiteY53" fmla="*/ 3524491 h 3692324"/>
                  <a:gd name="connsiteX54" fmla="*/ 1284790 w 2071868"/>
                  <a:gd name="connsiteY54" fmla="*/ 3674962 h 3692324"/>
                  <a:gd name="connsiteX55" fmla="*/ 312516 w 2071868"/>
                  <a:gd name="connsiteY55" fmla="*/ 3692324 h 36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71868" h="3692324">
                    <a:moveTo>
                      <a:pt x="312516" y="3692324"/>
                    </a:moveTo>
                    <a:lnTo>
                      <a:pt x="254643" y="3593939"/>
                    </a:lnTo>
                    <a:lnTo>
                      <a:pt x="358815" y="3379807"/>
                    </a:lnTo>
                    <a:lnTo>
                      <a:pt x="711843" y="3096227"/>
                    </a:lnTo>
                    <a:lnTo>
                      <a:pt x="949124" y="2882096"/>
                    </a:lnTo>
                    <a:lnTo>
                      <a:pt x="1001210" y="2679539"/>
                    </a:lnTo>
                    <a:lnTo>
                      <a:pt x="954911" y="2459620"/>
                    </a:lnTo>
                    <a:lnTo>
                      <a:pt x="781291" y="2367022"/>
                    </a:lnTo>
                    <a:lnTo>
                      <a:pt x="451413" y="2349660"/>
                    </a:lnTo>
                    <a:lnTo>
                      <a:pt x="318304" y="2280212"/>
                    </a:lnTo>
                    <a:lnTo>
                      <a:pt x="266218" y="2118167"/>
                    </a:lnTo>
                    <a:lnTo>
                      <a:pt x="196770" y="1823012"/>
                    </a:lnTo>
                    <a:lnTo>
                      <a:pt x="92597" y="1707265"/>
                    </a:lnTo>
                    <a:lnTo>
                      <a:pt x="0" y="1620455"/>
                    </a:lnTo>
                    <a:lnTo>
                      <a:pt x="127321" y="1417898"/>
                    </a:lnTo>
                    <a:lnTo>
                      <a:pt x="196770" y="1180617"/>
                    </a:lnTo>
                    <a:lnTo>
                      <a:pt x="173620" y="897038"/>
                    </a:lnTo>
                    <a:lnTo>
                      <a:pt x="266218" y="532435"/>
                    </a:lnTo>
                    <a:lnTo>
                      <a:pt x="451413" y="248855"/>
                    </a:lnTo>
                    <a:lnTo>
                      <a:pt x="816015" y="57873"/>
                    </a:lnTo>
                    <a:lnTo>
                      <a:pt x="1145894" y="11574"/>
                    </a:lnTo>
                    <a:lnTo>
                      <a:pt x="1417899" y="0"/>
                    </a:lnTo>
                    <a:lnTo>
                      <a:pt x="1568370" y="46298"/>
                    </a:lnTo>
                    <a:lnTo>
                      <a:pt x="1770927" y="115746"/>
                    </a:lnTo>
                    <a:lnTo>
                      <a:pt x="1527858" y="324091"/>
                    </a:lnTo>
                    <a:lnTo>
                      <a:pt x="1354238" y="491924"/>
                    </a:lnTo>
                    <a:lnTo>
                      <a:pt x="1284790" y="642395"/>
                    </a:lnTo>
                    <a:lnTo>
                      <a:pt x="1250066" y="821802"/>
                    </a:lnTo>
                    <a:lnTo>
                      <a:pt x="1238491" y="954911"/>
                    </a:lnTo>
                    <a:lnTo>
                      <a:pt x="1267428" y="1163255"/>
                    </a:lnTo>
                    <a:lnTo>
                      <a:pt x="1284790" y="1284790"/>
                    </a:lnTo>
                    <a:lnTo>
                      <a:pt x="1169043" y="1504709"/>
                    </a:lnTo>
                    <a:lnTo>
                      <a:pt x="1105382" y="1591519"/>
                    </a:lnTo>
                    <a:lnTo>
                      <a:pt x="1082233" y="1637817"/>
                    </a:lnTo>
                    <a:lnTo>
                      <a:pt x="1157468" y="1724627"/>
                    </a:lnTo>
                    <a:lnTo>
                      <a:pt x="1244278" y="1776714"/>
                    </a:lnTo>
                    <a:lnTo>
                      <a:pt x="1273215" y="1880886"/>
                    </a:lnTo>
                    <a:lnTo>
                      <a:pt x="1307939" y="2031357"/>
                    </a:lnTo>
                    <a:lnTo>
                      <a:pt x="1331089" y="2170253"/>
                    </a:lnTo>
                    <a:lnTo>
                      <a:pt x="1348451" y="2239701"/>
                    </a:lnTo>
                    <a:lnTo>
                      <a:pt x="1452623" y="2343873"/>
                    </a:lnTo>
                    <a:lnTo>
                      <a:pt x="1603094" y="2367022"/>
                    </a:lnTo>
                    <a:lnTo>
                      <a:pt x="1747777" y="2378597"/>
                    </a:lnTo>
                    <a:lnTo>
                      <a:pt x="1904035" y="2390172"/>
                    </a:lnTo>
                    <a:lnTo>
                      <a:pt x="1985058" y="2436471"/>
                    </a:lnTo>
                    <a:lnTo>
                      <a:pt x="2071868" y="2552217"/>
                    </a:lnTo>
                    <a:lnTo>
                      <a:pt x="2071868" y="2673752"/>
                    </a:lnTo>
                    <a:lnTo>
                      <a:pt x="2071868" y="2801073"/>
                    </a:lnTo>
                    <a:lnTo>
                      <a:pt x="2019782" y="2939969"/>
                    </a:lnTo>
                    <a:lnTo>
                      <a:pt x="1869311" y="3026779"/>
                    </a:lnTo>
                    <a:lnTo>
                      <a:pt x="1689904" y="3171463"/>
                    </a:lnTo>
                    <a:lnTo>
                      <a:pt x="1522071" y="3292997"/>
                    </a:lnTo>
                    <a:lnTo>
                      <a:pt x="1417899" y="3397169"/>
                    </a:lnTo>
                    <a:lnTo>
                      <a:pt x="1354238" y="3524491"/>
                    </a:lnTo>
                    <a:lnTo>
                      <a:pt x="1284790" y="3674962"/>
                    </a:lnTo>
                    <a:lnTo>
                      <a:pt x="312516" y="3692324"/>
                    </a:lnTo>
                    <a:close/>
                  </a:path>
                </a:pathLst>
              </a:cu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1028" name="Picture 4"/>
              <p:cNvPicPr>
                <a:picLocks noChangeAspect="1" noChangeArrowheads="1"/>
              </p:cNvPicPr>
              <p:nvPr/>
            </p:nvPicPr>
            <p:blipFill>
              <a:blip r:embed="rId6">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0425" y="1474788"/>
                <a:ext cx="488315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7343537" y="3727043"/>
              <a:ext cx="847314" cy="811450"/>
              <a:chOff x="1143333" y="4385251"/>
              <a:chExt cx="683700" cy="654761"/>
            </a:xfrm>
            <a:effectLst>
              <a:outerShdw blurRad="76200" dir="18900000" sy="23000" kx="-1200000" algn="bl" rotWithShape="0">
                <a:prstClr val="black">
                  <a:alpha val="20000"/>
                </a:prstClr>
              </a:outerShdw>
            </a:effectLst>
          </p:grpSpPr>
          <p:pic>
            <p:nvPicPr>
              <p:cNvPr id="72" name="Picture 4"/>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51266" y="4467579"/>
                <a:ext cx="275767" cy="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3"/>
              <p:cNvPicPr>
                <a:picLocks noChangeAspect="1" noChangeArrowheads="1"/>
              </p:cNvPicPr>
              <p:nvPr/>
            </p:nvPicPr>
            <p:blipFill>
              <a:blip r:embed="rId10">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333" y="4385251"/>
                <a:ext cx="254781" cy="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3"/>
              <p:cNvPicPr>
                <a:picLocks noChangeAspect="1" noChangeArrowheads="1"/>
              </p:cNvPicPr>
              <p:nvPr/>
            </p:nvPicPr>
            <p:blipFill rotWithShape="1">
              <a:blip r:embed="rId12"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290225" y="4540188"/>
                <a:ext cx="338042" cy="49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Rectangle 79"/>
            <p:cNvSpPr/>
            <p:nvPr/>
          </p:nvSpPr>
          <p:spPr>
            <a:xfrm>
              <a:off x="7080076" y="4599238"/>
              <a:ext cx="1374236" cy="707886"/>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8595B"/>
                  </a:solidFill>
                  <a:effectLst/>
                  <a:uLnTx/>
                  <a:uFillTx/>
                  <a:latin typeface="Poppins Light"/>
                  <a:ea typeface="+mn-ea"/>
                  <a:cs typeface="+mn-cs"/>
                </a:rPr>
                <a:t>Mean BMI</a:t>
              </a:r>
              <a:endParaRPr kumimoji="0" lang="en-GB" sz="1200" b="1"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82" name="Rectangle 81"/>
            <p:cNvSpPr/>
            <p:nvPr/>
          </p:nvSpPr>
          <p:spPr>
            <a:xfrm>
              <a:off x="6853919" y="4999931"/>
              <a:ext cx="1826551"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8595B"/>
                  </a:solidFill>
                  <a:effectLst/>
                  <a:uLnTx/>
                  <a:uFillTx/>
                  <a:latin typeface="Poppins Light"/>
                  <a:ea typeface="+mn-ea"/>
                  <a:cs typeface="+mn-cs"/>
                </a:rPr>
                <a:t>31.2</a:t>
              </a:r>
              <a:r>
                <a:rPr kumimoji="0" lang="en-GB" sz="1800" b="0" i="0" u="none" strike="noStrike" kern="1200" cap="none" spc="0" normalizeH="0" baseline="0" noProof="0" dirty="0">
                  <a:ln>
                    <a:noFill/>
                  </a:ln>
                  <a:solidFill>
                    <a:srgbClr val="58595B"/>
                  </a:solidFill>
                  <a:effectLst/>
                  <a:uLnTx/>
                  <a:uFillTx/>
                  <a:latin typeface="Poppins Light"/>
                  <a:ea typeface="+mn-ea"/>
                  <a:cs typeface="+mn-cs"/>
                </a:rPr>
                <a:t> kg/m</a:t>
              </a:r>
              <a:r>
                <a:rPr kumimoji="0" lang="en-GB" sz="1800" b="0" i="0" u="none" strike="noStrike" kern="1200" cap="none" spc="0" normalizeH="0" baseline="30000" noProof="0" dirty="0">
                  <a:ln>
                    <a:noFill/>
                  </a:ln>
                  <a:solidFill>
                    <a:srgbClr val="58595B"/>
                  </a:solidFill>
                  <a:effectLst/>
                  <a:uLnTx/>
                  <a:uFillTx/>
                  <a:latin typeface="Poppins Light"/>
                  <a:ea typeface="+mn-ea"/>
                  <a:cs typeface="+mn-cs"/>
                </a:rPr>
                <a:t>2</a:t>
              </a:r>
            </a:p>
          </p:txBody>
        </p:sp>
        <p:sp>
          <p:nvSpPr>
            <p:cNvPr id="83" name="Rectangle 82"/>
            <p:cNvSpPr/>
            <p:nvPr/>
          </p:nvSpPr>
          <p:spPr>
            <a:xfrm>
              <a:off x="5031542" y="4599821"/>
              <a:ext cx="1374236" cy="40011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8595B"/>
                  </a:solidFill>
                  <a:effectLst/>
                  <a:uLnTx/>
                  <a:uFillTx/>
                  <a:latin typeface="Poppins Light"/>
                  <a:ea typeface="+mn-ea"/>
                  <a:cs typeface="+mn-cs"/>
                </a:rPr>
                <a:t>Race</a:t>
              </a:r>
              <a:endParaRPr kumimoji="0" lang="en-GB" sz="1200" b="1" i="0" u="none" strike="noStrike" kern="1200" cap="none" spc="0" normalizeH="0" baseline="0" noProof="0" dirty="0">
                <a:ln>
                  <a:noFill/>
                </a:ln>
                <a:solidFill>
                  <a:srgbClr val="58595B"/>
                </a:solidFill>
                <a:effectLst/>
                <a:uLnTx/>
                <a:uFillTx/>
                <a:latin typeface="Poppins Light"/>
                <a:ea typeface="+mn-ea"/>
                <a:cs typeface="+mn-cs"/>
              </a:endParaRPr>
            </a:p>
          </p:txBody>
        </p:sp>
      </p:grpSp>
      <p:grpSp>
        <p:nvGrpSpPr>
          <p:cNvPr id="23" name="Group 22"/>
          <p:cNvGrpSpPr/>
          <p:nvPr/>
        </p:nvGrpSpPr>
        <p:grpSpPr>
          <a:xfrm>
            <a:off x="3124085" y="2407667"/>
            <a:ext cx="5584028" cy="872286"/>
            <a:chOff x="1828800" y="2407667"/>
            <a:chExt cx="5355312" cy="872286"/>
          </a:xfrm>
        </p:grpSpPr>
        <p:grpSp>
          <p:nvGrpSpPr>
            <p:cNvPr id="21" name="Group 20"/>
            <p:cNvGrpSpPr/>
            <p:nvPr/>
          </p:nvGrpSpPr>
          <p:grpSpPr>
            <a:xfrm>
              <a:off x="1828800" y="2407667"/>
              <a:ext cx="5355312" cy="872286"/>
              <a:chOff x="1828800" y="2285957"/>
              <a:chExt cx="5355312" cy="872286"/>
            </a:xfrm>
          </p:grpSpPr>
          <p:sp>
            <p:nvSpPr>
              <p:cNvPr id="4" name="TextBox 3"/>
              <p:cNvSpPr txBox="1"/>
              <p:nvPr/>
            </p:nvSpPr>
            <p:spPr>
              <a:xfrm>
                <a:off x="1828800" y="2388802"/>
                <a:ext cx="5355312" cy="769441"/>
              </a:xfrm>
              <a:prstGeom prst="rect">
                <a:avLst/>
              </a:prstGeom>
              <a:noFill/>
            </p:spPr>
            <p:txBody>
              <a:bodyPr wrap="none" rtlCol="0">
                <a:spAutoFit/>
              </a:bodyPr>
              <a:lstStyle/>
              <a:p>
                <a:pPr marL="269875" marR="0" lvl="0" indent="-269875" algn="l" defTabSz="457200" rtl="0" eaLnBrk="1" fontAlgn="auto" latinLnBrk="0" hangingPunct="1">
                  <a:lnSpc>
                    <a:spcPct val="100000"/>
                  </a:lnSpc>
                  <a:spcBef>
                    <a:spcPct val="20000"/>
                  </a:spcBef>
                  <a:spcAft>
                    <a:spcPts val="0"/>
                  </a:spcAft>
                  <a:buClr>
                    <a:srgbClr val="58595B"/>
                  </a:buClr>
                  <a:buSzTx/>
                  <a:buFont typeface="Arial"/>
                  <a:buChar char="•"/>
                  <a:tabLst/>
                  <a:defRPr/>
                </a:pPr>
                <a:r>
                  <a:rPr kumimoji="0" lang="en-GB" sz="2000" b="0" i="0" u="none" strike="noStrike" kern="1200" cap="none" spc="-20" normalizeH="0" baseline="0" noProof="0" dirty="0">
                    <a:ln>
                      <a:noFill/>
                    </a:ln>
                    <a:solidFill>
                      <a:srgbClr val="58595B"/>
                    </a:solidFill>
                    <a:effectLst/>
                    <a:uLnTx/>
                    <a:uFillTx/>
                    <a:latin typeface="Poppins Light"/>
                    <a:ea typeface="+mn-ea"/>
                    <a:cs typeface="+mn-cs"/>
                  </a:rPr>
                  <a:t>n=</a:t>
                </a:r>
              </a:p>
              <a:p>
                <a:pPr marL="269875" marR="0" lvl="0" indent="-269875" algn="l" defTabSz="457200" rtl="0" eaLnBrk="1" fontAlgn="auto" latinLnBrk="0" hangingPunct="1">
                  <a:lnSpc>
                    <a:spcPct val="100000"/>
                  </a:lnSpc>
                  <a:spcBef>
                    <a:spcPct val="20000"/>
                  </a:spcBef>
                  <a:spcAft>
                    <a:spcPts val="0"/>
                  </a:spcAft>
                  <a:buClr>
                    <a:srgbClr val="58595B"/>
                  </a:buClr>
                  <a:buSzTx/>
                  <a:buFont typeface="Arial"/>
                  <a:buChar char="•"/>
                  <a:tabLst/>
                  <a:defRPr/>
                </a:pPr>
                <a:r>
                  <a:rPr kumimoji="0" lang="en-GB" sz="2000" b="0" i="0" u="none" strike="noStrike" kern="1200" cap="none" spc="-20" normalizeH="0" baseline="0" noProof="0" dirty="0">
                    <a:ln>
                      <a:noFill/>
                    </a:ln>
                    <a:solidFill>
                      <a:srgbClr val="58595B"/>
                    </a:solidFill>
                    <a:effectLst/>
                    <a:uLnTx/>
                    <a:uFillTx/>
                    <a:latin typeface="Poppins Light"/>
                    <a:ea typeface="+mn-ea"/>
                    <a:cs typeface="+mn-cs"/>
                  </a:rPr>
                  <a:t>Osteoporosis was not an entry criterion</a:t>
                </a:r>
              </a:p>
            </p:txBody>
          </p:sp>
          <p:sp>
            <p:nvSpPr>
              <p:cNvPr id="20" name="TextBox 19"/>
              <p:cNvSpPr txBox="1"/>
              <p:nvPr/>
            </p:nvSpPr>
            <p:spPr>
              <a:xfrm>
                <a:off x="2438413" y="2285957"/>
                <a:ext cx="65306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20" normalizeH="0" baseline="0" noProof="0" dirty="0">
                    <a:ln>
                      <a:noFill/>
                    </a:ln>
                    <a:solidFill>
                      <a:srgbClr val="58595B"/>
                    </a:solidFill>
                    <a:effectLst/>
                    <a:uLnTx/>
                    <a:uFillTx/>
                    <a:latin typeface="Poppins Light"/>
                    <a:ea typeface="+mn-ea"/>
                    <a:cs typeface="+mn-cs"/>
                  </a:rPr>
                  <a:t>211</a:t>
                </a:r>
              </a:p>
            </p:txBody>
          </p:sp>
        </p:grpSp>
        <p:sp>
          <p:nvSpPr>
            <p:cNvPr id="92" name="TextBox 91"/>
            <p:cNvSpPr txBox="1"/>
            <p:nvPr/>
          </p:nvSpPr>
          <p:spPr>
            <a:xfrm>
              <a:off x="3091477" y="2514099"/>
              <a:ext cx="114747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ct val="20000"/>
                </a:spcBef>
                <a:spcAft>
                  <a:spcPts val="0"/>
                </a:spcAft>
                <a:buClr>
                  <a:srgbClr val="005294"/>
                </a:buClr>
                <a:buSzTx/>
                <a:buFontTx/>
                <a:buNone/>
                <a:tabLst/>
                <a:defRPr/>
              </a:pPr>
              <a:r>
                <a:rPr kumimoji="0" lang="en-GB" sz="2000" b="0" i="0" u="none" strike="noStrike" kern="1200" cap="none" spc="-20" normalizeH="0" baseline="0" noProof="0" dirty="0">
                  <a:ln>
                    <a:noFill/>
                  </a:ln>
                  <a:solidFill>
                    <a:srgbClr val="5B5C5E"/>
                  </a:solidFill>
                  <a:effectLst/>
                  <a:uLnTx/>
                  <a:uFillTx/>
                  <a:latin typeface="Poppins Light"/>
                  <a:ea typeface="+mn-ea"/>
                  <a:cs typeface="+mn-cs"/>
                </a:rPr>
                <a:t>enrolled</a:t>
              </a:r>
            </a:p>
          </p:txBody>
        </p:sp>
      </p:grpSp>
    </p:spTree>
    <p:extLst>
      <p:ext uri="{BB962C8B-B14F-4D97-AF65-F5344CB8AC3E}">
        <p14:creationId xmlns:p14="http://schemas.microsoft.com/office/powerpoint/2010/main" val="1635842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11020425" cy="834047"/>
          </a:xfrm>
        </p:spPr>
        <p:txBody>
          <a:bodyPr>
            <a:noAutofit/>
          </a:bodyPr>
          <a:lstStyle/>
          <a:p>
            <a:r>
              <a:rPr lang="en-GB" sz="2600" dirty="0">
                <a:solidFill>
                  <a:schemeClr val="accent1"/>
                </a:solidFill>
              </a:rPr>
              <a:t>Bone Trial:</a:t>
            </a:r>
            <a:r>
              <a:rPr lang="en-GB" sz="2600" dirty="0"/>
              <a:t> </a:t>
            </a:r>
            <a:r>
              <a:rPr lang="en-GB" sz="2600" dirty="0">
                <a:solidFill>
                  <a:schemeClr val="accent5"/>
                </a:solidFill>
              </a:rPr>
              <a:t>TTh significantly increased </a:t>
            </a:r>
            <a:r>
              <a:rPr lang="en-GB" sz="2600" dirty="0" err="1">
                <a:solidFill>
                  <a:schemeClr val="accent5"/>
                </a:solidFill>
              </a:rPr>
              <a:t>vBMD</a:t>
            </a:r>
            <a:r>
              <a:rPr lang="en-GB" sz="2600" dirty="0">
                <a:solidFill>
                  <a:schemeClr val="accent5"/>
                </a:solidFill>
              </a:rPr>
              <a:t> and bone strength versus placebo in older men with low testosterone</a:t>
            </a:r>
          </a:p>
        </p:txBody>
      </p:sp>
      <p:sp>
        <p:nvSpPr>
          <p:cNvPr id="5" name="TextBox 4"/>
          <p:cNvSpPr txBox="1"/>
          <p:nvPr/>
        </p:nvSpPr>
        <p:spPr>
          <a:xfrm>
            <a:off x="1523999" y="5873490"/>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B5C5E"/>
                </a:solidFill>
                <a:effectLst/>
                <a:uLnTx/>
                <a:uFillTx/>
                <a:latin typeface="Poppins Light"/>
                <a:ea typeface="+mn-ea"/>
                <a:cs typeface="+mn-cs"/>
              </a:rPr>
              <a:t>*p&lt;0.001, **p&lt;0.005 </a:t>
            </a:r>
            <a:r>
              <a:rPr kumimoji="0" lang="en-GB" sz="1000" b="0" i="1" u="none" strike="noStrike" kern="1200" cap="none" spc="0" normalizeH="0" baseline="0" noProof="0" dirty="0">
                <a:ln>
                  <a:noFill/>
                </a:ln>
                <a:solidFill>
                  <a:srgbClr val="5B5C5E"/>
                </a:solidFill>
                <a:effectLst/>
                <a:uLnTx/>
                <a:uFillTx/>
                <a:latin typeface="Poppins Light"/>
                <a:ea typeface="+mn-ea"/>
                <a:cs typeface="+mn-cs"/>
              </a:rPr>
              <a:t>vs</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placebo; CI, confidence interval; TTh, testosterone therapy; </a:t>
            </a:r>
            <a:r>
              <a:rPr kumimoji="0" lang="en-GB" sz="1000" b="0" i="0" u="none" strike="noStrike" kern="1200" cap="none" spc="0" normalizeH="0" baseline="0" noProof="0" dirty="0" err="1">
                <a:ln>
                  <a:noFill/>
                </a:ln>
                <a:solidFill>
                  <a:srgbClr val="5B5C5E"/>
                </a:solidFill>
                <a:effectLst/>
                <a:uLnTx/>
                <a:uFillTx/>
                <a:latin typeface="Poppins Light"/>
                <a:ea typeface="+mn-ea"/>
                <a:cs typeface="+mn-cs"/>
              </a:rPr>
              <a:t>vBMD</a:t>
            </a:r>
            <a:r>
              <a:rPr kumimoji="0" lang="en-GB" sz="1000" b="0" i="0" u="none" strike="noStrike" kern="1200" cap="none" spc="0" normalizeH="0" baseline="0" noProof="0" dirty="0">
                <a:ln>
                  <a:noFill/>
                </a:ln>
                <a:solidFill>
                  <a:srgbClr val="5B5C5E"/>
                </a:solidFill>
                <a:effectLst/>
                <a:uLnTx/>
                <a:uFillTx/>
                <a:latin typeface="Poppins Light"/>
                <a:ea typeface="+mn-ea"/>
                <a:cs typeface="+mn-cs"/>
              </a:rPr>
              <a:t>, volumetric bone mineral density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B5C5E"/>
                </a:solidFill>
                <a:effectLst/>
                <a:uLnTx/>
                <a:uFillTx/>
                <a:latin typeface="Poppins Light"/>
                <a:ea typeface="+mn-ea"/>
                <a:cs typeface="+mn-cs"/>
              </a:rPr>
              <a:t>Snyder PJ </a:t>
            </a:r>
            <a:r>
              <a:rPr kumimoji="0" lang="en-GB" sz="1000" b="0" i="1" u="none" strike="noStrike" kern="1200" cap="none" spc="0" normalizeH="0" baseline="0" noProof="0" dirty="0">
                <a:ln>
                  <a:noFill/>
                </a:ln>
                <a:solidFill>
                  <a:srgbClr val="5B5C5E"/>
                </a:solidFill>
                <a:effectLst/>
                <a:uLnTx/>
                <a:uFillTx/>
                <a:latin typeface="Poppins Light"/>
                <a:ea typeface="+mn-ea"/>
                <a:cs typeface="+mn-cs"/>
              </a:rPr>
              <a:t>et al. </a:t>
            </a:r>
            <a:r>
              <a:rPr kumimoji="0" lang="sv-SE" sz="1000" b="0" i="1" u="none" strike="noStrike" kern="1200" cap="none" spc="0" normalizeH="0" baseline="0" noProof="0" dirty="0">
                <a:ln>
                  <a:noFill/>
                </a:ln>
                <a:solidFill>
                  <a:srgbClr val="5B5C5E"/>
                </a:solidFill>
                <a:effectLst/>
                <a:uLnTx/>
                <a:uFillTx/>
                <a:latin typeface="Poppins Light"/>
                <a:ea typeface="+mn-ea"/>
                <a:cs typeface="+mn-cs"/>
              </a:rPr>
              <a:t>JAMA Intern Med</a:t>
            </a:r>
            <a:r>
              <a:rPr kumimoji="0" lang="sv-SE" sz="1000" b="0" i="0" u="none" strike="noStrike" kern="1200" cap="none" spc="0" normalizeH="0" baseline="0" noProof="0" dirty="0">
                <a:ln>
                  <a:noFill/>
                </a:ln>
                <a:solidFill>
                  <a:srgbClr val="5B5C5E"/>
                </a:solidFill>
                <a:effectLst/>
                <a:uLnTx/>
                <a:uFillTx/>
                <a:latin typeface="Poppins Light"/>
                <a:ea typeface="+mn-ea"/>
                <a:cs typeface="+mn-cs"/>
              </a:rPr>
              <a:t> 2017;177:471–9.</a:t>
            </a:r>
            <a:endParaRPr kumimoji="0" lang="en-GB" sz="1000" b="0" i="0" u="none" strike="noStrike" kern="1200" cap="none" spc="0" normalizeH="0" baseline="0" noProof="0" dirty="0">
              <a:ln>
                <a:noFill/>
              </a:ln>
              <a:solidFill>
                <a:srgbClr val="5B5C5E"/>
              </a:solidFill>
              <a:effectLst/>
              <a:uLnTx/>
              <a:uFillTx/>
              <a:latin typeface="Poppins Light"/>
              <a:ea typeface="+mn-ea"/>
              <a:cs typeface="+mn-cs"/>
            </a:endParaRPr>
          </a:p>
        </p:txBody>
      </p:sp>
      <p:grpSp>
        <p:nvGrpSpPr>
          <p:cNvPr id="15" name="Group 14"/>
          <p:cNvGrpSpPr/>
          <p:nvPr/>
        </p:nvGrpSpPr>
        <p:grpSpPr>
          <a:xfrm>
            <a:off x="1081237" y="2420630"/>
            <a:ext cx="9520088" cy="3229222"/>
            <a:chOff x="576697" y="2583663"/>
            <a:chExt cx="7990606" cy="3229222"/>
          </a:xfrm>
        </p:grpSpPr>
        <p:sp>
          <p:nvSpPr>
            <p:cNvPr id="302" name="Rounded Rectangle 57">
              <a:extLst>
                <a:ext uri="{FF2B5EF4-FFF2-40B4-BE49-F238E27FC236}">
                  <a16:creationId xmlns:a16="http://schemas.microsoft.com/office/drawing/2014/main" id="{2091D157-E45C-4AC0-BC8F-E448845DACD5}"/>
                </a:ext>
              </a:extLst>
            </p:cNvPr>
            <p:cNvSpPr/>
            <p:nvPr/>
          </p:nvSpPr>
          <p:spPr>
            <a:xfrm>
              <a:off x="576697" y="2596542"/>
              <a:ext cx="7990606" cy="3216343"/>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3" name="Round Same Side Corner Rectangle 58">
              <a:extLst>
                <a:ext uri="{FF2B5EF4-FFF2-40B4-BE49-F238E27FC236}">
                  <a16:creationId xmlns:a16="http://schemas.microsoft.com/office/drawing/2014/main" id="{343F4AE4-B93C-44F5-AF5F-0CB0B716A47F}"/>
                </a:ext>
              </a:extLst>
            </p:cNvPr>
            <p:cNvSpPr/>
            <p:nvPr/>
          </p:nvSpPr>
          <p:spPr>
            <a:xfrm>
              <a:off x="576697" y="2596543"/>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04" name="TextBox 303">
              <a:extLst>
                <a:ext uri="{FF2B5EF4-FFF2-40B4-BE49-F238E27FC236}">
                  <a16:creationId xmlns:a16="http://schemas.microsoft.com/office/drawing/2014/main" id="{F98E1E78-C1A8-473C-B59A-71D9CBED2EB5}"/>
                </a:ext>
              </a:extLst>
            </p:cNvPr>
            <p:cNvSpPr txBox="1"/>
            <p:nvPr/>
          </p:nvSpPr>
          <p:spPr>
            <a:xfrm>
              <a:off x="576697" y="2583663"/>
              <a:ext cx="7990606" cy="30777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Effect of TTh on </a:t>
              </a:r>
              <a:r>
                <a:rPr kumimoji="0" lang="en-GB" sz="1400" b="1" i="0" u="none" strike="noStrike" kern="1200" cap="none" spc="0" normalizeH="0" baseline="0" noProof="0" dirty="0" err="1">
                  <a:ln>
                    <a:noFill/>
                  </a:ln>
                  <a:solidFill>
                    <a:prstClr val="white"/>
                  </a:solidFill>
                  <a:effectLst/>
                  <a:uLnTx/>
                  <a:uFillTx/>
                  <a:latin typeface="Poppins Light"/>
                  <a:ea typeface="+mn-ea"/>
                  <a:cs typeface="+mn-cs"/>
                </a:rPr>
                <a:t>vBMD</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 and estimated bone strength in older men with low testosterone</a:t>
              </a:r>
            </a:p>
          </p:txBody>
        </p:sp>
        <p:grpSp>
          <p:nvGrpSpPr>
            <p:cNvPr id="7" name="Group 6">
              <a:extLst>
                <a:ext uri="{FF2B5EF4-FFF2-40B4-BE49-F238E27FC236}">
                  <a16:creationId xmlns:a16="http://schemas.microsoft.com/office/drawing/2014/main" id="{D9B50014-358C-4E6B-8306-D17877EAE1B7}"/>
                </a:ext>
              </a:extLst>
            </p:cNvPr>
            <p:cNvGrpSpPr/>
            <p:nvPr/>
          </p:nvGrpSpPr>
          <p:grpSpPr>
            <a:xfrm>
              <a:off x="7471290" y="3261686"/>
              <a:ext cx="779762" cy="306109"/>
              <a:chOff x="3430975" y="3327946"/>
              <a:chExt cx="779762" cy="306109"/>
            </a:xfrm>
          </p:grpSpPr>
          <p:sp>
            <p:nvSpPr>
              <p:cNvPr id="805" name="TextBox 804">
                <a:extLst>
                  <a:ext uri="{FF2B5EF4-FFF2-40B4-BE49-F238E27FC236}">
                    <a16:creationId xmlns:a16="http://schemas.microsoft.com/office/drawing/2014/main" id="{F9D46F67-AEB0-47DE-BA66-B10548BAAD81}"/>
                  </a:ext>
                </a:extLst>
              </p:cNvPr>
              <p:cNvSpPr txBox="1"/>
              <p:nvPr/>
            </p:nvSpPr>
            <p:spPr>
              <a:xfrm>
                <a:off x="3572173" y="3327946"/>
                <a:ext cx="638564" cy="306109"/>
              </a:xfrm>
              <a:prstGeom prst="rect">
                <a:avLst/>
              </a:prstGeom>
              <a:noFill/>
            </p:spPr>
            <p:txBody>
              <a:bodyPr wrap="none" lIns="36000" tIns="0" rIns="3600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TTh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Poppins Light"/>
                    <a:ea typeface="+mn-ea"/>
                    <a:cs typeface="+mn-cs"/>
                  </a:rPr>
                  <a:t>Placebo</a:t>
                </a:r>
              </a:p>
            </p:txBody>
          </p:sp>
          <p:sp>
            <p:nvSpPr>
              <p:cNvPr id="806" name="Rectangle 805">
                <a:extLst>
                  <a:ext uri="{FF2B5EF4-FFF2-40B4-BE49-F238E27FC236}">
                    <a16:creationId xmlns:a16="http://schemas.microsoft.com/office/drawing/2014/main" id="{587AA273-31CD-4401-AE0A-DC645E5C6346}"/>
                  </a:ext>
                </a:extLst>
              </p:cNvPr>
              <p:cNvSpPr/>
              <p:nvPr/>
            </p:nvSpPr>
            <p:spPr>
              <a:xfrm>
                <a:off x="3430975" y="3351910"/>
                <a:ext cx="90488" cy="904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807" name="Rectangle 806">
                <a:extLst>
                  <a:ext uri="{FF2B5EF4-FFF2-40B4-BE49-F238E27FC236}">
                    <a16:creationId xmlns:a16="http://schemas.microsoft.com/office/drawing/2014/main" id="{B35104A7-C9C1-44B5-8889-2BA80EB8FE29}"/>
                  </a:ext>
                </a:extLst>
              </p:cNvPr>
              <p:cNvSpPr/>
              <p:nvPr/>
            </p:nvSpPr>
            <p:spPr>
              <a:xfrm>
                <a:off x="3430975" y="3502996"/>
                <a:ext cx="90488" cy="904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12" name="Group 11"/>
            <p:cNvGrpSpPr/>
            <p:nvPr/>
          </p:nvGrpSpPr>
          <p:grpSpPr>
            <a:xfrm>
              <a:off x="842895" y="3108091"/>
              <a:ext cx="3514145" cy="2590376"/>
              <a:chOff x="842895" y="3108091"/>
              <a:chExt cx="3514145" cy="2590376"/>
            </a:xfrm>
          </p:grpSpPr>
          <p:grpSp>
            <p:nvGrpSpPr>
              <p:cNvPr id="682" name="Group 681">
                <a:extLst>
                  <a:ext uri="{FF2B5EF4-FFF2-40B4-BE49-F238E27FC236}">
                    <a16:creationId xmlns:a16="http://schemas.microsoft.com/office/drawing/2014/main" id="{B8B4810C-97F1-4548-9C10-A012F281FCE5}"/>
                  </a:ext>
                </a:extLst>
              </p:cNvPr>
              <p:cNvGrpSpPr/>
              <p:nvPr/>
            </p:nvGrpSpPr>
            <p:grpSpPr>
              <a:xfrm>
                <a:off x="2886423" y="4231046"/>
                <a:ext cx="1261662" cy="319371"/>
                <a:chOff x="6707796" y="4355680"/>
                <a:chExt cx="1261662" cy="319371"/>
              </a:xfrm>
            </p:grpSpPr>
            <p:sp>
              <p:nvSpPr>
                <p:cNvPr id="802" name="TextBox 801">
                  <a:extLst>
                    <a:ext uri="{FF2B5EF4-FFF2-40B4-BE49-F238E27FC236}">
                      <a16:creationId xmlns:a16="http://schemas.microsoft.com/office/drawing/2014/main" id="{C881C585-D350-4703-A124-A0F09B7CB55C}"/>
                    </a:ext>
                  </a:extLst>
                </p:cNvPr>
                <p:cNvSpPr txBox="1"/>
                <p:nvPr/>
              </p:nvSpPr>
              <p:spPr>
                <a:xfrm>
                  <a:off x="7695024" y="4355680"/>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803" name="TextBox 802">
                  <a:extLst>
                    <a:ext uri="{FF2B5EF4-FFF2-40B4-BE49-F238E27FC236}">
                      <a16:creationId xmlns:a16="http://schemas.microsoft.com/office/drawing/2014/main" id="{D2E16041-A65E-46A4-B528-9D59607CD5D6}"/>
                    </a:ext>
                  </a:extLst>
                </p:cNvPr>
                <p:cNvSpPr txBox="1"/>
                <p:nvPr/>
              </p:nvSpPr>
              <p:spPr>
                <a:xfrm>
                  <a:off x="7199144" y="4367274"/>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804" name="TextBox 803">
                  <a:extLst>
                    <a:ext uri="{FF2B5EF4-FFF2-40B4-BE49-F238E27FC236}">
                      <a16:creationId xmlns:a16="http://schemas.microsoft.com/office/drawing/2014/main" id="{3AE12E68-1B25-4B12-877F-51DCFE23D53D}"/>
                    </a:ext>
                  </a:extLst>
                </p:cNvPr>
                <p:cNvSpPr txBox="1"/>
                <p:nvPr/>
              </p:nvSpPr>
              <p:spPr>
                <a:xfrm>
                  <a:off x="6707796" y="4366431"/>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grpSp>
          <p:sp>
            <p:nvSpPr>
              <p:cNvPr id="684" name="Rectangle 683">
                <a:extLst>
                  <a:ext uri="{FF2B5EF4-FFF2-40B4-BE49-F238E27FC236}">
                    <a16:creationId xmlns:a16="http://schemas.microsoft.com/office/drawing/2014/main" id="{657CD70B-CA76-4BE2-A3FE-085835479A57}"/>
                  </a:ext>
                </a:extLst>
              </p:cNvPr>
              <p:cNvSpPr/>
              <p:nvPr/>
            </p:nvSpPr>
            <p:spPr>
              <a:xfrm>
                <a:off x="4117170" y="4700769"/>
                <a:ext cx="168275" cy="498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85" name="Rectangle 684">
                <a:extLst>
                  <a:ext uri="{FF2B5EF4-FFF2-40B4-BE49-F238E27FC236}">
                    <a16:creationId xmlns:a16="http://schemas.microsoft.com/office/drawing/2014/main" id="{C77B4695-F60A-479D-A1B6-6DB3F1972C8D}"/>
                  </a:ext>
                </a:extLst>
              </p:cNvPr>
              <p:cNvSpPr/>
              <p:nvPr/>
            </p:nvSpPr>
            <p:spPr>
              <a:xfrm>
                <a:off x="3920000" y="4540665"/>
                <a:ext cx="168275" cy="206824"/>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87" name="Group 686">
                <a:extLst>
                  <a:ext uri="{FF2B5EF4-FFF2-40B4-BE49-F238E27FC236}">
                    <a16:creationId xmlns:a16="http://schemas.microsoft.com/office/drawing/2014/main" id="{13F024A8-EA86-43C4-B916-730B74013F6C}"/>
                  </a:ext>
                </a:extLst>
              </p:cNvPr>
              <p:cNvGrpSpPr/>
              <p:nvPr/>
            </p:nvGrpSpPr>
            <p:grpSpPr>
              <a:xfrm>
                <a:off x="3963858" y="4458115"/>
                <a:ext cx="80558" cy="165101"/>
                <a:chOff x="3743571" y="3308401"/>
                <a:chExt cx="80558" cy="722480"/>
              </a:xfrm>
            </p:grpSpPr>
            <p:cxnSp>
              <p:nvCxnSpPr>
                <p:cNvPr id="793" name="Straight Connector 792">
                  <a:extLst>
                    <a:ext uri="{FF2B5EF4-FFF2-40B4-BE49-F238E27FC236}">
                      <a16:creationId xmlns:a16="http://schemas.microsoft.com/office/drawing/2014/main" id="{B6384E2C-85AA-4902-910D-12A858663E5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4" name="Straight Connector 793">
                  <a:extLst>
                    <a:ext uri="{FF2B5EF4-FFF2-40B4-BE49-F238E27FC236}">
                      <a16:creationId xmlns:a16="http://schemas.microsoft.com/office/drawing/2014/main" id="{253F2B0F-4DAD-4CDA-8929-ED8CE818861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5" name="Straight Connector 794">
                  <a:extLst>
                    <a:ext uri="{FF2B5EF4-FFF2-40B4-BE49-F238E27FC236}">
                      <a16:creationId xmlns:a16="http://schemas.microsoft.com/office/drawing/2014/main" id="{91A13E10-A1FA-4CA7-8CDC-252C6269275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88" name="Rectangle 687">
                <a:extLst>
                  <a:ext uri="{FF2B5EF4-FFF2-40B4-BE49-F238E27FC236}">
                    <a16:creationId xmlns:a16="http://schemas.microsoft.com/office/drawing/2014/main" id="{08E62356-B6AA-48AA-85B2-F6903E092F5E}"/>
                  </a:ext>
                </a:extLst>
              </p:cNvPr>
              <p:cNvSpPr/>
              <p:nvPr/>
            </p:nvSpPr>
            <p:spPr>
              <a:xfrm>
                <a:off x="3129728" y="4729489"/>
                <a:ext cx="168275" cy="1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89" name="Rectangle 688">
                <a:extLst>
                  <a:ext uri="{FF2B5EF4-FFF2-40B4-BE49-F238E27FC236}">
                    <a16:creationId xmlns:a16="http://schemas.microsoft.com/office/drawing/2014/main" id="{C91517B2-981A-4DE7-BBEC-D19B860CD6FE}"/>
                  </a:ext>
                </a:extLst>
              </p:cNvPr>
              <p:cNvSpPr/>
              <p:nvPr/>
            </p:nvSpPr>
            <p:spPr>
              <a:xfrm>
                <a:off x="2932558" y="4558128"/>
                <a:ext cx="168275" cy="189361"/>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90" name="Group 689">
                <a:extLst>
                  <a:ext uri="{FF2B5EF4-FFF2-40B4-BE49-F238E27FC236}">
                    <a16:creationId xmlns:a16="http://schemas.microsoft.com/office/drawing/2014/main" id="{856EAFE5-5795-4B67-913A-1FDD4D5CA89D}"/>
                  </a:ext>
                </a:extLst>
              </p:cNvPr>
              <p:cNvGrpSpPr/>
              <p:nvPr/>
            </p:nvGrpSpPr>
            <p:grpSpPr>
              <a:xfrm>
                <a:off x="2976416" y="4462264"/>
                <a:ext cx="80558" cy="189526"/>
                <a:chOff x="3743571" y="3308401"/>
                <a:chExt cx="80558" cy="722480"/>
              </a:xfrm>
            </p:grpSpPr>
            <p:cxnSp>
              <p:nvCxnSpPr>
                <p:cNvPr id="790" name="Straight Connector 789">
                  <a:extLst>
                    <a:ext uri="{FF2B5EF4-FFF2-40B4-BE49-F238E27FC236}">
                      <a16:creationId xmlns:a16="http://schemas.microsoft.com/office/drawing/2014/main" id="{AF319C2D-5E89-41C1-938B-7E367D0389A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1" name="Straight Connector 790">
                  <a:extLst>
                    <a:ext uri="{FF2B5EF4-FFF2-40B4-BE49-F238E27FC236}">
                      <a16:creationId xmlns:a16="http://schemas.microsoft.com/office/drawing/2014/main" id="{70B58DE1-24D8-4C6C-B31F-27170C81009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2" name="Straight Connector 791">
                  <a:extLst>
                    <a:ext uri="{FF2B5EF4-FFF2-40B4-BE49-F238E27FC236}">
                      <a16:creationId xmlns:a16="http://schemas.microsoft.com/office/drawing/2014/main" id="{E95AEB29-BE1E-4C60-B6C7-79EA782E061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92" name="Rectangle 691">
                <a:extLst>
                  <a:ext uri="{FF2B5EF4-FFF2-40B4-BE49-F238E27FC236}">
                    <a16:creationId xmlns:a16="http://schemas.microsoft.com/office/drawing/2014/main" id="{760D58F9-1836-41E7-A32D-79361EA1C8D2}"/>
                  </a:ext>
                </a:extLst>
              </p:cNvPr>
              <p:cNvSpPr/>
              <p:nvPr/>
            </p:nvSpPr>
            <p:spPr>
              <a:xfrm>
                <a:off x="3623449" y="4669253"/>
                <a:ext cx="168275" cy="782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93" name="Rectangle 692">
                <a:extLst>
                  <a:ext uri="{FF2B5EF4-FFF2-40B4-BE49-F238E27FC236}">
                    <a16:creationId xmlns:a16="http://schemas.microsoft.com/office/drawing/2014/main" id="{D46B8AEA-9833-4384-B6C1-918489B3E891}"/>
                  </a:ext>
                </a:extLst>
              </p:cNvPr>
              <p:cNvSpPr/>
              <p:nvPr/>
            </p:nvSpPr>
            <p:spPr>
              <a:xfrm>
                <a:off x="3426279" y="4547015"/>
                <a:ext cx="168275" cy="200474"/>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95" name="Group 694">
                <a:extLst>
                  <a:ext uri="{FF2B5EF4-FFF2-40B4-BE49-F238E27FC236}">
                    <a16:creationId xmlns:a16="http://schemas.microsoft.com/office/drawing/2014/main" id="{44F54522-B87E-4D01-AFE2-847060213705}"/>
                  </a:ext>
                </a:extLst>
              </p:cNvPr>
              <p:cNvGrpSpPr/>
              <p:nvPr/>
            </p:nvGrpSpPr>
            <p:grpSpPr>
              <a:xfrm>
                <a:off x="3470137" y="4462878"/>
                <a:ext cx="80558" cy="173037"/>
                <a:chOff x="3743571" y="3308401"/>
                <a:chExt cx="80558" cy="722480"/>
              </a:xfrm>
            </p:grpSpPr>
            <p:cxnSp>
              <p:nvCxnSpPr>
                <p:cNvPr id="781" name="Straight Connector 780">
                  <a:extLst>
                    <a:ext uri="{FF2B5EF4-FFF2-40B4-BE49-F238E27FC236}">
                      <a16:creationId xmlns:a16="http://schemas.microsoft.com/office/drawing/2014/main" id="{D273D41E-2EC5-4CA0-9DC8-6719F7D3090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2" name="Straight Connector 781">
                  <a:extLst>
                    <a:ext uri="{FF2B5EF4-FFF2-40B4-BE49-F238E27FC236}">
                      <a16:creationId xmlns:a16="http://schemas.microsoft.com/office/drawing/2014/main" id="{7A06B828-FB0E-4E0A-B0F8-EE1878AC4E6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3" name="Straight Connector 782">
                  <a:extLst>
                    <a:ext uri="{FF2B5EF4-FFF2-40B4-BE49-F238E27FC236}">
                      <a16:creationId xmlns:a16="http://schemas.microsoft.com/office/drawing/2014/main" id="{D78D35EE-670D-4B4A-8B9F-E5F19BDA48D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96" name="Rectangle 695">
                <a:extLst>
                  <a:ext uri="{FF2B5EF4-FFF2-40B4-BE49-F238E27FC236}">
                    <a16:creationId xmlns:a16="http://schemas.microsoft.com/office/drawing/2014/main" id="{5CE32076-DA05-4D91-A995-B77C7B46F2B5}"/>
                  </a:ext>
                </a:extLst>
              </p:cNvPr>
              <p:cNvSpPr/>
              <p:nvPr/>
            </p:nvSpPr>
            <p:spPr>
              <a:xfrm>
                <a:off x="1451395" y="3832640"/>
                <a:ext cx="168275" cy="914765"/>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97" name="Rectangle 696">
                <a:extLst>
                  <a:ext uri="{FF2B5EF4-FFF2-40B4-BE49-F238E27FC236}">
                    <a16:creationId xmlns:a16="http://schemas.microsoft.com/office/drawing/2014/main" id="{9C59A9A3-9286-4F68-A098-46679CC4CFBC}"/>
                  </a:ext>
                </a:extLst>
              </p:cNvPr>
              <p:cNvSpPr/>
              <p:nvPr/>
            </p:nvSpPr>
            <p:spPr>
              <a:xfrm>
                <a:off x="1648565" y="4659728"/>
                <a:ext cx="168275" cy="876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98" name="Group 697">
                <a:extLst>
                  <a:ext uri="{FF2B5EF4-FFF2-40B4-BE49-F238E27FC236}">
                    <a16:creationId xmlns:a16="http://schemas.microsoft.com/office/drawing/2014/main" id="{3E91A954-4188-4FC6-A90B-C29F3D6A7F31}"/>
                  </a:ext>
                </a:extLst>
              </p:cNvPr>
              <p:cNvGrpSpPr/>
              <p:nvPr/>
            </p:nvGrpSpPr>
            <p:grpSpPr>
              <a:xfrm>
                <a:off x="1495253" y="3496453"/>
                <a:ext cx="80558" cy="675911"/>
                <a:chOff x="3743571" y="3308401"/>
                <a:chExt cx="80558" cy="722480"/>
              </a:xfrm>
            </p:grpSpPr>
            <p:cxnSp>
              <p:nvCxnSpPr>
                <p:cNvPr id="778" name="Straight Connector 777">
                  <a:extLst>
                    <a:ext uri="{FF2B5EF4-FFF2-40B4-BE49-F238E27FC236}">
                      <a16:creationId xmlns:a16="http://schemas.microsoft.com/office/drawing/2014/main" id="{1F9A5BA9-B357-45E0-8AE4-366D26EB14D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9" name="Straight Connector 778">
                  <a:extLst>
                    <a:ext uri="{FF2B5EF4-FFF2-40B4-BE49-F238E27FC236}">
                      <a16:creationId xmlns:a16="http://schemas.microsoft.com/office/drawing/2014/main" id="{786B17F9-C931-446D-A520-C9A6C6CFE16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0" name="Straight Connector 779">
                  <a:extLst>
                    <a:ext uri="{FF2B5EF4-FFF2-40B4-BE49-F238E27FC236}">
                      <a16:creationId xmlns:a16="http://schemas.microsoft.com/office/drawing/2014/main" id="{97D580BF-998B-406F-B127-23AAADD7301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00" name="Rectangle 699">
                <a:extLst>
                  <a:ext uri="{FF2B5EF4-FFF2-40B4-BE49-F238E27FC236}">
                    <a16:creationId xmlns:a16="http://schemas.microsoft.com/office/drawing/2014/main" id="{77C5C64D-9433-45B4-B3A8-9BBB8A053D57}"/>
                  </a:ext>
                </a:extLst>
              </p:cNvPr>
              <p:cNvSpPr/>
              <p:nvPr/>
            </p:nvSpPr>
            <p:spPr>
              <a:xfrm>
                <a:off x="2142286" y="4612465"/>
                <a:ext cx="168275" cy="1349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01" name="Rectangle 700">
                <a:extLst>
                  <a:ext uri="{FF2B5EF4-FFF2-40B4-BE49-F238E27FC236}">
                    <a16:creationId xmlns:a16="http://schemas.microsoft.com/office/drawing/2014/main" id="{1722A48B-EDDE-41ED-A40E-715EBE19EF8F}"/>
                  </a:ext>
                </a:extLst>
              </p:cNvPr>
              <p:cNvSpPr/>
              <p:nvPr/>
            </p:nvSpPr>
            <p:spPr>
              <a:xfrm>
                <a:off x="1945116" y="4254915"/>
                <a:ext cx="168275" cy="492490"/>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02" name="Group 701">
                <a:extLst>
                  <a:ext uri="{FF2B5EF4-FFF2-40B4-BE49-F238E27FC236}">
                    <a16:creationId xmlns:a16="http://schemas.microsoft.com/office/drawing/2014/main" id="{53378E5D-19D1-4882-8D07-CFFB66FC7B52}"/>
                  </a:ext>
                </a:extLst>
              </p:cNvPr>
              <p:cNvGrpSpPr/>
              <p:nvPr/>
            </p:nvGrpSpPr>
            <p:grpSpPr>
              <a:xfrm>
                <a:off x="1988974" y="4126328"/>
                <a:ext cx="80558" cy="273050"/>
                <a:chOff x="3743571" y="3308401"/>
                <a:chExt cx="80558" cy="722480"/>
              </a:xfrm>
            </p:grpSpPr>
            <p:cxnSp>
              <p:nvCxnSpPr>
                <p:cNvPr id="772" name="Straight Connector 771">
                  <a:extLst>
                    <a:ext uri="{FF2B5EF4-FFF2-40B4-BE49-F238E27FC236}">
                      <a16:creationId xmlns:a16="http://schemas.microsoft.com/office/drawing/2014/main" id="{3CC7074B-28AB-4860-BBD6-B37C64A30BB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3" name="Straight Connector 772">
                  <a:extLst>
                    <a:ext uri="{FF2B5EF4-FFF2-40B4-BE49-F238E27FC236}">
                      <a16:creationId xmlns:a16="http://schemas.microsoft.com/office/drawing/2014/main" id="{610E5218-119D-4A99-84DA-E42A087309C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4" name="Straight Connector 773">
                  <a:extLst>
                    <a:ext uri="{FF2B5EF4-FFF2-40B4-BE49-F238E27FC236}">
                      <a16:creationId xmlns:a16="http://schemas.microsoft.com/office/drawing/2014/main" id="{1D582F55-4121-4036-8FB7-778C21D84D0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04" name="Rectangle 703">
                <a:extLst>
                  <a:ext uri="{FF2B5EF4-FFF2-40B4-BE49-F238E27FC236}">
                    <a16:creationId xmlns:a16="http://schemas.microsoft.com/office/drawing/2014/main" id="{A21A07E1-1E45-4BDB-98EE-B0FEA5B64B59}"/>
                  </a:ext>
                </a:extLst>
              </p:cNvPr>
              <p:cNvSpPr/>
              <p:nvPr/>
            </p:nvSpPr>
            <p:spPr>
              <a:xfrm>
                <a:off x="2438837" y="4083465"/>
                <a:ext cx="168275" cy="663940"/>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05" name="Rectangle 704">
                <a:extLst>
                  <a:ext uri="{FF2B5EF4-FFF2-40B4-BE49-F238E27FC236}">
                    <a16:creationId xmlns:a16="http://schemas.microsoft.com/office/drawing/2014/main" id="{1EB72A83-57B1-42B9-9D19-3CAEF72D2B18}"/>
                  </a:ext>
                </a:extLst>
              </p:cNvPr>
              <p:cNvSpPr/>
              <p:nvPr/>
            </p:nvSpPr>
            <p:spPr>
              <a:xfrm>
                <a:off x="2636007" y="4596227"/>
                <a:ext cx="168275" cy="1511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06" name="Group 705">
                <a:extLst>
                  <a:ext uri="{FF2B5EF4-FFF2-40B4-BE49-F238E27FC236}">
                    <a16:creationId xmlns:a16="http://schemas.microsoft.com/office/drawing/2014/main" id="{037F49CB-D7B3-4648-A195-AA54D0690FE2}"/>
                  </a:ext>
                </a:extLst>
              </p:cNvPr>
              <p:cNvGrpSpPr/>
              <p:nvPr/>
            </p:nvGrpSpPr>
            <p:grpSpPr>
              <a:xfrm>
                <a:off x="2482695" y="3912014"/>
                <a:ext cx="80558" cy="354013"/>
                <a:chOff x="3743571" y="3308401"/>
                <a:chExt cx="80558" cy="722480"/>
              </a:xfrm>
            </p:grpSpPr>
            <p:cxnSp>
              <p:nvCxnSpPr>
                <p:cNvPr id="766" name="Straight Connector 765">
                  <a:extLst>
                    <a:ext uri="{FF2B5EF4-FFF2-40B4-BE49-F238E27FC236}">
                      <a16:creationId xmlns:a16="http://schemas.microsoft.com/office/drawing/2014/main" id="{5F60ABE5-DF7E-4D51-8714-5545C26ED9E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7" name="Straight Connector 766">
                  <a:extLst>
                    <a:ext uri="{FF2B5EF4-FFF2-40B4-BE49-F238E27FC236}">
                      <a16:creationId xmlns:a16="http://schemas.microsoft.com/office/drawing/2014/main" id="{65DAA56E-7811-4682-B0D8-23784CC039D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8" name="Straight Connector 767">
                  <a:extLst>
                    <a:ext uri="{FF2B5EF4-FFF2-40B4-BE49-F238E27FC236}">
                      <a16:creationId xmlns:a16="http://schemas.microsoft.com/office/drawing/2014/main" id="{AA79DED3-6CD8-46E1-A709-0AFF7676024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08" name="Group 707">
                <a:extLst>
                  <a:ext uri="{FF2B5EF4-FFF2-40B4-BE49-F238E27FC236}">
                    <a16:creationId xmlns:a16="http://schemas.microsoft.com/office/drawing/2014/main" id="{72386156-7EE8-47E0-B0A0-8CC8388EDB02}"/>
                  </a:ext>
                </a:extLst>
              </p:cNvPr>
              <p:cNvGrpSpPr/>
              <p:nvPr/>
            </p:nvGrpSpPr>
            <p:grpSpPr>
              <a:xfrm>
                <a:off x="1408670" y="3276550"/>
                <a:ext cx="1256194" cy="934736"/>
                <a:chOff x="5230043" y="3342810"/>
                <a:chExt cx="1256194" cy="934736"/>
              </a:xfrm>
            </p:grpSpPr>
            <p:sp>
              <p:nvSpPr>
                <p:cNvPr id="760" name="TextBox 759">
                  <a:extLst>
                    <a:ext uri="{FF2B5EF4-FFF2-40B4-BE49-F238E27FC236}">
                      <a16:creationId xmlns:a16="http://schemas.microsoft.com/office/drawing/2014/main" id="{E5249429-3E72-4DDE-8BF7-061A69FE7B3C}"/>
                    </a:ext>
                  </a:extLst>
                </p:cNvPr>
                <p:cNvSpPr txBox="1"/>
                <p:nvPr/>
              </p:nvSpPr>
              <p:spPr>
                <a:xfrm>
                  <a:off x="6211803" y="3751448"/>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761" name="TextBox 760">
                  <a:extLst>
                    <a:ext uri="{FF2B5EF4-FFF2-40B4-BE49-F238E27FC236}">
                      <a16:creationId xmlns:a16="http://schemas.microsoft.com/office/drawing/2014/main" id="{2B0F27A6-AF09-445E-9DA4-720C0567202E}"/>
                    </a:ext>
                  </a:extLst>
                </p:cNvPr>
                <p:cNvSpPr txBox="1"/>
                <p:nvPr/>
              </p:nvSpPr>
              <p:spPr>
                <a:xfrm>
                  <a:off x="5230043" y="3342810"/>
                  <a:ext cx="27443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762" name="TextBox 761">
                  <a:extLst>
                    <a:ext uri="{FF2B5EF4-FFF2-40B4-BE49-F238E27FC236}">
                      <a16:creationId xmlns:a16="http://schemas.microsoft.com/office/drawing/2014/main" id="{3E409DD4-4101-46F6-82A4-79F8362C5BFF}"/>
                    </a:ext>
                  </a:extLst>
                </p:cNvPr>
                <p:cNvSpPr txBox="1"/>
                <p:nvPr/>
              </p:nvSpPr>
              <p:spPr>
                <a:xfrm>
                  <a:off x="5726082" y="3969769"/>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grpSp>
          <p:grpSp>
            <p:nvGrpSpPr>
              <p:cNvPr id="709" name="Group 708">
                <a:extLst>
                  <a:ext uri="{FF2B5EF4-FFF2-40B4-BE49-F238E27FC236}">
                    <a16:creationId xmlns:a16="http://schemas.microsoft.com/office/drawing/2014/main" id="{F6231EE5-6FEB-49F3-9283-E88F27CF2230}"/>
                  </a:ext>
                </a:extLst>
              </p:cNvPr>
              <p:cNvGrpSpPr/>
              <p:nvPr/>
            </p:nvGrpSpPr>
            <p:grpSpPr>
              <a:xfrm>
                <a:off x="842895" y="3108091"/>
                <a:ext cx="3514145" cy="2590376"/>
                <a:chOff x="4664268" y="3174351"/>
                <a:chExt cx="3514145" cy="2590376"/>
              </a:xfrm>
            </p:grpSpPr>
            <p:grpSp>
              <p:nvGrpSpPr>
                <p:cNvPr id="726" name="Group 725">
                  <a:extLst>
                    <a:ext uri="{FF2B5EF4-FFF2-40B4-BE49-F238E27FC236}">
                      <a16:creationId xmlns:a16="http://schemas.microsoft.com/office/drawing/2014/main" id="{C7B5D018-A3E8-4332-8E8B-4F5D02EFA0FE}"/>
                    </a:ext>
                  </a:extLst>
                </p:cNvPr>
                <p:cNvGrpSpPr/>
                <p:nvPr/>
              </p:nvGrpSpPr>
              <p:grpSpPr>
                <a:xfrm>
                  <a:off x="5090468" y="4813660"/>
                  <a:ext cx="1599326" cy="951067"/>
                  <a:chOff x="5090468" y="4813660"/>
                  <a:chExt cx="1599326" cy="951067"/>
                </a:xfrm>
              </p:grpSpPr>
              <p:grpSp>
                <p:nvGrpSpPr>
                  <p:cNvPr id="750" name="Group 749">
                    <a:extLst>
                      <a:ext uri="{FF2B5EF4-FFF2-40B4-BE49-F238E27FC236}">
                        <a16:creationId xmlns:a16="http://schemas.microsoft.com/office/drawing/2014/main" id="{42B1F950-D227-47BD-B37C-FC9050851546}"/>
                      </a:ext>
                    </a:extLst>
                  </p:cNvPr>
                  <p:cNvGrpSpPr/>
                  <p:nvPr/>
                </p:nvGrpSpPr>
                <p:grpSpPr>
                  <a:xfrm>
                    <a:off x="5197705" y="4813660"/>
                    <a:ext cx="1487517" cy="731430"/>
                    <a:chOff x="5201863" y="5720993"/>
                    <a:chExt cx="2645986" cy="776131"/>
                  </a:xfrm>
                </p:grpSpPr>
                <p:sp>
                  <p:nvSpPr>
                    <p:cNvPr id="759" name="Round Same Side Corner Rectangle 218">
                      <a:extLst>
                        <a:ext uri="{FF2B5EF4-FFF2-40B4-BE49-F238E27FC236}">
                          <a16:creationId xmlns:a16="http://schemas.microsoft.com/office/drawing/2014/main" id="{842CA926-629C-499D-A144-1E6547C48B20}"/>
                        </a:ext>
                      </a:extLst>
                    </p:cNvPr>
                    <p:cNvSpPr/>
                    <p:nvPr/>
                  </p:nvSpPr>
                  <p:spPr>
                    <a:xfrm rot="10800000">
                      <a:off x="5201863" y="5720996"/>
                      <a:ext cx="897017" cy="776124"/>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757" name="Round Same Side Corner Rectangle 218">
                      <a:extLst>
                        <a:ext uri="{FF2B5EF4-FFF2-40B4-BE49-F238E27FC236}">
                          <a16:creationId xmlns:a16="http://schemas.microsoft.com/office/drawing/2014/main" id="{2E2ABCC3-0C91-46E7-81A0-7E8722B69D08}"/>
                        </a:ext>
                      </a:extLst>
                    </p:cNvPr>
                    <p:cNvSpPr/>
                    <p:nvPr/>
                  </p:nvSpPr>
                  <p:spPr>
                    <a:xfrm rot="10800000" flipH="1">
                      <a:off x="6980059" y="5720993"/>
                      <a:ext cx="867790" cy="776123"/>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758" name="Round Same Side Corner Rectangle 218">
                      <a:extLst>
                        <a:ext uri="{FF2B5EF4-FFF2-40B4-BE49-F238E27FC236}">
                          <a16:creationId xmlns:a16="http://schemas.microsoft.com/office/drawing/2014/main" id="{7CD9B2A1-6F2F-4985-A94D-3357E89CE591}"/>
                        </a:ext>
                      </a:extLst>
                    </p:cNvPr>
                    <p:cNvSpPr/>
                    <p:nvPr/>
                  </p:nvSpPr>
                  <p:spPr>
                    <a:xfrm>
                      <a:off x="6096776" y="5721000"/>
                      <a:ext cx="885704" cy="776124"/>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grpSp>
              <p:grpSp>
                <p:nvGrpSpPr>
                  <p:cNvPr id="751" name="Group 750">
                    <a:extLst>
                      <a:ext uri="{FF2B5EF4-FFF2-40B4-BE49-F238E27FC236}">
                        <a16:creationId xmlns:a16="http://schemas.microsoft.com/office/drawing/2014/main" id="{D885FF4A-0089-4C93-91DD-CEF2B04D078A}"/>
                      </a:ext>
                    </a:extLst>
                  </p:cNvPr>
                  <p:cNvGrpSpPr/>
                  <p:nvPr/>
                </p:nvGrpSpPr>
                <p:grpSpPr>
                  <a:xfrm>
                    <a:off x="5090468" y="5154879"/>
                    <a:ext cx="1599326" cy="609848"/>
                    <a:chOff x="1782952" y="5137962"/>
                    <a:chExt cx="1337477" cy="609848"/>
                  </a:xfrm>
                </p:grpSpPr>
                <p:sp>
                  <p:nvSpPr>
                    <p:cNvPr id="753" name="TextBox 752">
                      <a:extLst>
                        <a:ext uri="{FF2B5EF4-FFF2-40B4-BE49-F238E27FC236}">
                          <a16:creationId xmlns:a16="http://schemas.microsoft.com/office/drawing/2014/main" id="{2EE0BCCA-3AB4-400D-B0E4-DD13A99AB73E}"/>
                        </a:ext>
                      </a:extLst>
                    </p:cNvPr>
                    <p:cNvSpPr txBox="1"/>
                    <p:nvPr/>
                  </p:nvSpPr>
                  <p:spPr>
                    <a:xfrm>
                      <a:off x="1869246" y="5572377"/>
                      <a:ext cx="1251183" cy="17543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Spine</a:t>
                      </a:r>
                    </a:p>
                  </p:txBody>
                </p:sp>
                <p:sp>
                  <p:nvSpPr>
                    <p:cNvPr id="754" name="TextBox 753">
                      <a:extLst>
                        <a:ext uri="{FF2B5EF4-FFF2-40B4-BE49-F238E27FC236}">
                          <a16:creationId xmlns:a16="http://schemas.microsoft.com/office/drawing/2014/main" id="{6C3BB7CE-775C-4772-9CCA-839BE6B71487}"/>
                        </a:ext>
                      </a:extLst>
                    </p:cNvPr>
                    <p:cNvSpPr txBox="1"/>
                    <p:nvPr/>
                  </p:nvSpPr>
                  <p:spPr>
                    <a:xfrm rot="18900000">
                      <a:off x="2722687" y="5137962"/>
                      <a:ext cx="379852"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Whole</a:t>
                      </a:r>
                    </a:p>
                  </p:txBody>
                </p:sp>
                <p:sp>
                  <p:nvSpPr>
                    <p:cNvPr id="755" name="TextBox 754">
                      <a:extLst>
                        <a:ext uri="{FF2B5EF4-FFF2-40B4-BE49-F238E27FC236}">
                          <a16:creationId xmlns:a16="http://schemas.microsoft.com/office/drawing/2014/main" id="{240442FB-E466-400C-A5B3-0A08F52CF8FD}"/>
                        </a:ext>
                      </a:extLst>
                    </p:cNvPr>
                    <p:cNvSpPr txBox="1"/>
                    <p:nvPr/>
                  </p:nvSpPr>
                  <p:spPr>
                    <a:xfrm rot="18900000">
                      <a:off x="2215122" y="5198038"/>
                      <a:ext cx="572890"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Peripheral</a:t>
                      </a:r>
                    </a:p>
                  </p:txBody>
                </p:sp>
                <p:sp>
                  <p:nvSpPr>
                    <p:cNvPr id="756" name="TextBox 755">
                      <a:extLst>
                        <a:ext uri="{FF2B5EF4-FFF2-40B4-BE49-F238E27FC236}">
                          <a16:creationId xmlns:a16="http://schemas.microsoft.com/office/drawing/2014/main" id="{4DC47960-6C1F-413B-87A0-6A7397238B4A}"/>
                        </a:ext>
                      </a:extLst>
                    </p:cNvPr>
                    <p:cNvSpPr txBox="1"/>
                    <p:nvPr/>
                  </p:nvSpPr>
                  <p:spPr>
                    <a:xfrm rot="18900000">
                      <a:off x="1782952" y="5204839"/>
                      <a:ext cx="615788"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Trabecular</a:t>
                      </a:r>
                    </a:p>
                  </p:txBody>
                </p:sp>
              </p:grpSp>
            </p:grpSp>
            <p:grpSp>
              <p:nvGrpSpPr>
                <p:cNvPr id="727" name="Group 726">
                  <a:extLst>
                    <a:ext uri="{FF2B5EF4-FFF2-40B4-BE49-F238E27FC236}">
                      <a16:creationId xmlns:a16="http://schemas.microsoft.com/office/drawing/2014/main" id="{CFE066A1-61B0-4389-9236-648E068E8D77}"/>
                    </a:ext>
                  </a:extLst>
                </p:cNvPr>
                <p:cNvGrpSpPr/>
                <p:nvPr/>
              </p:nvGrpSpPr>
              <p:grpSpPr>
                <a:xfrm>
                  <a:off x="6578240" y="4813660"/>
                  <a:ext cx="1600173" cy="951067"/>
                  <a:chOff x="6578240" y="4813660"/>
                  <a:chExt cx="1600173" cy="951067"/>
                </a:xfrm>
              </p:grpSpPr>
              <p:grpSp>
                <p:nvGrpSpPr>
                  <p:cNvPr id="740" name="Group 739">
                    <a:extLst>
                      <a:ext uri="{FF2B5EF4-FFF2-40B4-BE49-F238E27FC236}">
                        <a16:creationId xmlns:a16="http://schemas.microsoft.com/office/drawing/2014/main" id="{FE8EC777-24AC-4083-A227-C15579BD39E6}"/>
                      </a:ext>
                    </a:extLst>
                  </p:cNvPr>
                  <p:cNvGrpSpPr/>
                  <p:nvPr/>
                </p:nvGrpSpPr>
                <p:grpSpPr>
                  <a:xfrm>
                    <a:off x="6696561" y="4813660"/>
                    <a:ext cx="1481852" cy="731430"/>
                    <a:chOff x="5201861" y="5720993"/>
                    <a:chExt cx="2651476" cy="776131"/>
                  </a:xfrm>
                </p:grpSpPr>
                <p:sp>
                  <p:nvSpPr>
                    <p:cNvPr id="747" name="Round Same Side Corner Rectangle 218">
                      <a:extLst>
                        <a:ext uri="{FF2B5EF4-FFF2-40B4-BE49-F238E27FC236}">
                          <a16:creationId xmlns:a16="http://schemas.microsoft.com/office/drawing/2014/main" id="{BFCD8FFB-DA27-4718-BDC6-23AAB8132FFD}"/>
                        </a:ext>
                      </a:extLst>
                    </p:cNvPr>
                    <p:cNvSpPr/>
                    <p:nvPr/>
                  </p:nvSpPr>
                  <p:spPr>
                    <a:xfrm rot="10800000" flipH="1">
                      <a:off x="6956580" y="5720993"/>
                      <a:ext cx="896757" cy="776123"/>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748" name="Round Same Side Corner Rectangle 218">
                      <a:extLst>
                        <a:ext uri="{FF2B5EF4-FFF2-40B4-BE49-F238E27FC236}">
                          <a16:creationId xmlns:a16="http://schemas.microsoft.com/office/drawing/2014/main" id="{2AFC4A7A-45E9-4B1F-A565-5B09512301DD}"/>
                        </a:ext>
                      </a:extLst>
                    </p:cNvPr>
                    <p:cNvSpPr/>
                    <p:nvPr/>
                  </p:nvSpPr>
                  <p:spPr>
                    <a:xfrm>
                      <a:off x="6074629" y="5721000"/>
                      <a:ext cx="883262" cy="776124"/>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749" name="Round Same Side Corner Rectangle 218">
                      <a:extLst>
                        <a:ext uri="{FF2B5EF4-FFF2-40B4-BE49-F238E27FC236}">
                          <a16:creationId xmlns:a16="http://schemas.microsoft.com/office/drawing/2014/main" id="{C9DDAC75-1C2A-41E0-B647-EF92C197BDC8}"/>
                        </a:ext>
                      </a:extLst>
                    </p:cNvPr>
                    <p:cNvSpPr/>
                    <p:nvPr/>
                  </p:nvSpPr>
                  <p:spPr>
                    <a:xfrm rot="10800000">
                      <a:off x="5201861" y="5720996"/>
                      <a:ext cx="874006" cy="776124"/>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grpSp>
              <p:grpSp>
                <p:nvGrpSpPr>
                  <p:cNvPr id="741" name="Group 740">
                    <a:extLst>
                      <a:ext uri="{FF2B5EF4-FFF2-40B4-BE49-F238E27FC236}">
                        <a16:creationId xmlns:a16="http://schemas.microsoft.com/office/drawing/2014/main" id="{2798BF6C-200E-4DAE-9E75-7516B2AB0931}"/>
                      </a:ext>
                    </a:extLst>
                  </p:cNvPr>
                  <p:cNvGrpSpPr/>
                  <p:nvPr/>
                </p:nvGrpSpPr>
                <p:grpSpPr>
                  <a:xfrm>
                    <a:off x="6578240" y="5154880"/>
                    <a:ext cx="1598972" cy="609847"/>
                    <a:chOff x="1776550" y="5137963"/>
                    <a:chExt cx="1337177" cy="609847"/>
                  </a:xfrm>
                </p:grpSpPr>
                <p:sp>
                  <p:nvSpPr>
                    <p:cNvPr id="743" name="TextBox 742">
                      <a:extLst>
                        <a:ext uri="{FF2B5EF4-FFF2-40B4-BE49-F238E27FC236}">
                          <a16:creationId xmlns:a16="http://schemas.microsoft.com/office/drawing/2014/main" id="{87144619-924A-4814-8968-5351703E7ABA}"/>
                        </a:ext>
                      </a:extLst>
                    </p:cNvPr>
                    <p:cNvSpPr txBox="1"/>
                    <p:nvPr/>
                  </p:nvSpPr>
                  <p:spPr>
                    <a:xfrm>
                      <a:off x="1869839" y="5572377"/>
                      <a:ext cx="1243888" cy="17543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Hip</a:t>
                      </a:r>
                    </a:p>
                  </p:txBody>
                </p:sp>
                <p:sp>
                  <p:nvSpPr>
                    <p:cNvPr id="744" name="TextBox 743">
                      <a:extLst>
                        <a:ext uri="{FF2B5EF4-FFF2-40B4-BE49-F238E27FC236}">
                          <a16:creationId xmlns:a16="http://schemas.microsoft.com/office/drawing/2014/main" id="{79B90571-0EA3-43F7-86BE-AB56B6364623}"/>
                        </a:ext>
                      </a:extLst>
                    </p:cNvPr>
                    <p:cNvSpPr txBox="1"/>
                    <p:nvPr/>
                  </p:nvSpPr>
                  <p:spPr>
                    <a:xfrm rot="18900000">
                      <a:off x="2715241" y="5137963"/>
                      <a:ext cx="379851"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Whole</a:t>
                      </a:r>
                    </a:p>
                  </p:txBody>
                </p:sp>
                <p:sp>
                  <p:nvSpPr>
                    <p:cNvPr id="745" name="TextBox 744">
                      <a:extLst>
                        <a:ext uri="{FF2B5EF4-FFF2-40B4-BE49-F238E27FC236}">
                          <a16:creationId xmlns:a16="http://schemas.microsoft.com/office/drawing/2014/main" id="{F7A69484-BEFA-4391-9459-7A2F4FCAB87E}"/>
                        </a:ext>
                      </a:extLst>
                    </p:cNvPr>
                    <p:cNvSpPr txBox="1"/>
                    <p:nvPr/>
                  </p:nvSpPr>
                  <p:spPr>
                    <a:xfrm rot="18900000">
                      <a:off x="2203373" y="5198038"/>
                      <a:ext cx="572889"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Peripheral</a:t>
                      </a:r>
                    </a:p>
                  </p:txBody>
                </p:sp>
                <p:sp>
                  <p:nvSpPr>
                    <p:cNvPr id="746" name="TextBox 745">
                      <a:extLst>
                        <a:ext uri="{FF2B5EF4-FFF2-40B4-BE49-F238E27FC236}">
                          <a16:creationId xmlns:a16="http://schemas.microsoft.com/office/drawing/2014/main" id="{06EC1624-EBCA-4557-8CC7-CDDB20A46A74}"/>
                        </a:ext>
                      </a:extLst>
                    </p:cNvPr>
                    <p:cNvSpPr txBox="1"/>
                    <p:nvPr/>
                  </p:nvSpPr>
                  <p:spPr>
                    <a:xfrm rot="18900000">
                      <a:off x="1776550" y="5204839"/>
                      <a:ext cx="615786"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Trabecular</a:t>
                      </a:r>
                    </a:p>
                  </p:txBody>
                </p:sp>
              </p:grpSp>
            </p:grpSp>
            <p:sp>
              <p:nvSpPr>
                <p:cNvPr id="728" name="TextBox 727">
                  <a:extLst>
                    <a:ext uri="{FF2B5EF4-FFF2-40B4-BE49-F238E27FC236}">
                      <a16:creationId xmlns:a16="http://schemas.microsoft.com/office/drawing/2014/main" id="{574AE367-CE18-428B-A1DC-6717BBCE26A1}"/>
                    </a:ext>
                  </a:extLst>
                </p:cNvPr>
                <p:cNvSpPr txBox="1"/>
                <p:nvPr/>
              </p:nvSpPr>
              <p:spPr>
                <a:xfrm rot="16200000">
                  <a:off x="3721858" y="4120382"/>
                  <a:ext cx="2058262" cy="1661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Change from baseline (%)</a:t>
                  </a:r>
                </a:p>
              </p:txBody>
            </p:sp>
            <p:grpSp>
              <p:nvGrpSpPr>
                <p:cNvPr id="729" name="Group 728">
                  <a:extLst>
                    <a:ext uri="{FF2B5EF4-FFF2-40B4-BE49-F238E27FC236}">
                      <a16:creationId xmlns:a16="http://schemas.microsoft.com/office/drawing/2014/main" id="{9258730C-3975-4DDE-AFE8-F5115B8B8632}"/>
                    </a:ext>
                  </a:extLst>
                </p:cNvPr>
                <p:cNvGrpSpPr/>
                <p:nvPr/>
              </p:nvGrpSpPr>
              <p:grpSpPr>
                <a:xfrm>
                  <a:off x="4664268" y="3253335"/>
                  <a:ext cx="468365" cy="1899787"/>
                  <a:chOff x="1215266" y="3187454"/>
                  <a:chExt cx="391680" cy="1899787"/>
                </a:xfrm>
              </p:grpSpPr>
              <p:sp>
                <p:nvSpPr>
                  <p:cNvPr id="731" name="TextBox 730">
                    <a:extLst>
                      <a:ext uri="{FF2B5EF4-FFF2-40B4-BE49-F238E27FC236}">
                        <a16:creationId xmlns:a16="http://schemas.microsoft.com/office/drawing/2014/main" id="{E3AA947B-2742-4DE8-AEA1-54BC3F3B32E8}"/>
                      </a:ext>
                    </a:extLst>
                  </p:cNvPr>
                  <p:cNvSpPr txBox="1"/>
                  <p:nvPr/>
                </p:nvSpPr>
                <p:spPr>
                  <a:xfrm>
                    <a:off x="1215266" y="4787144"/>
                    <a:ext cx="378830"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732" name="TextBox 731">
                    <a:extLst>
                      <a:ext uri="{FF2B5EF4-FFF2-40B4-BE49-F238E27FC236}">
                        <a16:creationId xmlns:a16="http://schemas.microsoft.com/office/drawing/2014/main" id="{7B1C1DAB-687F-4B62-AED9-A24A09C4CC8E}"/>
                      </a:ext>
                    </a:extLst>
                  </p:cNvPr>
                  <p:cNvSpPr txBox="1"/>
                  <p:nvPr/>
                </p:nvSpPr>
                <p:spPr>
                  <a:xfrm>
                    <a:off x="1328597" y="441253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2</a:t>
                    </a:r>
                  </a:p>
                </p:txBody>
              </p:sp>
              <p:sp>
                <p:nvSpPr>
                  <p:cNvPr id="733" name="TextBox 732">
                    <a:extLst>
                      <a:ext uri="{FF2B5EF4-FFF2-40B4-BE49-F238E27FC236}">
                        <a16:creationId xmlns:a16="http://schemas.microsoft.com/office/drawing/2014/main" id="{DD9548B2-9680-4BDD-83F4-F54DE8328B07}"/>
                      </a:ext>
                    </a:extLst>
                  </p:cNvPr>
                  <p:cNvSpPr txBox="1"/>
                  <p:nvPr/>
                </p:nvSpPr>
                <p:spPr>
                  <a:xfrm>
                    <a:off x="1288210" y="3187454"/>
                    <a:ext cx="318736"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734" name="TextBox 733">
                    <a:extLst>
                      <a:ext uri="{FF2B5EF4-FFF2-40B4-BE49-F238E27FC236}">
                        <a16:creationId xmlns:a16="http://schemas.microsoft.com/office/drawing/2014/main" id="{B86A788D-85AF-448F-AC70-441115D27748}"/>
                      </a:ext>
                    </a:extLst>
                  </p:cNvPr>
                  <p:cNvSpPr txBox="1"/>
                  <p:nvPr/>
                </p:nvSpPr>
                <p:spPr>
                  <a:xfrm>
                    <a:off x="1328597" y="3432471"/>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10</a:t>
                    </a:r>
                  </a:p>
                </p:txBody>
              </p:sp>
              <p:sp>
                <p:nvSpPr>
                  <p:cNvPr id="735" name="TextBox 734">
                    <a:extLst>
                      <a:ext uri="{FF2B5EF4-FFF2-40B4-BE49-F238E27FC236}">
                        <a16:creationId xmlns:a16="http://schemas.microsoft.com/office/drawing/2014/main" id="{DF48072B-4E12-4414-9EEC-34B59A07B8D4}"/>
                      </a:ext>
                    </a:extLst>
                  </p:cNvPr>
                  <p:cNvSpPr txBox="1"/>
                  <p:nvPr/>
                </p:nvSpPr>
                <p:spPr>
                  <a:xfrm>
                    <a:off x="1328597" y="3922505"/>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736" name="TextBox 735">
                    <a:extLst>
                      <a:ext uri="{FF2B5EF4-FFF2-40B4-BE49-F238E27FC236}">
                        <a16:creationId xmlns:a16="http://schemas.microsoft.com/office/drawing/2014/main" id="{532F25B6-A821-41F5-8D66-13A9DCB00870}"/>
                      </a:ext>
                    </a:extLst>
                  </p:cNvPr>
                  <p:cNvSpPr txBox="1"/>
                  <p:nvPr/>
                </p:nvSpPr>
                <p:spPr>
                  <a:xfrm>
                    <a:off x="1328597" y="4902575"/>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-2</a:t>
                    </a:r>
                  </a:p>
                </p:txBody>
              </p:sp>
              <p:sp>
                <p:nvSpPr>
                  <p:cNvPr id="737" name="TextBox 736">
                    <a:extLst>
                      <a:ext uri="{FF2B5EF4-FFF2-40B4-BE49-F238E27FC236}">
                        <a16:creationId xmlns:a16="http://schemas.microsoft.com/office/drawing/2014/main" id="{66F3162F-4E90-4551-A3BB-5087678C9DD9}"/>
                      </a:ext>
                    </a:extLst>
                  </p:cNvPr>
                  <p:cNvSpPr txBox="1"/>
                  <p:nvPr/>
                </p:nvSpPr>
                <p:spPr>
                  <a:xfrm>
                    <a:off x="1328597" y="4657556"/>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738" name="TextBox 737">
                    <a:extLst>
                      <a:ext uri="{FF2B5EF4-FFF2-40B4-BE49-F238E27FC236}">
                        <a16:creationId xmlns:a16="http://schemas.microsoft.com/office/drawing/2014/main" id="{F7EE48C6-CA56-4CB4-995E-A8670CCC82E0}"/>
                      </a:ext>
                    </a:extLst>
                  </p:cNvPr>
                  <p:cNvSpPr txBox="1"/>
                  <p:nvPr/>
                </p:nvSpPr>
                <p:spPr>
                  <a:xfrm>
                    <a:off x="1328597" y="3677488"/>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a:t>
                    </a:r>
                  </a:p>
                </p:txBody>
              </p:sp>
              <p:sp>
                <p:nvSpPr>
                  <p:cNvPr id="739" name="TextBox 738">
                    <a:extLst>
                      <a:ext uri="{FF2B5EF4-FFF2-40B4-BE49-F238E27FC236}">
                        <a16:creationId xmlns:a16="http://schemas.microsoft.com/office/drawing/2014/main" id="{20589EBE-F660-4833-92B6-2C68215B790A}"/>
                      </a:ext>
                    </a:extLst>
                  </p:cNvPr>
                  <p:cNvSpPr txBox="1"/>
                  <p:nvPr/>
                </p:nvSpPr>
                <p:spPr>
                  <a:xfrm>
                    <a:off x="1328597" y="4167522"/>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4</a:t>
                    </a:r>
                  </a:p>
                </p:txBody>
              </p:sp>
            </p:grpSp>
            <p:sp>
              <p:nvSpPr>
                <p:cNvPr id="730" name="Freeform: Shape 182">
                  <a:extLst>
                    <a:ext uri="{FF2B5EF4-FFF2-40B4-BE49-F238E27FC236}">
                      <a16:creationId xmlns:a16="http://schemas.microsoft.com/office/drawing/2014/main" id="{DDB1D2C9-2CAA-4ECD-81A7-615BDE89543B}"/>
                    </a:ext>
                  </a:extLst>
                </p:cNvPr>
                <p:cNvSpPr/>
                <p:nvPr/>
              </p:nvSpPr>
              <p:spPr>
                <a:xfrm>
                  <a:off x="5208630" y="3348038"/>
                  <a:ext cx="0" cy="1715729"/>
                </a:xfrm>
                <a:custGeom>
                  <a:avLst/>
                  <a:gdLst>
                    <a:gd name="connsiteX0" fmla="*/ 0 w 2480261"/>
                    <a:gd name="connsiteY0" fmla="*/ 0 h 1722840"/>
                    <a:gd name="connsiteX1" fmla="*/ 0 w 2480261"/>
                    <a:gd name="connsiteY1" fmla="*/ 1722840 h 1722840"/>
                    <a:gd name="connsiteX2" fmla="*/ 2480261 w 2480261"/>
                    <a:gd name="connsiteY2" fmla="*/ 1722840 h 1722840"/>
                    <a:gd name="connsiteX0" fmla="*/ 0 w 0"/>
                    <a:gd name="connsiteY0" fmla="*/ 0 h 1722840"/>
                    <a:gd name="connsiteX1" fmla="*/ 0 w 0"/>
                    <a:gd name="connsiteY1" fmla="*/ 1722840 h 1722840"/>
                  </a:gdLst>
                  <a:ahLst/>
                  <a:cxnLst>
                    <a:cxn ang="0">
                      <a:pos x="connsiteX0" y="connsiteY0"/>
                    </a:cxn>
                    <a:cxn ang="0">
                      <a:pos x="connsiteX1" y="connsiteY1"/>
                    </a:cxn>
                  </a:cxnLst>
                  <a:rect l="l" t="t" r="r" b="b"/>
                  <a:pathLst>
                    <a:path h="1722840">
                      <a:moveTo>
                        <a:pt x="0" y="0"/>
                      </a:moveTo>
                      <a:lnTo>
                        <a:pt x="0"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710" name="Group 709">
                <a:extLst>
                  <a:ext uri="{FF2B5EF4-FFF2-40B4-BE49-F238E27FC236}">
                    <a16:creationId xmlns:a16="http://schemas.microsoft.com/office/drawing/2014/main" id="{5C988943-687A-4B26-B506-C66A2ADE048A}"/>
                  </a:ext>
                </a:extLst>
              </p:cNvPr>
              <p:cNvGrpSpPr/>
              <p:nvPr/>
            </p:nvGrpSpPr>
            <p:grpSpPr>
              <a:xfrm>
                <a:off x="1326753" y="3281192"/>
                <a:ext cx="3029086" cy="2417275"/>
                <a:chOff x="1326753" y="3347452"/>
                <a:chExt cx="3029086" cy="2417275"/>
              </a:xfrm>
            </p:grpSpPr>
            <p:cxnSp>
              <p:nvCxnSpPr>
                <p:cNvPr id="711" name="Straight Connector 710">
                  <a:extLst>
                    <a:ext uri="{FF2B5EF4-FFF2-40B4-BE49-F238E27FC236}">
                      <a16:creationId xmlns:a16="http://schemas.microsoft.com/office/drawing/2014/main" id="{59C42AD3-CC86-4A24-898D-B310EE16DAF3}"/>
                    </a:ext>
                  </a:extLst>
                </p:cNvPr>
                <p:cNvCxnSpPr/>
                <p:nvPr/>
              </p:nvCxnSpPr>
              <p:spPr>
                <a:xfrm>
                  <a:off x="1326753" y="359264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2" name="Straight Connector 711">
                  <a:extLst>
                    <a:ext uri="{FF2B5EF4-FFF2-40B4-BE49-F238E27FC236}">
                      <a16:creationId xmlns:a16="http://schemas.microsoft.com/office/drawing/2014/main" id="{89C71E09-1838-470E-BED9-CD5651487DB3}"/>
                    </a:ext>
                  </a:extLst>
                </p:cNvPr>
                <p:cNvCxnSpPr/>
                <p:nvPr/>
              </p:nvCxnSpPr>
              <p:spPr>
                <a:xfrm>
                  <a:off x="1326753" y="457339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3" name="Straight Connector 712">
                  <a:extLst>
                    <a:ext uri="{FF2B5EF4-FFF2-40B4-BE49-F238E27FC236}">
                      <a16:creationId xmlns:a16="http://schemas.microsoft.com/office/drawing/2014/main" id="{D7435B66-6A33-47BC-BE52-507610AFE9B8}"/>
                    </a:ext>
                  </a:extLst>
                </p:cNvPr>
                <p:cNvCxnSpPr/>
                <p:nvPr/>
              </p:nvCxnSpPr>
              <p:spPr>
                <a:xfrm>
                  <a:off x="1326753" y="334745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4" name="Straight Connector 713">
                  <a:extLst>
                    <a:ext uri="{FF2B5EF4-FFF2-40B4-BE49-F238E27FC236}">
                      <a16:creationId xmlns:a16="http://schemas.microsoft.com/office/drawing/2014/main" id="{6E8A81CF-AB2F-422F-9FEC-8A532138D841}"/>
                    </a:ext>
                  </a:extLst>
                </p:cNvPr>
                <p:cNvCxnSpPr/>
                <p:nvPr/>
              </p:nvCxnSpPr>
              <p:spPr>
                <a:xfrm>
                  <a:off x="1326753" y="408301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5" name="Straight Connector 714">
                  <a:extLst>
                    <a:ext uri="{FF2B5EF4-FFF2-40B4-BE49-F238E27FC236}">
                      <a16:creationId xmlns:a16="http://schemas.microsoft.com/office/drawing/2014/main" id="{A9CF3C67-5C6B-45B7-8DDA-ADBB8E96AA0C}"/>
                    </a:ext>
                  </a:extLst>
                </p:cNvPr>
                <p:cNvCxnSpPr/>
                <p:nvPr/>
              </p:nvCxnSpPr>
              <p:spPr>
                <a:xfrm>
                  <a:off x="1326753" y="383782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6" name="Straight Connector 715">
                  <a:extLst>
                    <a:ext uri="{FF2B5EF4-FFF2-40B4-BE49-F238E27FC236}">
                      <a16:creationId xmlns:a16="http://schemas.microsoft.com/office/drawing/2014/main" id="{E48CEE96-349D-49EB-A427-20CCF437B284}"/>
                    </a:ext>
                  </a:extLst>
                </p:cNvPr>
                <p:cNvCxnSpPr/>
                <p:nvPr/>
              </p:nvCxnSpPr>
              <p:spPr>
                <a:xfrm>
                  <a:off x="1326753" y="43282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717" name="Group 716">
                  <a:extLst>
                    <a:ext uri="{FF2B5EF4-FFF2-40B4-BE49-F238E27FC236}">
                      <a16:creationId xmlns:a16="http://schemas.microsoft.com/office/drawing/2014/main" id="{B86CAD7F-5AEB-4A99-9AE9-6871C54730F3}"/>
                    </a:ext>
                  </a:extLst>
                </p:cNvPr>
                <p:cNvGrpSpPr/>
                <p:nvPr/>
              </p:nvGrpSpPr>
              <p:grpSpPr>
                <a:xfrm>
                  <a:off x="1326753" y="4818580"/>
                  <a:ext cx="3029086" cy="946147"/>
                  <a:chOff x="1326753" y="4818580"/>
                  <a:chExt cx="3029086" cy="946147"/>
                </a:xfrm>
              </p:grpSpPr>
              <p:cxnSp>
                <p:nvCxnSpPr>
                  <p:cNvPr id="719" name="Straight Connector 718">
                    <a:extLst>
                      <a:ext uri="{FF2B5EF4-FFF2-40B4-BE49-F238E27FC236}">
                        <a16:creationId xmlns:a16="http://schemas.microsoft.com/office/drawing/2014/main" id="{400466A9-2AA5-4B1C-B875-418EC0676CB8}"/>
                      </a:ext>
                    </a:extLst>
                  </p:cNvPr>
                  <p:cNvCxnSpPr>
                    <a:cxnSpLocks/>
                  </p:cNvCxnSpPr>
                  <p:nvPr/>
                </p:nvCxnSpPr>
                <p:spPr>
                  <a:xfrm>
                    <a:off x="1326753" y="4818580"/>
                    <a:ext cx="3029086"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0" name="Straight Connector 719">
                    <a:extLst>
                      <a:ext uri="{FF2B5EF4-FFF2-40B4-BE49-F238E27FC236}">
                        <a16:creationId xmlns:a16="http://schemas.microsoft.com/office/drawing/2014/main" id="{14ACAC75-CC37-4A44-87B9-0769C32546B9}"/>
                      </a:ext>
                    </a:extLst>
                  </p:cNvPr>
                  <p:cNvCxnSpPr>
                    <a:cxnSpLocks/>
                  </p:cNvCxnSpPr>
                  <p:nvPr/>
                </p:nvCxnSpPr>
                <p:spPr>
                  <a:xfrm>
                    <a:off x="2868420" y="4818580"/>
                    <a:ext cx="0" cy="946147"/>
                  </a:xfrm>
                  <a:prstGeom prst="line">
                    <a:avLst/>
                  </a:prstGeom>
                  <a:ln w="19050">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21" name="Straight Connector 720">
                    <a:extLst>
                      <a:ext uri="{FF2B5EF4-FFF2-40B4-BE49-F238E27FC236}">
                        <a16:creationId xmlns:a16="http://schemas.microsoft.com/office/drawing/2014/main" id="{EEF8DA86-A409-4669-827D-C359EF11197C}"/>
                      </a:ext>
                    </a:extLst>
                  </p:cNvPr>
                  <p:cNvCxnSpPr>
                    <a:cxnSpLocks/>
                  </p:cNvCxnSpPr>
                  <p:nvPr/>
                </p:nvCxnSpPr>
                <p:spPr>
                  <a:xfrm rot="5400000">
                    <a:off x="4315808"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2" name="Straight Connector 721">
                    <a:extLst>
                      <a:ext uri="{FF2B5EF4-FFF2-40B4-BE49-F238E27FC236}">
                        <a16:creationId xmlns:a16="http://schemas.microsoft.com/office/drawing/2014/main" id="{B1A74444-8B37-4EEB-A178-FC9388132B30}"/>
                      </a:ext>
                    </a:extLst>
                  </p:cNvPr>
                  <p:cNvCxnSpPr>
                    <a:cxnSpLocks/>
                  </p:cNvCxnSpPr>
                  <p:nvPr/>
                </p:nvCxnSpPr>
                <p:spPr>
                  <a:xfrm rot="5400000">
                    <a:off x="2344099"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3" name="Straight Connector 722">
                    <a:extLst>
                      <a:ext uri="{FF2B5EF4-FFF2-40B4-BE49-F238E27FC236}">
                        <a16:creationId xmlns:a16="http://schemas.microsoft.com/office/drawing/2014/main" id="{7958F39C-35C0-4174-9200-7EEBB847D6D6}"/>
                      </a:ext>
                    </a:extLst>
                  </p:cNvPr>
                  <p:cNvCxnSpPr>
                    <a:cxnSpLocks/>
                  </p:cNvCxnSpPr>
                  <p:nvPr/>
                </p:nvCxnSpPr>
                <p:spPr>
                  <a:xfrm rot="5400000">
                    <a:off x="1850378"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4" name="Straight Connector 723">
                    <a:extLst>
                      <a:ext uri="{FF2B5EF4-FFF2-40B4-BE49-F238E27FC236}">
                        <a16:creationId xmlns:a16="http://schemas.microsoft.com/office/drawing/2014/main" id="{3269AD83-C01F-486E-9B3F-B882E8A15C66}"/>
                      </a:ext>
                    </a:extLst>
                  </p:cNvPr>
                  <p:cNvCxnSpPr>
                    <a:cxnSpLocks/>
                  </p:cNvCxnSpPr>
                  <p:nvPr/>
                </p:nvCxnSpPr>
                <p:spPr>
                  <a:xfrm rot="5400000">
                    <a:off x="3331541"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5" name="Straight Connector 724">
                    <a:extLst>
                      <a:ext uri="{FF2B5EF4-FFF2-40B4-BE49-F238E27FC236}">
                        <a16:creationId xmlns:a16="http://schemas.microsoft.com/office/drawing/2014/main" id="{41AA4B5A-4CE7-43C9-A955-9FBFED9CD425}"/>
                      </a:ext>
                    </a:extLst>
                  </p:cNvPr>
                  <p:cNvCxnSpPr>
                    <a:cxnSpLocks/>
                  </p:cNvCxnSpPr>
                  <p:nvPr/>
                </p:nvCxnSpPr>
                <p:spPr>
                  <a:xfrm rot="5400000">
                    <a:off x="3825262" y="484918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718" name="Straight Connector 717">
                  <a:extLst>
                    <a:ext uri="{FF2B5EF4-FFF2-40B4-BE49-F238E27FC236}">
                      <a16:creationId xmlns:a16="http://schemas.microsoft.com/office/drawing/2014/main" id="{1650A58D-7942-4A7B-A32D-8ABC103F7E10}"/>
                    </a:ext>
                  </a:extLst>
                </p:cNvPr>
                <p:cNvCxnSpPr/>
                <p:nvPr/>
              </p:nvCxnSpPr>
              <p:spPr>
                <a:xfrm>
                  <a:off x="1326753" y="506376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99" name="Group 698">
                <a:extLst>
                  <a:ext uri="{FF2B5EF4-FFF2-40B4-BE49-F238E27FC236}">
                    <a16:creationId xmlns:a16="http://schemas.microsoft.com/office/drawing/2014/main" id="{1B3D5C4A-A74B-4456-9C5E-1A6C493F7105}"/>
                  </a:ext>
                </a:extLst>
              </p:cNvPr>
              <p:cNvGrpSpPr/>
              <p:nvPr/>
            </p:nvGrpSpPr>
            <p:grpSpPr>
              <a:xfrm>
                <a:off x="1694010" y="4338430"/>
                <a:ext cx="80558" cy="645147"/>
                <a:chOff x="3743571" y="3308401"/>
                <a:chExt cx="80558" cy="722480"/>
              </a:xfrm>
            </p:grpSpPr>
            <p:cxnSp>
              <p:nvCxnSpPr>
                <p:cNvPr id="775" name="Straight Connector 774">
                  <a:extLst>
                    <a:ext uri="{FF2B5EF4-FFF2-40B4-BE49-F238E27FC236}">
                      <a16:creationId xmlns:a16="http://schemas.microsoft.com/office/drawing/2014/main" id="{777CB428-3481-450E-8733-C892FF53F62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6" name="Straight Connector 775">
                  <a:extLst>
                    <a:ext uri="{FF2B5EF4-FFF2-40B4-BE49-F238E27FC236}">
                      <a16:creationId xmlns:a16="http://schemas.microsoft.com/office/drawing/2014/main" id="{8EBAEF7F-6139-4C66-97AD-D7F93DB89BD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7" name="Straight Connector 776">
                  <a:extLst>
                    <a:ext uri="{FF2B5EF4-FFF2-40B4-BE49-F238E27FC236}">
                      <a16:creationId xmlns:a16="http://schemas.microsoft.com/office/drawing/2014/main" id="{E21C4CB3-5F9C-4D37-9814-0EC9903E657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03" name="Group 702">
                <a:extLst>
                  <a:ext uri="{FF2B5EF4-FFF2-40B4-BE49-F238E27FC236}">
                    <a16:creationId xmlns:a16="http://schemas.microsoft.com/office/drawing/2014/main" id="{47642035-4C91-46E8-BB11-4CB549A06BBD}"/>
                  </a:ext>
                </a:extLst>
              </p:cNvPr>
              <p:cNvGrpSpPr/>
              <p:nvPr/>
            </p:nvGrpSpPr>
            <p:grpSpPr>
              <a:xfrm>
                <a:off x="2187731" y="4473990"/>
                <a:ext cx="80558" cy="277814"/>
                <a:chOff x="3743571" y="3308401"/>
                <a:chExt cx="80558" cy="722480"/>
              </a:xfrm>
            </p:grpSpPr>
            <p:cxnSp>
              <p:nvCxnSpPr>
                <p:cNvPr id="769" name="Straight Connector 768">
                  <a:extLst>
                    <a:ext uri="{FF2B5EF4-FFF2-40B4-BE49-F238E27FC236}">
                      <a16:creationId xmlns:a16="http://schemas.microsoft.com/office/drawing/2014/main" id="{ABDFA7EE-2C65-41B1-9919-237CA97DC92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0" name="Straight Connector 769">
                  <a:extLst>
                    <a:ext uri="{FF2B5EF4-FFF2-40B4-BE49-F238E27FC236}">
                      <a16:creationId xmlns:a16="http://schemas.microsoft.com/office/drawing/2014/main" id="{80688444-709E-4064-B9F3-18B11428E2F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1" name="Straight Connector 770">
                  <a:extLst>
                    <a:ext uri="{FF2B5EF4-FFF2-40B4-BE49-F238E27FC236}">
                      <a16:creationId xmlns:a16="http://schemas.microsoft.com/office/drawing/2014/main" id="{3712B972-5A55-4BC5-96C6-3D459FEE17C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07" name="Group 706">
                <a:extLst>
                  <a:ext uri="{FF2B5EF4-FFF2-40B4-BE49-F238E27FC236}">
                    <a16:creationId xmlns:a16="http://schemas.microsoft.com/office/drawing/2014/main" id="{CA530E76-1BBA-4767-B921-CF52FC49F8C8}"/>
                  </a:ext>
                </a:extLst>
              </p:cNvPr>
              <p:cNvGrpSpPr/>
              <p:nvPr/>
            </p:nvGrpSpPr>
            <p:grpSpPr>
              <a:xfrm>
                <a:off x="2681452" y="4426365"/>
                <a:ext cx="80558" cy="342900"/>
                <a:chOff x="3743571" y="3308401"/>
                <a:chExt cx="80558" cy="722480"/>
              </a:xfrm>
            </p:grpSpPr>
            <p:cxnSp>
              <p:nvCxnSpPr>
                <p:cNvPr id="763" name="Straight Connector 762">
                  <a:extLst>
                    <a:ext uri="{FF2B5EF4-FFF2-40B4-BE49-F238E27FC236}">
                      <a16:creationId xmlns:a16="http://schemas.microsoft.com/office/drawing/2014/main" id="{BC6BDB00-4273-4A31-ADB9-4363E72AC3F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4" name="Straight Connector 763">
                  <a:extLst>
                    <a:ext uri="{FF2B5EF4-FFF2-40B4-BE49-F238E27FC236}">
                      <a16:creationId xmlns:a16="http://schemas.microsoft.com/office/drawing/2014/main" id="{98918FDA-8C22-4804-A784-26438EED8E5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5" name="Straight Connector 764">
                  <a:extLst>
                    <a:ext uri="{FF2B5EF4-FFF2-40B4-BE49-F238E27FC236}">
                      <a16:creationId xmlns:a16="http://schemas.microsoft.com/office/drawing/2014/main" id="{4A96EA0C-7320-4C42-BB47-C78C3D07188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6" name="Group 685">
                <a:extLst>
                  <a:ext uri="{FF2B5EF4-FFF2-40B4-BE49-F238E27FC236}">
                    <a16:creationId xmlns:a16="http://schemas.microsoft.com/office/drawing/2014/main" id="{DD594F49-2E19-47A5-98A7-5894C335FCFB}"/>
                  </a:ext>
                </a:extLst>
              </p:cNvPr>
              <p:cNvGrpSpPr/>
              <p:nvPr/>
            </p:nvGrpSpPr>
            <p:grpSpPr>
              <a:xfrm>
                <a:off x="4162615" y="4613690"/>
                <a:ext cx="80558" cy="160338"/>
                <a:chOff x="3743571" y="3308401"/>
                <a:chExt cx="80558" cy="722480"/>
              </a:xfrm>
            </p:grpSpPr>
            <p:cxnSp>
              <p:nvCxnSpPr>
                <p:cNvPr id="796" name="Straight Connector 795">
                  <a:extLst>
                    <a:ext uri="{FF2B5EF4-FFF2-40B4-BE49-F238E27FC236}">
                      <a16:creationId xmlns:a16="http://schemas.microsoft.com/office/drawing/2014/main" id="{63C58279-F537-4FB3-A582-860F124333A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7" name="Straight Connector 796">
                  <a:extLst>
                    <a:ext uri="{FF2B5EF4-FFF2-40B4-BE49-F238E27FC236}">
                      <a16:creationId xmlns:a16="http://schemas.microsoft.com/office/drawing/2014/main" id="{D48F3D28-9AB2-4CD0-BCC1-0C9C8DF680C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8" name="Straight Connector 797">
                  <a:extLst>
                    <a:ext uri="{FF2B5EF4-FFF2-40B4-BE49-F238E27FC236}">
                      <a16:creationId xmlns:a16="http://schemas.microsoft.com/office/drawing/2014/main" id="{CBA132FD-312D-49A7-8E11-D4D72115F86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91" name="Group 690">
                <a:extLst>
                  <a:ext uri="{FF2B5EF4-FFF2-40B4-BE49-F238E27FC236}">
                    <a16:creationId xmlns:a16="http://schemas.microsoft.com/office/drawing/2014/main" id="{DF9C4FC3-9DF0-43A1-A989-93B61510E78E}"/>
                  </a:ext>
                </a:extLst>
              </p:cNvPr>
              <p:cNvGrpSpPr/>
              <p:nvPr/>
            </p:nvGrpSpPr>
            <p:grpSpPr>
              <a:xfrm>
                <a:off x="3175173" y="4637502"/>
                <a:ext cx="80558" cy="192088"/>
                <a:chOff x="3743571" y="3308401"/>
                <a:chExt cx="80558" cy="722480"/>
              </a:xfrm>
            </p:grpSpPr>
            <p:cxnSp>
              <p:nvCxnSpPr>
                <p:cNvPr id="787" name="Straight Connector 786">
                  <a:extLst>
                    <a:ext uri="{FF2B5EF4-FFF2-40B4-BE49-F238E27FC236}">
                      <a16:creationId xmlns:a16="http://schemas.microsoft.com/office/drawing/2014/main" id="{B5C1B35B-1218-4B71-94FA-30721DE9F3A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8" name="Straight Connector 787">
                  <a:extLst>
                    <a:ext uri="{FF2B5EF4-FFF2-40B4-BE49-F238E27FC236}">
                      <a16:creationId xmlns:a16="http://schemas.microsoft.com/office/drawing/2014/main" id="{9584F8E1-946F-4D6D-AAB2-58E547DCFDA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9" name="Straight Connector 788">
                  <a:extLst>
                    <a:ext uri="{FF2B5EF4-FFF2-40B4-BE49-F238E27FC236}">
                      <a16:creationId xmlns:a16="http://schemas.microsoft.com/office/drawing/2014/main" id="{F214E658-6748-4393-B503-9B55CFBC337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94" name="Group 693">
                <a:extLst>
                  <a:ext uri="{FF2B5EF4-FFF2-40B4-BE49-F238E27FC236}">
                    <a16:creationId xmlns:a16="http://schemas.microsoft.com/office/drawing/2014/main" id="{EBECFE67-4D19-44A2-99F1-1CA0CC39F907}"/>
                  </a:ext>
                </a:extLst>
              </p:cNvPr>
              <p:cNvGrpSpPr/>
              <p:nvPr/>
            </p:nvGrpSpPr>
            <p:grpSpPr>
              <a:xfrm>
                <a:off x="3668894" y="4581934"/>
                <a:ext cx="80558" cy="169870"/>
                <a:chOff x="3743571" y="3308401"/>
                <a:chExt cx="80558" cy="722480"/>
              </a:xfrm>
            </p:grpSpPr>
            <p:cxnSp>
              <p:nvCxnSpPr>
                <p:cNvPr id="784" name="Straight Connector 783">
                  <a:extLst>
                    <a:ext uri="{FF2B5EF4-FFF2-40B4-BE49-F238E27FC236}">
                      <a16:creationId xmlns:a16="http://schemas.microsoft.com/office/drawing/2014/main" id="{D39E0AB1-72E7-4295-A9F7-F1970E8D181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5" name="Straight Connector 784">
                  <a:extLst>
                    <a:ext uri="{FF2B5EF4-FFF2-40B4-BE49-F238E27FC236}">
                      <a16:creationId xmlns:a16="http://schemas.microsoft.com/office/drawing/2014/main" id="{96497C27-D075-45EC-9030-9AEEEABED7C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86" name="Straight Connector 785">
                  <a:extLst>
                    <a:ext uri="{FF2B5EF4-FFF2-40B4-BE49-F238E27FC236}">
                      <a16:creationId xmlns:a16="http://schemas.microsoft.com/office/drawing/2014/main" id="{AF4A7A6D-967A-4B79-8EF8-0F4D1E00556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1" name="Group 10"/>
            <p:cNvGrpSpPr/>
            <p:nvPr/>
          </p:nvGrpSpPr>
          <p:grpSpPr>
            <a:xfrm>
              <a:off x="4664268" y="3108091"/>
              <a:ext cx="3514145" cy="2643834"/>
              <a:chOff x="4664268" y="3108091"/>
              <a:chExt cx="3514145" cy="2643834"/>
            </a:xfrm>
          </p:grpSpPr>
          <p:grpSp>
            <p:nvGrpSpPr>
              <p:cNvPr id="551" name="Group 550">
                <a:extLst>
                  <a:ext uri="{FF2B5EF4-FFF2-40B4-BE49-F238E27FC236}">
                    <a16:creationId xmlns:a16="http://schemas.microsoft.com/office/drawing/2014/main" id="{3D3A87EE-A932-4B9A-A8C6-9361F7C1C815}"/>
                  </a:ext>
                </a:extLst>
              </p:cNvPr>
              <p:cNvGrpSpPr/>
              <p:nvPr/>
            </p:nvGrpSpPr>
            <p:grpSpPr>
              <a:xfrm>
                <a:off x="4664268" y="3108091"/>
                <a:ext cx="3514145" cy="2590376"/>
                <a:chOff x="4664268" y="3174351"/>
                <a:chExt cx="3514145" cy="2590376"/>
              </a:xfrm>
            </p:grpSpPr>
            <p:grpSp>
              <p:nvGrpSpPr>
                <p:cNvPr id="645" name="Group 644">
                  <a:extLst>
                    <a:ext uri="{FF2B5EF4-FFF2-40B4-BE49-F238E27FC236}">
                      <a16:creationId xmlns:a16="http://schemas.microsoft.com/office/drawing/2014/main" id="{F42901F0-6271-4EDF-B154-4623B478A7DE}"/>
                    </a:ext>
                  </a:extLst>
                </p:cNvPr>
                <p:cNvGrpSpPr/>
                <p:nvPr/>
              </p:nvGrpSpPr>
              <p:grpSpPr>
                <a:xfrm>
                  <a:off x="5090468" y="4872037"/>
                  <a:ext cx="1599326" cy="892690"/>
                  <a:chOff x="5090468" y="4872037"/>
                  <a:chExt cx="1599326" cy="892690"/>
                </a:xfrm>
              </p:grpSpPr>
              <p:grpSp>
                <p:nvGrpSpPr>
                  <p:cNvPr id="671" name="Group 670">
                    <a:extLst>
                      <a:ext uri="{FF2B5EF4-FFF2-40B4-BE49-F238E27FC236}">
                        <a16:creationId xmlns:a16="http://schemas.microsoft.com/office/drawing/2014/main" id="{1C9C3B2B-26DF-405F-B7D0-9406346E54E0}"/>
                      </a:ext>
                    </a:extLst>
                  </p:cNvPr>
                  <p:cNvGrpSpPr/>
                  <p:nvPr/>
                </p:nvGrpSpPr>
                <p:grpSpPr>
                  <a:xfrm>
                    <a:off x="5197705" y="4872037"/>
                    <a:ext cx="1488845" cy="673053"/>
                    <a:chOff x="5201863" y="5782934"/>
                    <a:chExt cx="2648349" cy="714186"/>
                  </a:xfrm>
                </p:grpSpPr>
                <p:sp>
                  <p:nvSpPr>
                    <p:cNvPr id="678" name="Round Same Side Corner Rectangle 218">
                      <a:extLst>
                        <a:ext uri="{FF2B5EF4-FFF2-40B4-BE49-F238E27FC236}">
                          <a16:creationId xmlns:a16="http://schemas.microsoft.com/office/drawing/2014/main" id="{21330802-CBF7-4076-A623-F44CED7D2A24}"/>
                        </a:ext>
                      </a:extLst>
                    </p:cNvPr>
                    <p:cNvSpPr/>
                    <p:nvPr/>
                  </p:nvSpPr>
                  <p:spPr>
                    <a:xfrm rot="10800000" flipH="1">
                      <a:off x="6977753" y="5782934"/>
                      <a:ext cx="872459" cy="714182"/>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679" name="Round Same Side Corner Rectangle 218">
                      <a:extLst>
                        <a:ext uri="{FF2B5EF4-FFF2-40B4-BE49-F238E27FC236}">
                          <a16:creationId xmlns:a16="http://schemas.microsoft.com/office/drawing/2014/main" id="{EDB37249-5A04-4A3E-A6BB-CB119FB24D18}"/>
                        </a:ext>
                      </a:extLst>
                    </p:cNvPr>
                    <p:cNvSpPr/>
                    <p:nvPr/>
                  </p:nvSpPr>
                  <p:spPr>
                    <a:xfrm>
                      <a:off x="6097927" y="5782938"/>
                      <a:ext cx="883399" cy="714182"/>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680" name="Round Same Side Corner Rectangle 218">
                      <a:extLst>
                        <a:ext uri="{FF2B5EF4-FFF2-40B4-BE49-F238E27FC236}">
                          <a16:creationId xmlns:a16="http://schemas.microsoft.com/office/drawing/2014/main" id="{AFF44506-5C55-4674-9756-80738E124379}"/>
                        </a:ext>
                      </a:extLst>
                    </p:cNvPr>
                    <p:cNvSpPr/>
                    <p:nvPr/>
                  </p:nvSpPr>
                  <p:spPr>
                    <a:xfrm rot="10800000">
                      <a:off x="5201863" y="5782937"/>
                      <a:ext cx="897017" cy="714182"/>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grpSp>
              <p:grpSp>
                <p:nvGrpSpPr>
                  <p:cNvPr id="672" name="Group 671">
                    <a:extLst>
                      <a:ext uri="{FF2B5EF4-FFF2-40B4-BE49-F238E27FC236}">
                        <a16:creationId xmlns:a16="http://schemas.microsoft.com/office/drawing/2014/main" id="{29A028A0-F009-4090-A6B8-15FC3B6EAF33}"/>
                      </a:ext>
                    </a:extLst>
                  </p:cNvPr>
                  <p:cNvGrpSpPr/>
                  <p:nvPr/>
                </p:nvGrpSpPr>
                <p:grpSpPr>
                  <a:xfrm>
                    <a:off x="5090468" y="5154879"/>
                    <a:ext cx="1599326" cy="609848"/>
                    <a:chOff x="1782952" y="5137962"/>
                    <a:chExt cx="1337477" cy="609848"/>
                  </a:xfrm>
                </p:grpSpPr>
                <p:sp>
                  <p:nvSpPr>
                    <p:cNvPr id="674" name="TextBox 673">
                      <a:extLst>
                        <a:ext uri="{FF2B5EF4-FFF2-40B4-BE49-F238E27FC236}">
                          <a16:creationId xmlns:a16="http://schemas.microsoft.com/office/drawing/2014/main" id="{4DBC824C-6194-409B-9642-F1B42EDB5FB5}"/>
                        </a:ext>
                      </a:extLst>
                    </p:cNvPr>
                    <p:cNvSpPr txBox="1"/>
                    <p:nvPr/>
                  </p:nvSpPr>
                  <p:spPr>
                    <a:xfrm>
                      <a:off x="1872631" y="5572377"/>
                      <a:ext cx="1247798" cy="17543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Spine</a:t>
                      </a:r>
                    </a:p>
                  </p:txBody>
                </p:sp>
                <p:sp>
                  <p:nvSpPr>
                    <p:cNvPr id="675" name="TextBox 674">
                      <a:extLst>
                        <a:ext uri="{FF2B5EF4-FFF2-40B4-BE49-F238E27FC236}">
                          <a16:creationId xmlns:a16="http://schemas.microsoft.com/office/drawing/2014/main" id="{C9779AF7-42EF-469E-9777-C88AD351F634}"/>
                        </a:ext>
                      </a:extLst>
                    </p:cNvPr>
                    <p:cNvSpPr txBox="1"/>
                    <p:nvPr/>
                  </p:nvSpPr>
                  <p:spPr>
                    <a:xfrm rot="18900000">
                      <a:off x="2722703" y="5137962"/>
                      <a:ext cx="379852"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Whole</a:t>
                      </a:r>
                    </a:p>
                  </p:txBody>
                </p:sp>
                <p:sp>
                  <p:nvSpPr>
                    <p:cNvPr id="676" name="TextBox 675">
                      <a:extLst>
                        <a:ext uri="{FF2B5EF4-FFF2-40B4-BE49-F238E27FC236}">
                          <a16:creationId xmlns:a16="http://schemas.microsoft.com/office/drawing/2014/main" id="{8B7DABDD-8AE7-497D-B684-100193FF0C48}"/>
                        </a:ext>
                      </a:extLst>
                    </p:cNvPr>
                    <p:cNvSpPr txBox="1"/>
                    <p:nvPr/>
                  </p:nvSpPr>
                  <p:spPr>
                    <a:xfrm rot="18900000">
                      <a:off x="2215118" y="5198038"/>
                      <a:ext cx="572890"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Peripheral</a:t>
                      </a:r>
                    </a:p>
                  </p:txBody>
                </p:sp>
                <p:sp>
                  <p:nvSpPr>
                    <p:cNvPr id="677" name="TextBox 676">
                      <a:extLst>
                        <a:ext uri="{FF2B5EF4-FFF2-40B4-BE49-F238E27FC236}">
                          <a16:creationId xmlns:a16="http://schemas.microsoft.com/office/drawing/2014/main" id="{DAF88C72-8433-4684-A36B-184ABADA913E}"/>
                        </a:ext>
                      </a:extLst>
                    </p:cNvPr>
                    <p:cNvSpPr txBox="1"/>
                    <p:nvPr/>
                  </p:nvSpPr>
                  <p:spPr>
                    <a:xfrm rot="18900000">
                      <a:off x="1782952" y="5204839"/>
                      <a:ext cx="615788"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Trabecular</a:t>
                      </a:r>
                    </a:p>
                  </p:txBody>
                </p:sp>
              </p:grpSp>
            </p:grpSp>
            <p:grpSp>
              <p:nvGrpSpPr>
                <p:cNvPr id="646" name="Group 645">
                  <a:extLst>
                    <a:ext uri="{FF2B5EF4-FFF2-40B4-BE49-F238E27FC236}">
                      <a16:creationId xmlns:a16="http://schemas.microsoft.com/office/drawing/2014/main" id="{16AEB000-AFF0-4304-A03D-085F18E4D532}"/>
                    </a:ext>
                  </a:extLst>
                </p:cNvPr>
                <p:cNvGrpSpPr/>
                <p:nvPr/>
              </p:nvGrpSpPr>
              <p:grpSpPr>
                <a:xfrm>
                  <a:off x="6578238" y="4872037"/>
                  <a:ext cx="1600175" cy="892690"/>
                  <a:chOff x="6578238" y="4872037"/>
                  <a:chExt cx="1600175" cy="892690"/>
                </a:xfrm>
              </p:grpSpPr>
              <p:grpSp>
                <p:nvGrpSpPr>
                  <p:cNvPr id="661" name="Group 660">
                    <a:extLst>
                      <a:ext uri="{FF2B5EF4-FFF2-40B4-BE49-F238E27FC236}">
                        <a16:creationId xmlns:a16="http://schemas.microsoft.com/office/drawing/2014/main" id="{216BD545-5DA7-4893-BFE9-3E46181F42EC}"/>
                      </a:ext>
                    </a:extLst>
                  </p:cNvPr>
                  <p:cNvGrpSpPr/>
                  <p:nvPr/>
                </p:nvGrpSpPr>
                <p:grpSpPr>
                  <a:xfrm>
                    <a:off x="6696562" y="4872037"/>
                    <a:ext cx="1481851" cy="673052"/>
                    <a:chOff x="5201863" y="5782935"/>
                    <a:chExt cx="2651474" cy="714185"/>
                  </a:xfrm>
                </p:grpSpPr>
                <p:sp>
                  <p:nvSpPr>
                    <p:cNvPr id="668" name="Round Same Side Corner Rectangle 218">
                      <a:extLst>
                        <a:ext uri="{FF2B5EF4-FFF2-40B4-BE49-F238E27FC236}">
                          <a16:creationId xmlns:a16="http://schemas.microsoft.com/office/drawing/2014/main" id="{50200C1F-3F06-40EC-9681-ECAA0966C051}"/>
                        </a:ext>
                      </a:extLst>
                    </p:cNvPr>
                    <p:cNvSpPr/>
                    <p:nvPr/>
                  </p:nvSpPr>
                  <p:spPr>
                    <a:xfrm rot="10800000" flipH="1">
                      <a:off x="6956428" y="5782935"/>
                      <a:ext cx="896909" cy="714182"/>
                    </a:xfrm>
                    <a:prstGeom prst="round1Rect">
                      <a:avLst>
                        <a:gd name="adj" fmla="val 13225"/>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669" name="Round Same Side Corner Rectangle 218">
                      <a:extLst>
                        <a:ext uri="{FF2B5EF4-FFF2-40B4-BE49-F238E27FC236}">
                          <a16:creationId xmlns:a16="http://schemas.microsoft.com/office/drawing/2014/main" id="{0E0AA105-CD56-422C-BC3E-32687313E41E}"/>
                        </a:ext>
                      </a:extLst>
                    </p:cNvPr>
                    <p:cNvSpPr/>
                    <p:nvPr/>
                  </p:nvSpPr>
                  <p:spPr>
                    <a:xfrm>
                      <a:off x="6074635" y="5782938"/>
                      <a:ext cx="883262" cy="714182"/>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670" name="Round Same Side Corner Rectangle 218">
                      <a:extLst>
                        <a:ext uri="{FF2B5EF4-FFF2-40B4-BE49-F238E27FC236}">
                          <a16:creationId xmlns:a16="http://schemas.microsoft.com/office/drawing/2014/main" id="{C92B8BF4-E7EC-45DA-9D50-8390A8EA3526}"/>
                        </a:ext>
                      </a:extLst>
                    </p:cNvPr>
                    <p:cNvSpPr/>
                    <p:nvPr/>
                  </p:nvSpPr>
                  <p:spPr>
                    <a:xfrm rot="10800000">
                      <a:off x="5201863" y="5782937"/>
                      <a:ext cx="874006" cy="714182"/>
                    </a:xfrm>
                    <a:prstGeom prst="round1Rect">
                      <a:avLst>
                        <a:gd name="adj" fmla="val 1437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grpSp>
              <p:grpSp>
                <p:nvGrpSpPr>
                  <p:cNvPr id="662" name="Group 661">
                    <a:extLst>
                      <a:ext uri="{FF2B5EF4-FFF2-40B4-BE49-F238E27FC236}">
                        <a16:creationId xmlns:a16="http://schemas.microsoft.com/office/drawing/2014/main" id="{FE8A4242-27B9-49C7-A851-5D9A25A99A0B}"/>
                      </a:ext>
                    </a:extLst>
                  </p:cNvPr>
                  <p:cNvGrpSpPr/>
                  <p:nvPr/>
                </p:nvGrpSpPr>
                <p:grpSpPr>
                  <a:xfrm>
                    <a:off x="6578238" y="5154880"/>
                    <a:ext cx="1600173" cy="609847"/>
                    <a:chOff x="1776550" y="5137963"/>
                    <a:chExt cx="1338182" cy="609847"/>
                  </a:xfrm>
                </p:grpSpPr>
                <p:sp>
                  <p:nvSpPr>
                    <p:cNvPr id="664" name="TextBox 663">
                      <a:extLst>
                        <a:ext uri="{FF2B5EF4-FFF2-40B4-BE49-F238E27FC236}">
                          <a16:creationId xmlns:a16="http://schemas.microsoft.com/office/drawing/2014/main" id="{80EA805C-4951-4100-9A18-089F36BD7878}"/>
                        </a:ext>
                      </a:extLst>
                    </p:cNvPr>
                    <p:cNvSpPr txBox="1"/>
                    <p:nvPr/>
                  </p:nvSpPr>
                  <p:spPr>
                    <a:xfrm>
                      <a:off x="1869840" y="5572377"/>
                      <a:ext cx="1244892" cy="175433"/>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Hip</a:t>
                      </a:r>
                    </a:p>
                  </p:txBody>
                </p:sp>
                <p:sp>
                  <p:nvSpPr>
                    <p:cNvPr id="665" name="TextBox 664">
                      <a:extLst>
                        <a:ext uri="{FF2B5EF4-FFF2-40B4-BE49-F238E27FC236}">
                          <a16:creationId xmlns:a16="http://schemas.microsoft.com/office/drawing/2014/main" id="{6FF0E7C6-3B7E-419C-99E5-0F63772AA8E2}"/>
                        </a:ext>
                      </a:extLst>
                    </p:cNvPr>
                    <p:cNvSpPr txBox="1"/>
                    <p:nvPr/>
                  </p:nvSpPr>
                  <p:spPr>
                    <a:xfrm rot="18900000">
                      <a:off x="2715206" y="5137963"/>
                      <a:ext cx="379851"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Whole</a:t>
                      </a:r>
                    </a:p>
                  </p:txBody>
                </p:sp>
                <p:sp>
                  <p:nvSpPr>
                    <p:cNvPr id="666" name="TextBox 665">
                      <a:extLst>
                        <a:ext uri="{FF2B5EF4-FFF2-40B4-BE49-F238E27FC236}">
                          <a16:creationId xmlns:a16="http://schemas.microsoft.com/office/drawing/2014/main" id="{61246811-2A04-40BC-9F31-734E550E63CD}"/>
                        </a:ext>
                      </a:extLst>
                    </p:cNvPr>
                    <p:cNvSpPr txBox="1"/>
                    <p:nvPr/>
                  </p:nvSpPr>
                  <p:spPr>
                    <a:xfrm rot="18900000">
                      <a:off x="2203371" y="5198038"/>
                      <a:ext cx="572889"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Peripheral</a:t>
                      </a:r>
                    </a:p>
                  </p:txBody>
                </p:sp>
                <p:sp>
                  <p:nvSpPr>
                    <p:cNvPr id="667" name="TextBox 666">
                      <a:extLst>
                        <a:ext uri="{FF2B5EF4-FFF2-40B4-BE49-F238E27FC236}">
                          <a16:creationId xmlns:a16="http://schemas.microsoft.com/office/drawing/2014/main" id="{15D6129E-AD4E-4A14-9E6B-19E0186887D7}"/>
                        </a:ext>
                      </a:extLst>
                    </p:cNvPr>
                    <p:cNvSpPr txBox="1"/>
                    <p:nvPr/>
                  </p:nvSpPr>
                  <p:spPr>
                    <a:xfrm rot="18900000">
                      <a:off x="1776550" y="5204839"/>
                      <a:ext cx="615787" cy="146194"/>
                    </a:xfrm>
                    <a:prstGeom prst="rect">
                      <a:avLst/>
                    </a:prstGeom>
                    <a:noFill/>
                  </p:spPr>
                  <p:txBody>
                    <a:bodyPr wrap="none" lIns="36000" tIns="0" rIns="36000" bIns="0" rtlCol="0">
                      <a:spAutoFit/>
                    </a:bodyPr>
                    <a:lstStyle/>
                    <a:p>
                      <a:pPr marL="0" marR="0" lvl="0" indent="0" algn="r" defTabSz="914400" rtl="0" eaLnBrk="1" fontAlgn="auto" latinLnBrk="0" hangingPunct="1">
                        <a:lnSpc>
                          <a:spcPct val="95000"/>
                        </a:lnSpc>
                        <a:spcBef>
                          <a:spcPts val="0"/>
                        </a:spcBef>
                        <a:spcAft>
                          <a:spcPts val="0"/>
                        </a:spcAft>
                        <a:buClrTx/>
                        <a:buSzTx/>
                        <a:buFontTx/>
                        <a:buNone/>
                        <a:tabLst/>
                        <a:defRPr/>
                      </a:pPr>
                      <a:r>
                        <a:rPr kumimoji="0" lang="en-GB" sz="1000" b="0" i="0" u="none" strike="noStrike" kern="1200" cap="none" spc="-20" normalizeH="0" baseline="0" noProof="0" dirty="0">
                          <a:ln>
                            <a:noFill/>
                          </a:ln>
                          <a:solidFill>
                            <a:srgbClr val="000000"/>
                          </a:solidFill>
                          <a:effectLst/>
                          <a:uLnTx/>
                          <a:uFillTx/>
                          <a:latin typeface="Poppins Light"/>
                          <a:ea typeface="+mn-ea"/>
                          <a:cs typeface="+mn-cs"/>
                        </a:rPr>
                        <a:t>Trabecular</a:t>
                      </a:r>
                    </a:p>
                  </p:txBody>
                </p:sp>
              </p:grpSp>
            </p:grpSp>
            <p:sp>
              <p:nvSpPr>
                <p:cNvPr id="647" name="TextBox 646">
                  <a:extLst>
                    <a:ext uri="{FF2B5EF4-FFF2-40B4-BE49-F238E27FC236}">
                      <a16:creationId xmlns:a16="http://schemas.microsoft.com/office/drawing/2014/main" id="{2FF49FE3-8F9C-48AA-B489-793EAC9978C6}"/>
                    </a:ext>
                  </a:extLst>
                </p:cNvPr>
                <p:cNvSpPr txBox="1"/>
                <p:nvPr/>
              </p:nvSpPr>
              <p:spPr>
                <a:xfrm rot="16200000">
                  <a:off x="3721858" y="4120382"/>
                  <a:ext cx="2058262" cy="1661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Change from baseline (%)</a:t>
                  </a:r>
                </a:p>
              </p:txBody>
            </p:sp>
            <p:grpSp>
              <p:nvGrpSpPr>
                <p:cNvPr id="648" name="Group 647">
                  <a:extLst>
                    <a:ext uri="{FF2B5EF4-FFF2-40B4-BE49-F238E27FC236}">
                      <a16:creationId xmlns:a16="http://schemas.microsoft.com/office/drawing/2014/main" id="{F45BF51E-0C54-44C0-834D-122E8E1767FC}"/>
                    </a:ext>
                  </a:extLst>
                </p:cNvPr>
                <p:cNvGrpSpPr/>
                <p:nvPr/>
              </p:nvGrpSpPr>
              <p:grpSpPr>
                <a:xfrm>
                  <a:off x="4664268" y="3253335"/>
                  <a:ext cx="468365" cy="1899787"/>
                  <a:chOff x="1215266" y="3187454"/>
                  <a:chExt cx="391680" cy="1899787"/>
                </a:xfrm>
              </p:grpSpPr>
              <p:sp>
                <p:nvSpPr>
                  <p:cNvPr id="650" name="TextBox 649">
                    <a:extLst>
                      <a:ext uri="{FF2B5EF4-FFF2-40B4-BE49-F238E27FC236}">
                        <a16:creationId xmlns:a16="http://schemas.microsoft.com/office/drawing/2014/main" id="{32A83F08-07F7-4538-A832-ED4A94705E14}"/>
                      </a:ext>
                    </a:extLst>
                  </p:cNvPr>
                  <p:cNvSpPr txBox="1"/>
                  <p:nvPr/>
                </p:nvSpPr>
                <p:spPr>
                  <a:xfrm>
                    <a:off x="1215266" y="4787144"/>
                    <a:ext cx="378830" cy="18466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651" name="TextBox 650">
                    <a:extLst>
                      <a:ext uri="{FF2B5EF4-FFF2-40B4-BE49-F238E27FC236}">
                        <a16:creationId xmlns:a16="http://schemas.microsoft.com/office/drawing/2014/main" id="{B3D78DEA-701D-4A7B-9DF1-6387CFB76244}"/>
                      </a:ext>
                    </a:extLst>
                  </p:cNvPr>
                  <p:cNvSpPr txBox="1"/>
                  <p:nvPr/>
                </p:nvSpPr>
                <p:spPr>
                  <a:xfrm>
                    <a:off x="1328597" y="4521437"/>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2</a:t>
                    </a:r>
                  </a:p>
                </p:txBody>
              </p:sp>
              <p:sp>
                <p:nvSpPr>
                  <p:cNvPr id="652" name="TextBox 651">
                    <a:extLst>
                      <a:ext uri="{FF2B5EF4-FFF2-40B4-BE49-F238E27FC236}">
                        <a16:creationId xmlns:a16="http://schemas.microsoft.com/office/drawing/2014/main" id="{EC4A2965-E956-4956-8020-8CAB3529CD09}"/>
                      </a:ext>
                    </a:extLst>
                  </p:cNvPr>
                  <p:cNvSpPr txBox="1"/>
                  <p:nvPr/>
                </p:nvSpPr>
                <p:spPr>
                  <a:xfrm>
                    <a:off x="1328597" y="3378023"/>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14</a:t>
                    </a:r>
                  </a:p>
                </p:txBody>
              </p:sp>
              <p:sp>
                <p:nvSpPr>
                  <p:cNvPr id="653" name="TextBox 652">
                    <a:extLst>
                      <a:ext uri="{FF2B5EF4-FFF2-40B4-BE49-F238E27FC236}">
                        <a16:creationId xmlns:a16="http://schemas.microsoft.com/office/drawing/2014/main" id="{2A85F26D-CADE-408E-8252-6A48E78D54F6}"/>
                      </a:ext>
                    </a:extLst>
                  </p:cNvPr>
                  <p:cNvSpPr txBox="1"/>
                  <p:nvPr/>
                </p:nvSpPr>
                <p:spPr>
                  <a:xfrm>
                    <a:off x="1288210" y="3187454"/>
                    <a:ext cx="318736"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16</a:t>
                    </a:r>
                  </a:p>
                </p:txBody>
              </p:sp>
              <p:sp>
                <p:nvSpPr>
                  <p:cNvPr id="654" name="TextBox 653">
                    <a:extLst>
                      <a:ext uri="{FF2B5EF4-FFF2-40B4-BE49-F238E27FC236}">
                        <a16:creationId xmlns:a16="http://schemas.microsoft.com/office/drawing/2014/main" id="{727B1622-E65B-4E3F-A5F3-BB3D2E56AEEB}"/>
                      </a:ext>
                    </a:extLst>
                  </p:cNvPr>
                  <p:cNvSpPr txBox="1"/>
                  <p:nvPr/>
                </p:nvSpPr>
                <p:spPr>
                  <a:xfrm>
                    <a:off x="1328597" y="3759161"/>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10</a:t>
                    </a:r>
                  </a:p>
                </p:txBody>
              </p:sp>
              <p:sp>
                <p:nvSpPr>
                  <p:cNvPr id="655" name="TextBox 654">
                    <a:extLst>
                      <a:ext uri="{FF2B5EF4-FFF2-40B4-BE49-F238E27FC236}">
                        <a16:creationId xmlns:a16="http://schemas.microsoft.com/office/drawing/2014/main" id="{4AE8A42C-848C-4E43-BD39-0D223866DDD5}"/>
                      </a:ext>
                    </a:extLst>
                  </p:cNvPr>
                  <p:cNvSpPr txBox="1"/>
                  <p:nvPr/>
                </p:nvSpPr>
                <p:spPr>
                  <a:xfrm>
                    <a:off x="1328597" y="4140299"/>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6</a:t>
                    </a:r>
                  </a:p>
                </p:txBody>
              </p:sp>
              <p:sp>
                <p:nvSpPr>
                  <p:cNvPr id="656" name="TextBox 655">
                    <a:extLst>
                      <a:ext uri="{FF2B5EF4-FFF2-40B4-BE49-F238E27FC236}">
                        <a16:creationId xmlns:a16="http://schemas.microsoft.com/office/drawing/2014/main" id="{5CAA514D-53AA-48E2-BDCF-4BAA8620529C}"/>
                      </a:ext>
                    </a:extLst>
                  </p:cNvPr>
                  <p:cNvSpPr txBox="1"/>
                  <p:nvPr/>
                </p:nvSpPr>
                <p:spPr>
                  <a:xfrm>
                    <a:off x="1328597" y="4902575"/>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-2</a:t>
                    </a:r>
                  </a:p>
                </p:txBody>
              </p:sp>
              <p:sp>
                <p:nvSpPr>
                  <p:cNvPr id="657" name="TextBox 656">
                    <a:extLst>
                      <a:ext uri="{FF2B5EF4-FFF2-40B4-BE49-F238E27FC236}">
                        <a16:creationId xmlns:a16="http://schemas.microsoft.com/office/drawing/2014/main" id="{BAA24691-E6FA-4B6D-982A-B14DD9BBBCA8}"/>
                      </a:ext>
                    </a:extLst>
                  </p:cNvPr>
                  <p:cNvSpPr txBox="1"/>
                  <p:nvPr/>
                </p:nvSpPr>
                <p:spPr>
                  <a:xfrm>
                    <a:off x="1328597" y="4712006"/>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0</a:t>
                    </a:r>
                  </a:p>
                </p:txBody>
              </p:sp>
              <p:sp>
                <p:nvSpPr>
                  <p:cNvPr id="658" name="TextBox 657">
                    <a:extLst>
                      <a:ext uri="{FF2B5EF4-FFF2-40B4-BE49-F238E27FC236}">
                        <a16:creationId xmlns:a16="http://schemas.microsoft.com/office/drawing/2014/main" id="{46B66E7A-3AE8-4C78-9406-4AB6147B0411}"/>
                      </a:ext>
                    </a:extLst>
                  </p:cNvPr>
                  <p:cNvSpPr txBox="1"/>
                  <p:nvPr/>
                </p:nvSpPr>
                <p:spPr>
                  <a:xfrm>
                    <a:off x="1328597" y="3568592"/>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12</a:t>
                    </a:r>
                  </a:p>
                </p:txBody>
              </p:sp>
              <p:sp>
                <p:nvSpPr>
                  <p:cNvPr id="659" name="TextBox 658">
                    <a:extLst>
                      <a:ext uri="{FF2B5EF4-FFF2-40B4-BE49-F238E27FC236}">
                        <a16:creationId xmlns:a16="http://schemas.microsoft.com/office/drawing/2014/main" id="{1336639B-BF68-4014-9C37-F107308194FB}"/>
                      </a:ext>
                    </a:extLst>
                  </p:cNvPr>
                  <p:cNvSpPr txBox="1"/>
                  <p:nvPr/>
                </p:nvSpPr>
                <p:spPr>
                  <a:xfrm>
                    <a:off x="1328597" y="3949730"/>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8</a:t>
                    </a:r>
                  </a:p>
                </p:txBody>
              </p:sp>
              <p:sp>
                <p:nvSpPr>
                  <p:cNvPr id="660" name="TextBox 659">
                    <a:extLst>
                      <a:ext uri="{FF2B5EF4-FFF2-40B4-BE49-F238E27FC236}">
                        <a16:creationId xmlns:a16="http://schemas.microsoft.com/office/drawing/2014/main" id="{6F4EF594-851B-49E1-A78F-64B1506EADCA}"/>
                      </a:ext>
                    </a:extLst>
                  </p:cNvPr>
                  <p:cNvSpPr txBox="1"/>
                  <p:nvPr/>
                </p:nvSpPr>
                <p:spPr>
                  <a:xfrm>
                    <a:off x="1328597" y="4330868"/>
                    <a:ext cx="278348" cy="18466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4</a:t>
                    </a:r>
                  </a:p>
                </p:txBody>
              </p:sp>
            </p:grpSp>
            <p:sp>
              <p:nvSpPr>
                <p:cNvPr id="649" name="Freeform: Shape 182">
                  <a:extLst>
                    <a:ext uri="{FF2B5EF4-FFF2-40B4-BE49-F238E27FC236}">
                      <a16:creationId xmlns:a16="http://schemas.microsoft.com/office/drawing/2014/main" id="{3A737168-F6BB-471E-9A98-F746A39B5411}"/>
                    </a:ext>
                  </a:extLst>
                </p:cNvPr>
                <p:cNvSpPr/>
                <p:nvPr/>
              </p:nvSpPr>
              <p:spPr>
                <a:xfrm>
                  <a:off x="5208630" y="3348038"/>
                  <a:ext cx="0" cy="1715729"/>
                </a:xfrm>
                <a:custGeom>
                  <a:avLst/>
                  <a:gdLst>
                    <a:gd name="connsiteX0" fmla="*/ 0 w 2480261"/>
                    <a:gd name="connsiteY0" fmla="*/ 0 h 1722840"/>
                    <a:gd name="connsiteX1" fmla="*/ 0 w 2480261"/>
                    <a:gd name="connsiteY1" fmla="*/ 1722840 h 1722840"/>
                    <a:gd name="connsiteX2" fmla="*/ 2480261 w 2480261"/>
                    <a:gd name="connsiteY2" fmla="*/ 1722840 h 1722840"/>
                    <a:gd name="connsiteX0" fmla="*/ 0 w 0"/>
                    <a:gd name="connsiteY0" fmla="*/ 0 h 1722840"/>
                    <a:gd name="connsiteX1" fmla="*/ 0 w 0"/>
                    <a:gd name="connsiteY1" fmla="*/ 1722840 h 1722840"/>
                  </a:gdLst>
                  <a:ahLst/>
                  <a:cxnLst>
                    <a:cxn ang="0">
                      <a:pos x="connsiteX0" y="connsiteY0"/>
                    </a:cxn>
                    <a:cxn ang="0">
                      <a:pos x="connsiteX1" y="connsiteY1"/>
                    </a:cxn>
                  </a:cxnLst>
                  <a:rect l="l" t="t" r="r" b="b"/>
                  <a:pathLst>
                    <a:path h="1722840">
                      <a:moveTo>
                        <a:pt x="0" y="0"/>
                      </a:moveTo>
                      <a:lnTo>
                        <a:pt x="0"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552" name="Group 551">
                <a:extLst>
                  <a:ext uri="{FF2B5EF4-FFF2-40B4-BE49-F238E27FC236}">
                    <a16:creationId xmlns:a16="http://schemas.microsoft.com/office/drawing/2014/main" id="{0E6B93BC-06E9-4BED-8826-3C5B7B493B8E}"/>
                  </a:ext>
                </a:extLst>
              </p:cNvPr>
              <p:cNvGrpSpPr/>
              <p:nvPr/>
            </p:nvGrpSpPr>
            <p:grpSpPr>
              <a:xfrm>
                <a:off x="6753931" y="4473990"/>
                <a:ext cx="1352887" cy="379413"/>
                <a:chOff x="6753931" y="4540250"/>
                <a:chExt cx="1352887" cy="379413"/>
              </a:xfrm>
            </p:grpSpPr>
            <p:grpSp>
              <p:nvGrpSpPr>
                <p:cNvPr id="612" name="Group 611">
                  <a:extLst>
                    <a:ext uri="{FF2B5EF4-FFF2-40B4-BE49-F238E27FC236}">
                      <a16:creationId xmlns:a16="http://schemas.microsoft.com/office/drawing/2014/main" id="{DE48B957-7E5E-4AB7-BF07-6D6D2DCD3DD2}"/>
                    </a:ext>
                  </a:extLst>
                </p:cNvPr>
                <p:cNvGrpSpPr/>
                <p:nvPr/>
              </p:nvGrpSpPr>
              <p:grpSpPr>
                <a:xfrm>
                  <a:off x="7741373" y="4683125"/>
                  <a:ext cx="365445" cy="215900"/>
                  <a:chOff x="7741923" y="4683125"/>
                  <a:chExt cx="365445" cy="215900"/>
                </a:xfrm>
              </p:grpSpPr>
              <p:sp>
                <p:nvSpPr>
                  <p:cNvPr id="635" name="Rectangle 634">
                    <a:extLst>
                      <a:ext uri="{FF2B5EF4-FFF2-40B4-BE49-F238E27FC236}">
                        <a16:creationId xmlns:a16="http://schemas.microsoft.com/office/drawing/2014/main" id="{B71511A6-A820-475B-BF54-3BF99DF25FB4}"/>
                      </a:ext>
                    </a:extLst>
                  </p:cNvPr>
                  <p:cNvSpPr/>
                  <p:nvPr/>
                </p:nvSpPr>
                <p:spPr>
                  <a:xfrm>
                    <a:off x="7939093" y="4836039"/>
                    <a:ext cx="168275" cy="3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36" name="Rectangle 635">
                    <a:extLst>
                      <a:ext uri="{FF2B5EF4-FFF2-40B4-BE49-F238E27FC236}">
                        <a16:creationId xmlns:a16="http://schemas.microsoft.com/office/drawing/2014/main" id="{D15CFE7D-4062-46B2-85E5-E2B35E6A782C}"/>
                      </a:ext>
                    </a:extLst>
                  </p:cNvPr>
                  <p:cNvSpPr/>
                  <p:nvPr/>
                </p:nvSpPr>
                <p:spPr>
                  <a:xfrm>
                    <a:off x="7741923" y="4743450"/>
                    <a:ext cx="168275" cy="128589"/>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37" name="Group 636">
                    <a:extLst>
                      <a:ext uri="{FF2B5EF4-FFF2-40B4-BE49-F238E27FC236}">
                        <a16:creationId xmlns:a16="http://schemas.microsoft.com/office/drawing/2014/main" id="{BBE5B29C-318E-48B9-8515-7B74F84F50B9}"/>
                      </a:ext>
                    </a:extLst>
                  </p:cNvPr>
                  <p:cNvGrpSpPr/>
                  <p:nvPr/>
                </p:nvGrpSpPr>
                <p:grpSpPr>
                  <a:xfrm>
                    <a:off x="7984538" y="4779963"/>
                    <a:ext cx="80558" cy="119062"/>
                    <a:chOff x="3743571" y="3308401"/>
                    <a:chExt cx="80558" cy="722480"/>
                  </a:xfrm>
                </p:grpSpPr>
                <p:cxnSp>
                  <p:nvCxnSpPr>
                    <p:cNvPr id="642" name="Straight Connector 641">
                      <a:extLst>
                        <a:ext uri="{FF2B5EF4-FFF2-40B4-BE49-F238E27FC236}">
                          <a16:creationId xmlns:a16="http://schemas.microsoft.com/office/drawing/2014/main" id="{115DC51D-74F2-4AC3-AC2C-326C8DBE8A6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3" name="Straight Connector 642">
                      <a:extLst>
                        <a:ext uri="{FF2B5EF4-FFF2-40B4-BE49-F238E27FC236}">
                          <a16:creationId xmlns:a16="http://schemas.microsoft.com/office/drawing/2014/main" id="{14EE2DF8-C9A4-41C4-862E-1FA3C7057CA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4" name="Straight Connector 643">
                      <a:extLst>
                        <a:ext uri="{FF2B5EF4-FFF2-40B4-BE49-F238E27FC236}">
                          <a16:creationId xmlns:a16="http://schemas.microsoft.com/office/drawing/2014/main" id="{2B401757-21BE-4D99-A63F-4271FC2EAA1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38" name="Group 637">
                    <a:extLst>
                      <a:ext uri="{FF2B5EF4-FFF2-40B4-BE49-F238E27FC236}">
                        <a16:creationId xmlns:a16="http://schemas.microsoft.com/office/drawing/2014/main" id="{3BD200DB-A177-4ACA-81A9-AD082D403B57}"/>
                      </a:ext>
                    </a:extLst>
                  </p:cNvPr>
                  <p:cNvGrpSpPr/>
                  <p:nvPr/>
                </p:nvGrpSpPr>
                <p:grpSpPr>
                  <a:xfrm>
                    <a:off x="7785781" y="4683125"/>
                    <a:ext cx="80558" cy="120651"/>
                    <a:chOff x="3743571" y="3308401"/>
                    <a:chExt cx="80558" cy="722480"/>
                  </a:xfrm>
                </p:grpSpPr>
                <p:cxnSp>
                  <p:nvCxnSpPr>
                    <p:cNvPr id="639" name="Straight Connector 638">
                      <a:extLst>
                        <a:ext uri="{FF2B5EF4-FFF2-40B4-BE49-F238E27FC236}">
                          <a16:creationId xmlns:a16="http://schemas.microsoft.com/office/drawing/2014/main" id="{776DF9F2-12D2-49D6-8CE4-67F51EE7CAE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0" name="Straight Connector 639">
                      <a:extLst>
                        <a:ext uri="{FF2B5EF4-FFF2-40B4-BE49-F238E27FC236}">
                          <a16:creationId xmlns:a16="http://schemas.microsoft.com/office/drawing/2014/main" id="{55DD3381-4235-4F59-A6DB-E060C1F1C75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1" name="Straight Connector 640">
                      <a:extLst>
                        <a:ext uri="{FF2B5EF4-FFF2-40B4-BE49-F238E27FC236}">
                          <a16:creationId xmlns:a16="http://schemas.microsoft.com/office/drawing/2014/main" id="{75F1C064-3730-4B15-B305-A565245A985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613" name="Group 612">
                  <a:extLst>
                    <a:ext uri="{FF2B5EF4-FFF2-40B4-BE49-F238E27FC236}">
                      <a16:creationId xmlns:a16="http://schemas.microsoft.com/office/drawing/2014/main" id="{14919469-1B1D-4CCF-94B2-50498B701BE6}"/>
                    </a:ext>
                  </a:extLst>
                </p:cNvPr>
                <p:cNvGrpSpPr/>
                <p:nvPr/>
              </p:nvGrpSpPr>
              <p:grpSpPr>
                <a:xfrm>
                  <a:off x="6753931" y="4540250"/>
                  <a:ext cx="365445" cy="374651"/>
                  <a:chOff x="6806881" y="4540250"/>
                  <a:chExt cx="365445" cy="374651"/>
                </a:xfrm>
              </p:grpSpPr>
              <p:sp>
                <p:nvSpPr>
                  <p:cNvPr id="625" name="Rectangle 624">
                    <a:extLst>
                      <a:ext uri="{FF2B5EF4-FFF2-40B4-BE49-F238E27FC236}">
                        <a16:creationId xmlns:a16="http://schemas.microsoft.com/office/drawing/2014/main" id="{5C720B58-1972-4362-890C-BCA35C0C6026}"/>
                      </a:ext>
                    </a:extLst>
                  </p:cNvPr>
                  <p:cNvSpPr/>
                  <p:nvPr/>
                </p:nvSpPr>
                <p:spPr>
                  <a:xfrm>
                    <a:off x="7004051" y="4816475"/>
                    <a:ext cx="168275" cy="555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26" name="Rectangle 625">
                    <a:extLst>
                      <a:ext uri="{FF2B5EF4-FFF2-40B4-BE49-F238E27FC236}">
                        <a16:creationId xmlns:a16="http://schemas.microsoft.com/office/drawing/2014/main" id="{29376BCB-B1A8-48B9-99AA-495734509EE7}"/>
                      </a:ext>
                    </a:extLst>
                  </p:cNvPr>
                  <p:cNvSpPr/>
                  <p:nvPr/>
                </p:nvSpPr>
                <p:spPr>
                  <a:xfrm>
                    <a:off x="6806881" y="4640263"/>
                    <a:ext cx="168275" cy="231776"/>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27" name="Group 626">
                    <a:extLst>
                      <a:ext uri="{FF2B5EF4-FFF2-40B4-BE49-F238E27FC236}">
                        <a16:creationId xmlns:a16="http://schemas.microsoft.com/office/drawing/2014/main" id="{B4175B94-5E88-423A-9CB5-258575A6E8E7}"/>
                      </a:ext>
                    </a:extLst>
                  </p:cNvPr>
                  <p:cNvGrpSpPr/>
                  <p:nvPr/>
                </p:nvGrpSpPr>
                <p:grpSpPr>
                  <a:xfrm>
                    <a:off x="6850739" y="4540250"/>
                    <a:ext cx="80558" cy="206375"/>
                    <a:chOff x="3743571" y="3308401"/>
                    <a:chExt cx="80558" cy="722480"/>
                  </a:xfrm>
                </p:grpSpPr>
                <p:cxnSp>
                  <p:nvCxnSpPr>
                    <p:cNvPr id="632" name="Straight Connector 631">
                      <a:extLst>
                        <a:ext uri="{FF2B5EF4-FFF2-40B4-BE49-F238E27FC236}">
                          <a16:creationId xmlns:a16="http://schemas.microsoft.com/office/drawing/2014/main" id="{1FEBCE64-DBC9-4F0F-A980-E0B3BD2DE43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3" name="Straight Connector 632">
                      <a:extLst>
                        <a:ext uri="{FF2B5EF4-FFF2-40B4-BE49-F238E27FC236}">
                          <a16:creationId xmlns:a16="http://schemas.microsoft.com/office/drawing/2014/main" id="{501EF17B-4517-477F-88C7-CE45BA1B6DB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a:extLst>
                        <a:ext uri="{FF2B5EF4-FFF2-40B4-BE49-F238E27FC236}">
                          <a16:creationId xmlns:a16="http://schemas.microsoft.com/office/drawing/2014/main" id="{7630C9F7-20DF-49D9-B0DB-9537C30784A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8" name="Group 627">
                    <a:extLst>
                      <a:ext uri="{FF2B5EF4-FFF2-40B4-BE49-F238E27FC236}">
                        <a16:creationId xmlns:a16="http://schemas.microsoft.com/office/drawing/2014/main" id="{7B42D51E-DB5B-4562-A034-B37DF9FFB1E3}"/>
                      </a:ext>
                    </a:extLst>
                  </p:cNvPr>
                  <p:cNvGrpSpPr/>
                  <p:nvPr/>
                </p:nvGrpSpPr>
                <p:grpSpPr>
                  <a:xfrm>
                    <a:off x="7049496" y="4713289"/>
                    <a:ext cx="80558" cy="201612"/>
                    <a:chOff x="3743571" y="3308401"/>
                    <a:chExt cx="80558" cy="722480"/>
                  </a:xfrm>
                </p:grpSpPr>
                <p:cxnSp>
                  <p:nvCxnSpPr>
                    <p:cNvPr id="629" name="Straight Connector 628">
                      <a:extLst>
                        <a:ext uri="{FF2B5EF4-FFF2-40B4-BE49-F238E27FC236}">
                          <a16:creationId xmlns:a16="http://schemas.microsoft.com/office/drawing/2014/main" id="{D2D2539C-1B24-4BF3-8EBE-9999233E1FA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0" name="Straight Connector 629">
                      <a:extLst>
                        <a:ext uri="{FF2B5EF4-FFF2-40B4-BE49-F238E27FC236}">
                          <a16:creationId xmlns:a16="http://schemas.microsoft.com/office/drawing/2014/main" id="{5BCB0412-8EA7-4350-AFEB-832DDC29638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1" name="Straight Connector 630">
                      <a:extLst>
                        <a:ext uri="{FF2B5EF4-FFF2-40B4-BE49-F238E27FC236}">
                          <a16:creationId xmlns:a16="http://schemas.microsoft.com/office/drawing/2014/main" id="{BA26218B-D09C-4D43-AEAB-FFE614322CB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614" name="Group 613">
                  <a:extLst>
                    <a:ext uri="{FF2B5EF4-FFF2-40B4-BE49-F238E27FC236}">
                      <a16:creationId xmlns:a16="http://schemas.microsoft.com/office/drawing/2014/main" id="{CDF587F1-BF7B-4049-8A0E-D3E114ED089D}"/>
                    </a:ext>
                  </a:extLst>
                </p:cNvPr>
                <p:cNvGrpSpPr/>
                <p:nvPr/>
              </p:nvGrpSpPr>
              <p:grpSpPr>
                <a:xfrm>
                  <a:off x="7247652" y="4632325"/>
                  <a:ext cx="365445" cy="287338"/>
                  <a:chOff x="7262493" y="4632325"/>
                  <a:chExt cx="365445" cy="287338"/>
                </a:xfrm>
              </p:grpSpPr>
              <p:sp>
                <p:nvSpPr>
                  <p:cNvPr id="615" name="Rectangle 614">
                    <a:extLst>
                      <a:ext uri="{FF2B5EF4-FFF2-40B4-BE49-F238E27FC236}">
                        <a16:creationId xmlns:a16="http://schemas.microsoft.com/office/drawing/2014/main" id="{3FA5AC2D-CB06-4912-B7C9-A594692ECA80}"/>
                      </a:ext>
                    </a:extLst>
                  </p:cNvPr>
                  <p:cNvSpPr/>
                  <p:nvPr/>
                </p:nvSpPr>
                <p:spPr>
                  <a:xfrm>
                    <a:off x="7459663" y="4825999"/>
                    <a:ext cx="168275" cy="460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16" name="Rectangle 615">
                    <a:extLst>
                      <a:ext uri="{FF2B5EF4-FFF2-40B4-BE49-F238E27FC236}">
                        <a16:creationId xmlns:a16="http://schemas.microsoft.com/office/drawing/2014/main" id="{E8BE32F6-7F1D-4B07-A088-16313CAAA0CE}"/>
                      </a:ext>
                    </a:extLst>
                  </p:cNvPr>
                  <p:cNvSpPr/>
                  <p:nvPr/>
                </p:nvSpPr>
                <p:spPr>
                  <a:xfrm>
                    <a:off x="7262493" y="4725987"/>
                    <a:ext cx="168275" cy="146051"/>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17" name="Group 616">
                    <a:extLst>
                      <a:ext uri="{FF2B5EF4-FFF2-40B4-BE49-F238E27FC236}">
                        <a16:creationId xmlns:a16="http://schemas.microsoft.com/office/drawing/2014/main" id="{A799B17B-5A47-4B82-83E1-1437FB743205}"/>
                      </a:ext>
                    </a:extLst>
                  </p:cNvPr>
                  <p:cNvGrpSpPr/>
                  <p:nvPr/>
                </p:nvGrpSpPr>
                <p:grpSpPr>
                  <a:xfrm>
                    <a:off x="7505108" y="4730749"/>
                    <a:ext cx="80558" cy="188914"/>
                    <a:chOff x="3743571" y="3308401"/>
                    <a:chExt cx="80558" cy="722480"/>
                  </a:xfrm>
                </p:grpSpPr>
                <p:cxnSp>
                  <p:nvCxnSpPr>
                    <p:cNvPr id="622" name="Straight Connector 621">
                      <a:extLst>
                        <a:ext uri="{FF2B5EF4-FFF2-40B4-BE49-F238E27FC236}">
                          <a16:creationId xmlns:a16="http://schemas.microsoft.com/office/drawing/2014/main" id="{525F8A01-E1D4-4CE7-8487-439B835CFED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3" name="Straight Connector 622">
                      <a:extLst>
                        <a:ext uri="{FF2B5EF4-FFF2-40B4-BE49-F238E27FC236}">
                          <a16:creationId xmlns:a16="http://schemas.microsoft.com/office/drawing/2014/main" id="{235CDA6E-4C97-4CA9-8606-1B2DD950711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4" name="Straight Connector 623">
                      <a:extLst>
                        <a:ext uri="{FF2B5EF4-FFF2-40B4-BE49-F238E27FC236}">
                          <a16:creationId xmlns:a16="http://schemas.microsoft.com/office/drawing/2014/main" id="{A82D639D-E301-423D-8ED1-D74B7435387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18" name="Group 617">
                    <a:extLst>
                      <a:ext uri="{FF2B5EF4-FFF2-40B4-BE49-F238E27FC236}">
                        <a16:creationId xmlns:a16="http://schemas.microsoft.com/office/drawing/2014/main" id="{A19E733A-A723-4DF0-81C1-D48419CF1B0E}"/>
                      </a:ext>
                    </a:extLst>
                  </p:cNvPr>
                  <p:cNvGrpSpPr/>
                  <p:nvPr/>
                </p:nvGrpSpPr>
                <p:grpSpPr>
                  <a:xfrm>
                    <a:off x="7306351" y="4632325"/>
                    <a:ext cx="80558" cy="193675"/>
                    <a:chOff x="3743571" y="3308401"/>
                    <a:chExt cx="80558" cy="722480"/>
                  </a:xfrm>
                </p:grpSpPr>
                <p:cxnSp>
                  <p:nvCxnSpPr>
                    <p:cNvPr id="619" name="Straight Connector 618">
                      <a:extLst>
                        <a:ext uri="{FF2B5EF4-FFF2-40B4-BE49-F238E27FC236}">
                          <a16:creationId xmlns:a16="http://schemas.microsoft.com/office/drawing/2014/main" id="{0B279C06-C3D4-4355-924B-3B3B62F8B22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0" name="Straight Connector 619">
                      <a:extLst>
                        <a:ext uri="{FF2B5EF4-FFF2-40B4-BE49-F238E27FC236}">
                          <a16:creationId xmlns:a16="http://schemas.microsoft.com/office/drawing/2014/main" id="{8D2D9339-170E-4B3A-B924-35DAAE2661F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1" name="Straight Connector 620">
                      <a:extLst>
                        <a:ext uri="{FF2B5EF4-FFF2-40B4-BE49-F238E27FC236}">
                          <a16:creationId xmlns:a16="http://schemas.microsoft.com/office/drawing/2014/main" id="{6F169C04-A919-4AA1-BE2E-2E7036F3046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553" name="Group 552">
                <a:extLst>
                  <a:ext uri="{FF2B5EF4-FFF2-40B4-BE49-F238E27FC236}">
                    <a16:creationId xmlns:a16="http://schemas.microsoft.com/office/drawing/2014/main" id="{476948DF-1532-41CA-8614-54B4D59B1AC8}"/>
                  </a:ext>
                </a:extLst>
              </p:cNvPr>
              <p:cNvGrpSpPr/>
              <p:nvPr/>
            </p:nvGrpSpPr>
            <p:grpSpPr>
              <a:xfrm>
                <a:off x="5272768" y="3453228"/>
                <a:ext cx="1352887" cy="1443037"/>
                <a:chOff x="5272768" y="3519488"/>
                <a:chExt cx="1352887" cy="1443037"/>
              </a:xfrm>
            </p:grpSpPr>
            <p:grpSp>
              <p:nvGrpSpPr>
                <p:cNvPr id="579" name="Group 578">
                  <a:extLst>
                    <a:ext uri="{FF2B5EF4-FFF2-40B4-BE49-F238E27FC236}">
                      <a16:creationId xmlns:a16="http://schemas.microsoft.com/office/drawing/2014/main" id="{9E7FFED3-9EEE-4316-8E74-585F6FCC00A3}"/>
                    </a:ext>
                  </a:extLst>
                </p:cNvPr>
                <p:cNvGrpSpPr/>
                <p:nvPr/>
              </p:nvGrpSpPr>
              <p:grpSpPr>
                <a:xfrm>
                  <a:off x="5272768" y="3519488"/>
                  <a:ext cx="365445" cy="1443037"/>
                  <a:chOff x="5317806" y="3519488"/>
                  <a:chExt cx="365445" cy="1443037"/>
                </a:xfrm>
              </p:grpSpPr>
              <p:sp>
                <p:nvSpPr>
                  <p:cNvPr id="602" name="Rectangle 601">
                    <a:extLst>
                      <a:ext uri="{FF2B5EF4-FFF2-40B4-BE49-F238E27FC236}">
                        <a16:creationId xmlns:a16="http://schemas.microsoft.com/office/drawing/2014/main" id="{925D8EB3-88FA-4E9B-A173-019F1761E0A6}"/>
                      </a:ext>
                    </a:extLst>
                  </p:cNvPr>
                  <p:cNvSpPr/>
                  <p:nvPr/>
                </p:nvSpPr>
                <p:spPr>
                  <a:xfrm>
                    <a:off x="5317806" y="3841750"/>
                    <a:ext cx="168275" cy="1030289"/>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03" name="Rectangle 602">
                    <a:extLst>
                      <a:ext uri="{FF2B5EF4-FFF2-40B4-BE49-F238E27FC236}">
                        <a16:creationId xmlns:a16="http://schemas.microsoft.com/office/drawing/2014/main" id="{D071BC4F-1C10-4689-8979-68A9564EA39F}"/>
                      </a:ext>
                    </a:extLst>
                  </p:cNvPr>
                  <p:cNvSpPr/>
                  <p:nvPr/>
                </p:nvSpPr>
                <p:spPr>
                  <a:xfrm>
                    <a:off x="5514976" y="4648200"/>
                    <a:ext cx="168275" cy="2238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04" name="Group 603">
                    <a:extLst>
                      <a:ext uri="{FF2B5EF4-FFF2-40B4-BE49-F238E27FC236}">
                        <a16:creationId xmlns:a16="http://schemas.microsoft.com/office/drawing/2014/main" id="{39F40534-BFE3-41B8-9E69-8F31A287B439}"/>
                      </a:ext>
                    </a:extLst>
                  </p:cNvPr>
                  <p:cNvGrpSpPr/>
                  <p:nvPr/>
                </p:nvGrpSpPr>
                <p:grpSpPr>
                  <a:xfrm>
                    <a:off x="5361664" y="3519488"/>
                    <a:ext cx="80558" cy="652462"/>
                    <a:chOff x="3743571" y="3308401"/>
                    <a:chExt cx="80558" cy="722480"/>
                  </a:xfrm>
                </p:grpSpPr>
                <p:cxnSp>
                  <p:nvCxnSpPr>
                    <p:cNvPr id="609" name="Straight Connector 608">
                      <a:extLst>
                        <a:ext uri="{FF2B5EF4-FFF2-40B4-BE49-F238E27FC236}">
                          <a16:creationId xmlns:a16="http://schemas.microsoft.com/office/drawing/2014/main" id="{5BEBA4B2-798C-49C4-991C-247BA77E54F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0" name="Straight Connector 609">
                      <a:extLst>
                        <a:ext uri="{FF2B5EF4-FFF2-40B4-BE49-F238E27FC236}">
                          <a16:creationId xmlns:a16="http://schemas.microsoft.com/office/drawing/2014/main" id="{78942435-68CB-4FD3-BA45-01F3451306A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a:extLst>
                        <a:ext uri="{FF2B5EF4-FFF2-40B4-BE49-F238E27FC236}">
                          <a16:creationId xmlns:a16="http://schemas.microsoft.com/office/drawing/2014/main" id="{7307E708-D5D5-438E-82FE-72F41F8B3FE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05" name="Group 604">
                    <a:extLst>
                      <a:ext uri="{FF2B5EF4-FFF2-40B4-BE49-F238E27FC236}">
                        <a16:creationId xmlns:a16="http://schemas.microsoft.com/office/drawing/2014/main" id="{63BE9E40-09E1-452D-8FF9-97A02B21548D}"/>
                      </a:ext>
                    </a:extLst>
                  </p:cNvPr>
                  <p:cNvGrpSpPr/>
                  <p:nvPr/>
                </p:nvGrpSpPr>
                <p:grpSpPr>
                  <a:xfrm>
                    <a:off x="5560421" y="4332288"/>
                    <a:ext cx="80558" cy="630237"/>
                    <a:chOff x="3743571" y="3308401"/>
                    <a:chExt cx="80558" cy="722480"/>
                  </a:xfrm>
                </p:grpSpPr>
                <p:cxnSp>
                  <p:nvCxnSpPr>
                    <p:cNvPr id="606" name="Straight Connector 605">
                      <a:extLst>
                        <a:ext uri="{FF2B5EF4-FFF2-40B4-BE49-F238E27FC236}">
                          <a16:creationId xmlns:a16="http://schemas.microsoft.com/office/drawing/2014/main" id="{5FFD4B58-6CC3-431C-9A29-157CE597F99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a:extLst>
                        <a:ext uri="{FF2B5EF4-FFF2-40B4-BE49-F238E27FC236}">
                          <a16:creationId xmlns:a16="http://schemas.microsoft.com/office/drawing/2014/main" id="{EAD895DC-4A0E-4D36-8591-29DF86BA939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8" name="Straight Connector 607">
                      <a:extLst>
                        <a:ext uri="{FF2B5EF4-FFF2-40B4-BE49-F238E27FC236}">
                          <a16:creationId xmlns:a16="http://schemas.microsoft.com/office/drawing/2014/main" id="{9B1055A1-7D77-49F3-AE71-3F1E66337D0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580" name="Group 579">
                  <a:extLst>
                    <a:ext uri="{FF2B5EF4-FFF2-40B4-BE49-F238E27FC236}">
                      <a16:creationId xmlns:a16="http://schemas.microsoft.com/office/drawing/2014/main" id="{A662834F-0CF8-43A9-894C-AA8F8FCCAF42}"/>
                    </a:ext>
                  </a:extLst>
                </p:cNvPr>
                <p:cNvGrpSpPr/>
                <p:nvPr/>
              </p:nvGrpSpPr>
              <p:grpSpPr>
                <a:xfrm>
                  <a:off x="5766489" y="4000500"/>
                  <a:ext cx="365445" cy="915988"/>
                  <a:chOff x="5773418" y="4000500"/>
                  <a:chExt cx="365445" cy="915988"/>
                </a:xfrm>
              </p:grpSpPr>
              <p:sp>
                <p:nvSpPr>
                  <p:cNvPr id="592" name="Rectangle 591">
                    <a:extLst>
                      <a:ext uri="{FF2B5EF4-FFF2-40B4-BE49-F238E27FC236}">
                        <a16:creationId xmlns:a16="http://schemas.microsoft.com/office/drawing/2014/main" id="{FABFDB1D-B94D-44A2-94D8-CA772645617D}"/>
                      </a:ext>
                    </a:extLst>
                  </p:cNvPr>
                  <p:cNvSpPr/>
                  <p:nvPr/>
                </p:nvSpPr>
                <p:spPr>
                  <a:xfrm>
                    <a:off x="5970588" y="4737099"/>
                    <a:ext cx="168275" cy="1349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93" name="Rectangle 592">
                    <a:extLst>
                      <a:ext uri="{FF2B5EF4-FFF2-40B4-BE49-F238E27FC236}">
                        <a16:creationId xmlns:a16="http://schemas.microsoft.com/office/drawing/2014/main" id="{E3048005-384D-40BA-9838-E1BA902855B5}"/>
                      </a:ext>
                    </a:extLst>
                  </p:cNvPr>
                  <p:cNvSpPr/>
                  <p:nvPr/>
                </p:nvSpPr>
                <p:spPr>
                  <a:xfrm>
                    <a:off x="5773418" y="4192588"/>
                    <a:ext cx="168275" cy="679451"/>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94" name="Group 593">
                    <a:extLst>
                      <a:ext uri="{FF2B5EF4-FFF2-40B4-BE49-F238E27FC236}">
                        <a16:creationId xmlns:a16="http://schemas.microsoft.com/office/drawing/2014/main" id="{DE4AC57D-29B6-47B2-AA94-7A70381DAA92}"/>
                      </a:ext>
                    </a:extLst>
                  </p:cNvPr>
                  <p:cNvGrpSpPr/>
                  <p:nvPr/>
                </p:nvGrpSpPr>
                <p:grpSpPr>
                  <a:xfrm>
                    <a:off x="5817276" y="4000500"/>
                    <a:ext cx="80558" cy="379413"/>
                    <a:chOff x="3743571" y="3308401"/>
                    <a:chExt cx="80558" cy="722480"/>
                  </a:xfrm>
                </p:grpSpPr>
                <p:cxnSp>
                  <p:nvCxnSpPr>
                    <p:cNvPr id="599" name="Straight Connector 598">
                      <a:extLst>
                        <a:ext uri="{FF2B5EF4-FFF2-40B4-BE49-F238E27FC236}">
                          <a16:creationId xmlns:a16="http://schemas.microsoft.com/office/drawing/2014/main" id="{F40E719A-9B62-45DC-887B-8017AF7CF44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0" name="Straight Connector 599">
                      <a:extLst>
                        <a:ext uri="{FF2B5EF4-FFF2-40B4-BE49-F238E27FC236}">
                          <a16:creationId xmlns:a16="http://schemas.microsoft.com/office/drawing/2014/main" id="{E857068D-2A73-457E-84E9-3D577F1E1FB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a:extLst>
                        <a:ext uri="{FF2B5EF4-FFF2-40B4-BE49-F238E27FC236}">
                          <a16:creationId xmlns:a16="http://schemas.microsoft.com/office/drawing/2014/main" id="{006C9F65-6CE3-4314-BC38-E8BA7A3DF87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5" name="Group 594">
                    <a:extLst>
                      <a:ext uri="{FF2B5EF4-FFF2-40B4-BE49-F238E27FC236}">
                        <a16:creationId xmlns:a16="http://schemas.microsoft.com/office/drawing/2014/main" id="{53FCA0D3-61DD-4672-BF7B-79C74F8F9C5E}"/>
                      </a:ext>
                    </a:extLst>
                  </p:cNvPr>
                  <p:cNvGrpSpPr/>
                  <p:nvPr/>
                </p:nvGrpSpPr>
                <p:grpSpPr>
                  <a:xfrm>
                    <a:off x="6016033" y="4546600"/>
                    <a:ext cx="80558" cy="369888"/>
                    <a:chOff x="3743571" y="3308401"/>
                    <a:chExt cx="80558" cy="722480"/>
                  </a:xfrm>
                </p:grpSpPr>
                <p:cxnSp>
                  <p:nvCxnSpPr>
                    <p:cNvPr id="596" name="Straight Connector 595">
                      <a:extLst>
                        <a:ext uri="{FF2B5EF4-FFF2-40B4-BE49-F238E27FC236}">
                          <a16:creationId xmlns:a16="http://schemas.microsoft.com/office/drawing/2014/main" id="{BD6B3DE8-A9BE-43B6-BB68-5FCC4B78E1C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7" name="Straight Connector 596">
                      <a:extLst>
                        <a:ext uri="{FF2B5EF4-FFF2-40B4-BE49-F238E27FC236}">
                          <a16:creationId xmlns:a16="http://schemas.microsoft.com/office/drawing/2014/main" id="{5789B53D-8901-4AFB-A729-60D21759472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8" name="Straight Connector 597">
                      <a:extLst>
                        <a:ext uri="{FF2B5EF4-FFF2-40B4-BE49-F238E27FC236}">
                          <a16:creationId xmlns:a16="http://schemas.microsoft.com/office/drawing/2014/main" id="{9BD0702A-391B-429C-86F6-FE874B2331E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581" name="Group 580">
                  <a:extLst>
                    <a:ext uri="{FF2B5EF4-FFF2-40B4-BE49-F238E27FC236}">
                      <a16:creationId xmlns:a16="http://schemas.microsoft.com/office/drawing/2014/main" id="{0740E1D2-CBC6-4C67-8265-EF2B51069230}"/>
                    </a:ext>
                  </a:extLst>
                </p:cNvPr>
                <p:cNvGrpSpPr/>
                <p:nvPr/>
              </p:nvGrpSpPr>
              <p:grpSpPr>
                <a:xfrm>
                  <a:off x="6260210" y="3776662"/>
                  <a:ext cx="365445" cy="1154113"/>
                  <a:chOff x="6229030" y="3776662"/>
                  <a:chExt cx="365445" cy="1154113"/>
                </a:xfrm>
              </p:grpSpPr>
              <p:sp>
                <p:nvSpPr>
                  <p:cNvPr id="582" name="Rectangle 581">
                    <a:extLst>
                      <a:ext uri="{FF2B5EF4-FFF2-40B4-BE49-F238E27FC236}">
                        <a16:creationId xmlns:a16="http://schemas.microsoft.com/office/drawing/2014/main" id="{3BEEC0F8-67F1-4DD7-8BBC-F857BCDC78B2}"/>
                      </a:ext>
                    </a:extLst>
                  </p:cNvPr>
                  <p:cNvSpPr/>
                  <p:nvPr/>
                </p:nvSpPr>
                <p:spPr>
                  <a:xfrm>
                    <a:off x="6229030" y="4013200"/>
                    <a:ext cx="168275" cy="858839"/>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83" name="Rectangle 582">
                    <a:extLst>
                      <a:ext uri="{FF2B5EF4-FFF2-40B4-BE49-F238E27FC236}">
                        <a16:creationId xmlns:a16="http://schemas.microsoft.com/office/drawing/2014/main" id="{1FEF06E6-D341-47F1-8C3E-330102E4FCC8}"/>
                      </a:ext>
                    </a:extLst>
                  </p:cNvPr>
                  <p:cNvSpPr/>
                  <p:nvPr/>
                </p:nvSpPr>
                <p:spPr>
                  <a:xfrm>
                    <a:off x="6426200" y="4691063"/>
                    <a:ext cx="168275" cy="1809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84" name="Group 583">
                    <a:extLst>
                      <a:ext uri="{FF2B5EF4-FFF2-40B4-BE49-F238E27FC236}">
                        <a16:creationId xmlns:a16="http://schemas.microsoft.com/office/drawing/2014/main" id="{B5ADBD71-E1B5-4753-89DA-ECC6AFE561CE}"/>
                      </a:ext>
                    </a:extLst>
                  </p:cNvPr>
                  <p:cNvGrpSpPr/>
                  <p:nvPr/>
                </p:nvGrpSpPr>
                <p:grpSpPr>
                  <a:xfrm>
                    <a:off x="6272888" y="3776662"/>
                    <a:ext cx="80558" cy="492126"/>
                    <a:chOff x="3743571" y="3308401"/>
                    <a:chExt cx="80558" cy="722480"/>
                  </a:xfrm>
                </p:grpSpPr>
                <p:cxnSp>
                  <p:nvCxnSpPr>
                    <p:cNvPr id="589" name="Straight Connector 588">
                      <a:extLst>
                        <a:ext uri="{FF2B5EF4-FFF2-40B4-BE49-F238E27FC236}">
                          <a16:creationId xmlns:a16="http://schemas.microsoft.com/office/drawing/2014/main" id="{607066AE-030A-48A0-8152-2BA9F019BA8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a:extLst>
                        <a:ext uri="{FF2B5EF4-FFF2-40B4-BE49-F238E27FC236}">
                          <a16:creationId xmlns:a16="http://schemas.microsoft.com/office/drawing/2014/main" id="{74962E43-557B-4590-A5F6-CB4D433680C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1" name="Straight Connector 590">
                      <a:extLst>
                        <a:ext uri="{FF2B5EF4-FFF2-40B4-BE49-F238E27FC236}">
                          <a16:creationId xmlns:a16="http://schemas.microsoft.com/office/drawing/2014/main" id="{9E132DB2-2E46-42EB-912D-A776C4888E5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85" name="Group 584">
                    <a:extLst>
                      <a:ext uri="{FF2B5EF4-FFF2-40B4-BE49-F238E27FC236}">
                        <a16:creationId xmlns:a16="http://schemas.microsoft.com/office/drawing/2014/main" id="{74A3B557-CD5F-4651-BEDF-321DEEAD2688}"/>
                      </a:ext>
                    </a:extLst>
                  </p:cNvPr>
                  <p:cNvGrpSpPr/>
                  <p:nvPr/>
                </p:nvGrpSpPr>
                <p:grpSpPr>
                  <a:xfrm>
                    <a:off x="6471645" y="4451350"/>
                    <a:ext cx="80558" cy="479425"/>
                    <a:chOff x="3743571" y="3308401"/>
                    <a:chExt cx="80558" cy="722480"/>
                  </a:xfrm>
                </p:grpSpPr>
                <p:cxnSp>
                  <p:nvCxnSpPr>
                    <p:cNvPr id="586" name="Straight Connector 585">
                      <a:extLst>
                        <a:ext uri="{FF2B5EF4-FFF2-40B4-BE49-F238E27FC236}">
                          <a16:creationId xmlns:a16="http://schemas.microsoft.com/office/drawing/2014/main" id="{4EFCFE58-5DD3-4916-84F5-542A051A75F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7" name="Straight Connector 586">
                      <a:extLst>
                        <a:ext uri="{FF2B5EF4-FFF2-40B4-BE49-F238E27FC236}">
                          <a16:creationId xmlns:a16="http://schemas.microsoft.com/office/drawing/2014/main" id="{738376A9-AEC2-4499-AA42-4F832B268FA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a:extLst>
                        <a:ext uri="{FF2B5EF4-FFF2-40B4-BE49-F238E27FC236}">
                          <a16:creationId xmlns:a16="http://schemas.microsoft.com/office/drawing/2014/main" id="{BCCDA4B9-3C9F-44CB-81A6-9B2E4B5B86A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cxnSp>
            <p:nvCxnSpPr>
              <p:cNvPr id="563" name="Straight Connector 562">
                <a:extLst>
                  <a:ext uri="{FF2B5EF4-FFF2-40B4-BE49-F238E27FC236}">
                    <a16:creationId xmlns:a16="http://schemas.microsoft.com/office/drawing/2014/main" id="{2E14564C-71DB-491F-B587-7DDD85E2C219}"/>
                  </a:ext>
                </a:extLst>
              </p:cNvPr>
              <p:cNvCxnSpPr/>
              <p:nvPr/>
            </p:nvCxnSpPr>
            <p:spPr>
              <a:xfrm>
                <a:off x="5148126" y="385329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4" name="Straight Connector 563">
                <a:extLst>
                  <a:ext uri="{FF2B5EF4-FFF2-40B4-BE49-F238E27FC236}">
                    <a16:creationId xmlns:a16="http://schemas.microsoft.com/office/drawing/2014/main" id="{2C26C074-C736-41F6-9A38-3BD43ADF9EF1}"/>
                  </a:ext>
                </a:extLst>
              </p:cNvPr>
              <p:cNvCxnSpPr/>
              <p:nvPr/>
            </p:nvCxnSpPr>
            <p:spPr>
              <a:xfrm>
                <a:off x="5148126" y="461610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a:extLst>
                  <a:ext uri="{FF2B5EF4-FFF2-40B4-BE49-F238E27FC236}">
                    <a16:creationId xmlns:a16="http://schemas.microsoft.com/office/drawing/2014/main" id="{1D70D60D-949D-4C93-B719-236F7D7373CF}"/>
                  </a:ext>
                </a:extLst>
              </p:cNvPr>
              <p:cNvCxnSpPr/>
              <p:nvPr/>
            </p:nvCxnSpPr>
            <p:spPr>
              <a:xfrm>
                <a:off x="5148126" y="499750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565">
                <a:extLst>
                  <a:ext uri="{FF2B5EF4-FFF2-40B4-BE49-F238E27FC236}">
                    <a16:creationId xmlns:a16="http://schemas.microsoft.com/office/drawing/2014/main" id="{EFAEE5B3-71F0-4B2B-9370-BD7FBB65B70F}"/>
                  </a:ext>
                </a:extLst>
              </p:cNvPr>
              <p:cNvCxnSpPr/>
              <p:nvPr/>
            </p:nvCxnSpPr>
            <p:spPr>
              <a:xfrm>
                <a:off x="5148126" y="328119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7" name="Straight Connector 566">
                <a:extLst>
                  <a:ext uri="{FF2B5EF4-FFF2-40B4-BE49-F238E27FC236}">
                    <a16:creationId xmlns:a16="http://schemas.microsoft.com/office/drawing/2014/main" id="{19E2161D-118D-4E62-9088-F456DE596D4D}"/>
                  </a:ext>
                </a:extLst>
              </p:cNvPr>
              <p:cNvCxnSpPr/>
              <p:nvPr/>
            </p:nvCxnSpPr>
            <p:spPr>
              <a:xfrm>
                <a:off x="5148126" y="347189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8" name="Straight Connector 567">
                <a:extLst>
                  <a:ext uri="{FF2B5EF4-FFF2-40B4-BE49-F238E27FC236}">
                    <a16:creationId xmlns:a16="http://schemas.microsoft.com/office/drawing/2014/main" id="{6ACD003B-65C6-4A85-AEB1-B09B870F9E23}"/>
                  </a:ext>
                </a:extLst>
              </p:cNvPr>
              <p:cNvCxnSpPr/>
              <p:nvPr/>
            </p:nvCxnSpPr>
            <p:spPr>
              <a:xfrm>
                <a:off x="5148126" y="423470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a:extLst>
                  <a:ext uri="{FF2B5EF4-FFF2-40B4-BE49-F238E27FC236}">
                    <a16:creationId xmlns:a16="http://schemas.microsoft.com/office/drawing/2014/main" id="{422F7E14-3A53-4D95-B5BF-A6CB8E3ED21C}"/>
                  </a:ext>
                </a:extLst>
              </p:cNvPr>
              <p:cNvCxnSpPr/>
              <p:nvPr/>
            </p:nvCxnSpPr>
            <p:spPr>
              <a:xfrm>
                <a:off x="5148126" y="40440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0" name="Straight Connector 569">
                <a:extLst>
                  <a:ext uri="{FF2B5EF4-FFF2-40B4-BE49-F238E27FC236}">
                    <a16:creationId xmlns:a16="http://schemas.microsoft.com/office/drawing/2014/main" id="{DF804C2A-FC4F-477D-B237-712D26C828C4}"/>
                  </a:ext>
                </a:extLst>
              </p:cNvPr>
              <p:cNvCxnSpPr/>
              <p:nvPr/>
            </p:nvCxnSpPr>
            <p:spPr>
              <a:xfrm>
                <a:off x="5148126" y="366259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a:extLst>
                  <a:ext uri="{FF2B5EF4-FFF2-40B4-BE49-F238E27FC236}">
                    <a16:creationId xmlns:a16="http://schemas.microsoft.com/office/drawing/2014/main" id="{C8CDE9E9-44D0-4785-BB9B-81CD0129F7CA}"/>
                  </a:ext>
                </a:extLst>
              </p:cNvPr>
              <p:cNvCxnSpPr/>
              <p:nvPr/>
            </p:nvCxnSpPr>
            <p:spPr>
              <a:xfrm>
                <a:off x="5148126" y="44254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a:extLst>
                  <a:ext uri="{FF2B5EF4-FFF2-40B4-BE49-F238E27FC236}">
                    <a16:creationId xmlns:a16="http://schemas.microsoft.com/office/drawing/2014/main" id="{FEC4FF4C-768F-44DF-9CB6-9511FDF7649E}"/>
                  </a:ext>
                </a:extLst>
              </p:cNvPr>
              <p:cNvCxnSpPr>
                <a:cxnSpLocks/>
              </p:cNvCxnSpPr>
              <p:nvPr/>
            </p:nvCxnSpPr>
            <p:spPr>
              <a:xfrm>
                <a:off x="5148126" y="4806808"/>
                <a:ext cx="3029086"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4" name="Straight Connector 573">
                <a:extLst>
                  <a:ext uri="{FF2B5EF4-FFF2-40B4-BE49-F238E27FC236}">
                    <a16:creationId xmlns:a16="http://schemas.microsoft.com/office/drawing/2014/main" id="{FC882AD2-5A82-4929-A176-C11310B73ED6}"/>
                  </a:ext>
                </a:extLst>
              </p:cNvPr>
              <p:cNvCxnSpPr>
                <a:cxnSpLocks/>
              </p:cNvCxnSpPr>
              <p:nvPr/>
            </p:nvCxnSpPr>
            <p:spPr>
              <a:xfrm rot="5400000">
                <a:off x="8137181"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5" name="Straight Connector 574">
                <a:extLst>
                  <a:ext uri="{FF2B5EF4-FFF2-40B4-BE49-F238E27FC236}">
                    <a16:creationId xmlns:a16="http://schemas.microsoft.com/office/drawing/2014/main" id="{D422F00A-0CAD-445B-864C-5622210F3DC5}"/>
                  </a:ext>
                </a:extLst>
              </p:cNvPr>
              <p:cNvCxnSpPr>
                <a:cxnSpLocks/>
              </p:cNvCxnSpPr>
              <p:nvPr/>
            </p:nvCxnSpPr>
            <p:spPr>
              <a:xfrm rot="5400000">
                <a:off x="6165472"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6" name="Straight Connector 575">
                <a:extLst>
                  <a:ext uri="{FF2B5EF4-FFF2-40B4-BE49-F238E27FC236}">
                    <a16:creationId xmlns:a16="http://schemas.microsoft.com/office/drawing/2014/main" id="{832D40BD-82A1-4A6D-959C-F41AB0E76527}"/>
                  </a:ext>
                </a:extLst>
              </p:cNvPr>
              <p:cNvCxnSpPr>
                <a:cxnSpLocks/>
              </p:cNvCxnSpPr>
              <p:nvPr/>
            </p:nvCxnSpPr>
            <p:spPr>
              <a:xfrm rot="5400000">
                <a:off x="5671751"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7" name="Straight Connector 576">
                <a:extLst>
                  <a:ext uri="{FF2B5EF4-FFF2-40B4-BE49-F238E27FC236}">
                    <a16:creationId xmlns:a16="http://schemas.microsoft.com/office/drawing/2014/main" id="{66B15745-791B-4865-9812-6B0A0DE1614A}"/>
                  </a:ext>
                </a:extLst>
              </p:cNvPr>
              <p:cNvCxnSpPr>
                <a:cxnSpLocks/>
              </p:cNvCxnSpPr>
              <p:nvPr/>
            </p:nvCxnSpPr>
            <p:spPr>
              <a:xfrm rot="5400000">
                <a:off x="7152914"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a:extLst>
                  <a:ext uri="{FF2B5EF4-FFF2-40B4-BE49-F238E27FC236}">
                    <a16:creationId xmlns:a16="http://schemas.microsoft.com/office/drawing/2014/main" id="{231FAA97-931A-42E6-A3CE-2BF86F1372C9}"/>
                  </a:ext>
                </a:extLst>
              </p:cNvPr>
              <p:cNvCxnSpPr>
                <a:cxnSpLocks/>
              </p:cNvCxnSpPr>
              <p:nvPr/>
            </p:nvCxnSpPr>
            <p:spPr>
              <a:xfrm rot="5400000">
                <a:off x="7646635" y="483637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555" name="Group 554">
                <a:extLst>
                  <a:ext uri="{FF2B5EF4-FFF2-40B4-BE49-F238E27FC236}">
                    <a16:creationId xmlns:a16="http://schemas.microsoft.com/office/drawing/2014/main" id="{7C9D7251-ADD1-435E-B3CE-E75C9E2C0765}"/>
                  </a:ext>
                </a:extLst>
              </p:cNvPr>
              <p:cNvGrpSpPr/>
              <p:nvPr/>
            </p:nvGrpSpPr>
            <p:grpSpPr>
              <a:xfrm>
                <a:off x="6662910" y="4252075"/>
                <a:ext cx="1306547" cy="449352"/>
                <a:chOff x="6662910" y="4318335"/>
                <a:chExt cx="1306547" cy="449352"/>
              </a:xfrm>
            </p:grpSpPr>
            <p:sp>
              <p:nvSpPr>
                <p:cNvPr id="560" name="TextBox 559">
                  <a:extLst>
                    <a:ext uri="{FF2B5EF4-FFF2-40B4-BE49-F238E27FC236}">
                      <a16:creationId xmlns:a16="http://schemas.microsoft.com/office/drawing/2014/main" id="{BBE11EF9-D182-48DE-90F0-BDAD77084EDC}"/>
                    </a:ext>
                  </a:extLst>
                </p:cNvPr>
                <p:cNvSpPr txBox="1"/>
                <p:nvPr/>
              </p:nvSpPr>
              <p:spPr>
                <a:xfrm>
                  <a:off x="7695023" y="4459910"/>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561" name="TextBox 560">
                  <a:extLst>
                    <a:ext uri="{FF2B5EF4-FFF2-40B4-BE49-F238E27FC236}">
                      <a16:creationId xmlns:a16="http://schemas.microsoft.com/office/drawing/2014/main" id="{86449D50-15C0-44EC-B928-80D152018311}"/>
                    </a:ext>
                  </a:extLst>
                </p:cNvPr>
                <p:cNvSpPr txBox="1"/>
                <p:nvPr/>
              </p:nvSpPr>
              <p:spPr>
                <a:xfrm>
                  <a:off x="7205493" y="4405924"/>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562" name="TextBox 561">
                  <a:extLst>
                    <a:ext uri="{FF2B5EF4-FFF2-40B4-BE49-F238E27FC236}">
                      <a16:creationId xmlns:a16="http://schemas.microsoft.com/office/drawing/2014/main" id="{E058441F-5258-4484-B673-95D1F994F769}"/>
                    </a:ext>
                  </a:extLst>
                </p:cNvPr>
                <p:cNvSpPr txBox="1"/>
                <p:nvPr/>
              </p:nvSpPr>
              <p:spPr>
                <a:xfrm>
                  <a:off x="6662910" y="4318335"/>
                  <a:ext cx="36420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grpSp>
          <p:grpSp>
            <p:nvGrpSpPr>
              <p:cNvPr id="556" name="Group 555">
                <a:extLst>
                  <a:ext uri="{FF2B5EF4-FFF2-40B4-BE49-F238E27FC236}">
                    <a16:creationId xmlns:a16="http://schemas.microsoft.com/office/drawing/2014/main" id="{076D80E6-0182-43F2-B291-CB819DF300A4}"/>
                  </a:ext>
                </a:extLst>
              </p:cNvPr>
              <p:cNvGrpSpPr/>
              <p:nvPr/>
            </p:nvGrpSpPr>
            <p:grpSpPr>
              <a:xfrm>
                <a:off x="5231414" y="3231821"/>
                <a:ext cx="1254822" cy="788955"/>
                <a:chOff x="5231414" y="3298081"/>
                <a:chExt cx="1254822" cy="788955"/>
              </a:xfrm>
            </p:grpSpPr>
            <p:sp>
              <p:nvSpPr>
                <p:cNvPr id="557" name="TextBox 556">
                  <a:extLst>
                    <a:ext uri="{FF2B5EF4-FFF2-40B4-BE49-F238E27FC236}">
                      <a16:creationId xmlns:a16="http://schemas.microsoft.com/office/drawing/2014/main" id="{536B0CDA-37B3-46D3-B9D6-719DE42E1282}"/>
                    </a:ext>
                  </a:extLst>
                </p:cNvPr>
                <p:cNvSpPr txBox="1"/>
                <p:nvPr/>
              </p:nvSpPr>
              <p:spPr>
                <a:xfrm>
                  <a:off x="6211802" y="3549349"/>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558" name="TextBox 557">
                  <a:extLst>
                    <a:ext uri="{FF2B5EF4-FFF2-40B4-BE49-F238E27FC236}">
                      <a16:creationId xmlns:a16="http://schemas.microsoft.com/office/drawing/2014/main" id="{435FF639-1B9B-4A8A-BE34-914358C89EB8}"/>
                    </a:ext>
                  </a:extLst>
                </p:cNvPr>
                <p:cNvSpPr txBox="1"/>
                <p:nvPr/>
              </p:nvSpPr>
              <p:spPr>
                <a:xfrm>
                  <a:off x="5231414" y="3298081"/>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sp>
              <p:nvSpPr>
                <p:cNvPr id="559" name="TextBox 558">
                  <a:extLst>
                    <a:ext uri="{FF2B5EF4-FFF2-40B4-BE49-F238E27FC236}">
                      <a16:creationId xmlns:a16="http://schemas.microsoft.com/office/drawing/2014/main" id="{CC31CD1C-13F9-4F59-A591-F880D7BF89E7}"/>
                    </a:ext>
                  </a:extLst>
                </p:cNvPr>
                <p:cNvSpPr txBox="1"/>
                <p:nvPr/>
              </p:nvSpPr>
              <p:spPr>
                <a:xfrm>
                  <a:off x="5719731" y="3779259"/>
                  <a:ext cx="2744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a:t>
                  </a:r>
                </a:p>
              </p:txBody>
            </p:sp>
          </p:grpSp>
          <p:cxnSp>
            <p:nvCxnSpPr>
              <p:cNvPr id="460" name="Straight Connector 459">
                <a:extLst>
                  <a:ext uri="{FF2B5EF4-FFF2-40B4-BE49-F238E27FC236}">
                    <a16:creationId xmlns:a16="http://schemas.microsoft.com/office/drawing/2014/main" id="{14ACAC75-CC37-4A44-87B9-0769C32546B9}"/>
                  </a:ext>
                </a:extLst>
              </p:cNvPr>
              <p:cNvCxnSpPr>
                <a:cxnSpLocks/>
              </p:cNvCxnSpPr>
              <p:nvPr/>
            </p:nvCxnSpPr>
            <p:spPr>
              <a:xfrm>
                <a:off x="6689793" y="4805778"/>
                <a:ext cx="0" cy="946147"/>
              </a:xfrm>
              <a:prstGeom prst="line">
                <a:avLst/>
              </a:prstGeom>
              <a:ln w="19050">
                <a:solidFill>
                  <a:srgbClr val="000000"/>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462" name="TextBox 461">
              <a:extLst>
                <a:ext uri="{FF2B5EF4-FFF2-40B4-BE49-F238E27FC236}">
                  <a16:creationId xmlns:a16="http://schemas.microsoft.com/office/drawing/2014/main" id="{2EE0BCCA-3AB4-400D-B0E4-DD13A99AB73E}"/>
                </a:ext>
              </a:extLst>
            </p:cNvPr>
            <p:cNvSpPr txBox="1"/>
            <p:nvPr/>
          </p:nvSpPr>
          <p:spPr>
            <a:xfrm>
              <a:off x="1585764" y="2986888"/>
              <a:ext cx="912337" cy="204671"/>
            </a:xfrm>
            <a:prstGeom prst="rect">
              <a:avLst/>
            </a:prstGeom>
            <a:noFill/>
          </p:spPr>
          <p:txBody>
            <a:bodyPr wrap="square" lIns="36000" tIns="0" rIns="36000" bIns="0" rtlCol="0">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rgbClr val="58595B"/>
                  </a:solidFill>
                  <a:effectLst/>
                  <a:uLnTx/>
                  <a:uFillTx/>
                  <a:latin typeface="Poppins Light"/>
                  <a:ea typeface="+mn-ea"/>
                  <a:cs typeface="+mn-cs"/>
                </a:rPr>
                <a:t>vBMD</a:t>
              </a:r>
              <a:endParaRPr kumimoji="0" lang="en-GB" sz="1400" b="1" i="0" u="none" strike="noStrike" kern="1200" cap="none" spc="0" normalizeH="0" baseline="0" noProof="0" dirty="0">
                <a:ln>
                  <a:noFill/>
                </a:ln>
                <a:solidFill>
                  <a:srgbClr val="58595B"/>
                </a:solidFill>
                <a:effectLst/>
                <a:uLnTx/>
                <a:uFillTx/>
                <a:latin typeface="Poppins Light"/>
                <a:ea typeface="+mn-ea"/>
                <a:cs typeface="+mn-cs"/>
              </a:endParaRPr>
            </a:p>
          </p:txBody>
        </p:sp>
        <p:sp>
          <p:nvSpPr>
            <p:cNvPr id="463" name="TextBox 462">
              <a:extLst>
                <a:ext uri="{FF2B5EF4-FFF2-40B4-BE49-F238E27FC236}">
                  <a16:creationId xmlns:a16="http://schemas.microsoft.com/office/drawing/2014/main" id="{2EE0BCCA-3AB4-400D-B0E4-DD13A99AB73E}"/>
                </a:ext>
              </a:extLst>
            </p:cNvPr>
            <p:cNvSpPr txBox="1"/>
            <p:nvPr/>
          </p:nvSpPr>
          <p:spPr>
            <a:xfrm>
              <a:off x="5415793" y="2987293"/>
              <a:ext cx="1910050" cy="409343"/>
            </a:xfrm>
            <a:prstGeom prst="rect">
              <a:avLst/>
            </a:prstGeom>
            <a:noFill/>
          </p:spPr>
          <p:txBody>
            <a:bodyPr wrap="square" lIns="36000" tIns="0" rIns="36000" bIns="0" rtlCol="0">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8595B"/>
                  </a:solidFill>
                  <a:effectLst/>
                  <a:uLnTx/>
                  <a:uFillTx/>
                  <a:latin typeface="Poppins Light"/>
                  <a:ea typeface="+mn-ea"/>
                  <a:cs typeface="+mn-cs"/>
                </a:rPr>
                <a:t>Estimated bone strength</a:t>
              </a:r>
            </a:p>
          </p:txBody>
        </p:sp>
      </p:grpSp>
      <p:sp>
        <p:nvSpPr>
          <p:cNvPr id="29" name="Content Placeholder 2"/>
          <p:cNvSpPr>
            <a:spLocks noGrp="1"/>
          </p:cNvSpPr>
          <p:nvPr>
            <p:ph idx="1"/>
          </p:nvPr>
        </p:nvSpPr>
        <p:spPr>
          <a:xfrm>
            <a:off x="104774" y="1048574"/>
            <a:ext cx="11572875" cy="1469724"/>
          </a:xfrm>
          <a:noFill/>
        </p:spPr>
        <p:txBody>
          <a:bodyPr>
            <a:noAutofit/>
          </a:bodyPr>
          <a:lstStyle/>
          <a:p>
            <a:r>
              <a:rPr lang="en-GB" sz="1600" spc="-20" dirty="0">
                <a:solidFill>
                  <a:schemeClr val="accent5"/>
                </a:solidFill>
              </a:rPr>
              <a:t>In older men with low testosterone, TTh significantly increased </a:t>
            </a:r>
            <a:r>
              <a:rPr lang="en-GB" sz="1600" spc="-20" dirty="0" err="1">
                <a:solidFill>
                  <a:schemeClr val="accent5"/>
                </a:solidFill>
              </a:rPr>
              <a:t>vBMD</a:t>
            </a:r>
            <a:r>
              <a:rPr lang="en-GB" sz="1600" spc="-20" dirty="0">
                <a:solidFill>
                  <a:schemeClr val="accent5"/>
                </a:solidFill>
              </a:rPr>
              <a:t> and estimated bone strength, especially in trabecular bone and the spine, but also in peripheral bone and the hip</a:t>
            </a:r>
          </a:p>
          <a:p>
            <a:pPr lvl="1"/>
            <a:r>
              <a:rPr lang="en-GB" sz="1600" spc="-20" dirty="0">
                <a:solidFill>
                  <a:schemeClr val="accent5"/>
                </a:solidFill>
              </a:rPr>
              <a:t>TTh increased mean lumbar spine trabecular </a:t>
            </a:r>
            <a:r>
              <a:rPr lang="en-GB" sz="1600" spc="-20" dirty="0" err="1">
                <a:solidFill>
                  <a:schemeClr val="accent5"/>
                </a:solidFill>
              </a:rPr>
              <a:t>vBMD</a:t>
            </a:r>
            <a:r>
              <a:rPr lang="en-GB" sz="1600" spc="-20" dirty="0">
                <a:solidFill>
                  <a:schemeClr val="accent5"/>
                </a:solidFill>
              </a:rPr>
              <a:t> by an </a:t>
            </a:r>
            <a:r>
              <a:rPr lang="en-GB" sz="1600" b="1" spc="-20" dirty="0">
                <a:solidFill>
                  <a:schemeClr val="accent5"/>
                </a:solidFill>
              </a:rPr>
              <a:t>additional 6.8%</a:t>
            </a:r>
            <a:r>
              <a:rPr lang="en-GB" sz="1600" spc="-20" dirty="0">
                <a:solidFill>
                  <a:schemeClr val="accent5"/>
                </a:solidFill>
              </a:rPr>
              <a:t> (95% CI: 4.8 to 8.7%; p&lt;0.001, r</a:t>
            </a:r>
            <a:r>
              <a:rPr lang="en-GB" sz="1600" spc="-20" baseline="30000" dirty="0">
                <a:solidFill>
                  <a:schemeClr val="accent5"/>
                </a:solidFill>
              </a:rPr>
              <a:t>2</a:t>
            </a:r>
            <a:r>
              <a:rPr lang="en-GB" sz="1600" spc="-20" dirty="0">
                <a:solidFill>
                  <a:schemeClr val="accent5"/>
                </a:solidFill>
              </a:rPr>
              <a:t> 0.26) and estimated spine trabecular bone strength by an </a:t>
            </a:r>
            <a:r>
              <a:rPr lang="en-GB" sz="1600" b="1" spc="-20" dirty="0">
                <a:solidFill>
                  <a:schemeClr val="accent5"/>
                </a:solidFill>
              </a:rPr>
              <a:t>additional 8.5%</a:t>
            </a:r>
            <a:r>
              <a:rPr lang="en-GB" sz="1600" spc="-20" dirty="0">
                <a:solidFill>
                  <a:schemeClr val="accent5"/>
                </a:solidFill>
              </a:rPr>
              <a:t> (95% CI: 6.0 to 10.9%; p&lt;0.001) versus placebo</a:t>
            </a:r>
          </a:p>
        </p:txBody>
      </p:sp>
    </p:spTree>
    <p:extLst>
      <p:ext uri="{BB962C8B-B14F-4D97-AF65-F5344CB8AC3E}">
        <p14:creationId xmlns:p14="http://schemas.microsoft.com/office/powerpoint/2010/main" val="2529024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B27C-0F87-48EF-B057-F446E534E508}"/>
              </a:ext>
            </a:extLst>
          </p:cNvPr>
          <p:cNvSpPr>
            <a:spLocks noGrp="1"/>
          </p:cNvSpPr>
          <p:nvPr>
            <p:ph type="title"/>
          </p:nvPr>
        </p:nvSpPr>
        <p:spPr>
          <a:xfrm>
            <a:off x="274080" y="173101"/>
            <a:ext cx="11114645" cy="990647"/>
          </a:xfrm>
        </p:spPr>
        <p:txBody>
          <a:bodyPr>
            <a:noAutofit/>
          </a:bodyPr>
          <a:lstStyle/>
          <a:p>
            <a:r>
              <a:rPr lang="en-GB" sz="3200" dirty="0">
                <a:solidFill>
                  <a:schemeClr val="accent5"/>
                </a:solidFill>
              </a:rPr>
              <a:t>Effect of Testosterone treatment on bone microarchitecture and bone mineral density in men: a two-year RCT (T4Bone)</a:t>
            </a:r>
          </a:p>
        </p:txBody>
      </p:sp>
      <p:sp>
        <p:nvSpPr>
          <p:cNvPr id="3" name="Content Placeholder 2">
            <a:extLst>
              <a:ext uri="{FF2B5EF4-FFF2-40B4-BE49-F238E27FC236}">
                <a16:creationId xmlns:a16="http://schemas.microsoft.com/office/drawing/2014/main" id="{EBB8ADF2-0437-4838-9A19-C891DC961729}"/>
              </a:ext>
            </a:extLst>
          </p:cNvPr>
          <p:cNvSpPr>
            <a:spLocks noGrp="1"/>
          </p:cNvSpPr>
          <p:nvPr>
            <p:ph idx="1"/>
          </p:nvPr>
        </p:nvSpPr>
        <p:spPr>
          <a:xfrm>
            <a:off x="334169" y="1408176"/>
            <a:ext cx="11054556" cy="4286076"/>
          </a:xfrm>
          <a:ln w="38100">
            <a:solidFill>
              <a:schemeClr val="tx1"/>
            </a:solidFill>
          </a:ln>
        </p:spPr>
        <p:txBody>
          <a:bodyPr>
            <a:normAutofit lnSpcReduction="10000"/>
          </a:bodyPr>
          <a:lstStyle/>
          <a:p>
            <a:pPr marL="0" indent="0">
              <a:buNone/>
            </a:pPr>
            <a:r>
              <a:rPr lang="en-GB" sz="2000" dirty="0">
                <a:solidFill>
                  <a:schemeClr val="accent5"/>
                </a:solidFill>
              </a:rPr>
              <a:t>Testosterone treatment increases bone mineral density (BMD) in hypogonadal men. Effects on bone microarchitecture, a determinant of fracture risk, are unknown.</a:t>
            </a:r>
          </a:p>
          <a:p>
            <a:pPr marL="0" indent="0">
              <a:buNone/>
            </a:pPr>
            <a:r>
              <a:rPr lang="en-GB" sz="2000" b="1" dirty="0">
                <a:solidFill>
                  <a:schemeClr val="accent5"/>
                </a:solidFill>
              </a:rPr>
              <a:t>Objective: </a:t>
            </a:r>
          </a:p>
          <a:p>
            <a:pPr lvl="1"/>
            <a:r>
              <a:rPr lang="en-GB" sz="1600" dirty="0">
                <a:solidFill>
                  <a:schemeClr val="accent5"/>
                </a:solidFill>
              </a:rPr>
              <a:t>Determine the effect of testosterone treatment on bone microarchitecture using high resolution-peripheral quantitative computed tomography (HR-</a:t>
            </a:r>
            <a:r>
              <a:rPr lang="en-GB" sz="1600" dirty="0" err="1">
                <a:solidFill>
                  <a:schemeClr val="accent5"/>
                </a:solidFill>
              </a:rPr>
              <a:t>pQCT</a:t>
            </a:r>
            <a:r>
              <a:rPr lang="en-GB" sz="1600" dirty="0">
                <a:solidFill>
                  <a:schemeClr val="accent5"/>
                </a:solidFill>
              </a:rPr>
              <a:t>).</a:t>
            </a:r>
          </a:p>
          <a:p>
            <a:pPr marL="0" indent="0">
              <a:buNone/>
            </a:pPr>
            <a:r>
              <a:rPr lang="en-GB" sz="2000" b="1" dirty="0">
                <a:solidFill>
                  <a:schemeClr val="accent5"/>
                </a:solidFill>
              </a:rPr>
              <a:t>Design, Setting, Participants: </a:t>
            </a:r>
          </a:p>
          <a:p>
            <a:pPr lvl="1"/>
            <a:r>
              <a:rPr lang="en-GB" sz="1600" dirty="0">
                <a:solidFill>
                  <a:schemeClr val="accent5"/>
                </a:solidFill>
              </a:rPr>
              <a:t>Men&gt;50 years were recruited from six Australian centres.</a:t>
            </a:r>
          </a:p>
          <a:p>
            <a:pPr marL="0" indent="0">
              <a:buNone/>
            </a:pPr>
            <a:r>
              <a:rPr lang="en-GB" sz="2000" b="1" dirty="0">
                <a:solidFill>
                  <a:schemeClr val="accent5"/>
                </a:solidFill>
              </a:rPr>
              <a:t>Interventions</a:t>
            </a:r>
            <a:r>
              <a:rPr lang="en-GB" sz="2000" dirty="0">
                <a:solidFill>
                  <a:schemeClr val="accent5"/>
                </a:solidFill>
              </a:rPr>
              <a:t>: </a:t>
            </a:r>
          </a:p>
          <a:p>
            <a:pPr lvl="1"/>
            <a:r>
              <a:rPr lang="en-GB" sz="1600" dirty="0">
                <a:solidFill>
                  <a:schemeClr val="accent5"/>
                </a:solidFill>
              </a:rPr>
              <a:t>Injectable testosterone undecanoate or placebo over 2 years on the background of a community-based lifestyle program.</a:t>
            </a:r>
          </a:p>
          <a:p>
            <a:pPr marL="0" indent="0">
              <a:buNone/>
            </a:pPr>
            <a:r>
              <a:rPr lang="en-GB" sz="2000" b="1" dirty="0">
                <a:solidFill>
                  <a:schemeClr val="accent5"/>
                </a:solidFill>
              </a:rPr>
              <a:t>Main outcomes:  </a:t>
            </a:r>
          </a:p>
          <a:p>
            <a:pPr lvl="1"/>
            <a:r>
              <a:rPr lang="en-GB" sz="1600" dirty="0">
                <a:solidFill>
                  <a:schemeClr val="accent5"/>
                </a:solidFill>
              </a:rPr>
              <a:t>Primary endpoint was cortical volumetric BMD (</a:t>
            </a:r>
            <a:r>
              <a:rPr lang="en-GB" sz="1600" dirty="0" err="1">
                <a:solidFill>
                  <a:schemeClr val="accent5"/>
                </a:solidFill>
              </a:rPr>
              <a:t>vBMD</a:t>
            </a:r>
            <a:r>
              <a:rPr lang="en-GB" sz="1600" dirty="0">
                <a:solidFill>
                  <a:schemeClr val="accent5"/>
                </a:solidFill>
              </a:rPr>
              <a:t>) at the distal tibia, measured in 177 men  </a:t>
            </a:r>
          </a:p>
          <a:p>
            <a:pPr lvl="1"/>
            <a:r>
              <a:rPr lang="en-GB" sz="1600" dirty="0">
                <a:solidFill>
                  <a:schemeClr val="accent5"/>
                </a:solidFill>
              </a:rPr>
              <a:t>Secondary endpoints included other HR-</a:t>
            </a:r>
            <a:r>
              <a:rPr lang="en-GB" sz="1600" dirty="0" err="1">
                <a:solidFill>
                  <a:schemeClr val="accent5"/>
                </a:solidFill>
              </a:rPr>
              <a:t>pQCT</a:t>
            </a:r>
            <a:r>
              <a:rPr lang="en-GB" sz="1600" dirty="0">
                <a:solidFill>
                  <a:schemeClr val="accent5"/>
                </a:solidFill>
              </a:rPr>
              <a:t> parameters and bone remodelling markers. Areal BMD (</a:t>
            </a:r>
            <a:r>
              <a:rPr lang="en-GB" sz="1600" dirty="0" err="1">
                <a:solidFill>
                  <a:schemeClr val="accent5"/>
                </a:solidFill>
              </a:rPr>
              <a:t>aBMD</a:t>
            </a:r>
            <a:r>
              <a:rPr lang="en-GB" sz="1600" dirty="0">
                <a:solidFill>
                  <a:schemeClr val="accent5"/>
                </a:solidFill>
              </a:rPr>
              <a:t>) was measured by dual energy X-ray absorptiometry (DXA) in 601 men (five centres). Using a linear mixed model for repeated measures, the mean adjusted differences (MAD) [95% CI] at 12 and 24 months between groups are reported as treatment effect.</a:t>
            </a:r>
          </a:p>
          <a:p>
            <a:endParaRPr lang="en-GB" dirty="0"/>
          </a:p>
        </p:txBody>
      </p:sp>
      <p:sp>
        <p:nvSpPr>
          <p:cNvPr id="5" name="TextBox 4">
            <a:extLst>
              <a:ext uri="{FF2B5EF4-FFF2-40B4-BE49-F238E27FC236}">
                <a16:creationId xmlns:a16="http://schemas.microsoft.com/office/drawing/2014/main" id="{136DF3D6-CD54-46BF-A98B-D2F1FAF0EB7C}"/>
              </a:ext>
            </a:extLst>
          </p:cNvPr>
          <p:cNvSpPr txBox="1"/>
          <p:nvPr/>
        </p:nvSpPr>
        <p:spPr>
          <a:xfrm>
            <a:off x="1538478" y="5914382"/>
            <a:ext cx="6094476" cy="276999"/>
          </a:xfrm>
          <a:prstGeom prst="rect">
            <a:avLst/>
          </a:prstGeom>
          <a:noFill/>
        </p:spPr>
        <p:txBody>
          <a:bodyPr wrap="square">
            <a:spAutoFit/>
          </a:bodyPr>
          <a:lstStyle/>
          <a:p>
            <a:r>
              <a:rPr lang="en-GB" sz="1200" dirty="0"/>
              <a:t>Tang-</a:t>
            </a:r>
            <a:r>
              <a:rPr lang="en-GB" sz="1200" dirty="0" err="1"/>
              <a:t>Fui</a:t>
            </a:r>
            <a:r>
              <a:rPr lang="en-GB" sz="1200" dirty="0"/>
              <a:t>, NM et al. The Journal of Clinical Endocrinology &amp; Metabolism, dgab149</a:t>
            </a:r>
          </a:p>
        </p:txBody>
      </p:sp>
    </p:spTree>
    <p:extLst>
      <p:ext uri="{BB962C8B-B14F-4D97-AF65-F5344CB8AC3E}">
        <p14:creationId xmlns:p14="http://schemas.microsoft.com/office/powerpoint/2010/main" val="131202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52400"/>
            <a:ext cx="324040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47472" y="786820"/>
            <a:ext cx="9067800" cy="2092881"/>
          </a:xfrm>
          <a:noFill/>
        </p:spPr>
        <p:txBody>
          <a:bodyPr wrap="square">
            <a:spAutoFit/>
          </a:bodyPr>
          <a:lstStyle/>
          <a:p>
            <a:r>
              <a:rPr lang="en-GB" dirty="0"/>
              <a:t>Primary Clinical Benefits </a:t>
            </a:r>
            <a:br>
              <a:rPr lang="en-GB" dirty="0"/>
            </a:br>
            <a:r>
              <a:rPr lang="en-GB" dirty="0"/>
              <a:t>of Testosterone Therapy (</a:t>
            </a:r>
            <a:r>
              <a:rPr lang="en-GB" dirty="0" err="1"/>
              <a:t>TTh</a:t>
            </a:r>
            <a:r>
              <a:rPr lang="en-GB" dirty="0"/>
              <a:t>)</a:t>
            </a:r>
          </a:p>
        </p:txBody>
      </p:sp>
    </p:spTree>
    <p:extLst>
      <p:ext uri="{BB962C8B-B14F-4D97-AF65-F5344CB8AC3E}">
        <p14:creationId xmlns:p14="http://schemas.microsoft.com/office/powerpoint/2010/main" val="1613023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B27C-0F87-48EF-B057-F446E534E508}"/>
              </a:ext>
            </a:extLst>
          </p:cNvPr>
          <p:cNvSpPr>
            <a:spLocks noGrp="1"/>
          </p:cNvSpPr>
          <p:nvPr>
            <p:ph type="title"/>
          </p:nvPr>
        </p:nvSpPr>
        <p:spPr>
          <a:xfrm>
            <a:off x="274080" y="173101"/>
            <a:ext cx="11114645" cy="990647"/>
          </a:xfrm>
        </p:spPr>
        <p:txBody>
          <a:bodyPr>
            <a:noAutofit/>
          </a:bodyPr>
          <a:lstStyle/>
          <a:p>
            <a:r>
              <a:rPr lang="en-GB" sz="3200" dirty="0">
                <a:solidFill>
                  <a:schemeClr val="accent5"/>
                </a:solidFill>
              </a:rPr>
              <a:t>Effect of Testosterone treatment on bone microarchitecture and bone mineral density in men: a two-year RCT (T4Bone)</a:t>
            </a:r>
          </a:p>
        </p:txBody>
      </p:sp>
      <p:sp>
        <p:nvSpPr>
          <p:cNvPr id="3" name="Content Placeholder 2">
            <a:extLst>
              <a:ext uri="{FF2B5EF4-FFF2-40B4-BE49-F238E27FC236}">
                <a16:creationId xmlns:a16="http://schemas.microsoft.com/office/drawing/2014/main" id="{EBB8ADF2-0437-4838-9A19-C891DC961729}"/>
              </a:ext>
            </a:extLst>
          </p:cNvPr>
          <p:cNvSpPr>
            <a:spLocks noGrp="1"/>
          </p:cNvSpPr>
          <p:nvPr>
            <p:ph idx="1"/>
          </p:nvPr>
        </p:nvSpPr>
        <p:spPr>
          <a:xfrm>
            <a:off x="334169" y="1498664"/>
            <a:ext cx="11054556" cy="4195588"/>
          </a:xfrm>
          <a:ln w="38100">
            <a:solidFill>
              <a:schemeClr val="tx1"/>
            </a:solidFill>
          </a:ln>
        </p:spPr>
        <p:txBody>
          <a:bodyPr>
            <a:normAutofit/>
          </a:bodyPr>
          <a:lstStyle/>
          <a:p>
            <a:pPr marL="0" indent="0">
              <a:buNone/>
            </a:pPr>
            <a:endParaRPr lang="en-GB" sz="600" b="1" dirty="0">
              <a:solidFill>
                <a:schemeClr val="accent5"/>
              </a:solidFill>
            </a:endParaRPr>
          </a:p>
          <a:p>
            <a:pPr marL="0" indent="0">
              <a:buNone/>
            </a:pPr>
            <a:r>
              <a:rPr lang="en-GB" sz="2000" b="1" dirty="0">
                <a:solidFill>
                  <a:schemeClr val="accent5"/>
                </a:solidFill>
              </a:rPr>
              <a:t>Results:</a:t>
            </a:r>
          </a:p>
          <a:p>
            <a:pPr lvl="1"/>
            <a:r>
              <a:rPr lang="en-GB" sz="1600" dirty="0">
                <a:solidFill>
                  <a:schemeClr val="accent5"/>
                </a:solidFill>
              </a:rPr>
              <a:t>Over 24 months, testosterone treatment, compared to placebo, significantly increased tibial cortical </a:t>
            </a:r>
            <a:r>
              <a:rPr lang="en-GB" sz="1600" dirty="0" err="1">
                <a:solidFill>
                  <a:schemeClr val="accent5"/>
                </a:solidFill>
              </a:rPr>
              <a:t>vBMD</a:t>
            </a:r>
            <a:r>
              <a:rPr lang="en-GB" sz="1600" dirty="0">
                <a:solidFill>
                  <a:schemeClr val="accent5"/>
                </a:solidFill>
              </a:rPr>
              <a:t>, radial cortical </a:t>
            </a:r>
            <a:r>
              <a:rPr lang="en-GB" sz="1600" dirty="0" err="1">
                <a:solidFill>
                  <a:schemeClr val="accent5"/>
                </a:solidFill>
              </a:rPr>
              <a:t>vBMD</a:t>
            </a:r>
            <a:r>
              <a:rPr lang="en-GB" sz="1600" dirty="0">
                <a:solidFill>
                  <a:schemeClr val="accent5"/>
                </a:solidFill>
              </a:rPr>
              <a:t>, total tibial </a:t>
            </a:r>
            <a:r>
              <a:rPr lang="en-GB" sz="1600" dirty="0" err="1">
                <a:solidFill>
                  <a:schemeClr val="accent5"/>
                </a:solidFill>
              </a:rPr>
              <a:t>vBMD</a:t>
            </a:r>
            <a:r>
              <a:rPr lang="en-GB" sz="1600" dirty="0">
                <a:solidFill>
                  <a:schemeClr val="accent5"/>
                </a:solidFill>
              </a:rPr>
              <a:t>, and total radial </a:t>
            </a:r>
            <a:r>
              <a:rPr lang="en-GB" sz="1600" dirty="0" err="1">
                <a:solidFill>
                  <a:schemeClr val="accent5"/>
                </a:solidFill>
              </a:rPr>
              <a:t>vBMD</a:t>
            </a:r>
            <a:r>
              <a:rPr lang="en-GB" sz="1600" dirty="0">
                <a:solidFill>
                  <a:schemeClr val="accent5"/>
                </a:solidFill>
              </a:rPr>
              <a:t>.</a:t>
            </a:r>
          </a:p>
          <a:p>
            <a:pPr lvl="1"/>
            <a:r>
              <a:rPr lang="en-GB" sz="1600" dirty="0">
                <a:solidFill>
                  <a:schemeClr val="accent5"/>
                </a:solidFill>
              </a:rPr>
              <a:t>Testosterone also significantly increased cortical area and thickness at both sites. </a:t>
            </a:r>
          </a:p>
          <a:p>
            <a:pPr lvl="1"/>
            <a:r>
              <a:rPr lang="en-GB" sz="1600" dirty="0">
                <a:solidFill>
                  <a:schemeClr val="accent5"/>
                </a:solidFill>
              </a:rPr>
              <a:t>Effects on trabecular architecture were minor. </a:t>
            </a:r>
          </a:p>
          <a:p>
            <a:pPr lvl="1"/>
            <a:r>
              <a:rPr lang="en-GB" sz="1600" dirty="0">
                <a:solidFill>
                  <a:schemeClr val="accent5"/>
                </a:solidFill>
              </a:rPr>
              <a:t>Testosterone significantly reduced bone </a:t>
            </a:r>
            <a:r>
              <a:rPr lang="en-GB" sz="1600" dirty="0" err="1">
                <a:solidFill>
                  <a:schemeClr val="accent5"/>
                </a:solidFill>
              </a:rPr>
              <a:t>remodeling</a:t>
            </a:r>
            <a:r>
              <a:rPr lang="en-GB" sz="1600" dirty="0">
                <a:solidFill>
                  <a:schemeClr val="accent5"/>
                </a:solidFill>
              </a:rPr>
              <a:t> markers. </a:t>
            </a:r>
          </a:p>
          <a:p>
            <a:pPr lvl="1"/>
            <a:r>
              <a:rPr lang="en-GB" sz="1600" dirty="0">
                <a:solidFill>
                  <a:schemeClr val="accent5"/>
                </a:solidFill>
              </a:rPr>
              <a:t>Testosterone significantly increased </a:t>
            </a:r>
            <a:r>
              <a:rPr lang="en-GB" sz="1600" dirty="0" err="1">
                <a:solidFill>
                  <a:schemeClr val="accent5"/>
                </a:solidFill>
              </a:rPr>
              <a:t>aBMD</a:t>
            </a:r>
            <a:r>
              <a:rPr lang="en-GB" sz="1600" dirty="0">
                <a:solidFill>
                  <a:schemeClr val="accent5"/>
                </a:solidFill>
              </a:rPr>
              <a:t> at the lumbar spine and the total hip.</a:t>
            </a:r>
          </a:p>
          <a:p>
            <a:endParaRPr lang="en-GB" sz="1050" dirty="0">
              <a:solidFill>
                <a:schemeClr val="accent5"/>
              </a:solidFill>
            </a:endParaRPr>
          </a:p>
          <a:p>
            <a:pPr marL="0" indent="0">
              <a:buNone/>
            </a:pPr>
            <a:r>
              <a:rPr lang="en-GB" sz="2000" b="1" dirty="0">
                <a:solidFill>
                  <a:schemeClr val="accent5"/>
                </a:solidFill>
              </a:rPr>
              <a:t>Conclusions: </a:t>
            </a:r>
          </a:p>
          <a:p>
            <a:pPr lvl="1"/>
            <a:r>
              <a:rPr lang="en-GB" sz="1600" dirty="0">
                <a:solidFill>
                  <a:schemeClr val="accent5"/>
                </a:solidFill>
              </a:rPr>
              <a:t>In men&gt;50 years, testosterone treatment for 2 years increased volumetric bone density, predominantly via effects on cortical bone. </a:t>
            </a:r>
          </a:p>
          <a:p>
            <a:pPr lvl="1"/>
            <a:r>
              <a:rPr lang="en-GB" sz="1600" dirty="0">
                <a:solidFill>
                  <a:schemeClr val="accent5"/>
                </a:solidFill>
              </a:rPr>
              <a:t>Implications for fracture risk reduction require further study.</a:t>
            </a:r>
          </a:p>
        </p:txBody>
      </p:sp>
      <p:sp>
        <p:nvSpPr>
          <p:cNvPr id="4" name="TextBox 3">
            <a:extLst>
              <a:ext uri="{FF2B5EF4-FFF2-40B4-BE49-F238E27FC236}">
                <a16:creationId xmlns:a16="http://schemas.microsoft.com/office/drawing/2014/main" id="{BD5D09E2-7487-443A-8BB9-ED98860C2A2F}"/>
              </a:ext>
            </a:extLst>
          </p:cNvPr>
          <p:cNvSpPr txBox="1"/>
          <p:nvPr/>
        </p:nvSpPr>
        <p:spPr>
          <a:xfrm>
            <a:off x="1538478" y="5914382"/>
            <a:ext cx="6094476" cy="276999"/>
          </a:xfrm>
          <a:prstGeom prst="rect">
            <a:avLst/>
          </a:prstGeom>
          <a:noFill/>
        </p:spPr>
        <p:txBody>
          <a:bodyPr wrap="square">
            <a:spAutoFit/>
          </a:bodyPr>
          <a:lstStyle/>
          <a:p>
            <a:r>
              <a:rPr lang="en-GB" sz="1200" dirty="0"/>
              <a:t>Tang-</a:t>
            </a:r>
            <a:r>
              <a:rPr lang="en-GB" sz="1200" dirty="0" err="1"/>
              <a:t>Fui</a:t>
            </a:r>
            <a:r>
              <a:rPr lang="en-GB" sz="1200" dirty="0"/>
              <a:t>, NM et al. The Journal of Clinical Endocrinology &amp; Metabolism, dgab149</a:t>
            </a:r>
          </a:p>
        </p:txBody>
      </p:sp>
    </p:spTree>
    <p:extLst>
      <p:ext uri="{BB962C8B-B14F-4D97-AF65-F5344CB8AC3E}">
        <p14:creationId xmlns:p14="http://schemas.microsoft.com/office/powerpoint/2010/main" val="30043577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9838-222E-48AF-A481-C5C589E06B7C}"/>
              </a:ext>
            </a:extLst>
          </p:cNvPr>
          <p:cNvSpPr>
            <a:spLocks noGrp="1"/>
          </p:cNvSpPr>
          <p:nvPr>
            <p:ph type="title"/>
          </p:nvPr>
        </p:nvSpPr>
        <p:spPr>
          <a:xfrm>
            <a:off x="447820" y="959139"/>
            <a:ext cx="10652454" cy="1774104"/>
          </a:xfrm>
        </p:spPr>
        <p:txBody>
          <a:bodyPr>
            <a:normAutofit/>
          </a:bodyPr>
          <a:lstStyle/>
          <a:p>
            <a:r>
              <a:rPr lang="en-GB" sz="4400" dirty="0"/>
              <a:t>Testosterone Therapy </a:t>
            </a:r>
            <a:br>
              <a:rPr lang="en-GB" sz="4400" dirty="0"/>
            </a:br>
            <a:r>
              <a:rPr lang="en-GB" sz="4400" dirty="0"/>
              <a:t>&amp; Diabetes</a:t>
            </a:r>
          </a:p>
        </p:txBody>
      </p:sp>
    </p:spTree>
    <p:extLst>
      <p:ext uri="{BB962C8B-B14F-4D97-AF65-F5344CB8AC3E}">
        <p14:creationId xmlns:p14="http://schemas.microsoft.com/office/powerpoint/2010/main" val="161399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02" y="122623"/>
            <a:ext cx="11594237" cy="834047"/>
          </a:xfrm>
        </p:spPr>
        <p:txBody>
          <a:bodyPr>
            <a:noAutofit/>
          </a:bodyPr>
          <a:lstStyle/>
          <a:p>
            <a:r>
              <a:rPr lang="en-GB" sz="3200" dirty="0">
                <a:solidFill>
                  <a:schemeClr val="accent5"/>
                </a:solidFill>
              </a:rPr>
              <a:t>Men with T2DM frequently have low testosterone levels</a:t>
            </a:r>
          </a:p>
        </p:txBody>
      </p:sp>
      <p:sp>
        <p:nvSpPr>
          <p:cNvPr id="3" name="Content Placeholder 2"/>
          <p:cNvSpPr>
            <a:spLocks noGrp="1"/>
          </p:cNvSpPr>
          <p:nvPr>
            <p:ph idx="1"/>
          </p:nvPr>
        </p:nvSpPr>
        <p:spPr>
          <a:xfrm>
            <a:off x="363982" y="988772"/>
            <a:ext cx="11141475" cy="1689862"/>
          </a:xfrm>
        </p:spPr>
        <p:txBody>
          <a:bodyPr>
            <a:noAutofit/>
          </a:bodyPr>
          <a:lstStyle/>
          <a:p>
            <a:pPr>
              <a:spcBef>
                <a:spcPts val="600"/>
              </a:spcBef>
            </a:pPr>
            <a:r>
              <a:rPr lang="en-GB" sz="1600" dirty="0">
                <a:solidFill>
                  <a:schemeClr val="accent5"/>
                </a:solidFill>
              </a:rPr>
              <a:t>Cross-sectional study to assess the prevalence of clinical hypogonadism in 355 men with T2DM (mean age 58.1 years)</a:t>
            </a:r>
          </a:p>
          <a:p>
            <a:pPr>
              <a:spcBef>
                <a:spcPts val="600"/>
              </a:spcBef>
            </a:pPr>
            <a:r>
              <a:rPr lang="en-GB" sz="1600" dirty="0">
                <a:solidFill>
                  <a:schemeClr val="accent5"/>
                </a:solidFill>
              </a:rPr>
              <a:t>In total, 20% (n=71) and 31% (n=109) of men with T2DM had total testosterone levels &lt;8 </a:t>
            </a:r>
            <a:r>
              <a:rPr lang="en-GB" sz="1600" dirty="0" err="1">
                <a:solidFill>
                  <a:schemeClr val="accent5"/>
                </a:solidFill>
              </a:rPr>
              <a:t>nmol</a:t>
            </a:r>
            <a:r>
              <a:rPr lang="en-GB" sz="1600" dirty="0">
                <a:solidFill>
                  <a:schemeClr val="accent5"/>
                </a:solidFill>
              </a:rPr>
              <a:t>/L and 8–12 </a:t>
            </a:r>
            <a:r>
              <a:rPr lang="en-GB" sz="1600" dirty="0" err="1">
                <a:solidFill>
                  <a:schemeClr val="accent5"/>
                </a:solidFill>
              </a:rPr>
              <a:t>nmol</a:t>
            </a:r>
            <a:r>
              <a:rPr lang="en-GB" sz="1600" dirty="0">
                <a:solidFill>
                  <a:schemeClr val="accent5"/>
                </a:solidFill>
              </a:rPr>
              <a:t>/L, respectively</a:t>
            </a:r>
          </a:p>
          <a:p>
            <a:pPr lvl="1">
              <a:spcBef>
                <a:spcPts val="600"/>
              </a:spcBef>
            </a:pPr>
            <a:r>
              <a:rPr lang="en-GB" sz="1400" dirty="0">
                <a:solidFill>
                  <a:schemeClr val="accent5"/>
                </a:solidFill>
              </a:rPr>
              <a:t>Free testosterone &lt;0.255 </a:t>
            </a:r>
            <a:r>
              <a:rPr lang="en-GB" sz="1400" dirty="0" err="1">
                <a:solidFill>
                  <a:schemeClr val="accent5"/>
                </a:solidFill>
              </a:rPr>
              <a:t>nmol</a:t>
            </a:r>
            <a:r>
              <a:rPr lang="en-GB" sz="1400" dirty="0">
                <a:solidFill>
                  <a:schemeClr val="accent5"/>
                </a:solidFill>
              </a:rPr>
              <a:t>/L: 50% (n=179)</a:t>
            </a:r>
          </a:p>
        </p:txBody>
      </p:sp>
      <p:sp>
        <p:nvSpPr>
          <p:cNvPr id="5" name="TextBox 4"/>
          <p:cNvSpPr txBox="1"/>
          <p:nvPr/>
        </p:nvSpPr>
        <p:spPr>
          <a:xfrm>
            <a:off x="1523999" y="5975416"/>
            <a:ext cx="9144001" cy="400110"/>
          </a:xfrm>
          <a:prstGeom prst="rect">
            <a:avLst/>
          </a:prstGeom>
          <a:noFill/>
        </p:spPr>
        <p:txBody>
          <a:bodyPr wrap="square" rtlCol="0" anchor="b">
            <a:spAutoFit/>
          </a:bodyPr>
          <a:lstStyle/>
          <a:p>
            <a:pPr marL="0" marR="0" lvl="1" indent="0" algn="l" defTabSz="457200" rtl="0" eaLnBrk="1" fontAlgn="auto" latinLnBrk="0" hangingPunct="1">
              <a:lnSpc>
                <a:spcPct val="100000"/>
              </a:lnSpc>
              <a:spcBef>
                <a:spcPts val="0"/>
              </a:spcBef>
              <a:spcAft>
                <a:spcPts val="0"/>
              </a:spcAft>
              <a:buClr>
                <a:srgbClr val="005294"/>
              </a:buClr>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T2DM, type 2 diabetes mellitus</a:t>
            </a:r>
          </a:p>
          <a:p>
            <a:pPr marL="0" marR="0" lvl="1" indent="0" algn="l" defTabSz="457200" rtl="0" eaLnBrk="1" fontAlgn="auto" latinLnBrk="0" hangingPunct="1">
              <a:lnSpc>
                <a:spcPct val="100000"/>
              </a:lnSpc>
              <a:spcBef>
                <a:spcPts val="0"/>
              </a:spcBef>
              <a:spcAft>
                <a:spcPts val="0"/>
              </a:spcAft>
              <a:buClr>
                <a:srgbClr val="005294"/>
              </a:buClr>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Kapoor D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Diabetes Care </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2007;30:911–17</a:t>
            </a:r>
            <a:r>
              <a:rPr kumimoji="0" lang="en-GB" sz="1000" b="0" i="0" u="none" strike="noStrike" kern="1200" cap="none" spc="0" normalizeH="0" baseline="0" noProof="0" dirty="0">
                <a:ln>
                  <a:noFill/>
                </a:ln>
                <a:solidFill>
                  <a:srgbClr val="005294"/>
                </a:solidFill>
                <a:effectLst/>
                <a:uLnTx/>
                <a:uFillTx/>
                <a:latin typeface="Poppins Light"/>
                <a:ea typeface="+mn-ea"/>
                <a:cs typeface="+mn-cs"/>
              </a:rPr>
              <a:t>.</a:t>
            </a:r>
          </a:p>
        </p:txBody>
      </p:sp>
      <p:grpSp>
        <p:nvGrpSpPr>
          <p:cNvPr id="177" name="Group 176"/>
          <p:cNvGrpSpPr/>
          <p:nvPr/>
        </p:nvGrpSpPr>
        <p:grpSpPr>
          <a:xfrm>
            <a:off x="1393618" y="2518286"/>
            <a:ext cx="8981811" cy="3322161"/>
            <a:chOff x="576697" y="2738568"/>
            <a:chExt cx="8004980" cy="3052153"/>
          </a:xfrm>
        </p:grpSpPr>
        <p:grpSp>
          <p:nvGrpSpPr>
            <p:cNvPr id="150" name="Group 149">
              <a:extLst>
                <a:ext uri="{FF2B5EF4-FFF2-40B4-BE49-F238E27FC236}">
                  <a16:creationId xmlns:a16="http://schemas.microsoft.com/office/drawing/2014/main" id="{724FD456-1D81-4862-AC33-AA25E623F20A}"/>
                </a:ext>
              </a:extLst>
            </p:cNvPr>
            <p:cNvGrpSpPr/>
            <p:nvPr/>
          </p:nvGrpSpPr>
          <p:grpSpPr>
            <a:xfrm>
              <a:off x="4638014" y="2962714"/>
              <a:ext cx="3823572" cy="2792252"/>
              <a:chOff x="4638014" y="2962714"/>
              <a:chExt cx="3823572" cy="2792252"/>
            </a:xfrm>
          </p:grpSpPr>
          <p:sp>
            <p:nvSpPr>
              <p:cNvPr id="170" name="Text Box 9">
                <a:extLst>
                  <a:ext uri="{FF2B5EF4-FFF2-40B4-BE49-F238E27FC236}">
                    <a16:creationId xmlns:a16="http://schemas.microsoft.com/office/drawing/2014/main" id="{7D3F7DB3-B6CA-4ECB-A2EF-AA9C0CDFB6B1}"/>
                  </a:ext>
                </a:extLst>
              </p:cNvPr>
              <p:cNvSpPr txBox="1">
                <a:spLocks noChangeArrowheads="1"/>
              </p:cNvSpPr>
              <p:nvPr/>
            </p:nvSpPr>
            <p:spPr bwMode="auto">
              <a:xfrm rot="10800000">
                <a:off x="4638014" y="3602493"/>
                <a:ext cx="369332" cy="12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Patients (%)</a:t>
                </a:r>
              </a:p>
            </p:txBody>
          </p:sp>
          <p:grpSp>
            <p:nvGrpSpPr>
              <p:cNvPr id="171" name="Group 170">
                <a:extLst>
                  <a:ext uri="{FF2B5EF4-FFF2-40B4-BE49-F238E27FC236}">
                    <a16:creationId xmlns:a16="http://schemas.microsoft.com/office/drawing/2014/main" id="{4686BD03-0ED4-4948-882A-1C493B33DD72}"/>
                  </a:ext>
                </a:extLst>
              </p:cNvPr>
              <p:cNvGrpSpPr/>
              <p:nvPr/>
            </p:nvGrpSpPr>
            <p:grpSpPr>
              <a:xfrm>
                <a:off x="4919092" y="2962714"/>
                <a:ext cx="3542494" cy="2792252"/>
                <a:chOff x="4919092" y="2962714"/>
                <a:chExt cx="3542494" cy="2792252"/>
              </a:xfrm>
            </p:grpSpPr>
            <p:sp>
              <p:nvSpPr>
                <p:cNvPr id="172" name="Text Box 9"/>
                <p:cNvSpPr txBox="1">
                  <a:spLocks noChangeArrowheads="1"/>
                </p:cNvSpPr>
                <p:nvPr/>
              </p:nvSpPr>
              <p:spPr bwMode="auto">
                <a:xfrm rot="16200000">
                  <a:off x="6642158" y="4074758"/>
                  <a:ext cx="369332" cy="29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Age (years)</a:t>
                  </a:r>
                </a:p>
              </p:txBody>
            </p:sp>
            <p:graphicFrame>
              <p:nvGraphicFramePr>
                <p:cNvPr id="173" name="Chart 172"/>
                <p:cNvGraphicFramePr/>
                <p:nvPr/>
              </p:nvGraphicFramePr>
              <p:xfrm>
                <a:off x="4919092" y="2962714"/>
                <a:ext cx="3542494" cy="2732757"/>
              </p:xfrm>
              <a:graphic>
                <a:graphicData uri="http://schemas.openxmlformats.org/drawingml/2006/chart">
                  <c:chart xmlns:c="http://schemas.openxmlformats.org/drawingml/2006/chart" xmlns:r="http://schemas.openxmlformats.org/officeDocument/2006/relationships" r:id="rId3"/>
                </a:graphicData>
              </a:graphic>
            </p:graphicFrame>
          </p:grpSp>
        </p:grpSp>
        <p:grpSp>
          <p:nvGrpSpPr>
            <p:cNvPr id="151" name="Group 150">
              <a:extLst>
                <a:ext uri="{FF2B5EF4-FFF2-40B4-BE49-F238E27FC236}">
                  <a16:creationId xmlns:a16="http://schemas.microsoft.com/office/drawing/2014/main" id="{17D21FDF-E691-4CE2-93C1-77DBD4CFEBB8}"/>
                </a:ext>
              </a:extLst>
            </p:cNvPr>
            <p:cNvGrpSpPr/>
            <p:nvPr/>
          </p:nvGrpSpPr>
          <p:grpSpPr>
            <a:xfrm>
              <a:off x="914390" y="3243776"/>
              <a:ext cx="3575590" cy="2546945"/>
              <a:chOff x="1032772" y="3243776"/>
              <a:chExt cx="3575590" cy="2546945"/>
            </a:xfrm>
          </p:grpSpPr>
          <p:graphicFrame>
            <p:nvGraphicFramePr>
              <p:cNvPr id="168" name="Chart 167"/>
              <p:cNvGraphicFramePr/>
              <p:nvPr/>
            </p:nvGraphicFramePr>
            <p:xfrm>
              <a:off x="1032772" y="3243776"/>
              <a:ext cx="3575590" cy="2546945"/>
            </p:xfrm>
            <a:graphic>
              <a:graphicData uri="http://schemas.openxmlformats.org/drawingml/2006/chart">
                <c:chart xmlns:c="http://schemas.openxmlformats.org/drawingml/2006/chart" xmlns:r="http://schemas.openxmlformats.org/officeDocument/2006/relationships" r:id="rId4"/>
              </a:graphicData>
            </a:graphic>
          </p:graphicFrame>
          <p:sp>
            <p:nvSpPr>
              <p:cNvPr id="169" name="Text Box 9"/>
              <p:cNvSpPr txBox="1">
                <a:spLocks noChangeArrowheads="1"/>
              </p:cNvSpPr>
              <p:nvPr/>
            </p:nvSpPr>
            <p:spPr bwMode="auto">
              <a:xfrm rot="16200000">
                <a:off x="2753100" y="4052523"/>
                <a:ext cx="369332" cy="30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Age (years)</a:t>
                </a:r>
              </a:p>
            </p:txBody>
          </p:sp>
        </p:grpSp>
        <p:grpSp>
          <p:nvGrpSpPr>
            <p:cNvPr id="152" name="Group 151"/>
            <p:cNvGrpSpPr/>
            <p:nvPr/>
          </p:nvGrpSpPr>
          <p:grpSpPr>
            <a:xfrm>
              <a:off x="1437798" y="3071079"/>
              <a:ext cx="2206656" cy="424143"/>
              <a:chOff x="-4399819" y="2644612"/>
              <a:chExt cx="2206656" cy="514103"/>
            </a:xfrm>
          </p:grpSpPr>
          <p:sp>
            <p:nvSpPr>
              <p:cNvPr id="165" name="Rectangle 164"/>
              <p:cNvSpPr/>
              <p:nvPr/>
            </p:nvSpPr>
            <p:spPr>
              <a:xfrm>
                <a:off x="-4396644" y="2761233"/>
                <a:ext cx="90000" cy="10908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66" name="Rectangle 165"/>
              <p:cNvSpPr/>
              <p:nvPr/>
            </p:nvSpPr>
            <p:spPr>
              <a:xfrm>
                <a:off x="-4399819" y="2982218"/>
                <a:ext cx="90000" cy="10908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67" name="TextBox 166"/>
              <p:cNvSpPr txBox="1"/>
              <p:nvPr/>
            </p:nvSpPr>
            <p:spPr>
              <a:xfrm>
                <a:off x="-4319303" y="2644612"/>
                <a:ext cx="2126140" cy="5141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Total testosterone &lt;8 nmol/L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Total testosterone &lt;12 nmol/L</a:t>
                </a:r>
              </a:p>
            </p:txBody>
          </p:sp>
        </p:grpSp>
        <p:sp>
          <p:nvSpPr>
            <p:cNvPr id="153" name="Text Box 9"/>
            <p:cNvSpPr txBox="1">
              <a:spLocks noChangeArrowheads="1"/>
            </p:cNvSpPr>
            <p:nvPr/>
          </p:nvSpPr>
          <p:spPr bwMode="auto">
            <a:xfrm rot="10800000">
              <a:off x="617103" y="3697743"/>
              <a:ext cx="369332" cy="12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Patients (%)</a:t>
              </a:r>
            </a:p>
          </p:txBody>
        </p:sp>
        <p:grpSp>
          <p:nvGrpSpPr>
            <p:cNvPr id="154" name="Group 153"/>
            <p:cNvGrpSpPr/>
            <p:nvPr/>
          </p:nvGrpSpPr>
          <p:grpSpPr>
            <a:xfrm>
              <a:off x="5417342" y="3071078"/>
              <a:ext cx="3164335" cy="254486"/>
              <a:chOff x="2353196" y="2837259"/>
              <a:chExt cx="3164335" cy="308462"/>
            </a:xfrm>
          </p:grpSpPr>
          <p:sp>
            <p:nvSpPr>
              <p:cNvPr id="160" name="Rectangle 159"/>
              <p:cNvSpPr/>
              <p:nvPr/>
            </p:nvSpPr>
            <p:spPr>
              <a:xfrm>
                <a:off x="2353196" y="2953882"/>
                <a:ext cx="90000" cy="10908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62" name="TextBox 161"/>
              <p:cNvSpPr txBox="1"/>
              <p:nvPr/>
            </p:nvSpPr>
            <p:spPr>
              <a:xfrm>
                <a:off x="2428470" y="2837259"/>
                <a:ext cx="3089061" cy="30846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Calculated free testosterone &lt;0.255 nmol/L</a:t>
                </a:r>
              </a:p>
            </p:txBody>
          </p:sp>
        </p:grpSp>
        <p:grpSp>
          <p:nvGrpSpPr>
            <p:cNvPr id="155" name="Group 154">
              <a:extLst>
                <a:ext uri="{FF2B5EF4-FFF2-40B4-BE49-F238E27FC236}">
                  <a16:creationId xmlns:a16="http://schemas.microsoft.com/office/drawing/2014/main" id="{B0C9661C-643D-4FBF-B523-0FFF5BA70D92}"/>
                </a:ext>
              </a:extLst>
            </p:cNvPr>
            <p:cNvGrpSpPr/>
            <p:nvPr/>
          </p:nvGrpSpPr>
          <p:grpSpPr>
            <a:xfrm>
              <a:off x="576697" y="2738568"/>
              <a:ext cx="7990606" cy="2992377"/>
              <a:chOff x="576697" y="2852329"/>
              <a:chExt cx="7990606" cy="2992377"/>
            </a:xfrm>
          </p:grpSpPr>
          <p:sp>
            <p:nvSpPr>
              <p:cNvPr id="158" name="Rounded Rectangle 57">
                <a:extLst>
                  <a:ext uri="{FF2B5EF4-FFF2-40B4-BE49-F238E27FC236}">
                    <a16:creationId xmlns:a16="http://schemas.microsoft.com/office/drawing/2014/main" id="{F941FD8A-7B23-4A87-BA3D-9D20F04480D3}"/>
                  </a:ext>
                </a:extLst>
              </p:cNvPr>
              <p:cNvSpPr/>
              <p:nvPr/>
            </p:nvSpPr>
            <p:spPr>
              <a:xfrm>
                <a:off x="576697" y="2852329"/>
                <a:ext cx="7990606" cy="2992377"/>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57" name="Round Same Side Corner Rectangle 58">
                <a:extLst>
                  <a:ext uri="{FF2B5EF4-FFF2-40B4-BE49-F238E27FC236}">
                    <a16:creationId xmlns:a16="http://schemas.microsoft.com/office/drawing/2014/main" id="{6045B5A1-5178-4CEA-BC67-88F0462B868D}"/>
                  </a:ext>
                </a:extLst>
              </p:cNvPr>
              <p:cNvSpPr/>
              <p:nvPr/>
            </p:nvSpPr>
            <p:spPr>
              <a:xfrm>
                <a:off x="576697" y="2852329"/>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Proportion of men with low or borderline low testosterone levels per decade of life (n=180)</a:t>
                </a:r>
                <a:endParaRPr kumimoji="0" lang="en-GB" sz="14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spTree>
    <p:extLst>
      <p:ext uri="{BB962C8B-B14F-4D97-AF65-F5344CB8AC3E}">
        <p14:creationId xmlns:p14="http://schemas.microsoft.com/office/powerpoint/2010/main" val="4044230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5" y="152401"/>
            <a:ext cx="11354539" cy="976489"/>
          </a:xfrm>
        </p:spPr>
        <p:txBody>
          <a:bodyPr>
            <a:noAutofit/>
          </a:bodyPr>
          <a:lstStyle/>
          <a:p>
            <a:pPr algn="ctr"/>
            <a:r>
              <a:rPr lang="en-GB" sz="3600" spc="-20" dirty="0">
                <a:solidFill>
                  <a:schemeClr val="accent5"/>
                </a:solidFill>
              </a:rPr>
              <a:t>Low testosterone and </a:t>
            </a:r>
            <a:r>
              <a:rPr lang="en-GB" sz="3600" spc="-20" dirty="0" err="1">
                <a:solidFill>
                  <a:schemeClr val="accent5"/>
                </a:solidFill>
              </a:rPr>
              <a:t>hypogonadal</a:t>
            </a:r>
            <a:r>
              <a:rPr lang="en-GB" sz="3600" spc="-20" dirty="0">
                <a:solidFill>
                  <a:schemeClr val="accent5"/>
                </a:solidFill>
              </a:rPr>
              <a:t> symptoms are common in men with T2DM</a:t>
            </a:r>
          </a:p>
        </p:txBody>
      </p:sp>
      <p:sp>
        <p:nvSpPr>
          <p:cNvPr id="63" name="TextBox 62"/>
          <p:cNvSpPr txBox="1"/>
          <p:nvPr/>
        </p:nvSpPr>
        <p:spPr>
          <a:xfrm>
            <a:off x="1523999" y="6055893"/>
            <a:ext cx="9144001" cy="24622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NHS, UK National Health Service; T2DM, type 2 diabetes mellitus</a:t>
            </a:r>
          </a:p>
        </p:txBody>
      </p:sp>
      <p:grpSp>
        <p:nvGrpSpPr>
          <p:cNvPr id="3" name="Group 2"/>
          <p:cNvGrpSpPr/>
          <p:nvPr/>
        </p:nvGrpSpPr>
        <p:grpSpPr>
          <a:xfrm>
            <a:off x="2851169" y="1267946"/>
            <a:ext cx="4688958" cy="4588208"/>
            <a:chOff x="2527768" y="1450830"/>
            <a:chExt cx="4104289" cy="4016102"/>
          </a:xfrm>
        </p:grpSpPr>
        <p:sp>
          <p:nvSpPr>
            <p:cNvPr id="12" name="Rectangle 11"/>
            <p:cNvSpPr/>
            <p:nvPr/>
          </p:nvSpPr>
          <p:spPr>
            <a:xfrm>
              <a:off x="2527768" y="1450830"/>
              <a:ext cx="4104289" cy="4016102"/>
            </a:xfrm>
            <a:prstGeom prst="rect">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479D94DE-72D8-4E60-B25E-CF130ABEF580}"/>
                </a:ext>
              </a:extLst>
            </p:cNvPr>
            <p:cNvPicPr>
              <a:picLocks noChangeAspect="1"/>
            </p:cNvPicPr>
            <p:nvPr/>
          </p:nvPicPr>
          <p:blipFill>
            <a:blip r:embed="rId3"/>
            <a:stretch>
              <a:fillRect/>
            </a:stretch>
          </p:blipFill>
          <p:spPr>
            <a:xfrm>
              <a:off x="2997624" y="1543934"/>
              <a:ext cx="1435199" cy="614603"/>
            </a:xfrm>
            <a:prstGeom prst="rect">
              <a:avLst/>
            </a:prstGeom>
          </p:spPr>
        </p:pic>
        <p:pic>
          <p:nvPicPr>
            <p:cNvPr id="14" name="Picture 13">
              <a:extLst>
                <a:ext uri="{FF2B5EF4-FFF2-40B4-BE49-F238E27FC236}">
                  <a16:creationId xmlns:a16="http://schemas.microsoft.com/office/drawing/2014/main" id="{18DF7CD8-4D2E-4423-81B2-2325AC0BA52A}"/>
                </a:ext>
              </a:extLst>
            </p:cNvPr>
            <p:cNvPicPr>
              <a:picLocks noChangeAspect="1"/>
            </p:cNvPicPr>
            <p:nvPr/>
          </p:nvPicPr>
          <p:blipFill>
            <a:blip r:embed="rId4"/>
            <a:stretch>
              <a:fillRect/>
            </a:stretch>
          </p:blipFill>
          <p:spPr>
            <a:xfrm>
              <a:off x="4780023" y="1864699"/>
              <a:ext cx="1296324" cy="264066"/>
            </a:xfrm>
            <a:prstGeom prst="rect">
              <a:avLst/>
            </a:prstGeom>
          </p:spPr>
        </p:pic>
        <p:pic>
          <p:nvPicPr>
            <p:cNvPr id="15" name="Picture 14">
              <a:extLst>
                <a:ext uri="{FF2B5EF4-FFF2-40B4-BE49-F238E27FC236}">
                  <a16:creationId xmlns:a16="http://schemas.microsoft.com/office/drawing/2014/main" id="{F616D0B0-FA25-4AE2-B7B3-1C4670807162}"/>
                </a:ext>
              </a:extLst>
            </p:cNvPr>
            <p:cNvPicPr>
              <a:picLocks noChangeAspect="1"/>
            </p:cNvPicPr>
            <p:nvPr/>
          </p:nvPicPr>
          <p:blipFill>
            <a:blip r:embed="rId5"/>
            <a:stretch>
              <a:fillRect/>
            </a:stretch>
          </p:blipFill>
          <p:spPr>
            <a:xfrm>
              <a:off x="4780023" y="1537642"/>
              <a:ext cx="952127" cy="265497"/>
            </a:xfrm>
            <a:prstGeom prst="rect">
              <a:avLst/>
            </a:prstGeom>
          </p:spPr>
        </p:pic>
        <p:pic>
          <p:nvPicPr>
            <p:cNvPr id="16" name="Picture 15">
              <a:extLst>
                <a:ext uri="{FF2B5EF4-FFF2-40B4-BE49-F238E27FC236}">
                  <a16:creationId xmlns:a16="http://schemas.microsoft.com/office/drawing/2014/main" id="{97EB8ABC-40E1-420F-8C34-1A15CDA5905A}"/>
                </a:ext>
              </a:extLst>
            </p:cNvPr>
            <p:cNvPicPr>
              <a:picLocks noChangeAspect="1"/>
            </p:cNvPicPr>
            <p:nvPr/>
          </p:nvPicPr>
          <p:blipFill>
            <a:blip r:embed="rId6"/>
            <a:stretch>
              <a:fillRect/>
            </a:stretch>
          </p:blipFill>
          <p:spPr>
            <a:xfrm>
              <a:off x="2611233" y="2249190"/>
              <a:ext cx="3916858" cy="901559"/>
            </a:xfrm>
            <a:prstGeom prst="rect">
              <a:avLst/>
            </a:prstGeom>
          </p:spPr>
        </p:pic>
        <p:pic>
          <p:nvPicPr>
            <p:cNvPr id="17" name="Picture 16">
              <a:extLst>
                <a:ext uri="{FF2B5EF4-FFF2-40B4-BE49-F238E27FC236}">
                  <a16:creationId xmlns:a16="http://schemas.microsoft.com/office/drawing/2014/main" id="{D19C88C3-0CA4-4297-BE21-B31837562469}"/>
                </a:ext>
              </a:extLst>
            </p:cNvPr>
            <p:cNvPicPr>
              <a:picLocks noChangeAspect="1"/>
            </p:cNvPicPr>
            <p:nvPr/>
          </p:nvPicPr>
          <p:blipFill>
            <a:blip r:embed="rId7"/>
            <a:stretch>
              <a:fillRect/>
            </a:stretch>
          </p:blipFill>
          <p:spPr>
            <a:xfrm>
              <a:off x="3192488" y="4937335"/>
              <a:ext cx="2759023" cy="435247"/>
            </a:xfrm>
            <a:prstGeom prst="rect">
              <a:avLst/>
            </a:prstGeom>
          </p:spPr>
        </p:pic>
        <p:pic>
          <p:nvPicPr>
            <p:cNvPr id="18" name="Picture 17">
              <a:extLst>
                <a:ext uri="{FF2B5EF4-FFF2-40B4-BE49-F238E27FC236}">
                  <a16:creationId xmlns:a16="http://schemas.microsoft.com/office/drawing/2014/main" id="{086ECEDA-F5ED-46E5-909A-1C51687B17AA}"/>
                </a:ext>
              </a:extLst>
            </p:cNvPr>
            <p:cNvPicPr>
              <a:picLocks noChangeAspect="1"/>
            </p:cNvPicPr>
            <p:nvPr/>
          </p:nvPicPr>
          <p:blipFill>
            <a:blip r:embed="rId8"/>
            <a:stretch>
              <a:fillRect/>
            </a:stretch>
          </p:blipFill>
          <p:spPr>
            <a:xfrm>
              <a:off x="2612793" y="3271174"/>
              <a:ext cx="3918411" cy="1566288"/>
            </a:xfrm>
            <a:prstGeom prst="rect">
              <a:avLst/>
            </a:prstGeom>
          </p:spPr>
        </p:pic>
      </p:grpSp>
      <p:grpSp>
        <p:nvGrpSpPr>
          <p:cNvPr id="7" name="Group 6"/>
          <p:cNvGrpSpPr/>
          <p:nvPr/>
        </p:nvGrpSpPr>
        <p:grpSpPr>
          <a:xfrm>
            <a:off x="7340498" y="3555624"/>
            <a:ext cx="3049850" cy="956652"/>
            <a:chOff x="6224470" y="3541556"/>
            <a:chExt cx="3049850" cy="956652"/>
          </a:xfrm>
        </p:grpSpPr>
        <p:sp>
          <p:nvSpPr>
            <p:cNvPr id="5" name="Pentagon 4"/>
            <p:cNvSpPr/>
            <p:nvPr/>
          </p:nvSpPr>
          <p:spPr>
            <a:xfrm flipH="1">
              <a:off x="6224470" y="3562050"/>
              <a:ext cx="3049850" cy="894705"/>
            </a:xfrm>
            <a:prstGeom prst="homePlate">
              <a:avLst>
                <a:gd name="adj" fmla="val 31132"/>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9" name="Content Placeholder 2"/>
            <p:cNvSpPr txBox="1">
              <a:spLocks/>
            </p:cNvSpPr>
            <p:nvPr/>
          </p:nvSpPr>
          <p:spPr>
            <a:xfrm>
              <a:off x="7442014" y="3562516"/>
              <a:ext cx="1832306" cy="935692"/>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5294"/>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Calibri"/>
                  <a:ea typeface="+mn-ea"/>
                  <a:cs typeface="+mn-cs"/>
                </a:rPr>
                <a:t>of men with T2DM have testosterone levels &lt;12 </a:t>
              </a:r>
              <a:r>
                <a:rPr kumimoji="0" lang="en-GB" sz="1600" b="1" i="0" u="none" strike="noStrike" kern="1200" cap="none" spc="0" normalizeH="0" baseline="0" noProof="0" dirty="0" err="1">
                  <a:ln>
                    <a:noFill/>
                  </a:ln>
                  <a:solidFill>
                    <a:prstClr val="white"/>
                  </a:solidFill>
                  <a:effectLst/>
                  <a:uLnTx/>
                  <a:uFillTx/>
                  <a:latin typeface="Calibri"/>
                  <a:ea typeface="+mn-ea"/>
                  <a:cs typeface="+mn-cs"/>
                </a:rPr>
                <a:t>nmol</a:t>
              </a:r>
              <a:r>
                <a:rPr kumimoji="0" lang="en-GB" sz="1600" b="1" i="0" u="none" strike="noStrike" kern="1200" cap="none" spc="0" normalizeH="0" baseline="0" noProof="0" dirty="0">
                  <a:ln>
                    <a:noFill/>
                  </a:ln>
                  <a:solidFill>
                    <a:prstClr val="white"/>
                  </a:solidFill>
                  <a:effectLst/>
                  <a:uLnTx/>
                  <a:uFillTx/>
                  <a:latin typeface="Calibri"/>
                  <a:ea typeface="+mn-ea"/>
                  <a:cs typeface="+mn-cs"/>
                </a:rPr>
                <a:t>/L</a:t>
              </a:r>
              <a:endParaRPr kumimoji="0" lang="en-GB"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Content Placeholder 2"/>
            <p:cNvSpPr txBox="1">
              <a:spLocks/>
            </p:cNvSpPr>
            <p:nvPr/>
          </p:nvSpPr>
          <p:spPr>
            <a:xfrm>
              <a:off x="6246053" y="3541556"/>
              <a:ext cx="1450918" cy="935692"/>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005294"/>
                </a:buClr>
                <a:buSzTx/>
                <a:buFont typeface="Arial"/>
                <a:buNone/>
                <a:tabLst/>
                <a:defRPr/>
              </a:pPr>
              <a:r>
                <a:rPr kumimoji="0" lang="en-GB" sz="4400" b="1" i="0" u="none" strike="noStrike" kern="1200" cap="none" spc="0" normalizeH="0" baseline="0" noProof="0" dirty="0">
                  <a:ln>
                    <a:noFill/>
                  </a:ln>
                  <a:solidFill>
                    <a:prstClr val="white"/>
                  </a:solidFill>
                  <a:effectLst/>
                  <a:uLnTx/>
                  <a:uFillTx/>
                  <a:latin typeface="Calibri"/>
                  <a:ea typeface="+mn-ea"/>
                  <a:cs typeface="+mn-cs"/>
                </a:rPr>
                <a:t>40%</a:t>
              </a:r>
              <a:endParaRPr kumimoji="0" lang="en-GB" sz="4000" b="1"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48107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20" y="76202"/>
            <a:ext cx="10353794" cy="1015752"/>
          </a:xfrm>
        </p:spPr>
        <p:txBody>
          <a:bodyPr>
            <a:normAutofit/>
          </a:bodyPr>
          <a:lstStyle/>
          <a:p>
            <a:r>
              <a:rPr lang="en-GB" sz="4000" dirty="0">
                <a:solidFill>
                  <a:schemeClr val="accent5"/>
                </a:solidFill>
              </a:rPr>
              <a:t>Low testosterone and T2DM are linked</a:t>
            </a:r>
          </a:p>
        </p:txBody>
      </p:sp>
      <p:sp>
        <p:nvSpPr>
          <p:cNvPr id="3" name="Content Placeholder 2"/>
          <p:cNvSpPr>
            <a:spLocks noGrp="1"/>
          </p:cNvSpPr>
          <p:nvPr>
            <p:ph idx="1"/>
          </p:nvPr>
        </p:nvSpPr>
        <p:spPr>
          <a:xfrm>
            <a:off x="346228" y="1242948"/>
            <a:ext cx="10919534" cy="4246766"/>
          </a:xfrm>
        </p:spPr>
        <p:txBody>
          <a:bodyPr>
            <a:normAutofit/>
          </a:bodyPr>
          <a:lstStyle/>
          <a:p>
            <a:r>
              <a:rPr lang="en-GB" sz="1800" dirty="0">
                <a:solidFill>
                  <a:schemeClr val="accent5"/>
                </a:solidFill>
              </a:rPr>
              <a:t>In a study of 1,413 men aged ≥20 years in NHANES III, those in the first (lowest) </a:t>
            </a:r>
            <a:r>
              <a:rPr lang="en-GB" sz="1800" dirty="0" err="1">
                <a:solidFill>
                  <a:schemeClr val="accent5"/>
                </a:solidFill>
              </a:rPr>
              <a:t>tertiles</a:t>
            </a:r>
            <a:r>
              <a:rPr lang="en-GB" sz="1800" dirty="0">
                <a:solidFill>
                  <a:schemeClr val="accent5"/>
                </a:solidFill>
              </a:rPr>
              <a:t> of low free and total testosterone were </a:t>
            </a:r>
            <a:r>
              <a:rPr lang="en-GB" sz="1800" b="1" dirty="0">
                <a:solidFill>
                  <a:schemeClr val="accent5"/>
                </a:solidFill>
              </a:rPr>
              <a:t>four times more likely to have diabetes</a:t>
            </a:r>
            <a:r>
              <a:rPr lang="en-GB" sz="1800" dirty="0">
                <a:solidFill>
                  <a:schemeClr val="accent5"/>
                </a:solidFill>
              </a:rPr>
              <a:t> than those in the third </a:t>
            </a:r>
            <a:r>
              <a:rPr lang="en-GB" sz="1800" dirty="0" err="1">
                <a:solidFill>
                  <a:schemeClr val="accent5"/>
                </a:solidFill>
              </a:rPr>
              <a:t>tertiles</a:t>
            </a:r>
            <a:r>
              <a:rPr lang="en-GB" sz="1800" baseline="30000" dirty="0">
                <a:solidFill>
                  <a:schemeClr val="accent5"/>
                </a:solidFill>
              </a:rPr>
              <a:t> </a:t>
            </a:r>
            <a:r>
              <a:rPr lang="en-GB" sz="1800" dirty="0">
                <a:solidFill>
                  <a:schemeClr val="accent5"/>
                </a:solidFill>
              </a:rPr>
              <a:t>[OR 4.12 (95% CI: 1.25 to 13.55 and OR 3.93 (95% CI: 1.39 to 11.13), respectively]</a:t>
            </a:r>
            <a:r>
              <a:rPr lang="en-GB" sz="1800" baseline="30000" dirty="0">
                <a:solidFill>
                  <a:schemeClr val="accent5"/>
                </a:solidFill>
              </a:rPr>
              <a:t>1</a:t>
            </a:r>
          </a:p>
          <a:p>
            <a:pPr marL="0" indent="0">
              <a:buNone/>
            </a:pPr>
            <a:endParaRPr lang="en-GB" sz="1800" dirty="0">
              <a:solidFill>
                <a:schemeClr val="accent5"/>
              </a:solidFill>
            </a:endParaRPr>
          </a:p>
          <a:p>
            <a:r>
              <a:rPr lang="en-GB" sz="1800" dirty="0">
                <a:solidFill>
                  <a:schemeClr val="accent5"/>
                </a:solidFill>
              </a:rPr>
              <a:t>A meta-analysis of 37 prospective and cross-sectional studies showed that:</a:t>
            </a:r>
            <a:r>
              <a:rPr lang="en-GB" sz="1800" baseline="30000" dirty="0">
                <a:solidFill>
                  <a:schemeClr val="accent5"/>
                </a:solidFill>
              </a:rPr>
              <a:t>2</a:t>
            </a:r>
            <a:r>
              <a:rPr lang="en-GB" sz="1800" dirty="0">
                <a:solidFill>
                  <a:schemeClr val="accent5"/>
                </a:solidFill>
              </a:rPr>
              <a:t> </a:t>
            </a:r>
          </a:p>
          <a:p>
            <a:pPr lvl="1"/>
            <a:r>
              <a:rPr lang="en-GB" sz="1800" dirty="0">
                <a:solidFill>
                  <a:schemeClr val="accent5"/>
                </a:solidFill>
              </a:rPr>
              <a:t>After adjusting for age and BMI, </a:t>
            </a:r>
            <a:r>
              <a:rPr lang="en-GB" sz="1800" b="1" dirty="0">
                <a:solidFill>
                  <a:schemeClr val="accent5"/>
                </a:solidFill>
              </a:rPr>
              <a:t>T2DM was associated with lower total testosterone levels</a:t>
            </a:r>
            <a:r>
              <a:rPr lang="en-GB" sz="1800" dirty="0">
                <a:solidFill>
                  <a:schemeClr val="accent5"/>
                </a:solidFill>
              </a:rPr>
              <a:t> (p&lt;0.0001)</a:t>
            </a:r>
          </a:p>
          <a:p>
            <a:pPr lvl="1"/>
            <a:r>
              <a:rPr lang="en-GB" sz="1800" dirty="0">
                <a:solidFill>
                  <a:schemeClr val="accent5"/>
                </a:solidFill>
              </a:rPr>
              <a:t>Analysis of longitudinal studies demonstrated that baseline total testosterone was significantly lower among patients with incident diabetes versus controls [HR -2.08 (95% CI: -3.57 to -0.59); p&lt;0.001]</a:t>
            </a:r>
          </a:p>
          <a:p>
            <a:pPr lvl="1"/>
            <a:r>
              <a:rPr lang="en-GB" sz="1800" dirty="0">
                <a:solidFill>
                  <a:schemeClr val="accent5"/>
                </a:solidFill>
              </a:rPr>
              <a:t>Analysis of RCTs showed that </a:t>
            </a:r>
            <a:r>
              <a:rPr lang="en-GB" sz="1800" dirty="0" err="1">
                <a:solidFill>
                  <a:schemeClr val="accent5"/>
                </a:solidFill>
              </a:rPr>
              <a:t>TTh</a:t>
            </a:r>
            <a:r>
              <a:rPr lang="en-GB" sz="1800" dirty="0">
                <a:solidFill>
                  <a:schemeClr val="accent5"/>
                </a:solidFill>
              </a:rPr>
              <a:t> was associated with a significant reduction in fasting plasma glucose, HbA</a:t>
            </a:r>
            <a:r>
              <a:rPr lang="en-GB" sz="1800" baseline="-25000" dirty="0">
                <a:solidFill>
                  <a:schemeClr val="accent5"/>
                </a:solidFill>
              </a:rPr>
              <a:t>1c</a:t>
            </a:r>
            <a:r>
              <a:rPr lang="en-GB" sz="1800" dirty="0">
                <a:solidFill>
                  <a:schemeClr val="accent5"/>
                </a:solidFill>
              </a:rPr>
              <a:t>, fat mass and triglycerides</a:t>
            </a:r>
          </a:p>
        </p:txBody>
      </p:sp>
      <p:sp>
        <p:nvSpPr>
          <p:cNvPr id="7" name="TextBox 6"/>
          <p:cNvSpPr txBox="1"/>
          <p:nvPr/>
        </p:nvSpPr>
        <p:spPr>
          <a:xfrm>
            <a:off x="1523999" y="5768940"/>
            <a:ext cx="10107169" cy="553998"/>
          </a:xfrm>
          <a:prstGeom prst="rect">
            <a:avLst/>
          </a:prstGeom>
          <a:noFill/>
        </p:spPr>
        <p:txBody>
          <a:bodyPr wrap="square" rtlCol="0" anchor="b">
            <a:spAutoFit/>
          </a:bodyPr>
          <a:lstStyle/>
          <a:p>
            <a:pPr marL="0" marR="0" lvl="1" indent="0" algn="l" defTabSz="457200" rtl="0" eaLnBrk="1" fontAlgn="auto" latinLnBrk="0" hangingPunct="1">
              <a:lnSpc>
                <a:spcPct val="100000"/>
              </a:lnSpc>
              <a:spcBef>
                <a:spcPts val="0"/>
              </a:spcBef>
              <a:spcAft>
                <a:spcPts val="0"/>
              </a:spcAft>
              <a:buClr>
                <a:srgbClr val="005294"/>
              </a:buClr>
              <a:buSzTx/>
              <a:buFontTx/>
              <a:buNone/>
              <a:tabLst/>
              <a:defRPr/>
            </a:pPr>
            <a:r>
              <a:rPr kumimoji="0" lang="en-GB" sz="1000" b="0" i="0" u="none" strike="noStrike" kern="1200" cap="none" spc="-10" normalizeH="0" baseline="0" noProof="0" dirty="0">
                <a:ln>
                  <a:noFill/>
                </a:ln>
                <a:solidFill>
                  <a:srgbClr val="000000"/>
                </a:solidFill>
                <a:effectLst/>
                <a:uLnTx/>
                <a:uFillTx/>
                <a:latin typeface="Poppins Light"/>
                <a:ea typeface="+mn-ea"/>
                <a:cs typeface="+mn-cs"/>
              </a:rPr>
              <a:t>BMI, body mass index; CI, confidence interval; HbA</a:t>
            </a:r>
            <a:r>
              <a:rPr kumimoji="0" lang="en-GB" sz="1000" b="0" i="0" u="none" strike="noStrike" kern="1200" cap="none" spc="-10" normalizeH="0" baseline="-25000" noProof="0" dirty="0">
                <a:ln>
                  <a:noFill/>
                </a:ln>
                <a:solidFill>
                  <a:srgbClr val="000000"/>
                </a:solidFill>
                <a:effectLst/>
                <a:uLnTx/>
                <a:uFillTx/>
                <a:latin typeface="Poppins Light"/>
                <a:ea typeface="+mn-ea"/>
                <a:cs typeface="+mn-cs"/>
              </a:rPr>
              <a:t>1c</a:t>
            </a:r>
            <a:r>
              <a:rPr kumimoji="0" lang="en-GB" sz="1000" b="0" i="0" u="none" strike="noStrike" kern="1200" cap="none" spc="-10" normalizeH="0" baseline="0" noProof="0" dirty="0">
                <a:ln>
                  <a:noFill/>
                </a:ln>
                <a:solidFill>
                  <a:srgbClr val="000000"/>
                </a:solidFill>
                <a:effectLst/>
                <a:uLnTx/>
                <a:uFillTx/>
                <a:latin typeface="Poppins Light"/>
                <a:ea typeface="+mn-ea"/>
                <a:cs typeface="+mn-cs"/>
              </a:rPr>
              <a:t>, glycated haemoglobin; NHANES III, Third National Health and Nutrition Examination Survey; OR, odds ratio; </a:t>
            </a:r>
            <a:br>
              <a:rPr kumimoji="0" lang="en-GB" sz="1000" b="0" i="0" u="none" strike="noStrike" kern="1200" cap="none" spc="-10" normalizeH="0" baseline="0" noProof="0" dirty="0">
                <a:ln>
                  <a:noFill/>
                </a:ln>
                <a:solidFill>
                  <a:srgbClr val="000000"/>
                </a:solidFill>
                <a:effectLst/>
                <a:uLnTx/>
                <a:uFillTx/>
                <a:latin typeface="Poppins Light"/>
                <a:ea typeface="+mn-ea"/>
                <a:cs typeface="+mn-cs"/>
              </a:rPr>
            </a:br>
            <a:r>
              <a:rPr kumimoji="0" lang="en-GB" sz="1000" b="0" i="0" u="none" strike="noStrike" kern="1200" cap="none" spc="-10" normalizeH="0" baseline="0" noProof="0" dirty="0">
                <a:ln>
                  <a:noFill/>
                </a:ln>
                <a:solidFill>
                  <a:srgbClr val="000000"/>
                </a:solidFill>
                <a:effectLst/>
                <a:uLnTx/>
                <a:uFillTx/>
                <a:latin typeface="Poppins Light"/>
                <a:ea typeface="+mn-ea"/>
                <a:cs typeface="+mn-cs"/>
              </a:rPr>
              <a:t>RR, relative risk; T2DM, type 2 diabetes mellitus</a:t>
            </a:r>
          </a:p>
          <a:p>
            <a:pPr marL="0" marR="0" lvl="0" indent="0" algn="l" defTabSz="457200" rtl="0" eaLnBrk="1" fontAlgn="auto" latinLnBrk="0" hangingPunct="1">
              <a:lnSpc>
                <a:spcPct val="100000"/>
              </a:lnSpc>
              <a:spcBef>
                <a:spcPts val="0"/>
              </a:spcBef>
              <a:spcAft>
                <a:spcPts val="0"/>
              </a:spcAft>
              <a:buClr>
                <a:srgbClr val="005294"/>
              </a:buClr>
              <a:buSzTx/>
              <a:buFontTx/>
              <a:buNone/>
              <a:tabLst/>
              <a:defRPr/>
            </a:pPr>
            <a:r>
              <a:rPr kumimoji="0" lang="en-GB" sz="1000" b="1" i="0" u="none" strike="noStrike" kern="1200" cap="none" spc="0" normalizeH="0" baseline="0" noProof="0" dirty="0">
                <a:ln>
                  <a:noFill/>
                </a:ln>
                <a:solidFill>
                  <a:srgbClr val="000000"/>
                </a:solidFill>
                <a:effectLst/>
                <a:uLnTx/>
                <a:uFillTx/>
                <a:latin typeface="Poppins Light"/>
                <a:ea typeface="+mn-ea"/>
                <a:cs typeface="+mn-cs"/>
              </a:rPr>
              <a:t>1.</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Selvin</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E </a:t>
            </a:r>
            <a:r>
              <a:rPr kumimoji="0" lang="en-GB" sz="1000" b="0" i="1" u="none" strike="noStrike" kern="1200" cap="none" spc="0" normalizeH="0" baseline="0" noProof="0" dirty="0">
                <a:ln>
                  <a:noFill/>
                </a:ln>
                <a:solidFill>
                  <a:srgbClr val="000000"/>
                </a:solidFill>
                <a:effectLst/>
                <a:uLnTx/>
                <a:uFillTx/>
                <a:latin typeface="Poppins Light"/>
                <a:ea typeface="+mn-ea"/>
                <a:cs typeface="+mn-cs"/>
              </a:rPr>
              <a:t>et al. Diabetes Care</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2007;30:234–8; </a:t>
            </a:r>
            <a:r>
              <a:rPr kumimoji="0" lang="en-GB" sz="1000" b="1" i="0" u="none" strike="noStrike" kern="1200" cap="none" spc="0" normalizeH="0" baseline="0" noProof="0" dirty="0">
                <a:ln>
                  <a:noFill/>
                </a:ln>
                <a:solidFill>
                  <a:srgbClr val="000000"/>
                </a:solidFill>
                <a:effectLst/>
                <a:uLnTx/>
                <a:uFillTx/>
                <a:latin typeface="Poppins Light"/>
                <a:ea typeface="+mn-ea"/>
                <a:cs typeface="+mn-cs"/>
              </a:rPr>
              <a:t>2.</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a:t>
            </a:r>
            <a:r>
              <a:rPr kumimoji="0" lang="it-IT" sz="1000" b="0" i="0" u="none" strike="noStrike" kern="1200" cap="none" spc="0" normalizeH="0" baseline="0" noProof="0" dirty="0">
                <a:ln>
                  <a:noFill/>
                </a:ln>
                <a:solidFill>
                  <a:srgbClr val="000000"/>
                </a:solidFill>
                <a:effectLst/>
                <a:uLnTx/>
                <a:uFillTx/>
                <a:latin typeface="Poppins Light"/>
                <a:ea typeface="+mn-ea"/>
                <a:cs typeface="+mn-cs"/>
              </a:rPr>
              <a:t>Corona G </a:t>
            </a:r>
            <a:r>
              <a:rPr kumimoji="0" lang="it-IT" sz="1000" b="0" i="1" u="none" strike="noStrike" kern="1200" cap="none" spc="0" normalizeH="0" baseline="0" noProof="0" dirty="0">
                <a:ln>
                  <a:noFill/>
                </a:ln>
                <a:solidFill>
                  <a:srgbClr val="000000"/>
                </a:solidFill>
                <a:effectLst/>
                <a:uLnTx/>
                <a:uFillTx/>
                <a:latin typeface="Poppins Light"/>
                <a:ea typeface="+mn-ea"/>
                <a:cs typeface="+mn-cs"/>
              </a:rPr>
              <a:t>et al. </a:t>
            </a:r>
            <a:r>
              <a:rPr kumimoji="0" lang="en-GB" sz="1000" b="0" i="1" u="none" strike="noStrike" kern="1200" cap="none" spc="0" normalizeH="0" baseline="0" noProof="0" dirty="0">
                <a:ln>
                  <a:noFill/>
                </a:ln>
                <a:solidFill>
                  <a:srgbClr val="000000"/>
                </a:solidFill>
                <a:effectLst/>
                <a:uLnTx/>
                <a:uFillTx/>
                <a:latin typeface="Poppins Light"/>
                <a:ea typeface="+mn-ea"/>
                <a:cs typeface="+mn-cs"/>
              </a:rPr>
              <a:t>J Sex Med</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2011;34:528–40.</a:t>
            </a:r>
          </a:p>
        </p:txBody>
      </p:sp>
    </p:spTree>
    <p:extLst>
      <p:ext uri="{BB962C8B-B14F-4D97-AF65-F5344CB8AC3E}">
        <p14:creationId xmlns:p14="http://schemas.microsoft.com/office/powerpoint/2010/main" val="1779831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6596" y="5508366"/>
            <a:ext cx="10087641" cy="861774"/>
          </a:xfrm>
          <a:prstGeom prst="rect">
            <a:avLst/>
          </a:prstGeom>
          <a:noFill/>
        </p:spPr>
        <p:txBody>
          <a:bodyPr wrap="square" rtlCol="0" anchor="b">
            <a:spAutoFit/>
          </a:bodyPr>
          <a:lstStyle/>
          <a:p>
            <a:pPr marL="0" marR="0" lvl="1" indent="0" algn="l" defTabSz="457200" rtl="0" eaLnBrk="1" fontAlgn="auto" latinLnBrk="0" hangingPunct="1">
              <a:lnSpc>
                <a:spcPct val="100000"/>
              </a:lnSpc>
              <a:spcBef>
                <a:spcPts val="0"/>
              </a:spcBef>
              <a:spcAft>
                <a:spcPts val="0"/>
              </a:spcAft>
              <a:buClr>
                <a:srgbClr val="005294"/>
              </a:buClr>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AACE, American Association of Clinical Endocrinologists; ACE, American College of Endocrinology; ADA, American Diabetes Association; BSSM, British Society for Sexual Medicine; EAU, Eur</a:t>
            </a:r>
            <a:r>
              <a:rPr kumimoji="0" lang="en-GB" sz="1000" b="0" i="0" u="none" strike="noStrike" kern="1200" cap="none" spc="-10" normalizeH="0" baseline="0" noProof="0" dirty="0">
                <a:ln>
                  <a:noFill/>
                </a:ln>
                <a:solidFill>
                  <a:srgbClr val="000000"/>
                </a:solidFill>
                <a:effectLst/>
                <a:uLnTx/>
                <a:uFillTx/>
                <a:latin typeface="Poppins Light"/>
                <a:ea typeface="+mn-ea"/>
                <a:cs typeface="+mn-cs"/>
              </a:rPr>
              <a:t>opean Associate of Urology; ED, erectile dysfunction; T2DM, type 2 diabetes mellitus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Poppins Light"/>
                <a:ea typeface="+mn-ea"/>
                <a:cs typeface="+mn-cs"/>
              </a:rPr>
              <a:t>1.</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Hackett G </a:t>
            </a:r>
            <a:r>
              <a:rPr kumimoji="0" lang="en-GB" sz="1000" b="0" i="1" u="none" strike="noStrike" kern="1200" cap="none" spc="0" normalizeH="0" baseline="0" noProof="0" dirty="0">
                <a:ln>
                  <a:noFill/>
                </a:ln>
                <a:solidFill>
                  <a:srgbClr val="000000"/>
                </a:solidFill>
                <a:effectLst/>
                <a:uLnTx/>
                <a:uFillTx/>
                <a:latin typeface="Poppins Light"/>
                <a:ea typeface="+mn-ea"/>
                <a:cs typeface="+mn-cs"/>
              </a:rPr>
              <a:t>et al. J Sex Med</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2017;14:1504–23; </a:t>
            </a:r>
            <a:r>
              <a:rPr kumimoji="0" lang="en-GB" sz="1000" b="1" i="0" u="none" strike="noStrike" kern="1200" cap="none" spc="0" normalizeH="0" baseline="0" noProof="0" dirty="0">
                <a:ln>
                  <a:noFill/>
                </a:ln>
                <a:solidFill>
                  <a:srgbClr val="000000"/>
                </a:solidFill>
                <a:effectLst/>
                <a:uLnTx/>
                <a:uFillTx/>
                <a:latin typeface="Poppins Light"/>
                <a:ea typeface="+mn-ea"/>
                <a:cs typeface="+mn-cs"/>
              </a:rPr>
              <a:t>2.</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Garvey WT et al.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Endocr</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Pract</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2016;22(Suppl. 3):1–203; </a:t>
            </a:r>
            <a:r>
              <a:rPr kumimoji="0" lang="en-US" sz="1000" b="1" i="0" u="none" strike="noStrike" kern="1200" cap="none" spc="0" normalizeH="0" baseline="0" noProof="0" dirty="0">
                <a:ln>
                  <a:noFill/>
                </a:ln>
                <a:solidFill>
                  <a:srgbClr val="000000"/>
                </a:solidFill>
                <a:effectLst/>
                <a:uLnTx/>
                <a:uFillTx/>
                <a:latin typeface="Poppins Light"/>
                <a:ea typeface="+mn-ea"/>
                <a:cs typeface="+mn-cs"/>
              </a:rPr>
              <a:t>3.</a:t>
            </a:r>
            <a:r>
              <a:rPr kumimoji="0" lang="en-US" sz="1000" b="0" i="0" u="none" strike="noStrike" kern="1200" cap="none" spc="0" normalizeH="0" baseline="0" noProof="0" dirty="0">
                <a:ln>
                  <a:noFill/>
                </a:ln>
                <a:solidFill>
                  <a:srgbClr val="000000"/>
                </a:solidFill>
                <a:effectLst/>
                <a:uLnTx/>
                <a:uFillTx/>
                <a:latin typeface="Poppins Light"/>
                <a:ea typeface="+mn-ea"/>
                <a:cs typeface="+mn-cs"/>
              </a:rPr>
              <a:t> American Diabetes Association. </a:t>
            </a:r>
            <a:r>
              <a:rPr kumimoji="0" lang="en-US" sz="1000" b="0" i="1" u="none" strike="noStrike" kern="1200" cap="none" spc="0" normalizeH="0" baseline="0" noProof="0" dirty="0">
                <a:ln>
                  <a:noFill/>
                </a:ln>
                <a:solidFill>
                  <a:srgbClr val="000000"/>
                </a:solidFill>
                <a:effectLst/>
                <a:uLnTx/>
                <a:uFillTx/>
                <a:latin typeface="Poppins Light"/>
                <a:ea typeface="+mn-ea"/>
                <a:cs typeface="+mn-cs"/>
              </a:rPr>
              <a:t>Diabetes Care</a:t>
            </a:r>
            <a:r>
              <a:rPr kumimoji="0" lang="en-US" sz="1000" b="0" i="0" u="none" strike="noStrike" kern="1200" cap="none" spc="0" normalizeH="0" baseline="0" noProof="0" dirty="0">
                <a:ln>
                  <a:noFill/>
                </a:ln>
                <a:solidFill>
                  <a:srgbClr val="000000"/>
                </a:solidFill>
                <a:effectLst/>
                <a:uLnTx/>
                <a:uFillTx/>
                <a:latin typeface="Poppins Light"/>
                <a:ea typeface="+mn-ea"/>
                <a:cs typeface="+mn-cs"/>
              </a:rPr>
              <a:t> 2019;42(Suppl.1):S34–S45; </a:t>
            </a:r>
            <a:r>
              <a:rPr kumimoji="0" lang="en-GB" sz="1000" b="1" i="0" u="none" strike="noStrike" kern="1200" cap="none" spc="0" normalizeH="0" baseline="0" noProof="0" dirty="0">
                <a:ln>
                  <a:noFill/>
                </a:ln>
                <a:solidFill>
                  <a:srgbClr val="000000"/>
                </a:solidFill>
                <a:effectLst/>
                <a:uLnTx/>
                <a:uFillTx/>
                <a:latin typeface="Poppins Light"/>
                <a:ea typeface="+mn-ea"/>
                <a:cs typeface="+mn-cs"/>
              </a:rPr>
              <a:t>4.</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Dohle</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GR </a:t>
            </a:r>
            <a:r>
              <a:rPr kumimoji="0" lang="en-GB" sz="1000" b="0" i="1" u="none" strike="noStrike" kern="1200" cap="none" spc="0" normalizeH="0" baseline="0" noProof="0" dirty="0">
                <a:ln>
                  <a:noFill/>
                </a:ln>
                <a:solidFill>
                  <a:srgbClr val="000000"/>
                </a:solidFill>
                <a:effectLst/>
                <a:uLnTx/>
                <a:uFillTx/>
                <a:latin typeface="Poppins Light"/>
                <a:ea typeface="+mn-ea"/>
                <a:cs typeface="+mn-cs"/>
              </a:rPr>
              <a:t>et al.</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European Association of Urology Guidelines on Male Hypogonadism 2018. Available at: https://uroweb.org/guideline/male-hypogonadism/ (last accessed September 2020).</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itle 1"/>
          <p:cNvSpPr>
            <a:spLocks noGrp="1"/>
          </p:cNvSpPr>
          <p:nvPr>
            <p:ph type="title"/>
          </p:nvPr>
        </p:nvSpPr>
        <p:spPr>
          <a:xfrm>
            <a:off x="298881" y="79292"/>
            <a:ext cx="11176986" cy="834047"/>
          </a:xfrm>
        </p:spPr>
        <p:txBody>
          <a:bodyPr>
            <a:noAutofit/>
          </a:bodyPr>
          <a:lstStyle/>
          <a:p>
            <a:r>
              <a:rPr lang="en-GB" sz="3600" spc="-20" dirty="0">
                <a:solidFill>
                  <a:schemeClr val="accent5"/>
                </a:solidFill>
              </a:rPr>
              <a:t>Guideline recommendations for men with T2DM</a:t>
            </a:r>
          </a:p>
        </p:txBody>
      </p:sp>
      <p:grpSp>
        <p:nvGrpSpPr>
          <p:cNvPr id="2060" name="Group 2059"/>
          <p:cNvGrpSpPr/>
          <p:nvPr/>
        </p:nvGrpSpPr>
        <p:grpSpPr>
          <a:xfrm>
            <a:off x="713173" y="917544"/>
            <a:ext cx="10348404" cy="4374738"/>
            <a:chOff x="379864" y="917544"/>
            <a:chExt cx="8384273" cy="4374738"/>
          </a:xfrm>
        </p:grpSpPr>
        <p:sp>
          <p:nvSpPr>
            <p:cNvPr id="40" name="Content Placeholder 2"/>
            <p:cNvSpPr txBox="1">
              <a:spLocks/>
            </p:cNvSpPr>
            <p:nvPr/>
          </p:nvSpPr>
          <p:spPr>
            <a:xfrm>
              <a:off x="379865" y="917544"/>
              <a:ext cx="8384272" cy="4374738"/>
            </a:xfrm>
            <a:prstGeom prst="roundRect">
              <a:avLst>
                <a:gd name="adj" fmla="val 8598"/>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005294"/>
                </a:buClr>
                <a:buSzTx/>
                <a:buFont typeface="Arial"/>
                <a:buNone/>
                <a:tabLst/>
                <a:defRPr/>
              </a:pPr>
              <a:endParaRPr kumimoji="0" lang="en-GB" sz="1800" b="0" i="0" u="none" strike="noStrike" kern="1200" cap="none" spc="0" normalizeH="0" baseline="0" noProof="0" dirty="0">
                <a:ln>
                  <a:noFill/>
                </a:ln>
                <a:solidFill>
                  <a:srgbClr val="005294"/>
                </a:solidFill>
                <a:effectLst/>
                <a:uLnTx/>
                <a:uFillTx/>
                <a:latin typeface="Calibri"/>
                <a:ea typeface="+mn-ea"/>
                <a:cs typeface="+mn-cs"/>
              </a:endParaRPr>
            </a:p>
          </p:txBody>
        </p:sp>
        <p:sp>
          <p:nvSpPr>
            <p:cNvPr id="41" name="Round Same Side Corner Rectangle 40"/>
            <p:cNvSpPr/>
            <p:nvPr/>
          </p:nvSpPr>
          <p:spPr>
            <a:xfrm flipV="1">
              <a:off x="379865" y="4360181"/>
              <a:ext cx="8384271" cy="931954"/>
            </a:xfrm>
            <a:prstGeom prst="round2SameRect">
              <a:avLst>
                <a:gd name="adj1" fmla="val 31886"/>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2" name="Content Placeholder 2"/>
            <p:cNvSpPr txBox="1">
              <a:spLocks/>
            </p:cNvSpPr>
            <p:nvPr/>
          </p:nvSpPr>
          <p:spPr>
            <a:xfrm>
              <a:off x="3376083" y="4388775"/>
              <a:ext cx="5325156" cy="874914"/>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prstClr val="white"/>
                </a:buClr>
                <a:buSzTx/>
                <a:buFont typeface="Arial"/>
                <a:buChar char="•"/>
                <a:tabLst/>
                <a:defRPr/>
              </a:pPr>
              <a:r>
                <a:rPr kumimoji="0" lang="en-GB" sz="1600" b="0" i="0" u="none" strike="noStrike" kern="1200" cap="none" spc="0" normalizeH="0" baseline="0" noProof="0" dirty="0">
                  <a:ln>
                    <a:noFill/>
                  </a:ln>
                  <a:solidFill>
                    <a:prstClr val="white"/>
                  </a:solidFill>
                  <a:effectLst/>
                  <a:uLnTx/>
                  <a:uFillTx/>
                  <a:latin typeface="Poppins Light"/>
                  <a:ea typeface="+mn-ea"/>
                  <a:cs typeface="+mn-cs"/>
                </a:rPr>
                <a:t>Consider testosterone assessment in men with a disease or treatment in which testosterone deficiency is common and in whom treatment may be indicated, such as T2DM</a:t>
              </a:r>
              <a:endParaRPr kumimoji="0" lang="en-GB" sz="1600" b="1" i="0" u="none" strike="noStrike" kern="1200" cap="none" spc="0" normalizeH="0" baseline="0" noProof="0" dirty="0">
                <a:ln>
                  <a:noFill/>
                </a:ln>
                <a:solidFill>
                  <a:prstClr val="white"/>
                </a:solidFill>
                <a:effectLst/>
                <a:uLnTx/>
                <a:uFillTx/>
                <a:latin typeface="Poppins Light"/>
                <a:ea typeface="+mn-ea"/>
                <a:cs typeface="+mn-cs"/>
              </a:endParaRPr>
            </a:p>
          </p:txBody>
        </p:sp>
        <p:sp>
          <p:nvSpPr>
            <p:cNvPr id="56" name="Round Same Side Corner Rectangle 55"/>
            <p:cNvSpPr/>
            <p:nvPr/>
          </p:nvSpPr>
          <p:spPr>
            <a:xfrm>
              <a:off x="379864" y="917544"/>
              <a:ext cx="8384271" cy="646331"/>
            </a:xfrm>
            <a:prstGeom prst="round2SameRect">
              <a:avLst>
                <a:gd name="adj1" fmla="val 46070"/>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7" name="Rectangle 56"/>
            <p:cNvSpPr/>
            <p:nvPr/>
          </p:nvSpPr>
          <p:spPr>
            <a:xfrm>
              <a:off x="457156" y="1021918"/>
              <a:ext cx="162095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Guideline</a:t>
              </a:r>
              <a:endParaRPr kumimoji="0" lang="en-GB" sz="2400" b="1" i="0" u="none" strike="noStrike" kern="1200" cap="none" spc="0" normalizeH="0" baseline="30000" noProof="0" dirty="0">
                <a:ln>
                  <a:noFill/>
                </a:ln>
                <a:solidFill>
                  <a:prstClr val="white"/>
                </a:solidFill>
                <a:effectLst/>
                <a:uLnTx/>
                <a:uFillTx/>
                <a:latin typeface="Poppins Light"/>
                <a:ea typeface="+mn-ea"/>
                <a:cs typeface="+mn-cs"/>
              </a:endParaRPr>
            </a:p>
          </p:txBody>
        </p:sp>
        <p:sp>
          <p:nvSpPr>
            <p:cNvPr id="58" name="Rectangle 57"/>
            <p:cNvSpPr/>
            <p:nvPr/>
          </p:nvSpPr>
          <p:spPr>
            <a:xfrm>
              <a:off x="3251204" y="1021918"/>
              <a:ext cx="295144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Poppins Light"/>
                  <a:ea typeface="+mn-ea"/>
                  <a:cs typeface="+mn-cs"/>
                </a:rPr>
                <a:t>Recommendation</a:t>
              </a:r>
              <a:endParaRPr kumimoji="0" lang="en-GB" sz="2400" b="1" i="0" u="none" strike="noStrike" kern="1200" cap="none" spc="0" normalizeH="0" baseline="30000" noProof="0" dirty="0">
                <a:ln>
                  <a:noFill/>
                </a:ln>
                <a:solidFill>
                  <a:prstClr val="white"/>
                </a:solidFill>
                <a:effectLst/>
                <a:uLnTx/>
                <a:uFillTx/>
                <a:latin typeface="Poppins Light"/>
                <a:ea typeface="+mn-ea"/>
                <a:cs typeface="+mn-cs"/>
              </a:endParaRPr>
            </a:p>
          </p:txBody>
        </p:sp>
        <p:sp>
          <p:nvSpPr>
            <p:cNvPr id="61" name="Content Placeholder 2"/>
            <p:cNvSpPr txBox="1">
              <a:spLocks/>
            </p:cNvSpPr>
            <p:nvPr/>
          </p:nvSpPr>
          <p:spPr>
            <a:xfrm>
              <a:off x="3376083" y="1797782"/>
              <a:ext cx="5325156" cy="464289"/>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600" b="0" i="0" u="none" strike="noStrike" kern="1200" cap="none" spc="0" normalizeH="0" baseline="0" noProof="0" dirty="0">
                  <a:ln>
                    <a:noFill/>
                  </a:ln>
                  <a:solidFill>
                    <a:srgbClr val="005294"/>
                  </a:solidFill>
                  <a:effectLst/>
                  <a:uLnTx/>
                  <a:uFillTx/>
                  <a:latin typeface="Poppins Light"/>
                  <a:ea typeface="+mn-ea"/>
                  <a:cs typeface="+mn-cs"/>
                </a:rPr>
                <a:t>Screen for testosterone deficiency in all men with T2DM</a:t>
              </a:r>
              <a:endParaRPr kumimoji="0" lang="en-GB" sz="1600" b="1" i="0" u="none" strike="noStrike" kern="1200" cap="none" spc="0" normalizeH="0" baseline="30000" noProof="0" dirty="0">
                <a:ln>
                  <a:noFill/>
                </a:ln>
                <a:solidFill>
                  <a:srgbClr val="005294"/>
                </a:solidFill>
                <a:effectLst/>
                <a:uLnTx/>
                <a:uFillTx/>
                <a:latin typeface="Poppins Light"/>
                <a:ea typeface="+mn-ea"/>
                <a:cs typeface="+mn-cs"/>
              </a:endParaRPr>
            </a:p>
          </p:txBody>
        </p:sp>
        <p:grpSp>
          <p:nvGrpSpPr>
            <p:cNvPr id="62" name="Group 61"/>
            <p:cNvGrpSpPr/>
            <p:nvPr/>
          </p:nvGrpSpPr>
          <p:grpSpPr>
            <a:xfrm>
              <a:off x="1337064" y="4509940"/>
              <a:ext cx="1972635" cy="632583"/>
              <a:chOff x="402265" y="1865812"/>
              <a:chExt cx="1972635" cy="632583"/>
            </a:xfrm>
          </p:grpSpPr>
          <p:sp>
            <p:nvSpPr>
              <p:cNvPr id="63" name="Rectangle 62"/>
              <p:cNvSpPr/>
              <p:nvPr/>
            </p:nvSpPr>
            <p:spPr>
              <a:xfrm>
                <a:off x="402265" y="1865812"/>
                <a:ext cx="1972635" cy="632583"/>
              </a:xfrm>
              <a:prstGeom prst="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64" name="Picture 10" descr="http://epad.uroweb.org/wp-content/uploads/logo_ea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34" y="1958676"/>
                <a:ext cx="1844835" cy="459555"/>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Rectangle 69"/>
            <p:cNvSpPr/>
            <p:nvPr/>
          </p:nvSpPr>
          <p:spPr>
            <a:xfrm>
              <a:off x="525244" y="4641565"/>
              <a:ext cx="699230" cy="369332"/>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Poppins Light"/>
                  <a:ea typeface="+mn-ea"/>
                  <a:cs typeface="+mn-cs"/>
                </a:rPr>
                <a:t>EAU</a:t>
              </a:r>
              <a:r>
                <a:rPr kumimoji="0" lang="en-GB" sz="1800" b="1" i="0" u="none" strike="noStrike" kern="1200" cap="none" spc="0" normalizeH="0" baseline="30000" noProof="0" dirty="0">
                  <a:ln>
                    <a:noFill/>
                  </a:ln>
                  <a:solidFill>
                    <a:srgbClr val="FFFFFF"/>
                  </a:solidFill>
                  <a:effectLst/>
                  <a:uLnTx/>
                  <a:uFillTx/>
                  <a:latin typeface="Poppins Light"/>
                  <a:ea typeface="+mn-ea"/>
                  <a:cs typeface="+mn-cs"/>
                </a:rPr>
                <a:t>4</a:t>
              </a:r>
            </a:p>
          </p:txBody>
        </p:sp>
        <p:sp>
          <p:nvSpPr>
            <p:cNvPr id="10" name="Rectangle 9"/>
            <p:cNvSpPr/>
            <p:nvPr/>
          </p:nvSpPr>
          <p:spPr>
            <a:xfrm>
              <a:off x="379866" y="2495977"/>
              <a:ext cx="8384270" cy="9326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2055" name="Group 2054"/>
            <p:cNvGrpSpPr/>
            <p:nvPr/>
          </p:nvGrpSpPr>
          <p:grpSpPr>
            <a:xfrm>
              <a:off x="1448786" y="2493969"/>
              <a:ext cx="1749191" cy="936118"/>
              <a:chOff x="1428080" y="2514466"/>
              <a:chExt cx="1835318" cy="982211"/>
            </a:xfrm>
          </p:grpSpPr>
          <p:grpSp>
            <p:nvGrpSpPr>
              <p:cNvPr id="2048" name="Group 2047"/>
              <p:cNvGrpSpPr/>
              <p:nvPr/>
            </p:nvGrpSpPr>
            <p:grpSpPr>
              <a:xfrm>
                <a:off x="2265650" y="2566563"/>
                <a:ext cx="997748" cy="878018"/>
                <a:chOff x="9565650" y="4337340"/>
                <a:chExt cx="2053158" cy="1806779"/>
              </a:xfrm>
              <a:effectLst>
                <a:outerShdw blurRad="50800" dist="38100" dir="2700000" algn="tl" rotWithShape="0">
                  <a:prstClr val="black">
                    <a:alpha val="40000"/>
                  </a:prstClr>
                </a:outerShdw>
              </a:effectLst>
            </p:grpSpPr>
            <p:sp>
              <p:nvSpPr>
                <p:cNvPr id="18" name="Isosceles Triangle 17"/>
                <p:cNvSpPr/>
                <p:nvPr/>
              </p:nvSpPr>
              <p:spPr>
                <a:xfrm>
                  <a:off x="9758092" y="4419553"/>
                  <a:ext cx="1683484" cy="163646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2056" name="Picture 8" descr="See the source imag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65650" y="4337340"/>
                  <a:ext cx="2053158" cy="18067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1428080" y="2514466"/>
                <a:ext cx="982210" cy="982211"/>
                <a:chOff x="8701238" y="1"/>
                <a:chExt cx="2257425" cy="2257426"/>
              </a:xfrm>
              <a:effectLst>
                <a:outerShdw blurRad="50800" dist="38100" dir="2700000" algn="tl" rotWithShape="0">
                  <a:prstClr val="black">
                    <a:alpha val="40000"/>
                  </a:prstClr>
                </a:outerShdw>
              </a:effectLst>
            </p:grpSpPr>
            <p:sp>
              <p:nvSpPr>
                <p:cNvPr id="16" name="Oval 15"/>
                <p:cNvSpPr/>
                <p:nvPr/>
              </p:nvSpPr>
              <p:spPr>
                <a:xfrm>
                  <a:off x="8800354" y="98385"/>
                  <a:ext cx="2049450" cy="20494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72" name="Picture 6" descr="See the source image"/>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701238" y="1"/>
                  <a:ext cx="2257425" cy="225742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5" name="Rectangle 64"/>
            <p:cNvSpPr/>
            <p:nvPr/>
          </p:nvSpPr>
          <p:spPr>
            <a:xfrm>
              <a:off x="461124" y="1845260"/>
              <a:ext cx="827471" cy="369332"/>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294"/>
                  </a:solidFill>
                  <a:effectLst/>
                  <a:uLnTx/>
                  <a:uFillTx/>
                  <a:latin typeface="Poppins Light"/>
                  <a:ea typeface="+mn-ea"/>
                  <a:cs typeface="+mn-cs"/>
                </a:rPr>
                <a:t>BSSM</a:t>
              </a:r>
              <a:r>
                <a:rPr kumimoji="0" lang="en-GB" sz="1800" b="1" i="0" u="none" strike="noStrike" kern="1200" cap="none" spc="0" normalizeH="0" baseline="30000" noProof="0" dirty="0">
                  <a:ln>
                    <a:noFill/>
                  </a:ln>
                  <a:solidFill>
                    <a:srgbClr val="005294"/>
                  </a:solidFill>
                  <a:effectLst/>
                  <a:uLnTx/>
                  <a:uFillTx/>
                  <a:latin typeface="Poppins Light"/>
                  <a:ea typeface="+mn-ea"/>
                  <a:cs typeface="+mn-cs"/>
                </a:rPr>
                <a:t>1</a:t>
              </a:r>
            </a:p>
          </p:txBody>
        </p:sp>
        <p:grpSp>
          <p:nvGrpSpPr>
            <p:cNvPr id="2049" name="Group 2048"/>
            <p:cNvGrpSpPr/>
            <p:nvPr/>
          </p:nvGrpSpPr>
          <p:grpSpPr>
            <a:xfrm>
              <a:off x="1903457" y="1599115"/>
              <a:ext cx="839848" cy="839849"/>
              <a:chOff x="-944020" y="1756951"/>
              <a:chExt cx="1198298" cy="1198299"/>
            </a:xfrm>
            <a:effectLst>
              <a:outerShdw blurRad="50800" dist="38100" dir="2700000" algn="tl" rotWithShape="0">
                <a:prstClr val="black">
                  <a:alpha val="40000"/>
                </a:prstClr>
              </a:outerShdw>
            </a:effectLst>
          </p:grpSpPr>
          <p:sp>
            <p:nvSpPr>
              <p:cNvPr id="13" name="Oval 12"/>
              <p:cNvSpPr/>
              <p:nvPr/>
            </p:nvSpPr>
            <p:spPr>
              <a:xfrm>
                <a:off x="-944020" y="1756951"/>
                <a:ext cx="1198298" cy="119829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74" name="Picture 2"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020" y="1756951"/>
                <a:ext cx="1198298" cy="1198299"/>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9740" y="3480489"/>
              <a:ext cx="827283" cy="82728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80" name="Content Placeholder 2"/>
            <p:cNvSpPr txBox="1">
              <a:spLocks/>
            </p:cNvSpPr>
            <p:nvPr/>
          </p:nvSpPr>
          <p:spPr>
            <a:xfrm>
              <a:off x="3376083" y="3516291"/>
              <a:ext cx="5325156" cy="755678"/>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600" b="0" i="0" u="none" strike="noStrike" kern="1200" cap="none" spc="-20" normalizeH="0" baseline="0" noProof="0" dirty="0">
                  <a:ln>
                    <a:noFill/>
                  </a:ln>
                  <a:solidFill>
                    <a:srgbClr val="005294"/>
                  </a:solidFill>
                  <a:effectLst/>
                  <a:uLnTx/>
                  <a:uFillTx/>
                  <a:latin typeface="Poppins Light"/>
                  <a:ea typeface="+mn-ea"/>
                  <a:cs typeface="+mn-cs"/>
                </a:rPr>
                <a:t>In men with diabetes and symptoms or signs of testosterone deficiency, </a:t>
              </a:r>
              <a:r>
                <a:rPr kumimoji="0" lang="en-GB" sz="1600" b="0" i="1" u="none" strike="noStrike" kern="1200" cap="none" spc="-20" normalizeH="0" baseline="0" noProof="0" dirty="0">
                  <a:ln>
                    <a:noFill/>
                  </a:ln>
                  <a:solidFill>
                    <a:srgbClr val="005294"/>
                  </a:solidFill>
                  <a:effectLst/>
                  <a:uLnTx/>
                  <a:uFillTx/>
                  <a:latin typeface="Poppins Light"/>
                  <a:ea typeface="+mn-ea"/>
                  <a:cs typeface="+mn-cs"/>
                </a:rPr>
                <a:t>e.g.</a:t>
              </a:r>
              <a:r>
                <a:rPr kumimoji="0" lang="en-GB" sz="1600" b="0" i="0" u="none" strike="noStrike" kern="1200" cap="none" spc="-20" normalizeH="0" baseline="0" noProof="0" dirty="0">
                  <a:ln>
                    <a:noFill/>
                  </a:ln>
                  <a:solidFill>
                    <a:srgbClr val="005294"/>
                  </a:solidFill>
                  <a:effectLst/>
                  <a:uLnTx/>
                  <a:uFillTx/>
                  <a:latin typeface="Poppins Light"/>
                  <a:ea typeface="+mn-ea"/>
                  <a:cs typeface="+mn-cs"/>
                </a:rPr>
                <a:t> decreased libido or ED, consider screening with a morning serum testosterone</a:t>
              </a:r>
              <a:r>
                <a:rPr kumimoji="0" lang="en-GB" sz="1600" b="0" i="0" u="none" strike="noStrike" kern="1200" cap="none" spc="0" normalizeH="0" baseline="0" noProof="0" dirty="0">
                  <a:ln>
                    <a:noFill/>
                  </a:ln>
                  <a:solidFill>
                    <a:srgbClr val="005294"/>
                  </a:solidFill>
                  <a:effectLst/>
                  <a:uLnTx/>
                  <a:uFillTx/>
                  <a:latin typeface="Poppins Light"/>
                  <a:ea typeface="+mn-ea"/>
                  <a:cs typeface="+mn-cs"/>
                </a:rPr>
                <a:t> level</a:t>
              </a:r>
              <a:endParaRPr kumimoji="0" lang="en-GB" sz="1600" b="1" i="0" u="none" strike="noStrike" kern="1200" cap="none" spc="0" normalizeH="0" baseline="30000" noProof="0" dirty="0">
                <a:ln>
                  <a:noFill/>
                </a:ln>
                <a:solidFill>
                  <a:srgbClr val="005294"/>
                </a:solidFill>
                <a:effectLst/>
                <a:uLnTx/>
                <a:uFillTx/>
                <a:latin typeface="Poppins Light"/>
                <a:ea typeface="+mn-ea"/>
                <a:cs typeface="+mn-cs"/>
              </a:endParaRPr>
            </a:p>
          </p:txBody>
        </p:sp>
        <p:sp>
          <p:nvSpPr>
            <p:cNvPr id="81" name="Rectangle 80"/>
            <p:cNvSpPr/>
            <p:nvPr/>
          </p:nvSpPr>
          <p:spPr>
            <a:xfrm>
              <a:off x="433071" y="2638862"/>
              <a:ext cx="883576" cy="646331"/>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Poppins Light"/>
                  <a:ea typeface="+mn-ea"/>
                  <a:cs typeface="+mn-cs"/>
                </a:rPr>
                <a:t>AACE/</a:t>
              </a:r>
              <a:br>
                <a:rPr kumimoji="0" lang="en-GB" sz="1800" b="1" i="0" u="none" strike="noStrike" kern="1200" cap="none" spc="0" normalizeH="0" baseline="0" noProof="0" dirty="0">
                  <a:ln>
                    <a:noFill/>
                  </a:ln>
                  <a:solidFill>
                    <a:srgbClr val="FFFFFF"/>
                  </a:solidFill>
                  <a:effectLst/>
                  <a:uLnTx/>
                  <a:uFillTx/>
                  <a:latin typeface="Poppins Light"/>
                  <a:ea typeface="+mn-ea"/>
                  <a:cs typeface="+mn-cs"/>
                </a:rPr>
              </a:br>
              <a:r>
                <a:rPr kumimoji="0" lang="en-GB" sz="1800" b="1" i="0" u="none" strike="noStrike" kern="1200" cap="none" spc="0" normalizeH="0" baseline="0" noProof="0" dirty="0">
                  <a:ln>
                    <a:noFill/>
                  </a:ln>
                  <a:solidFill>
                    <a:srgbClr val="FFFFFF"/>
                  </a:solidFill>
                  <a:effectLst/>
                  <a:uLnTx/>
                  <a:uFillTx/>
                  <a:latin typeface="Poppins Light"/>
                  <a:ea typeface="+mn-ea"/>
                  <a:cs typeface="+mn-cs"/>
                </a:rPr>
                <a:t>ACE</a:t>
              </a:r>
              <a:r>
                <a:rPr kumimoji="0" lang="en-GB" sz="1800" b="1" i="0" u="none" strike="noStrike" kern="1200" cap="none" spc="0" normalizeH="0" baseline="30000" noProof="0" dirty="0">
                  <a:ln>
                    <a:noFill/>
                  </a:ln>
                  <a:solidFill>
                    <a:srgbClr val="FFFFFF"/>
                  </a:solidFill>
                  <a:effectLst/>
                  <a:uLnTx/>
                  <a:uFillTx/>
                  <a:latin typeface="Poppins Light"/>
                  <a:ea typeface="+mn-ea"/>
                  <a:cs typeface="+mn-cs"/>
                </a:rPr>
                <a:t>2</a:t>
              </a:r>
            </a:p>
          </p:txBody>
        </p:sp>
        <p:sp>
          <p:nvSpPr>
            <p:cNvPr id="82" name="Content Placeholder 2"/>
            <p:cNvSpPr txBox="1">
              <a:spLocks/>
            </p:cNvSpPr>
            <p:nvPr/>
          </p:nvSpPr>
          <p:spPr>
            <a:xfrm>
              <a:off x="3376083" y="2577077"/>
              <a:ext cx="5325156" cy="769901"/>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prstClr val="white"/>
                </a:buClr>
                <a:buSzTx/>
                <a:buFont typeface="Arial"/>
                <a:buChar char="•"/>
                <a:tabLst/>
                <a:defRPr/>
              </a:pPr>
              <a:r>
                <a:rPr kumimoji="0" lang="en-GB" sz="1600" b="0" i="0" u="none" strike="noStrike" kern="1200" cap="none" spc="0" normalizeH="0" baseline="0" noProof="0" dirty="0">
                  <a:ln>
                    <a:noFill/>
                  </a:ln>
                  <a:solidFill>
                    <a:prstClr val="white"/>
                  </a:solidFill>
                  <a:effectLst/>
                  <a:uLnTx/>
                  <a:uFillTx/>
                  <a:latin typeface="Poppins Light"/>
                  <a:ea typeface="+mn-ea"/>
                  <a:cs typeface="+mn-cs"/>
                </a:rPr>
                <a:t>All male patients with T2DM should be evaluated to exclude testosterone deficiency</a:t>
              </a:r>
              <a:endParaRPr kumimoji="0" lang="en-GB" sz="1600" b="1" i="0" u="none" strike="noStrike" kern="1200" cap="none" spc="0" normalizeH="0" baseline="0" noProof="0" dirty="0">
                <a:ln>
                  <a:noFill/>
                </a:ln>
                <a:solidFill>
                  <a:prstClr val="white"/>
                </a:solidFill>
                <a:effectLst/>
                <a:uLnTx/>
                <a:uFillTx/>
                <a:latin typeface="Poppins Light"/>
                <a:ea typeface="+mn-ea"/>
                <a:cs typeface="+mn-cs"/>
              </a:endParaRPr>
            </a:p>
          </p:txBody>
        </p:sp>
        <p:sp>
          <p:nvSpPr>
            <p:cNvPr id="83" name="Rectangle 82"/>
            <p:cNvSpPr/>
            <p:nvPr/>
          </p:nvSpPr>
          <p:spPr>
            <a:xfrm>
              <a:off x="505207" y="3709464"/>
              <a:ext cx="739305" cy="369332"/>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294"/>
                  </a:solidFill>
                  <a:effectLst/>
                  <a:uLnTx/>
                  <a:uFillTx/>
                  <a:latin typeface="Poppins Light"/>
                  <a:ea typeface="+mn-ea"/>
                  <a:cs typeface="+mn-cs"/>
                </a:rPr>
                <a:t>ADA</a:t>
              </a:r>
              <a:r>
                <a:rPr kumimoji="0" lang="en-GB" sz="1800" b="1" i="0" u="none" strike="noStrike" kern="1200" cap="none" spc="0" normalizeH="0" baseline="30000" noProof="0" dirty="0">
                  <a:ln>
                    <a:noFill/>
                  </a:ln>
                  <a:solidFill>
                    <a:srgbClr val="005294"/>
                  </a:solidFill>
                  <a:effectLst/>
                  <a:uLnTx/>
                  <a:uFillTx/>
                  <a:latin typeface="Poppins Light"/>
                  <a:ea typeface="+mn-ea"/>
                  <a:cs typeface="+mn-cs"/>
                </a:rPr>
                <a:t>3</a:t>
              </a:r>
            </a:p>
          </p:txBody>
        </p:sp>
      </p:grpSp>
    </p:spTree>
    <p:extLst>
      <p:ext uri="{BB962C8B-B14F-4D97-AF65-F5344CB8AC3E}">
        <p14:creationId xmlns:p14="http://schemas.microsoft.com/office/powerpoint/2010/main" val="2139555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609" y="4878245"/>
            <a:ext cx="3489862" cy="707886"/>
          </a:xfrm>
          <a:prstGeom prst="rect">
            <a:avLst/>
          </a:prstGeom>
          <a:noFill/>
        </p:spPr>
        <p:txBody>
          <a:bodyPr wrap="square" rtlCol="0" anchor="b">
            <a:spAutoFit/>
          </a:bodyPr>
          <a:lstStyle/>
          <a:p>
            <a:pPr marL="0" marR="0" lvl="1" indent="0" algn="l" defTabSz="457200" rtl="0" eaLnBrk="1" fontAlgn="auto" latinLnBrk="0" hangingPunct="1">
              <a:lnSpc>
                <a:spcPct val="100000"/>
              </a:lnSpc>
              <a:spcBef>
                <a:spcPts val="0"/>
              </a:spcBef>
              <a:spcAft>
                <a:spcPts val="0"/>
              </a:spcAft>
              <a:buClr>
                <a:srgbClr val="005294"/>
              </a:buClr>
              <a:buSzTx/>
              <a:buFontTx/>
              <a:buNone/>
              <a:tabLst/>
              <a:defRPr/>
            </a:pPr>
            <a:r>
              <a:rPr kumimoji="0" lang="en-GB" sz="1000" b="0" i="0" u="none" strike="noStrike" kern="1200" cap="none" spc="-10" normalizeH="0" baseline="0" noProof="0" dirty="0">
                <a:ln>
                  <a:noFill/>
                </a:ln>
                <a:solidFill>
                  <a:srgbClr val="000000"/>
                </a:solidFill>
                <a:effectLst/>
                <a:uLnTx/>
                <a:uFillTx/>
                <a:latin typeface="Poppins Light"/>
                <a:ea typeface="+mn-ea"/>
                <a:cs typeface="+mn-cs"/>
              </a:rPr>
              <a:t>BMI, body mass index; HbA</a:t>
            </a:r>
            <a:r>
              <a:rPr kumimoji="0" lang="en-GB" sz="1000" b="0" i="0" u="none" strike="noStrike" kern="1200" cap="none" spc="-10" normalizeH="0" baseline="-25000" noProof="0" dirty="0">
                <a:ln>
                  <a:noFill/>
                </a:ln>
                <a:solidFill>
                  <a:srgbClr val="000000"/>
                </a:solidFill>
                <a:effectLst/>
                <a:uLnTx/>
                <a:uFillTx/>
                <a:latin typeface="Poppins Light"/>
                <a:ea typeface="+mn-ea"/>
                <a:cs typeface="+mn-cs"/>
              </a:rPr>
              <a:t>1c</a:t>
            </a:r>
            <a:r>
              <a:rPr kumimoji="0" lang="en-GB" sz="1000" b="0" i="0" u="none" strike="noStrike" kern="1200" cap="none" spc="-10" normalizeH="0" baseline="0" noProof="0" dirty="0">
                <a:ln>
                  <a:noFill/>
                </a:ln>
                <a:solidFill>
                  <a:srgbClr val="000000"/>
                </a:solidFill>
                <a:effectLst/>
                <a:uLnTx/>
                <a:uFillTx/>
                <a:latin typeface="Poppins Light"/>
                <a:ea typeface="+mn-ea"/>
                <a:cs typeface="+mn-cs"/>
              </a:rPr>
              <a:t>, glycated haemoglobin; T1DM, type 1 diabetes mellitus; T2DM, type 2 diabetes mellitus; </a:t>
            </a:r>
            <a:r>
              <a:rPr kumimoji="0" lang="en-GB" sz="1000" b="0" i="0" u="none" strike="noStrike" kern="1200" cap="none" spc="-10" normalizeH="0" baseline="0" noProof="0" dirty="0" err="1">
                <a:ln>
                  <a:noFill/>
                </a:ln>
                <a:solidFill>
                  <a:srgbClr val="000000"/>
                </a:solidFill>
                <a:effectLst/>
                <a:uLnTx/>
                <a:uFillTx/>
                <a:latin typeface="Poppins Light"/>
                <a:ea typeface="+mn-ea"/>
                <a:cs typeface="+mn-cs"/>
              </a:rPr>
              <a:t>TTh</a:t>
            </a:r>
            <a:r>
              <a:rPr kumimoji="0" lang="en-GB" sz="1000" b="0" i="0" u="none" strike="noStrike" kern="1200" cap="none" spc="-10" normalizeH="0" baseline="0" noProof="0" dirty="0">
                <a:ln>
                  <a:noFill/>
                </a:ln>
                <a:solidFill>
                  <a:srgbClr val="000000"/>
                </a:solidFill>
                <a:effectLst/>
                <a:uLnTx/>
                <a:uFillTx/>
                <a:latin typeface="Poppins Light"/>
                <a:ea typeface="+mn-ea"/>
                <a:cs typeface="+mn-cs"/>
              </a:rPr>
              <a:t>, testosterone therapy</a:t>
            </a:r>
          </a:p>
          <a:p>
            <a:pPr marL="0" marR="0" lvl="0" indent="0" algn="l" defTabSz="457200" rtl="0" eaLnBrk="1" fontAlgn="auto" latinLnBrk="0" hangingPunct="1">
              <a:lnSpc>
                <a:spcPct val="100000"/>
              </a:lnSpc>
              <a:spcBef>
                <a:spcPts val="0"/>
              </a:spcBef>
              <a:spcAft>
                <a:spcPts val="0"/>
              </a:spcAft>
              <a:buClr>
                <a:srgbClr val="005294"/>
              </a:buClr>
              <a:buSzTx/>
              <a:buFontTx/>
              <a:buNone/>
              <a:tabLst/>
              <a:defRPr/>
            </a:pPr>
            <a:r>
              <a:rPr kumimoji="0" lang="fr-FR" sz="1000" b="0" i="0" u="none" strike="noStrike" kern="1200" cap="none" spc="0" normalizeH="0" baseline="0" noProof="0" dirty="0">
                <a:ln>
                  <a:noFill/>
                </a:ln>
                <a:solidFill>
                  <a:srgbClr val="000000"/>
                </a:solidFill>
                <a:effectLst/>
                <a:uLnTx/>
                <a:uFillTx/>
                <a:latin typeface="Poppins Light"/>
                <a:ea typeface="+mn-ea"/>
                <a:cs typeface="+mn-cs"/>
              </a:rPr>
              <a:t>Saad F </a:t>
            </a:r>
            <a:r>
              <a:rPr kumimoji="0" lang="fr-FR" sz="1000" b="0" i="1" u="none" strike="noStrike" kern="1200" cap="none" spc="0" normalizeH="0" baseline="0" noProof="0" dirty="0">
                <a:ln>
                  <a:noFill/>
                </a:ln>
                <a:solidFill>
                  <a:srgbClr val="000000"/>
                </a:solidFill>
                <a:effectLst/>
                <a:uLnTx/>
                <a:uFillTx/>
                <a:latin typeface="Poppins Light"/>
                <a:ea typeface="+mn-ea"/>
                <a:cs typeface="+mn-cs"/>
              </a:rPr>
              <a:t>et al. Int J </a:t>
            </a:r>
            <a:r>
              <a:rPr kumimoji="0" lang="fr-FR" sz="1000" b="0" i="1" u="none" strike="noStrike" kern="1200" cap="none" spc="0" normalizeH="0" baseline="0" noProof="0" dirty="0" err="1">
                <a:ln>
                  <a:noFill/>
                </a:ln>
                <a:solidFill>
                  <a:srgbClr val="000000"/>
                </a:solidFill>
                <a:effectLst/>
                <a:uLnTx/>
                <a:uFillTx/>
                <a:latin typeface="Poppins Light"/>
                <a:ea typeface="+mn-ea"/>
                <a:cs typeface="+mn-cs"/>
              </a:rPr>
              <a:t>Obesity</a:t>
            </a:r>
            <a:r>
              <a:rPr kumimoji="0" lang="fr-FR" sz="1000" b="0" i="0" u="none" strike="noStrike" kern="1200" cap="none" spc="0" normalizeH="0" baseline="0" noProof="0" dirty="0">
                <a:ln>
                  <a:noFill/>
                </a:ln>
                <a:solidFill>
                  <a:srgbClr val="000000"/>
                </a:solidFill>
                <a:effectLst/>
                <a:uLnTx/>
                <a:uFillTx/>
                <a:latin typeface="Poppins Light"/>
                <a:ea typeface="+mn-ea"/>
                <a:cs typeface="+mn-cs"/>
              </a:rPr>
              <a:t> 2016;40:162–70.</a:t>
            </a:r>
            <a:endParaRPr kumimoji="0" lang="en-GB" sz="10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2" name="Title 1"/>
          <p:cNvSpPr>
            <a:spLocks noGrp="1"/>
          </p:cNvSpPr>
          <p:nvPr>
            <p:ph type="title"/>
          </p:nvPr>
        </p:nvSpPr>
        <p:spPr>
          <a:xfrm>
            <a:off x="124287" y="152401"/>
            <a:ext cx="11461072" cy="834047"/>
          </a:xfrm>
        </p:spPr>
        <p:txBody>
          <a:bodyPr>
            <a:noAutofit/>
          </a:bodyPr>
          <a:lstStyle/>
          <a:p>
            <a:pPr algn="ctr"/>
            <a:r>
              <a:rPr lang="en-GB" sz="3600" spc="-20" dirty="0" err="1">
                <a:solidFill>
                  <a:schemeClr val="accent5"/>
                </a:solidFill>
              </a:rPr>
              <a:t>TTh</a:t>
            </a:r>
            <a:r>
              <a:rPr lang="en-GB" sz="3600" spc="-20" dirty="0">
                <a:solidFill>
                  <a:schemeClr val="accent5"/>
                </a:solidFill>
              </a:rPr>
              <a:t> significantly improves glycaemic control in obese, </a:t>
            </a:r>
            <a:r>
              <a:rPr lang="en-GB" sz="3600" spc="-20" dirty="0" err="1">
                <a:solidFill>
                  <a:schemeClr val="accent5"/>
                </a:solidFill>
              </a:rPr>
              <a:t>hypogonadal</a:t>
            </a:r>
            <a:r>
              <a:rPr lang="en-GB" sz="3600" spc="-20" dirty="0">
                <a:solidFill>
                  <a:schemeClr val="accent5"/>
                </a:solidFill>
              </a:rPr>
              <a:t> men</a:t>
            </a:r>
          </a:p>
        </p:txBody>
      </p:sp>
      <p:sp>
        <p:nvSpPr>
          <p:cNvPr id="3" name="Content Placeholder 2"/>
          <p:cNvSpPr>
            <a:spLocks noGrp="1"/>
          </p:cNvSpPr>
          <p:nvPr>
            <p:ph idx="1"/>
          </p:nvPr>
        </p:nvSpPr>
        <p:spPr>
          <a:xfrm>
            <a:off x="230818" y="1271869"/>
            <a:ext cx="11390067" cy="1915214"/>
          </a:xfrm>
          <a:noFill/>
        </p:spPr>
        <p:txBody>
          <a:bodyPr>
            <a:normAutofit/>
          </a:bodyPr>
          <a:lstStyle/>
          <a:p>
            <a:r>
              <a:rPr lang="en-GB" sz="1800" dirty="0">
                <a:solidFill>
                  <a:schemeClr val="accent5"/>
                </a:solidFill>
              </a:rPr>
              <a:t>Analysis of two prospective, cumulative registry studies including 411 obese, </a:t>
            </a:r>
            <a:r>
              <a:rPr lang="en-GB" sz="1800" dirty="0" err="1">
                <a:solidFill>
                  <a:schemeClr val="accent5"/>
                </a:solidFill>
              </a:rPr>
              <a:t>hypogonadal</a:t>
            </a:r>
            <a:r>
              <a:rPr lang="en-GB" sz="1800" dirty="0">
                <a:solidFill>
                  <a:schemeClr val="accent5"/>
                </a:solidFill>
              </a:rPr>
              <a:t> men (mean age: 59.5 years) treated with </a:t>
            </a:r>
            <a:r>
              <a:rPr lang="en-GB" sz="1800" dirty="0" err="1">
                <a:solidFill>
                  <a:schemeClr val="accent5"/>
                </a:solidFill>
              </a:rPr>
              <a:t>TTh</a:t>
            </a:r>
            <a:r>
              <a:rPr lang="en-GB" sz="1800" dirty="0">
                <a:solidFill>
                  <a:schemeClr val="accent5"/>
                </a:solidFill>
              </a:rPr>
              <a:t>, of whom 25% had prediabetes, 42% had T2DM and 6% had T1DM</a:t>
            </a:r>
          </a:p>
          <a:p>
            <a:r>
              <a:rPr lang="en-GB" sz="1800" dirty="0" err="1">
                <a:solidFill>
                  <a:schemeClr val="accent5"/>
                </a:solidFill>
              </a:rPr>
              <a:t>TTh</a:t>
            </a:r>
            <a:r>
              <a:rPr lang="en-GB" sz="1800" dirty="0">
                <a:solidFill>
                  <a:schemeClr val="accent5"/>
                </a:solidFill>
              </a:rPr>
              <a:t> significantly improved                                                                                                                          glycaemic control at                                                                                                                                                                  8 years of follow-up</a:t>
            </a:r>
          </a:p>
        </p:txBody>
      </p:sp>
      <p:grpSp>
        <p:nvGrpSpPr>
          <p:cNvPr id="4" name="Group 3"/>
          <p:cNvGrpSpPr/>
          <p:nvPr/>
        </p:nvGrpSpPr>
        <p:grpSpPr>
          <a:xfrm>
            <a:off x="3395286" y="1924872"/>
            <a:ext cx="8295726" cy="4521195"/>
            <a:chOff x="576697" y="2491837"/>
            <a:chExt cx="7990606" cy="3447244"/>
          </a:xfrm>
        </p:grpSpPr>
        <p:grpSp>
          <p:nvGrpSpPr>
            <p:cNvPr id="43" name="Group 42">
              <a:extLst>
                <a:ext uri="{FF2B5EF4-FFF2-40B4-BE49-F238E27FC236}">
                  <a16:creationId xmlns:a16="http://schemas.microsoft.com/office/drawing/2014/main" id="{B57C2598-1EAD-4E49-83D1-D9B023FA20D3}"/>
                </a:ext>
              </a:extLst>
            </p:cNvPr>
            <p:cNvGrpSpPr/>
            <p:nvPr/>
          </p:nvGrpSpPr>
          <p:grpSpPr>
            <a:xfrm>
              <a:off x="576697" y="2491837"/>
              <a:ext cx="7990606" cy="3305653"/>
              <a:chOff x="576697" y="2604678"/>
              <a:chExt cx="7990606" cy="3305653"/>
            </a:xfrm>
          </p:grpSpPr>
          <p:grpSp>
            <p:nvGrpSpPr>
              <p:cNvPr id="44" name="Group 43">
                <a:extLst>
                  <a:ext uri="{FF2B5EF4-FFF2-40B4-BE49-F238E27FC236}">
                    <a16:creationId xmlns:a16="http://schemas.microsoft.com/office/drawing/2014/main" id="{A3661692-2E35-40D9-B3C7-95C981138553}"/>
                  </a:ext>
                </a:extLst>
              </p:cNvPr>
              <p:cNvGrpSpPr/>
              <p:nvPr/>
            </p:nvGrpSpPr>
            <p:grpSpPr>
              <a:xfrm>
                <a:off x="576697" y="2604678"/>
                <a:ext cx="7990606" cy="3305653"/>
                <a:chOff x="576697" y="2604678"/>
                <a:chExt cx="7990606" cy="3305653"/>
              </a:xfrm>
            </p:grpSpPr>
            <p:sp>
              <p:nvSpPr>
                <p:cNvPr id="46" name="Rounded Rectangle 57">
                  <a:extLst>
                    <a:ext uri="{FF2B5EF4-FFF2-40B4-BE49-F238E27FC236}">
                      <a16:creationId xmlns:a16="http://schemas.microsoft.com/office/drawing/2014/main" id="{68E998B3-A9D9-460D-A056-495DC1214A91}"/>
                    </a:ext>
                  </a:extLst>
                </p:cNvPr>
                <p:cNvSpPr/>
                <p:nvPr/>
              </p:nvSpPr>
              <p:spPr>
                <a:xfrm>
                  <a:off x="797441" y="2604678"/>
                  <a:ext cx="7620999" cy="3305653"/>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7" name="TextBox 46">
                  <a:extLst>
                    <a:ext uri="{FF2B5EF4-FFF2-40B4-BE49-F238E27FC236}">
                      <a16:creationId xmlns:a16="http://schemas.microsoft.com/office/drawing/2014/main" id="{B8EB6109-B805-4F7B-ACB9-9B972B0F0DBE}"/>
                    </a:ext>
                  </a:extLst>
                </p:cNvPr>
                <p:cNvSpPr txBox="1"/>
                <p:nvPr/>
              </p:nvSpPr>
              <p:spPr>
                <a:xfrm>
                  <a:off x="576697" y="2604678"/>
                  <a:ext cx="7990606" cy="30777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Association between TTh and increased sexual activity in men with low testosterone</a:t>
                  </a:r>
                </a:p>
              </p:txBody>
            </p:sp>
          </p:grpSp>
          <p:sp>
            <p:nvSpPr>
              <p:cNvPr id="45" name="Round Same Side Corner Rectangle 58">
                <a:extLst>
                  <a:ext uri="{FF2B5EF4-FFF2-40B4-BE49-F238E27FC236}">
                    <a16:creationId xmlns:a16="http://schemas.microsoft.com/office/drawing/2014/main" id="{87716571-26C1-4F80-8CD8-F8645893E99D}"/>
                  </a:ext>
                </a:extLst>
              </p:cNvPr>
              <p:cNvSpPr/>
              <p:nvPr/>
            </p:nvSpPr>
            <p:spPr>
              <a:xfrm>
                <a:off x="797441" y="2604679"/>
                <a:ext cx="7621000"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Poppins Light"/>
                    <a:ea typeface="+mn-ea"/>
                    <a:cs typeface="+mn-cs"/>
                  </a:rPr>
                  <a:t>Effect of TTh on glycaemic control in obese, </a:t>
                </a:r>
                <a:r>
                  <a:rPr kumimoji="0" lang="en-GB" sz="1600" b="1" i="0" u="none" strike="noStrike" kern="1200" cap="none" spc="0" normalizeH="0" baseline="0" noProof="0" dirty="0" err="1">
                    <a:ln>
                      <a:noFill/>
                    </a:ln>
                    <a:solidFill>
                      <a:prstClr val="white"/>
                    </a:solidFill>
                    <a:effectLst/>
                    <a:uLnTx/>
                    <a:uFillTx/>
                    <a:latin typeface="Poppins Light"/>
                    <a:ea typeface="+mn-ea"/>
                    <a:cs typeface="+mn-cs"/>
                  </a:rPr>
                  <a:t>hypogonadal</a:t>
                </a:r>
                <a:r>
                  <a:rPr kumimoji="0" lang="en-GB" sz="1600" b="1" i="0" u="none" strike="noStrike" kern="1200" cap="none" spc="0" normalizeH="0" baseline="0" noProof="0" dirty="0">
                    <a:ln>
                      <a:noFill/>
                    </a:ln>
                    <a:solidFill>
                      <a:prstClr val="white"/>
                    </a:solidFill>
                    <a:effectLst/>
                    <a:uLnTx/>
                    <a:uFillTx/>
                    <a:latin typeface="Poppins Light"/>
                    <a:ea typeface="+mn-ea"/>
                    <a:cs typeface="+mn-cs"/>
                  </a:rPr>
                  <a:t> men</a:t>
                </a:r>
                <a:endParaRPr kumimoji="0" lang="en-GB" sz="16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nvGrpSpPr>
            <p:cNvPr id="48" name="Group 47"/>
            <p:cNvGrpSpPr/>
            <p:nvPr/>
          </p:nvGrpSpPr>
          <p:grpSpPr>
            <a:xfrm>
              <a:off x="759728" y="2748133"/>
              <a:ext cx="7624544" cy="3190948"/>
              <a:chOff x="759728" y="2236491"/>
              <a:chExt cx="7624544" cy="3190948"/>
            </a:xfrm>
          </p:grpSpPr>
          <p:grpSp>
            <p:nvGrpSpPr>
              <p:cNvPr id="49" name="Group 48">
                <a:extLst>
                  <a:ext uri="{FF2B5EF4-FFF2-40B4-BE49-F238E27FC236}">
                    <a16:creationId xmlns:a16="http://schemas.microsoft.com/office/drawing/2014/main" id="{EB38F7C2-7456-449A-A09F-1D18F0C745A8}"/>
                  </a:ext>
                </a:extLst>
              </p:cNvPr>
              <p:cNvGrpSpPr/>
              <p:nvPr/>
            </p:nvGrpSpPr>
            <p:grpSpPr>
              <a:xfrm flipV="1">
                <a:off x="1524266" y="4442059"/>
                <a:ext cx="6683776" cy="385216"/>
                <a:chOff x="1524266" y="5011599"/>
                <a:chExt cx="6683776" cy="387414"/>
              </a:xfrm>
            </p:grpSpPr>
            <p:sp>
              <p:nvSpPr>
                <p:cNvPr id="54" name="Round Same Side Corner Rectangle 218">
                  <a:extLst>
                    <a:ext uri="{FF2B5EF4-FFF2-40B4-BE49-F238E27FC236}">
                      <a16:creationId xmlns:a16="http://schemas.microsoft.com/office/drawing/2014/main" id="{4B01EC39-9D12-4570-9557-4ACAB01A60BB}"/>
                    </a:ext>
                  </a:extLst>
                </p:cNvPr>
                <p:cNvSpPr/>
                <p:nvPr/>
              </p:nvSpPr>
              <p:spPr>
                <a:xfrm rot="10800000">
                  <a:off x="1524266" y="5011599"/>
                  <a:ext cx="6683776" cy="387414"/>
                </a:xfrm>
                <a:prstGeom prst="round2SameRect">
                  <a:avLst>
                    <a:gd name="adj1" fmla="val 0"/>
                    <a:gd name="adj2" fmla="val 1582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55" name="Round Same Side Corner Rectangle 218">
                  <a:extLst>
                    <a:ext uri="{FF2B5EF4-FFF2-40B4-BE49-F238E27FC236}">
                      <a16:creationId xmlns:a16="http://schemas.microsoft.com/office/drawing/2014/main" id="{9398FB8E-1249-4E27-9B13-07BCD620C6A4}"/>
                    </a:ext>
                  </a:extLst>
                </p:cNvPr>
                <p:cNvSpPr/>
                <p:nvPr/>
              </p:nvSpPr>
              <p:spPr>
                <a:xfrm>
                  <a:off x="3755570" y="5011599"/>
                  <a:ext cx="2231573" cy="387414"/>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grpSp>
          <p:graphicFrame>
            <p:nvGraphicFramePr>
              <p:cNvPr id="50" name="Content Placeholder 6">
                <a:extLst>
                  <a:ext uri="{FF2B5EF4-FFF2-40B4-BE49-F238E27FC236}">
                    <a16:creationId xmlns:a16="http://schemas.microsoft.com/office/drawing/2014/main" id="{67F2C66E-C687-4C17-8971-90241C4ED61D}"/>
                  </a:ext>
                </a:extLst>
              </p:cNvPr>
              <p:cNvGraphicFramePr>
                <a:graphicFrameLocks/>
              </p:cNvGraphicFramePr>
              <p:nvPr/>
            </p:nvGraphicFramePr>
            <p:xfrm>
              <a:off x="759728" y="2236491"/>
              <a:ext cx="7624544" cy="2924659"/>
            </p:xfrm>
            <a:graphic>
              <a:graphicData uri="http://schemas.openxmlformats.org/drawingml/2006/chart">
                <c:chart xmlns:c="http://schemas.openxmlformats.org/drawingml/2006/chart" xmlns:r="http://schemas.openxmlformats.org/officeDocument/2006/relationships" r:id="rId3"/>
              </a:graphicData>
            </a:graphic>
          </p:graphicFrame>
          <p:sp>
            <p:nvSpPr>
              <p:cNvPr id="51" name="TextBox 50">
                <a:extLst>
                  <a:ext uri="{FF2B5EF4-FFF2-40B4-BE49-F238E27FC236}">
                    <a16:creationId xmlns:a16="http://schemas.microsoft.com/office/drawing/2014/main" id="{E4D75113-87BD-4D3A-94E0-5C20403D045F}"/>
                  </a:ext>
                </a:extLst>
              </p:cNvPr>
              <p:cNvSpPr txBox="1"/>
              <p:nvPr/>
            </p:nvSpPr>
            <p:spPr>
              <a:xfrm>
                <a:off x="1524265" y="4827275"/>
                <a:ext cx="2216463"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8595B"/>
                    </a:solidFill>
                    <a:effectLst/>
                    <a:uLnTx/>
                    <a:uFillTx/>
                    <a:latin typeface="Poppins Light"/>
                    <a:ea typeface="+mn-ea"/>
                    <a:cs typeface="+mn-cs"/>
                  </a:rPr>
                  <a:t>BMI 30.0–34.9 kg/m</a:t>
                </a:r>
                <a:r>
                  <a:rPr kumimoji="0" lang="en-GB" sz="1100" b="1" i="0" u="none" strike="noStrike" kern="1200" cap="none" spc="0" normalizeH="0" baseline="30000" noProof="0" dirty="0">
                    <a:ln>
                      <a:noFill/>
                    </a:ln>
                    <a:solidFill>
                      <a:srgbClr val="58595B"/>
                    </a:solidFill>
                    <a:effectLst/>
                    <a:uLnTx/>
                    <a:uFillTx/>
                    <a:latin typeface="Poppins Light"/>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8595B"/>
                    </a:solidFill>
                    <a:effectLst/>
                    <a:uLnTx/>
                    <a:uFillTx/>
                    <a:latin typeface="Poppins Light"/>
                    <a:ea typeface="+mn-ea"/>
                    <a:cs typeface="+mn-cs"/>
                  </a:rPr>
                  <a:t>HbA</a:t>
                </a:r>
                <a:r>
                  <a:rPr kumimoji="0" lang="en-GB" sz="1100" b="1" i="0" u="none" strike="noStrike" kern="1200" cap="none" spc="0" normalizeH="0" baseline="-25000" noProof="0" dirty="0">
                    <a:ln>
                      <a:noFill/>
                    </a:ln>
                    <a:solidFill>
                      <a:srgbClr val="58595B"/>
                    </a:solidFill>
                    <a:effectLst/>
                    <a:uLnTx/>
                    <a:uFillTx/>
                    <a:latin typeface="Poppins Light"/>
                    <a:ea typeface="+mn-ea"/>
                    <a:cs typeface="+mn-cs"/>
                  </a:rPr>
                  <a:t>1c</a:t>
                </a:r>
                <a:r>
                  <a:rPr kumimoji="0" lang="en-GB" sz="1100" b="1" i="0" u="none" strike="noStrike" kern="1200" cap="none" spc="0" normalizeH="0" baseline="0" noProof="0" dirty="0">
                    <a:ln>
                      <a:noFill/>
                    </a:ln>
                    <a:solidFill>
                      <a:srgbClr val="58595B"/>
                    </a:solidFill>
                    <a:effectLst/>
                    <a:uLnTx/>
                    <a:uFillTx/>
                    <a:latin typeface="Poppins Light"/>
                    <a:ea typeface="+mn-ea"/>
                    <a:cs typeface="+mn-cs"/>
                  </a:rPr>
                  <a:t> reduction: 1.15% (p&lt;0.0001)</a:t>
                </a:r>
              </a:p>
            </p:txBody>
          </p:sp>
          <p:sp>
            <p:nvSpPr>
              <p:cNvPr id="52" name="TextBox 51">
                <a:extLst>
                  <a:ext uri="{FF2B5EF4-FFF2-40B4-BE49-F238E27FC236}">
                    <a16:creationId xmlns:a16="http://schemas.microsoft.com/office/drawing/2014/main" id="{CE1293F3-F8C6-4FCF-808E-D249BE55A58F}"/>
                  </a:ext>
                </a:extLst>
              </p:cNvPr>
              <p:cNvSpPr txBox="1"/>
              <p:nvPr/>
            </p:nvSpPr>
            <p:spPr>
              <a:xfrm>
                <a:off x="3761774" y="4827275"/>
                <a:ext cx="2216463"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8595B"/>
                    </a:solidFill>
                    <a:effectLst/>
                    <a:uLnTx/>
                    <a:uFillTx/>
                    <a:latin typeface="Poppins Light"/>
                    <a:ea typeface="+mn-ea"/>
                    <a:cs typeface="+mn-cs"/>
                  </a:rPr>
                  <a:t>BMI 35.0–39.9 kg/m</a:t>
                </a:r>
                <a:r>
                  <a:rPr kumimoji="0" lang="en-GB" sz="1100" b="1" i="0" u="none" strike="noStrike" kern="1200" cap="none" spc="0" normalizeH="0" baseline="30000" noProof="0" dirty="0">
                    <a:ln>
                      <a:noFill/>
                    </a:ln>
                    <a:solidFill>
                      <a:srgbClr val="58595B"/>
                    </a:solidFill>
                    <a:effectLst/>
                    <a:uLnTx/>
                    <a:uFillTx/>
                    <a:latin typeface="Poppins Light"/>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8595B"/>
                    </a:solidFill>
                    <a:effectLst/>
                    <a:uLnTx/>
                    <a:uFillTx/>
                    <a:latin typeface="Poppins Light"/>
                    <a:ea typeface="+mn-ea"/>
                    <a:cs typeface="+mn-cs"/>
                  </a:rPr>
                  <a:t>HbA</a:t>
                </a:r>
                <a:r>
                  <a:rPr kumimoji="0" lang="en-GB" sz="1100" b="1" i="0" u="none" strike="noStrike" kern="1200" cap="none" spc="0" normalizeH="0" baseline="-25000" noProof="0" dirty="0">
                    <a:ln>
                      <a:noFill/>
                    </a:ln>
                    <a:solidFill>
                      <a:srgbClr val="58595B"/>
                    </a:solidFill>
                    <a:effectLst/>
                    <a:uLnTx/>
                    <a:uFillTx/>
                    <a:latin typeface="Poppins Light"/>
                    <a:ea typeface="+mn-ea"/>
                    <a:cs typeface="+mn-cs"/>
                  </a:rPr>
                  <a:t>1c</a:t>
                </a:r>
                <a:r>
                  <a:rPr kumimoji="0" lang="en-GB" sz="1100" b="1" i="0" u="none" strike="noStrike" kern="1200" cap="none" spc="0" normalizeH="0" baseline="0" noProof="0" dirty="0">
                    <a:ln>
                      <a:noFill/>
                    </a:ln>
                    <a:solidFill>
                      <a:srgbClr val="58595B"/>
                    </a:solidFill>
                    <a:effectLst/>
                    <a:uLnTx/>
                    <a:uFillTx/>
                    <a:latin typeface="Poppins Light"/>
                    <a:ea typeface="+mn-ea"/>
                    <a:cs typeface="+mn-cs"/>
                  </a:rPr>
                  <a:t> reduction: 1.79% (p&lt;0.0001)</a:t>
                </a:r>
              </a:p>
            </p:txBody>
          </p:sp>
          <p:sp>
            <p:nvSpPr>
              <p:cNvPr id="53" name="TextBox 52">
                <a:extLst>
                  <a:ext uri="{FF2B5EF4-FFF2-40B4-BE49-F238E27FC236}">
                    <a16:creationId xmlns:a16="http://schemas.microsoft.com/office/drawing/2014/main" id="{2FD5C22E-15BC-4458-95FC-683733466442}"/>
                  </a:ext>
                </a:extLst>
              </p:cNvPr>
              <p:cNvSpPr txBox="1"/>
              <p:nvPr/>
            </p:nvSpPr>
            <p:spPr>
              <a:xfrm>
                <a:off x="6013138" y="4827275"/>
                <a:ext cx="2216463"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8595B"/>
                    </a:solidFill>
                    <a:effectLst/>
                    <a:uLnTx/>
                    <a:uFillTx/>
                    <a:latin typeface="Poppins Light"/>
                    <a:ea typeface="+mn-ea"/>
                    <a:cs typeface="+mn-cs"/>
                  </a:rPr>
                  <a:t>BMI ≥40 kg/m</a:t>
                </a:r>
                <a:r>
                  <a:rPr kumimoji="0" lang="en-GB" sz="1100" b="1" i="0" u="none" strike="noStrike" kern="1200" cap="none" spc="0" normalizeH="0" baseline="30000" noProof="0" dirty="0">
                    <a:ln>
                      <a:noFill/>
                    </a:ln>
                    <a:solidFill>
                      <a:srgbClr val="58595B"/>
                    </a:solidFill>
                    <a:effectLst/>
                    <a:uLnTx/>
                    <a:uFillTx/>
                    <a:latin typeface="Poppins Light"/>
                    <a:ea typeface="+mn-ea"/>
                    <a:cs typeface="+mn-cs"/>
                  </a:rPr>
                  <a:t>2</a:t>
                </a:r>
                <a:endParaRPr kumimoji="0" lang="en-GB" sz="1100" b="1" i="0" u="none" strike="noStrike" kern="1200" cap="none" spc="0" normalizeH="0" baseline="0" noProof="0" dirty="0">
                  <a:ln>
                    <a:noFill/>
                  </a:ln>
                  <a:solidFill>
                    <a:srgbClr val="58595B"/>
                  </a:solidFill>
                  <a:effectLst/>
                  <a:uLnTx/>
                  <a:uFillTx/>
                  <a:latin typeface="Poppins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8595B"/>
                    </a:solidFill>
                    <a:effectLst/>
                    <a:uLnTx/>
                    <a:uFillTx/>
                    <a:latin typeface="Poppins Light"/>
                    <a:ea typeface="+mn-ea"/>
                    <a:cs typeface="+mn-cs"/>
                  </a:rPr>
                  <a:t>HbA</a:t>
                </a:r>
                <a:r>
                  <a:rPr kumimoji="0" lang="en-GB" sz="1100" b="1" i="0" u="none" strike="noStrike" kern="1200" cap="none" spc="0" normalizeH="0" baseline="-25000" noProof="0" dirty="0">
                    <a:ln>
                      <a:noFill/>
                    </a:ln>
                    <a:solidFill>
                      <a:srgbClr val="58595B"/>
                    </a:solidFill>
                    <a:effectLst/>
                    <a:uLnTx/>
                    <a:uFillTx/>
                    <a:latin typeface="Poppins Light"/>
                    <a:ea typeface="+mn-ea"/>
                    <a:cs typeface="+mn-cs"/>
                  </a:rPr>
                  <a:t>1c</a:t>
                </a:r>
                <a:r>
                  <a:rPr kumimoji="0" lang="en-GB" sz="1100" b="1" i="0" u="none" strike="noStrike" kern="1200" cap="none" spc="0" normalizeH="0" baseline="0" noProof="0" dirty="0">
                    <a:ln>
                      <a:noFill/>
                    </a:ln>
                    <a:solidFill>
                      <a:srgbClr val="58595B"/>
                    </a:solidFill>
                    <a:effectLst/>
                    <a:uLnTx/>
                    <a:uFillTx/>
                    <a:latin typeface="Poppins Light"/>
                    <a:ea typeface="+mn-ea"/>
                    <a:cs typeface="+mn-cs"/>
                  </a:rPr>
                  <a:t> reduction: 1.87% (p&lt;0.0001)</a:t>
                </a:r>
              </a:p>
            </p:txBody>
          </p:sp>
        </p:grpSp>
      </p:grpSp>
    </p:spTree>
    <p:extLst>
      <p:ext uri="{BB962C8B-B14F-4D97-AF65-F5344CB8AC3E}">
        <p14:creationId xmlns:p14="http://schemas.microsoft.com/office/powerpoint/2010/main" val="364839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9" y="5785668"/>
            <a:ext cx="9144001" cy="55399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p values are for comparison of end of period </a:t>
            </a:r>
            <a:r>
              <a:rPr kumimoji="0" lang="en-GB" sz="1000" b="0" i="1" u="none" strike="noStrike" kern="1200" cap="none" spc="0" normalizeH="0" baseline="0" noProof="0" dirty="0">
                <a:ln>
                  <a:noFill/>
                </a:ln>
                <a:solidFill>
                  <a:srgbClr val="000000"/>
                </a:solidFill>
                <a:effectLst/>
                <a:uLnTx/>
                <a:uFillTx/>
                <a:latin typeface="Poppins Light"/>
                <a:ea typeface="+mn-ea"/>
                <a:cs typeface="+mn-cs"/>
              </a:rPr>
              <a:t>vs</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beginning of period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10" normalizeH="0" baseline="0" noProof="0" dirty="0">
                <a:ln>
                  <a:noFill/>
                </a:ln>
                <a:solidFill>
                  <a:srgbClr val="000000"/>
                </a:solidFill>
                <a:effectLst/>
                <a:uLnTx/>
                <a:uFillTx/>
                <a:latin typeface="Poppins Light"/>
                <a:ea typeface="+mn-ea"/>
                <a:cs typeface="+mn-cs"/>
              </a:rPr>
              <a:t>HbA</a:t>
            </a:r>
            <a:r>
              <a:rPr kumimoji="0" lang="en-GB" sz="1000" b="0" i="0" u="none" strike="noStrike" kern="1200" cap="none" spc="-10" normalizeH="0" baseline="-25000" noProof="0" dirty="0">
                <a:ln>
                  <a:noFill/>
                </a:ln>
                <a:solidFill>
                  <a:srgbClr val="000000"/>
                </a:solidFill>
                <a:effectLst/>
                <a:uLnTx/>
                <a:uFillTx/>
                <a:latin typeface="Poppins Light"/>
                <a:ea typeface="+mn-ea"/>
                <a:cs typeface="+mn-cs"/>
              </a:rPr>
              <a:t>1c</a:t>
            </a:r>
            <a:r>
              <a:rPr kumimoji="0" lang="en-GB" sz="1000" b="0" i="0" u="none" strike="noStrike" kern="1200" cap="none" spc="-10" normalizeH="0" baseline="0" noProof="0" dirty="0">
                <a:ln>
                  <a:noFill/>
                </a:ln>
                <a:solidFill>
                  <a:srgbClr val="000000"/>
                </a:solidFill>
                <a:effectLst/>
                <a:uLnTx/>
                <a:uFillTx/>
                <a:latin typeface="Poppins Light"/>
                <a:ea typeface="+mn-ea"/>
                <a:cs typeface="+mn-cs"/>
              </a:rPr>
              <a:t>, glycated haemoglobin;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Poppins Light"/>
                <a:ea typeface="+mn-ea"/>
                <a:cs typeface="+mn-cs"/>
              </a:rPr>
              <a:t>Yassin A </a:t>
            </a:r>
            <a:r>
              <a:rPr kumimoji="0" lang="it-IT" sz="1000" b="0" i="1" u="none" strike="noStrike" kern="1200" cap="none" spc="0" normalizeH="0" baseline="0" noProof="0" dirty="0">
                <a:ln>
                  <a:noFill/>
                </a:ln>
                <a:solidFill>
                  <a:srgbClr val="000000"/>
                </a:solidFill>
                <a:effectLst/>
                <a:uLnTx/>
                <a:uFillTx/>
                <a:latin typeface="Poppins Light"/>
                <a:ea typeface="+mn-ea"/>
                <a:cs typeface="+mn-cs"/>
              </a:rPr>
              <a:t>et al. Clin Endocrinol</a:t>
            </a:r>
            <a:r>
              <a:rPr kumimoji="0" lang="it-IT" sz="1000" b="0" i="0" u="none" strike="noStrike" kern="1200" cap="none" spc="0" normalizeH="0" baseline="0" noProof="0" dirty="0">
                <a:ln>
                  <a:noFill/>
                </a:ln>
                <a:solidFill>
                  <a:srgbClr val="000000"/>
                </a:solidFill>
                <a:effectLst/>
                <a:uLnTx/>
                <a:uFillTx/>
                <a:latin typeface="Poppins Light"/>
                <a:ea typeface="+mn-ea"/>
                <a:cs typeface="+mn-cs"/>
              </a:rPr>
              <a:t> 2016;84:107–14.</a:t>
            </a:r>
            <a:endParaRPr kumimoji="0" lang="en-GB" sz="10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2" name="Title 1"/>
          <p:cNvSpPr>
            <a:spLocks noGrp="1"/>
          </p:cNvSpPr>
          <p:nvPr>
            <p:ph type="title"/>
          </p:nvPr>
        </p:nvSpPr>
        <p:spPr>
          <a:xfrm>
            <a:off x="133164" y="152401"/>
            <a:ext cx="11425561" cy="834047"/>
          </a:xfrm>
        </p:spPr>
        <p:txBody>
          <a:bodyPr>
            <a:noAutofit/>
          </a:bodyPr>
          <a:lstStyle/>
          <a:p>
            <a:pPr algn="ctr"/>
            <a:r>
              <a:rPr lang="en-GB" sz="2700" spc="-20" dirty="0">
                <a:solidFill>
                  <a:schemeClr val="accent5"/>
                </a:solidFill>
              </a:rPr>
              <a:t>Significant improvements in glycaemic control with </a:t>
            </a:r>
            <a:r>
              <a:rPr lang="en-GB" sz="2700" spc="-20" dirty="0" err="1">
                <a:solidFill>
                  <a:schemeClr val="accent5"/>
                </a:solidFill>
              </a:rPr>
              <a:t>TTh</a:t>
            </a:r>
            <a:r>
              <a:rPr lang="en-GB" sz="2700" spc="-20" dirty="0">
                <a:solidFill>
                  <a:schemeClr val="accent5"/>
                </a:solidFill>
              </a:rPr>
              <a:t> are lost if treatment is interrupted, but reappear when </a:t>
            </a:r>
            <a:r>
              <a:rPr lang="en-GB" sz="2700" spc="-20" dirty="0" err="1">
                <a:solidFill>
                  <a:schemeClr val="accent5"/>
                </a:solidFill>
              </a:rPr>
              <a:t>TTh</a:t>
            </a:r>
            <a:r>
              <a:rPr lang="en-GB" sz="2700" spc="-20" dirty="0">
                <a:solidFill>
                  <a:schemeClr val="accent5"/>
                </a:solidFill>
              </a:rPr>
              <a:t> is resumed</a:t>
            </a:r>
          </a:p>
        </p:txBody>
      </p:sp>
      <p:sp>
        <p:nvSpPr>
          <p:cNvPr id="3" name="Content Placeholder 2"/>
          <p:cNvSpPr>
            <a:spLocks noGrp="1"/>
          </p:cNvSpPr>
          <p:nvPr>
            <p:ph idx="1"/>
          </p:nvPr>
        </p:nvSpPr>
        <p:spPr>
          <a:xfrm>
            <a:off x="133164" y="1164827"/>
            <a:ext cx="11292395" cy="1219968"/>
          </a:xfrm>
          <a:noFill/>
        </p:spPr>
        <p:txBody>
          <a:bodyPr>
            <a:normAutofit/>
          </a:bodyPr>
          <a:lstStyle/>
          <a:p>
            <a:r>
              <a:rPr lang="en-GB" sz="1600" dirty="0">
                <a:solidFill>
                  <a:schemeClr val="accent5"/>
                </a:solidFill>
              </a:rPr>
              <a:t>Observational registry study including 262 middle-aged and elderly </a:t>
            </a:r>
            <a:r>
              <a:rPr lang="en-GB" sz="1600" dirty="0" err="1">
                <a:solidFill>
                  <a:schemeClr val="accent5"/>
                </a:solidFill>
              </a:rPr>
              <a:t>hypogonadal</a:t>
            </a:r>
            <a:r>
              <a:rPr lang="en-GB" sz="1600" dirty="0">
                <a:solidFill>
                  <a:schemeClr val="accent5"/>
                </a:solidFill>
              </a:rPr>
              <a:t> men who received </a:t>
            </a:r>
            <a:r>
              <a:rPr lang="en-GB" sz="1600" dirty="0" err="1">
                <a:solidFill>
                  <a:schemeClr val="accent5"/>
                </a:solidFill>
              </a:rPr>
              <a:t>TTh</a:t>
            </a:r>
            <a:r>
              <a:rPr lang="en-GB" sz="1600" dirty="0">
                <a:solidFill>
                  <a:schemeClr val="accent5"/>
                </a:solidFill>
              </a:rPr>
              <a:t> for up to 11 years, representing 2088.5 patient-years</a:t>
            </a:r>
          </a:p>
          <a:p>
            <a:r>
              <a:rPr lang="en-GB" sz="1600" dirty="0">
                <a:solidFill>
                  <a:schemeClr val="accent5"/>
                </a:solidFill>
              </a:rPr>
              <a:t>Significant decreases in fasting glucose and HbA</a:t>
            </a:r>
            <a:r>
              <a:rPr lang="en-GB" sz="1600" baseline="-25000" dirty="0">
                <a:solidFill>
                  <a:schemeClr val="accent5"/>
                </a:solidFill>
              </a:rPr>
              <a:t>1c</a:t>
            </a:r>
            <a:r>
              <a:rPr lang="en-GB" sz="1600" dirty="0">
                <a:solidFill>
                  <a:schemeClr val="accent5"/>
                </a:solidFill>
              </a:rPr>
              <a:t> seen with </a:t>
            </a:r>
            <a:r>
              <a:rPr lang="en-GB" sz="1600" dirty="0" err="1">
                <a:solidFill>
                  <a:schemeClr val="accent5"/>
                </a:solidFill>
              </a:rPr>
              <a:t>TTh</a:t>
            </a:r>
            <a:r>
              <a:rPr lang="en-GB" sz="1600" dirty="0">
                <a:solidFill>
                  <a:schemeClr val="accent5"/>
                </a:solidFill>
              </a:rPr>
              <a:t> use were reversed upon withdrawal of </a:t>
            </a:r>
            <a:r>
              <a:rPr lang="en-GB" sz="1600" dirty="0" err="1">
                <a:solidFill>
                  <a:schemeClr val="accent5"/>
                </a:solidFill>
              </a:rPr>
              <a:t>TTh</a:t>
            </a:r>
            <a:r>
              <a:rPr lang="en-GB" sz="1600" dirty="0">
                <a:solidFill>
                  <a:schemeClr val="accent5"/>
                </a:solidFill>
              </a:rPr>
              <a:t>, but returned again to pre-interruption values when </a:t>
            </a:r>
            <a:r>
              <a:rPr lang="en-GB" sz="1600" dirty="0" err="1">
                <a:solidFill>
                  <a:schemeClr val="accent5"/>
                </a:solidFill>
              </a:rPr>
              <a:t>TTh</a:t>
            </a:r>
            <a:r>
              <a:rPr lang="en-GB" sz="1600" dirty="0">
                <a:solidFill>
                  <a:schemeClr val="accent5"/>
                </a:solidFill>
              </a:rPr>
              <a:t> was restarted</a:t>
            </a:r>
          </a:p>
        </p:txBody>
      </p:sp>
      <p:grpSp>
        <p:nvGrpSpPr>
          <p:cNvPr id="4" name="Group 3"/>
          <p:cNvGrpSpPr/>
          <p:nvPr/>
        </p:nvGrpSpPr>
        <p:grpSpPr>
          <a:xfrm>
            <a:off x="1562293" y="2384795"/>
            <a:ext cx="8567302" cy="3243083"/>
            <a:chOff x="576697" y="2525994"/>
            <a:chExt cx="7990606" cy="3016406"/>
          </a:xfrm>
        </p:grpSpPr>
        <p:grpSp>
          <p:nvGrpSpPr>
            <p:cNvPr id="21" name="Group 20">
              <a:extLst>
                <a:ext uri="{FF2B5EF4-FFF2-40B4-BE49-F238E27FC236}">
                  <a16:creationId xmlns:a16="http://schemas.microsoft.com/office/drawing/2014/main" id="{A3661692-2E35-40D9-B3C7-95C981138553}"/>
                </a:ext>
              </a:extLst>
            </p:cNvPr>
            <p:cNvGrpSpPr/>
            <p:nvPr/>
          </p:nvGrpSpPr>
          <p:grpSpPr>
            <a:xfrm>
              <a:off x="576697" y="2525994"/>
              <a:ext cx="7990606" cy="3016406"/>
              <a:chOff x="576697" y="2604678"/>
              <a:chExt cx="7990606" cy="3016406"/>
            </a:xfrm>
          </p:grpSpPr>
          <p:sp>
            <p:nvSpPr>
              <p:cNvPr id="23" name="Rounded Rectangle 57">
                <a:extLst>
                  <a:ext uri="{FF2B5EF4-FFF2-40B4-BE49-F238E27FC236}">
                    <a16:creationId xmlns:a16="http://schemas.microsoft.com/office/drawing/2014/main" id="{68E998B3-A9D9-460D-A056-495DC1214A91}"/>
                  </a:ext>
                </a:extLst>
              </p:cNvPr>
              <p:cNvSpPr/>
              <p:nvPr/>
            </p:nvSpPr>
            <p:spPr>
              <a:xfrm>
                <a:off x="576697" y="2604679"/>
                <a:ext cx="7990606" cy="3016405"/>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4" name="TextBox 23">
                <a:extLst>
                  <a:ext uri="{FF2B5EF4-FFF2-40B4-BE49-F238E27FC236}">
                    <a16:creationId xmlns:a16="http://schemas.microsoft.com/office/drawing/2014/main" id="{B8EB6109-B805-4F7B-ACB9-9B972B0F0DBE}"/>
                  </a:ext>
                </a:extLst>
              </p:cNvPr>
              <p:cNvSpPr txBox="1"/>
              <p:nvPr/>
            </p:nvSpPr>
            <p:spPr>
              <a:xfrm>
                <a:off x="576697" y="2604678"/>
                <a:ext cx="7990606" cy="30777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Association between TTh and increased sexual activity in men with low testosterone</a:t>
                </a:r>
              </a:p>
            </p:txBody>
          </p:sp>
        </p:grpSp>
        <p:sp>
          <p:nvSpPr>
            <p:cNvPr id="22" name="Round Same Side Corner Rectangle 58">
              <a:extLst>
                <a:ext uri="{FF2B5EF4-FFF2-40B4-BE49-F238E27FC236}">
                  <a16:creationId xmlns:a16="http://schemas.microsoft.com/office/drawing/2014/main" id="{87716571-26C1-4F80-8CD8-F8645893E99D}"/>
                </a:ext>
              </a:extLst>
            </p:cNvPr>
            <p:cNvSpPr/>
            <p:nvPr/>
          </p:nvSpPr>
          <p:spPr>
            <a:xfrm>
              <a:off x="576697" y="2525995"/>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Effect of continuous or interrupted </a:t>
              </a:r>
              <a:r>
                <a:rPr kumimoji="0" lang="en-GB" sz="1400" b="1" i="0" u="none" strike="noStrike" kern="1200" cap="none" spc="0" normalizeH="0" baseline="0" noProof="0" dirty="0" err="1">
                  <a:ln>
                    <a:noFill/>
                  </a:ln>
                  <a:solidFill>
                    <a:prstClr val="white"/>
                  </a:solidFill>
                  <a:effectLst/>
                  <a:uLnTx/>
                  <a:uFillTx/>
                  <a:latin typeface="Poppins Light"/>
                  <a:ea typeface="+mn-ea"/>
                  <a:cs typeface="+mn-cs"/>
                </a:rPr>
                <a:t>TTh</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 on glycaemic control in men with low testosterone</a:t>
              </a:r>
              <a:endParaRPr kumimoji="0" lang="en-GB" sz="1400" b="1" i="0" u="none" strike="noStrike" kern="1200" cap="none" spc="0" normalizeH="0" baseline="30000" noProof="0" dirty="0">
                <a:ln>
                  <a:noFill/>
                </a:ln>
                <a:solidFill>
                  <a:prstClr val="white"/>
                </a:solidFill>
                <a:effectLst/>
                <a:uLnTx/>
                <a:uFillTx/>
                <a:latin typeface="Poppins Light"/>
                <a:ea typeface="+mn-ea"/>
                <a:cs typeface="+mn-cs"/>
              </a:endParaRPr>
            </a:p>
          </p:txBody>
        </p:sp>
        <p:grpSp>
          <p:nvGrpSpPr>
            <p:cNvPr id="26" name="Group 25"/>
            <p:cNvGrpSpPr/>
            <p:nvPr/>
          </p:nvGrpSpPr>
          <p:grpSpPr>
            <a:xfrm>
              <a:off x="4907752" y="3205969"/>
              <a:ext cx="3386435" cy="2316415"/>
              <a:chOff x="2399452" y="3653074"/>
              <a:chExt cx="2217124" cy="1767802"/>
            </a:xfrm>
          </p:grpSpPr>
          <p:sp>
            <p:nvSpPr>
              <p:cNvPr id="79" name="Text Box 9"/>
              <p:cNvSpPr txBox="1">
                <a:spLocks noChangeArrowheads="1"/>
              </p:cNvSpPr>
              <p:nvPr/>
            </p:nvSpPr>
            <p:spPr bwMode="auto">
              <a:xfrm rot="10800000">
                <a:off x="2399452" y="3723442"/>
                <a:ext cx="241804" cy="130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HbA</a:t>
                </a:r>
                <a:r>
                  <a:rPr kumimoji="0" lang="en-GB" altLang="en-US" sz="1200" b="1" i="0" u="none" strike="noStrike" kern="1200" cap="none" spc="0" normalizeH="0" baseline="-25000" noProof="0" dirty="0">
                    <a:ln>
                      <a:noFill/>
                    </a:ln>
                    <a:solidFill>
                      <a:prstClr val="black"/>
                    </a:solidFill>
                    <a:effectLst/>
                    <a:uLnTx/>
                    <a:uFillTx/>
                    <a:latin typeface="Poppins Light"/>
                    <a:ea typeface="+mn-ea"/>
                    <a:cs typeface="Arial" panose="020B0604020202020204" pitchFamily="34" charset="0"/>
                  </a:rPr>
                  <a:t>1c </a:t>
                </a:r>
                <a:r>
                  <a:rPr kumimoji="0" lang="en-GB" altLang="en-US"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a:t>
                </a:r>
              </a:p>
            </p:txBody>
          </p:sp>
          <p:graphicFrame>
            <p:nvGraphicFramePr>
              <p:cNvPr id="80" name="Chart 79"/>
              <p:cNvGraphicFramePr/>
              <p:nvPr/>
            </p:nvGraphicFramePr>
            <p:xfrm>
              <a:off x="2680170" y="3653074"/>
              <a:ext cx="1936406" cy="1713412"/>
            </p:xfrm>
            <a:graphic>
              <a:graphicData uri="http://schemas.openxmlformats.org/drawingml/2006/chart">
                <c:chart xmlns:c="http://schemas.openxmlformats.org/drawingml/2006/chart" xmlns:r="http://schemas.openxmlformats.org/officeDocument/2006/relationships" r:id="rId3"/>
              </a:graphicData>
            </a:graphic>
          </p:graphicFrame>
          <p:sp>
            <p:nvSpPr>
              <p:cNvPr id="81" name="TextBox 80"/>
              <p:cNvSpPr txBox="1"/>
              <p:nvPr/>
            </p:nvSpPr>
            <p:spPr>
              <a:xfrm>
                <a:off x="2914209" y="5209481"/>
                <a:ext cx="1626050" cy="2113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Period</a:t>
                </a:r>
              </a:p>
            </p:txBody>
          </p:sp>
          <p:sp>
            <p:nvSpPr>
              <p:cNvPr id="82" name="TextBox 81"/>
              <p:cNvSpPr txBox="1"/>
              <p:nvPr/>
            </p:nvSpPr>
            <p:spPr>
              <a:xfrm>
                <a:off x="2919648" y="5058026"/>
                <a:ext cx="541314" cy="2113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Arial" panose="020B0604020202020204" pitchFamily="34" charset="0"/>
                  </a:rPr>
                  <a:t>1</a:t>
                </a:r>
              </a:p>
            </p:txBody>
          </p:sp>
          <p:sp>
            <p:nvSpPr>
              <p:cNvPr id="83" name="TextBox 82"/>
              <p:cNvSpPr txBox="1"/>
              <p:nvPr/>
            </p:nvSpPr>
            <p:spPr>
              <a:xfrm>
                <a:off x="3458748" y="5058026"/>
                <a:ext cx="538858" cy="2113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Arial" panose="020B0604020202020204" pitchFamily="34" charset="0"/>
                  </a:rPr>
                  <a:t>2</a:t>
                </a:r>
              </a:p>
            </p:txBody>
          </p:sp>
          <p:sp>
            <p:nvSpPr>
              <p:cNvPr id="84" name="TextBox 83"/>
              <p:cNvSpPr txBox="1"/>
              <p:nvPr/>
            </p:nvSpPr>
            <p:spPr>
              <a:xfrm>
                <a:off x="3997606" y="5058026"/>
                <a:ext cx="545504" cy="2113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Arial" panose="020B0604020202020204" pitchFamily="34" charset="0"/>
                  </a:rPr>
                  <a:t>3</a:t>
                </a:r>
              </a:p>
            </p:txBody>
          </p:sp>
        </p:grpSp>
        <p:grpSp>
          <p:nvGrpSpPr>
            <p:cNvPr id="27" name="Group 26">
              <a:extLst>
                <a:ext uri="{FF2B5EF4-FFF2-40B4-BE49-F238E27FC236}">
                  <a16:creationId xmlns:a16="http://schemas.microsoft.com/office/drawing/2014/main" id="{089ADFFA-8125-49D7-9A6D-5CF5BECBD085}"/>
                </a:ext>
              </a:extLst>
            </p:cNvPr>
            <p:cNvGrpSpPr/>
            <p:nvPr/>
          </p:nvGrpSpPr>
          <p:grpSpPr>
            <a:xfrm>
              <a:off x="1634012" y="3789315"/>
              <a:ext cx="2499642" cy="787700"/>
              <a:chOff x="1634012" y="3651853"/>
              <a:chExt cx="2499642" cy="787700"/>
            </a:xfrm>
          </p:grpSpPr>
          <p:sp>
            <p:nvSpPr>
              <p:cNvPr id="74" name="Freeform 73"/>
              <p:cNvSpPr/>
              <p:nvPr/>
            </p:nvSpPr>
            <p:spPr>
              <a:xfrm>
                <a:off x="1634012" y="3765334"/>
                <a:ext cx="2499642" cy="674219"/>
              </a:xfrm>
              <a:custGeom>
                <a:avLst/>
                <a:gdLst>
                  <a:gd name="connsiteX0" fmla="*/ 0 w 1333500"/>
                  <a:gd name="connsiteY0" fmla="*/ 0 h 481013"/>
                  <a:gd name="connsiteX1" fmla="*/ 447675 w 1333500"/>
                  <a:gd name="connsiteY1" fmla="*/ 285750 h 481013"/>
                  <a:gd name="connsiteX2" fmla="*/ 890587 w 1333500"/>
                  <a:gd name="connsiteY2" fmla="*/ 352425 h 481013"/>
                  <a:gd name="connsiteX3" fmla="*/ 1333500 w 1333500"/>
                  <a:gd name="connsiteY3" fmla="*/ 481013 h 481013"/>
                </a:gdLst>
                <a:ahLst/>
                <a:cxnLst>
                  <a:cxn ang="0">
                    <a:pos x="connsiteX0" y="connsiteY0"/>
                  </a:cxn>
                  <a:cxn ang="0">
                    <a:pos x="connsiteX1" y="connsiteY1"/>
                  </a:cxn>
                  <a:cxn ang="0">
                    <a:pos x="connsiteX2" y="connsiteY2"/>
                  </a:cxn>
                  <a:cxn ang="0">
                    <a:pos x="connsiteX3" y="connsiteY3"/>
                  </a:cxn>
                </a:cxnLst>
                <a:rect l="l" t="t" r="r" b="b"/>
                <a:pathLst>
                  <a:path w="1333500" h="481013">
                    <a:moveTo>
                      <a:pt x="0" y="0"/>
                    </a:moveTo>
                    <a:lnTo>
                      <a:pt x="447675" y="285750"/>
                    </a:lnTo>
                    <a:lnTo>
                      <a:pt x="890587" y="352425"/>
                    </a:lnTo>
                    <a:lnTo>
                      <a:pt x="1333500" y="481013"/>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5" name="Group 74">
                <a:extLst>
                  <a:ext uri="{FF2B5EF4-FFF2-40B4-BE49-F238E27FC236}">
                    <a16:creationId xmlns:a16="http://schemas.microsoft.com/office/drawing/2014/main" id="{0935D43E-85AD-43EE-A971-C31EDB49BED4}"/>
                  </a:ext>
                </a:extLst>
              </p:cNvPr>
              <p:cNvGrpSpPr/>
              <p:nvPr/>
            </p:nvGrpSpPr>
            <p:grpSpPr>
              <a:xfrm>
                <a:off x="1634012" y="3651853"/>
                <a:ext cx="2490714" cy="594112"/>
                <a:chOff x="2096866" y="3718543"/>
                <a:chExt cx="2029513" cy="555402"/>
              </a:xfrm>
            </p:grpSpPr>
            <p:sp>
              <p:nvSpPr>
                <p:cNvPr id="76" name="Freeform 75"/>
                <p:cNvSpPr/>
                <p:nvPr/>
              </p:nvSpPr>
              <p:spPr>
                <a:xfrm>
                  <a:off x="2096866" y="3793428"/>
                  <a:ext cx="676504" cy="187214"/>
                </a:xfrm>
                <a:custGeom>
                  <a:avLst/>
                  <a:gdLst>
                    <a:gd name="connsiteX0" fmla="*/ 0 w 442912"/>
                    <a:gd name="connsiteY0" fmla="*/ 0 h 142875"/>
                    <a:gd name="connsiteX1" fmla="*/ 442912 w 442912"/>
                    <a:gd name="connsiteY1" fmla="*/ 142875 h 142875"/>
                  </a:gdLst>
                  <a:ahLst/>
                  <a:cxnLst>
                    <a:cxn ang="0">
                      <a:pos x="connsiteX0" y="connsiteY0"/>
                    </a:cxn>
                    <a:cxn ang="0">
                      <a:pos x="connsiteX1" y="connsiteY1"/>
                    </a:cxn>
                  </a:cxnLst>
                  <a:rect l="l" t="t" r="r" b="b"/>
                  <a:pathLst>
                    <a:path w="442912" h="142875">
                      <a:moveTo>
                        <a:pt x="0" y="0"/>
                      </a:moveTo>
                      <a:lnTo>
                        <a:pt x="442912" y="142875"/>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7" name="Freeform 76"/>
                <p:cNvSpPr/>
                <p:nvPr/>
              </p:nvSpPr>
              <p:spPr>
                <a:xfrm>
                  <a:off x="2773370" y="3718543"/>
                  <a:ext cx="676505" cy="255859"/>
                </a:xfrm>
                <a:custGeom>
                  <a:avLst/>
                  <a:gdLst>
                    <a:gd name="connsiteX0" fmla="*/ 442913 w 442913"/>
                    <a:gd name="connsiteY0" fmla="*/ 0 h 195262"/>
                    <a:gd name="connsiteX1" fmla="*/ 0 w 442913"/>
                    <a:gd name="connsiteY1" fmla="*/ 195262 h 195262"/>
                  </a:gdLst>
                  <a:ahLst/>
                  <a:cxnLst>
                    <a:cxn ang="0">
                      <a:pos x="connsiteX0" y="connsiteY0"/>
                    </a:cxn>
                    <a:cxn ang="0">
                      <a:pos x="connsiteX1" y="connsiteY1"/>
                    </a:cxn>
                  </a:cxnLst>
                  <a:rect l="l" t="t" r="r" b="b"/>
                  <a:pathLst>
                    <a:path w="442913" h="195262">
                      <a:moveTo>
                        <a:pt x="442913" y="0"/>
                      </a:moveTo>
                      <a:lnTo>
                        <a:pt x="0" y="195262"/>
                      </a:lnTo>
                    </a:path>
                  </a:pathLst>
                </a:cu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8" name="Freeform 77"/>
                <p:cNvSpPr/>
                <p:nvPr/>
              </p:nvSpPr>
              <p:spPr>
                <a:xfrm>
                  <a:off x="3449875" y="3718543"/>
                  <a:ext cx="676504" cy="555402"/>
                </a:xfrm>
                <a:custGeom>
                  <a:avLst/>
                  <a:gdLst>
                    <a:gd name="connsiteX0" fmla="*/ 442912 w 442912"/>
                    <a:gd name="connsiteY0" fmla="*/ 423862 h 423862"/>
                    <a:gd name="connsiteX1" fmla="*/ 0 w 442912"/>
                    <a:gd name="connsiteY1" fmla="*/ 0 h 423862"/>
                  </a:gdLst>
                  <a:ahLst/>
                  <a:cxnLst>
                    <a:cxn ang="0">
                      <a:pos x="connsiteX0" y="connsiteY0"/>
                    </a:cxn>
                    <a:cxn ang="0">
                      <a:pos x="connsiteX1" y="connsiteY1"/>
                    </a:cxn>
                  </a:cxnLst>
                  <a:rect l="l" t="t" r="r" b="b"/>
                  <a:pathLst>
                    <a:path w="442912" h="423862">
                      <a:moveTo>
                        <a:pt x="442912" y="423862"/>
                      </a:moveTo>
                      <a:lnTo>
                        <a:pt x="0"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sp>
          <p:nvSpPr>
            <p:cNvPr id="28" name="Text Box 9"/>
            <p:cNvSpPr txBox="1">
              <a:spLocks noChangeArrowheads="1"/>
            </p:cNvSpPr>
            <p:nvPr/>
          </p:nvSpPr>
          <p:spPr bwMode="auto">
            <a:xfrm rot="10800000">
              <a:off x="689706" y="3298175"/>
              <a:ext cx="553998" cy="17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Fasting glucose</a:t>
              </a:r>
              <a:br>
                <a:rPr kumimoji="0" lang="en-GB" altLang="en-US"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br>
              <a:r>
                <a:rPr kumimoji="0" lang="en-GB" altLang="en-US"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(mg/</a:t>
              </a:r>
              <a:r>
                <a:rPr kumimoji="0" lang="en-GB" altLang="en-US" sz="1200" b="1" i="0" u="none" strike="noStrike" kern="1200" cap="none" spc="0" normalizeH="0" baseline="0" noProof="0" dirty="0" err="1">
                  <a:ln>
                    <a:noFill/>
                  </a:ln>
                  <a:solidFill>
                    <a:prstClr val="black"/>
                  </a:solidFill>
                  <a:effectLst/>
                  <a:uLnTx/>
                  <a:uFillTx/>
                  <a:latin typeface="Poppins Light"/>
                  <a:ea typeface="+mn-ea"/>
                  <a:cs typeface="Arial" panose="020B0604020202020204" pitchFamily="34" charset="0"/>
                </a:rPr>
                <a:t>dL</a:t>
              </a:r>
              <a:r>
                <a:rPr kumimoji="0" lang="en-GB" altLang="en-US"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a:t>
              </a:r>
            </a:p>
          </p:txBody>
        </p:sp>
        <p:sp>
          <p:nvSpPr>
            <p:cNvPr id="30" name="TextBox 29"/>
            <p:cNvSpPr txBox="1"/>
            <p:nvPr/>
          </p:nvSpPr>
          <p:spPr>
            <a:xfrm>
              <a:off x="1651322" y="5045361"/>
              <a:ext cx="8140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Arial" panose="020B0604020202020204" pitchFamily="34" charset="0"/>
                </a:rPr>
                <a:t>1</a:t>
              </a:r>
            </a:p>
          </p:txBody>
        </p:sp>
        <p:sp>
          <p:nvSpPr>
            <p:cNvPr id="31" name="TextBox 30"/>
            <p:cNvSpPr txBox="1"/>
            <p:nvPr/>
          </p:nvSpPr>
          <p:spPr>
            <a:xfrm>
              <a:off x="3313713" y="5045361"/>
              <a:ext cx="8126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Arial" panose="020B0604020202020204" pitchFamily="34" charset="0"/>
                </a:rPr>
                <a:t>3</a:t>
              </a:r>
            </a:p>
          </p:txBody>
        </p:sp>
        <p:sp>
          <p:nvSpPr>
            <p:cNvPr id="32" name="TextBox 31"/>
            <p:cNvSpPr txBox="1"/>
            <p:nvPr/>
          </p:nvSpPr>
          <p:spPr>
            <a:xfrm>
              <a:off x="3425991" y="3293371"/>
              <a:ext cx="604653" cy="21544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6EAB"/>
                  </a:solidFill>
                  <a:effectLst/>
                  <a:uLnTx/>
                  <a:uFillTx/>
                  <a:latin typeface="Poppins Light"/>
                  <a:ea typeface="+mn-ea"/>
                  <a:cs typeface="Arial" panose="020B0604020202020204" pitchFamily="34" charset="0"/>
                </a:rPr>
                <a:t>p&lt;0.0001</a:t>
              </a:r>
            </a:p>
          </p:txBody>
        </p:sp>
        <p:grpSp>
          <p:nvGrpSpPr>
            <p:cNvPr id="33" name="Group 32">
              <a:extLst>
                <a:ext uri="{FF2B5EF4-FFF2-40B4-BE49-F238E27FC236}">
                  <a16:creationId xmlns:a16="http://schemas.microsoft.com/office/drawing/2014/main" id="{5B3274D5-0C0A-4C0B-9343-2993F4678DBF}"/>
                </a:ext>
              </a:extLst>
            </p:cNvPr>
            <p:cNvGrpSpPr/>
            <p:nvPr/>
          </p:nvGrpSpPr>
          <p:grpSpPr>
            <a:xfrm>
              <a:off x="5676011" y="3847487"/>
              <a:ext cx="2496746" cy="516442"/>
              <a:chOff x="5985635" y="3767131"/>
              <a:chExt cx="2036788" cy="499238"/>
            </a:xfrm>
          </p:grpSpPr>
          <p:sp>
            <p:nvSpPr>
              <p:cNvPr id="71" name="Freeform 70"/>
              <p:cNvSpPr/>
              <p:nvPr/>
            </p:nvSpPr>
            <p:spPr>
              <a:xfrm>
                <a:off x="5985635" y="3785852"/>
                <a:ext cx="683779" cy="480517"/>
              </a:xfrm>
              <a:custGeom>
                <a:avLst/>
                <a:gdLst>
                  <a:gd name="connsiteX0" fmla="*/ 0 w 447675"/>
                  <a:gd name="connsiteY0" fmla="*/ 0 h 366713"/>
                  <a:gd name="connsiteX1" fmla="*/ 447675 w 447675"/>
                  <a:gd name="connsiteY1" fmla="*/ 366713 h 366713"/>
                </a:gdLst>
                <a:ahLst/>
                <a:cxnLst>
                  <a:cxn ang="0">
                    <a:pos x="connsiteX0" y="connsiteY0"/>
                  </a:cxn>
                  <a:cxn ang="0">
                    <a:pos x="connsiteX1" y="connsiteY1"/>
                  </a:cxn>
                </a:cxnLst>
                <a:rect l="l" t="t" r="r" b="b"/>
                <a:pathLst>
                  <a:path w="447675" h="366713">
                    <a:moveTo>
                      <a:pt x="0" y="0"/>
                    </a:moveTo>
                    <a:lnTo>
                      <a:pt x="447675" y="366713"/>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2" name="Freeform 71"/>
              <p:cNvSpPr/>
              <p:nvPr/>
            </p:nvSpPr>
            <p:spPr>
              <a:xfrm>
                <a:off x="7360466" y="3773371"/>
                <a:ext cx="661957" cy="468036"/>
              </a:xfrm>
              <a:custGeom>
                <a:avLst/>
                <a:gdLst>
                  <a:gd name="connsiteX0" fmla="*/ 0 w 452437"/>
                  <a:gd name="connsiteY0" fmla="*/ 0 h 357188"/>
                  <a:gd name="connsiteX1" fmla="*/ 452437 w 452437"/>
                  <a:gd name="connsiteY1" fmla="*/ 357188 h 357188"/>
                </a:gdLst>
                <a:ahLst/>
                <a:cxnLst>
                  <a:cxn ang="0">
                    <a:pos x="connsiteX0" y="connsiteY0"/>
                  </a:cxn>
                  <a:cxn ang="0">
                    <a:pos x="connsiteX1" y="connsiteY1"/>
                  </a:cxn>
                </a:cxnLst>
                <a:rect l="l" t="t" r="r" b="b"/>
                <a:pathLst>
                  <a:path w="452437" h="357188">
                    <a:moveTo>
                      <a:pt x="0" y="0"/>
                    </a:moveTo>
                    <a:lnTo>
                      <a:pt x="452437" y="357188"/>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73" name="Freeform 72"/>
              <p:cNvSpPr/>
              <p:nvPr/>
            </p:nvSpPr>
            <p:spPr>
              <a:xfrm>
                <a:off x="6669414" y="3767131"/>
                <a:ext cx="661957" cy="492997"/>
              </a:xfrm>
              <a:custGeom>
                <a:avLst/>
                <a:gdLst>
                  <a:gd name="connsiteX0" fmla="*/ 0 w 433388"/>
                  <a:gd name="connsiteY0" fmla="*/ 376237 h 376237"/>
                  <a:gd name="connsiteX1" fmla="*/ 433388 w 433388"/>
                  <a:gd name="connsiteY1" fmla="*/ 0 h 376237"/>
                </a:gdLst>
                <a:ahLst/>
                <a:cxnLst>
                  <a:cxn ang="0">
                    <a:pos x="connsiteX0" y="connsiteY0"/>
                  </a:cxn>
                  <a:cxn ang="0">
                    <a:pos x="connsiteX1" y="connsiteY1"/>
                  </a:cxn>
                </a:cxnLst>
                <a:rect l="l" t="t" r="r" b="b"/>
                <a:pathLst>
                  <a:path w="433388" h="376237">
                    <a:moveTo>
                      <a:pt x="0" y="376237"/>
                    </a:moveTo>
                    <a:lnTo>
                      <a:pt x="433388" y="0"/>
                    </a:lnTo>
                  </a:path>
                </a:pathLst>
              </a:cu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34" name="Freeform 33"/>
            <p:cNvSpPr/>
            <p:nvPr/>
          </p:nvSpPr>
          <p:spPr>
            <a:xfrm>
              <a:off x="5702300" y="4060519"/>
              <a:ext cx="2470457" cy="550387"/>
            </a:xfrm>
            <a:custGeom>
              <a:avLst/>
              <a:gdLst>
                <a:gd name="connsiteX0" fmla="*/ 0 w 1338262"/>
                <a:gd name="connsiteY0" fmla="*/ 0 h 390525"/>
                <a:gd name="connsiteX1" fmla="*/ 452437 w 1338262"/>
                <a:gd name="connsiteY1" fmla="*/ 309563 h 390525"/>
                <a:gd name="connsiteX2" fmla="*/ 890587 w 1338262"/>
                <a:gd name="connsiteY2" fmla="*/ 323850 h 390525"/>
                <a:gd name="connsiteX3" fmla="*/ 1338262 w 1338262"/>
                <a:gd name="connsiteY3" fmla="*/ 390525 h 390525"/>
              </a:gdLst>
              <a:ahLst/>
              <a:cxnLst>
                <a:cxn ang="0">
                  <a:pos x="connsiteX0" y="connsiteY0"/>
                </a:cxn>
                <a:cxn ang="0">
                  <a:pos x="connsiteX1" y="connsiteY1"/>
                </a:cxn>
                <a:cxn ang="0">
                  <a:pos x="connsiteX2" y="connsiteY2"/>
                </a:cxn>
                <a:cxn ang="0">
                  <a:pos x="connsiteX3" y="connsiteY3"/>
                </a:cxn>
              </a:cxnLst>
              <a:rect l="l" t="t" r="r" b="b"/>
              <a:pathLst>
                <a:path w="1338262" h="390525">
                  <a:moveTo>
                    <a:pt x="0" y="0"/>
                  </a:moveTo>
                  <a:lnTo>
                    <a:pt x="452437" y="309563"/>
                  </a:lnTo>
                  <a:lnTo>
                    <a:pt x="890587" y="323850"/>
                  </a:lnTo>
                  <a:lnTo>
                    <a:pt x="1338262" y="39052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5" name="Freeform: Shape 16">
              <a:extLst>
                <a:ext uri="{FF2B5EF4-FFF2-40B4-BE49-F238E27FC236}">
                  <a16:creationId xmlns:a16="http://schemas.microsoft.com/office/drawing/2014/main" id="{36F38221-5203-4624-A429-4575AC81DAB2}"/>
                </a:ext>
              </a:extLst>
            </p:cNvPr>
            <p:cNvSpPr/>
            <p:nvPr/>
          </p:nvSpPr>
          <p:spPr>
            <a:xfrm>
              <a:off x="2473925" y="3672929"/>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6" name="TextBox 35">
              <a:extLst>
                <a:ext uri="{FF2B5EF4-FFF2-40B4-BE49-F238E27FC236}">
                  <a16:creationId xmlns:a16="http://schemas.microsoft.com/office/drawing/2014/main" id="{AE16F6CD-5303-4209-949B-52DF2F2225B1}"/>
                </a:ext>
              </a:extLst>
            </p:cNvPr>
            <p:cNvSpPr txBox="1"/>
            <p:nvPr/>
          </p:nvSpPr>
          <p:spPr>
            <a:xfrm>
              <a:off x="2586718" y="3481505"/>
              <a:ext cx="604653" cy="21544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6EAB"/>
                  </a:solidFill>
                  <a:effectLst/>
                  <a:uLnTx/>
                  <a:uFillTx/>
                  <a:latin typeface="Poppins Light"/>
                  <a:ea typeface="+mn-ea"/>
                  <a:cs typeface="Arial" panose="020B0604020202020204" pitchFamily="34" charset="0"/>
                </a:rPr>
                <a:t>p&lt;0.0001</a:t>
              </a:r>
            </a:p>
          </p:txBody>
        </p:sp>
        <p:sp>
          <p:nvSpPr>
            <p:cNvPr id="37" name="Freeform: Shape 699">
              <a:extLst>
                <a:ext uri="{FF2B5EF4-FFF2-40B4-BE49-F238E27FC236}">
                  <a16:creationId xmlns:a16="http://schemas.microsoft.com/office/drawing/2014/main" id="{263F7A7A-37BA-4986-97D4-D06B717B105A}"/>
                </a:ext>
              </a:extLst>
            </p:cNvPr>
            <p:cNvSpPr/>
            <p:nvPr/>
          </p:nvSpPr>
          <p:spPr>
            <a:xfrm>
              <a:off x="3313198" y="3496917"/>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38" name="Group 37">
              <a:extLst>
                <a:ext uri="{FF2B5EF4-FFF2-40B4-BE49-F238E27FC236}">
                  <a16:creationId xmlns:a16="http://schemas.microsoft.com/office/drawing/2014/main" id="{ED626918-B106-4B19-A062-5D0FB74F1FF5}"/>
                </a:ext>
              </a:extLst>
            </p:cNvPr>
            <p:cNvGrpSpPr/>
            <p:nvPr/>
          </p:nvGrpSpPr>
          <p:grpSpPr>
            <a:xfrm>
              <a:off x="2473925" y="4464132"/>
              <a:ext cx="830238" cy="216109"/>
              <a:chOff x="2473925" y="4326670"/>
              <a:chExt cx="830238" cy="216109"/>
            </a:xfrm>
          </p:grpSpPr>
          <p:sp>
            <p:nvSpPr>
              <p:cNvPr id="69" name="TextBox 68"/>
              <p:cNvSpPr txBox="1"/>
              <p:nvPr/>
            </p:nvSpPr>
            <p:spPr>
              <a:xfrm>
                <a:off x="2662861" y="4327335"/>
                <a:ext cx="452368" cy="21544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6EAB"/>
                    </a:solidFill>
                    <a:effectLst/>
                    <a:uLnTx/>
                    <a:uFillTx/>
                    <a:latin typeface="Poppins Light"/>
                    <a:ea typeface="+mn-ea"/>
                    <a:cs typeface="Arial" panose="020B0604020202020204" pitchFamily="34" charset="0"/>
                  </a:rPr>
                  <a:t>p=NS</a:t>
                </a:r>
              </a:p>
            </p:txBody>
          </p:sp>
          <p:sp>
            <p:nvSpPr>
              <p:cNvPr id="70" name="Freeform: Shape 700">
                <a:extLst>
                  <a:ext uri="{FF2B5EF4-FFF2-40B4-BE49-F238E27FC236}">
                    <a16:creationId xmlns:a16="http://schemas.microsoft.com/office/drawing/2014/main" id="{5C05734D-52A9-47BA-8B0B-A9DE02D9654D}"/>
                  </a:ext>
                </a:extLst>
              </p:cNvPr>
              <p:cNvSpPr/>
              <p:nvPr/>
            </p:nvSpPr>
            <p:spPr>
              <a:xfrm flipV="1">
                <a:off x="2473925" y="4326670"/>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39" name="Group 38">
              <a:extLst>
                <a:ext uri="{FF2B5EF4-FFF2-40B4-BE49-F238E27FC236}">
                  <a16:creationId xmlns:a16="http://schemas.microsoft.com/office/drawing/2014/main" id="{C1AB9587-C8B1-42B4-8CC2-53D3A6F5957E}"/>
                </a:ext>
              </a:extLst>
            </p:cNvPr>
            <p:cNvGrpSpPr/>
            <p:nvPr/>
          </p:nvGrpSpPr>
          <p:grpSpPr>
            <a:xfrm>
              <a:off x="3308931" y="4633872"/>
              <a:ext cx="830238" cy="228507"/>
              <a:chOff x="3308931" y="4496410"/>
              <a:chExt cx="830238" cy="228507"/>
            </a:xfrm>
          </p:grpSpPr>
          <p:sp>
            <p:nvSpPr>
              <p:cNvPr id="67" name="TextBox 66"/>
              <p:cNvSpPr txBox="1"/>
              <p:nvPr/>
            </p:nvSpPr>
            <p:spPr>
              <a:xfrm>
                <a:off x="3398480" y="4509473"/>
                <a:ext cx="651140" cy="21544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6EAB"/>
                    </a:solidFill>
                    <a:effectLst/>
                    <a:uLnTx/>
                    <a:uFillTx/>
                    <a:latin typeface="Poppins Light"/>
                    <a:ea typeface="+mn-ea"/>
                    <a:cs typeface="Arial" panose="020B0604020202020204" pitchFamily="34" charset="0"/>
                  </a:rPr>
                  <a:t>p=0.0043</a:t>
                </a:r>
              </a:p>
            </p:txBody>
          </p:sp>
          <p:sp>
            <p:nvSpPr>
              <p:cNvPr id="68" name="Freeform: Shape 701">
                <a:extLst>
                  <a:ext uri="{FF2B5EF4-FFF2-40B4-BE49-F238E27FC236}">
                    <a16:creationId xmlns:a16="http://schemas.microsoft.com/office/drawing/2014/main" id="{02FA60FD-36B1-4438-A801-0B44E1670111}"/>
                  </a:ext>
                </a:extLst>
              </p:cNvPr>
              <p:cNvSpPr/>
              <p:nvPr/>
            </p:nvSpPr>
            <p:spPr>
              <a:xfrm flipV="1">
                <a:off x="3308931" y="4496410"/>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40" name="TextBox 39"/>
            <p:cNvSpPr txBox="1"/>
            <p:nvPr/>
          </p:nvSpPr>
          <p:spPr>
            <a:xfrm>
              <a:off x="2457283" y="5045361"/>
              <a:ext cx="8564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6EAB"/>
                  </a:solidFill>
                  <a:effectLst/>
                  <a:uLnTx/>
                  <a:uFillTx/>
                  <a:latin typeface="Poppins Light"/>
                  <a:ea typeface="+mn-ea"/>
                  <a:cs typeface="Arial" panose="020B0604020202020204" pitchFamily="34" charset="0"/>
                </a:rPr>
                <a:t>2</a:t>
              </a:r>
            </a:p>
          </p:txBody>
        </p:sp>
        <p:sp>
          <p:nvSpPr>
            <p:cNvPr id="41" name="TextBox 40"/>
            <p:cNvSpPr txBox="1"/>
            <p:nvPr/>
          </p:nvSpPr>
          <p:spPr>
            <a:xfrm>
              <a:off x="1634012" y="5254768"/>
              <a:ext cx="249964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Poppins Light"/>
                  <a:ea typeface="+mn-ea"/>
                  <a:cs typeface="Arial" panose="020B0604020202020204" pitchFamily="34" charset="0"/>
                </a:rPr>
                <a:t>Period</a:t>
              </a:r>
            </a:p>
          </p:txBody>
        </p:sp>
        <p:grpSp>
          <p:nvGrpSpPr>
            <p:cNvPr id="42" name="Group 41">
              <a:extLst>
                <a:ext uri="{FF2B5EF4-FFF2-40B4-BE49-F238E27FC236}">
                  <a16:creationId xmlns:a16="http://schemas.microsoft.com/office/drawing/2014/main" id="{BFBBF12A-F24D-4D43-B8FC-69CE9468598E}"/>
                </a:ext>
              </a:extLst>
            </p:cNvPr>
            <p:cNvGrpSpPr/>
            <p:nvPr/>
          </p:nvGrpSpPr>
          <p:grpSpPr>
            <a:xfrm>
              <a:off x="6509331" y="3362743"/>
              <a:ext cx="1669511" cy="407924"/>
              <a:chOff x="6509331" y="3173262"/>
              <a:chExt cx="1669511" cy="407924"/>
            </a:xfrm>
          </p:grpSpPr>
          <p:sp>
            <p:nvSpPr>
              <p:cNvPr id="63" name="TextBox 62"/>
              <p:cNvSpPr txBox="1"/>
              <p:nvPr/>
            </p:nvSpPr>
            <p:spPr>
              <a:xfrm>
                <a:off x="6633759" y="3337648"/>
                <a:ext cx="604653" cy="21544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6EAB"/>
                    </a:solidFill>
                    <a:effectLst/>
                    <a:uLnTx/>
                    <a:uFillTx/>
                    <a:latin typeface="Poppins Light"/>
                    <a:ea typeface="+mn-ea"/>
                    <a:cs typeface="Arial" panose="020B0604020202020204" pitchFamily="34" charset="0"/>
                  </a:rPr>
                  <a:t>p&lt;0.0001</a:t>
                </a:r>
              </a:p>
            </p:txBody>
          </p:sp>
          <p:sp>
            <p:nvSpPr>
              <p:cNvPr id="64" name="TextBox 63"/>
              <p:cNvSpPr txBox="1"/>
              <p:nvPr/>
            </p:nvSpPr>
            <p:spPr>
              <a:xfrm>
                <a:off x="7344338" y="3173262"/>
                <a:ext cx="828420" cy="21544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6EAB"/>
                    </a:solidFill>
                    <a:effectLst/>
                    <a:uLnTx/>
                    <a:uFillTx/>
                    <a:latin typeface="Poppins Light"/>
                    <a:ea typeface="+mn-ea"/>
                    <a:cs typeface="Arial" panose="020B0604020202020204" pitchFamily="34" charset="0"/>
                  </a:rPr>
                  <a:t>p&lt;0.0001</a:t>
                </a:r>
              </a:p>
            </p:txBody>
          </p:sp>
          <p:sp>
            <p:nvSpPr>
              <p:cNvPr id="65" name="Freeform: Shape 702">
                <a:extLst>
                  <a:ext uri="{FF2B5EF4-FFF2-40B4-BE49-F238E27FC236}">
                    <a16:creationId xmlns:a16="http://schemas.microsoft.com/office/drawing/2014/main" id="{928FC64C-2F18-498C-85F6-24B7549F44DC}"/>
                  </a:ext>
                </a:extLst>
              </p:cNvPr>
              <p:cNvSpPr/>
              <p:nvPr/>
            </p:nvSpPr>
            <p:spPr>
              <a:xfrm>
                <a:off x="6509331" y="3535467"/>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6" name="Freeform: Shape 703">
                <a:extLst>
                  <a:ext uri="{FF2B5EF4-FFF2-40B4-BE49-F238E27FC236}">
                    <a16:creationId xmlns:a16="http://schemas.microsoft.com/office/drawing/2014/main" id="{35590A0F-4DFE-4FCB-9A46-DB79D96B4410}"/>
                  </a:ext>
                </a:extLst>
              </p:cNvPr>
              <p:cNvSpPr/>
              <p:nvPr/>
            </p:nvSpPr>
            <p:spPr>
              <a:xfrm>
                <a:off x="7348604" y="3359455"/>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56" name="Group 55">
              <a:extLst>
                <a:ext uri="{FF2B5EF4-FFF2-40B4-BE49-F238E27FC236}">
                  <a16:creationId xmlns:a16="http://schemas.microsoft.com/office/drawing/2014/main" id="{250D7768-3D5D-4752-A263-CD7C81E60098}"/>
                </a:ext>
              </a:extLst>
            </p:cNvPr>
            <p:cNvGrpSpPr/>
            <p:nvPr/>
          </p:nvGrpSpPr>
          <p:grpSpPr>
            <a:xfrm>
              <a:off x="6509331" y="4568166"/>
              <a:ext cx="830238" cy="216109"/>
              <a:chOff x="2473925" y="4326670"/>
              <a:chExt cx="830238" cy="216109"/>
            </a:xfrm>
          </p:grpSpPr>
          <p:sp>
            <p:nvSpPr>
              <p:cNvPr id="61" name="TextBox 60">
                <a:extLst>
                  <a:ext uri="{FF2B5EF4-FFF2-40B4-BE49-F238E27FC236}">
                    <a16:creationId xmlns:a16="http://schemas.microsoft.com/office/drawing/2014/main" id="{80CE5AC8-6B86-49F2-835E-BF55F650A674}"/>
                  </a:ext>
                </a:extLst>
              </p:cNvPr>
              <p:cNvSpPr txBox="1"/>
              <p:nvPr/>
            </p:nvSpPr>
            <p:spPr>
              <a:xfrm>
                <a:off x="2662861" y="4327335"/>
                <a:ext cx="452368" cy="21544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6EAB"/>
                    </a:solidFill>
                    <a:effectLst/>
                    <a:uLnTx/>
                    <a:uFillTx/>
                    <a:latin typeface="Poppins Light"/>
                    <a:ea typeface="+mn-ea"/>
                    <a:cs typeface="Arial" panose="020B0604020202020204" pitchFamily="34" charset="0"/>
                  </a:rPr>
                  <a:t>p=NS</a:t>
                </a:r>
              </a:p>
            </p:txBody>
          </p:sp>
          <p:sp>
            <p:nvSpPr>
              <p:cNvPr id="62" name="Freeform: Shape 706">
                <a:extLst>
                  <a:ext uri="{FF2B5EF4-FFF2-40B4-BE49-F238E27FC236}">
                    <a16:creationId xmlns:a16="http://schemas.microsoft.com/office/drawing/2014/main" id="{E25252A8-4E0C-429E-8319-38D9F4134903}"/>
                  </a:ext>
                </a:extLst>
              </p:cNvPr>
              <p:cNvSpPr/>
              <p:nvPr/>
            </p:nvSpPr>
            <p:spPr>
              <a:xfrm flipV="1">
                <a:off x="2473925" y="4326670"/>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57" name="Group 56">
              <a:extLst>
                <a:ext uri="{FF2B5EF4-FFF2-40B4-BE49-F238E27FC236}">
                  <a16:creationId xmlns:a16="http://schemas.microsoft.com/office/drawing/2014/main" id="{1B701910-52AB-4391-A982-F3E1A9F65183}"/>
                </a:ext>
              </a:extLst>
            </p:cNvPr>
            <p:cNvGrpSpPr/>
            <p:nvPr/>
          </p:nvGrpSpPr>
          <p:grpSpPr>
            <a:xfrm>
              <a:off x="7344337" y="4691365"/>
              <a:ext cx="830238" cy="228507"/>
              <a:chOff x="3308931" y="4496410"/>
              <a:chExt cx="830238" cy="228507"/>
            </a:xfrm>
          </p:grpSpPr>
          <p:sp>
            <p:nvSpPr>
              <p:cNvPr id="59" name="TextBox 58">
                <a:extLst>
                  <a:ext uri="{FF2B5EF4-FFF2-40B4-BE49-F238E27FC236}">
                    <a16:creationId xmlns:a16="http://schemas.microsoft.com/office/drawing/2014/main" id="{836D344A-C43A-4AF8-A59C-37F16B73DCD2}"/>
                  </a:ext>
                </a:extLst>
              </p:cNvPr>
              <p:cNvSpPr txBox="1"/>
              <p:nvPr/>
            </p:nvSpPr>
            <p:spPr>
              <a:xfrm>
                <a:off x="3414511" y="4509473"/>
                <a:ext cx="619080" cy="215444"/>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6EAB"/>
                    </a:solidFill>
                    <a:effectLst/>
                    <a:uLnTx/>
                    <a:uFillTx/>
                    <a:latin typeface="Poppins Light"/>
                    <a:ea typeface="+mn-ea"/>
                    <a:cs typeface="Arial" panose="020B0604020202020204" pitchFamily="34" charset="0"/>
                  </a:rPr>
                  <a:t>p=0.0012</a:t>
                </a:r>
              </a:p>
            </p:txBody>
          </p:sp>
          <p:sp>
            <p:nvSpPr>
              <p:cNvPr id="60" name="Freeform: Shape 709">
                <a:extLst>
                  <a:ext uri="{FF2B5EF4-FFF2-40B4-BE49-F238E27FC236}">
                    <a16:creationId xmlns:a16="http://schemas.microsoft.com/office/drawing/2014/main" id="{6B99E59C-4480-4CB6-A3B9-2559CE59D404}"/>
                  </a:ext>
                </a:extLst>
              </p:cNvPr>
              <p:cNvSpPr/>
              <p:nvPr/>
            </p:nvSpPr>
            <p:spPr>
              <a:xfrm flipV="1">
                <a:off x="3308931" y="4496410"/>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aphicFrame>
          <p:nvGraphicFramePr>
            <p:cNvPr id="58" name="Chart 57"/>
            <p:cNvGraphicFramePr/>
            <p:nvPr/>
          </p:nvGraphicFramePr>
          <p:xfrm>
            <a:off x="1121218" y="3204402"/>
            <a:ext cx="3291475" cy="2245146"/>
          </p:xfrm>
          <a:graphic>
            <a:graphicData uri="http://schemas.openxmlformats.org/drawingml/2006/chart">
              <c:chart xmlns:c="http://schemas.openxmlformats.org/drawingml/2006/chart" xmlns:r="http://schemas.openxmlformats.org/officeDocument/2006/relationships" r:id="rId4"/>
            </a:graphicData>
          </a:graphic>
        </p:graphicFrame>
        <p:sp>
          <p:nvSpPr>
            <p:cNvPr id="86" name="TextBox 85">
              <a:extLst>
                <a:ext uri="{FF2B5EF4-FFF2-40B4-BE49-F238E27FC236}">
                  <a16:creationId xmlns:a16="http://schemas.microsoft.com/office/drawing/2014/main" id="{514DDE3D-78D3-4B71-B934-4EC24AAC9E3A}"/>
                </a:ext>
              </a:extLst>
            </p:cNvPr>
            <p:cNvSpPr txBox="1"/>
            <p:nvPr/>
          </p:nvSpPr>
          <p:spPr>
            <a:xfrm>
              <a:off x="2752862" y="2928328"/>
              <a:ext cx="4485550" cy="156014"/>
            </a:xfrm>
            <a:prstGeom prst="rect">
              <a:avLst/>
            </a:prstGeom>
            <a:noFill/>
          </p:spPr>
          <p:txBody>
            <a:bodyPr wrap="square" t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Continuous </a:t>
              </a:r>
              <a:r>
                <a:rPr kumimoji="0" lang="en-GB" sz="1200" b="0"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1200" b="0" i="0" u="none" strike="noStrike" kern="1200" cap="none" spc="0" normalizeH="0" baseline="0" noProof="0" dirty="0">
                  <a:ln>
                    <a:noFill/>
                  </a:ln>
                  <a:solidFill>
                    <a:srgbClr val="000000"/>
                  </a:solidFill>
                  <a:effectLst/>
                  <a:uLnTx/>
                  <a:uFillTx/>
                  <a:latin typeface="Poppins Light"/>
                  <a:ea typeface="+mn-ea"/>
                  <a:cs typeface="+mn-cs"/>
                </a:rPr>
                <a:t> (n=115)	        Interrupted </a:t>
              </a:r>
              <a:r>
                <a:rPr kumimoji="0" lang="en-GB" sz="1200" b="0"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1200" b="0" i="0" u="none" strike="noStrike" kern="1200" cap="none" spc="0" normalizeH="0" baseline="0" noProof="0" dirty="0">
                  <a:ln>
                    <a:noFill/>
                  </a:ln>
                  <a:solidFill>
                    <a:srgbClr val="000000"/>
                  </a:solidFill>
                  <a:effectLst/>
                  <a:uLnTx/>
                  <a:uFillTx/>
                  <a:latin typeface="Poppins Light"/>
                  <a:ea typeface="+mn-ea"/>
                  <a:cs typeface="+mn-cs"/>
                </a:rPr>
                <a:t> (n=147)</a:t>
              </a:r>
            </a:p>
          </p:txBody>
        </p:sp>
        <p:sp>
          <p:nvSpPr>
            <p:cNvPr id="87" name="Rectangle 86">
              <a:extLst>
                <a:ext uri="{FF2B5EF4-FFF2-40B4-BE49-F238E27FC236}">
                  <a16:creationId xmlns:a16="http://schemas.microsoft.com/office/drawing/2014/main" id="{A8E6B4A4-FC6F-4CF9-BB0A-05AB99BDFF20}"/>
                </a:ext>
              </a:extLst>
            </p:cNvPr>
            <p:cNvSpPr/>
            <p:nvPr/>
          </p:nvSpPr>
          <p:spPr>
            <a:xfrm>
              <a:off x="4715223" y="2948036"/>
              <a:ext cx="90000" cy="9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88" name="Rectangle 87">
              <a:extLst>
                <a:ext uri="{FF2B5EF4-FFF2-40B4-BE49-F238E27FC236}">
                  <a16:creationId xmlns:a16="http://schemas.microsoft.com/office/drawing/2014/main" id="{E022841D-919E-430A-B899-047E0713250A}"/>
                </a:ext>
              </a:extLst>
            </p:cNvPr>
            <p:cNvSpPr/>
            <p:nvPr/>
          </p:nvSpPr>
          <p:spPr>
            <a:xfrm>
              <a:off x="2690547" y="2943007"/>
              <a:ext cx="90000" cy="9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Tree>
    <p:extLst>
      <p:ext uri="{BB962C8B-B14F-4D97-AF65-F5344CB8AC3E}">
        <p14:creationId xmlns:p14="http://schemas.microsoft.com/office/powerpoint/2010/main" val="1001619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9" y="5817130"/>
            <a:ext cx="9144001" cy="55399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*Total testosterone ≤12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nmol</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/L or free testosterone ≤0.25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nmol</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CI, confidence interval; HR, hazard ratio;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testosterone therapy; T2DM, type 2 diabetes mellitus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000000"/>
                </a:solidFill>
                <a:effectLst/>
                <a:uLnTx/>
                <a:uFillTx/>
                <a:latin typeface="Poppins Light"/>
                <a:ea typeface="+mn-ea"/>
                <a:cs typeface="+mn-cs"/>
              </a:rPr>
              <a:t>Hackett G </a:t>
            </a:r>
            <a:r>
              <a:rPr kumimoji="0" lang="da-DK" sz="1000" b="0" i="1" u="none" strike="noStrike" kern="1200" cap="none" spc="0" normalizeH="0" baseline="0" noProof="0" dirty="0">
                <a:ln>
                  <a:noFill/>
                </a:ln>
                <a:solidFill>
                  <a:srgbClr val="000000"/>
                </a:solidFill>
                <a:effectLst/>
                <a:uLnTx/>
                <a:uFillTx/>
                <a:latin typeface="Poppins Light"/>
                <a:ea typeface="+mn-ea"/>
                <a:cs typeface="+mn-cs"/>
              </a:rPr>
              <a:t>et al. Int J Clin Pract</a:t>
            </a:r>
            <a:r>
              <a:rPr kumimoji="0" lang="da-DK" sz="1000" b="0" i="0" u="none" strike="noStrike" kern="1200" cap="none" spc="0" normalizeH="0" baseline="0" noProof="0" dirty="0">
                <a:ln>
                  <a:noFill/>
                </a:ln>
                <a:solidFill>
                  <a:srgbClr val="000000"/>
                </a:solidFill>
                <a:effectLst/>
                <a:uLnTx/>
                <a:uFillTx/>
                <a:latin typeface="Poppins Light"/>
                <a:ea typeface="+mn-ea"/>
                <a:cs typeface="+mn-cs"/>
              </a:rPr>
              <a:t> 2016;70:244–53.</a:t>
            </a:r>
            <a:endParaRPr kumimoji="0" lang="en-US" sz="10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2" name="Title 1"/>
          <p:cNvSpPr>
            <a:spLocks noGrp="1"/>
          </p:cNvSpPr>
          <p:nvPr>
            <p:ph type="title"/>
          </p:nvPr>
        </p:nvSpPr>
        <p:spPr>
          <a:xfrm>
            <a:off x="221941" y="147768"/>
            <a:ext cx="11185865" cy="834047"/>
          </a:xfrm>
        </p:spPr>
        <p:txBody>
          <a:bodyPr>
            <a:noAutofit/>
          </a:bodyPr>
          <a:lstStyle/>
          <a:p>
            <a:pPr algn="ctr"/>
            <a:r>
              <a:rPr lang="en-GB" sz="3200" spc="-20" dirty="0" err="1">
                <a:solidFill>
                  <a:schemeClr val="accent5"/>
                </a:solidFill>
              </a:rPr>
              <a:t>TTh</a:t>
            </a:r>
            <a:r>
              <a:rPr lang="en-GB" sz="3200" dirty="0">
                <a:solidFill>
                  <a:schemeClr val="accent5"/>
                </a:solidFill>
              </a:rPr>
              <a:t> is independently associated with reduced mortality in men with T2DM</a:t>
            </a:r>
            <a:endParaRPr lang="en-GB" sz="3200" spc="-20" dirty="0">
              <a:solidFill>
                <a:schemeClr val="accent5"/>
              </a:solidFill>
            </a:endParaRPr>
          </a:p>
        </p:txBody>
      </p:sp>
      <p:grpSp>
        <p:nvGrpSpPr>
          <p:cNvPr id="7" name="Group 6"/>
          <p:cNvGrpSpPr/>
          <p:nvPr/>
        </p:nvGrpSpPr>
        <p:grpSpPr>
          <a:xfrm>
            <a:off x="2100696" y="2512511"/>
            <a:ext cx="7990606" cy="3304619"/>
            <a:chOff x="576697" y="2417640"/>
            <a:chExt cx="7990606" cy="3304619"/>
          </a:xfrm>
        </p:grpSpPr>
        <p:grpSp>
          <p:nvGrpSpPr>
            <p:cNvPr id="85" name="Group 84">
              <a:extLst>
                <a:ext uri="{FF2B5EF4-FFF2-40B4-BE49-F238E27FC236}">
                  <a16:creationId xmlns:a16="http://schemas.microsoft.com/office/drawing/2014/main" id="{151DFF64-E6FB-4A8B-BEB2-3166F6FA4797}"/>
                </a:ext>
              </a:extLst>
            </p:cNvPr>
            <p:cNvGrpSpPr/>
            <p:nvPr/>
          </p:nvGrpSpPr>
          <p:grpSpPr>
            <a:xfrm>
              <a:off x="1524266" y="5011599"/>
              <a:ext cx="6690057" cy="387414"/>
              <a:chOff x="1524266" y="5011599"/>
              <a:chExt cx="6690057" cy="387414"/>
            </a:xfrm>
          </p:grpSpPr>
          <p:sp>
            <p:nvSpPr>
              <p:cNvPr id="89" name="Round Same Side Corner Rectangle 218">
                <a:extLst>
                  <a:ext uri="{FF2B5EF4-FFF2-40B4-BE49-F238E27FC236}">
                    <a16:creationId xmlns:a16="http://schemas.microsoft.com/office/drawing/2014/main" id="{C4ED38E8-ABE7-4687-9231-388C8F9AA626}"/>
                  </a:ext>
                </a:extLst>
              </p:cNvPr>
              <p:cNvSpPr/>
              <p:nvPr/>
            </p:nvSpPr>
            <p:spPr>
              <a:xfrm rot="10800000">
                <a:off x="1524266" y="5011599"/>
                <a:ext cx="6683776" cy="387414"/>
              </a:xfrm>
              <a:prstGeom prst="round2SameRect">
                <a:avLst>
                  <a:gd name="adj1" fmla="val 13739"/>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90" name="Round Same Side Corner Rectangle 218">
                <a:extLst>
                  <a:ext uri="{FF2B5EF4-FFF2-40B4-BE49-F238E27FC236}">
                    <a16:creationId xmlns:a16="http://schemas.microsoft.com/office/drawing/2014/main" id="{F4037EFF-B304-4839-B85C-AE7D72EC212E}"/>
                  </a:ext>
                </a:extLst>
              </p:cNvPr>
              <p:cNvSpPr/>
              <p:nvPr/>
            </p:nvSpPr>
            <p:spPr>
              <a:xfrm flipV="1">
                <a:off x="6549775" y="5011599"/>
                <a:ext cx="1664548" cy="387414"/>
              </a:xfrm>
              <a:prstGeom prst="round1Rect">
                <a:avLst>
                  <a:gd name="adj" fmla="val 15087"/>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91" name="Round Same Side Corner Rectangle 218">
                <a:extLst>
                  <a:ext uri="{FF2B5EF4-FFF2-40B4-BE49-F238E27FC236}">
                    <a16:creationId xmlns:a16="http://schemas.microsoft.com/office/drawing/2014/main" id="{8515854D-1356-4841-87F8-E2D5DDF8AB5B}"/>
                  </a:ext>
                </a:extLst>
              </p:cNvPr>
              <p:cNvSpPr/>
              <p:nvPr/>
            </p:nvSpPr>
            <p:spPr>
              <a:xfrm>
                <a:off x="3207008" y="5011599"/>
                <a:ext cx="1650645" cy="387414"/>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grpSp>
        <p:graphicFrame>
          <p:nvGraphicFramePr>
            <p:cNvPr id="92" name="Content Placeholder 6">
              <a:extLst>
                <a:ext uri="{FF2B5EF4-FFF2-40B4-BE49-F238E27FC236}">
                  <a16:creationId xmlns:a16="http://schemas.microsoft.com/office/drawing/2014/main" id="{0C3C05DC-7CCC-44E6-A4BE-E446DCCC5766}"/>
                </a:ext>
              </a:extLst>
            </p:cNvPr>
            <p:cNvGraphicFramePr>
              <a:graphicFrameLocks/>
            </p:cNvGraphicFramePr>
            <p:nvPr/>
          </p:nvGraphicFramePr>
          <p:xfrm>
            <a:off x="759728" y="2797600"/>
            <a:ext cx="7624544" cy="2924659"/>
          </p:xfrm>
          <a:graphic>
            <a:graphicData uri="http://schemas.openxmlformats.org/drawingml/2006/chart">
              <c:chart xmlns:c="http://schemas.openxmlformats.org/drawingml/2006/chart" xmlns:r="http://schemas.openxmlformats.org/officeDocument/2006/relationships" r:id="rId3"/>
            </a:graphicData>
          </a:graphic>
        </p:graphicFrame>
        <p:grpSp>
          <p:nvGrpSpPr>
            <p:cNvPr id="93" name="Group 92">
              <a:extLst>
                <a:ext uri="{FF2B5EF4-FFF2-40B4-BE49-F238E27FC236}">
                  <a16:creationId xmlns:a16="http://schemas.microsoft.com/office/drawing/2014/main" id="{B57C2598-1EAD-4E49-83D1-D9B023FA20D3}"/>
                </a:ext>
              </a:extLst>
            </p:cNvPr>
            <p:cNvGrpSpPr/>
            <p:nvPr/>
          </p:nvGrpSpPr>
          <p:grpSpPr>
            <a:xfrm>
              <a:off x="576697" y="2417640"/>
              <a:ext cx="7990606" cy="3048881"/>
              <a:chOff x="576697" y="2604678"/>
              <a:chExt cx="7990606" cy="3048881"/>
            </a:xfrm>
          </p:grpSpPr>
          <p:grpSp>
            <p:nvGrpSpPr>
              <p:cNvPr id="94" name="Group 93">
                <a:extLst>
                  <a:ext uri="{FF2B5EF4-FFF2-40B4-BE49-F238E27FC236}">
                    <a16:creationId xmlns:a16="http://schemas.microsoft.com/office/drawing/2014/main" id="{A3661692-2E35-40D9-B3C7-95C981138553}"/>
                  </a:ext>
                </a:extLst>
              </p:cNvPr>
              <p:cNvGrpSpPr/>
              <p:nvPr/>
            </p:nvGrpSpPr>
            <p:grpSpPr>
              <a:xfrm>
                <a:off x="576697" y="2604678"/>
                <a:ext cx="7990606" cy="3048881"/>
                <a:chOff x="576697" y="2604678"/>
                <a:chExt cx="7990606" cy="3048881"/>
              </a:xfrm>
            </p:grpSpPr>
            <p:sp>
              <p:nvSpPr>
                <p:cNvPr id="96" name="Rounded Rectangle 57">
                  <a:extLst>
                    <a:ext uri="{FF2B5EF4-FFF2-40B4-BE49-F238E27FC236}">
                      <a16:creationId xmlns:a16="http://schemas.microsoft.com/office/drawing/2014/main" id="{68E998B3-A9D9-460D-A056-495DC1214A91}"/>
                    </a:ext>
                  </a:extLst>
                </p:cNvPr>
                <p:cNvSpPr/>
                <p:nvPr/>
              </p:nvSpPr>
              <p:spPr>
                <a:xfrm>
                  <a:off x="576697" y="2912454"/>
                  <a:ext cx="7990606" cy="2741105"/>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97" name="TextBox 96">
                  <a:extLst>
                    <a:ext uri="{FF2B5EF4-FFF2-40B4-BE49-F238E27FC236}">
                      <a16:creationId xmlns:a16="http://schemas.microsoft.com/office/drawing/2014/main" id="{B8EB6109-B805-4F7B-ACB9-9B972B0F0DBE}"/>
                    </a:ext>
                  </a:extLst>
                </p:cNvPr>
                <p:cNvSpPr txBox="1"/>
                <p:nvPr/>
              </p:nvSpPr>
              <p:spPr>
                <a:xfrm>
                  <a:off x="576697" y="2604678"/>
                  <a:ext cx="7990606" cy="30777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Poppins Light"/>
                    <a:ea typeface="+mn-ea"/>
                    <a:cs typeface="+mn-cs"/>
                  </a:endParaRPr>
                </a:p>
              </p:txBody>
            </p:sp>
          </p:grpSp>
          <p:sp>
            <p:nvSpPr>
              <p:cNvPr id="95" name="Round Same Side Corner Rectangle 58">
                <a:extLst>
                  <a:ext uri="{FF2B5EF4-FFF2-40B4-BE49-F238E27FC236}">
                    <a16:creationId xmlns:a16="http://schemas.microsoft.com/office/drawing/2014/main" id="{87716571-26C1-4F80-8CD8-F8645893E99D}"/>
                  </a:ext>
                </a:extLst>
              </p:cNvPr>
              <p:cNvSpPr/>
              <p:nvPr/>
            </p:nvSpPr>
            <p:spPr>
              <a:xfrm>
                <a:off x="576697" y="2892910"/>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Effect of TTh on mortality in men with T2DM with or without hypogonadism (N=857)</a:t>
                </a:r>
                <a:endParaRPr kumimoji="0" lang="en-GB" sz="14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sp>
        <p:nvSpPr>
          <p:cNvPr id="3" name="Content Placeholder 2"/>
          <p:cNvSpPr>
            <a:spLocks noGrp="1"/>
          </p:cNvSpPr>
          <p:nvPr>
            <p:ph idx="1"/>
          </p:nvPr>
        </p:nvSpPr>
        <p:spPr>
          <a:xfrm>
            <a:off x="221941" y="1271870"/>
            <a:ext cx="11301273" cy="1445137"/>
          </a:xfrm>
          <a:noFill/>
        </p:spPr>
        <p:txBody>
          <a:bodyPr>
            <a:noAutofit/>
          </a:bodyPr>
          <a:lstStyle/>
          <a:p>
            <a:r>
              <a:rPr lang="en-GB" sz="1600" dirty="0">
                <a:solidFill>
                  <a:schemeClr val="accent5"/>
                </a:solidFill>
              </a:rPr>
              <a:t>Prospective study of </a:t>
            </a:r>
            <a:r>
              <a:rPr lang="en-US" sz="1600" dirty="0">
                <a:solidFill>
                  <a:schemeClr val="accent5"/>
                </a:solidFill>
              </a:rPr>
              <a:t>857 men with T2DM from 5 UK primary care practices: 320 were </a:t>
            </a:r>
            <a:r>
              <a:rPr lang="en-US" sz="1600" dirty="0" err="1">
                <a:solidFill>
                  <a:schemeClr val="accent5"/>
                </a:solidFill>
              </a:rPr>
              <a:t>eugonadal</a:t>
            </a:r>
            <a:r>
              <a:rPr lang="en-US" sz="1600" dirty="0">
                <a:solidFill>
                  <a:schemeClr val="accent5"/>
                </a:solidFill>
              </a:rPr>
              <a:t> and 537 were </a:t>
            </a:r>
            <a:r>
              <a:rPr lang="en-US" sz="1600" dirty="0" err="1">
                <a:solidFill>
                  <a:schemeClr val="accent5"/>
                </a:solidFill>
              </a:rPr>
              <a:t>hypogonadal</a:t>
            </a:r>
            <a:r>
              <a:rPr lang="en-US" sz="1600" dirty="0">
                <a:solidFill>
                  <a:schemeClr val="accent5"/>
                </a:solidFill>
              </a:rPr>
              <a:t>* (n=175 </a:t>
            </a:r>
            <a:r>
              <a:rPr lang="en-US" sz="1600" dirty="0" err="1">
                <a:solidFill>
                  <a:schemeClr val="accent5"/>
                </a:solidFill>
              </a:rPr>
              <a:t>TTh</a:t>
            </a:r>
            <a:r>
              <a:rPr lang="en-US" sz="1600" dirty="0">
                <a:solidFill>
                  <a:schemeClr val="accent5"/>
                </a:solidFill>
              </a:rPr>
              <a:t>-treated, n=362 did not receive </a:t>
            </a:r>
            <a:r>
              <a:rPr lang="en-US" sz="1600" dirty="0" err="1">
                <a:solidFill>
                  <a:schemeClr val="accent5"/>
                </a:solidFill>
              </a:rPr>
              <a:t>TTh</a:t>
            </a:r>
            <a:r>
              <a:rPr lang="en-US" sz="1600" dirty="0">
                <a:solidFill>
                  <a:schemeClr val="accent5"/>
                </a:solidFill>
              </a:rPr>
              <a:t>)</a:t>
            </a:r>
          </a:p>
          <a:p>
            <a:r>
              <a:rPr lang="en-US" sz="1600" dirty="0">
                <a:solidFill>
                  <a:schemeClr val="accent5"/>
                </a:solidFill>
              </a:rPr>
              <a:t>Mortality in </a:t>
            </a:r>
            <a:r>
              <a:rPr lang="en-US" sz="1600" dirty="0" err="1">
                <a:solidFill>
                  <a:schemeClr val="accent5"/>
                </a:solidFill>
              </a:rPr>
              <a:t>eugonadal</a:t>
            </a:r>
            <a:r>
              <a:rPr lang="en-US" sz="1600" dirty="0">
                <a:solidFill>
                  <a:schemeClr val="accent5"/>
                </a:solidFill>
              </a:rPr>
              <a:t> men or hypogonadal/</a:t>
            </a:r>
            <a:r>
              <a:rPr lang="en-US" sz="1600" dirty="0" err="1">
                <a:solidFill>
                  <a:schemeClr val="accent5"/>
                </a:solidFill>
              </a:rPr>
              <a:t>TTh</a:t>
            </a:r>
            <a:r>
              <a:rPr lang="en-US" sz="1600" dirty="0">
                <a:solidFill>
                  <a:schemeClr val="accent5"/>
                </a:solidFill>
              </a:rPr>
              <a:t>-treated men was significantly reduced versus hypogonadal/</a:t>
            </a:r>
            <a:r>
              <a:rPr lang="en-US" sz="1600" dirty="0" err="1">
                <a:solidFill>
                  <a:schemeClr val="accent5"/>
                </a:solidFill>
              </a:rPr>
              <a:t>TTh</a:t>
            </a:r>
            <a:r>
              <a:rPr lang="en-US" sz="1600" dirty="0">
                <a:solidFill>
                  <a:schemeClr val="accent5"/>
                </a:solidFill>
              </a:rPr>
              <a:t>-untreated men [HR 0.62 (95% CI: 0.41 to 0.94) and HR 0.38 (95% CI: 0.16 to 0.90), respectively]</a:t>
            </a:r>
            <a:endParaRPr lang="en-GB" sz="1600" dirty="0">
              <a:solidFill>
                <a:schemeClr val="accent5"/>
              </a:solidFill>
            </a:endParaRPr>
          </a:p>
        </p:txBody>
      </p:sp>
    </p:spTree>
    <p:extLst>
      <p:ext uri="{BB962C8B-B14F-4D97-AF65-F5344CB8AC3E}">
        <p14:creationId xmlns:p14="http://schemas.microsoft.com/office/powerpoint/2010/main" val="782340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4018" y="5837502"/>
            <a:ext cx="10094708" cy="55399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a:t>
            </a:r>
            <a:r>
              <a:rPr kumimoji="0" lang="en-US" sz="1000" b="0" i="0" u="none" strike="noStrike" kern="1200" cap="none" spc="0" normalizeH="0" baseline="0" noProof="0" dirty="0">
                <a:ln>
                  <a:noFill/>
                </a:ln>
                <a:solidFill>
                  <a:srgbClr val="000000"/>
                </a:solidFill>
                <a:effectLst/>
                <a:uLnTx/>
                <a:uFillTx/>
                <a:latin typeface="Poppins Light"/>
                <a:ea typeface="+mn-ea"/>
                <a:cs typeface="+mn-cs"/>
              </a:rPr>
              <a:t>Age, weight, height, body mass index, glycated </a:t>
            </a:r>
            <a:r>
              <a:rPr kumimoji="0" lang="en-US" sz="1000" b="0" i="0" u="none" strike="noStrike" kern="1200" cap="none" spc="0" normalizeH="0" baseline="0" noProof="0" dirty="0" err="1">
                <a:ln>
                  <a:noFill/>
                </a:ln>
                <a:solidFill>
                  <a:srgbClr val="000000"/>
                </a:solidFill>
                <a:effectLst/>
                <a:uLnTx/>
                <a:uFillTx/>
                <a:latin typeface="Poppins Light"/>
                <a:ea typeface="+mn-ea"/>
                <a:cs typeface="+mn-cs"/>
              </a:rPr>
              <a:t>haemoglobin</a:t>
            </a:r>
            <a:r>
              <a:rPr kumimoji="0" lang="en-US" sz="1000" b="0" i="0" u="none" strike="noStrike" kern="1200" cap="none" spc="0" normalizeH="0" baseline="0" noProof="0" dirty="0">
                <a:ln>
                  <a:noFill/>
                </a:ln>
                <a:solidFill>
                  <a:srgbClr val="000000"/>
                </a:solidFill>
                <a:effectLst/>
                <a:uLnTx/>
                <a:uFillTx/>
                <a:latin typeface="Poppins Light"/>
                <a:ea typeface="+mn-ea"/>
                <a:cs typeface="+mn-cs"/>
              </a:rPr>
              <a:t>, pre-existing cardiovascular disease, smoking, statin and ARB/ACE inhibitor treatment</a:t>
            </a:r>
            <a:endParaRPr kumimoji="0" lang="en-GB" sz="1000" b="0"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ACE, angiotensin-converting enzyme; ARB, angiotensin receptor blocker; CI, confidence interval; HR, hazard ratio;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testosterone therapy; T2DM, type 2 diabetes mellitus.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Muraleedharan</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V </a:t>
            </a:r>
            <a:r>
              <a:rPr kumimoji="0" lang="en-GB" sz="1000" b="0" i="1" u="none" strike="noStrike" kern="1200" cap="none" spc="0" normalizeH="0" baseline="0" noProof="0" dirty="0">
                <a:ln>
                  <a:noFill/>
                </a:ln>
                <a:solidFill>
                  <a:srgbClr val="000000"/>
                </a:solidFill>
                <a:effectLst/>
                <a:uLnTx/>
                <a:uFillTx/>
                <a:latin typeface="Poppins Light"/>
                <a:ea typeface="+mn-ea"/>
                <a:cs typeface="+mn-cs"/>
              </a:rPr>
              <a:t>et al.  </a:t>
            </a:r>
            <a:r>
              <a:rPr kumimoji="0" lang="en-GB" sz="1000" b="0" i="1" u="none" strike="noStrike" kern="1200" cap="none" spc="0" normalizeH="0" baseline="0" noProof="0" dirty="0" err="1">
                <a:ln>
                  <a:noFill/>
                </a:ln>
                <a:solidFill>
                  <a:srgbClr val="000000"/>
                </a:solidFill>
                <a:effectLst/>
                <a:uLnTx/>
                <a:uFillTx/>
                <a:latin typeface="Poppins Light"/>
                <a:ea typeface="+mn-ea"/>
                <a:cs typeface="+mn-cs"/>
              </a:rPr>
              <a:t>Eur</a:t>
            </a:r>
            <a:r>
              <a:rPr kumimoji="0" lang="en-GB" sz="1000" b="0" i="1" u="none" strike="noStrike" kern="1200" cap="none" spc="0" normalizeH="0" baseline="0" noProof="0" dirty="0">
                <a:ln>
                  <a:noFill/>
                </a:ln>
                <a:solidFill>
                  <a:srgbClr val="000000"/>
                </a:solidFill>
                <a:effectLst/>
                <a:uLnTx/>
                <a:uFillTx/>
                <a:latin typeface="Poppins Light"/>
                <a:ea typeface="+mn-ea"/>
                <a:cs typeface="+mn-cs"/>
              </a:rPr>
              <a:t> J </a:t>
            </a:r>
            <a:r>
              <a:rPr kumimoji="0" lang="en-GB" sz="1000" b="0" i="1" u="none" strike="noStrike" kern="1200" cap="none" spc="0" normalizeH="0" baseline="0" noProof="0" dirty="0" err="1">
                <a:ln>
                  <a:noFill/>
                </a:ln>
                <a:solidFill>
                  <a:srgbClr val="000000"/>
                </a:solidFill>
                <a:effectLst/>
                <a:uLnTx/>
                <a:uFillTx/>
                <a:latin typeface="Poppins Light"/>
                <a:ea typeface="+mn-ea"/>
                <a:cs typeface="+mn-cs"/>
              </a:rPr>
              <a:t>Endocrinol</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2013;166:725–33.  </a:t>
            </a:r>
          </a:p>
        </p:txBody>
      </p:sp>
      <p:sp>
        <p:nvSpPr>
          <p:cNvPr id="2" name="Title 1"/>
          <p:cNvSpPr>
            <a:spLocks noGrp="1"/>
          </p:cNvSpPr>
          <p:nvPr>
            <p:ph type="title"/>
          </p:nvPr>
        </p:nvSpPr>
        <p:spPr>
          <a:xfrm>
            <a:off x="257452" y="127261"/>
            <a:ext cx="11469949" cy="476267"/>
          </a:xfrm>
        </p:spPr>
        <p:txBody>
          <a:bodyPr>
            <a:noAutofit/>
          </a:bodyPr>
          <a:lstStyle/>
          <a:p>
            <a:pPr algn="ctr"/>
            <a:r>
              <a:rPr lang="en-GB" sz="2400" spc="-20" dirty="0" err="1">
                <a:solidFill>
                  <a:schemeClr val="accent5"/>
                </a:solidFill>
              </a:rPr>
              <a:t>TTh</a:t>
            </a:r>
            <a:r>
              <a:rPr lang="en-GB" sz="2400" dirty="0">
                <a:solidFill>
                  <a:schemeClr val="accent5"/>
                </a:solidFill>
              </a:rPr>
              <a:t> is independently associated with reduced mortality in men with T2DM</a:t>
            </a:r>
            <a:endParaRPr lang="en-GB" sz="2400" spc="-20" dirty="0">
              <a:solidFill>
                <a:schemeClr val="accent5"/>
              </a:solidFill>
            </a:endParaRPr>
          </a:p>
        </p:txBody>
      </p:sp>
      <p:sp>
        <p:nvSpPr>
          <p:cNvPr id="3" name="Content Placeholder 2"/>
          <p:cNvSpPr>
            <a:spLocks noGrp="1"/>
          </p:cNvSpPr>
          <p:nvPr>
            <p:ph idx="1"/>
          </p:nvPr>
        </p:nvSpPr>
        <p:spPr>
          <a:xfrm>
            <a:off x="257453" y="1271869"/>
            <a:ext cx="5201090" cy="4125783"/>
          </a:xfrm>
          <a:noFill/>
        </p:spPr>
        <p:txBody>
          <a:bodyPr>
            <a:noAutofit/>
          </a:bodyPr>
          <a:lstStyle/>
          <a:p>
            <a:r>
              <a:rPr lang="en-GB" sz="1500" dirty="0">
                <a:solidFill>
                  <a:schemeClr val="accent5"/>
                </a:solidFill>
              </a:rPr>
              <a:t>Study of 581 men with T2DM who had testosterone levels measured during 2002–05 and were followed up for a mean of 5.8 years</a:t>
            </a:r>
          </a:p>
          <a:p>
            <a:pPr lvl="1"/>
            <a:r>
              <a:rPr lang="en-GB" sz="1300" dirty="0" err="1">
                <a:solidFill>
                  <a:schemeClr val="accent5"/>
                </a:solidFill>
              </a:rPr>
              <a:t>Eugonadal</a:t>
            </a:r>
            <a:r>
              <a:rPr lang="en-GB" sz="1300" dirty="0">
                <a:solidFill>
                  <a:schemeClr val="accent5"/>
                </a:solidFill>
              </a:rPr>
              <a:t> status (total testosterone </a:t>
            </a:r>
            <a:br>
              <a:rPr lang="en-GB" sz="1300" dirty="0">
                <a:solidFill>
                  <a:schemeClr val="accent5"/>
                </a:solidFill>
              </a:rPr>
            </a:br>
            <a:r>
              <a:rPr lang="en-GB" sz="1300" dirty="0">
                <a:solidFill>
                  <a:schemeClr val="accent5"/>
                </a:solidFill>
              </a:rPr>
              <a:t>&gt;10.4 </a:t>
            </a:r>
            <a:r>
              <a:rPr lang="en-GB" sz="1300" dirty="0" err="1">
                <a:solidFill>
                  <a:schemeClr val="accent5"/>
                </a:solidFill>
              </a:rPr>
              <a:t>nmol</a:t>
            </a:r>
            <a:r>
              <a:rPr lang="en-GB" sz="1300" dirty="0">
                <a:solidFill>
                  <a:schemeClr val="accent5"/>
                </a:solidFill>
              </a:rPr>
              <a:t>/L): n=343</a:t>
            </a:r>
          </a:p>
          <a:p>
            <a:pPr lvl="1"/>
            <a:r>
              <a:rPr lang="en-GB" sz="1300" dirty="0" err="1">
                <a:solidFill>
                  <a:schemeClr val="accent5"/>
                </a:solidFill>
              </a:rPr>
              <a:t>Hypogonadal</a:t>
            </a:r>
            <a:r>
              <a:rPr lang="en-GB" sz="1300" dirty="0">
                <a:solidFill>
                  <a:schemeClr val="accent5"/>
                </a:solidFill>
              </a:rPr>
              <a:t> status (total testosterone</a:t>
            </a:r>
            <a:br>
              <a:rPr lang="en-GB" sz="1300" dirty="0">
                <a:solidFill>
                  <a:schemeClr val="accent5"/>
                </a:solidFill>
              </a:rPr>
            </a:br>
            <a:r>
              <a:rPr lang="en-GB" sz="1300" dirty="0">
                <a:solidFill>
                  <a:schemeClr val="accent5"/>
                </a:solidFill>
              </a:rPr>
              <a:t>≤10.4 </a:t>
            </a:r>
            <a:r>
              <a:rPr lang="en-GB" sz="1300" dirty="0" err="1">
                <a:solidFill>
                  <a:schemeClr val="accent5"/>
                </a:solidFill>
              </a:rPr>
              <a:t>nmol</a:t>
            </a:r>
            <a:r>
              <a:rPr lang="en-GB" sz="1300" dirty="0">
                <a:solidFill>
                  <a:schemeClr val="accent5"/>
                </a:solidFill>
              </a:rPr>
              <a:t>/L): n=238</a:t>
            </a:r>
          </a:p>
          <a:p>
            <a:pPr>
              <a:spcBef>
                <a:spcPts val="1200"/>
              </a:spcBef>
            </a:pPr>
            <a:r>
              <a:rPr lang="en-GB" sz="1500" dirty="0">
                <a:solidFill>
                  <a:schemeClr val="accent5"/>
                </a:solidFill>
              </a:rPr>
              <a:t>Mortality was significantly increased in hypogonadal </a:t>
            </a:r>
            <a:r>
              <a:rPr lang="en-GB" sz="1500" i="1" dirty="0">
                <a:solidFill>
                  <a:schemeClr val="accent5"/>
                </a:solidFill>
              </a:rPr>
              <a:t>vs</a:t>
            </a:r>
            <a:r>
              <a:rPr lang="en-GB" sz="1500" dirty="0">
                <a:solidFill>
                  <a:schemeClr val="accent5"/>
                </a:solidFill>
              </a:rPr>
              <a:t> </a:t>
            </a:r>
            <a:r>
              <a:rPr lang="en-GB" sz="1500" dirty="0" err="1">
                <a:solidFill>
                  <a:schemeClr val="accent5"/>
                </a:solidFill>
              </a:rPr>
              <a:t>eugonadal</a:t>
            </a:r>
            <a:r>
              <a:rPr lang="en-GB" sz="1500" dirty="0">
                <a:solidFill>
                  <a:schemeClr val="accent5"/>
                </a:solidFill>
              </a:rPr>
              <a:t> men (17% </a:t>
            </a:r>
            <a:r>
              <a:rPr lang="en-GB" sz="1500" i="1" dirty="0">
                <a:solidFill>
                  <a:schemeClr val="accent5"/>
                </a:solidFill>
              </a:rPr>
              <a:t>vs</a:t>
            </a:r>
            <a:r>
              <a:rPr lang="en-GB" sz="1500" dirty="0">
                <a:solidFill>
                  <a:schemeClr val="accent5"/>
                </a:solidFill>
              </a:rPr>
              <a:t> 9%, respectively; p=0.003), and </a:t>
            </a:r>
            <a:r>
              <a:rPr lang="en-GB" sz="1500" spc="-20" dirty="0" err="1">
                <a:solidFill>
                  <a:schemeClr val="accent5"/>
                </a:solidFill>
              </a:rPr>
              <a:t>TTh</a:t>
            </a:r>
            <a:r>
              <a:rPr lang="en-GB" sz="1500" spc="-20" dirty="0">
                <a:solidFill>
                  <a:schemeClr val="accent5"/>
                </a:solidFill>
              </a:rPr>
              <a:t>-untreated </a:t>
            </a:r>
            <a:r>
              <a:rPr lang="en-GB" sz="1500" i="1" spc="-20" dirty="0">
                <a:solidFill>
                  <a:schemeClr val="accent5"/>
                </a:solidFill>
              </a:rPr>
              <a:t>vs</a:t>
            </a:r>
            <a:r>
              <a:rPr lang="en-GB" sz="1500" spc="-20" dirty="0">
                <a:solidFill>
                  <a:schemeClr val="accent5"/>
                </a:solidFill>
              </a:rPr>
              <a:t> </a:t>
            </a:r>
            <a:r>
              <a:rPr lang="en-GB" sz="1500" spc="-20" dirty="0" err="1">
                <a:solidFill>
                  <a:schemeClr val="accent5"/>
                </a:solidFill>
              </a:rPr>
              <a:t>TTh</a:t>
            </a:r>
            <a:r>
              <a:rPr lang="en-GB" sz="1500" spc="-20" dirty="0">
                <a:solidFill>
                  <a:schemeClr val="accent5"/>
                </a:solidFill>
              </a:rPr>
              <a:t>-treated hypogonadal men (20% </a:t>
            </a:r>
            <a:r>
              <a:rPr lang="en-GB" sz="1500" i="1" spc="-20" dirty="0">
                <a:solidFill>
                  <a:schemeClr val="accent5"/>
                </a:solidFill>
              </a:rPr>
              <a:t>vs</a:t>
            </a:r>
            <a:r>
              <a:rPr lang="en-GB" sz="1500" spc="-20" dirty="0">
                <a:solidFill>
                  <a:schemeClr val="accent5"/>
                </a:solidFill>
              </a:rPr>
              <a:t> 9%, respectively; p=0.002) </a:t>
            </a:r>
          </a:p>
          <a:p>
            <a:pPr>
              <a:spcBef>
                <a:spcPts val="1200"/>
              </a:spcBef>
            </a:pPr>
            <a:r>
              <a:rPr lang="en-US" sz="1500" dirty="0">
                <a:solidFill>
                  <a:schemeClr val="accent5"/>
                </a:solidFill>
              </a:rPr>
              <a:t>There was a significant decrease in survival in </a:t>
            </a:r>
            <a:r>
              <a:rPr lang="en-US" sz="1500" dirty="0" err="1">
                <a:solidFill>
                  <a:schemeClr val="accent5"/>
                </a:solidFill>
              </a:rPr>
              <a:t>TTh</a:t>
            </a:r>
            <a:r>
              <a:rPr lang="en-US" sz="1500" dirty="0">
                <a:solidFill>
                  <a:schemeClr val="accent5"/>
                </a:solidFill>
              </a:rPr>
              <a:t>-untreated men versus </a:t>
            </a:r>
            <a:r>
              <a:rPr lang="en-US" sz="1500" dirty="0" err="1">
                <a:solidFill>
                  <a:schemeClr val="accent5"/>
                </a:solidFill>
              </a:rPr>
              <a:t>TTh</a:t>
            </a:r>
            <a:r>
              <a:rPr lang="en-US" sz="1500" dirty="0">
                <a:solidFill>
                  <a:schemeClr val="accent5"/>
                </a:solidFill>
              </a:rPr>
              <a:t>-treated and </a:t>
            </a:r>
            <a:r>
              <a:rPr lang="en-US" sz="1500" dirty="0" err="1">
                <a:solidFill>
                  <a:schemeClr val="accent5"/>
                </a:solidFill>
              </a:rPr>
              <a:t>eugonadal</a:t>
            </a:r>
            <a:r>
              <a:rPr lang="en-US" sz="1500" dirty="0">
                <a:solidFill>
                  <a:schemeClr val="accent5"/>
                </a:solidFill>
              </a:rPr>
              <a:t> men, after controlling for covariates*</a:t>
            </a:r>
          </a:p>
        </p:txBody>
      </p:sp>
      <p:grpSp>
        <p:nvGrpSpPr>
          <p:cNvPr id="9" name="Group 8"/>
          <p:cNvGrpSpPr/>
          <p:nvPr/>
        </p:nvGrpSpPr>
        <p:grpSpPr>
          <a:xfrm>
            <a:off x="5768479" y="790113"/>
            <a:ext cx="5958923" cy="4949284"/>
            <a:chOff x="4105333" y="1145413"/>
            <a:chExt cx="4833308" cy="4593984"/>
          </a:xfrm>
        </p:grpSpPr>
        <p:grpSp>
          <p:nvGrpSpPr>
            <p:cNvPr id="17" name="Group 16">
              <a:extLst>
                <a:ext uri="{FF2B5EF4-FFF2-40B4-BE49-F238E27FC236}">
                  <a16:creationId xmlns:a16="http://schemas.microsoft.com/office/drawing/2014/main" id="{D6A2E50F-0356-4BB2-82D1-B2540B3122B4}"/>
                </a:ext>
              </a:extLst>
            </p:cNvPr>
            <p:cNvGrpSpPr/>
            <p:nvPr/>
          </p:nvGrpSpPr>
          <p:grpSpPr>
            <a:xfrm rot="5400000">
              <a:off x="4428827" y="1570240"/>
              <a:ext cx="1176797" cy="1238728"/>
              <a:chOff x="5320437" y="4642585"/>
              <a:chExt cx="2437128" cy="554401"/>
            </a:xfrm>
          </p:grpSpPr>
          <p:sp>
            <p:nvSpPr>
              <p:cNvPr id="18" name="Round Same Side Corner Rectangle 218">
                <a:extLst>
                  <a:ext uri="{FF2B5EF4-FFF2-40B4-BE49-F238E27FC236}">
                    <a16:creationId xmlns:a16="http://schemas.microsoft.com/office/drawing/2014/main" id="{BD5172C8-BB61-4FFE-B02B-9C592260879E}"/>
                  </a:ext>
                </a:extLst>
              </p:cNvPr>
              <p:cNvSpPr/>
              <p:nvPr/>
            </p:nvSpPr>
            <p:spPr>
              <a:xfrm rot="10800000">
                <a:off x="5320436" y="4642585"/>
                <a:ext cx="2437128" cy="552629"/>
              </a:xfrm>
              <a:prstGeom prst="round2SameRect">
                <a:avLst>
                  <a:gd name="adj1" fmla="val 13739"/>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19" name="Round Same Side Corner Rectangle 218">
                <a:extLst>
                  <a:ext uri="{FF2B5EF4-FFF2-40B4-BE49-F238E27FC236}">
                    <a16:creationId xmlns:a16="http://schemas.microsoft.com/office/drawing/2014/main" id="{B69316ED-3783-47CB-B826-E8BA63BE269A}"/>
                  </a:ext>
                </a:extLst>
              </p:cNvPr>
              <p:cNvSpPr/>
              <p:nvPr/>
            </p:nvSpPr>
            <p:spPr>
              <a:xfrm>
                <a:off x="6130882" y="4642586"/>
                <a:ext cx="809550" cy="554400"/>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272727"/>
                  </a:solidFill>
                  <a:effectLst/>
                  <a:uLnTx/>
                  <a:uFillTx/>
                  <a:latin typeface="Poppins Light"/>
                  <a:ea typeface="+mn-ea"/>
                  <a:cs typeface="+mn-cs"/>
                </a:endParaRPr>
              </a:p>
            </p:txBody>
          </p:sp>
        </p:grpSp>
        <p:graphicFrame>
          <p:nvGraphicFramePr>
            <p:cNvPr id="20" name="Content Placeholder 5">
              <a:extLst>
                <a:ext uri="{FF2B5EF4-FFF2-40B4-BE49-F238E27FC236}">
                  <a16:creationId xmlns:a16="http://schemas.microsoft.com/office/drawing/2014/main" id="{02548399-C1C6-4568-9A95-73F127FDAD9F}"/>
                </a:ext>
              </a:extLst>
            </p:cNvPr>
            <p:cNvGraphicFramePr>
              <a:graphicFrameLocks/>
            </p:cNvGraphicFramePr>
            <p:nvPr/>
          </p:nvGraphicFramePr>
          <p:xfrm>
            <a:off x="4322336" y="1546793"/>
            <a:ext cx="4132550" cy="1668150"/>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a:extLst>
                <a:ext uri="{FF2B5EF4-FFF2-40B4-BE49-F238E27FC236}">
                  <a16:creationId xmlns:a16="http://schemas.microsoft.com/office/drawing/2014/main" id="{CDF534CC-98F0-4D4F-B6CD-10E53908A8E7}"/>
                </a:ext>
              </a:extLst>
            </p:cNvPr>
            <p:cNvGrpSpPr/>
            <p:nvPr/>
          </p:nvGrpSpPr>
          <p:grpSpPr>
            <a:xfrm>
              <a:off x="4674959" y="3234689"/>
              <a:ext cx="4263682" cy="2444803"/>
              <a:chOff x="4944261" y="2034427"/>
              <a:chExt cx="4785834" cy="2744206"/>
            </a:xfrm>
          </p:grpSpPr>
          <p:sp>
            <p:nvSpPr>
              <p:cNvPr id="22" name="TextBox 21">
                <a:extLst>
                  <a:ext uri="{FF2B5EF4-FFF2-40B4-BE49-F238E27FC236}">
                    <a16:creationId xmlns:a16="http://schemas.microsoft.com/office/drawing/2014/main" id="{DA24BACB-CF11-4EAD-80E8-C54371C0E567}"/>
                  </a:ext>
                </a:extLst>
              </p:cNvPr>
              <p:cNvSpPr txBox="1"/>
              <p:nvPr/>
            </p:nvSpPr>
            <p:spPr>
              <a:xfrm>
                <a:off x="5616840" y="4313553"/>
                <a:ext cx="313442" cy="31092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a:t>
                </a:r>
              </a:p>
            </p:txBody>
          </p:sp>
          <p:sp>
            <p:nvSpPr>
              <p:cNvPr id="23" name="TextBox 22">
                <a:extLst>
                  <a:ext uri="{FF2B5EF4-FFF2-40B4-BE49-F238E27FC236}">
                    <a16:creationId xmlns:a16="http://schemas.microsoft.com/office/drawing/2014/main" id="{4C927988-DF15-4A14-BE9D-E5EB033A77E4}"/>
                  </a:ext>
                </a:extLst>
              </p:cNvPr>
              <p:cNvSpPr txBox="1"/>
              <p:nvPr/>
            </p:nvSpPr>
            <p:spPr>
              <a:xfrm>
                <a:off x="6230264" y="4313553"/>
                <a:ext cx="412404" cy="31092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20</a:t>
                </a:r>
              </a:p>
            </p:txBody>
          </p:sp>
          <p:sp>
            <p:nvSpPr>
              <p:cNvPr id="24" name="TextBox 23">
                <a:extLst>
                  <a:ext uri="{FF2B5EF4-FFF2-40B4-BE49-F238E27FC236}">
                    <a16:creationId xmlns:a16="http://schemas.microsoft.com/office/drawing/2014/main" id="{FAC19628-315F-4067-908B-5399B62DAFD3}"/>
                  </a:ext>
                </a:extLst>
              </p:cNvPr>
              <p:cNvSpPr txBox="1"/>
              <p:nvPr/>
            </p:nvSpPr>
            <p:spPr>
              <a:xfrm>
                <a:off x="6889530" y="4313553"/>
                <a:ext cx="419601" cy="31092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40</a:t>
                </a:r>
              </a:p>
            </p:txBody>
          </p:sp>
          <p:sp>
            <p:nvSpPr>
              <p:cNvPr id="25" name="TextBox 24">
                <a:extLst>
                  <a:ext uri="{FF2B5EF4-FFF2-40B4-BE49-F238E27FC236}">
                    <a16:creationId xmlns:a16="http://schemas.microsoft.com/office/drawing/2014/main" id="{F5B1B5F5-0FA7-4D4D-8383-F3B1987AD1D3}"/>
                  </a:ext>
                </a:extLst>
              </p:cNvPr>
              <p:cNvSpPr txBox="1"/>
              <p:nvPr/>
            </p:nvSpPr>
            <p:spPr>
              <a:xfrm>
                <a:off x="7546408" y="4313553"/>
                <a:ext cx="421400" cy="31092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60</a:t>
                </a:r>
              </a:p>
            </p:txBody>
          </p:sp>
          <p:sp>
            <p:nvSpPr>
              <p:cNvPr id="26" name="TextBox 25">
                <a:extLst>
                  <a:ext uri="{FF2B5EF4-FFF2-40B4-BE49-F238E27FC236}">
                    <a16:creationId xmlns:a16="http://schemas.microsoft.com/office/drawing/2014/main" id="{1F76BD2D-1C62-4776-BA15-2FC7305107A7}"/>
                  </a:ext>
                </a:extLst>
              </p:cNvPr>
              <p:cNvSpPr txBox="1"/>
              <p:nvPr/>
            </p:nvSpPr>
            <p:spPr>
              <a:xfrm>
                <a:off x="8208641" y="4313553"/>
                <a:ext cx="421400" cy="310922"/>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80</a:t>
                </a:r>
              </a:p>
            </p:txBody>
          </p:sp>
          <p:sp>
            <p:nvSpPr>
              <p:cNvPr id="27" name="TextBox 26">
                <a:extLst>
                  <a:ext uri="{FF2B5EF4-FFF2-40B4-BE49-F238E27FC236}">
                    <a16:creationId xmlns:a16="http://schemas.microsoft.com/office/drawing/2014/main" id="{F2991E3F-5DF7-4F62-9134-7AAF49CF184A}"/>
                  </a:ext>
                </a:extLst>
              </p:cNvPr>
              <p:cNvSpPr txBox="1"/>
              <p:nvPr/>
            </p:nvSpPr>
            <p:spPr>
              <a:xfrm>
                <a:off x="5800304" y="4467711"/>
                <a:ext cx="2829970" cy="31092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Months of survival</a:t>
                </a:r>
              </a:p>
            </p:txBody>
          </p:sp>
          <p:grpSp>
            <p:nvGrpSpPr>
              <p:cNvPr id="28" name="Group 27">
                <a:extLst>
                  <a:ext uri="{FF2B5EF4-FFF2-40B4-BE49-F238E27FC236}">
                    <a16:creationId xmlns:a16="http://schemas.microsoft.com/office/drawing/2014/main" id="{D3B3E133-00F4-40AE-AA84-D0CC20380E53}"/>
                  </a:ext>
                </a:extLst>
              </p:cNvPr>
              <p:cNvGrpSpPr/>
              <p:nvPr/>
            </p:nvGrpSpPr>
            <p:grpSpPr>
              <a:xfrm>
                <a:off x="5267284" y="2034427"/>
                <a:ext cx="316840" cy="2427850"/>
                <a:chOff x="1118227" y="2034427"/>
                <a:chExt cx="185492" cy="2427850"/>
              </a:xfrm>
            </p:grpSpPr>
            <p:sp>
              <p:nvSpPr>
                <p:cNvPr id="51" name="TextBox 50">
                  <a:extLst>
                    <a:ext uri="{FF2B5EF4-FFF2-40B4-BE49-F238E27FC236}">
                      <a16:creationId xmlns:a16="http://schemas.microsoft.com/office/drawing/2014/main" id="{87E81845-8C0B-4981-9C09-113AEA6A6ED9}"/>
                    </a:ext>
                  </a:extLst>
                </p:cNvPr>
                <p:cNvSpPr txBox="1"/>
                <p:nvPr/>
              </p:nvSpPr>
              <p:spPr>
                <a:xfrm>
                  <a:off x="1118232" y="4139619"/>
                  <a:ext cx="185487" cy="322658"/>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0.80</a:t>
                  </a:r>
                </a:p>
              </p:txBody>
            </p:sp>
            <p:sp>
              <p:nvSpPr>
                <p:cNvPr id="52" name="TextBox 51">
                  <a:extLst>
                    <a:ext uri="{FF2B5EF4-FFF2-40B4-BE49-F238E27FC236}">
                      <a16:creationId xmlns:a16="http://schemas.microsoft.com/office/drawing/2014/main" id="{6914EF6D-1BE5-4E84-A8EA-380E624B02CA}"/>
                    </a:ext>
                  </a:extLst>
                </p:cNvPr>
                <p:cNvSpPr txBox="1"/>
                <p:nvPr/>
              </p:nvSpPr>
              <p:spPr>
                <a:xfrm>
                  <a:off x="1118227" y="2034427"/>
                  <a:ext cx="185487" cy="322658"/>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1.00</a:t>
                  </a:r>
                </a:p>
              </p:txBody>
            </p:sp>
            <p:sp>
              <p:nvSpPr>
                <p:cNvPr id="53" name="TextBox 52">
                  <a:extLst>
                    <a:ext uri="{FF2B5EF4-FFF2-40B4-BE49-F238E27FC236}">
                      <a16:creationId xmlns:a16="http://schemas.microsoft.com/office/drawing/2014/main" id="{FD73E959-100D-4903-9730-407FE88D91B1}"/>
                    </a:ext>
                  </a:extLst>
                </p:cNvPr>
                <p:cNvSpPr txBox="1"/>
                <p:nvPr/>
              </p:nvSpPr>
              <p:spPr>
                <a:xfrm>
                  <a:off x="1118232" y="3613321"/>
                  <a:ext cx="185487" cy="322658"/>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0.85</a:t>
                  </a:r>
                  <a:endParaRPr kumimoji="0" lang="en-GB" sz="11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54" name="TextBox 53">
                  <a:extLst>
                    <a:ext uri="{FF2B5EF4-FFF2-40B4-BE49-F238E27FC236}">
                      <a16:creationId xmlns:a16="http://schemas.microsoft.com/office/drawing/2014/main" id="{5CC815D9-76E3-4D93-91CD-C9A1FB408AA8}"/>
                    </a:ext>
                  </a:extLst>
                </p:cNvPr>
                <p:cNvSpPr txBox="1"/>
                <p:nvPr/>
              </p:nvSpPr>
              <p:spPr>
                <a:xfrm>
                  <a:off x="1118232" y="3087023"/>
                  <a:ext cx="185487" cy="322658"/>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0.90</a:t>
                  </a:r>
                </a:p>
              </p:txBody>
            </p:sp>
            <p:sp>
              <p:nvSpPr>
                <p:cNvPr id="55" name="TextBox 54">
                  <a:extLst>
                    <a:ext uri="{FF2B5EF4-FFF2-40B4-BE49-F238E27FC236}">
                      <a16:creationId xmlns:a16="http://schemas.microsoft.com/office/drawing/2014/main" id="{21BC0AF3-4230-44D1-BD95-002188855F0C}"/>
                    </a:ext>
                  </a:extLst>
                </p:cNvPr>
                <p:cNvSpPr txBox="1"/>
                <p:nvPr/>
              </p:nvSpPr>
              <p:spPr>
                <a:xfrm>
                  <a:off x="1118232" y="2560725"/>
                  <a:ext cx="185487" cy="322658"/>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Poppins Light"/>
                      <a:ea typeface="+mn-ea"/>
                      <a:cs typeface="+mn-cs"/>
                    </a:rPr>
                    <a:t>0.95</a:t>
                  </a:r>
                  <a:endParaRPr kumimoji="0" lang="en-GB" sz="1100" b="0" i="0" u="none" strike="noStrike" kern="1200" cap="none" spc="0" normalizeH="0" baseline="0" noProof="0" dirty="0">
                    <a:ln>
                      <a:noFill/>
                    </a:ln>
                    <a:solidFill>
                      <a:srgbClr val="272727"/>
                    </a:solidFill>
                    <a:effectLst/>
                    <a:uLnTx/>
                    <a:uFillTx/>
                    <a:latin typeface="Poppins Light"/>
                    <a:ea typeface="+mn-ea"/>
                    <a:cs typeface="+mn-cs"/>
                  </a:endParaRPr>
                </a:p>
              </p:txBody>
            </p:sp>
          </p:grpSp>
          <p:sp>
            <p:nvSpPr>
              <p:cNvPr id="29" name="TextBox 28">
                <a:extLst>
                  <a:ext uri="{FF2B5EF4-FFF2-40B4-BE49-F238E27FC236}">
                    <a16:creationId xmlns:a16="http://schemas.microsoft.com/office/drawing/2014/main" id="{3B3C4555-5CB7-4B58-ACB7-0A167B7BF8A4}"/>
                  </a:ext>
                </a:extLst>
              </p:cNvPr>
              <p:cNvSpPr txBox="1"/>
              <p:nvPr/>
            </p:nvSpPr>
            <p:spPr>
              <a:xfrm rot="16200000">
                <a:off x="3996783" y="3147344"/>
                <a:ext cx="2112593" cy="217638"/>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Cumulative survival</a:t>
                </a:r>
              </a:p>
            </p:txBody>
          </p:sp>
          <p:sp>
            <p:nvSpPr>
              <p:cNvPr id="30" name="Freeform: Shape 30">
                <a:extLst>
                  <a:ext uri="{FF2B5EF4-FFF2-40B4-BE49-F238E27FC236}">
                    <a16:creationId xmlns:a16="http://schemas.microsoft.com/office/drawing/2014/main" id="{EFFF50CF-DD6A-4479-9C25-4AE308F49D1D}"/>
                  </a:ext>
                </a:extLst>
              </p:cNvPr>
              <p:cNvSpPr/>
              <p:nvPr/>
            </p:nvSpPr>
            <p:spPr>
              <a:xfrm>
                <a:off x="5687655" y="2199873"/>
                <a:ext cx="2925006" cy="2114075"/>
              </a:xfrm>
              <a:custGeom>
                <a:avLst/>
                <a:gdLst>
                  <a:gd name="connsiteX0" fmla="*/ 0 w 2275049"/>
                  <a:gd name="connsiteY0" fmla="*/ 0 h 933564"/>
                  <a:gd name="connsiteX1" fmla="*/ 0 w 2275049"/>
                  <a:gd name="connsiteY1" fmla="*/ 933564 h 933564"/>
                  <a:gd name="connsiteX2" fmla="*/ 2275049 w 2275049"/>
                  <a:gd name="connsiteY2" fmla="*/ 933564 h 933564"/>
                </a:gdLst>
                <a:ahLst/>
                <a:cxnLst>
                  <a:cxn ang="0">
                    <a:pos x="connsiteX0" y="connsiteY0"/>
                  </a:cxn>
                  <a:cxn ang="0">
                    <a:pos x="connsiteX1" y="connsiteY1"/>
                  </a:cxn>
                  <a:cxn ang="0">
                    <a:pos x="connsiteX2" y="connsiteY2"/>
                  </a:cxn>
                </a:cxnLst>
                <a:rect l="l" t="t" r="r" b="b"/>
                <a:pathLst>
                  <a:path w="2275049" h="933564">
                    <a:moveTo>
                      <a:pt x="0" y="0"/>
                    </a:moveTo>
                    <a:lnTo>
                      <a:pt x="0" y="933564"/>
                    </a:lnTo>
                    <a:lnTo>
                      <a:pt x="2275049" y="933564"/>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31" name="Group 30">
                <a:extLst>
                  <a:ext uri="{FF2B5EF4-FFF2-40B4-BE49-F238E27FC236}">
                    <a16:creationId xmlns:a16="http://schemas.microsoft.com/office/drawing/2014/main" id="{75D8A662-A685-4B53-AC5F-30E66C3FC995}"/>
                  </a:ext>
                </a:extLst>
              </p:cNvPr>
              <p:cNvGrpSpPr/>
              <p:nvPr/>
            </p:nvGrpSpPr>
            <p:grpSpPr>
              <a:xfrm>
                <a:off x="5772404" y="4312450"/>
                <a:ext cx="2646006" cy="68400"/>
                <a:chOff x="5772404" y="4312450"/>
                <a:chExt cx="2646006" cy="68400"/>
              </a:xfrm>
            </p:grpSpPr>
            <p:cxnSp>
              <p:nvCxnSpPr>
                <p:cNvPr id="46" name="Straight Connector 45">
                  <a:extLst>
                    <a:ext uri="{FF2B5EF4-FFF2-40B4-BE49-F238E27FC236}">
                      <a16:creationId xmlns:a16="http://schemas.microsoft.com/office/drawing/2014/main" id="{5E49EB77-7893-480D-BBB7-6D43D40AA09E}"/>
                    </a:ext>
                  </a:extLst>
                </p:cNvPr>
                <p:cNvCxnSpPr/>
                <p:nvPr/>
              </p:nvCxnSpPr>
              <p:spPr>
                <a:xfrm>
                  <a:off x="8418410" y="4312450"/>
                  <a:ext cx="0" cy="684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D77A38F-76B3-45BE-848A-2B3F2F0C1890}"/>
                    </a:ext>
                  </a:extLst>
                </p:cNvPr>
                <p:cNvCxnSpPr/>
                <p:nvPr/>
              </p:nvCxnSpPr>
              <p:spPr>
                <a:xfrm>
                  <a:off x="5772404" y="4312450"/>
                  <a:ext cx="0" cy="684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18155D4-09E5-483D-B79D-845952E58688}"/>
                    </a:ext>
                  </a:extLst>
                </p:cNvPr>
                <p:cNvCxnSpPr/>
                <p:nvPr/>
              </p:nvCxnSpPr>
              <p:spPr>
                <a:xfrm>
                  <a:off x="7756909" y="4312450"/>
                  <a:ext cx="0" cy="684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C6A3A49-AD02-45F3-8A6A-501061159CDC}"/>
                    </a:ext>
                  </a:extLst>
                </p:cNvPr>
                <p:cNvCxnSpPr/>
                <p:nvPr/>
              </p:nvCxnSpPr>
              <p:spPr>
                <a:xfrm>
                  <a:off x="7095407" y="4312450"/>
                  <a:ext cx="0" cy="684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F138EE9-AAD9-4F99-B729-A2C1B5B8C362}"/>
                    </a:ext>
                  </a:extLst>
                </p:cNvPr>
                <p:cNvCxnSpPr/>
                <p:nvPr/>
              </p:nvCxnSpPr>
              <p:spPr>
                <a:xfrm>
                  <a:off x="6433905" y="4312450"/>
                  <a:ext cx="0" cy="684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B3637F73-0627-437C-A6B8-99FF014B99D3}"/>
                  </a:ext>
                </a:extLst>
              </p:cNvPr>
              <p:cNvGrpSpPr/>
              <p:nvPr/>
            </p:nvGrpSpPr>
            <p:grpSpPr>
              <a:xfrm>
                <a:off x="5626169" y="2199873"/>
                <a:ext cx="61704" cy="2114075"/>
                <a:chOff x="1345764" y="2199873"/>
                <a:chExt cx="61704" cy="2114075"/>
              </a:xfrm>
            </p:grpSpPr>
            <p:cxnSp>
              <p:nvCxnSpPr>
                <p:cNvPr id="41" name="Straight Connector 40">
                  <a:extLst>
                    <a:ext uri="{FF2B5EF4-FFF2-40B4-BE49-F238E27FC236}">
                      <a16:creationId xmlns:a16="http://schemas.microsoft.com/office/drawing/2014/main" id="{61306E4F-FCAD-434A-9B42-42685A3E33C8}"/>
                    </a:ext>
                  </a:extLst>
                </p:cNvPr>
                <p:cNvCxnSpPr/>
                <p:nvPr/>
              </p:nvCxnSpPr>
              <p:spPr>
                <a:xfrm rot="5400000">
                  <a:off x="1376616" y="3754578"/>
                  <a:ext cx="0" cy="617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AD497A0-BE39-4F14-96B6-0F0258578B9D}"/>
                    </a:ext>
                  </a:extLst>
                </p:cNvPr>
                <p:cNvCxnSpPr/>
                <p:nvPr/>
              </p:nvCxnSpPr>
              <p:spPr>
                <a:xfrm rot="5400000">
                  <a:off x="1376617" y="4283097"/>
                  <a:ext cx="0" cy="6170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EF96C73F-ED01-4315-A5D9-B78A816442FB}"/>
                    </a:ext>
                  </a:extLst>
                </p:cNvPr>
                <p:cNvCxnSpPr>
                  <a:cxnSpLocks/>
                </p:cNvCxnSpPr>
                <p:nvPr/>
              </p:nvCxnSpPr>
              <p:spPr>
                <a:xfrm rot="5400000">
                  <a:off x="1376617" y="2169022"/>
                  <a:ext cx="0" cy="6170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F2B6FD7-C852-40E1-A9AF-5675DF29F493}"/>
                    </a:ext>
                  </a:extLst>
                </p:cNvPr>
                <p:cNvCxnSpPr/>
                <p:nvPr/>
              </p:nvCxnSpPr>
              <p:spPr>
                <a:xfrm rot="5400000">
                  <a:off x="1376616" y="2697540"/>
                  <a:ext cx="0" cy="617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1D49D47-AF71-44FE-BCA3-8BD731E946FC}"/>
                    </a:ext>
                  </a:extLst>
                </p:cNvPr>
                <p:cNvCxnSpPr/>
                <p:nvPr/>
              </p:nvCxnSpPr>
              <p:spPr>
                <a:xfrm rot="5400000">
                  <a:off x="1376616" y="3226059"/>
                  <a:ext cx="0" cy="617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C26FF32B-8529-4119-9F41-63B6D7E204FA}"/>
                  </a:ext>
                </a:extLst>
              </p:cNvPr>
              <p:cNvSpPr txBox="1"/>
              <p:nvPr/>
            </p:nvSpPr>
            <p:spPr>
              <a:xfrm>
                <a:off x="5708867" y="3910016"/>
                <a:ext cx="2710474" cy="48365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294"/>
                    </a:solidFill>
                    <a:effectLst/>
                    <a:uLnTx/>
                    <a:uFillTx/>
                    <a:latin typeface="Poppins Light"/>
                    <a:ea typeface="+mn-ea"/>
                    <a:cs typeface="+mn-cs"/>
                  </a:rPr>
                  <a:t>HR 2.3 (95% CI: 1.3 to 3.9); p=0.004</a:t>
                </a:r>
              </a:p>
            </p:txBody>
          </p:sp>
          <p:sp>
            <p:nvSpPr>
              <p:cNvPr id="34" name="TextBox 33">
                <a:extLst>
                  <a:ext uri="{FF2B5EF4-FFF2-40B4-BE49-F238E27FC236}">
                    <a16:creationId xmlns:a16="http://schemas.microsoft.com/office/drawing/2014/main" id="{4C2A21B2-EA5F-4149-A003-59E4AAF5369C}"/>
                  </a:ext>
                </a:extLst>
              </p:cNvPr>
              <p:cNvSpPr txBox="1"/>
              <p:nvPr/>
            </p:nvSpPr>
            <p:spPr>
              <a:xfrm>
                <a:off x="7358238" y="2194615"/>
                <a:ext cx="2371857" cy="310922"/>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err="1">
                    <a:ln>
                      <a:noFill/>
                    </a:ln>
                    <a:solidFill>
                      <a:srgbClr val="272727"/>
                    </a:solidFill>
                    <a:effectLst/>
                    <a:uLnTx/>
                    <a:uFillTx/>
                    <a:latin typeface="Poppins Light"/>
                    <a:ea typeface="+mn-ea"/>
                    <a:cs typeface="+mn-cs"/>
                  </a:rPr>
                  <a:t>Hypogonadal</a:t>
                </a:r>
                <a:r>
                  <a:rPr kumimoji="0" lang="en-GB" sz="1100" b="0" i="0" u="none" strike="noStrike" kern="1200" cap="none" spc="0" normalizeH="0" baseline="0" noProof="0" dirty="0">
                    <a:ln>
                      <a:noFill/>
                    </a:ln>
                    <a:solidFill>
                      <a:srgbClr val="272727"/>
                    </a:solidFill>
                    <a:effectLst/>
                    <a:uLnTx/>
                    <a:uFillTx/>
                    <a:latin typeface="Poppins Light"/>
                    <a:ea typeface="+mn-ea"/>
                    <a:cs typeface="+mn-cs"/>
                  </a:rPr>
                  <a:t>/</a:t>
                </a:r>
                <a:r>
                  <a:rPr kumimoji="0" lang="en-GB" sz="1100" b="0" i="0" u="none" strike="noStrike" kern="1200" cap="none" spc="0" normalizeH="0" baseline="0" noProof="0" dirty="0" err="1">
                    <a:ln>
                      <a:noFill/>
                    </a:ln>
                    <a:solidFill>
                      <a:srgbClr val="272727"/>
                    </a:solidFill>
                    <a:effectLst/>
                    <a:uLnTx/>
                    <a:uFillTx/>
                    <a:latin typeface="Poppins Light"/>
                    <a:ea typeface="+mn-ea"/>
                    <a:cs typeface="+mn-cs"/>
                  </a:rPr>
                  <a:t>TTh</a:t>
                </a:r>
                <a:r>
                  <a:rPr kumimoji="0" lang="en-GB" sz="1100" b="0" i="0" u="none" strike="noStrike" kern="1200" cap="none" spc="0" normalizeH="0" baseline="0" noProof="0" dirty="0">
                    <a:ln>
                      <a:noFill/>
                    </a:ln>
                    <a:solidFill>
                      <a:srgbClr val="272727"/>
                    </a:solidFill>
                    <a:effectLst/>
                    <a:uLnTx/>
                    <a:uFillTx/>
                    <a:latin typeface="Poppins Light"/>
                    <a:ea typeface="+mn-ea"/>
                    <a:cs typeface="+mn-cs"/>
                  </a:rPr>
                  <a:t>-</a:t>
                </a:r>
                <a:r>
                  <a:rPr kumimoji="0" lang="en-GB" sz="1200" b="0" i="0" u="none" strike="noStrike" kern="1200" cap="none" spc="0" normalizeH="0" baseline="0" noProof="0" dirty="0">
                    <a:ln>
                      <a:noFill/>
                    </a:ln>
                    <a:solidFill>
                      <a:srgbClr val="272727"/>
                    </a:solidFill>
                    <a:effectLst/>
                    <a:uLnTx/>
                    <a:uFillTx/>
                    <a:latin typeface="Poppins Light"/>
                    <a:ea typeface="+mn-ea"/>
                    <a:cs typeface="+mn-cs"/>
                  </a:rPr>
                  <a:t>treated</a:t>
                </a:r>
                <a:r>
                  <a:rPr kumimoji="0" lang="en-GB" sz="1100" b="0" i="0" u="none" strike="noStrike" kern="1200" cap="none" spc="0" normalizeH="0" baseline="0" noProof="0" dirty="0">
                    <a:ln>
                      <a:noFill/>
                    </a:ln>
                    <a:solidFill>
                      <a:srgbClr val="272727"/>
                    </a:solidFill>
                    <a:effectLst/>
                    <a:uLnTx/>
                    <a:uFillTx/>
                    <a:latin typeface="Poppins Light"/>
                    <a:ea typeface="+mn-ea"/>
                    <a:cs typeface="+mn-cs"/>
                  </a:rPr>
                  <a:t> </a:t>
                </a:r>
              </a:p>
            </p:txBody>
          </p:sp>
          <p:sp>
            <p:nvSpPr>
              <p:cNvPr id="35" name="TextBox 34">
                <a:extLst>
                  <a:ext uri="{FF2B5EF4-FFF2-40B4-BE49-F238E27FC236}">
                    <a16:creationId xmlns:a16="http://schemas.microsoft.com/office/drawing/2014/main" id="{BBCDD5FE-8C46-491D-886C-F67118605D26}"/>
                  </a:ext>
                </a:extLst>
              </p:cNvPr>
              <p:cNvSpPr txBox="1"/>
              <p:nvPr/>
            </p:nvSpPr>
            <p:spPr>
              <a:xfrm>
                <a:off x="7956046" y="2908964"/>
                <a:ext cx="1049360" cy="293648"/>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err="1">
                    <a:ln>
                      <a:noFill/>
                    </a:ln>
                    <a:solidFill>
                      <a:srgbClr val="272727"/>
                    </a:solidFill>
                    <a:effectLst/>
                    <a:uLnTx/>
                    <a:uFillTx/>
                    <a:latin typeface="Poppins Light"/>
                    <a:ea typeface="+mn-ea"/>
                    <a:cs typeface="+mn-cs"/>
                  </a:rPr>
                  <a:t>Eugonadal</a:t>
                </a:r>
                <a:endParaRPr kumimoji="0" lang="en-GB" sz="11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36" name="TextBox 35">
                <a:extLst>
                  <a:ext uri="{FF2B5EF4-FFF2-40B4-BE49-F238E27FC236}">
                    <a16:creationId xmlns:a16="http://schemas.microsoft.com/office/drawing/2014/main" id="{F6D6B1B5-1AEE-4244-BAF0-C33E1CB0FA8F}"/>
                  </a:ext>
                </a:extLst>
              </p:cNvPr>
              <p:cNvSpPr txBox="1"/>
              <p:nvPr/>
            </p:nvSpPr>
            <p:spPr>
              <a:xfrm>
                <a:off x="6091988" y="3601882"/>
                <a:ext cx="2573380" cy="310921"/>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err="1">
                    <a:ln>
                      <a:noFill/>
                    </a:ln>
                    <a:solidFill>
                      <a:srgbClr val="272727"/>
                    </a:solidFill>
                    <a:effectLst/>
                    <a:uLnTx/>
                    <a:uFillTx/>
                    <a:latin typeface="Poppins Light"/>
                    <a:ea typeface="+mn-ea"/>
                    <a:cs typeface="+mn-cs"/>
                  </a:rPr>
                  <a:t>Hypogonadal</a:t>
                </a:r>
                <a:r>
                  <a:rPr kumimoji="0" lang="en-GB" sz="1100" b="0" i="0" u="none" strike="noStrike" kern="1200" cap="none" spc="0" normalizeH="0" baseline="0" noProof="0" dirty="0">
                    <a:ln>
                      <a:noFill/>
                    </a:ln>
                    <a:solidFill>
                      <a:srgbClr val="272727"/>
                    </a:solidFill>
                    <a:effectLst/>
                    <a:uLnTx/>
                    <a:uFillTx/>
                    <a:latin typeface="Poppins Light"/>
                    <a:ea typeface="+mn-ea"/>
                    <a:cs typeface="+mn-cs"/>
                  </a:rPr>
                  <a:t>/</a:t>
                </a:r>
                <a:r>
                  <a:rPr kumimoji="0" lang="en-GB" sz="1100" b="0" i="0" u="none" strike="noStrike" kern="1200" cap="none" spc="0" normalizeH="0" baseline="0" noProof="0" dirty="0" err="1">
                    <a:ln>
                      <a:noFill/>
                    </a:ln>
                    <a:solidFill>
                      <a:srgbClr val="272727"/>
                    </a:solidFill>
                    <a:effectLst/>
                    <a:uLnTx/>
                    <a:uFillTx/>
                    <a:latin typeface="Poppins Light"/>
                    <a:ea typeface="+mn-ea"/>
                    <a:cs typeface="+mn-cs"/>
                  </a:rPr>
                  <a:t>TTh</a:t>
                </a:r>
                <a:r>
                  <a:rPr kumimoji="0" lang="en-GB" sz="1100" b="0" i="0" u="none" strike="noStrike" kern="1200" cap="none" spc="0" normalizeH="0" baseline="0" noProof="0" dirty="0">
                    <a:ln>
                      <a:noFill/>
                    </a:ln>
                    <a:solidFill>
                      <a:srgbClr val="272727"/>
                    </a:solidFill>
                    <a:effectLst/>
                    <a:uLnTx/>
                    <a:uFillTx/>
                    <a:latin typeface="Poppins Light"/>
                    <a:ea typeface="+mn-ea"/>
                    <a:cs typeface="+mn-cs"/>
                  </a:rPr>
                  <a:t>-un</a:t>
                </a:r>
                <a:r>
                  <a:rPr kumimoji="0" lang="en-GB" sz="1200" b="0" i="0" u="none" strike="noStrike" kern="1200" cap="none" spc="0" normalizeH="0" baseline="0" noProof="0" dirty="0">
                    <a:ln>
                      <a:noFill/>
                    </a:ln>
                    <a:solidFill>
                      <a:srgbClr val="272727"/>
                    </a:solidFill>
                    <a:effectLst/>
                    <a:uLnTx/>
                    <a:uFillTx/>
                    <a:latin typeface="Poppins Light"/>
                    <a:ea typeface="+mn-ea"/>
                    <a:cs typeface="+mn-cs"/>
                  </a:rPr>
                  <a:t>treated</a:t>
                </a:r>
                <a:r>
                  <a:rPr kumimoji="0" lang="en-GB" sz="1100" b="0" i="0" u="none" strike="noStrike" kern="1200" cap="none" spc="0" normalizeH="0" baseline="0" noProof="0" dirty="0">
                    <a:ln>
                      <a:noFill/>
                    </a:ln>
                    <a:solidFill>
                      <a:srgbClr val="272727"/>
                    </a:solidFill>
                    <a:effectLst/>
                    <a:uLnTx/>
                    <a:uFillTx/>
                    <a:latin typeface="Poppins Light"/>
                    <a:ea typeface="+mn-ea"/>
                    <a:cs typeface="+mn-cs"/>
                  </a:rPr>
                  <a:t> </a:t>
                </a:r>
              </a:p>
            </p:txBody>
          </p:sp>
          <p:grpSp>
            <p:nvGrpSpPr>
              <p:cNvPr id="37" name="Graphic 4">
                <a:extLst>
                  <a:ext uri="{FF2B5EF4-FFF2-40B4-BE49-F238E27FC236}">
                    <a16:creationId xmlns:a16="http://schemas.microsoft.com/office/drawing/2014/main" id="{9674C975-A329-4BAC-9017-7408B5A56F85}"/>
                  </a:ext>
                </a:extLst>
              </p:cNvPr>
              <p:cNvGrpSpPr/>
              <p:nvPr/>
            </p:nvGrpSpPr>
            <p:grpSpPr>
              <a:xfrm>
                <a:off x="5743627" y="2199876"/>
                <a:ext cx="2559590" cy="1599146"/>
                <a:chOff x="5743617" y="2199876"/>
                <a:chExt cx="2563251" cy="1599146"/>
              </a:xfrm>
            </p:grpSpPr>
            <p:sp>
              <p:nvSpPr>
                <p:cNvPr id="38" name="Freeform: Shape 38">
                  <a:extLst>
                    <a:ext uri="{FF2B5EF4-FFF2-40B4-BE49-F238E27FC236}">
                      <a16:creationId xmlns:a16="http://schemas.microsoft.com/office/drawing/2014/main" id="{4F1A261A-BD49-4AEC-B17C-6609FE282E4B}"/>
                    </a:ext>
                  </a:extLst>
                </p:cNvPr>
                <p:cNvSpPr/>
                <p:nvPr/>
              </p:nvSpPr>
              <p:spPr>
                <a:xfrm>
                  <a:off x="5750950" y="2199876"/>
                  <a:ext cx="2550097" cy="602294"/>
                </a:xfrm>
                <a:custGeom>
                  <a:avLst/>
                  <a:gdLst>
                    <a:gd name="connsiteX0" fmla="*/ 2576138 w 2563251"/>
                    <a:gd name="connsiteY0" fmla="*/ 607757 h 602293"/>
                    <a:gd name="connsiteX1" fmla="*/ 2576138 w 2563251"/>
                    <a:gd name="connsiteY1" fmla="*/ 560694 h 602293"/>
                    <a:gd name="connsiteX2" fmla="*/ 2447695 w 2563251"/>
                    <a:gd name="connsiteY2" fmla="*/ 560694 h 602293"/>
                    <a:gd name="connsiteX3" fmla="*/ 2447695 w 2563251"/>
                    <a:gd name="connsiteY3" fmla="*/ 515732 h 602293"/>
                    <a:gd name="connsiteX4" fmla="*/ 2415619 w 2563251"/>
                    <a:gd name="connsiteY4" fmla="*/ 515732 h 602293"/>
                    <a:gd name="connsiteX5" fmla="*/ 2415619 w 2563251"/>
                    <a:gd name="connsiteY5" fmla="*/ 489959 h 602293"/>
                    <a:gd name="connsiteX6" fmla="*/ 2250759 w 2563251"/>
                    <a:gd name="connsiteY6" fmla="*/ 489959 h 602293"/>
                    <a:gd name="connsiteX7" fmla="*/ 2250759 w 2563251"/>
                    <a:gd name="connsiteY7" fmla="*/ 438694 h 602293"/>
                    <a:gd name="connsiteX8" fmla="*/ 2218683 w 2563251"/>
                    <a:gd name="connsiteY8" fmla="*/ 438694 h 602293"/>
                    <a:gd name="connsiteX9" fmla="*/ 2218683 w 2563251"/>
                    <a:gd name="connsiteY9" fmla="*/ 427909 h 602293"/>
                    <a:gd name="connsiteX10" fmla="*/ 2154392 w 2563251"/>
                    <a:gd name="connsiteY10" fmla="*/ 427909 h 602293"/>
                    <a:gd name="connsiteX11" fmla="*/ 2154392 w 2563251"/>
                    <a:gd name="connsiteY11" fmla="*/ 417264 h 602293"/>
                    <a:gd name="connsiteX12" fmla="*/ 2077354 w 2563251"/>
                    <a:gd name="connsiteY12" fmla="*/ 417264 h 602293"/>
                    <a:gd name="connsiteX13" fmla="*/ 2077354 w 2563251"/>
                    <a:gd name="connsiteY13" fmla="*/ 402276 h 602293"/>
                    <a:gd name="connsiteX14" fmla="*/ 2053682 w 2563251"/>
                    <a:gd name="connsiteY14" fmla="*/ 402276 h 602293"/>
                    <a:gd name="connsiteX15" fmla="*/ 2053682 w 2563251"/>
                    <a:gd name="connsiteY15" fmla="*/ 391491 h 602293"/>
                    <a:gd name="connsiteX16" fmla="*/ 1925240 w 2563251"/>
                    <a:gd name="connsiteY16" fmla="*/ 391491 h 602293"/>
                    <a:gd name="connsiteX17" fmla="*/ 1925240 w 2563251"/>
                    <a:gd name="connsiteY17" fmla="*/ 380846 h 602293"/>
                    <a:gd name="connsiteX18" fmla="*/ 1884620 w 2563251"/>
                    <a:gd name="connsiteY18" fmla="*/ 380846 h 602293"/>
                    <a:gd name="connsiteX19" fmla="*/ 1884620 w 2563251"/>
                    <a:gd name="connsiteY19" fmla="*/ 370061 h 602293"/>
                    <a:gd name="connsiteX20" fmla="*/ 1841759 w 2563251"/>
                    <a:gd name="connsiteY20" fmla="*/ 370061 h 602293"/>
                    <a:gd name="connsiteX21" fmla="*/ 1841759 w 2563251"/>
                    <a:gd name="connsiteY21" fmla="*/ 357314 h 602293"/>
                    <a:gd name="connsiteX22" fmla="*/ 1719759 w 2563251"/>
                    <a:gd name="connsiteY22" fmla="*/ 357314 h 602293"/>
                    <a:gd name="connsiteX23" fmla="*/ 1719759 w 2563251"/>
                    <a:gd name="connsiteY23" fmla="*/ 349190 h 602293"/>
                    <a:gd name="connsiteX24" fmla="*/ 1683342 w 2563251"/>
                    <a:gd name="connsiteY24" fmla="*/ 349190 h 602293"/>
                    <a:gd name="connsiteX25" fmla="*/ 1683342 w 2563251"/>
                    <a:gd name="connsiteY25" fmla="*/ 316555 h 602293"/>
                    <a:gd name="connsiteX26" fmla="*/ 1651266 w 2563251"/>
                    <a:gd name="connsiteY26" fmla="*/ 316555 h 602293"/>
                    <a:gd name="connsiteX27" fmla="*/ 1651266 w 2563251"/>
                    <a:gd name="connsiteY27" fmla="*/ 308290 h 602293"/>
                    <a:gd name="connsiteX28" fmla="*/ 1612607 w 2563251"/>
                    <a:gd name="connsiteY28" fmla="*/ 308290 h 602293"/>
                    <a:gd name="connsiteX29" fmla="*/ 1612607 w 2563251"/>
                    <a:gd name="connsiteY29" fmla="*/ 297365 h 602293"/>
                    <a:gd name="connsiteX30" fmla="*/ 1571987 w 2563251"/>
                    <a:gd name="connsiteY30" fmla="*/ 297365 h 602293"/>
                    <a:gd name="connsiteX31" fmla="*/ 1571987 w 2563251"/>
                    <a:gd name="connsiteY31" fmla="*/ 285459 h 602293"/>
                    <a:gd name="connsiteX32" fmla="*/ 1517501 w 2563251"/>
                    <a:gd name="connsiteY32" fmla="*/ 285459 h 602293"/>
                    <a:gd name="connsiteX33" fmla="*/ 1517501 w 2563251"/>
                    <a:gd name="connsiteY33" fmla="*/ 256605 h 602293"/>
                    <a:gd name="connsiteX34" fmla="*/ 1477721 w 2563251"/>
                    <a:gd name="connsiteY34" fmla="*/ 256605 h 602293"/>
                    <a:gd name="connsiteX35" fmla="*/ 1477721 w 2563251"/>
                    <a:gd name="connsiteY35" fmla="*/ 239517 h 602293"/>
                    <a:gd name="connsiteX36" fmla="*/ 1417772 w 2563251"/>
                    <a:gd name="connsiteY36" fmla="*/ 239517 h 602293"/>
                    <a:gd name="connsiteX37" fmla="*/ 1417772 w 2563251"/>
                    <a:gd name="connsiteY37" fmla="*/ 220187 h 602293"/>
                    <a:gd name="connsiteX38" fmla="*/ 1353621 w 2563251"/>
                    <a:gd name="connsiteY38" fmla="*/ 220187 h 602293"/>
                    <a:gd name="connsiteX39" fmla="*/ 1353621 w 2563251"/>
                    <a:gd name="connsiteY39" fmla="*/ 186011 h 602293"/>
                    <a:gd name="connsiteX40" fmla="*/ 1353621 w 2563251"/>
                    <a:gd name="connsiteY40" fmla="*/ 179288 h 602293"/>
                    <a:gd name="connsiteX41" fmla="*/ 1275603 w 2563251"/>
                    <a:gd name="connsiteY41" fmla="*/ 179288 h 602293"/>
                    <a:gd name="connsiteX42" fmla="*/ 1275603 w 2563251"/>
                    <a:gd name="connsiteY42" fmla="*/ 153515 h 602293"/>
                    <a:gd name="connsiteX43" fmla="*/ 1130912 w 2563251"/>
                    <a:gd name="connsiteY43" fmla="*/ 153515 h 602293"/>
                    <a:gd name="connsiteX44" fmla="*/ 1130912 w 2563251"/>
                    <a:gd name="connsiteY44" fmla="*/ 140629 h 602293"/>
                    <a:gd name="connsiteX45" fmla="*/ 1051633 w 2563251"/>
                    <a:gd name="connsiteY45" fmla="*/ 140629 h 602293"/>
                    <a:gd name="connsiteX46" fmla="*/ 1051633 w 2563251"/>
                    <a:gd name="connsiteY46" fmla="*/ 121719 h 602293"/>
                    <a:gd name="connsiteX47" fmla="*/ 1011014 w 2563251"/>
                    <a:gd name="connsiteY47" fmla="*/ 121719 h 602293"/>
                    <a:gd name="connsiteX48" fmla="*/ 1011014 w 2563251"/>
                    <a:gd name="connsiteY48" fmla="*/ 102810 h 602293"/>
                    <a:gd name="connsiteX49" fmla="*/ 916747 w 2563251"/>
                    <a:gd name="connsiteY49" fmla="*/ 102810 h 602293"/>
                    <a:gd name="connsiteX50" fmla="*/ 916747 w 2563251"/>
                    <a:gd name="connsiteY50" fmla="*/ 81100 h 602293"/>
                    <a:gd name="connsiteX51" fmla="*/ 850355 w 2563251"/>
                    <a:gd name="connsiteY51" fmla="*/ 81100 h 602293"/>
                    <a:gd name="connsiteX52" fmla="*/ 850355 w 2563251"/>
                    <a:gd name="connsiteY52" fmla="*/ 68213 h 602293"/>
                    <a:gd name="connsiteX53" fmla="*/ 721912 w 2563251"/>
                    <a:gd name="connsiteY53" fmla="*/ 68213 h 602293"/>
                    <a:gd name="connsiteX54" fmla="*/ 721912 w 2563251"/>
                    <a:gd name="connsiteY54" fmla="*/ 51125 h 602293"/>
                    <a:gd name="connsiteX55" fmla="*/ 681293 w 2563251"/>
                    <a:gd name="connsiteY55" fmla="*/ 51125 h 602293"/>
                    <a:gd name="connsiteX56" fmla="*/ 681293 w 2563251"/>
                    <a:gd name="connsiteY56" fmla="*/ 38239 h 602293"/>
                    <a:gd name="connsiteX57" fmla="*/ 644875 w 2563251"/>
                    <a:gd name="connsiteY57" fmla="*/ 38239 h 602293"/>
                    <a:gd name="connsiteX58" fmla="*/ 644875 w 2563251"/>
                    <a:gd name="connsiteY58" fmla="*/ 27453 h 602293"/>
                    <a:gd name="connsiteX59" fmla="*/ 584926 w 2563251"/>
                    <a:gd name="connsiteY59" fmla="*/ 27453 h 602293"/>
                    <a:gd name="connsiteX60" fmla="*/ 584926 w 2563251"/>
                    <a:gd name="connsiteY60" fmla="*/ 14707 h 602293"/>
                    <a:gd name="connsiteX61" fmla="*/ 484216 w 2563251"/>
                    <a:gd name="connsiteY61" fmla="*/ 14707 h 602293"/>
                    <a:gd name="connsiteX62" fmla="*/ 484216 w 2563251"/>
                    <a:gd name="connsiteY62" fmla="*/ 3922 h 602293"/>
                    <a:gd name="connsiteX63" fmla="*/ 248761 w 2563251"/>
                    <a:gd name="connsiteY63" fmla="*/ 3922 h 602293"/>
                    <a:gd name="connsiteX64" fmla="*/ 248761 w 2563251"/>
                    <a:gd name="connsiteY64" fmla="*/ 0 h 602293"/>
                    <a:gd name="connsiteX65" fmla="*/ 0 w 2563251"/>
                    <a:gd name="connsiteY65" fmla="*/ 0 h 60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563251" h="602293">
                      <a:moveTo>
                        <a:pt x="2576138" y="607757"/>
                      </a:moveTo>
                      <a:lnTo>
                        <a:pt x="2576138" y="560694"/>
                      </a:lnTo>
                      <a:lnTo>
                        <a:pt x="2447695" y="560694"/>
                      </a:lnTo>
                      <a:lnTo>
                        <a:pt x="2447695" y="515732"/>
                      </a:lnTo>
                      <a:lnTo>
                        <a:pt x="2415619" y="515732"/>
                      </a:lnTo>
                      <a:lnTo>
                        <a:pt x="2415619" y="489959"/>
                      </a:lnTo>
                      <a:lnTo>
                        <a:pt x="2250759" y="489959"/>
                      </a:lnTo>
                      <a:lnTo>
                        <a:pt x="2250759" y="438694"/>
                      </a:lnTo>
                      <a:lnTo>
                        <a:pt x="2218683" y="438694"/>
                      </a:lnTo>
                      <a:lnTo>
                        <a:pt x="2218683" y="427909"/>
                      </a:lnTo>
                      <a:lnTo>
                        <a:pt x="2154392" y="427909"/>
                      </a:lnTo>
                      <a:lnTo>
                        <a:pt x="2154392" y="417264"/>
                      </a:lnTo>
                      <a:lnTo>
                        <a:pt x="2077354" y="417264"/>
                      </a:lnTo>
                      <a:lnTo>
                        <a:pt x="2077354" y="402276"/>
                      </a:lnTo>
                      <a:lnTo>
                        <a:pt x="2053682" y="402276"/>
                      </a:lnTo>
                      <a:lnTo>
                        <a:pt x="2053682" y="391491"/>
                      </a:lnTo>
                      <a:lnTo>
                        <a:pt x="1925240" y="391491"/>
                      </a:lnTo>
                      <a:lnTo>
                        <a:pt x="1925240" y="380846"/>
                      </a:lnTo>
                      <a:lnTo>
                        <a:pt x="1884620" y="380846"/>
                      </a:lnTo>
                      <a:lnTo>
                        <a:pt x="1884620" y="370061"/>
                      </a:lnTo>
                      <a:lnTo>
                        <a:pt x="1841759" y="370061"/>
                      </a:lnTo>
                      <a:lnTo>
                        <a:pt x="1841759" y="357314"/>
                      </a:lnTo>
                      <a:lnTo>
                        <a:pt x="1719759" y="357314"/>
                      </a:lnTo>
                      <a:lnTo>
                        <a:pt x="1719759" y="349190"/>
                      </a:lnTo>
                      <a:lnTo>
                        <a:pt x="1683342" y="349190"/>
                      </a:lnTo>
                      <a:lnTo>
                        <a:pt x="1683342" y="316555"/>
                      </a:lnTo>
                      <a:lnTo>
                        <a:pt x="1651266" y="316555"/>
                      </a:lnTo>
                      <a:lnTo>
                        <a:pt x="1651266" y="308290"/>
                      </a:lnTo>
                      <a:lnTo>
                        <a:pt x="1612607" y="308290"/>
                      </a:lnTo>
                      <a:lnTo>
                        <a:pt x="1612607" y="297365"/>
                      </a:lnTo>
                      <a:lnTo>
                        <a:pt x="1571987" y="297365"/>
                      </a:lnTo>
                      <a:lnTo>
                        <a:pt x="1571987" y="285459"/>
                      </a:lnTo>
                      <a:lnTo>
                        <a:pt x="1517501" y="285459"/>
                      </a:lnTo>
                      <a:lnTo>
                        <a:pt x="1517501" y="256605"/>
                      </a:lnTo>
                      <a:lnTo>
                        <a:pt x="1477721" y="256605"/>
                      </a:lnTo>
                      <a:lnTo>
                        <a:pt x="1477721" y="239517"/>
                      </a:lnTo>
                      <a:lnTo>
                        <a:pt x="1417772" y="239517"/>
                      </a:lnTo>
                      <a:lnTo>
                        <a:pt x="1417772" y="220187"/>
                      </a:lnTo>
                      <a:lnTo>
                        <a:pt x="1353621" y="220187"/>
                      </a:lnTo>
                      <a:lnTo>
                        <a:pt x="1353621" y="186011"/>
                      </a:lnTo>
                      <a:lnTo>
                        <a:pt x="1353621" y="179288"/>
                      </a:lnTo>
                      <a:lnTo>
                        <a:pt x="1275603" y="179288"/>
                      </a:lnTo>
                      <a:lnTo>
                        <a:pt x="1275603" y="153515"/>
                      </a:lnTo>
                      <a:lnTo>
                        <a:pt x="1130912" y="153515"/>
                      </a:lnTo>
                      <a:lnTo>
                        <a:pt x="1130912" y="140629"/>
                      </a:lnTo>
                      <a:lnTo>
                        <a:pt x="1051633" y="140629"/>
                      </a:lnTo>
                      <a:lnTo>
                        <a:pt x="1051633" y="121719"/>
                      </a:lnTo>
                      <a:lnTo>
                        <a:pt x="1011014" y="121719"/>
                      </a:lnTo>
                      <a:lnTo>
                        <a:pt x="1011014" y="102810"/>
                      </a:lnTo>
                      <a:lnTo>
                        <a:pt x="916747" y="102810"/>
                      </a:lnTo>
                      <a:lnTo>
                        <a:pt x="916747" y="81100"/>
                      </a:lnTo>
                      <a:lnTo>
                        <a:pt x="850355" y="81100"/>
                      </a:lnTo>
                      <a:lnTo>
                        <a:pt x="850355" y="68213"/>
                      </a:lnTo>
                      <a:lnTo>
                        <a:pt x="721912" y="68213"/>
                      </a:lnTo>
                      <a:lnTo>
                        <a:pt x="721912" y="51125"/>
                      </a:lnTo>
                      <a:lnTo>
                        <a:pt x="681293" y="51125"/>
                      </a:lnTo>
                      <a:lnTo>
                        <a:pt x="681293" y="38239"/>
                      </a:lnTo>
                      <a:lnTo>
                        <a:pt x="644875" y="38239"/>
                      </a:lnTo>
                      <a:lnTo>
                        <a:pt x="644875" y="27453"/>
                      </a:lnTo>
                      <a:lnTo>
                        <a:pt x="584926" y="27453"/>
                      </a:lnTo>
                      <a:lnTo>
                        <a:pt x="584926" y="14707"/>
                      </a:lnTo>
                      <a:lnTo>
                        <a:pt x="484216" y="14707"/>
                      </a:lnTo>
                      <a:lnTo>
                        <a:pt x="484216" y="3922"/>
                      </a:lnTo>
                      <a:lnTo>
                        <a:pt x="248761" y="3922"/>
                      </a:lnTo>
                      <a:lnTo>
                        <a:pt x="248761" y="0"/>
                      </a:lnTo>
                      <a:lnTo>
                        <a:pt x="0" y="0"/>
                      </a:lnTo>
                    </a:path>
                  </a:pathLst>
                </a:custGeom>
                <a:noFill/>
                <a:ln w="25400" cap="flat">
                  <a:solidFill>
                    <a:schemeClr val="accent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72727"/>
                    </a:solidFill>
                    <a:effectLst/>
                    <a:uLnTx/>
                    <a:uFillTx/>
                    <a:latin typeface="Poppins Light"/>
                    <a:ea typeface="+mn-ea"/>
                    <a:cs typeface="+mn-cs"/>
                  </a:endParaRPr>
                </a:p>
              </p:txBody>
            </p:sp>
            <p:sp>
              <p:nvSpPr>
                <p:cNvPr id="39" name="Freeform: Shape 39">
                  <a:extLst>
                    <a:ext uri="{FF2B5EF4-FFF2-40B4-BE49-F238E27FC236}">
                      <a16:creationId xmlns:a16="http://schemas.microsoft.com/office/drawing/2014/main" id="{8A631547-CA85-4FF4-9ABC-35114DAF980E}"/>
                    </a:ext>
                  </a:extLst>
                </p:cNvPr>
                <p:cNvSpPr/>
                <p:nvPr/>
              </p:nvSpPr>
              <p:spPr>
                <a:xfrm>
                  <a:off x="5743617" y="2217792"/>
                  <a:ext cx="2563251" cy="756369"/>
                </a:xfrm>
                <a:custGeom>
                  <a:avLst/>
                  <a:gdLst>
                    <a:gd name="connsiteX0" fmla="*/ 2572496 w 2563251"/>
                    <a:gd name="connsiteY0" fmla="*/ 756929 h 756369"/>
                    <a:gd name="connsiteX1" fmla="*/ 2572496 w 2563251"/>
                    <a:gd name="connsiteY1" fmla="*/ 684094 h 756369"/>
                    <a:gd name="connsiteX2" fmla="*/ 2442933 w 2563251"/>
                    <a:gd name="connsiteY2" fmla="*/ 684094 h 756369"/>
                    <a:gd name="connsiteX3" fmla="*/ 2442933 w 2563251"/>
                    <a:gd name="connsiteY3" fmla="*/ 622044 h 756369"/>
                    <a:gd name="connsiteX4" fmla="*/ 2410717 w 2563251"/>
                    <a:gd name="connsiteY4" fmla="*/ 622044 h 756369"/>
                    <a:gd name="connsiteX5" fmla="*/ 2410717 w 2563251"/>
                    <a:gd name="connsiteY5" fmla="*/ 598512 h 756369"/>
                    <a:gd name="connsiteX6" fmla="*/ 2271629 w 2563251"/>
                    <a:gd name="connsiteY6" fmla="*/ 598512 h 756369"/>
                    <a:gd name="connsiteX7" fmla="*/ 2271629 w 2563251"/>
                    <a:gd name="connsiteY7" fmla="*/ 579183 h 756369"/>
                    <a:gd name="connsiteX8" fmla="*/ 2245856 w 2563251"/>
                    <a:gd name="connsiteY8" fmla="*/ 579183 h 756369"/>
                    <a:gd name="connsiteX9" fmla="*/ 2245856 w 2563251"/>
                    <a:gd name="connsiteY9" fmla="*/ 536462 h 756369"/>
                    <a:gd name="connsiteX10" fmla="*/ 2209579 w 2563251"/>
                    <a:gd name="connsiteY10" fmla="*/ 536462 h 756369"/>
                    <a:gd name="connsiteX11" fmla="*/ 2209579 w 2563251"/>
                    <a:gd name="connsiteY11" fmla="*/ 523576 h 756369"/>
                    <a:gd name="connsiteX12" fmla="*/ 2143186 w 2563251"/>
                    <a:gd name="connsiteY12" fmla="*/ 523576 h 756369"/>
                    <a:gd name="connsiteX13" fmla="*/ 2143186 w 2563251"/>
                    <a:gd name="connsiteY13" fmla="*/ 508588 h 756369"/>
                    <a:gd name="connsiteX14" fmla="*/ 2078895 w 2563251"/>
                    <a:gd name="connsiteY14" fmla="*/ 508588 h 756369"/>
                    <a:gd name="connsiteX15" fmla="*/ 2078895 w 2563251"/>
                    <a:gd name="connsiteY15" fmla="*/ 493601 h 756369"/>
                    <a:gd name="connsiteX16" fmla="*/ 2042477 w 2563251"/>
                    <a:gd name="connsiteY16" fmla="*/ 493601 h 756369"/>
                    <a:gd name="connsiteX17" fmla="*/ 2042477 w 2563251"/>
                    <a:gd name="connsiteY17" fmla="*/ 480715 h 756369"/>
                    <a:gd name="connsiteX18" fmla="*/ 1909692 w 2563251"/>
                    <a:gd name="connsiteY18" fmla="*/ 480715 h 756369"/>
                    <a:gd name="connsiteX19" fmla="*/ 1909692 w 2563251"/>
                    <a:gd name="connsiteY19" fmla="*/ 467968 h 756369"/>
                    <a:gd name="connsiteX20" fmla="*/ 1877617 w 2563251"/>
                    <a:gd name="connsiteY20" fmla="*/ 467968 h 756369"/>
                    <a:gd name="connsiteX21" fmla="*/ 1877617 w 2563251"/>
                    <a:gd name="connsiteY21" fmla="*/ 452981 h 756369"/>
                    <a:gd name="connsiteX22" fmla="*/ 1843440 w 2563251"/>
                    <a:gd name="connsiteY22" fmla="*/ 452981 h 756369"/>
                    <a:gd name="connsiteX23" fmla="*/ 1843440 w 2563251"/>
                    <a:gd name="connsiteY23" fmla="*/ 435753 h 756369"/>
                    <a:gd name="connsiteX24" fmla="*/ 1708414 w 2563251"/>
                    <a:gd name="connsiteY24" fmla="*/ 435753 h 756369"/>
                    <a:gd name="connsiteX25" fmla="*/ 1708414 w 2563251"/>
                    <a:gd name="connsiteY25" fmla="*/ 423006 h 756369"/>
                    <a:gd name="connsiteX26" fmla="*/ 1682781 w 2563251"/>
                    <a:gd name="connsiteY26" fmla="*/ 423006 h 756369"/>
                    <a:gd name="connsiteX27" fmla="*/ 1682781 w 2563251"/>
                    <a:gd name="connsiteY27" fmla="*/ 390791 h 756369"/>
                    <a:gd name="connsiteX28" fmla="*/ 1646364 w 2563251"/>
                    <a:gd name="connsiteY28" fmla="*/ 390791 h 756369"/>
                    <a:gd name="connsiteX29" fmla="*/ 1646364 w 2563251"/>
                    <a:gd name="connsiteY29" fmla="*/ 375803 h 756369"/>
                    <a:gd name="connsiteX30" fmla="*/ 1616389 w 2563251"/>
                    <a:gd name="connsiteY30" fmla="*/ 375803 h 756369"/>
                    <a:gd name="connsiteX31" fmla="*/ 1616389 w 2563251"/>
                    <a:gd name="connsiteY31" fmla="*/ 362917 h 756369"/>
                    <a:gd name="connsiteX32" fmla="*/ 1575769 w 2563251"/>
                    <a:gd name="connsiteY32" fmla="*/ 362917 h 756369"/>
                    <a:gd name="connsiteX33" fmla="*/ 1575769 w 2563251"/>
                    <a:gd name="connsiteY33" fmla="*/ 352272 h 756369"/>
                    <a:gd name="connsiteX34" fmla="*/ 1543553 w 2563251"/>
                    <a:gd name="connsiteY34" fmla="*/ 352272 h 756369"/>
                    <a:gd name="connsiteX35" fmla="*/ 1543553 w 2563251"/>
                    <a:gd name="connsiteY35" fmla="*/ 339386 h 756369"/>
                    <a:gd name="connsiteX36" fmla="*/ 1513579 w 2563251"/>
                    <a:gd name="connsiteY36" fmla="*/ 339386 h 756369"/>
                    <a:gd name="connsiteX37" fmla="*/ 1513579 w 2563251"/>
                    <a:gd name="connsiteY37" fmla="*/ 313753 h 756369"/>
                    <a:gd name="connsiteX38" fmla="*/ 1479402 w 2563251"/>
                    <a:gd name="connsiteY38" fmla="*/ 313753 h 756369"/>
                    <a:gd name="connsiteX39" fmla="*/ 1479402 w 2563251"/>
                    <a:gd name="connsiteY39" fmla="*/ 296665 h 756369"/>
                    <a:gd name="connsiteX40" fmla="*/ 1415111 w 2563251"/>
                    <a:gd name="connsiteY40" fmla="*/ 296665 h 756369"/>
                    <a:gd name="connsiteX41" fmla="*/ 1415111 w 2563251"/>
                    <a:gd name="connsiteY41" fmla="*/ 266690 h 756369"/>
                    <a:gd name="connsiteX42" fmla="*/ 1346617 w 2563251"/>
                    <a:gd name="connsiteY42" fmla="*/ 266690 h 756369"/>
                    <a:gd name="connsiteX43" fmla="*/ 1346617 w 2563251"/>
                    <a:gd name="connsiteY43" fmla="*/ 223829 h 756369"/>
                    <a:gd name="connsiteX44" fmla="*/ 1278124 w 2563251"/>
                    <a:gd name="connsiteY44" fmla="*/ 223829 h 756369"/>
                    <a:gd name="connsiteX45" fmla="*/ 1278124 w 2563251"/>
                    <a:gd name="connsiteY45" fmla="*/ 208842 h 756369"/>
                    <a:gd name="connsiteX46" fmla="*/ 1248149 w 2563251"/>
                    <a:gd name="connsiteY46" fmla="*/ 208842 h 756369"/>
                    <a:gd name="connsiteX47" fmla="*/ 1248149 w 2563251"/>
                    <a:gd name="connsiteY47" fmla="*/ 187411 h 756369"/>
                    <a:gd name="connsiteX48" fmla="*/ 1111583 w 2563251"/>
                    <a:gd name="connsiteY48" fmla="*/ 187411 h 756369"/>
                    <a:gd name="connsiteX49" fmla="*/ 1111583 w 2563251"/>
                    <a:gd name="connsiteY49" fmla="*/ 174525 h 756369"/>
                    <a:gd name="connsiteX50" fmla="*/ 1044770 w 2563251"/>
                    <a:gd name="connsiteY50" fmla="*/ 174525 h 756369"/>
                    <a:gd name="connsiteX51" fmla="*/ 1044770 w 2563251"/>
                    <a:gd name="connsiteY51" fmla="*/ 150994 h 756369"/>
                    <a:gd name="connsiteX52" fmla="*/ 1010453 w 2563251"/>
                    <a:gd name="connsiteY52" fmla="*/ 150994 h 756369"/>
                    <a:gd name="connsiteX53" fmla="*/ 1010453 w 2563251"/>
                    <a:gd name="connsiteY53" fmla="*/ 129563 h 756369"/>
                    <a:gd name="connsiteX54" fmla="*/ 950504 w 2563251"/>
                    <a:gd name="connsiteY54" fmla="*/ 129563 h 756369"/>
                    <a:gd name="connsiteX55" fmla="*/ 950504 w 2563251"/>
                    <a:gd name="connsiteY55" fmla="*/ 118918 h 756369"/>
                    <a:gd name="connsiteX56" fmla="*/ 916187 w 2563251"/>
                    <a:gd name="connsiteY56" fmla="*/ 118918 h 756369"/>
                    <a:gd name="connsiteX57" fmla="*/ 916187 w 2563251"/>
                    <a:gd name="connsiteY57" fmla="*/ 101830 h 756369"/>
                    <a:gd name="connsiteX58" fmla="*/ 845593 w 2563251"/>
                    <a:gd name="connsiteY58" fmla="*/ 101830 h 756369"/>
                    <a:gd name="connsiteX59" fmla="*/ 845593 w 2563251"/>
                    <a:gd name="connsiteY59" fmla="*/ 84601 h 756369"/>
                    <a:gd name="connsiteX60" fmla="*/ 712808 w 2563251"/>
                    <a:gd name="connsiteY60" fmla="*/ 84601 h 756369"/>
                    <a:gd name="connsiteX61" fmla="*/ 712808 w 2563251"/>
                    <a:gd name="connsiteY61" fmla="*/ 58969 h 756369"/>
                    <a:gd name="connsiteX62" fmla="*/ 680732 w 2563251"/>
                    <a:gd name="connsiteY62" fmla="*/ 58969 h 756369"/>
                    <a:gd name="connsiteX63" fmla="*/ 680732 w 2563251"/>
                    <a:gd name="connsiteY63" fmla="*/ 43981 h 756369"/>
                    <a:gd name="connsiteX64" fmla="*/ 584365 w 2563251"/>
                    <a:gd name="connsiteY64" fmla="*/ 43981 h 756369"/>
                    <a:gd name="connsiteX65" fmla="*/ 584365 w 2563251"/>
                    <a:gd name="connsiteY65" fmla="*/ 20450 h 756369"/>
                    <a:gd name="connsiteX66" fmla="*/ 453822 w 2563251"/>
                    <a:gd name="connsiteY66" fmla="*/ 20450 h 756369"/>
                    <a:gd name="connsiteX67" fmla="*/ 453822 w 2563251"/>
                    <a:gd name="connsiteY67" fmla="*/ 0 h 756369"/>
                    <a:gd name="connsiteX68" fmla="*/ 0 w 2563251"/>
                    <a:gd name="connsiteY68" fmla="*/ 0 h 7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563251" h="756369">
                      <a:moveTo>
                        <a:pt x="2572496" y="756929"/>
                      </a:moveTo>
                      <a:lnTo>
                        <a:pt x="2572496" y="684094"/>
                      </a:lnTo>
                      <a:lnTo>
                        <a:pt x="2442933" y="684094"/>
                      </a:lnTo>
                      <a:lnTo>
                        <a:pt x="2442933" y="622044"/>
                      </a:lnTo>
                      <a:lnTo>
                        <a:pt x="2410717" y="622044"/>
                      </a:lnTo>
                      <a:lnTo>
                        <a:pt x="2410717" y="598512"/>
                      </a:lnTo>
                      <a:lnTo>
                        <a:pt x="2271629" y="598512"/>
                      </a:lnTo>
                      <a:lnTo>
                        <a:pt x="2271629" y="579183"/>
                      </a:lnTo>
                      <a:lnTo>
                        <a:pt x="2245856" y="579183"/>
                      </a:lnTo>
                      <a:lnTo>
                        <a:pt x="2245856" y="536462"/>
                      </a:lnTo>
                      <a:lnTo>
                        <a:pt x="2209579" y="536462"/>
                      </a:lnTo>
                      <a:lnTo>
                        <a:pt x="2209579" y="523576"/>
                      </a:lnTo>
                      <a:lnTo>
                        <a:pt x="2143186" y="523576"/>
                      </a:lnTo>
                      <a:lnTo>
                        <a:pt x="2143186" y="508588"/>
                      </a:lnTo>
                      <a:lnTo>
                        <a:pt x="2078895" y="508588"/>
                      </a:lnTo>
                      <a:lnTo>
                        <a:pt x="2078895" y="493601"/>
                      </a:lnTo>
                      <a:lnTo>
                        <a:pt x="2042477" y="493601"/>
                      </a:lnTo>
                      <a:lnTo>
                        <a:pt x="2042477" y="480715"/>
                      </a:lnTo>
                      <a:lnTo>
                        <a:pt x="1909692" y="480715"/>
                      </a:lnTo>
                      <a:lnTo>
                        <a:pt x="1909692" y="467968"/>
                      </a:lnTo>
                      <a:lnTo>
                        <a:pt x="1877617" y="467968"/>
                      </a:lnTo>
                      <a:lnTo>
                        <a:pt x="1877617" y="452981"/>
                      </a:lnTo>
                      <a:lnTo>
                        <a:pt x="1843440" y="452981"/>
                      </a:lnTo>
                      <a:lnTo>
                        <a:pt x="1843440" y="435753"/>
                      </a:lnTo>
                      <a:lnTo>
                        <a:pt x="1708414" y="435753"/>
                      </a:lnTo>
                      <a:lnTo>
                        <a:pt x="1708414" y="423006"/>
                      </a:lnTo>
                      <a:lnTo>
                        <a:pt x="1682781" y="423006"/>
                      </a:lnTo>
                      <a:lnTo>
                        <a:pt x="1682781" y="390791"/>
                      </a:lnTo>
                      <a:lnTo>
                        <a:pt x="1646364" y="390791"/>
                      </a:lnTo>
                      <a:lnTo>
                        <a:pt x="1646364" y="375803"/>
                      </a:lnTo>
                      <a:lnTo>
                        <a:pt x="1616389" y="375803"/>
                      </a:lnTo>
                      <a:lnTo>
                        <a:pt x="1616389" y="362917"/>
                      </a:lnTo>
                      <a:lnTo>
                        <a:pt x="1575769" y="362917"/>
                      </a:lnTo>
                      <a:lnTo>
                        <a:pt x="1575769" y="352272"/>
                      </a:lnTo>
                      <a:lnTo>
                        <a:pt x="1543553" y="352272"/>
                      </a:lnTo>
                      <a:lnTo>
                        <a:pt x="1543553" y="339386"/>
                      </a:lnTo>
                      <a:lnTo>
                        <a:pt x="1513579" y="339386"/>
                      </a:lnTo>
                      <a:lnTo>
                        <a:pt x="1513579" y="313753"/>
                      </a:lnTo>
                      <a:lnTo>
                        <a:pt x="1479402" y="313753"/>
                      </a:lnTo>
                      <a:lnTo>
                        <a:pt x="1479402" y="296665"/>
                      </a:lnTo>
                      <a:lnTo>
                        <a:pt x="1415111" y="296665"/>
                      </a:lnTo>
                      <a:lnTo>
                        <a:pt x="1415111" y="266690"/>
                      </a:lnTo>
                      <a:lnTo>
                        <a:pt x="1346617" y="266690"/>
                      </a:lnTo>
                      <a:lnTo>
                        <a:pt x="1346617" y="223829"/>
                      </a:lnTo>
                      <a:lnTo>
                        <a:pt x="1278124" y="223829"/>
                      </a:lnTo>
                      <a:lnTo>
                        <a:pt x="1278124" y="208842"/>
                      </a:lnTo>
                      <a:lnTo>
                        <a:pt x="1248149" y="208842"/>
                      </a:lnTo>
                      <a:lnTo>
                        <a:pt x="1248149" y="187411"/>
                      </a:lnTo>
                      <a:lnTo>
                        <a:pt x="1111583" y="187411"/>
                      </a:lnTo>
                      <a:lnTo>
                        <a:pt x="1111583" y="174525"/>
                      </a:lnTo>
                      <a:lnTo>
                        <a:pt x="1044770" y="174525"/>
                      </a:lnTo>
                      <a:lnTo>
                        <a:pt x="1044770" y="150994"/>
                      </a:lnTo>
                      <a:lnTo>
                        <a:pt x="1010453" y="150994"/>
                      </a:lnTo>
                      <a:lnTo>
                        <a:pt x="1010453" y="129563"/>
                      </a:lnTo>
                      <a:lnTo>
                        <a:pt x="950504" y="129563"/>
                      </a:lnTo>
                      <a:lnTo>
                        <a:pt x="950504" y="118918"/>
                      </a:lnTo>
                      <a:lnTo>
                        <a:pt x="916187" y="118918"/>
                      </a:lnTo>
                      <a:lnTo>
                        <a:pt x="916187" y="101830"/>
                      </a:lnTo>
                      <a:lnTo>
                        <a:pt x="845593" y="101830"/>
                      </a:lnTo>
                      <a:lnTo>
                        <a:pt x="845593" y="84601"/>
                      </a:lnTo>
                      <a:lnTo>
                        <a:pt x="712808" y="84601"/>
                      </a:lnTo>
                      <a:lnTo>
                        <a:pt x="712808" y="58969"/>
                      </a:lnTo>
                      <a:lnTo>
                        <a:pt x="680732" y="58969"/>
                      </a:lnTo>
                      <a:lnTo>
                        <a:pt x="680732" y="43981"/>
                      </a:lnTo>
                      <a:lnTo>
                        <a:pt x="584365" y="43981"/>
                      </a:lnTo>
                      <a:lnTo>
                        <a:pt x="584365" y="20450"/>
                      </a:lnTo>
                      <a:lnTo>
                        <a:pt x="453822" y="20450"/>
                      </a:lnTo>
                      <a:lnTo>
                        <a:pt x="453822" y="0"/>
                      </a:lnTo>
                      <a:lnTo>
                        <a:pt x="0" y="0"/>
                      </a:lnTo>
                    </a:path>
                  </a:pathLst>
                </a:custGeom>
                <a:noFill/>
                <a:ln w="25400" cap="flat">
                  <a:solidFill>
                    <a:srgbClr val="58595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72727"/>
                    </a:solidFill>
                    <a:effectLst/>
                    <a:uLnTx/>
                    <a:uFillTx/>
                    <a:latin typeface="Poppins Light"/>
                    <a:ea typeface="+mn-ea"/>
                    <a:cs typeface="+mn-cs"/>
                  </a:endParaRPr>
                </a:p>
              </p:txBody>
            </p:sp>
            <p:sp>
              <p:nvSpPr>
                <p:cNvPr id="40" name="Freeform: Shape 40">
                  <a:extLst>
                    <a:ext uri="{FF2B5EF4-FFF2-40B4-BE49-F238E27FC236}">
                      <a16:creationId xmlns:a16="http://schemas.microsoft.com/office/drawing/2014/main" id="{02310F7D-5B93-4AEA-8C8B-3376D3E5BF9A}"/>
                    </a:ext>
                  </a:extLst>
                </p:cNvPr>
                <p:cNvSpPr/>
                <p:nvPr/>
              </p:nvSpPr>
              <p:spPr>
                <a:xfrm>
                  <a:off x="5750950" y="2200577"/>
                  <a:ext cx="2555918" cy="1598445"/>
                </a:xfrm>
                <a:custGeom>
                  <a:avLst/>
                  <a:gdLst>
                    <a:gd name="connsiteX0" fmla="*/ 2572496 w 2563251"/>
                    <a:gd name="connsiteY0" fmla="*/ 1615549 h 1610786"/>
                    <a:gd name="connsiteX1" fmla="*/ 2572496 w 2563251"/>
                    <a:gd name="connsiteY1" fmla="*/ 1480663 h 1610786"/>
                    <a:gd name="connsiteX2" fmla="*/ 2443913 w 2563251"/>
                    <a:gd name="connsiteY2" fmla="*/ 1480663 h 1610786"/>
                    <a:gd name="connsiteX3" fmla="*/ 2443913 w 2563251"/>
                    <a:gd name="connsiteY3" fmla="*/ 1339334 h 1610786"/>
                    <a:gd name="connsiteX4" fmla="*/ 2408616 w 2563251"/>
                    <a:gd name="connsiteY4" fmla="*/ 1339334 h 1610786"/>
                    <a:gd name="connsiteX5" fmla="*/ 2408616 w 2563251"/>
                    <a:gd name="connsiteY5" fmla="*/ 1304037 h 1610786"/>
                    <a:gd name="connsiteX6" fmla="*/ 2273730 w 2563251"/>
                    <a:gd name="connsiteY6" fmla="*/ 1304037 h 1610786"/>
                    <a:gd name="connsiteX7" fmla="*/ 2273730 w 2563251"/>
                    <a:gd name="connsiteY7" fmla="*/ 1271961 h 1610786"/>
                    <a:gd name="connsiteX8" fmla="*/ 2244876 w 2563251"/>
                    <a:gd name="connsiteY8" fmla="*/ 1271961 h 1610786"/>
                    <a:gd name="connsiteX9" fmla="*/ 2244876 w 2563251"/>
                    <a:gd name="connsiteY9" fmla="*/ 1175594 h 1610786"/>
                    <a:gd name="connsiteX10" fmla="*/ 2212660 w 2563251"/>
                    <a:gd name="connsiteY10" fmla="*/ 1175594 h 1610786"/>
                    <a:gd name="connsiteX11" fmla="*/ 2212660 w 2563251"/>
                    <a:gd name="connsiteY11" fmla="*/ 1140297 h 1610786"/>
                    <a:gd name="connsiteX12" fmla="*/ 2138844 w 2563251"/>
                    <a:gd name="connsiteY12" fmla="*/ 1140297 h 1610786"/>
                    <a:gd name="connsiteX13" fmla="*/ 2138844 w 2563251"/>
                    <a:gd name="connsiteY13" fmla="*/ 1111302 h 1610786"/>
                    <a:gd name="connsiteX14" fmla="*/ 2084217 w 2563251"/>
                    <a:gd name="connsiteY14" fmla="*/ 1111302 h 1610786"/>
                    <a:gd name="connsiteX15" fmla="*/ 2084217 w 2563251"/>
                    <a:gd name="connsiteY15" fmla="*/ 1088892 h 1610786"/>
                    <a:gd name="connsiteX16" fmla="*/ 2065028 w 2563251"/>
                    <a:gd name="connsiteY16" fmla="*/ 1088892 h 1610786"/>
                    <a:gd name="connsiteX17" fmla="*/ 2065028 w 2563251"/>
                    <a:gd name="connsiteY17" fmla="*/ 1072784 h 1610786"/>
                    <a:gd name="connsiteX18" fmla="*/ 2045699 w 2563251"/>
                    <a:gd name="connsiteY18" fmla="*/ 1072784 h 1610786"/>
                    <a:gd name="connsiteX19" fmla="*/ 2045699 w 2563251"/>
                    <a:gd name="connsiteY19" fmla="*/ 1047151 h 1610786"/>
                    <a:gd name="connsiteX20" fmla="*/ 1914034 w 2563251"/>
                    <a:gd name="connsiteY20" fmla="*/ 1047151 h 1610786"/>
                    <a:gd name="connsiteX21" fmla="*/ 1914034 w 2563251"/>
                    <a:gd name="connsiteY21" fmla="*/ 1018157 h 1610786"/>
                    <a:gd name="connsiteX22" fmla="*/ 1881959 w 2563251"/>
                    <a:gd name="connsiteY22" fmla="*/ 1018157 h 1610786"/>
                    <a:gd name="connsiteX23" fmla="*/ 1881959 w 2563251"/>
                    <a:gd name="connsiteY23" fmla="*/ 992524 h 1610786"/>
                    <a:gd name="connsiteX24" fmla="*/ 1849743 w 2563251"/>
                    <a:gd name="connsiteY24" fmla="*/ 992524 h 1610786"/>
                    <a:gd name="connsiteX25" fmla="*/ 1849743 w 2563251"/>
                    <a:gd name="connsiteY25" fmla="*/ 969973 h 1610786"/>
                    <a:gd name="connsiteX26" fmla="*/ 1714857 w 2563251"/>
                    <a:gd name="connsiteY26" fmla="*/ 969973 h 1610786"/>
                    <a:gd name="connsiteX27" fmla="*/ 1714857 w 2563251"/>
                    <a:gd name="connsiteY27" fmla="*/ 941119 h 1610786"/>
                    <a:gd name="connsiteX28" fmla="*/ 1686003 w 2563251"/>
                    <a:gd name="connsiteY28" fmla="*/ 941119 h 1610786"/>
                    <a:gd name="connsiteX29" fmla="*/ 1686003 w 2563251"/>
                    <a:gd name="connsiteY29" fmla="*/ 851195 h 1610786"/>
                    <a:gd name="connsiteX30" fmla="*/ 1650706 w 2563251"/>
                    <a:gd name="connsiteY30" fmla="*/ 851195 h 1610786"/>
                    <a:gd name="connsiteX31" fmla="*/ 1650706 w 2563251"/>
                    <a:gd name="connsiteY31" fmla="*/ 831866 h 1610786"/>
                    <a:gd name="connsiteX32" fmla="*/ 1618490 w 2563251"/>
                    <a:gd name="connsiteY32" fmla="*/ 831866 h 1610786"/>
                    <a:gd name="connsiteX33" fmla="*/ 1618490 w 2563251"/>
                    <a:gd name="connsiteY33" fmla="*/ 799790 h 1610786"/>
                    <a:gd name="connsiteX34" fmla="*/ 1576750 w 2563251"/>
                    <a:gd name="connsiteY34" fmla="*/ 799790 h 1610786"/>
                    <a:gd name="connsiteX35" fmla="*/ 1576750 w 2563251"/>
                    <a:gd name="connsiteY35" fmla="*/ 777239 h 1610786"/>
                    <a:gd name="connsiteX36" fmla="*/ 1547896 w 2563251"/>
                    <a:gd name="connsiteY36" fmla="*/ 777239 h 1610786"/>
                    <a:gd name="connsiteX37" fmla="*/ 1547896 w 2563251"/>
                    <a:gd name="connsiteY37" fmla="*/ 751607 h 1610786"/>
                    <a:gd name="connsiteX38" fmla="*/ 1512598 w 2563251"/>
                    <a:gd name="connsiteY38" fmla="*/ 751607 h 1610786"/>
                    <a:gd name="connsiteX39" fmla="*/ 1512598 w 2563251"/>
                    <a:gd name="connsiteY39" fmla="*/ 700202 h 1610786"/>
                    <a:gd name="connsiteX40" fmla="*/ 1480383 w 2563251"/>
                    <a:gd name="connsiteY40" fmla="*/ 700202 h 1610786"/>
                    <a:gd name="connsiteX41" fmla="*/ 1480383 w 2563251"/>
                    <a:gd name="connsiteY41" fmla="*/ 645575 h 1610786"/>
                    <a:gd name="connsiteX42" fmla="*/ 1413010 w 2563251"/>
                    <a:gd name="connsiteY42" fmla="*/ 645575 h 1610786"/>
                    <a:gd name="connsiteX43" fmla="*/ 1413010 w 2563251"/>
                    <a:gd name="connsiteY43" fmla="*/ 597392 h 1610786"/>
                    <a:gd name="connsiteX44" fmla="*/ 1348718 w 2563251"/>
                    <a:gd name="connsiteY44" fmla="*/ 597392 h 1610786"/>
                    <a:gd name="connsiteX45" fmla="*/ 1348718 w 2563251"/>
                    <a:gd name="connsiteY45" fmla="*/ 491500 h 1610786"/>
                    <a:gd name="connsiteX46" fmla="*/ 1284567 w 2563251"/>
                    <a:gd name="connsiteY46" fmla="*/ 491500 h 1610786"/>
                    <a:gd name="connsiteX47" fmla="*/ 1284567 w 2563251"/>
                    <a:gd name="connsiteY47" fmla="*/ 465727 h 1610786"/>
                    <a:gd name="connsiteX48" fmla="*/ 1246048 w 2563251"/>
                    <a:gd name="connsiteY48" fmla="*/ 465727 h 1610786"/>
                    <a:gd name="connsiteX49" fmla="*/ 1246048 w 2563251"/>
                    <a:gd name="connsiteY49" fmla="*/ 417544 h 1610786"/>
                    <a:gd name="connsiteX50" fmla="*/ 1111583 w 2563251"/>
                    <a:gd name="connsiteY50" fmla="*/ 417544 h 1610786"/>
                    <a:gd name="connsiteX51" fmla="*/ 1111583 w 2563251"/>
                    <a:gd name="connsiteY51" fmla="*/ 388690 h 1610786"/>
                    <a:gd name="connsiteX52" fmla="*/ 1043649 w 2563251"/>
                    <a:gd name="connsiteY52" fmla="*/ 388690 h 1610786"/>
                    <a:gd name="connsiteX53" fmla="*/ 1043649 w 2563251"/>
                    <a:gd name="connsiteY53" fmla="*/ 340506 h 1610786"/>
                    <a:gd name="connsiteX54" fmla="*/ 1020958 w 2563251"/>
                    <a:gd name="connsiteY54" fmla="*/ 340506 h 1610786"/>
                    <a:gd name="connsiteX55" fmla="*/ 1020958 w 2563251"/>
                    <a:gd name="connsiteY55" fmla="*/ 292323 h 1610786"/>
                    <a:gd name="connsiteX56" fmla="*/ 950504 w 2563251"/>
                    <a:gd name="connsiteY56" fmla="*/ 292323 h 1610786"/>
                    <a:gd name="connsiteX57" fmla="*/ 950504 w 2563251"/>
                    <a:gd name="connsiteY57" fmla="*/ 266690 h 1610786"/>
                    <a:gd name="connsiteX58" fmla="*/ 915207 w 2563251"/>
                    <a:gd name="connsiteY58" fmla="*/ 266690 h 1610786"/>
                    <a:gd name="connsiteX59" fmla="*/ 915207 w 2563251"/>
                    <a:gd name="connsiteY59" fmla="*/ 218507 h 1610786"/>
                    <a:gd name="connsiteX60" fmla="*/ 847694 w 2563251"/>
                    <a:gd name="connsiteY60" fmla="*/ 218507 h 1610786"/>
                    <a:gd name="connsiteX61" fmla="*/ 847694 w 2563251"/>
                    <a:gd name="connsiteY61" fmla="*/ 192734 h 1610786"/>
                    <a:gd name="connsiteX62" fmla="*/ 709586 w 2563251"/>
                    <a:gd name="connsiteY62" fmla="*/ 192734 h 1610786"/>
                    <a:gd name="connsiteX63" fmla="*/ 709586 w 2563251"/>
                    <a:gd name="connsiteY63" fmla="*/ 147772 h 1610786"/>
                    <a:gd name="connsiteX64" fmla="*/ 683954 w 2563251"/>
                    <a:gd name="connsiteY64" fmla="*/ 147772 h 1610786"/>
                    <a:gd name="connsiteX65" fmla="*/ 683954 w 2563251"/>
                    <a:gd name="connsiteY65" fmla="*/ 118918 h 1610786"/>
                    <a:gd name="connsiteX66" fmla="*/ 645435 w 2563251"/>
                    <a:gd name="connsiteY66" fmla="*/ 118918 h 1610786"/>
                    <a:gd name="connsiteX67" fmla="*/ 645435 w 2563251"/>
                    <a:gd name="connsiteY67" fmla="*/ 93145 h 1610786"/>
                    <a:gd name="connsiteX68" fmla="*/ 584365 w 2563251"/>
                    <a:gd name="connsiteY68" fmla="*/ 93145 h 1610786"/>
                    <a:gd name="connsiteX69" fmla="*/ 584365 w 2563251"/>
                    <a:gd name="connsiteY69" fmla="*/ 44962 h 1610786"/>
                    <a:gd name="connsiteX70" fmla="*/ 481555 w 2563251"/>
                    <a:gd name="connsiteY70" fmla="*/ 44962 h 1610786"/>
                    <a:gd name="connsiteX71" fmla="*/ 481555 w 2563251"/>
                    <a:gd name="connsiteY71" fmla="*/ 19329 h 1610786"/>
                    <a:gd name="connsiteX72" fmla="*/ 253524 w 2563251"/>
                    <a:gd name="connsiteY72" fmla="*/ 19329 h 1610786"/>
                    <a:gd name="connsiteX73" fmla="*/ 253524 w 2563251"/>
                    <a:gd name="connsiteY73" fmla="*/ 0 h 1610786"/>
                    <a:gd name="connsiteX74" fmla="*/ 0 w 2563251"/>
                    <a:gd name="connsiteY74" fmla="*/ 0 h 161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563251" h="1610786">
                      <a:moveTo>
                        <a:pt x="2572496" y="1615549"/>
                      </a:moveTo>
                      <a:lnTo>
                        <a:pt x="2572496" y="1480663"/>
                      </a:lnTo>
                      <a:lnTo>
                        <a:pt x="2443913" y="1480663"/>
                      </a:lnTo>
                      <a:lnTo>
                        <a:pt x="2443913" y="1339334"/>
                      </a:lnTo>
                      <a:lnTo>
                        <a:pt x="2408616" y="1339334"/>
                      </a:lnTo>
                      <a:lnTo>
                        <a:pt x="2408616" y="1304037"/>
                      </a:lnTo>
                      <a:lnTo>
                        <a:pt x="2273730" y="1304037"/>
                      </a:lnTo>
                      <a:lnTo>
                        <a:pt x="2273730" y="1271961"/>
                      </a:lnTo>
                      <a:lnTo>
                        <a:pt x="2244876" y="1271961"/>
                      </a:lnTo>
                      <a:lnTo>
                        <a:pt x="2244876" y="1175594"/>
                      </a:lnTo>
                      <a:lnTo>
                        <a:pt x="2212660" y="1175594"/>
                      </a:lnTo>
                      <a:lnTo>
                        <a:pt x="2212660" y="1140297"/>
                      </a:lnTo>
                      <a:lnTo>
                        <a:pt x="2138844" y="1140297"/>
                      </a:lnTo>
                      <a:lnTo>
                        <a:pt x="2138844" y="1111302"/>
                      </a:lnTo>
                      <a:lnTo>
                        <a:pt x="2084217" y="1111302"/>
                      </a:lnTo>
                      <a:lnTo>
                        <a:pt x="2084217" y="1088892"/>
                      </a:lnTo>
                      <a:lnTo>
                        <a:pt x="2065028" y="1088892"/>
                      </a:lnTo>
                      <a:lnTo>
                        <a:pt x="2065028" y="1072784"/>
                      </a:lnTo>
                      <a:lnTo>
                        <a:pt x="2045699" y="1072784"/>
                      </a:lnTo>
                      <a:lnTo>
                        <a:pt x="2045699" y="1047151"/>
                      </a:lnTo>
                      <a:lnTo>
                        <a:pt x="1914034" y="1047151"/>
                      </a:lnTo>
                      <a:lnTo>
                        <a:pt x="1914034" y="1018157"/>
                      </a:lnTo>
                      <a:lnTo>
                        <a:pt x="1881959" y="1018157"/>
                      </a:lnTo>
                      <a:lnTo>
                        <a:pt x="1881959" y="992524"/>
                      </a:lnTo>
                      <a:lnTo>
                        <a:pt x="1849743" y="992524"/>
                      </a:lnTo>
                      <a:lnTo>
                        <a:pt x="1849743" y="969973"/>
                      </a:lnTo>
                      <a:lnTo>
                        <a:pt x="1714857" y="969973"/>
                      </a:lnTo>
                      <a:lnTo>
                        <a:pt x="1714857" y="941119"/>
                      </a:lnTo>
                      <a:lnTo>
                        <a:pt x="1686003" y="941119"/>
                      </a:lnTo>
                      <a:lnTo>
                        <a:pt x="1686003" y="851195"/>
                      </a:lnTo>
                      <a:lnTo>
                        <a:pt x="1650706" y="851195"/>
                      </a:lnTo>
                      <a:lnTo>
                        <a:pt x="1650706" y="831866"/>
                      </a:lnTo>
                      <a:lnTo>
                        <a:pt x="1618490" y="831866"/>
                      </a:lnTo>
                      <a:lnTo>
                        <a:pt x="1618490" y="799790"/>
                      </a:lnTo>
                      <a:lnTo>
                        <a:pt x="1576750" y="799790"/>
                      </a:lnTo>
                      <a:lnTo>
                        <a:pt x="1576750" y="777239"/>
                      </a:lnTo>
                      <a:lnTo>
                        <a:pt x="1547896" y="777239"/>
                      </a:lnTo>
                      <a:lnTo>
                        <a:pt x="1547896" y="751607"/>
                      </a:lnTo>
                      <a:lnTo>
                        <a:pt x="1512598" y="751607"/>
                      </a:lnTo>
                      <a:lnTo>
                        <a:pt x="1512598" y="700202"/>
                      </a:lnTo>
                      <a:lnTo>
                        <a:pt x="1480383" y="700202"/>
                      </a:lnTo>
                      <a:lnTo>
                        <a:pt x="1480383" y="645575"/>
                      </a:lnTo>
                      <a:lnTo>
                        <a:pt x="1413010" y="645575"/>
                      </a:lnTo>
                      <a:lnTo>
                        <a:pt x="1413010" y="597392"/>
                      </a:lnTo>
                      <a:lnTo>
                        <a:pt x="1348718" y="597392"/>
                      </a:lnTo>
                      <a:lnTo>
                        <a:pt x="1348718" y="491500"/>
                      </a:lnTo>
                      <a:lnTo>
                        <a:pt x="1284567" y="491500"/>
                      </a:lnTo>
                      <a:lnTo>
                        <a:pt x="1284567" y="465727"/>
                      </a:lnTo>
                      <a:lnTo>
                        <a:pt x="1246048" y="465727"/>
                      </a:lnTo>
                      <a:lnTo>
                        <a:pt x="1246048" y="417544"/>
                      </a:lnTo>
                      <a:lnTo>
                        <a:pt x="1111583" y="417544"/>
                      </a:lnTo>
                      <a:lnTo>
                        <a:pt x="1111583" y="388690"/>
                      </a:lnTo>
                      <a:lnTo>
                        <a:pt x="1043649" y="388690"/>
                      </a:lnTo>
                      <a:lnTo>
                        <a:pt x="1043649" y="340506"/>
                      </a:lnTo>
                      <a:lnTo>
                        <a:pt x="1020958" y="340506"/>
                      </a:lnTo>
                      <a:lnTo>
                        <a:pt x="1020958" y="292323"/>
                      </a:lnTo>
                      <a:lnTo>
                        <a:pt x="950504" y="292323"/>
                      </a:lnTo>
                      <a:lnTo>
                        <a:pt x="950504" y="266690"/>
                      </a:lnTo>
                      <a:lnTo>
                        <a:pt x="915207" y="266690"/>
                      </a:lnTo>
                      <a:lnTo>
                        <a:pt x="915207" y="218507"/>
                      </a:lnTo>
                      <a:lnTo>
                        <a:pt x="847694" y="218507"/>
                      </a:lnTo>
                      <a:lnTo>
                        <a:pt x="847694" y="192734"/>
                      </a:lnTo>
                      <a:lnTo>
                        <a:pt x="709586" y="192734"/>
                      </a:lnTo>
                      <a:lnTo>
                        <a:pt x="709586" y="147772"/>
                      </a:lnTo>
                      <a:lnTo>
                        <a:pt x="683954" y="147772"/>
                      </a:lnTo>
                      <a:lnTo>
                        <a:pt x="683954" y="118918"/>
                      </a:lnTo>
                      <a:lnTo>
                        <a:pt x="645435" y="118918"/>
                      </a:lnTo>
                      <a:lnTo>
                        <a:pt x="645435" y="93145"/>
                      </a:lnTo>
                      <a:lnTo>
                        <a:pt x="584365" y="93145"/>
                      </a:lnTo>
                      <a:lnTo>
                        <a:pt x="584365" y="44962"/>
                      </a:lnTo>
                      <a:lnTo>
                        <a:pt x="481555" y="44962"/>
                      </a:lnTo>
                      <a:lnTo>
                        <a:pt x="481555" y="19329"/>
                      </a:lnTo>
                      <a:lnTo>
                        <a:pt x="253524" y="19329"/>
                      </a:lnTo>
                      <a:lnTo>
                        <a:pt x="253524" y="0"/>
                      </a:lnTo>
                      <a:lnTo>
                        <a:pt x="0" y="0"/>
                      </a:lnTo>
                    </a:path>
                  </a:pathLst>
                </a:custGeom>
                <a:noFill/>
                <a:ln w="2540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72727"/>
                    </a:solidFill>
                    <a:effectLst/>
                    <a:uLnTx/>
                    <a:uFillTx/>
                    <a:latin typeface="Poppins Light"/>
                    <a:ea typeface="+mn-ea"/>
                    <a:cs typeface="+mn-cs"/>
                  </a:endParaRPr>
                </a:p>
              </p:txBody>
            </p:sp>
          </p:grpSp>
        </p:grpSp>
        <p:sp>
          <p:nvSpPr>
            <p:cNvPr id="56" name="Rounded Rectangle 57">
              <a:extLst>
                <a:ext uri="{FF2B5EF4-FFF2-40B4-BE49-F238E27FC236}">
                  <a16:creationId xmlns:a16="http://schemas.microsoft.com/office/drawing/2014/main" id="{742F2613-396E-4EE2-BC9F-FBCF68DEFDA6}"/>
                </a:ext>
              </a:extLst>
            </p:cNvPr>
            <p:cNvSpPr/>
            <p:nvPr/>
          </p:nvSpPr>
          <p:spPr>
            <a:xfrm>
              <a:off x="4105333" y="1145413"/>
              <a:ext cx="4566557" cy="4593984"/>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7" name="Round Same Side Corner Rectangle 58">
              <a:extLst>
                <a:ext uri="{FF2B5EF4-FFF2-40B4-BE49-F238E27FC236}">
                  <a16:creationId xmlns:a16="http://schemas.microsoft.com/office/drawing/2014/main" id="{1AE1754F-30E5-4450-A5A5-8C1ECD0DB097}"/>
                </a:ext>
              </a:extLst>
            </p:cNvPr>
            <p:cNvSpPr/>
            <p:nvPr/>
          </p:nvSpPr>
          <p:spPr>
            <a:xfrm>
              <a:off x="4105333" y="1145413"/>
              <a:ext cx="4566557"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Effect of </a:t>
              </a:r>
              <a:r>
                <a:rPr kumimoji="0" lang="en-GB" sz="1400" b="1" i="0" u="none" strike="noStrike" kern="1200" cap="none" spc="0" normalizeH="0" baseline="0" noProof="0" dirty="0" err="1">
                  <a:ln>
                    <a:noFill/>
                  </a:ln>
                  <a:solidFill>
                    <a:prstClr val="white"/>
                  </a:solidFill>
                  <a:effectLst/>
                  <a:uLnTx/>
                  <a:uFillTx/>
                  <a:latin typeface="Poppins Light"/>
                  <a:ea typeface="+mn-ea"/>
                  <a:cs typeface="+mn-cs"/>
                </a:rPr>
                <a:t>TTh</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 on mortality among men with T2DM (N=581)</a:t>
              </a:r>
              <a:endParaRPr kumimoji="0" lang="en-GB" sz="1400" b="1" i="0" u="none" strike="noStrike" kern="1200" cap="none" spc="0" normalizeH="0" baseline="30000" noProof="0" dirty="0">
                <a:ln>
                  <a:noFill/>
                </a:ln>
                <a:solidFill>
                  <a:prstClr val="white"/>
                </a:solidFill>
                <a:effectLst/>
                <a:uLnTx/>
                <a:uFillTx/>
                <a:latin typeface="Poppins Light"/>
                <a:ea typeface="+mn-ea"/>
                <a:cs typeface="+mn-cs"/>
              </a:endParaRPr>
            </a:p>
          </p:txBody>
        </p:sp>
      </p:grpSp>
    </p:spTree>
    <p:extLst>
      <p:ext uri="{BB962C8B-B14F-4D97-AF65-F5344CB8AC3E}">
        <p14:creationId xmlns:p14="http://schemas.microsoft.com/office/powerpoint/2010/main" val="222220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7392-A013-4958-BB05-E2DBAC378C62}"/>
              </a:ext>
            </a:extLst>
          </p:cNvPr>
          <p:cNvSpPr>
            <a:spLocks noGrp="1"/>
          </p:cNvSpPr>
          <p:nvPr>
            <p:ph type="title"/>
          </p:nvPr>
        </p:nvSpPr>
        <p:spPr>
          <a:xfrm>
            <a:off x="1755169" y="198045"/>
            <a:ext cx="8229600" cy="1034902"/>
          </a:xfrm>
        </p:spPr>
        <p:txBody>
          <a:bodyPr>
            <a:normAutofit/>
          </a:bodyPr>
          <a:lstStyle/>
          <a:p>
            <a:pPr algn="ctr"/>
            <a:r>
              <a:rPr lang="en-US" altLang="en-US" sz="4400" dirty="0">
                <a:solidFill>
                  <a:schemeClr val="accent5"/>
                </a:solidFill>
              </a:rPr>
              <a:t>Testosterone Therapy (</a:t>
            </a:r>
            <a:r>
              <a:rPr lang="en-US" altLang="en-US" sz="4400" dirty="0" err="1">
                <a:solidFill>
                  <a:schemeClr val="accent5"/>
                </a:solidFill>
              </a:rPr>
              <a:t>TTh</a:t>
            </a:r>
            <a:r>
              <a:rPr lang="en-US" altLang="en-US" sz="4400" dirty="0">
                <a:solidFill>
                  <a:schemeClr val="accent5"/>
                </a:solidFill>
              </a:rPr>
              <a:t>)</a:t>
            </a:r>
            <a:endParaRPr lang="en-GB" sz="4400" dirty="0">
              <a:solidFill>
                <a:schemeClr val="accent5"/>
              </a:solidFill>
            </a:endParaRPr>
          </a:p>
        </p:txBody>
      </p:sp>
      <p:sp>
        <p:nvSpPr>
          <p:cNvPr id="5" name="Rectangle 3">
            <a:extLst>
              <a:ext uri="{FF2B5EF4-FFF2-40B4-BE49-F238E27FC236}">
                <a16:creationId xmlns:a16="http://schemas.microsoft.com/office/drawing/2014/main" id="{B23F8D78-72C6-431D-B753-CD5EE5B71557}"/>
              </a:ext>
            </a:extLst>
          </p:cNvPr>
          <p:cNvSpPr>
            <a:spLocks noGrp="1" noChangeArrowheads="1"/>
          </p:cNvSpPr>
          <p:nvPr>
            <p:ph idx="1"/>
          </p:nvPr>
        </p:nvSpPr>
        <p:spPr>
          <a:xfrm>
            <a:off x="628649" y="1495425"/>
            <a:ext cx="10106026" cy="3486150"/>
          </a:xfrm>
        </p:spPr>
        <p:txBody>
          <a:bodyPr>
            <a:noAutofit/>
          </a:bodyPr>
          <a:lstStyle/>
          <a:p>
            <a:pPr marL="0" indent="0" algn="ctr">
              <a:buClrTx/>
              <a:buNone/>
            </a:pPr>
            <a:r>
              <a:rPr lang="en-GB" altLang="en-US" sz="3600" b="1" u="sng" dirty="0">
                <a:solidFill>
                  <a:schemeClr val="accent5"/>
                </a:solidFill>
              </a:rPr>
              <a:t>The Major Goal of </a:t>
            </a:r>
            <a:r>
              <a:rPr lang="en-GB" altLang="en-US" sz="3600" b="1" u="sng" dirty="0" err="1">
                <a:solidFill>
                  <a:schemeClr val="accent5"/>
                </a:solidFill>
              </a:rPr>
              <a:t>TTh</a:t>
            </a:r>
            <a:r>
              <a:rPr lang="en-GB" altLang="en-US" sz="3600" b="1" u="sng" dirty="0">
                <a:solidFill>
                  <a:schemeClr val="accent5"/>
                </a:solidFill>
              </a:rPr>
              <a:t>:</a:t>
            </a:r>
          </a:p>
          <a:p>
            <a:pPr marL="0" indent="0" algn="ctr">
              <a:buClrTx/>
              <a:buNone/>
            </a:pPr>
            <a:endParaRPr lang="en-GB" altLang="en-US" sz="3600" b="1" dirty="0">
              <a:solidFill>
                <a:schemeClr val="accent5"/>
              </a:solidFill>
            </a:endParaRPr>
          </a:p>
          <a:p>
            <a:pPr marL="457200" lvl="1" indent="0" algn="ctr">
              <a:buClrTx/>
              <a:buNone/>
            </a:pPr>
            <a:r>
              <a:rPr lang="en-GB" altLang="en-US" sz="2800" dirty="0">
                <a:solidFill>
                  <a:schemeClr val="accent5"/>
                </a:solidFill>
              </a:rPr>
              <a:t>To achieve &amp; maintain normal physiological testosterone levels to relieve symptoms of androgen deficiency, such as loss of libido, erectile dysfunction, changes in body composition and psychological impairment</a:t>
            </a:r>
            <a:endParaRPr lang="en-NZ" altLang="en-US" sz="2800" dirty="0">
              <a:solidFill>
                <a:schemeClr val="accent5"/>
              </a:solidFill>
            </a:endParaRPr>
          </a:p>
        </p:txBody>
      </p:sp>
      <p:sp>
        <p:nvSpPr>
          <p:cNvPr id="6" name="TextBox 5">
            <a:extLst>
              <a:ext uri="{FF2B5EF4-FFF2-40B4-BE49-F238E27FC236}">
                <a16:creationId xmlns:a16="http://schemas.microsoft.com/office/drawing/2014/main" id="{2A3510BA-D3C3-4E45-A87F-0937BC470189}"/>
              </a:ext>
            </a:extLst>
          </p:cNvPr>
          <p:cNvSpPr txBox="1">
            <a:spLocks noChangeArrowheads="1"/>
          </p:cNvSpPr>
          <p:nvPr/>
        </p:nvSpPr>
        <p:spPr bwMode="auto">
          <a:xfrm>
            <a:off x="1755169" y="5834727"/>
            <a:ext cx="670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rgbClr val="333333"/>
                </a:solidFill>
                <a:latin typeface="Verdana" panose="020B0604030504040204" pitchFamily="34" charset="0"/>
                <a:cs typeface="Arial" panose="020B0604020202020204" pitchFamily="34" charset="0"/>
              </a:defRPr>
            </a:lvl1pPr>
            <a:lvl2pPr marL="742950" indent="-285750" eaLnBrk="0" hangingPunct="0">
              <a:spcBef>
                <a:spcPct val="20000"/>
              </a:spcBef>
              <a:buChar char="–"/>
              <a:defRPr sz="2400">
                <a:solidFill>
                  <a:srgbClr val="333333"/>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000">
                <a:solidFill>
                  <a:srgbClr val="333333"/>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a:solidFill>
                  <a:srgbClr val="333333"/>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a:solidFill>
                  <a:srgbClr val="333333"/>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a:solidFill>
                  <a:srgbClr val="333333"/>
                </a:solidFill>
                <a:latin typeface="Verdana" panose="020B060403050404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Poppins Light"/>
                <a:ea typeface="+mn-ea"/>
                <a:cs typeface="Arial" panose="020B0604020202020204" pitchFamily="34" charset="0"/>
              </a:rPr>
              <a:t>EMA/716062/2014  Pharmacovigilance Risk Assessment Committee (PRAC)</a:t>
            </a:r>
            <a:endParaRPr kumimoji="0" lang="en-NZ" altLang="en-US" sz="1200" b="0" i="0" u="none" strike="noStrike" kern="0" cap="none" spc="0" normalizeH="0" baseline="0" noProof="0" dirty="0">
              <a:ln>
                <a:noFill/>
              </a:ln>
              <a:solidFill>
                <a:srgbClr val="000000"/>
              </a:solidFill>
              <a:effectLst/>
              <a:uLnTx/>
              <a:uFillTx/>
              <a:latin typeface="Poppins Light"/>
              <a:ea typeface="+mn-ea"/>
              <a:cs typeface="Arial" panose="020B0604020202020204" pitchFamily="34" charset="0"/>
            </a:endParaRPr>
          </a:p>
        </p:txBody>
      </p:sp>
    </p:spTree>
    <p:extLst>
      <p:ext uri="{BB962C8B-B14F-4D97-AF65-F5344CB8AC3E}">
        <p14:creationId xmlns:p14="http://schemas.microsoft.com/office/powerpoint/2010/main" val="1115381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74" y="215030"/>
            <a:ext cx="11354539" cy="834047"/>
          </a:xfrm>
        </p:spPr>
        <p:txBody>
          <a:bodyPr>
            <a:noAutofit/>
          </a:bodyPr>
          <a:lstStyle/>
          <a:p>
            <a:pPr algn="ctr"/>
            <a:r>
              <a:rPr lang="en-GB" sz="2600" dirty="0">
                <a:solidFill>
                  <a:schemeClr val="accent5"/>
                </a:solidFill>
              </a:rPr>
              <a:t>Long-term </a:t>
            </a:r>
            <a:r>
              <a:rPr lang="en-GB" sz="2600" dirty="0" err="1">
                <a:solidFill>
                  <a:schemeClr val="accent5"/>
                </a:solidFill>
              </a:rPr>
              <a:t>TTh</a:t>
            </a:r>
            <a:r>
              <a:rPr lang="en-GB" sz="2600" dirty="0">
                <a:solidFill>
                  <a:schemeClr val="accent5"/>
                </a:solidFill>
              </a:rPr>
              <a:t> use in men with hypogonadism prevents progression from prediabetes to T2DM and improves glycaemic control, lipid profile and AMS scale score</a:t>
            </a:r>
          </a:p>
        </p:txBody>
      </p:sp>
      <p:sp>
        <p:nvSpPr>
          <p:cNvPr id="5" name="TextBox 4"/>
          <p:cNvSpPr txBox="1"/>
          <p:nvPr/>
        </p:nvSpPr>
        <p:spPr>
          <a:xfrm>
            <a:off x="1726347" y="6028962"/>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AMS, Aging Males’ Symptoms; HbA</a:t>
            </a:r>
            <a:r>
              <a:rPr kumimoji="0" lang="en-GB" sz="1000" b="0" i="0" u="none" strike="noStrike" kern="1200" cap="none" spc="0" normalizeH="0" baseline="-25000" noProof="0" dirty="0">
                <a:ln>
                  <a:noFill/>
                </a:ln>
                <a:solidFill>
                  <a:srgbClr val="000000"/>
                </a:solidFill>
                <a:effectLst/>
                <a:uLnTx/>
                <a:uFillTx/>
                <a:latin typeface="Poppins Light"/>
                <a:ea typeface="+mn-ea"/>
                <a:cs typeface="+mn-cs"/>
              </a:rPr>
              <a:t>1c</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glycated haemoglobin; T2DM, type 2 diabetes mellitus;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Poppins Light"/>
                <a:ea typeface="+mn-ea"/>
                <a:cs typeface="+mn-cs"/>
              </a:rPr>
              <a:t>Yassin A </a:t>
            </a:r>
            <a:r>
              <a:rPr kumimoji="0" lang="it-IT" sz="1000" b="0" i="1" u="none" strike="noStrike" kern="1200" cap="none" spc="0" normalizeH="0" baseline="0" noProof="0" dirty="0">
                <a:ln>
                  <a:noFill/>
                </a:ln>
                <a:solidFill>
                  <a:srgbClr val="000000"/>
                </a:solidFill>
                <a:effectLst/>
                <a:uLnTx/>
                <a:uFillTx/>
                <a:latin typeface="Poppins Light"/>
                <a:ea typeface="+mn-ea"/>
                <a:cs typeface="+mn-cs"/>
              </a:rPr>
              <a:t>et al. Diabetes Care</a:t>
            </a:r>
            <a:r>
              <a:rPr kumimoji="0" lang="it-IT" sz="1000" b="0" i="0" u="none" strike="noStrike" kern="1200" cap="none" spc="0" normalizeH="0" baseline="0" noProof="0" dirty="0">
                <a:ln>
                  <a:noFill/>
                </a:ln>
                <a:solidFill>
                  <a:srgbClr val="000000"/>
                </a:solidFill>
                <a:effectLst/>
                <a:uLnTx/>
                <a:uFillTx/>
                <a:latin typeface="Poppins Light"/>
                <a:ea typeface="+mn-ea"/>
                <a:cs typeface="+mn-cs"/>
              </a:rPr>
              <a:t> 2019;42:1104–11.</a:t>
            </a:r>
            <a:endParaRPr kumimoji="0" lang="en-GB" sz="10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4" name="Group 3"/>
          <p:cNvGrpSpPr/>
          <p:nvPr/>
        </p:nvGrpSpPr>
        <p:grpSpPr>
          <a:xfrm>
            <a:off x="932156" y="1143003"/>
            <a:ext cx="9735846" cy="1036221"/>
            <a:chOff x="850550" y="1252331"/>
            <a:chExt cx="7667285" cy="1036221"/>
          </a:xfrm>
        </p:grpSpPr>
        <p:grpSp>
          <p:nvGrpSpPr>
            <p:cNvPr id="70" name="Group 69"/>
            <p:cNvGrpSpPr/>
            <p:nvPr/>
          </p:nvGrpSpPr>
          <p:grpSpPr>
            <a:xfrm>
              <a:off x="850550" y="1458295"/>
              <a:ext cx="7667285" cy="785228"/>
              <a:chOff x="1697341" y="3946547"/>
              <a:chExt cx="7667285" cy="785228"/>
            </a:xfrm>
          </p:grpSpPr>
          <p:sp>
            <p:nvSpPr>
              <p:cNvPr id="76" name="Rounded Rectangle 75"/>
              <p:cNvSpPr/>
              <p:nvPr/>
            </p:nvSpPr>
            <p:spPr>
              <a:xfrm>
                <a:off x="1697341" y="3946547"/>
                <a:ext cx="7667285" cy="785228"/>
              </a:xfrm>
              <a:prstGeom prst="roundRect">
                <a:avLst>
                  <a:gd name="adj" fmla="val 11807"/>
                </a:avLst>
              </a:prstGeom>
              <a:solidFill>
                <a:schemeClr val="accent1"/>
              </a:solidFill>
              <a:ln w="57150" cap="flat" cmpd="sng" algn="ctr">
                <a:solidFill>
                  <a:schemeClr val="tx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TextBox 76"/>
              <p:cNvSpPr txBox="1"/>
              <p:nvPr/>
            </p:nvSpPr>
            <p:spPr>
              <a:xfrm>
                <a:off x="2703222" y="4015996"/>
                <a:ext cx="6661404" cy="64633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600"/>
                  </a:spcBef>
                  <a:spcAft>
                    <a:spcPts val="0"/>
                  </a:spcAft>
                  <a:buClr>
                    <a:prstClr val="white"/>
                  </a:buClr>
                  <a:buSzTx/>
                  <a:buFontTx/>
                  <a:buNone/>
                  <a:tabLst/>
                  <a:defRPr/>
                </a:pPr>
                <a:r>
                  <a:rPr kumimoji="0" lang="en-GB" sz="1800" b="0" i="0" u="none" strike="noStrike" kern="1200" cap="none" spc="0" normalizeH="0" baseline="0" noProof="0" dirty="0">
                    <a:ln>
                      <a:noFill/>
                    </a:ln>
                    <a:solidFill>
                      <a:prstClr val="white"/>
                    </a:solidFill>
                    <a:effectLst/>
                    <a:uLnTx/>
                    <a:uFillTx/>
                    <a:latin typeface="Poppins Light"/>
                    <a:ea typeface="+mn-ea"/>
                    <a:cs typeface="+mn-cs"/>
                  </a:rPr>
                  <a:t>Long-term registry study to evaluate whether </a:t>
                </a:r>
                <a:r>
                  <a:rPr kumimoji="0" lang="en-GB" sz="1800" b="0" i="0" u="none" strike="noStrike" kern="1200" cap="none" spc="0" normalizeH="0" baseline="0" noProof="0" dirty="0" err="1">
                    <a:ln>
                      <a:noFill/>
                    </a:ln>
                    <a:solidFill>
                      <a:prstClr val="white"/>
                    </a:solidFill>
                    <a:effectLst/>
                    <a:uLnTx/>
                    <a:uFillTx/>
                    <a:latin typeface="Poppins Light"/>
                    <a:ea typeface="+mn-ea"/>
                    <a:cs typeface="+mn-cs"/>
                  </a:rPr>
                  <a:t>TTh</a:t>
                </a:r>
                <a:r>
                  <a:rPr kumimoji="0" lang="en-GB" sz="1800" b="0" i="0" u="none" strike="noStrike" kern="1200" cap="none" spc="0" normalizeH="0" baseline="0" noProof="0" dirty="0">
                    <a:ln>
                      <a:noFill/>
                    </a:ln>
                    <a:solidFill>
                      <a:prstClr val="white"/>
                    </a:solidFill>
                    <a:effectLst/>
                    <a:uLnTx/>
                    <a:uFillTx/>
                    <a:latin typeface="Poppins Light"/>
                    <a:ea typeface="+mn-ea"/>
                    <a:cs typeface="+mn-cs"/>
                  </a:rPr>
                  <a:t> use in men with hypogonadism and prediabetes prevents progression to T2DM</a:t>
                </a:r>
              </a:p>
            </p:txBody>
          </p:sp>
        </p:grpSp>
        <p:grpSp>
          <p:nvGrpSpPr>
            <p:cNvPr id="71" name="Group 70"/>
            <p:cNvGrpSpPr/>
            <p:nvPr/>
          </p:nvGrpSpPr>
          <p:grpSpPr>
            <a:xfrm>
              <a:off x="861113" y="1252331"/>
              <a:ext cx="995318" cy="1036221"/>
              <a:chOff x="4706938" y="1981200"/>
              <a:chExt cx="2781300" cy="2895600"/>
            </a:xfrm>
          </p:grpSpPr>
          <p:sp>
            <p:nvSpPr>
              <p:cNvPr id="72" name="Freeform 71"/>
              <p:cNvSpPr/>
              <p:nvPr/>
            </p:nvSpPr>
            <p:spPr>
              <a:xfrm>
                <a:off x="5060950" y="2254250"/>
                <a:ext cx="1339850" cy="1320800"/>
              </a:xfrm>
              <a:custGeom>
                <a:avLst/>
                <a:gdLst>
                  <a:gd name="connsiteX0" fmla="*/ 0 w 1339850"/>
                  <a:gd name="connsiteY0" fmla="*/ 184150 h 1320800"/>
                  <a:gd name="connsiteX1" fmla="*/ 196850 w 1339850"/>
                  <a:gd name="connsiteY1" fmla="*/ 0 h 1320800"/>
                  <a:gd name="connsiteX2" fmla="*/ 425450 w 1339850"/>
                  <a:gd name="connsiteY2" fmla="*/ 234950 h 1320800"/>
                  <a:gd name="connsiteX3" fmla="*/ 501650 w 1339850"/>
                  <a:gd name="connsiteY3" fmla="*/ 190500 h 1320800"/>
                  <a:gd name="connsiteX4" fmla="*/ 1187450 w 1339850"/>
                  <a:gd name="connsiteY4" fmla="*/ 869950 h 1320800"/>
                  <a:gd name="connsiteX5" fmla="*/ 1168400 w 1339850"/>
                  <a:gd name="connsiteY5" fmla="*/ 971550 h 1320800"/>
                  <a:gd name="connsiteX6" fmla="*/ 1339850 w 1339850"/>
                  <a:gd name="connsiteY6" fmla="*/ 1155700 h 1320800"/>
                  <a:gd name="connsiteX7" fmla="*/ 1162050 w 1339850"/>
                  <a:gd name="connsiteY7" fmla="*/ 1320800 h 1320800"/>
                  <a:gd name="connsiteX8" fmla="*/ 996950 w 1339850"/>
                  <a:gd name="connsiteY8" fmla="*/ 1168400 h 1320800"/>
                  <a:gd name="connsiteX9" fmla="*/ 895350 w 1339850"/>
                  <a:gd name="connsiteY9" fmla="*/ 1193800 h 1320800"/>
                  <a:gd name="connsiteX10" fmla="*/ 742950 w 1339850"/>
                  <a:gd name="connsiteY10" fmla="*/ 1066800 h 1320800"/>
                  <a:gd name="connsiteX11" fmla="*/ 869950 w 1339850"/>
                  <a:gd name="connsiteY11" fmla="*/ 920750 h 1320800"/>
                  <a:gd name="connsiteX12" fmla="*/ 863600 w 1339850"/>
                  <a:gd name="connsiteY12" fmla="*/ 698500 h 1320800"/>
                  <a:gd name="connsiteX13" fmla="*/ 723900 w 1339850"/>
                  <a:gd name="connsiteY13" fmla="*/ 546100 h 1320800"/>
                  <a:gd name="connsiteX14" fmla="*/ 558800 w 1339850"/>
                  <a:gd name="connsiteY14" fmla="*/ 457200 h 1320800"/>
                  <a:gd name="connsiteX15" fmla="*/ 368300 w 1339850"/>
                  <a:gd name="connsiteY15" fmla="*/ 508000 h 1320800"/>
                  <a:gd name="connsiteX16" fmla="*/ 254000 w 1339850"/>
                  <a:gd name="connsiteY16" fmla="*/ 590550 h 1320800"/>
                  <a:gd name="connsiteX17" fmla="*/ 184150 w 1339850"/>
                  <a:gd name="connsiteY17" fmla="*/ 482600 h 1320800"/>
                  <a:gd name="connsiteX18" fmla="*/ 228600 w 1339850"/>
                  <a:gd name="connsiteY18" fmla="*/ 355600 h 1320800"/>
                  <a:gd name="connsiteX19" fmla="*/ 184150 w 1339850"/>
                  <a:gd name="connsiteY19" fmla="*/ 361950 h 1320800"/>
                  <a:gd name="connsiteX20" fmla="*/ 0 w 1339850"/>
                  <a:gd name="connsiteY20" fmla="*/ 18415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850" h="1320800">
                    <a:moveTo>
                      <a:pt x="0" y="184150"/>
                    </a:moveTo>
                    <a:lnTo>
                      <a:pt x="196850" y="0"/>
                    </a:lnTo>
                    <a:lnTo>
                      <a:pt x="425450" y="234950"/>
                    </a:lnTo>
                    <a:lnTo>
                      <a:pt x="501650" y="190500"/>
                    </a:lnTo>
                    <a:lnTo>
                      <a:pt x="1187450" y="869950"/>
                    </a:lnTo>
                    <a:lnTo>
                      <a:pt x="1168400" y="971550"/>
                    </a:lnTo>
                    <a:lnTo>
                      <a:pt x="1339850" y="1155700"/>
                    </a:lnTo>
                    <a:lnTo>
                      <a:pt x="1162050" y="1320800"/>
                    </a:lnTo>
                    <a:lnTo>
                      <a:pt x="996950" y="1168400"/>
                    </a:lnTo>
                    <a:lnTo>
                      <a:pt x="895350" y="1193800"/>
                    </a:lnTo>
                    <a:lnTo>
                      <a:pt x="742950" y="1066800"/>
                    </a:lnTo>
                    <a:lnTo>
                      <a:pt x="869950" y="920750"/>
                    </a:lnTo>
                    <a:lnTo>
                      <a:pt x="863600" y="698500"/>
                    </a:lnTo>
                    <a:lnTo>
                      <a:pt x="723900" y="546100"/>
                    </a:lnTo>
                    <a:lnTo>
                      <a:pt x="558800" y="457200"/>
                    </a:lnTo>
                    <a:lnTo>
                      <a:pt x="368300" y="508000"/>
                    </a:lnTo>
                    <a:lnTo>
                      <a:pt x="254000" y="590550"/>
                    </a:lnTo>
                    <a:lnTo>
                      <a:pt x="184150" y="482600"/>
                    </a:lnTo>
                    <a:lnTo>
                      <a:pt x="228600" y="355600"/>
                    </a:lnTo>
                    <a:lnTo>
                      <a:pt x="184150" y="361950"/>
                    </a:lnTo>
                    <a:lnTo>
                      <a:pt x="0" y="184150"/>
                    </a:lnTo>
                    <a:close/>
                  </a:path>
                </a:pathLst>
              </a:custGeom>
              <a:solidFill>
                <a:srgbClr val="C0C0C0"/>
              </a:solidFill>
              <a:ln w="25400" cap="flat" cmpd="sng" algn="ctr">
                <a:solidFill>
                  <a:srgbClr val="C0C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73" name="Freeform 72"/>
              <p:cNvSpPr/>
              <p:nvPr/>
            </p:nvSpPr>
            <p:spPr>
              <a:xfrm>
                <a:off x="5060950" y="3194050"/>
                <a:ext cx="2057400" cy="1371600"/>
              </a:xfrm>
              <a:custGeom>
                <a:avLst/>
                <a:gdLst>
                  <a:gd name="connsiteX0" fmla="*/ 190500 w 2057400"/>
                  <a:gd name="connsiteY0" fmla="*/ 0 h 1371600"/>
                  <a:gd name="connsiteX1" fmla="*/ 95250 w 2057400"/>
                  <a:gd name="connsiteY1" fmla="*/ 304800 h 1371600"/>
                  <a:gd name="connsiteX2" fmla="*/ 88900 w 2057400"/>
                  <a:gd name="connsiteY2" fmla="*/ 539750 h 1371600"/>
                  <a:gd name="connsiteX3" fmla="*/ 114300 w 2057400"/>
                  <a:gd name="connsiteY3" fmla="*/ 704850 h 1371600"/>
                  <a:gd name="connsiteX4" fmla="*/ 158750 w 2057400"/>
                  <a:gd name="connsiteY4" fmla="*/ 812800 h 1371600"/>
                  <a:gd name="connsiteX5" fmla="*/ 254000 w 2057400"/>
                  <a:gd name="connsiteY5" fmla="*/ 990600 h 1371600"/>
                  <a:gd name="connsiteX6" fmla="*/ 165100 w 2057400"/>
                  <a:gd name="connsiteY6" fmla="*/ 1041400 h 1371600"/>
                  <a:gd name="connsiteX7" fmla="*/ 63500 w 2057400"/>
                  <a:gd name="connsiteY7" fmla="*/ 1136650 h 1371600"/>
                  <a:gd name="connsiteX8" fmla="*/ 0 w 2057400"/>
                  <a:gd name="connsiteY8" fmla="*/ 1225550 h 1371600"/>
                  <a:gd name="connsiteX9" fmla="*/ 19050 w 2057400"/>
                  <a:gd name="connsiteY9" fmla="*/ 1320800 h 1371600"/>
                  <a:gd name="connsiteX10" fmla="*/ 114300 w 2057400"/>
                  <a:gd name="connsiteY10" fmla="*/ 1371600 h 1371600"/>
                  <a:gd name="connsiteX11" fmla="*/ 1987550 w 2057400"/>
                  <a:gd name="connsiteY11" fmla="*/ 1358900 h 1371600"/>
                  <a:gd name="connsiteX12" fmla="*/ 2025650 w 2057400"/>
                  <a:gd name="connsiteY12" fmla="*/ 1295400 h 1371600"/>
                  <a:gd name="connsiteX13" fmla="*/ 1993900 w 2057400"/>
                  <a:gd name="connsiteY13" fmla="*/ 1117600 h 1371600"/>
                  <a:gd name="connsiteX14" fmla="*/ 1898650 w 2057400"/>
                  <a:gd name="connsiteY14" fmla="*/ 1060450 h 1371600"/>
                  <a:gd name="connsiteX15" fmla="*/ 1790700 w 2057400"/>
                  <a:gd name="connsiteY15" fmla="*/ 1022350 h 1371600"/>
                  <a:gd name="connsiteX16" fmla="*/ 1765300 w 2057400"/>
                  <a:gd name="connsiteY16" fmla="*/ 984250 h 1371600"/>
                  <a:gd name="connsiteX17" fmla="*/ 1879600 w 2057400"/>
                  <a:gd name="connsiteY17" fmla="*/ 781050 h 1371600"/>
                  <a:gd name="connsiteX18" fmla="*/ 1968500 w 2057400"/>
                  <a:gd name="connsiteY18" fmla="*/ 781050 h 1371600"/>
                  <a:gd name="connsiteX19" fmla="*/ 2057400 w 2057400"/>
                  <a:gd name="connsiteY19" fmla="*/ 704850 h 1371600"/>
                  <a:gd name="connsiteX20" fmla="*/ 1968500 w 2057400"/>
                  <a:gd name="connsiteY20" fmla="*/ 596900 h 1371600"/>
                  <a:gd name="connsiteX21" fmla="*/ 1104900 w 2057400"/>
                  <a:gd name="connsiteY21" fmla="*/ 609600 h 1371600"/>
                  <a:gd name="connsiteX22" fmla="*/ 1022350 w 2057400"/>
                  <a:gd name="connsiteY22" fmla="*/ 673100 h 1371600"/>
                  <a:gd name="connsiteX23" fmla="*/ 1022350 w 2057400"/>
                  <a:gd name="connsiteY23" fmla="*/ 730250 h 1371600"/>
                  <a:gd name="connsiteX24" fmla="*/ 1104900 w 2057400"/>
                  <a:gd name="connsiteY24" fmla="*/ 781050 h 1371600"/>
                  <a:gd name="connsiteX25" fmla="*/ 1428750 w 2057400"/>
                  <a:gd name="connsiteY25" fmla="*/ 774700 h 1371600"/>
                  <a:gd name="connsiteX26" fmla="*/ 1390650 w 2057400"/>
                  <a:gd name="connsiteY26" fmla="*/ 869950 h 1371600"/>
                  <a:gd name="connsiteX27" fmla="*/ 1212850 w 2057400"/>
                  <a:gd name="connsiteY27" fmla="*/ 958850 h 1371600"/>
                  <a:gd name="connsiteX28" fmla="*/ 984250 w 2057400"/>
                  <a:gd name="connsiteY28" fmla="*/ 1003300 h 1371600"/>
                  <a:gd name="connsiteX29" fmla="*/ 819150 w 2057400"/>
                  <a:gd name="connsiteY29" fmla="*/ 958850 h 1371600"/>
                  <a:gd name="connsiteX30" fmla="*/ 654050 w 2057400"/>
                  <a:gd name="connsiteY30" fmla="*/ 889000 h 1371600"/>
                  <a:gd name="connsiteX31" fmla="*/ 558800 w 2057400"/>
                  <a:gd name="connsiteY31" fmla="*/ 768350 h 1371600"/>
                  <a:gd name="connsiteX32" fmla="*/ 533400 w 2057400"/>
                  <a:gd name="connsiteY32" fmla="*/ 704850 h 1371600"/>
                  <a:gd name="connsiteX33" fmla="*/ 546100 w 2057400"/>
                  <a:gd name="connsiteY33" fmla="*/ 692150 h 1371600"/>
                  <a:gd name="connsiteX34" fmla="*/ 488950 w 2057400"/>
                  <a:gd name="connsiteY34" fmla="*/ 577850 h 1371600"/>
                  <a:gd name="connsiteX35" fmla="*/ 476250 w 2057400"/>
                  <a:gd name="connsiteY35" fmla="*/ 546100 h 1371600"/>
                  <a:gd name="connsiteX36" fmla="*/ 463550 w 2057400"/>
                  <a:gd name="connsiteY36" fmla="*/ 387350 h 1371600"/>
                  <a:gd name="connsiteX37" fmla="*/ 476250 w 2057400"/>
                  <a:gd name="connsiteY37" fmla="*/ 203200 h 1371600"/>
                  <a:gd name="connsiteX38" fmla="*/ 342900 w 2057400"/>
                  <a:gd name="connsiteY38" fmla="*/ 133350 h 1371600"/>
                  <a:gd name="connsiteX39" fmla="*/ 190500 w 2057400"/>
                  <a:gd name="connsiteY3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57400" h="1371600">
                    <a:moveTo>
                      <a:pt x="190500" y="0"/>
                    </a:moveTo>
                    <a:lnTo>
                      <a:pt x="95250" y="304800"/>
                    </a:lnTo>
                    <a:lnTo>
                      <a:pt x="88900" y="539750"/>
                    </a:lnTo>
                    <a:lnTo>
                      <a:pt x="114300" y="704850"/>
                    </a:lnTo>
                    <a:lnTo>
                      <a:pt x="158750" y="812800"/>
                    </a:lnTo>
                    <a:lnTo>
                      <a:pt x="254000" y="990600"/>
                    </a:lnTo>
                    <a:lnTo>
                      <a:pt x="165100" y="1041400"/>
                    </a:lnTo>
                    <a:lnTo>
                      <a:pt x="63500" y="1136650"/>
                    </a:lnTo>
                    <a:lnTo>
                      <a:pt x="0" y="1225550"/>
                    </a:lnTo>
                    <a:lnTo>
                      <a:pt x="19050" y="1320800"/>
                    </a:lnTo>
                    <a:lnTo>
                      <a:pt x="114300" y="1371600"/>
                    </a:lnTo>
                    <a:lnTo>
                      <a:pt x="1987550" y="1358900"/>
                    </a:lnTo>
                    <a:lnTo>
                      <a:pt x="2025650" y="1295400"/>
                    </a:lnTo>
                    <a:lnTo>
                      <a:pt x="1993900" y="1117600"/>
                    </a:lnTo>
                    <a:lnTo>
                      <a:pt x="1898650" y="1060450"/>
                    </a:lnTo>
                    <a:lnTo>
                      <a:pt x="1790700" y="1022350"/>
                    </a:lnTo>
                    <a:lnTo>
                      <a:pt x="1765300" y="984250"/>
                    </a:lnTo>
                    <a:lnTo>
                      <a:pt x="1879600" y="781050"/>
                    </a:lnTo>
                    <a:lnTo>
                      <a:pt x="1968500" y="781050"/>
                    </a:lnTo>
                    <a:lnTo>
                      <a:pt x="2057400" y="704850"/>
                    </a:lnTo>
                    <a:lnTo>
                      <a:pt x="1968500" y="596900"/>
                    </a:lnTo>
                    <a:lnTo>
                      <a:pt x="1104900" y="609600"/>
                    </a:lnTo>
                    <a:lnTo>
                      <a:pt x="1022350" y="673100"/>
                    </a:lnTo>
                    <a:lnTo>
                      <a:pt x="1022350" y="730250"/>
                    </a:lnTo>
                    <a:lnTo>
                      <a:pt x="1104900" y="781050"/>
                    </a:lnTo>
                    <a:lnTo>
                      <a:pt x="1428750" y="774700"/>
                    </a:lnTo>
                    <a:lnTo>
                      <a:pt x="1390650" y="869950"/>
                    </a:lnTo>
                    <a:lnTo>
                      <a:pt x="1212850" y="958850"/>
                    </a:lnTo>
                    <a:lnTo>
                      <a:pt x="984250" y="1003300"/>
                    </a:lnTo>
                    <a:lnTo>
                      <a:pt x="819150" y="958850"/>
                    </a:lnTo>
                    <a:lnTo>
                      <a:pt x="654050" y="889000"/>
                    </a:lnTo>
                    <a:lnTo>
                      <a:pt x="558800" y="768350"/>
                    </a:lnTo>
                    <a:lnTo>
                      <a:pt x="533400" y="704850"/>
                    </a:lnTo>
                    <a:lnTo>
                      <a:pt x="546100" y="692150"/>
                    </a:lnTo>
                    <a:lnTo>
                      <a:pt x="488950" y="577850"/>
                    </a:lnTo>
                    <a:lnTo>
                      <a:pt x="476250" y="546100"/>
                    </a:lnTo>
                    <a:lnTo>
                      <a:pt x="463550" y="387350"/>
                    </a:lnTo>
                    <a:lnTo>
                      <a:pt x="476250" y="203200"/>
                    </a:lnTo>
                    <a:lnTo>
                      <a:pt x="342900" y="133350"/>
                    </a:lnTo>
                    <a:lnTo>
                      <a:pt x="190500" y="0"/>
                    </a:lnTo>
                    <a:close/>
                  </a:path>
                </a:pathLst>
              </a:custGeom>
              <a:solidFill>
                <a:srgbClr val="C0C0C0"/>
              </a:solidFill>
              <a:ln w="25400" cap="flat" cmpd="sng" algn="ctr">
                <a:solidFill>
                  <a:srgbClr val="C0C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74" name="Oval 73"/>
              <p:cNvSpPr/>
              <p:nvPr/>
            </p:nvSpPr>
            <p:spPr>
              <a:xfrm>
                <a:off x="5289550" y="2769430"/>
                <a:ext cx="596900" cy="596900"/>
              </a:xfrm>
              <a:prstGeom prst="ellipse">
                <a:avLst/>
              </a:prstGeom>
              <a:solidFill>
                <a:srgbClr val="EFEFE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75" name="Picture 2"/>
              <p:cNvPicPr>
                <a:picLocks noChangeAspect="1" noChangeArrowheads="1"/>
              </p:cNvPicPr>
              <p:nvPr/>
            </p:nvPicPr>
            <p:blipFill>
              <a:blip r:embed="rId3"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4706938" y="1981200"/>
                <a:ext cx="27813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 name="Content Placeholder 2"/>
          <p:cNvSpPr>
            <a:spLocks noGrp="1"/>
          </p:cNvSpPr>
          <p:nvPr>
            <p:ph idx="1"/>
          </p:nvPr>
        </p:nvSpPr>
        <p:spPr>
          <a:xfrm>
            <a:off x="238219" y="2240602"/>
            <a:ext cx="11123719" cy="946600"/>
          </a:xfrm>
        </p:spPr>
        <p:txBody>
          <a:bodyPr>
            <a:noAutofit/>
          </a:bodyPr>
          <a:lstStyle/>
          <a:p>
            <a:pPr>
              <a:spcBef>
                <a:spcPts val="600"/>
              </a:spcBef>
            </a:pPr>
            <a:r>
              <a:rPr lang="en-GB" sz="1600" dirty="0">
                <a:solidFill>
                  <a:schemeClr val="accent5"/>
                </a:solidFill>
              </a:rPr>
              <a:t>In total, 316 men with prediabetes (HbA</a:t>
            </a:r>
            <a:r>
              <a:rPr lang="en-GB" sz="1600" baseline="-25000" dirty="0">
                <a:solidFill>
                  <a:schemeClr val="accent5"/>
                </a:solidFill>
              </a:rPr>
              <a:t>1c</a:t>
            </a:r>
            <a:r>
              <a:rPr lang="en-GB" sz="1600" dirty="0">
                <a:solidFill>
                  <a:schemeClr val="accent5"/>
                </a:solidFill>
              </a:rPr>
              <a:t> 5.7–6.4%) and total testosterone level ≤12.1 </a:t>
            </a:r>
            <a:r>
              <a:rPr lang="en-GB" sz="1600" dirty="0" err="1">
                <a:solidFill>
                  <a:schemeClr val="accent5"/>
                </a:solidFill>
              </a:rPr>
              <a:t>nmol</a:t>
            </a:r>
            <a:r>
              <a:rPr lang="en-GB" sz="1600" dirty="0">
                <a:solidFill>
                  <a:schemeClr val="accent5"/>
                </a:solidFill>
              </a:rPr>
              <a:t>/L plus symptoms of hypogonadism were analysed, of whom 229 received </a:t>
            </a:r>
            <a:r>
              <a:rPr lang="en-GB" sz="1600" dirty="0" err="1">
                <a:solidFill>
                  <a:schemeClr val="accent5"/>
                </a:solidFill>
              </a:rPr>
              <a:t>TTh</a:t>
            </a:r>
            <a:r>
              <a:rPr lang="en-GB" sz="1600" dirty="0">
                <a:solidFill>
                  <a:schemeClr val="accent5"/>
                </a:solidFill>
              </a:rPr>
              <a:t>, and 87 served as untreated controls</a:t>
            </a:r>
          </a:p>
        </p:txBody>
      </p:sp>
      <p:grpSp>
        <p:nvGrpSpPr>
          <p:cNvPr id="13" name="Group 12"/>
          <p:cNvGrpSpPr/>
          <p:nvPr/>
        </p:nvGrpSpPr>
        <p:grpSpPr>
          <a:xfrm>
            <a:off x="1773878" y="2714080"/>
            <a:ext cx="8303932" cy="3206865"/>
            <a:chOff x="576697" y="3004041"/>
            <a:chExt cx="7990606" cy="2760654"/>
          </a:xfrm>
        </p:grpSpPr>
        <p:grpSp>
          <p:nvGrpSpPr>
            <p:cNvPr id="45" name="Group 44">
              <a:extLst>
                <a:ext uri="{FF2B5EF4-FFF2-40B4-BE49-F238E27FC236}">
                  <a16:creationId xmlns:a16="http://schemas.microsoft.com/office/drawing/2014/main" id="{C283C4D4-00DB-412E-9DF2-BBA72C86032B}"/>
                </a:ext>
              </a:extLst>
            </p:cNvPr>
            <p:cNvGrpSpPr/>
            <p:nvPr/>
          </p:nvGrpSpPr>
          <p:grpSpPr>
            <a:xfrm>
              <a:off x="3500995" y="3493935"/>
              <a:ext cx="2380401" cy="166199"/>
              <a:chOff x="1721948" y="2836680"/>
              <a:chExt cx="2380401" cy="166199"/>
            </a:xfrm>
          </p:grpSpPr>
          <p:sp>
            <p:nvSpPr>
              <p:cNvPr id="199" name="TextBox 198">
                <a:extLst>
                  <a:ext uri="{FF2B5EF4-FFF2-40B4-BE49-F238E27FC236}">
                    <a16:creationId xmlns:a16="http://schemas.microsoft.com/office/drawing/2014/main" id="{ACFEBE17-3F33-43C5-BB78-73B936982656}"/>
                  </a:ext>
                </a:extLst>
              </p:cNvPr>
              <p:cNvSpPr txBox="1"/>
              <p:nvPr/>
            </p:nvSpPr>
            <p:spPr>
              <a:xfrm>
                <a:off x="1757476" y="2836680"/>
                <a:ext cx="2344873" cy="166199"/>
              </a:xfrm>
              <a:prstGeom prst="rect">
                <a:avLst/>
              </a:prstGeom>
              <a:noFill/>
            </p:spPr>
            <p:txBody>
              <a:bodyPr wrap="none" t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tab pos="625475" algn="l"/>
                    <a:tab pos="1500188" algn="l"/>
                  </a:tabLst>
                  <a:defRPr/>
                </a:pPr>
                <a:r>
                  <a:rPr kumimoji="0" lang="en-GB" sz="1200" b="0" i="0" u="none" strike="noStrike" kern="1200" cap="none" spc="0" normalizeH="0" baseline="0" noProof="0" dirty="0" err="1">
                    <a:ln>
                      <a:noFill/>
                    </a:ln>
                    <a:solidFill>
                      <a:srgbClr val="000000"/>
                    </a:solidFill>
                    <a:effectLst/>
                    <a:uLnTx/>
                    <a:uFillTx/>
                    <a:latin typeface="Calibri"/>
                    <a:ea typeface="+mn-ea"/>
                    <a:cs typeface="+mn-cs"/>
                  </a:rPr>
                  <a:t>TTh</a:t>
                </a:r>
                <a:r>
                  <a:rPr kumimoji="0" lang="en-GB" sz="1200" b="0" i="0" u="none" strike="noStrike" kern="1200" cap="none" spc="0" normalizeH="0" baseline="0" noProof="0" dirty="0">
                    <a:ln>
                      <a:noFill/>
                    </a:ln>
                    <a:solidFill>
                      <a:srgbClr val="000000"/>
                    </a:solidFill>
                    <a:effectLst/>
                    <a:uLnTx/>
                    <a:uFillTx/>
                    <a:latin typeface="Calibri"/>
                    <a:ea typeface="+mn-ea"/>
                    <a:cs typeface="+mn-cs"/>
                  </a:rPr>
                  <a:t>      	Placebo	Difference</a:t>
                </a:r>
              </a:p>
            </p:txBody>
          </p:sp>
          <p:sp>
            <p:nvSpPr>
              <p:cNvPr id="200" name="Oval 199">
                <a:extLst>
                  <a:ext uri="{FF2B5EF4-FFF2-40B4-BE49-F238E27FC236}">
                    <a16:creationId xmlns:a16="http://schemas.microsoft.com/office/drawing/2014/main" id="{21237260-870A-4492-9046-6C9C56BE7870}"/>
                  </a:ext>
                </a:extLst>
              </p:cNvPr>
              <p:cNvSpPr/>
              <p:nvPr/>
            </p:nvSpPr>
            <p:spPr>
              <a:xfrm>
                <a:off x="1721948" y="288380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Oval 200">
                <a:extLst>
                  <a:ext uri="{FF2B5EF4-FFF2-40B4-BE49-F238E27FC236}">
                    <a16:creationId xmlns:a16="http://schemas.microsoft.com/office/drawing/2014/main" id="{180EA571-8629-4169-9361-017472FB404A}"/>
                  </a:ext>
                </a:extLst>
              </p:cNvPr>
              <p:cNvSpPr/>
              <p:nvPr/>
            </p:nvSpPr>
            <p:spPr>
              <a:xfrm>
                <a:off x="2351637" y="288380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Oval 201">
                <a:extLst>
                  <a:ext uri="{FF2B5EF4-FFF2-40B4-BE49-F238E27FC236}">
                    <a16:creationId xmlns:a16="http://schemas.microsoft.com/office/drawing/2014/main" id="{F658AA55-F528-4D3C-9174-F03EC40A2A3C}"/>
                  </a:ext>
                </a:extLst>
              </p:cNvPr>
              <p:cNvSpPr/>
              <p:nvPr/>
            </p:nvSpPr>
            <p:spPr>
              <a:xfrm>
                <a:off x="3207061" y="2883801"/>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 name="Group 11"/>
            <p:cNvGrpSpPr/>
            <p:nvPr/>
          </p:nvGrpSpPr>
          <p:grpSpPr>
            <a:xfrm>
              <a:off x="576697" y="3004041"/>
              <a:ext cx="7990606" cy="2760654"/>
              <a:chOff x="576697" y="2934468"/>
              <a:chExt cx="7990606" cy="2760654"/>
            </a:xfrm>
          </p:grpSpPr>
          <p:grpSp>
            <p:nvGrpSpPr>
              <p:cNvPr id="34" name="Group 33">
                <a:extLst>
                  <a:ext uri="{FF2B5EF4-FFF2-40B4-BE49-F238E27FC236}">
                    <a16:creationId xmlns:a16="http://schemas.microsoft.com/office/drawing/2014/main" id="{B57C2598-1EAD-4E49-83D1-D9B023FA20D3}"/>
                  </a:ext>
                </a:extLst>
              </p:cNvPr>
              <p:cNvGrpSpPr/>
              <p:nvPr/>
            </p:nvGrpSpPr>
            <p:grpSpPr>
              <a:xfrm>
                <a:off x="576697" y="2934468"/>
                <a:ext cx="7990606" cy="2760654"/>
                <a:chOff x="576697" y="2604678"/>
                <a:chExt cx="7990606" cy="2760654"/>
              </a:xfrm>
            </p:grpSpPr>
            <p:grpSp>
              <p:nvGrpSpPr>
                <p:cNvPr id="406" name="Group 405">
                  <a:extLst>
                    <a:ext uri="{FF2B5EF4-FFF2-40B4-BE49-F238E27FC236}">
                      <a16:creationId xmlns:a16="http://schemas.microsoft.com/office/drawing/2014/main" id="{A3661692-2E35-40D9-B3C7-95C981138553}"/>
                    </a:ext>
                  </a:extLst>
                </p:cNvPr>
                <p:cNvGrpSpPr/>
                <p:nvPr/>
              </p:nvGrpSpPr>
              <p:grpSpPr>
                <a:xfrm>
                  <a:off x="576697" y="2604678"/>
                  <a:ext cx="7990606" cy="2760654"/>
                  <a:chOff x="576697" y="2604678"/>
                  <a:chExt cx="7990606" cy="2760654"/>
                </a:xfrm>
              </p:grpSpPr>
              <p:sp>
                <p:nvSpPr>
                  <p:cNvPr id="408" name="Rounded Rectangle 57">
                    <a:extLst>
                      <a:ext uri="{FF2B5EF4-FFF2-40B4-BE49-F238E27FC236}">
                        <a16:creationId xmlns:a16="http://schemas.microsoft.com/office/drawing/2014/main" id="{68E998B3-A9D9-460D-A056-495DC1214A91}"/>
                      </a:ext>
                    </a:extLst>
                  </p:cNvPr>
                  <p:cNvSpPr/>
                  <p:nvPr/>
                </p:nvSpPr>
                <p:spPr>
                  <a:xfrm>
                    <a:off x="576697" y="2733886"/>
                    <a:ext cx="7990606" cy="2631446"/>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09" name="TextBox 408">
                    <a:extLst>
                      <a:ext uri="{FF2B5EF4-FFF2-40B4-BE49-F238E27FC236}">
                        <a16:creationId xmlns:a16="http://schemas.microsoft.com/office/drawing/2014/main" id="{B8EB6109-B805-4F7B-ACB9-9B972B0F0DBE}"/>
                      </a:ext>
                    </a:extLst>
                  </p:cNvPr>
                  <p:cNvSpPr txBox="1"/>
                  <p:nvPr/>
                </p:nvSpPr>
                <p:spPr>
                  <a:xfrm>
                    <a:off x="576697" y="2604678"/>
                    <a:ext cx="7990606" cy="30777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a:ea typeface="+mn-ea"/>
                        <a:cs typeface="+mn-cs"/>
                      </a:rPr>
                      <a:t>Association between TTh and increased sexual activity in men with low testosterone</a:t>
                    </a:r>
                  </a:p>
                </p:txBody>
              </p:sp>
            </p:grpSp>
            <p:sp>
              <p:nvSpPr>
                <p:cNvPr id="407" name="Round Same Side Corner Rectangle 58">
                  <a:extLst>
                    <a:ext uri="{FF2B5EF4-FFF2-40B4-BE49-F238E27FC236}">
                      <a16:creationId xmlns:a16="http://schemas.microsoft.com/office/drawing/2014/main" id="{87716571-26C1-4F80-8CD8-F8645893E99D}"/>
                    </a:ext>
                  </a:extLst>
                </p:cNvPr>
                <p:cNvSpPr/>
                <p:nvPr/>
              </p:nvSpPr>
              <p:spPr>
                <a:xfrm>
                  <a:off x="576697" y="2733886"/>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Effect of TTh on glycaemic control in men with hypogonadism and T2DM (N=316)</a:t>
                  </a:r>
                  <a:endParaRPr kumimoji="0" lang="en-GB" sz="14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nvGrpSpPr>
              <p:cNvPr id="35" name="Group 34">
                <a:extLst>
                  <a:ext uri="{FF2B5EF4-FFF2-40B4-BE49-F238E27FC236}">
                    <a16:creationId xmlns:a16="http://schemas.microsoft.com/office/drawing/2014/main" id="{A64A242D-DA7D-41A2-AE41-3C6F03CCAD95}"/>
                  </a:ext>
                </a:extLst>
              </p:cNvPr>
              <p:cNvGrpSpPr/>
              <p:nvPr/>
            </p:nvGrpSpPr>
            <p:grpSpPr>
              <a:xfrm>
                <a:off x="792872" y="3635514"/>
                <a:ext cx="3410845" cy="2014274"/>
                <a:chOff x="792872" y="3049972"/>
                <a:chExt cx="3410845" cy="2370399"/>
              </a:xfrm>
            </p:grpSpPr>
            <p:sp>
              <p:nvSpPr>
                <p:cNvPr id="226" name="Freeform: Shape 18">
                  <a:extLst>
                    <a:ext uri="{FF2B5EF4-FFF2-40B4-BE49-F238E27FC236}">
                      <a16:creationId xmlns:a16="http://schemas.microsoft.com/office/drawing/2014/main" id="{EB7E0188-FE25-4C98-8CB5-B3B360CCB051}"/>
                    </a:ext>
                  </a:extLst>
                </p:cNvPr>
                <p:cNvSpPr/>
                <p:nvPr/>
              </p:nvSpPr>
              <p:spPr>
                <a:xfrm>
                  <a:off x="1787525" y="3960813"/>
                  <a:ext cx="2338388" cy="687387"/>
                </a:xfrm>
                <a:custGeom>
                  <a:avLst/>
                  <a:gdLst>
                    <a:gd name="connsiteX0" fmla="*/ 0 w 2338388"/>
                    <a:gd name="connsiteY0" fmla="*/ 0 h 687387"/>
                    <a:gd name="connsiteX1" fmla="*/ 290513 w 2338388"/>
                    <a:gd name="connsiteY1" fmla="*/ 373062 h 687387"/>
                    <a:gd name="connsiteX2" fmla="*/ 584200 w 2338388"/>
                    <a:gd name="connsiteY2" fmla="*/ 431800 h 687387"/>
                    <a:gd name="connsiteX3" fmla="*/ 877888 w 2338388"/>
                    <a:gd name="connsiteY3" fmla="*/ 350837 h 687387"/>
                    <a:gd name="connsiteX4" fmla="*/ 1165225 w 2338388"/>
                    <a:gd name="connsiteY4" fmla="*/ 358775 h 687387"/>
                    <a:gd name="connsiteX5" fmla="*/ 1462088 w 2338388"/>
                    <a:gd name="connsiteY5" fmla="*/ 490537 h 687387"/>
                    <a:gd name="connsiteX6" fmla="*/ 1752600 w 2338388"/>
                    <a:gd name="connsiteY6" fmla="*/ 546100 h 687387"/>
                    <a:gd name="connsiteX7" fmla="*/ 2047875 w 2338388"/>
                    <a:gd name="connsiteY7" fmla="*/ 687387 h 687387"/>
                    <a:gd name="connsiteX8" fmla="*/ 2338388 w 2338388"/>
                    <a:gd name="connsiteY8" fmla="*/ 608012 h 68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8388" h="687387">
                      <a:moveTo>
                        <a:pt x="0" y="0"/>
                      </a:moveTo>
                      <a:lnTo>
                        <a:pt x="290513" y="373062"/>
                      </a:lnTo>
                      <a:lnTo>
                        <a:pt x="584200" y="431800"/>
                      </a:lnTo>
                      <a:lnTo>
                        <a:pt x="877888" y="350837"/>
                      </a:lnTo>
                      <a:lnTo>
                        <a:pt x="1165225" y="358775"/>
                      </a:lnTo>
                      <a:lnTo>
                        <a:pt x="1462088" y="490537"/>
                      </a:lnTo>
                      <a:lnTo>
                        <a:pt x="1752600" y="546100"/>
                      </a:lnTo>
                      <a:lnTo>
                        <a:pt x="2047875" y="687387"/>
                      </a:lnTo>
                      <a:lnTo>
                        <a:pt x="2338388" y="608012"/>
                      </a:lnTo>
                    </a:path>
                  </a:pathLst>
                </a:cu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7" name="Freeform: Shape 6">
                  <a:extLst>
                    <a:ext uri="{FF2B5EF4-FFF2-40B4-BE49-F238E27FC236}">
                      <a16:creationId xmlns:a16="http://schemas.microsoft.com/office/drawing/2014/main" id="{2CF64F29-E317-45F0-A243-E7D18F0F1D11}"/>
                    </a:ext>
                  </a:extLst>
                </p:cNvPr>
                <p:cNvSpPr/>
                <p:nvPr/>
              </p:nvSpPr>
              <p:spPr>
                <a:xfrm>
                  <a:off x="1647221" y="3160322"/>
                  <a:ext cx="2480279" cy="1821799"/>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28" name="Group 227">
                  <a:extLst>
                    <a:ext uri="{FF2B5EF4-FFF2-40B4-BE49-F238E27FC236}">
                      <a16:creationId xmlns:a16="http://schemas.microsoft.com/office/drawing/2014/main" id="{46711AE7-5662-429F-9D23-3998BA1249C6}"/>
                    </a:ext>
                  </a:extLst>
                </p:cNvPr>
                <p:cNvGrpSpPr/>
                <p:nvPr/>
              </p:nvGrpSpPr>
              <p:grpSpPr>
                <a:xfrm>
                  <a:off x="1787130" y="4984549"/>
                  <a:ext cx="2341471" cy="61200"/>
                  <a:chOff x="1787130" y="4876599"/>
                  <a:chExt cx="2341471" cy="61200"/>
                </a:xfrm>
              </p:grpSpPr>
              <p:cxnSp>
                <p:nvCxnSpPr>
                  <p:cNvPr id="397" name="Straight Connector 396">
                    <a:extLst>
                      <a:ext uri="{FF2B5EF4-FFF2-40B4-BE49-F238E27FC236}">
                        <a16:creationId xmlns:a16="http://schemas.microsoft.com/office/drawing/2014/main" id="{5600607B-24F9-48F4-AEF5-59621ECE2C22}"/>
                      </a:ext>
                    </a:extLst>
                  </p:cNvPr>
                  <p:cNvCxnSpPr/>
                  <p:nvPr/>
                </p:nvCxnSpPr>
                <p:spPr>
                  <a:xfrm rot="5400000">
                    <a:off x="3512634"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A2850429-FDBA-496A-A9A1-DF012030C541}"/>
                      </a:ext>
                    </a:extLst>
                  </p:cNvPr>
                  <p:cNvCxnSpPr/>
                  <p:nvPr/>
                </p:nvCxnSpPr>
                <p:spPr>
                  <a:xfrm rot="5400000">
                    <a:off x="2927266"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a:extLst>
                      <a:ext uri="{FF2B5EF4-FFF2-40B4-BE49-F238E27FC236}">
                        <a16:creationId xmlns:a16="http://schemas.microsoft.com/office/drawing/2014/main" id="{972B103B-D729-4444-A65B-6F0CA0EA3402}"/>
                      </a:ext>
                    </a:extLst>
                  </p:cNvPr>
                  <p:cNvCxnSpPr/>
                  <p:nvPr/>
                </p:nvCxnSpPr>
                <p:spPr>
                  <a:xfrm rot="5400000">
                    <a:off x="2341898"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a16="http://schemas.microsoft.com/office/drawing/2014/main" id="{93359162-3320-48B9-96CC-9348B10A3A46}"/>
                      </a:ext>
                    </a:extLst>
                  </p:cNvPr>
                  <p:cNvCxnSpPr/>
                  <p:nvPr/>
                </p:nvCxnSpPr>
                <p:spPr>
                  <a:xfrm rot="5400000">
                    <a:off x="1756530"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a:extLst>
                      <a:ext uri="{FF2B5EF4-FFF2-40B4-BE49-F238E27FC236}">
                        <a16:creationId xmlns:a16="http://schemas.microsoft.com/office/drawing/2014/main" id="{93E20D70-66BD-41F0-868E-A2351D27A6D2}"/>
                      </a:ext>
                    </a:extLst>
                  </p:cNvPr>
                  <p:cNvCxnSpPr/>
                  <p:nvPr/>
                </p:nvCxnSpPr>
                <p:spPr>
                  <a:xfrm rot="5400000">
                    <a:off x="4098001"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DBFB623A-3E9B-44BA-ACCF-7DD7277A1F1D}"/>
                      </a:ext>
                    </a:extLst>
                  </p:cNvPr>
                  <p:cNvCxnSpPr/>
                  <p:nvPr/>
                </p:nvCxnSpPr>
                <p:spPr>
                  <a:xfrm rot="5400000">
                    <a:off x="3219950"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BC5C1B52-971B-48FC-8ABF-C7A79BAFA28F}"/>
                      </a:ext>
                    </a:extLst>
                  </p:cNvPr>
                  <p:cNvCxnSpPr/>
                  <p:nvPr/>
                </p:nvCxnSpPr>
                <p:spPr>
                  <a:xfrm rot="5400000">
                    <a:off x="2634582"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6BE3211E-657F-4D50-B97D-D03E36235D15}"/>
                      </a:ext>
                    </a:extLst>
                  </p:cNvPr>
                  <p:cNvCxnSpPr/>
                  <p:nvPr/>
                </p:nvCxnSpPr>
                <p:spPr>
                  <a:xfrm rot="5400000">
                    <a:off x="2049214"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568983A6-FA65-40D0-AEB9-61A3F5EBD3DD}"/>
                      </a:ext>
                    </a:extLst>
                  </p:cNvPr>
                  <p:cNvCxnSpPr/>
                  <p:nvPr/>
                </p:nvCxnSpPr>
                <p:spPr>
                  <a:xfrm rot="5400000">
                    <a:off x="3805318"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29" name="Group 228">
                  <a:extLst>
                    <a:ext uri="{FF2B5EF4-FFF2-40B4-BE49-F238E27FC236}">
                      <a16:creationId xmlns:a16="http://schemas.microsoft.com/office/drawing/2014/main" id="{97681E17-C04C-43B6-8ED3-94A8DDA4E48D}"/>
                    </a:ext>
                  </a:extLst>
                </p:cNvPr>
                <p:cNvGrpSpPr/>
                <p:nvPr/>
              </p:nvGrpSpPr>
              <p:grpSpPr>
                <a:xfrm>
                  <a:off x="1713249" y="5038002"/>
                  <a:ext cx="2490468" cy="217315"/>
                  <a:chOff x="1726128" y="5038404"/>
                  <a:chExt cx="2490468" cy="217315"/>
                </a:xfrm>
              </p:grpSpPr>
              <p:sp>
                <p:nvSpPr>
                  <p:cNvPr id="388" name="TextBox 387">
                    <a:extLst>
                      <a:ext uri="{FF2B5EF4-FFF2-40B4-BE49-F238E27FC236}">
                        <a16:creationId xmlns:a16="http://schemas.microsoft.com/office/drawing/2014/main" id="{5419DC48-373A-4F7C-99CE-06AA09B3FA24}"/>
                      </a:ext>
                    </a:extLst>
                  </p:cNvPr>
                  <p:cNvSpPr txBox="1"/>
                  <p:nvPr/>
                </p:nvSpPr>
                <p:spPr>
                  <a:xfrm>
                    <a:off x="4065345"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8</a:t>
                    </a:r>
                  </a:p>
                </p:txBody>
              </p:sp>
              <p:sp>
                <p:nvSpPr>
                  <p:cNvPr id="389" name="TextBox 388">
                    <a:extLst>
                      <a:ext uri="{FF2B5EF4-FFF2-40B4-BE49-F238E27FC236}">
                        <a16:creationId xmlns:a16="http://schemas.microsoft.com/office/drawing/2014/main" id="{3E713894-3150-45D9-912C-0DB47F209EEF}"/>
                      </a:ext>
                    </a:extLst>
                  </p:cNvPr>
                  <p:cNvSpPr txBox="1"/>
                  <p:nvPr/>
                </p:nvSpPr>
                <p:spPr>
                  <a:xfrm>
                    <a:off x="3477275"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6</a:t>
                    </a:r>
                  </a:p>
                </p:txBody>
              </p:sp>
              <p:sp>
                <p:nvSpPr>
                  <p:cNvPr id="390" name="TextBox 389">
                    <a:extLst>
                      <a:ext uri="{FF2B5EF4-FFF2-40B4-BE49-F238E27FC236}">
                        <a16:creationId xmlns:a16="http://schemas.microsoft.com/office/drawing/2014/main" id="{056681B1-EB26-4745-83A8-17EA8B44B5DD}"/>
                      </a:ext>
                    </a:extLst>
                  </p:cNvPr>
                  <p:cNvSpPr txBox="1"/>
                  <p:nvPr/>
                </p:nvSpPr>
                <p:spPr>
                  <a:xfrm>
                    <a:off x="2893560"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4</a:t>
                    </a:r>
                  </a:p>
                </p:txBody>
              </p:sp>
              <p:sp>
                <p:nvSpPr>
                  <p:cNvPr id="391" name="TextBox 390">
                    <a:extLst>
                      <a:ext uri="{FF2B5EF4-FFF2-40B4-BE49-F238E27FC236}">
                        <a16:creationId xmlns:a16="http://schemas.microsoft.com/office/drawing/2014/main" id="{2560A90D-065A-403E-AD61-4B0EA287748A}"/>
                      </a:ext>
                    </a:extLst>
                  </p:cNvPr>
                  <p:cNvSpPr txBox="1"/>
                  <p:nvPr/>
                </p:nvSpPr>
                <p:spPr>
                  <a:xfrm>
                    <a:off x="2309844"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2</a:t>
                    </a:r>
                  </a:p>
                </p:txBody>
              </p:sp>
              <p:sp>
                <p:nvSpPr>
                  <p:cNvPr id="392" name="TextBox 391">
                    <a:extLst>
                      <a:ext uri="{FF2B5EF4-FFF2-40B4-BE49-F238E27FC236}">
                        <a16:creationId xmlns:a16="http://schemas.microsoft.com/office/drawing/2014/main" id="{5A42B12F-A719-4744-AB1C-47B1A01210F7}"/>
                      </a:ext>
                    </a:extLst>
                  </p:cNvPr>
                  <p:cNvSpPr txBox="1"/>
                  <p:nvPr/>
                </p:nvSpPr>
                <p:spPr>
                  <a:xfrm>
                    <a:off x="1726128"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0</a:t>
                    </a:r>
                  </a:p>
                </p:txBody>
              </p:sp>
              <p:sp>
                <p:nvSpPr>
                  <p:cNvPr id="393" name="TextBox 392">
                    <a:extLst>
                      <a:ext uri="{FF2B5EF4-FFF2-40B4-BE49-F238E27FC236}">
                        <a16:creationId xmlns:a16="http://schemas.microsoft.com/office/drawing/2014/main" id="{FFF676CB-F7D8-4206-9322-FA74382831FB}"/>
                      </a:ext>
                    </a:extLst>
                  </p:cNvPr>
                  <p:cNvSpPr txBox="1"/>
                  <p:nvPr/>
                </p:nvSpPr>
                <p:spPr>
                  <a:xfrm>
                    <a:off x="2020050"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a:t>
                    </a:r>
                  </a:p>
                </p:txBody>
              </p:sp>
              <p:sp>
                <p:nvSpPr>
                  <p:cNvPr id="394" name="TextBox 393">
                    <a:extLst>
                      <a:ext uri="{FF2B5EF4-FFF2-40B4-BE49-F238E27FC236}">
                        <a16:creationId xmlns:a16="http://schemas.microsoft.com/office/drawing/2014/main" id="{1F14E285-CACD-4684-AC31-11866D65F2A4}"/>
                      </a:ext>
                    </a:extLst>
                  </p:cNvPr>
                  <p:cNvSpPr txBox="1"/>
                  <p:nvPr/>
                </p:nvSpPr>
                <p:spPr>
                  <a:xfrm>
                    <a:off x="3769883"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7</a:t>
                    </a:r>
                  </a:p>
                </p:txBody>
              </p:sp>
              <p:sp>
                <p:nvSpPr>
                  <p:cNvPr id="395" name="TextBox 394">
                    <a:extLst>
                      <a:ext uri="{FF2B5EF4-FFF2-40B4-BE49-F238E27FC236}">
                        <a16:creationId xmlns:a16="http://schemas.microsoft.com/office/drawing/2014/main" id="{78A66974-5A9C-4854-B2CE-7370F9D3F0BE}"/>
                      </a:ext>
                    </a:extLst>
                  </p:cNvPr>
                  <p:cNvSpPr txBox="1"/>
                  <p:nvPr/>
                </p:nvSpPr>
                <p:spPr>
                  <a:xfrm>
                    <a:off x="3186168"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5</a:t>
                    </a:r>
                  </a:p>
                </p:txBody>
              </p:sp>
              <p:sp>
                <p:nvSpPr>
                  <p:cNvPr id="396" name="TextBox 395">
                    <a:extLst>
                      <a:ext uri="{FF2B5EF4-FFF2-40B4-BE49-F238E27FC236}">
                        <a16:creationId xmlns:a16="http://schemas.microsoft.com/office/drawing/2014/main" id="{1819479E-076A-4AF0-956F-6ACF932A937C}"/>
                      </a:ext>
                    </a:extLst>
                  </p:cNvPr>
                  <p:cNvSpPr txBox="1"/>
                  <p:nvPr/>
                </p:nvSpPr>
                <p:spPr>
                  <a:xfrm>
                    <a:off x="2602452"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3</a:t>
                    </a:r>
                  </a:p>
                </p:txBody>
              </p:sp>
            </p:grpSp>
            <p:sp>
              <p:nvSpPr>
                <p:cNvPr id="230" name="TextBox 229">
                  <a:extLst>
                    <a:ext uri="{FF2B5EF4-FFF2-40B4-BE49-F238E27FC236}">
                      <a16:creationId xmlns:a16="http://schemas.microsoft.com/office/drawing/2014/main" id="{2DFC7C12-A5EF-47F3-945B-CF4270F6435A}"/>
                    </a:ext>
                  </a:extLst>
                </p:cNvPr>
                <p:cNvSpPr txBox="1"/>
                <p:nvPr/>
              </p:nvSpPr>
              <p:spPr>
                <a:xfrm>
                  <a:off x="1787130" y="5166836"/>
                  <a:ext cx="2336607" cy="253535"/>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Year</a:t>
                  </a:r>
                </a:p>
              </p:txBody>
            </p:sp>
            <p:grpSp>
              <p:nvGrpSpPr>
                <p:cNvPr id="231" name="Group 230">
                  <a:extLst>
                    <a:ext uri="{FF2B5EF4-FFF2-40B4-BE49-F238E27FC236}">
                      <a16:creationId xmlns:a16="http://schemas.microsoft.com/office/drawing/2014/main" id="{548BCC78-1C10-4012-9873-69FCB466EF04}"/>
                    </a:ext>
                  </a:extLst>
                </p:cNvPr>
                <p:cNvGrpSpPr/>
                <p:nvPr/>
              </p:nvGrpSpPr>
              <p:grpSpPr>
                <a:xfrm>
                  <a:off x="792872" y="3049972"/>
                  <a:ext cx="788345" cy="1920493"/>
                  <a:chOff x="792872" y="3049972"/>
                  <a:chExt cx="788345" cy="1920493"/>
                </a:xfrm>
              </p:grpSpPr>
              <p:grpSp>
                <p:nvGrpSpPr>
                  <p:cNvPr id="378" name="Group 377">
                    <a:extLst>
                      <a:ext uri="{FF2B5EF4-FFF2-40B4-BE49-F238E27FC236}">
                        <a16:creationId xmlns:a16="http://schemas.microsoft.com/office/drawing/2014/main" id="{72D34F6B-0F27-41F5-B3E4-8D951D27F760}"/>
                      </a:ext>
                    </a:extLst>
                  </p:cNvPr>
                  <p:cNvGrpSpPr/>
                  <p:nvPr/>
                </p:nvGrpSpPr>
                <p:grpSpPr>
                  <a:xfrm>
                    <a:off x="1202387" y="3049972"/>
                    <a:ext cx="378830" cy="1817005"/>
                    <a:chOff x="1215266" y="3171129"/>
                    <a:chExt cx="378830" cy="1817005"/>
                  </a:xfrm>
                </p:grpSpPr>
                <p:sp>
                  <p:nvSpPr>
                    <p:cNvPr id="380" name="TextBox 379">
                      <a:extLst>
                        <a:ext uri="{FF2B5EF4-FFF2-40B4-BE49-F238E27FC236}">
                          <a16:creationId xmlns:a16="http://schemas.microsoft.com/office/drawing/2014/main" id="{30935F08-85BD-4F98-94EB-5FA41A2B48F7}"/>
                        </a:ext>
                      </a:extLst>
                    </p:cNvPr>
                    <p:cNvSpPr txBox="1"/>
                    <p:nvPr/>
                  </p:nvSpPr>
                  <p:spPr>
                    <a:xfrm>
                      <a:off x="1215266" y="4770819"/>
                      <a:ext cx="378830" cy="217315"/>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Calibri"/>
                        <a:ea typeface="+mn-ea"/>
                        <a:cs typeface="+mn-cs"/>
                      </a:endParaRPr>
                    </a:p>
                  </p:txBody>
                </p:sp>
                <p:sp>
                  <p:nvSpPr>
                    <p:cNvPr id="381" name="TextBox 380">
                      <a:extLst>
                        <a:ext uri="{FF2B5EF4-FFF2-40B4-BE49-F238E27FC236}">
                          <a16:creationId xmlns:a16="http://schemas.microsoft.com/office/drawing/2014/main" id="{65227214-BC29-4389-BD3F-A5BF854C3123}"/>
                        </a:ext>
                      </a:extLst>
                    </p:cNvPr>
                    <p:cNvSpPr txBox="1"/>
                    <p:nvPr/>
                  </p:nvSpPr>
                  <p:spPr>
                    <a:xfrm>
                      <a:off x="1315747" y="3702942"/>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0.5</a:t>
                      </a:r>
                    </a:p>
                  </p:txBody>
                </p:sp>
                <p:sp>
                  <p:nvSpPr>
                    <p:cNvPr id="382" name="TextBox 381">
                      <a:extLst>
                        <a:ext uri="{FF2B5EF4-FFF2-40B4-BE49-F238E27FC236}">
                          <a16:creationId xmlns:a16="http://schemas.microsoft.com/office/drawing/2014/main" id="{1B7C86CE-8ABA-4927-B5BB-97DE1D30D678}"/>
                        </a:ext>
                      </a:extLst>
                    </p:cNvPr>
                    <p:cNvSpPr txBox="1"/>
                    <p:nvPr/>
                  </p:nvSpPr>
                  <p:spPr>
                    <a:xfrm>
                      <a:off x="1355226" y="3171129"/>
                      <a:ext cx="238869"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1.5</a:t>
                      </a:r>
                    </a:p>
                  </p:txBody>
                </p:sp>
                <p:sp>
                  <p:nvSpPr>
                    <p:cNvPr id="383" name="TextBox 382">
                      <a:extLst>
                        <a:ext uri="{FF2B5EF4-FFF2-40B4-BE49-F238E27FC236}">
                          <a16:creationId xmlns:a16="http://schemas.microsoft.com/office/drawing/2014/main" id="{D87AAECC-FB15-4FDC-B36C-D09363B7D95D}"/>
                        </a:ext>
                      </a:extLst>
                    </p:cNvPr>
                    <p:cNvSpPr txBox="1"/>
                    <p:nvPr/>
                  </p:nvSpPr>
                  <p:spPr>
                    <a:xfrm>
                      <a:off x="1315747" y="3437033"/>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1.0</a:t>
                      </a:r>
                    </a:p>
                  </p:txBody>
                </p:sp>
                <p:sp>
                  <p:nvSpPr>
                    <p:cNvPr id="384" name="TextBox 383">
                      <a:extLst>
                        <a:ext uri="{FF2B5EF4-FFF2-40B4-BE49-F238E27FC236}">
                          <a16:creationId xmlns:a16="http://schemas.microsoft.com/office/drawing/2014/main" id="{3DD1120E-AC25-4C8D-8CFC-90D67A24CB07}"/>
                        </a:ext>
                      </a:extLst>
                    </p:cNvPr>
                    <p:cNvSpPr txBox="1"/>
                    <p:nvPr/>
                  </p:nvSpPr>
                  <p:spPr>
                    <a:xfrm>
                      <a:off x="1315747" y="4765406"/>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Calibri"/>
                          <a:ea typeface="+mn-ea"/>
                          <a:cs typeface="+mn-cs"/>
                        </a:rPr>
                        <a:t>-1.5</a:t>
                      </a:r>
                    </a:p>
                  </p:txBody>
                </p:sp>
                <p:sp>
                  <p:nvSpPr>
                    <p:cNvPr id="385" name="TextBox 384">
                      <a:extLst>
                        <a:ext uri="{FF2B5EF4-FFF2-40B4-BE49-F238E27FC236}">
                          <a16:creationId xmlns:a16="http://schemas.microsoft.com/office/drawing/2014/main" id="{DB27EEBF-FB3A-4C3D-B9E4-37F4020866F8}"/>
                        </a:ext>
                      </a:extLst>
                    </p:cNvPr>
                    <p:cNvSpPr txBox="1"/>
                    <p:nvPr/>
                  </p:nvSpPr>
                  <p:spPr>
                    <a:xfrm>
                      <a:off x="1315747" y="4230486"/>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Calibri"/>
                          <a:ea typeface="+mn-ea"/>
                          <a:cs typeface="+mn-cs"/>
                        </a:rPr>
                        <a:t>-0.5</a:t>
                      </a:r>
                    </a:p>
                  </p:txBody>
                </p:sp>
                <p:sp>
                  <p:nvSpPr>
                    <p:cNvPr id="386" name="TextBox 385">
                      <a:extLst>
                        <a:ext uri="{FF2B5EF4-FFF2-40B4-BE49-F238E27FC236}">
                          <a16:creationId xmlns:a16="http://schemas.microsoft.com/office/drawing/2014/main" id="{EF2E801E-2B29-4A09-BC40-50C5AF11721D}"/>
                        </a:ext>
                      </a:extLst>
                    </p:cNvPr>
                    <p:cNvSpPr txBox="1"/>
                    <p:nvPr/>
                  </p:nvSpPr>
                  <p:spPr>
                    <a:xfrm>
                      <a:off x="1315747" y="3973975"/>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0</a:t>
                      </a:r>
                    </a:p>
                  </p:txBody>
                </p:sp>
                <p:sp>
                  <p:nvSpPr>
                    <p:cNvPr id="387" name="TextBox 386">
                      <a:extLst>
                        <a:ext uri="{FF2B5EF4-FFF2-40B4-BE49-F238E27FC236}">
                          <a16:creationId xmlns:a16="http://schemas.microsoft.com/office/drawing/2014/main" id="{8A0F3C6A-4536-427B-BBBC-C936B06FE7B6}"/>
                        </a:ext>
                      </a:extLst>
                    </p:cNvPr>
                    <p:cNvSpPr txBox="1"/>
                    <p:nvPr/>
                  </p:nvSpPr>
                  <p:spPr>
                    <a:xfrm>
                      <a:off x="1315747" y="4494144"/>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-1.0</a:t>
                      </a:r>
                    </a:p>
                  </p:txBody>
                </p:sp>
              </p:grpSp>
              <p:sp>
                <p:nvSpPr>
                  <p:cNvPr id="379" name="TextBox 378">
                    <a:extLst>
                      <a:ext uri="{FF2B5EF4-FFF2-40B4-BE49-F238E27FC236}">
                        <a16:creationId xmlns:a16="http://schemas.microsoft.com/office/drawing/2014/main" id="{B634A7B9-82A7-4912-B528-D553EB5901AF}"/>
                      </a:ext>
                    </a:extLst>
                  </p:cNvPr>
                  <p:cNvSpPr txBox="1"/>
                  <p:nvPr/>
                </p:nvSpPr>
                <p:spPr>
                  <a:xfrm rot="16200000">
                    <a:off x="53999" y="3899193"/>
                    <a:ext cx="1810145"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Change in fasting glucose (</a:t>
                    </a:r>
                    <a:r>
                      <a:rPr kumimoji="0" lang="en-GB" sz="1200" b="1" i="0" u="none" strike="noStrike" kern="1200" cap="none" spc="0" normalizeH="0" baseline="0" noProof="0" dirty="0" err="1">
                        <a:ln>
                          <a:noFill/>
                        </a:ln>
                        <a:solidFill>
                          <a:srgbClr val="000000"/>
                        </a:solidFill>
                        <a:effectLst/>
                        <a:uLnTx/>
                        <a:uFillTx/>
                        <a:latin typeface="Calibri"/>
                        <a:ea typeface="+mn-ea"/>
                        <a:cs typeface="+mn-cs"/>
                      </a:rPr>
                      <a:t>mmol</a:t>
                    </a:r>
                    <a:r>
                      <a:rPr kumimoji="0" lang="en-GB" sz="1200" b="1" i="0" u="none" strike="noStrike" kern="1200" cap="none" spc="0" normalizeH="0" baseline="0" noProof="0" dirty="0">
                        <a:ln>
                          <a:noFill/>
                        </a:ln>
                        <a:solidFill>
                          <a:srgbClr val="000000"/>
                        </a:solidFill>
                        <a:effectLst/>
                        <a:uLnTx/>
                        <a:uFillTx/>
                        <a:latin typeface="Calibri"/>
                        <a:ea typeface="+mn-ea"/>
                        <a:cs typeface="+mn-cs"/>
                      </a:rPr>
                      <a:t>/L)</a:t>
                    </a:r>
                  </a:p>
                </p:txBody>
              </p:sp>
            </p:grpSp>
            <p:grpSp>
              <p:nvGrpSpPr>
                <p:cNvPr id="232" name="Group 231">
                  <a:extLst>
                    <a:ext uri="{FF2B5EF4-FFF2-40B4-BE49-F238E27FC236}">
                      <a16:creationId xmlns:a16="http://schemas.microsoft.com/office/drawing/2014/main" id="{17587442-E17F-41CE-B3F5-F7BA0CEAACBB}"/>
                    </a:ext>
                  </a:extLst>
                </p:cNvPr>
                <p:cNvGrpSpPr/>
                <p:nvPr/>
              </p:nvGrpSpPr>
              <p:grpSpPr>
                <a:xfrm>
                  <a:off x="1583771" y="3160414"/>
                  <a:ext cx="61200" cy="1593263"/>
                  <a:chOff x="1583771" y="3160414"/>
                  <a:chExt cx="61200" cy="1593263"/>
                </a:xfrm>
              </p:grpSpPr>
              <p:grpSp>
                <p:nvGrpSpPr>
                  <p:cNvPr id="368" name="Group 367">
                    <a:extLst>
                      <a:ext uri="{FF2B5EF4-FFF2-40B4-BE49-F238E27FC236}">
                        <a16:creationId xmlns:a16="http://schemas.microsoft.com/office/drawing/2014/main" id="{ACDDAE05-DE6F-48CF-888D-2622BB7A7ACA}"/>
                      </a:ext>
                    </a:extLst>
                  </p:cNvPr>
                  <p:cNvGrpSpPr/>
                  <p:nvPr/>
                </p:nvGrpSpPr>
                <p:grpSpPr>
                  <a:xfrm>
                    <a:off x="1583771" y="3160414"/>
                    <a:ext cx="61200" cy="1593263"/>
                    <a:chOff x="1596650" y="3281571"/>
                    <a:chExt cx="61200" cy="1593263"/>
                  </a:xfrm>
                </p:grpSpPr>
                <p:cxnSp>
                  <p:nvCxnSpPr>
                    <p:cNvPr id="373" name="Straight Connector 372">
                      <a:extLst>
                        <a:ext uri="{FF2B5EF4-FFF2-40B4-BE49-F238E27FC236}">
                          <a16:creationId xmlns:a16="http://schemas.microsoft.com/office/drawing/2014/main" id="{A093A493-C387-4DF8-B3DF-6EC9CE981F21}"/>
                        </a:ext>
                      </a:extLst>
                    </p:cNvPr>
                    <p:cNvCxnSpPr/>
                    <p:nvPr/>
                  </p:nvCxnSpPr>
                  <p:spPr>
                    <a:xfrm>
                      <a:off x="1596650" y="38115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a:extLst>
                        <a:ext uri="{FF2B5EF4-FFF2-40B4-BE49-F238E27FC236}">
                          <a16:creationId xmlns:a16="http://schemas.microsoft.com/office/drawing/2014/main" id="{BA4621F7-F196-4EAD-9635-DA7337AF5C44}"/>
                        </a:ext>
                      </a:extLst>
                    </p:cNvPr>
                    <p:cNvCxnSpPr/>
                    <p:nvPr/>
                  </p:nvCxnSpPr>
                  <p:spPr>
                    <a:xfrm>
                      <a:off x="1596650" y="48748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a:extLst>
                        <a:ext uri="{FF2B5EF4-FFF2-40B4-BE49-F238E27FC236}">
                          <a16:creationId xmlns:a16="http://schemas.microsoft.com/office/drawing/2014/main" id="{8D38D001-70C5-4359-8B4E-C928A190D70D}"/>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787F5560-91AC-4268-B93B-4C2E342B46D5}"/>
                        </a:ext>
                      </a:extLst>
                    </p:cNvPr>
                    <p:cNvCxnSpPr/>
                    <p:nvPr/>
                  </p:nvCxnSpPr>
                  <p:spPr>
                    <a:xfrm>
                      <a:off x="1596650" y="354569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a:extLst>
                        <a:ext uri="{FF2B5EF4-FFF2-40B4-BE49-F238E27FC236}">
                          <a16:creationId xmlns:a16="http://schemas.microsoft.com/office/drawing/2014/main" id="{5E18CAE7-62FA-4207-957D-4E18527FD020}"/>
                        </a:ext>
                      </a:extLst>
                    </p:cNvPr>
                    <p:cNvCxnSpPr/>
                    <p:nvPr/>
                  </p:nvCxnSpPr>
                  <p:spPr>
                    <a:xfrm>
                      <a:off x="1596650" y="433914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369" name="Straight Connector 368">
                    <a:extLst>
                      <a:ext uri="{FF2B5EF4-FFF2-40B4-BE49-F238E27FC236}">
                        <a16:creationId xmlns:a16="http://schemas.microsoft.com/office/drawing/2014/main" id="{BB0BB2E5-34F4-4907-9534-E556CDDE2FE9}"/>
                      </a:ext>
                    </a:extLst>
                  </p:cNvPr>
                  <p:cNvCxnSpPr/>
                  <p:nvPr/>
                </p:nvCxnSpPr>
                <p:spPr>
                  <a:xfrm>
                    <a:off x="1583771" y="395850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00B92B7A-614A-46B6-977B-537144054A9B}"/>
                      </a:ext>
                    </a:extLst>
                  </p:cNvPr>
                  <p:cNvCxnSpPr/>
                  <p:nvPr/>
                </p:nvCxnSpPr>
                <p:spPr>
                  <a:xfrm>
                    <a:off x="1583771" y="34252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a16="http://schemas.microsoft.com/office/drawing/2014/main" id="{504C9247-268B-444C-8B9D-4DF4D011B5C8}"/>
                      </a:ext>
                    </a:extLst>
                  </p:cNvPr>
                  <p:cNvCxnSpPr/>
                  <p:nvPr/>
                </p:nvCxnSpPr>
                <p:spPr>
                  <a:xfrm>
                    <a:off x="1583771" y="368941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2A8E4036-5F8D-47C2-B7D3-8DEF4A98364A}"/>
                      </a:ext>
                    </a:extLst>
                  </p:cNvPr>
                  <p:cNvCxnSpPr/>
                  <p:nvPr/>
                </p:nvCxnSpPr>
                <p:spPr>
                  <a:xfrm>
                    <a:off x="1583771" y="448287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33" name="Group 232">
                  <a:extLst>
                    <a:ext uri="{FF2B5EF4-FFF2-40B4-BE49-F238E27FC236}">
                      <a16:creationId xmlns:a16="http://schemas.microsoft.com/office/drawing/2014/main" id="{74DB0D83-3214-4634-944F-CD61743EDDFE}"/>
                    </a:ext>
                  </a:extLst>
                </p:cNvPr>
                <p:cNvGrpSpPr/>
                <p:nvPr/>
              </p:nvGrpSpPr>
              <p:grpSpPr>
                <a:xfrm>
                  <a:off x="1753395" y="3133726"/>
                  <a:ext cx="2415817" cy="862264"/>
                  <a:chOff x="1753395" y="3133726"/>
                  <a:chExt cx="2415817" cy="862264"/>
                </a:xfrm>
              </p:grpSpPr>
              <p:sp>
                <p:nvSpPr>
                  <p:cNvPr id="323" name="Freeform: Shape 117">
                    <a:extLst>
                      <a:ext uri="{FF2B5EF4-FFF2-40B4-BE49-F238E27FC236}">
                        <a16:creationId xmlns:a16="http://schemas.microsoft.com/office/drawing/2014/main" id="{92DB9050-A1B1-4ECD-8331-A94525E587C6}"/>
                      </a:ext>
                    </a:extLst>
                  </p:cNvPr>
                  <p:cNvSpPr/>
                  <p:nvPr/>
                </p:nvSpPr>
                <p:spPr>
                  <a:xfrm>
                    <a:off x="1787525" y="3354388"/>
                    <a:ext cx="2339975" cy="601662"/>
                  </a:xfrm>
                  <a:custGeom>
                    <a:avLst/>
                    <a:gdLst>
                      <a:gd name="connsiteX0" fmla="*/ 0 w 2339975"/>
                      <a:gd name="connsiteY0" fmla="*/ 601662 h 601662"/>
                      <a:gd name="connsiteX1" fmla="*/ 292100 w 2339975"/>
                      <a:gd name="connsiteY1" fmla="*/ 388937 h 601662"/>
                      <a:gd name="connsiteX2" fmla="*/ 584200 w 2339975"/>
                      <a:gd name="connsiteY2" fmla="*/ 314325 h 601662"/>
                      <a:gd name="connsiteX3" fmla="*/ 874713 w 2339975"/>
                      <a:gd name="connsiteY3" fmla="*/ 330200 h 601662"/>
                      <a:gd name="connsiteX4" fmla="*/ 1166813 w 2339975"/>
                      <a:gd name="connsiteY4" fmla="*/ 327025 h 601662"/>
                      <a:gd name="connsiteX5" fmla="*/ 1460500 w 2339975"/>
                      <a:gd name="connsiteY5" fmla="*/ 207962 h 601662"/>
                      <a:gd name="connsiteX6" fmla="*/ 1749425 w 2339975"/>
                      <a:gd name="connsiteY6" fmla="*/ 101600 h 601662"/>
                      <a:gd name="connsiteX7" fmla="*/ 2043113 w 2339975"/>
                      <a:gd name="connsiteY7" fmla="*/ 0 h 601662"/>
                      <a:gd name="connsiteX8" fmla="*/ 2339975 w 2339975"/>
                      <a:gd name="connsiteY8" fmla="*/ 206375 h 60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975" h="601662">
                        <a:moveTo>
                          <a:pt x="0" y="601662"/>
                        </a:moveTo>
                        <a:lnTo>
                          <a:pt x="292100" y="388937"/>
                        </a:lnTo>
                        <a:lnTo>
                          <a:pt x="584200" y="314325"/>
                        </a:lnTo>
                        <a:lnTo>
                          <a:pt x="874713" y="330200"/>
                        </a:lnTo>
                        <a:lnTo>
                          <a:pt x="1166813" y="327025"/>
                        </a:lnTo>
                        <a:lnTo>
                          <a:pt x="1460500" y="207962"/>
                        </a:lnTo>
                        <a:lnTo>
                          <a:pt x="1749425" y="101600"/>
                        </a:lnTo>
                        <a:lnTo>
                          <a:pt x="2043113" y="0"/>
                        </a:lnTo>
                        <a:lnTo>
                          <a:pt x="2339975" y="206375"/>
                        </a:lnTo>
                      </a:path>
                    </a:pathLst>
                  </a:cu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24" name="Group 323">
                    <a:extLst>
                      <a:ext uri="{FF2B5EF4-FFF2-40B4-BE49-F238E27FC236}">
                        <a16:creationId xmlns:a16="http://schemas.microsoft.com/office/drawing/2014/main" id="{E1FED045-C705-43F8-8C57-3465F876B4EA}"/>
                      </a:ext>
                    </a:extLst>
                  </p:cNvPr>
                  <p:cNvGrpSpPr/>
                  <p:nvPr/>
                </p:nvGrpSpPr>
                <p:grpSpPr>
                  <a:xfrm>
                    <a:off x="1753395" y="3133726"/>
                    <a:ext cx="2415817" cy="862264"/>
                    <a:chOff x="1753395" y="3133726"/>
                    <a:chExt cx="2415817" cy="862264"/>
                  </a:xfrm>
                </p:grpSpPr>
                <p:grpSp>
                  <p:nvGrpSpPr>
                    <p:cNvPr id="325" name="Group 324">
                      <a:extLst>
                        <a:ext uri="{FF2B5EF4-FFF2-40B4-BE49-F238E27FC236}">
                          <a16:creationId xmlns:a16="http://schemas.microsoft.com/office/drawing/2014/main" id="{D4C62692-5A58-444F-BCEB-8863715167A6}"/>
                        </a:ext>
                      </a:extLst>
                    </p:cNvPr>
                    <p:cNvGrpSpPr/>
                    <p:nvPr/>
                  </p:nvGrpSpPr>
                  <p:grpSpPr>
                    <a:xfrm>
                      <a:off x="2040164" y="3133726"/>
                      <a:ext cx="2129048" cy="763587"/>
                      <a:chOff x="2040164" y="3133726"/>
                      <a:chExt cx="2129048" cy="763587"/>
                    </a:xfrm>
                  </p:grpSpPr>
                  <p:grpSp>
                    <p:nvGrpSpPr>
                      <p:cNvPr id="336" name="Group 335">
                        <a:extLst>
                          <a:ext uri="{FF2B5EF4-FFF2-40B4-BE49-F238E27FC236}">
                            <a16:creationId xmlns:a16="http://schemas.microsoft.com/office/drawing/2014/main" id="{5F2347A5-7B1E-4001-B972-5BC86C33C217}"/>
                          </a:ext>
                        </a:extLst>
                      </p:cNvPr>
                      <p:cNvGrpSpPr/>
                      <p:nvPr/>
                    </p:nvGrpSpPr>
                    <p:grpSpPr>
                      <a:xfrm>
                        <a:off x="3503369" y="3284538"/>
                        <a:ext cx="80558" cy="352425"/>
                        <a:chOff x="3743571" y="3308401"/>
                        <a:chExt cx="80558" cy="722480"/>
                      </a:xfrm>
                    </p:grpSpPr>
                    <p:cxnSp>
                      <p:nvCxnSpPr>
                        <p:cNvPr id="365" name="Straight Connector 364">
                          <a:extLst>
                            <a:ext uri="{FF2B5EF4-FFF2-40B4-BE49-F238E27FC236}">
                              <a16:creationId xmlns:a16="http://schemas.microsoft.com/office/drawing/2014/main" id="{603A6032-6611-4104-9719-BE3066111E6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a:extLst>
                            <a:ext uri="{FF2B5EF4-FFF2-40B4-BE49-F238E27FC236}">
                              <a16:creationId xmlns:a16="http://schemas.microsoft.com/office/drawing/2014/main" id="{03BEC795-5C85-4C52-A12F-286266FDF8A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2ECB5171-AFD6-44E7-8314-CEB113888D6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7" name="Group 336">
                        <a:extLst>
                          <a:ext uri="{FF2B5EF4-FFF2-40B4-BE49-F238E27FC236}">
                            <a16:creationId xmlns:a16="http://schemas.microsoft.com/office/drawing/2014/main" id="{7C31DB8E-7DE7-40A4-8337-0FDD38773ABF}"/>
                          </a:ext>
                        </a:extLst>
                      </p:cNvPr>
                      <p:cNvGrpSpPr/>
                      <p:nvPr/>
                    </p:nvGrpSpPr>
                    <p:grpSpPr>
                      <a:xfrm>
                        <a:off x="4088654" y="3248026"/>
                        <a:ext cx="80558" cy="622299"/>
                        <a:chOff x="3743571" y="3308401"/>
                        <a:chExt cx="80558" cy="722480"/>
                      </a:xfrm>
                    </p:grpSpPr>
                    <p:cxnSp>
                      <p:nvCxnSpPr>
                        <p:cNvPr id="362" name="Straight Connector 361">
                          <a:extLst>
                            <a:ext uri="{FF2B5EF4-FFF2-40B4-BE49-F238E27FC236}">
                              <a16:creationId xmlns:a16="http://schemas.microsoft.com/office/drawing/2014/main" id="{6DB8F5B5-AD84-4E2D-B63F-D8225E6343F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a:extLst>
                            <a:ext uri="{FF2B5EF4-FFF2-40B4-BE49-F238E27FC236}">
                              <a16:creationId xmlns:a16="http://schemas.microsoft.com/office/drawing/2014/main" id="{464ED5C5-4F6C-48C3-A17F-374C0FFA290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a:extLst>
                            <a:ext uri="{FF2B5EF4-FFF2-40B4-BE49-F238E27FC236}">
                              <a16:creationId xmlns:a16="http://schemas.microsoft.com/office/drawing/2014/main" id="{47CF9CE9-5E37-4449-BA63-9A2C98F9ECA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8" name="Group 337">
                        <a:extLst>
                          <a:ext uri="{FF2B5EF4-FFF2-40B4-BE49-F238E27FC236}">
                            <a16:creationId xmlns:a16="http://schemas.microsoft.com/office/drawing/2014/main" id="{71ADC109-6FC4-474C-96B3-603C92B54D38}"/>
                          </a:ext>
                        </a:extLst>
                      </p:cNvPr>
                      <p:cNvGrpSpPr/>
                      <p:nvPr/>
                    </p:nvGrpSpPr>
                    <p:grpSpPr>
                      <a:xfrm>
                        <a:off x="2918087" y="3522663"/>
                        <a:ext cx="80558" cy="317500"/>
                        <a:chOff x="3743571" y="3308401"/>
                        <a:chExt cx="80558" cy="722480"/>
                      </a:xfrm>
                    </p:grpSpPr>
                    <p:cxnSp>
                      <p:nvCxnSpPr>
                        <p:cNvPr id="359" name="Straight Connector 358">
                          <a:extLst>
                            <a:ext uri="{FF2B5EF4-FFF2-40B4-BE49-F238E27FC236}">
                              <a16:creationId xmlns:a16="http://schemas.microsoft.com/office/drawing/2014/main" id="{69D23EB5-9304-46D7-9BC0-2463B5D5413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2B4952D1-B263-48C9-9998-449E74AA70B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83CCDCCB-51D8-4FD3-8CF7-D8A782DBBD7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9" name="Group 338">
                        <a:extLst>
                          <a:ext uri="{FF2B5EF4-FFF2-40B4-BE49-F238E27FC236}">
                            <a16:creationId xmlns:a16="http://schemas.microsoft.com/office/drawing/2014/main" id="{6095FD4C-BDBB-4CBA-B855-EA43C268494F}"/>
                          </a:ext>
                        </a:extLst>
                      </p:cNvPr>
                      <p:cNvGrpSpPr/>
                      <p:nvPr/>
                    </p:nvGrpSpPr>
                    <p:grpSpPr>
                      <a:xfrm>
                        <a:off x="2332805" y="3509963"/>
                        <a:ext cx="80558" cy="311149"/>
                        <a:chOff x="3743571" y="3308401"/>
                        <a:chExt cx="80558" cy="722480"/>
                      </a:xfrm>
                    </p:grpSpPr>
                    <p:cxnSp>
                      <p:nvCxnSpPr>
                        <p:cNvPr id="356" name="Straight Connector 355">
                          <a:extLst>
                            <a:ext uri="{FF2B5EF4-FFF2-40B4-BE49-F238E27FC236}">
                              <a16:creationId xmlns:a16="http://schemas.microsoft.com/office/drawing/2014/main" id="{0ED5A359-7480-4206-9110-B2C960F7F1D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a:extLst>
                            <a:ext uri="{FF2B5EF4-FFF2-40B4-BE49-F238E27FC236}">
                              <a16:creationId xmlns:a16="http://schemas.microsoft.com/office/drawing/2014/main" id="{BF407DDD-251C-4AE4-A099-520BDDF4142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694C5A50-5461-41CF-9B8F-B8870537BB5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40" name="Group 339">
                        <a:extLst>
                          <a:ext uri="{FF2B5EF4-FFF2-40B4-BE49-F238E27FC236}">
                            <a16:creationId xmlns:a16="http://schemas.microsoft.com/office/drawing/2014/main" id="{4AEBCD66-6FF2-42E7-B37D-E60348181476}"/>
                          </a:ext>
                        </a:extLst>
                      </p:cNvPr>
                      <p:cNvGrpSpPr/>
                      <p:nvPr/>
                    </p:nvGrpSpPr>
                    <p:grpSpPr>
                      <a:xfrm>
                        <a:off x="3210728" y="3406775"/>
                        <a:ext cx="80558" cy="322263"/>
                        <a:chOff x="3743571" y="3308401"/>
                        <a:chExt cx="80558" cy="722480"/>
                      </a:xfrm>
                    </p:grpSpPr>
                    <p:cxnSp>
                      <p:nvCxnSpPr>
                        <p:cNvPr id="353" name="Straight Connector 352">
                          <a:extLst>
                            <a:ext uri="{FF2B5EF4-FFF2-40B4-BE49-F238E27FC236}">
                              <a16:creationId xmlns:a16="http://schemas.microsoft.com/office/drawing/2014/main" id="{7129EE81-9416-41FB-9E1F-36ECFF12BE7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a:extLst>
                            <a:ext uri="{FF2B5EF4-FFF2-40B4-BE49-F238E27FC236}">
                              <a16:creationId xmlns:a16="http://schemas.microsoft.com/office/drawing/2014/main" id="{F21ACC81-526E-4B39-8A33-CE36F176DDB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FA5561DD-8859-423F-9F2B-0FBC6C74153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41" name="Group 340">
                        <a:extLst>
                          <a:ext uri="{FF2B5EF4-FFF2-40B4-BE49-F238E27FC236}">
                            <a16:creationId xmlns:a16="http://schemas.microsoft.com/office/drawing/2014/main" id="{25BEBB60-DB82-4BFB-9559-EFF469EE8610}"/>
                          </a:ext>
                        </a:extLst>
                      </p:cNvPr>
                      <p:cNvGrpSpPr/>
                      <p:nvPr/>
                    </p:nvGrpSpPr>
                    <p:grpSpPr>
                      <a:xfrm>
                        <a:off x="3796010" y="3133726"/>
                        <a:ext cx="80558" cy="431799"/>
                        <a:chOff x="3743571" y="3308401"/>
                        <a:chExt cx="80558" cy="722480"/>
                      </a:xfrm>
                    </p:grpSpPr>
                    <p:cxnSp>
                      <p:nvCxnSpPr>
                        <p:cNvPr id="350" name="Straight Connector 349">
                          <a:extLst>
                            <a:ext uri="{FF2B5EF4-FFF2-40B4-BE49-F238E27FC236}">
                              <a16:creationId xmlns:a16="http://schemas.microsoft.com/office/drawing/2014/main" id="{858D0316-DD38-4144-815C-33B1B7698FE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a:extLst>
                            <a:ext uri="{FF2B5EF4-FFF2-40B4-BE49-F238E27FC236}">
                              <a16:creationId xmlns:a16="http://schemas.microsoft.com/office/drawing/2014/main" id="{856BB293-596A-4D1B-BFB4-A81EADC3DCB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a:extLst>
                            <a:ext uri="{FF2B5EF4-FFF2-40B4-BE49-F238E27FC236}">
                              <a16:creationId xmlns:a16="http://schemas.microsoft.com/office/drawing/2014/main" id="{01F8AF5A-D509-4D97-9522-99353906AE1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42" name="Group 341">
                        <a:extLst>
                          <a:ext uri="{FF2B5EF4-FFF2-40B4-BE49-F238E27FC236}">
                            <a16:creationId xmlns:a16="http://schemas.microsoft.com/office/drawing/2014/main" id="{C9EA63C1-3441-4A8B-B6CE-8640A7D5170B}"/>
                          </a:ext>
                        </a:extLst>
                      </p:cNvPr>
                      <p:cNvGrpSpPr/>
                      <p:nvPr/>
                    </p:nvGrpSpPr>
                    <p:grpSpPr>
                      <a:xfrm>
                        <a:off x="2625446" y="3530599"/>
                        <a:ext cx="80558" cy="315913"/>
                        <a:chOff x="3743571" y="3308401"/>
                        <a:chExt cx="80558" cy="722480"/>
                      </a:xfrm>
                    </p:grpSpPr>
                    <p:cxnSp>
                      <p:nvCxnSpPr>
                        <p:cNvPr id="347" name="Straight Connector 346">
                          <a:extLst>
                            <a:ext uri="{FF2B5EF4-FFF2-40B4-BE49-F238E27FC236}">
                              <a16:creationId xmlns:a16="http://schemas.microsoft.com/office/drawing/2014/main" id="{B2A82EC6-D810-480A-B236-F204ACF9939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a:extLst>
                            <a:ext uri="{FF2B5EF4-FFF2-40B4-BE49-F238E27FC236}">
                              <a16:creationId xmlns:a16="http://schemas.microsoft.com/office/drawing/2014/main" id="{2F3A2311-DCA4-4FB7-A6E3-B4D48956AAA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1AA7105E-1973-4643-8B37-95974F9198B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43" name="Group 342">
                        <a:extLst>
                          <a:ext uri="{FF2B5EF4-FFF2-40B4-BE49-F238E27FC236}">
                            <a16:creationId xmlns:a16="http://schemas.microsoft.com/office/drawing/2014/main" id="{95799BFC-B90C-4CA0-B324-BEA4445BAC9A}"/>
                          </a:ext>
                        </a:extLst>
                      </p:cNvPr>
                      <p:cNvGrpSpPr/>
                      <p:nvPr/>
                    </p:nvGrpSpPr>
                    <p:grpSpPr>
                      <a:xfrm>
                        <a:off x="2040164" y="3586163"/>
                        <a:ext cx="80558" cy="311150"/>
                        <a:chOff x="3743571" y="3308401"/>
                        <a:chExt cx="80558" cy="722480"/>
                      </a:xfrm>
                    </p:grpSpPr>
                    <p:cxnSp>
                      <p:nvCxnSpPr>
                        <p:cNvPr id="344" name="Straight Connector 343">
                          <a:extLst>
                            <a:ext uri="{FF2B5EF4-FFF2-40B4-BE49-F238E27FC236}">
                              <a16:creationId xmlns:a16="http://schemas.microsoft.com/office/drawing/2014/main" id="{3F28E75A-CEA8-4C79-A999-AABB2A118C8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a:extLst>
                            <a:ext uri="{FF2B5EF4-FFF2-40B4-BE49-F238E27FC236}">
                              <a16:creationId xmlns:a16="http://schemas.microsoft.com/office/drawing/2014/main" id="{FEC6A13C-3600-4049-B1F0-9397AB2BC56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AF1179FE-DEA2-4553-882D-1C90052D89B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26" name="Group 325">
                      <a:extLst>
                        <a:ext uri="{FF2B5EF4-FFF2-40B4-BE49-F238E27FC236}">
                          <a16:creationId xmlns:a16="http://schemas.microsoft.com/office/drawing/2014/main" id="{D895B175-DFDA-4740-8088-122A279AFE18}"/>
                        </a:ext>
                      </a:extLst>
                    </p:cNvPr>
                    <p:cNvGrpSpPr/>
                    <p:nvPr/>
                  </p:nvGrpSpPr>
                  <p:grpSpPr>
                    <a:xfrm>
                      <a:off x="1753395" y="3319195"/>
                      <a:ext cx="2409111" cy="676795"/>
                      <a:chOff x="1753395" y="3992296"/>
                      <a:chExt cx="2409111" cy="676795"/>
                    </a:xfrm>
                    <a:solidFill>
                      <a:schemeClr val="accent1"/>
                    </a:solidFill>
                  </p:grpSpPr>
                  <p:sp>
                    <p:nvSpPr>
                      <p:cNvPr id="327" name="Oval 326">
                        <a:extLst>
                          <a:ext uri="{FF2B5EF4-FFF2-40B4-BE49-F238E27FC236}">
                            <a16:creationId xmlns:a16="http://schemas.microsoft.com/office/drawing/2014/main" id="{23CEB4D6-9D03-442F-8FC8-EA6755876E83}"/>
                          </a:ext>
                        </a:extLst>
                      </p:cNvPr>
                      <p:cNvSpPr/>
                      <p:nvPr/>
                    </p:nvSpPr>
                    <p:spPr>
                      <a:xfrm>
                        <a:off x="2921971" y="4317733"/>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28" name="Oval 327">
                        <a:extLst>
                          <a:ext uri="{FF2B5EF4-FFF2-40B4-BE49-F238E27FC236}">
                            <a16:creationId xmlns:a16="http://schemas.microsoft.com/office/drawing/2014/main" id="{FEFDC385-61FB-4B33-BB06-2497F927CFFD}"/>
                          </a:ext>
                        </a:extLst>
                      </p:cNvPr>
                      <p:cNvSpPr/>
                      <p:nvPr/>
                    </p:nvSpPr>
                    <p:spPr>
                      <a:xfrm>
                        <a:off x="3506259" y="4100247"/>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29" name="Oval 328">
                        <a:extLst>
                          <a:ext uri="{FF2B5EF4-FFF2-40B4-BE49-F238E27FC236}">
                            <a16:creationId xmlns:a16="http://schemas.microsoft.com/office/drawing/2014/main" id="{8CF12603-5816-4392-9A74-19833A497262}"/>
                          </a:ext>
                        </a:extLst>
                      </p:cNvPr>
                      <p:cNvSpPr/>
                      <p:nvPr/>
                    </p:nvSpPr>
                    <p:spPr>
                      <a:xfrm>
                        <a:off x="4090549" y="4197084"/>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0" name="Oval 329">
                        <a:extLst>
                          <a:ext uri="{FF2B5EF4-FFF2-40B4-BE49-F238E27FC236}">
                            <a16:creationId xmlns:a16="http://schemas.microsoft.com/office/drawing/2014/main" id="{63DD95A4-BE4E-4E77-A299-8FCBA9DF3228}"/>
                          </a:ext>
                        </a:extLst>
                      </p:cNvPr>
                      <p:cNvSpPr/>
                      <p:nvPr/>
                    </p:nvSpPr>
                    <p:spPr>
                      <a:xfrm>
                        <a:off x="2337683" y="4308209"/>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1" name="Oval 330">
                        <a:extLst>
                          <a:ext uri="{FF2B5EF4-FFF2-40B4-BE49-F238E27FC236}">
                            <a16:creationId xmlns:a16="http://schemas.microsoft.com/office/drawing/2014/main" id="{9D71B0E5-FF00-4A41-9EC7-6E4F1F2E8914}"/>
                          </a:ext>
                        </a:extLst>
                      </p:cNvPr>
                      <p:cNvSpPr/>
                      <p:nvPr/>
                    </p:nvSpPr>
                    <p:spPr>
                      <a:xfrm>
                        <a:off x="1753395" y="4597134"/>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2" name="Oval 331">
                        <a:extLst>
                          <a:ext uri="{FF2B5EF4-FFF2-40B4-BE49-F238E27FC236}">
                            <a16:creationId xmlns:a16="http://schemas.microsoft.com/office/drawing/2014/main" id="{C2A3A452-102A-48DF-8D59-2C5412918A0B}"/>
                          </a:ext>
                        </a:extLst>
                      </p:cNvPr>
                      <p:cNvSpPr/>
                      <p:nvPr/>
                    </p:nvSpPr>
                    <p:spPr>
                      <a:xfrm>
                        <a:off x="2629827" y="4320909"/>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3" name="Oval 332">
                        <a:extLst>
                          <a:ext uri="{FF2B5EF4-FFF2-40B4-BE49-F238E27FC236}">
                            <a16:creationId xmlns:a16="http://schemas.microsoft.com/office/drawing/2014/main" id="{DB12EC5F-1B3E-4BFE-90B0-18C2D94EB38C}"/>
                          </a:ext>
                        </a:extLst>
                      </p:cNvPr>
                      <p:cNvSpPr/>
                      <p:nvPr/>
                    </p:nvSpPr>
                    <p:spPr>
                      <a:xfrm>
                        <a:off x="3214115" y="4205021"/>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4" name="Oval 333">
                        <a:extLst>
                          <a:ext uri="{FF2B5EF4-FFF2-40B4-BE49-F238E27FC236}">
                            <a16:creationId xmlns:a16="http://schemas.microsoft.com/office/drawing/2014/main" id="{3DA5BC65-0395-4453-B5E8-B01E3B574F6D}"/>
                          </a:ext>
                        </a:extLst>
                      </p:cNvPr>
                      <p:cNvSpPr/>
                      <p:nvPr/>
                    </p:nvSpPr>
                    <p:spPr>
                      <a:xfrm>
                        <a:off x="3798403" y="3992296"/>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5" name="Oval 334">
                        <a:extLst>
                          <a:ext uri="{FF2B5EF4-FFF2-40B4-BE49-F238E27FC236}">
                            <a16:creationId xmlns:a16="http://schemas.microsoft.com/office/drawing/2014/main" id="{BBAD1B1B-EC0E-45D0-BF94-12914B462DE4}"/>
                          </a:ext>
                        </a:extLst>
                      </p:cNvPr>
                      <p:cNvSpPr/>
                      <p:nvPr/>
                    </p:nvSpPr>
                    <p:spPr>
                      <a:xfrm>
                        <a:off x="2045539" y="4379647"/>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grpSp>
            <p:grpSp>
              <p:nvGrpSpPr>
                <p:cNvPr id="234" name="Group 233">
                  <a:extLst>
                    <a:ext uri="{FF2B5EF4-FFF2-40B4-BE49-F238E27FC236}">
                      <a16:creationId xmlns:a16="http://schemas.microsoft.com/office/drawing/2014/main" id="{0479B771-FD0A-48BC-A23C-E01D67DDBE55}"/>
                    </a:ext>
                  </a:extLst>
                </p:cNvPr>
                <p:cNvGrpSpPr/>
                <p:nvPr/>
              </p:nvGrpSpPr>
              <p:grpSpPr>
                <a:xfrm>
                  <a:off x="1753395" y="3920860"/>
                  <a:ext cx="2415817" cy="976578"/>
                  <a:chOff x="1753395" y="3920860"/>
                  <a:chExt cx="2415817" cy="976578"/>
                </a:xfrm>
              </p:grpSpPr>
              <p:grpSp>
                <p:nvGrpSpPr>
                  <p:cNvPr id="280" name="Group 279">
                    <a:extLst>
                      <a:ext uri="{FF2B5EF4-FFF2-40B4-BE49-F238E27FC236}">
                        <a16:creationId xmlns:a16="http://schemas.microsoft.com/office/drawing/2014/main" id="{3BC2FE05-DBC0-4627-BD6D-A99B929A1453}"/>
                      </a:ext>
                    </a:extLst>
                  </p:cNvPr>
                  <p:cNvGrpSpPr/>
                  <p:nvPr/>
                </p:nvGrpSpPr>
                <p:grpSpPr>
                  <a:xfrm>
                    <a:off x="2040164" y="4122738"/>
                    <a:ext cx="2129048" cy="774700"/>
                    <a:chOff x="2040164" y="4122738"/>
                    <a:chExt cx="2129048" cy="774700"/>
                  </a:xfrm>
                </p:grpSpPr>
                <p:grpSp>
                  <p:nvGrpSpPr>
                    <p:cNvPr id="291" name="Group 290">
                      <a:extLst>
                        <a:ext uri="{FF2B5EF4-FFF2-40B4-BE49-F238E27FC236}">
                          <a16:creationId xmlns:a16="http://schemas.microsoft.com/office/drawing/2014/main" id="{6DD27224-D28D-40BA-B184-9F031712FD33}"/>
                        </a:ext>
                      </a:extLst>
                    </p:cNvPr>
                    <p:cNvGrpSpPr/>
                    <p:nvPr/>
                  </p:nvGrpSpPr>
                  <p:grpSpPr>
                    <a:xfrm>
                      <a:off x="3503369" y="4295776"/>
                      <a:ext cx="80558" cy="422274"/>
                      <a:chOff x="3743571" y="3308401"/>
                      <a:chExt cx="80558" cy="722480"/>
                    </a:xfrm>
                  </p:grpSpPr>
                  <p:cxnSp>
                    <p:nvCxnSpPr>
                      <p:cNvPr id="320" name="Straight Connector 319">
                        <a:extLst>
                          <a:ext uri="{FF2B5EF4-FFF2-40B4-BE49-F238E27FC236}">
                            <a16:creationId xmlns:a16="http://schemas.microsoft.com/office/drawing/2014/main" id="{6B0CE75A-A105-4327-A8A1-DCABE9D8842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a:extLst>
                          <a:ext uri="{FF2B5EF4-FFF2-40B4-BE49-F238E27FC236}">
                            <a16:creationId xmlns:a16="http://schemas.microsoft.com/office/drawing/2014/main" id="{37232441-0592-44AD-B0F2-3DAF5058467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578456F3-BA6A-4DAD-8281-35FD25488B7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2" name="Group 291">
                      <a:extLst>
                        <a:ext uri="{FF2B5EF4-FFF2-40B4-BE49-F238E27FC236}">
                          <a16:creationId xmlns:a16="http://schemas.microsoft.com/office/drawing/2014/main" id="{01802B10-6BC2-4644-9761-47D85562447B}"/>
                        </a:ext>
                      </a:extLst>
                    </p:cNvPr>
                    <p:cNvGrpSpPr/>
                    <p:nvPr/>
                  </p:nvGrpSpPr>
                  <p:grpSpPr>
                    <a:xfrm>
                      <a:off x="4088654" y="4233864"/>
                      <a:ext cx="80558" cy="661986"/>
                      <a:chOff x="3743571" y="3308401"/>
                      <a:chExt cx="80558" cy="722480"/>
                    </a:xfrm>
                  </p:grpSpPr>
                  <p:cxnSp>
                    <p:nvCxnSpPr>
                      <p:cNvPr id="317" name="Straight Connector 316">
                        <a:extLst>
                          <a:ext uri="{FF2B5EF4-FFF2-40B4-BE49-F238E27FC236}">
                            <a16:creationId xmlns:a16="http://schemas.microsoft.com/office/drawing/2014/main" id="{7A1B2151-2222-4CE8-9098-77DD7F34ACF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FF94DF3B-6DA8-45B6-B006-3E8D1A0BA5B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804370AE-3BE4-4CE2-9159-B053D49623A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3" name="Group 292">
                      <a:extLst>
                        <a:ext uri="{FF2B5EF4-FFF2-40B4-BE49-F238E27FC236}">
                          <a16:creationId xmlns:a16="http://schemas.microsoft.com/office/drawing/2014/main" id="{224D8FC8-BA07-4C50-A59D-C2F32956E3C5}"/>
                        </a:ext>
                      </a:extLst>
                    </p:cNvPr>
                    <p:cNvGrpSpPr/>
                    <p:nvPr/>
                  </p:nvGrpSpPr>
                  <p:grpSpPr>
                    <a:xfrm>
                      <a:off x="2918087" y="4122738"/>
                      <a:ext cx="80558" cy="385762"/>
                      <a:chOff x="3743571" y="3308401"/>
                      <a:chExt cx="80558" cy="722480"/>
                    </a:xfrm>
                  </p:grpSpPr>
                  <p:cxnSp>
                    <p:nvCxnSpPr>
                      <p:cNvPr id="314" name="Straight Connector 313">
                        <a:extLst>
                          <a:ext uri="{FF2B5EF4-FFF2-40B4-BE49-F238E27FC236}">
                            <a16:creationId xmlns:a16="http://schemas.microsoft.com/office/drawing/2014/main" id="{F7EE22CD-6C8D-447B-8C3E-D292274D45C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E4F9AA8E-B049-4042-9E77-6FEB371353A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B0D7F92D-1B1B-40D2-8F71-6293263147A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4" name="Group 293">
                      <a:extLst>
                        <a:ext uri="{FF2B5EF4-FFF2-40B4-BE49-F238E27FC236}">
                          <a16:creationId xmlns:a16="http://schemas.microsoft.com/office/drawing/2014/main" id="{FAC42407-02F7-453A-842D-441621DB6C90}"/>
                        </a:ext>
                      </a:extLst>
                    </p:cNvPr>
                    <p:cNvGrpSpPr/>
                    <p:nvPr/>
                  </p:nvGrpSpPr>
                  <p:grpSpPr>
                    <a:xfrm>
                      <a:off x="2332805" y="4206876"/>
                      <a:ext cx="80558" cy="377824"/>
                      <a:chOff x="3743571" y="3308401"/>
                      <a:chExt cx="80558" cy="722480"/>
                    </a:xfrm>
                  </p:grpSpPr>
                  <p:cxnSp>
                    <p:nvCxnSpPr>
                      <p:cNvPr id="311" name="Straight Connector 310">
                        <a:extLst>
                          <a:ext uri="{FF2B5EF4-FFF2-40B4-BE49-F238E27FC236}">
                            <a16:creationId xmlns:a16="http://schemas.microsoft.com/office/drawing/2014/main" id="{661549FF-B661-4091-ADCF-CA62A961213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54A1AA6A-7FD0-4ED1-9E54-1E0952C60AE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9B057F41-B9BC-43B4-B885-C42825D2EF3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5" name="Group 294">
                      <a:extLst>
                        <a:ext uri="{FF2B5EF4-FFF2-40B4-BE49-F238E27FC236}">
                          <a16:creationId xmlns:a16="http://schemas.microsoft.com/office/drawing/2014/main" id="{A6DB85E5-2EB0-4DF3-8157-D18EEE530984}"/>
                        </a:ext>
                      </a:extLst>
                    </p:cNvPr>
                    <p:cNvGrpSpPr/>
                    <p:nvPr/>
                  </p:nvGrpSpPr>
                  <p:grpSpPr>
                    <a:xfrm>
                      <a:off x="3210728" y="4255635"/>
                      <a:ext cx="80558" cy="395740"/>
                      <a:chOff x="3743571" y="3308401"/>
                      <a:chExt cx="80558" cy="722480"/>
                    </a:xfrm>
                  </p:grpSpPr>
                  <p:cxnSp>
                    <p:nvCxnSpPr>
                      <p:cNvPr id="308" name="Straight Connector 307">
                        <a:extLst>
                          <a:ext uri="{FF2B5EF4-FFF2-40B4-BE49-F238E27FC236}">
                            <a16:creationId xmlns:a16="http://schemas.microsoft.com/office/drawing/2014/main" id="{ED49F213-6785-4288-8804-532ACA7B512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a16="http://schemas.microsoft.com/office/drawing/2014/main" id="{F0100759-C59F-4E94-A198-7049D84E70A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124CB298-0CA9-4BFD-86F9-DBC53F4D772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6" name="Group 295">
                      <a:extLst>
                        <a:ext uri="{FF2B5EF4-FFF2-40B4-BE49-F238E27FC236}">
                          <a16:creationId xmlns:a16="http://schemas.microsoft.com/office/drawing/2014/main" id="{FC0AB87C-3478-42F0-BF84-D927A8E94F22}"/>
                        </a:ext>
                      </a:extLst>
                    </p:cNvPr>
                    <p:cNvGrpSpPr/>
                    <p:nvPr/>
                  </p:nvGrpSpPr>
                  <p:grpSpPr>
                    <a:xfrm>
                      <a:off x="3796010" y="4398964"/>
                      <a:ext cx="80558" cy="498474"/>
                      <a:chOff x="3743571" y="3308401"/>
                      <a:chExt cx="80558" cy="722480"/>
                    </a:xfrm>
                  </p:grpSpPr>
                  <p:cxnSp>
                    <p:nvCxnSpPr>
                      <p:cNvPr id="305" name="Straight Connector 304">
                        <a:extLst>
                          <a:ext uri="{FF2B5EF4-FFF2-40B4-BE49-F238E27FC236}">
                            <a16:creationId xmlns:a16="http://schemas.microsoft.com/office/drawing/2014/main" id="{277472E9-1582-462B-8E61-BA8442C6F2C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6AF7B1FB-275B-456B-B524-A95C33C5F99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11B4046F-BBB7-47BF-89C4-D273750DDF5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7" name="Group 296">
                      <a:extLst>
                        <a:ext uri="{FF2B5EF4-FFF2-40B4-BE49-F238E27FC236}">
                          <a16:creationId xmlns:a16="http://schemas.microsoft.com/office/drawing/2014/main" id="{5E3ADAF9-DEBD-44E2-92A9-AEE83C7B0B71}"/>
                        </a:ext>
                      </a:extLst>
                    </p:cNvPr>
                    <p:cNvGrpSpPr/>
                    <p:nvPr/>
                  </p:nvGrpSpPr>
                  <p:grpSpPr>
                    <a:xfrm>
                      <a:off x="2625446" y="4125913"/>
                      <a:ext cx="80558" cy="382587"/>
                      <a:chOff x="3743571" y="3308401"/>
                      <a:chExt cx="80558" cy="722480"/>
                    </a:xfrm>
                  </p:grpSpPr>
                  <p:cxnSp>
                    <p:nvCxnSpPr>
                      <p:cNvPr id="302" name="Straight Connector 301">
                        <a:extLst>
                          <a:ext uri="{FF2B5EF4-FFF2-40B4-BE49-F238E27FC236}">
                            <a16:creationId xmlns:a16="http://schemas.microsoft.com/office/drawing/2014/main" id="{386E85E2-029D-4B1D-BB96-61EC819AEE1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C9D9192D-7DFE-465F-9865-692B162A6E8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0DBE1E34-9153-447C-B7B0-6F1B388419F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8" name="Group 297">
                      <a:extLst>
                        <a:ext uri="{FF2B5EF4-FFF2-40B4-BE49-F238E27FC236}">
                          <a16:creationId xmlns:a16="http://schemas.microsoft.com/office/drawing/2014/main" id="{559A35E9-AF2A-40A9-86D5-1B2F70527E4B}"/>
                        </a:ext>
                      </a:extLst>
                    </p:cNvPr>
                    <p:cNvGrpSpPr/>
                    <p:nvPr/>
                  </p:nvGrpSpPr>
                  <p:grpSpPr>
                    <a:xfrm>
                      <a:off x="2040164" y="4151313"/>
                      <a:ext cx="80558" cy="377825"/>
                      <a:chOff x="3743571" y="3308401"/>
                      <a:chExt cx="80558" cy="722480"/>
                    </a:xfrm>
                  </p:grpSpPr>
                  <p:cxnSp>
                    <p:nvCxnSpPr>
                      <p:cNvPr id="299" name="Straight Connector 298">
                        <a:extLst>
                          <a:ext uri="{FF2B5EF4-FFF2-40B4-BE49-F238E27FC236}">
                            <a16:creationId xmlns:a16="http://schemas.microsoft.com/office/drawing/2014/main" id="{A86D974E-0D69-469C-A45B-A4D215506EF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D193DD50-3187-44B3-A56C-ABE27FC7720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7F75A987-4490-4B5F-B829-4DA7FF5CECC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81" name="Group 280">
                    <a:extLst>
                      <a:ext uri="{FF2B5EF4-FFF2-40B4-BE49-F238E27FC236}">
                        <a16:creationId xmlns:a16="http://schemas.microsoft.com/office/drawing/2014/main" id="{7BA3C698-C145-439A-8B9C-7BC74FD1FF7F}"/>
                      </a:ext>
                    </a:extLst>
                  </p:cNvPr>
                  <p:cNvGrpSpPr/>
                  <p:nvPr/>
                </p:nvGrpSpPr>
                <p:grpSpPr>
                  <a:xfrm>
                    <a:off x="1753395" y="3920860"/>
                    <a:ext cx="2409111" cy="768868"/>
                    <a:chOff x="1753395" y="3920860"/>
                    <a:chExt cx="2409111" cy="768868"/>
                  </a:xfrm>
                </p:grpSpPr>
                <p:sp>
                  <p:nvSpPr>
                    <p:cNvPr id="282" name="Oval 281">
                      <a:extLst>
                        <a:ext uri="{FF2B5EF4-FFF2-40B4-BE49-F238E27FC236}">
                          <a16:creationId xmlns:a16="http://schemas.microsoft.com/office/drawing/2014/main" id="{F319993D-E5D6-47E3-824F-EF59E764F236}"/>
                        </a:ext>
                      </a:extLst>
                    </p:cNvPr>
                    <p:cNvSpPr/>
                    <p:nvPr/>
                  </p:nvSpPr>
                  <p:spPr>
                    <a:xfrm>
                      <a:off x="2921971" y="4282809"/>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3" name="Oval 282">
                      <a:extLst>
                        <a:ext uri="{FF2B5EF4-FFF2-40B4-BE49-F238E27FC236}">
                          <a16:creationId xmlns:a16="http://schemas.microsoft.com/office/drawing/2014/main" id="{90585329-CEEB-4781-A92A-A76C109A12BA}"/>
                        </a:ext>
                      </a:extLst>
                    </p:cNvPr>
                    <p:cNvSpPr/>
                    <p:nvPr/>
                  </p:nvSpPr>
                  <p:spPr>
                    <a:xfrm>
                      <a:off x="3506259" y="4471722"/>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4" name="Oval 283">
                      <a:extLst>
                        <a:ext uri="{FF2B5EF4-FFF2-40B4-BE49-F238E27FC236}">
                          <a16:creationId xmlns:a16="http://schemas.microsoft.com/office/drawing/2014/main" id="{ED2DB28A-9B2D-499B-B6E3-09DBEA154A6C}"/>
                        </a:ext>
                      </a:extLst>
                    </p:cNvPr>
                    <p:cNvSpPr/>
                    <p:nvPr/>
                  </p:nvSpPr>
                  <p:spPr>
                    <a:xfrm>
                      <a:off x="4090549" y="4528872"/>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5" name="Oval 284">
                      <a:extLst>
                        <a:ext uri="{FF2B5EF4-FFF2-40B4-BE49-F238E27FC236}">
                          <a16:creationId xmlns:a16="http://schemas.microsoft.com/office/drawing/2014/main" id="{4DDEC093-539B-4308-9987-9BFE654352AD}"/>
                        </a:ext>
                      </a:extLst>
                    </p:cNvPr>
                    <p:cNvSpPr/>
                    <p:nvPr/>
                  </p:nvSpPr>
                  <p:spPr>
                    <a:xfrm>
                      <a:off x="2337683" y="4357422"/>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6" name="Oval 285">
                      <a:extLst>
                        <a:ext uri="{FF2B5EF4-FFF2-40B4-BE49-F238E27FC236}">
                          <a16:creationId xmlns:a16="http://schemas.microsoft.com/office/drawing/2014/main" id="{31767F88-1872-42A2-B47D-B198325F55FC}"/>
                        </a:ext>
                      </a:extLst>
                    </p:cNvPr>
                    <p:cNvSpPr/>
                    <p:nvPr/>
                  </p:nvSpPr>
                  <p:spPr>
                    <a:xfrm>
                      <a:off x="1753395" y="3920860"/>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7" name="Oval 286">
                      <a:extLst>
                        <a:ext uri="{FF2B5EF4-FFF2-40B4-BE49-F238E27FC236}">
                          <a16:creationId xmlns:a16="http://schemas.microsoft.com/office/drawing/2014/main" id="{D6985E0E-5965-46E9-BA53-9980C3364BF2}"/>
                        </a:ext>
                      </a:extLst>
                    </p:cNvPr>
                    <p:cNvSpPr/>
                    <p:nvPr/>
                  </p:nvSpPr>
                  <p:spPr>
                    <a:xfrm>
                      <a:off x="2629827" y="4268522"/>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8" name="Oval 287">
                      <a:extLst>
                        <a:ext uri="{FF2B5EF4-FFF2-40B4-BE49-F238E27FC236}">
                          <a16:creationId xmlns:a16="http://schemas.microsoft.com/office/drawing/2014/main" id="{70BEB113-E919-4006-BFCA-459B3A393CA3}"/>
                        </a:ext>
                      </a:extLst>
                    </p:cNvPr>
                    <p:cNvSpPr/>
                    <p:nvPr/>
                  </p:nvSpPr>
                  <p:spPr>
                    <a:xfrm>
                      <a:off x="3214115" y="4417747"/>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9" name="Oval 288">
                      <a:extLst>
                        <a:ext uri="{FF2B5EF4-FFF2-40B4-BE49-F238E27FC236}">
                          <a16:creationId xmlns:a16="http://schemas.microsoft.com/office/drawing/2014/main" id="{DD1C060B-AFC7-4E44-AA45-65EB6DD89E85}"/>
                        </a:ext>
                      </a:extLst>
                    </p:cNvPr>
                    <p:cNvSpPr/>
                    <p:nvPr/>
                  </p:nvSpPr>
                  <p:spPr>
                    <a:xfrm>
                      <a:off x="3798403" y="4617771"/>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0" name="Oval 289">
                      <a:extLst>
                        <a:ext uri="{FF2B5EF4-FFF2-40B4-BE49-F238E27FC236}">
                          <a16:creationId xmlns:a16="http://schemas.microsoft.com/office/drawing/2014/main" id="{39C26015-AB55-47E2-B8FE-801B87AE32C8}"/>
                        </a:ext>
                      </a:extLst>
                    </p:cNvPr>
                    <p:cNvSpPr/>
                    <p:nvPr/>
                  </p:nvSpPr>
                  <p:spPr>
                    <a:xfrm>
                      <a:off x="2045539" y="4301860"/>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grpSp>
            </p:grpSp>
            <p:grpSp>
              <p:nvGrpSpPr>
                <p:cNvPr id="235" name="Group 234">
                  <a:extLst>
                    <a:ext uri="{FF2B5EF4-FFF2-40B4-BE49-F238E27FC236}">
                      <a16:creationId xmlns:a16="http://schemas.microsoft.com/office/drawing/2014/main" id="{B93BC615-855E-406B-95BA-AF6631832007}"/>
                    </a:ext>
                  </a:extLst>
                </p:cNvPr>
                <p:cNvGrpSpPr/>
                <p:nvPr/>
              </p:nvGrpSpPr>
              <p:grpSpPr>
                <a:xfrm>
                  <a:off x="1753395" y="3917950"/>
                  <a:ext cx="2415817" cy="339725"/>
                  <a:chOff x="1753395" y="3917950"/>
                  <a:chExt cx="2415817" cy="339725"/>
                </a:xfrm>
              </p:grpSpPr>
              <p:grpSp>
                <p:nvGrpSpPr>
                  <p:cNvPr id="236" name="Group 235">
                    <a:extLst>
                      <a:ext uri="{FF2B5EF4-FFF2-40B4-BE49-F238E27FC236}">
                        <a16:creationId xmlns:a16="http://schemas.microsoft.com/office/drawing/2014/main" id="{0C58C404-9F2A-41E2-A2C0-0528F9AD393A}"/>
                      </a:ext>
                    </a:extLst>
                  </p:cNvPr>
                  <p:cNvGrpSpPr/>
                  <p:nvPr/>
                </p:nvGrpSpPr>
                <p:grpSpPr>
                  <a:xfrm>
                    <a:off x="2040164" y="3917950"/>
                    <a:ext cx="2129048" cy="339725"/>
                    <a:chOff x="2040164" y="3917950"/>
                    <a:chExt cx="2129048" cy="339725"/>
                  </a:xfrm>
                </p:grpSpPr>
                <p:grpSp>
                  <p:nvGrpSpPr>
                    <p:cNvPr id="248" name="Group 247">
                      <a:extLst>
                        <a:ext uri="{FF2B5EF4-FFF2-40B4-BE49-F238E27FC236}">
                          <a16:creationId xmlns:a16="http://schemas.microsoft.com/office/drawing/2014/main" id="{BC55C420-5F4D-423A-833A-A54360D98631}"/>
                        </a:ext>
                      </a:extLst>
                    </p:cNvPr>
                    <p:cNvGrpSpPr/>
                    <p:nvPr/>
                  </p:nvGrpSpPr>
                  <p:grpSpPr>
                    <a:xfrm>
                      <a:off x="3503369" y="3917950"/>
                      <a:ext cx="80558" cy="180975"/>
                      <a:chOff x="3743571" y="3308401"/>
                      <a:chExt cx="80558" cy="722480"/>
                    </a:xfrm>
                  </p:grpSpPr>
                  <p:cxnSp>
                    <p:nvCxnSpPr>
                      <p:cNvPr id="277" name="Straight Connector 276">
                        <a:extLst>
                          <a:ext uri="{FF2B5EF4-FFF2-40B4-BE49-F238E27FC236}">
                            <a16:creationId xmlns:a16="http://schemas.microsoft.com/office/drawing/2014/main" id="{11986294-F87F-48BB-A2ED-1AF90173746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05B7FFB2-6356-4D7C-B184-D834833A83E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CD847DED-42E3-4F94-A0F1-2B83A0EB940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9" name="Group 248">
                      <a:extLst>
                        <a:ext uri="{FF2B5EF4-FFF2-40B4-BE49-F238E27FC236}">
                          <a16:creationId xmlns:a16="http://schemas.microsoft.com/office/drawing/2014/main" id="{D230C0AA-512B-43BF-BFD5-FB0DC816C1F5}"/>
                        </a:ext>
                      </a:extLst>
                    </p:cNvPr>
                    <p:cNvGrpSpPr/>
                    <p:nvPr/>
                  </p:nvGrpSpPr>
                  <p:grpSpPr>
                    <a:xfrm>
                      <a:off x="4088654" y="4070350"/>
                      <a:ext cx="80558" cy="187325"/>
                      <a:chOff x="3743571" y="3308401"/>
                      <a:chExt cx="80558" cy="722480"/>
                    </a:xfrm>
                  </p:grpSpPr>
                  <p:cxnSp>
                    <p:nvCxnSpPr>
                      <p:cNvPr id="274" name="Straight Connector 273">
                        <a:extLst>
                          <a:ext uri="{FF2B5EF4-FFF2-40B4-BE49-F238E27FC236}">
                            <a16:creationId xmlns:a16="http://schemas.microsoft.com/office/drawing/2014/main" id="{E94B7811-A724-4681-A3DD-350DF41C24F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A8E17012-FD6B-4905-A79E-68A259E0369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7985EAF4-DD54-4023-B4B7-BA1B0EDC61C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0" name="Group 249">
                      <a:extLst>
                        <a:ext uri="{FF2B5EF4-FFF2-40B4-BE49-F238E27FC236}">
                          <a16:creationId xmlns:a16="http://schemas.microsoft.com/office/drawing/2014/main" id="{B0822B44-9C27-4EE4-BEE8-5318925B6BAC}"/>
                        </a:ext>
                      </a:extLst>
                    </p:cNvPr>
                    <p:cNvGrpSpPr/>
                    <p:nvPr/>
                  </p:nvGrpSpPr>
                  <p:grpSpPr>
                    <a:xfrm>
                      <a:off x="2918087" y="3949926"/>
                      <a:ext cx="80558" cy="175986"/>
                      <a:chOff x="3743571" y="3308401"/>
                      <a:chExt cx="80558" cy="722480"/>
                    </a:xfrm>
                  </p:grpSpPr>
                  <p:cxnSp>
                    <p:nvCxnSpPr>
                      <p:cNvPr id="271" name="Straight Connector 270">
                        <a:extLst>
                          <a:ext uri="{FF2B5EF4-FFF2-40B4-BE49-F238E27FC236}">
                            <a16:creationId xmlns:a16="http://schemas.microsoft.com/office/drawing/2014/main" id="{3DCDC63D-4A85-4E7E-9710-1A9CF2AA578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0F9B70DA-FF87-48FD-968A-8419E3274F2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C6726054-1E9B-4520-9C37-23470DF9EB5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1" name="Group 250">
                      <a:extLst>
                        <a:ext uri="{FF2B5EF4-FFF2-40B4-BE49-F238E27FC236}">
                          <a16:creationId xmlns:a16="http://schemas.microsoft.com/office/drawing/2014/main" id="{F0128222-D425-4C21-A4E6-F138B3A6FA90}"/>
                        </a:ext>
                      </a:extLst>
                    </p:cNvPr>
                    <p:cNvGrpSpPr/>
                    <p:nvPr/>
                  </p:nvGrpSpPr>
                  <p:grpSpPr>
                    <a:xfrm>
                      <a:off x="2332805" y="4014770"/>
                      <a:ext cx="80558" cy="169199"/>
                      <a:chOff x="3743571" y="3308401"/>
                      <a:chExt cx="80558" cy="722480"/>
                    </a:xfrm>
                  </p:grpSpPr>
                  <p:cxnSp>
                    <p:nvCxnSpPr>
                      <p:cNvPr id="268" name="Straight Connector 267">
                        <a:extLst>
                          <a:ext uri="{FF2B5EF4-FFF2-40B4-BE49-F238E27FC236}">
                            <a16:creationId xmlns:a16="http://schemas.microsoft.com/office/drawing/2014/main" id="{0DD8979C-CD6D-4DD8-9633-0145F0D3E93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9E99EE2C-DAC6-4CFE-94BA-5A4950D19C8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C0713840-637C-4733-ADD8-ED733E8D061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2" name="Group 251">
                      <a:extLst>
                        <a:ext uri="{FF2B5EF4-FFF2-40B4-BE49-F238E27FC236}">
                          <a16:creationId xmlns:a16="http://schemas.microsoft.com/office/drawing/2014/main" id="{02B8F1F2-BE18-4475-90CA-08820842C546}"/>
                        </a:ext>
                      </a:extLst>
                    </p:cNvPr>
                    <p:cNvGrpSpPr/>
                    <p:nvPr/>
                  </p:nvGrpSpPr>
                  <p:grpSpPr>
                    <a:xfrm>
                      <a:off x="3210728" y="3969884"/>
                      <a:ext cx="80558" cy="177800"/>
                      <a:chOff x="3743571" y="3308401"/>
                      <a:chExt cx="80558" cy="722480"/>
                    </a:xfrm>
                  </p:grpSpPr>
                  <p:cxnSp>
                    <p:nvCxnSpPr>
                      <p:cNvPr id="265" name="Straight Connector 264">
                        <a:extLst>
                          <a:ext uri="{FF2B5EF4-FFF2-40B4-BE49-F238E27FC236}">
                            <a16:creationId xmlns:a16="http://schemas.microsoft.com/office/drawing/2014/main" id="{7BEE45A3-DB69-4236-AFD5-E73316E1354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8FF8B315-5357-4B68-BDBD-44ED893D2E9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39401E2F-AC2F-43E9-B1DC-C283287BFDE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3" name="Group 252">
                      <a:extLst>
                        <a:ext uri="{FF2B5EF4-FFF2-40B4-BE49-F238E27FC236}">
                          <a16:creationId xmlns:a16="http://schemas.microsoft.com/office/drawing/2014/main" id="{B2CA2A18-6836-49A5-B6B2-D77707987DC1}"/>
                        </a:ext>
                      </a:extLst>
                    </p:cNvPr>
                    <p:cNvGrpSpPr/>
                    <p:nvPr/>
                  </p:nvGrpSpPr>
                  <p:grpSpPr>
                    <a:xfrm>
                      <a:off x="3796010" y="3946526"/>
                      <a:ext cx="80558" cy="188911"/>
                      <a:chOff x="3743571" y="3308401"/>
                      <a:chExt cx="80558" cy="722480"/>
                    </a:xfrm>
                  </p:grpSpPr>
                  <p:cxnSp>
                    <p:nvCxnSpPr>
                      <p:cNvPr id="262" name="Straight Connector 261">
                        <a:extLst>
                          <a:ext uri="{FF2B5EF4-FFF2-40B4-BE49-F238E27FC236}">
                            <a16:creationId xmlns:a16="http://schemas.microsoft.com/office/drawing/2014/main" id="{A14CA503-3DC1-4D48-97F6-A97C3B5DEAD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32906977-A418-4590-A36A-08B6C4F0639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5F09839E-B21C-42FC-B35D-08A7B924351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4" name="Group 253">
                      <a:extLst>
                        <a:ext uri="{FF2B5EF4-FFF2-40B4-BE49-F238E27FC236}">
                          <a16:creationId xmlns:a16="http://schemas.microsoft.com/office/drawing/2014/main" id="{6AC59587-6A51-43D8-BAD0-308BED55F216}"/>
                        </a:ext>
                      </a:extLst>
                    </p:cNvPr>
                    <p:cNvGrpSpPr/>
                    <p:nvPr/>
                  </p:nvGrpSpPr>
                  <p:grpSpPr>
                    <a:xfrm>
                      <a:off x="2625446" y="3958998"/>
                      <a:ext cx="80558" cy="166914"/>
                      <a:chOff x="3743571" y="3308401"/>
                      <a:chExt cx="80558" cy="722480"/>
                    </a:xfrm>
                  </p:grpSpPr>
                  <p:cxnSp>
                    <p:nvCxnSpPr>
                      <p:cNvPr id="259" name="Straight Connector 258">
                        <a:extLst>
                          <a:ext uri="{FF2B5EF4-FFF2-40B4-BE49-F238E27FC236}">
                            <a16:creationId xmlns:a16="http://schemas.microsoft.com/office/drawing/2014/main" id="{2154E75F-542B-403C-A79A-C613DB7D8D6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1D50F070-EE63-4BF8-9906-2D87C2C78A5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33AFD49D-D9A8-4C91-9FE4-BB8497FF1DC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5" name="Group 254">
                      <a:extLst>
                        <a:ext uri="{FF2B5EF4-FFF2-40B4-BE49-F238E27FC236}">
                          <a16:creationId xmlns:a16="http://schemas.microsoft.com/office/drawing/2014/main" id="{3E42FA7D-E159-4B1E-98B1-30F135E8E05C}"/>
                        </a:ext>
                      </a:extLst>
                    </p:cNvPr>
                    <p:cNvGrpSpPr/>
                    <p:nvPr/>
                  </p:nvGrpSpPr>
                  <p:grpSpPr>
                    <a:xfrm>
                      <a:off x="2040164" y="4043362"/>
                      <a:ext cx="80558" cy="160563"/>
                      <a:chOff x="3743571" y="3308401"/>
                      <a:chExt cx="80558" cy="722480"/>
                    </a:xfrm>
                  </p:grpSpPr>
                  <p:cxnSp>
                    <p:nvCxnSpPr>
                      <p:cNvPr id="256" name="Straight Connector 255">
                        <a:extLst>
                          <a:ext uri="{FF2B5EF4-FFF2-40B4-BE49-F238E27FC236}">
                            <a16:creationId xmlns:a16="http://schemas.microsoft.com/office/drawing/2014/main" id="{14B84FFC-CAF8-4719-B5D2-E2766B9A092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0BA1D6D7-52E9-4275-A30B-DED7D703B45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FBE35A44-E669-40F4-923B-E9B0F2ACC41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37" name="Group 236">
                    <a:extLst>
                      <a:ext uri="{FF2B5EF4-FFF2-40B4-BE49-F238E27FC236}">
                        <a16:creationId xmlns:a16="http://schemas.microsoft.com/office/drawing/2014/main" id="{C7F919A2-7F3D-413B-8F25-8F53476B9A7A}"/>
                      </a:ext>
                    </a:extLst>
                  </p:cNvPr>
                  <p:cNvGrpSpPr/>
                  <p:nvPr/>
                </p:nvGrpSpPr>
                <p:grpSpPr>
                  <a:xfrm>
                    <a:off x="1753395" y="3920859"/>
                    <a:ext cx="2409111" cy="279919"/>
                    <a:chOff x="1753395" y="3922447"/>
                    <a:chExt cx="2409111" cy="279919"/>
                  </a:xfrm>
                </p:grpSpPr>
                <p:sp>
                  <p:nvSpPr>
                    <p:cNvPr id="239" name="Oval 238">
                      <a:extLst>
                        <a:ext uri="{FF2B5EF4-FFF2-40B4-BE49-F238E27FC236}">
                          <a16:creationId xmlns:a16="http://schemas.microsoft.com/office/drawing/2014/main" id="{C9B4C383-2851-4677-98E4-0D4205DB59E1}"/>
                        </a:ext>
                      </a:extLst>
                    </p:cNvPr>
                    <p:cNvSpPr/>
                    <p:nvPr/>
                  </p:nvSpPr>
                  <p:spPr>
                    <a:xfrm>
                      <a:off x="2921971" y="400817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0" name="Oval 239">
                      <a:extLst>
                        <a:ext uri="{FF2B5EF4-FFF2-40B4-BE49-F238E27FC236}">
                          <a16:creationId xmlns:a16="http://schemas.microsoft.com/office/drawing/2014/main" id="{DC86E88C-CEC4-4EA1-B2BD-66D102E82CE2}"/>
                        </a:ext>
                      </a:extLst>
                    </p:cNvPr>
                    <p:cNvSpPr/>
                    <p:nvPr/>
                  </p:nvSpPr>
                  <p:spPr>
                    <a:xfrm>
                      <a:off x="3506259" y="397642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1" name="Oval 240">
                      <a:extLst>
                        <a:ext uri="{FF2B5EF4-FFF2-40B4-BE49-F238E27FC236}">
                          <a16:creationId xmlns:a16="http://schemas.microsoft.com/office/drawing/2014/main" id="{D603D895-46B7-49A8-989E-AB92FD90C200}"/>
                        </a:ext>
                      </a:extLst>
                    </p:cNvPr>
                    <p:cNvSpPr/>
                    <p:nvPr/>
                  </p:nvSpPr>
                  <p:spPr>
                    <a:xfrm>
                      <a:off x="4090549" y="413040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2" name="Oval 241">
                      <a:extLst>
                        <a:ext uri="{FF2B5EF4-FFF2-40B4-BE49-F238E27FC236}">
                          <a16:creationId xmlns:a16="http://schemas.microsoft.com/office/drawing/2014/main" id="{555A2177-DBBC-41FA-A7C5-5C98C1CA304C}"/>
                        </a:ext>
                      </a:extLst>
                    </p:cNvPr>
                    <p:cNvSpPr/>
                    <p:nvPr/>
                  </p:nvSpPr>
                  <p:spPr>
                    <a:xfrm>
                      <a:off x="2337683" y="406373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3" name="Oval 242">
                      <a:extLst>
                        <a:ext uri="{FF2B5EF4-FFF2-40B4-BE49-F238E27FC236}">
                          <a16:creationId xmlns:a16="http://schemas.microsoft.com/office/drawing/2014/main" id="{3C369E0E-0DBE-4BA4-926E-A1F40C28FFC4}"/>
                        </a:ext>
                      </a:extLst>
                    </p:cNvPr>
                    <p:cNvSpPr/>
                    <p:nvPr/>
                  </p:nvSpPr>
                  <p:spPr>
                    <a:xfrm>
                      <a:off x="1753395" y="392244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4" name="Oval 243">
                      <a:extLst>
                        <a:ext uri="{FF2B5EF4-FFF2-40B4-BE49-F238E27FC236}">
                          <a16:creationId xmlns:a16="http://schemas.microsoft.com/office/drawing/2014/main" id="{BB02DEF9-1B0E-49A4-8D17-27195E908D5C}"/>
                        </a:ext>
                      </a:extLst>
                    </p:cNvPr>
                    <p:cNvSpPr/>
                    <p:nvPr/>
                  </p:nvSpPr>
                  <p:spPr>
                    <a:xfrm>
                      <a:off x="2629827" y="401293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5" name="Oval 244">
                      <a:extLst>
                        <a:ext uri="{FF2B5EF4-FFF2-40B4-BE49-F238E27FC236}">
                          <a16:creationId xmlns:a16="http://schemas.microsoft.com/office/drawing/2014/main" id="{31E3A35B-5476-45BF-A3EA-2E01BA0FD391}"/>
                        </a:ext>
                      </a:extLst>
                    </p:cNvPr>
                    <p:cNvSpPr/>
                    <p:nvPr/>
                  </p:nvSpPr>
                  <p:spPr>
                    <a:xfrm>
                      <a:off x="3214115" y="402563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6" name="Oval 245">
                      <a:extLst>
                        <a:ext uri="{FF2B5EF4-FFF2-40B4-BE49-F238E27FC236}">
                          <a16:creationId xmlns:a16="http://schemas.microsoft.com/office/drawing/2014/main" id="{56E3E38F-DBC3-4166-A470-BC0BA9143E4E}"/>
                        </a:ext>
                      </a:extLst>
                    </p:cNvPr>
                    <p:cNvSpPr/>
                    <p:nvPr/>
                  </p:nvSpPr>
                  <p:spPr>
                    <a:xfrm>
                      <a:off x="3798403" y="400817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7" name="Oval 246">
                      <a:extLst>
                        <a:ext uri="{FF2B5EF4-FFF2-40B4-BE49-F238E27FC236}">
                          <a16:creationId xmlns:a16="http://schemas.microsoft.com/office/drawing/2014/main" id="{44117462-C808-4C3E-936A-818DA1FD8C8E}"/>
                        </a:ext>
                      </a:extLst>
                    </p:cNvPr>
                    <p:cNvSpPr/>
                    <p:nvPr/>
                  </p:nvSpPr>
                  <p:spPr>
                    <a:xfrm>
                      <a:off x="2045539" y="409072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38" name="Freeform: Shape 32">
                    <a:extLst>
                      <a:ext uri="{FF2B5EF4-FFF2-40B4-BE49-F238E27FC236}">
                        <a16:creationId xmlns:a16="http://schemas.microsoft.com/office/drawing/2014/main" id="{48D33914-2A45-4084-8744-C4C596A14263}"/>
                      </a:ext>
                    </a:extLst>
                  </p:cNvPr>
                  <p:cNvSpPr/>
                  <p:nvPr/>
                </p:nvSpPr>
                <p:spPr>
                  <a:xfrm>
                    <a:off x="1785938" y="3959225"/>
                    <a:ext cx="2339975" cy="204788"/>
                  </a:xfrm>
                  <a:custGeom>
                    <a:avLst/>
                    <a:gdLst>
                      <a:gd name="connsiteX0" fmla="*/ 0 w 2339975"/>
                      <a:gd name="connsiteY0" fmla="*/ 0 h 204788"/>
                      <a:gd name="connsiteX1" fmla="*/ 290512 w 2339975"/>
                      <a:gd name="connsiteY1" fmla="*/ 160338 h 204788"/>
                      <a:gd name="connsiteX2" fmla="*/ 587375 w 2339975"/>
                      <a:gd name="connsiteY2" fmla="*/ 136525 h 204788"/>
                      <a:gd name="connsiteX3" fmla="*/ 876300 w 2339975"/>
                      <a:gd name="connsiteY3" fmla="*/ 82550 h 204788"/>
                      <a:gd name="connsiteX4" fmla="*/ 1173162 w 2339975"/>
                      <a:gd name="connsiteY4" fmla="*/ 80963 h 204788"/>
                      <a:gd name="connsiteX5" fmla="*/ 1463675 w 2339975"/>
                      <a:gd name="connsiteY5" fmla="*/ 101600 h 204788"/>
                      <a:gd name="connsiteX6" fmla="*/ 1754187 w 2339975"/>
                      <a:gd name="connsiteY6" fmla="*/ 50800 h 204788"/>
                      <a:gd name="connsiteX7" fmla="*/ 2049462 w 2339975"/>
                      <a:gd name="connsiteY7" fmla="*/ 80963 h 204788"/>
                      <a:gd name="connsiteX8" fmla="*/ 2339975 w 2339975"/>
                      <a:gd name="connsiteY8" fmla="*/ 204788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975" h="204788">
                        <a:moveTo>
                          <a:pt x="0" y="0"/>
                        </a:moveTo>
                        <a:lnTo>
                          <a:pt x="290512" y="160338"/>
                        </a:lnTo>
                        <a:lnTo>
                          <a:pt x="587375" y="136525"/>
                        </a:lnTo>
                        <a:lnTo>
                          <a:pt x="876300" y="82550"/>
                        </a:lnTo>
                        <a:lnTo>
                          <a:pt x="1173162" y="80963"/>
                        </a:lnTo>
                        <a:lnTo>
                          <a:pt x="1463675" y="101600"/>
                        </a:lnTo>
                        <a:lnTo>
                          <a:pt x="1754187" y="50800"/>
                        </a:lnTo>
                        <a:lnTo>
                          <a:pt x="2049462" y="80963"/>
                        </a:lnTo>
                        <a:lnTo>
                          <a:pt x="2339975" y="204788"/>
                        </a:lnTo>
                      </a:path>
                    </a:pathLst>
                  </a:custGeom>
                  <a:noFill/>
                  <a:ln w="254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9" name="Group 8"/>
              <p:cNvGrpSpPr/>
              <p:nvPr/>
            </p:nvGrpSpPr>
            <p:grpSpPr>
              <a:xfrm>
                <a:off x="4930448" y="3635514"/>
                <a:ext cx="3327744" cy="2014274"/>
                <a:chOff x="4930448" y="3424342"/>
                <a:chExt cx="3327744" cy="2370399"/>
              </a:xfrm>
            </p:grpSpPr>
            <p:sp>
              <p:nvSpPr>
                <p:cNvPr id="36" name="Freeform: Shape 203">
                  <a:extLst>
                    <a:ext uri="{FF2B5EF4-FFF2-40B4-BE49-F238E27FC236}">
                      <a16:creationId xmlns:a16="http://schemas.microsoft.com/office/drawing/2014/main" id="{C41054B4-BE2F-4E5C-AEB6-426290662AD2}"/>
                    </a:ext>
                  </a:extLst>
                </p:cNvPr>
                <p:cNvSpPr/>
                <p:nvPr/>
              </p:nvSpPr>
              <p:spPr>
                <a:xfrm>
                  <a:off x="5840413" y="4335183"/>
                  <a:ext cx="2339975" cy="808037"/>
                </a:xfrm>
                <a:custGeom>
                  <a:avLst/>
                  <a:gdLst>
                    <a:gd name="connsiteX0" fmla="*/ 0 w 2339975"/>
                    <a:gd name="connsiteY0" fmla="*/ 0 h 808037"/>
                    <a:gd name="connsiteX1" fmla="*/ 295275 w 2339975"/>
                    <a:gd name="connsiteY1" fmla="*/ 314325 h 808037"/>
                    <a:gd name="connsiteX2" fmla="*/ 585787 w 2339975"/>
                    <a:gd name="connsiteY2" fmla="*/ 508000 h 808037"/>
                    <a:gd name="connsiteX3" fmla="*/ 881062 w 2339975"/>
                    <a:gd name="connsiteY3" fmla="*/ 655637 h 808037"/>
                    <a:gd name="connsiteX4" fmla="*/ 1171575 w 2339975"/>
                    <a:gd name="connsiteY4" fmla="*/ 706437 h 808037"/>
                    <a:gd name="connsiteX5" fmla="*/ 1463675 w 2339975"/>
                    <a:gd name="connsiteY5" fmla="*/ 773112 h 808037"/>
                    <a:gd name="connsiteX6" fmla="*/ 1754187 w 2339975"/>
                    <a:gd name="connsiteY6" fmla="*/ 793750 h 808037"/>
                    <a:gd name="connsiteX7" fmla="*/ 2046287 w 2339975"/>
                    <a:gd name="connsiteY7" fmla="*/ 728662 h 808037"/>
                    <a:gd name="connsiteX8" fmla="*/ 2339975 w 2339975"/>
                    <a:gd name="connsiteY8" fmla="*/ 808037 h 808037"/>
                    <a:gd name="connsiteX0" fmla="*/ 0 w 2339975"/>
                    <a:gd name="connsiteY0" fmla="*/ 0 h 808037"/>
                    <a:gd name="connsiteX1" fmla="*/ 295275 w 2339975"/>
                    <a:gd name="connsiteY1" fmla="*/ 314325 h 808037"/>
                    <a:gd name="connsiteX2" fmla="*/ 585787 w 2339975"/>
                    <a:gd name="connsiteY2" fmla="*/ 508000 h 808037"/>
                    <a:gd name="connsiteX3" fmla="*/ 881062 w 2339975"/>
                    <a:gd name="connsiteY3" fmla="*/ 655637 h 808037"/>
                    <a:gd name="connsiteX4" fmla="*/ 1171575 w 2339975"/>
                    <a:gd name="connsiteY4" fmla="*/ 706437 h 808037"/>
                    <a:gd name="connsiteX5" fmla="*/ 1463675 w 2339975"/>
                    <a:gd name="connsiteY5" fmla="*/ 773112 h 808037"/>
                    <a:gd name="connsiteX6" fmla="*/ 1754187 w 2339975"/>
                    <a:gd name="connsiteY6" fmla="*/ 801687 h 808037"/>
                    <a:gd name="connsiteX7" fmla="*/ 2046287 w 2339975"/>
                    <a:gd name="connsiteY7" fmla="*/ 728662 h 808037"/>
                    <a:gd name="connsiteX8" fmla="*/ 2339975 w 2339975"/>
                    <a:gd name="connsiteY8" fmla="*/ 808037 h 80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975" h="808037">
                      <a:moveTo>
                        <a:pt x="0" y="0"/>
                      </a:moveTo>
                      <a:lnTo>
                        <a:pt x="295275" y="314325"/>
                      </a:lnTo>
                      <a:lnTo>
                        <a:pt x="585787" y="508000"/>
                      </a:lnTo>
                      <a:lnTo>
                        <a:pt x="881062" y="655637"/>
                      </a:lnTo>
                      <a:lnTo>
                        <a:pt x="1171575" y="706437"/>
                      </a:lnTo>
                      <a:lnTo>
                        <a:pt x="1463675" y="773112"/>
                      </a:lnTo>
                      <a:lnTo>
                        <a:pt x="1754187" y="801687"/>
                      </a:lnTo>
                      <a:lnTo>
                        <a:pt x="2046287" y="728662"/>
                      </a:lnTo>
                      <a:lnTo>
                        <a:pt x="2339975" y="808037"/>
                      </a:lnTo>
                    </a:path>
                  </a:pathLst>
                </a:cu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Shape 204">
                  <a:extLst>
                    <a:ext uri="{FF2B5EF4-FFF2-40B4-BE49-F238E27FC236}">
                      <a16:creationId xmlns:a16="http://schemas.microsoft.com/office/drawing/2014/main" id="{07922231-E26B-4198-8FF7-0C7CF0C69050}"/>
                    </a:ext>
                  </a:extLst>
                </p:cNvPr>
                <p:cNvSpPr/>
                <p:nvPr/>
              </p:nvSpPr>
              <p:spPr>
                <a:xfrm>
                  <a:off x="5840413" y="3835120"/>
                  <a:ext cx="2338387" cy="495300"/>
                </a:xfrm>
                <a:custGeom>
                  <a:avLst/>
                  <a:gdLst>
                    <a:gd name="connsiteX0" fmla="*/ 0 w 2338387"/>
                    <a:gd name="connsiteY0" fmla="*/ 495300 h 495300"/>
                    <a:gd name="connsiteX1" fmla="*/ 296862 w 2338387"/>
                    <a:gd name="connsiteY1" fmla="*/ 363538 h 495300"/>
                    <a:gd name="connsiteX2" fmla="*/ 587375 w 2338387"/>
                    <a:gd name="connsiteY2" fmla="*/ 298450 h 495300"/>
                    <a:gd name="connsiteX3" fmla="*/ 879475 w 2338387"/>
                    <a:gd name="connsiteY3" fmla="*/ 200025 h 495300"/>
                    <a:gd name="connsiteX4" fmla="*/ 1173162 w 2338387"/>
                    <a:gd name="connsiteY4" fmla="*/ 158750 h 495300"/>
                    <a:gd name="connsiteX5" fmla="*/ 1460500 w 2338387"/>
                    <a:gd name="connsiteY5" fmla="*/ 92075 h 495300"/>
                    <a:gd name="connsiteX6" fmla="*/ 1755775 w 2338387"/>
                    <a:gd name="connsiteY6" fmla="*/ 57150 h 495300"/>
                    <a:gd name="connsiteX7" fmla="*/ 2046287 w 2338387"/>
                    <a:gd name="connsiteY7" fmla="*/ 30163 h 495300"/>
                    <a:gd name="connsiteX8" fmla="*/ 2338387 w 2338387"/>
                    <a:gd name="connsiteY8"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8387" h="495300">
                      <a:moveTo>
                        <a:pt x="0" y="495300"/>
                      </a:moveTo>
                      <a:lnTo>
                        <a:pt x="296862" y="363538"/>
                      </a:lnTo>
                      <a:lnTo>
                        <a:pt x="587375" y="298450"/>
                      </a:lnTo>
                      <a:lnTo>
                        <a:pt x="879475" y="200025"/>
                      </a:lnTo>
                      <a:lnTo>
                        <a:pt x="1173162" y="158750"/>
                      </a:lnTo>
                      <a:lnTo>
                        <a:pt x="1460500" y="92075"/>
                      </a:lnTo>
                      <a:lnTo>
                        <a:pt x="1755775" y="57150"/>
                      </a:lnTo>
                      <a:lnTo>
                        <a:pt x="2046287" y="30163"/>
                      </a:lnTo>
                      <a:lnTo>
                        <a:pt x="2338387" y="0"/>
                      </a:lnTo>
                    </a:path>
                  </a:pathLst>
                </a:cu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Freeform: Shape 6">
                  <a:extLst>
                    <a:ext uri="{FF2B5EF4-FFF2-40B4-BE49-F238E27FC236}">
                      <a16:creationId xmlns:a16="http://schemas.microsoft.com/office/drawing/2014/main" id="{AB3F83EE-ACF5-48C6-A0DA-635E9FCE85E3}"/>
                    </a:ext>
                  </a:extLst>
                </p:cNvPr>
                <p:cNvSpPr/>
                <p:nvPr/>
              </p:nvSpPr>
              <p:spPr>
                <a:xfrm>
                  <a:off x="5701696" y="3534692"/>
                  <a:ext cx="2480279" cy="1821799"/>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id="{B4DC1A14-7484-4E97-A087-61905E9B4DA2}"/>
                    </a:ext>
                  </a:extLst>
                </p:cNvPr>
                <p:cNvGrpSpPr/>
                <p:nvPr/>
              </p:nvGrpSpPr>
              <p:grpSpPr>
                <a:xfrm>
                  <a:off x="5841605" y="5358919"/>
                  <a:ext cx="2341471" cy="61200"/>
                  <a:chOff x="1787130" y="4876599"/>
                  <a:chExt cx="2341471" cy="61200"/>
                </a:xfrm>
              </p:grpSpPr>
              <p:cxnSp>
                <p:nvCxnSpPr>
                  <p:cNvPr id="217" name="Straight Connector 216">
                    <a:extLst>
                      <a:ext uri="{FF2B5EF4-FFF2-40B4-BE49-F238E27FC236}">
                        <a16:creationId xmlns:a16="http://schemas.microsoft.com/office/drawing/2014/main" id="{AD500DE3-C42E-47A7-A9D3-34861A60A7FD}"/>
                      </a:ext>
                    </a:extLst>
                  </p:cNvPr>
                  <p:cNvCxnSpPr/>
                  <p:nvPr/>
                </p:nvCxnSpPr>
                <p:spPr>
                  <a:xfrm rot="5400000">
                    <a:off x="3512634"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CEA726D7-498A-46C5-82A0-97B340FD56C2}"/>
                      </a:ext>
                    </a:extLst>
                  </p:cNvPr>
                  <p:cNvCxnSpPr/>
                  <p:nvPr/>
                </p:nvCxnSpPr>
                <p:spPr>
                  <a:xfrm rot="5400000">
                    <a:off x="2927266"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3798487F-E158-44DE-B0C0-87017494986A}"/>
                      </a:ext>
                    </a:extLst>
                  </p:cNvPr>
                  <p:cNvCxnSpPr/>
                  <p:nvPr/>
                </p:nvCxnSpPr>
                <p:spPr>
                  <a:xfrm rot="5400000">
                    <a:off x="2341898"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CE118880-C9B3-4FE0-A7B5-A650CE958182}"/>
                      </a:ext>
                    </a:extLst>
                  </p:cNvPr>
                  <p:cNvCxnSpPr/>
                  <p:nvPr/>
                </p:nvCxnSpPr>
                <p:spPr>
                  <a:xfrm rot="5400000">
                    <a:off x="1756530"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9318D560-EA54-4F15-B454-31A32447E116}"/>
                      </a:ext>
                    </a:extLst>
                  </p:cNvPr>
                  <p:cNvCxnSpPr/>
                  <p:nvPr/>
                </p:nvCxnSpPr>
                <p:spPr>
                  <a:xfrm rot="5400000">
                    <a:off x="4098001"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81E4D52C-3D1F-4241-BDA6-E7F5CF41C87C}"/>
                      </a:ext>
                    </a:extLst>
                  </p:cNvPr>
                  <p:cNvCxnSpPr/>
                  <p:nvPr/>
                </p:nvCxnSpPr>
                <p:spPr>
                  <a:xfrm rot="5400000">
                    <a:off x="3219950"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D2180151-1E91-4A06-BD0E-EABEC65AB559}"/>
                      </a:ext>
                    </a:extLst>
                  </p:cNvPr>
                  <p:cNvCxnSpPr/>
                  <p:nvPr/>
                </p:nvCxnSpPr>
                <p:spPr>
                  <a:xfrm rot="5400000">
                    <a:off x="2634582"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55CDDE5D-E769-4EE3-8E76-353AA178A312}"/>
                      </a:ext>
                    </a:extLst>
                  </p:cNvPr>
                  <p:cNvCxnSpPr/>
                  <p:nvPr/>
                </p:nvCxnSpPr>
                <p:spPr>
                  <a:xfrm rot="5400000">
                    <a:off x="2049214"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E2E18C0B-1B29-4248-B946-A1FA745DE4BD}"/>
                      </a:ext>
                    </a:extLst>
                  </p:cNvPr>
                  <p:cNvCxnSpPr/>
                  <p:nvPr/>
                </p:nvCxnSpPr>
                <p:spPr>
                  <a:xfrm rot="5400000">
                    <a:off x="3805318"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0" name="Group 39">
                  <a:extLst>
                    <a:ext uri="{FF2B5EF4-FFF2-40B4-BE49-F238E27FC236}">
                      <a16:creationId xmlns:a16="http://schemas.microsoft.com/office/drawing/2014/main" id="{FB98C593-3434-4694-BED7-080B2BEBCED6}"/>
                    </a:ext>
                  </a:extLst>
                </p:cNvPr>
                <p:cNvGrpSpPr/>
                <p:nvPr/>
              </p:nvGrpSpPr>
              <p:grpSpPr>
                <a:xfrm>
                  <a:off x="5767724" y="5412372"/>
                  <a:ext cx="2490468" cy="217315"/>
                  <a:chOff x="1726128" y="5038404"/>
                  <a:chExt cx="2490468" cy="217315"/>
                </a:xfrm>
              </p:grpSpPr>
              <p:sp>
                <p:nvSpPr>
                  <p:cNvPr id="208" name="TextBox 207">
                    <a:extLst>
                      <a:ext uri="{FF2B5EF4-FFF2-40B4-BE49-F238E27FC236}">
                        <a16:creationId xmlns:a16="http://schemas.microsoft.com/office/drawing/2014/main" id="{3647E09B-5560-434B-AC93-C6FE256D229B}"/>
                      </a:ext>
                    </a:extLst>
                  </p:cNvPr>
                  <p:cNvSpPr txBox="1"/>
                  <p:nvPr/>
                </p:nvSpPr>
                <p:spPr>
                  <a:xfrm>
                    <a:off x="4065345"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8</a:t>
                    </a:r>
                  </a:p>
                </p:txBody>
              </p:sp>
              <p:sp>
                <p:nvSpPr>
                  <p:cNvPr id="209" name="TextBox 208">
                    <a:extLst>
                      <a:ext uri="{FF2B5EF4-FFF2-40B4-BE49-F238E27FC236}">
                        <a16:creationId xmlns:a16="http://schemas.microsoft.com/office/drawing/2014/main" id="{3F92E489-7261-4DE5-A330-DF462746E51B}"/>
                      </a:ext>
                    </a:extLst>
                  </p:cNvPr>
                  <p:cNvSpPr txBox="1"/>
                  <p:nvPr/>
                </p:nvSpPr>
                <p:spPr>
                  <a:xfrm>
                    <a:off x="3477275"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6</a:t>
                    </a:r>
                  </a:p>
                </p:txBody>
              </p:sp>
              <p:sp>
                <p:nvSpPr>
                  <p:cNvPr id="210" name="TextBox 209">
                    <a:extLst>
                      <a:ext uri="{FF2B5EF4-FFF2-40B4-BE49-F238E27FC236}">
                        <a16:creationId xmlns:a16="http://schemas.microsoft.com/office/drawing/2014/main" id="{14577926-8FF5-4448-9E91-5328F27D85E2}"/>
                      </a:ext>
                    </a:extLst>
                  </p:cNvPr>
                  <p:cNvSpPr txBox="1"/>
                  <p:nvPr/>
                </p:nvSpPr>
                <p:spPr>
                  <a:xfrm>
                    <a:off x="2893560"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4</a:t>
                    </a:r>
                  </a:p>
                </p:txBody>
              </p:sp>
              <p:sp>
                <p:nvSpPr>
                  <p:cNvPr id="211" name="TextBox 210">
                    <a:extLst>
                      <a:ext uri="{FF2B5EF4-FFF2-40B4-BE49-F238E27FC236}">
                        <a16:creationId xmlns:a16="http://schemas.microsoft.com/office/drawing/2014/main" id="{8BA6E8F6-EAB3-486E-AF94-83D4D043D30E}"/>
                      </a:ext>
                    </a:extLst>
                  </p:cNvPr>
                  <p:cNvSpPr txBox="1"/>
                  <p:nvPr/>
                </p:nvSpPr>
                <p:spPr>
                  <a:xfrm>
                    <a:off x="2309844"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2</a:t>
                    </a:r>
                  </a:p>
                </p:txBody>
              </p:sp>
              <p:sp>
                <p:nvSpPr>
                  <p:cNvPr id="212" name="TextBox 211">
                    <a:extLst>
                      <a:ext uri="{FF2B5EF4-FFF2-40B4-BE49-F238E27FC236}">
                        <a16:creationId xmlns:a16="http://schemas.microsoft.com/office/drawing/2014/main" id="{01435483-AF37-451F-B6EA-BE847D4799B5}"/>
                      </a:ext>
                    </a:extLst>
                  </p:cNvPr>
                  <p:cNvSpPr txBox="1"/>
                  <p:nvPr/>
                </p:nvSpPr>
                <p:spPr>
                  <a:xfrm>
                    <a:off x="1726128"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0</a:t>
                    </a:r>
                  </a:p>
                </p:txBody>
              </p:sp>
              <p:sp>
                <p:nvSpPr>
                  <p:cNvPr id="213" name="TextBox 212">
                    <a:extLst>
                      <a:ext uri="{FF2B5EF4-FFF2-40B4-BE49-F238E27FC236}">
                        <a16:creationId xmlns:a16="http://schemas.microsoft.com/office/drawing/2014/main" id="{BCC15F15-0193-4FE8-898D-10D08BB1ADF8}"/>
                      </a:ext>
                    </a:extLst>
                  </p:cNvPr>
                  <p:cNvSpPr txBox="1"/>
                  <p:nvPr/>
                </p:nvSpPr>
                <p:spPr>
                  <a:xfrm>
                    <a:off x="2020050"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a:t>
                    </a:r>
                  </a:p>
                </p:txBody>
              </p:sp>
              <p:sp>
                <p:nvSpPr>
                  <p:cNvPr id="214" name="TextBox 213">
                    <a:extLst>
                      <a:ext uri="{FF2B5EF4-FFF2-40B4-BE49-F238E27FC236}">
                        <a16:creationId xmlns:a16="http://schemas.microsoft.com/office/drawing/2014/main" id="{EF9251FB-DE1D-4913-8C5C-ED6E3878B825}"/>
                      </a:ext>
                    </a:extLst>
                  </p:cNvPr>
                  <p:cNvSpPr txBox="1"/>
                  <p:nvPr/>
                </p:nvSpPr>
                <p:spPr>
                  <a:xfrm>
                    <a:off x="3769883"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7</a:t>
                    </a:r>
                  </a:p>
                </p:txBody>
              </p:sp>
              <p:sp>
                <p:nvSpPr>
                  <p:cNvPr id="215" name="TextBox 214">
                    <a:extLst>
                      <a:ext uri="{FF2B5EF4-FFF2-40B4-BE49-F238E27FC236}">
                        <a16:creationId xmlns:a16="http://schemas.microsoft.com/office/drawing/2014/main" id="{632817D0-53F1-421F-BA4E-1C22B79597D9}"/>
                      </a:ext>
                    </a:extLst>
                  </p:cNvPr>
                  <p:cNvSpPr txBox="1"/>
                  <p:nvPr/>
                </p:nvSpPr>
                <p:spPr>
                  <a:xfrm>
                    <a:off x="3186168"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5</a:t>
                    </a:r>
                  </a:p>
                </p:txBody>
              </p:sp>
              <p:sp>
                <p:nvSpPr>
                  <p:cNvPr id="216" name="TextBox 215">
                    <a:extLst>
                      <a:ext uri="{FF2B5EF4-FFF2-40B4-BE49-F238E27FC236}">
                        <a16:creationId xmlns:a16="http://schemas.microsoft.com/office/drawing/2014/main" id="{DA5A5DC5-5C87-45AD-8189-14D2F41A5F3D}"/>
                      </a:ext>
                    </a:extLst>
                  </p:cNvPr>
                  <p:cNvSpPr txBox="1"/>
                  <p:nvPr/>
                </p:nvSpPr>
                <p:spPr>
                  <a:xfrm>
                    <a:off x="2602452"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3</a:t>
                    </a:r>
                  </a:p>
                </p:txBody>
              </p:sp>
            </p:grpSp>
            <p:sp>
              <p:nvSpPr>
                <p:cNvPr id="41" name="TextBox 40">
                  <a:extLst>
                    <a:ext uri="{FF2B5EF4-FFF2-40B4-BE49-F238E27FC236}">
                      <a16:creationId xmlns:a16="http://schemas.microsoft.com/office/drawing/2014/main" id="{5AF6C5F3-CF64-4532-8600-706F74B1CD45}"/>
                    </a:ext>
                  </a:extLst>
                </p:cNvPr>
                <p:cNvSpPr txBox="1"/>
                <p:nvPr/>
              </p:nvSpPr>
              <p:spPr>
                <a:xfrm>
                  <a:off x="5841605" y="5541206"/>
                  <a:ext cx="2336607" cy="253535"/>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Year</a:t>
                  </a:r>
                </a:p>
              </p:txBody>
            </p:sp>
            <p:sp>
              <p:nvSpPr>
                <p:cNvPr id="42" name="TextBox 41">
                  <a:extLst>
                    <a:ext uri="{FF2B5EF4-FFF2-40B4-BE49-F238E27FC236}">
                      <a16:creationId xmlns:a16="http://schemas.microsoft.com/office/drawing/2014/main" id="{C381B021-9BED-4B8F-8E13-008E2B3A0263}"/>
                    </a:ext>
                  </a:extLst>
                </p:cNvPr>
                <p:cNvSpPr txBox="1"/>
                <p:nvPr/>
              </p:nvSpPr>
              <p:spPr>
                <a:xfrm>
                  <a:off x="5256862" y="5024032"/>
                  <a:ext cx="378830" cy="217315"/>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Calibri"/>
                    <a:ea typeface="+mn-ea"/>
                    <a:cs typeface="+mn-cs"/>
                  </a:endParaRPr>
                </a:p>
              </p:txBody>
            </p:sp>
            <p:grpSp>
              <p:nvGrpSpPr>
                <p:cNvPr id="43" name="Group 42">
                  <a:extLst>
                    <a:ext uri="{FF2B5EF4-FFF2-40B4-BE49-F238E27FC236}">
                      <a16:creationId xmlns:a16="http://schemas.microsoft.com/office/drawing/2014/main" id="{94BF8E0A-E4AA-43BC-897D-F8B80C37910F}"/>
                    </a:ext>
                  </a:extLst>
                </p:cNvPr>
                <p:cNvGrpSpPr/>
                <p:nvPr/>
              </p:nvGrpSpPr>
              <p:grpSpPr>
                <a:xfrm>
                  <a:off x="5357343" y="3424342"/>
                  <a:ext cx="278348" cy="1811592"/>
                  <a:chOff x="5357343" y="3049972"/>
                  <a:chExt cx="278348" cy="1811592"/>
                </a:xfrm>
              </p:grpSpPr>
              <p:sp>
                <p:nvSpPr>
                  <p:cNvPr id="203" name="TextBox 202">
                    <a:extLst>
                      <a:ext uri="{FF2B5EF4-FFF2-40B4-BE49-F238E27FC236}">
                        <a16:creationId xmlns:a16="http://schemas.microsoft.com/office/drawing/2014/main" id="{77E6BEF2-07F2-407D-BB79-41055B210E00}"/>
                      </a:ext>
                    </a:extLst>
                  </p:cNvPr>
                  <p:cNvSpPr txBox="1"/>
                  <p:nvPr/>
                </p:nvSpPr>
                <p:spPr>
                  <a:xfrm>
                    <a:off x="5357343" y="3440529"/>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0.5</a:t>
                    </a:r>
                  </a:p>
                </p:txBody>
              </p:sp>
              <p:sp>
                <p:nvSpPr>
                  <p:cNvPr id="204" name="TextBox 203">
                    <a:extLst>
                      <a:ext uri="{FF2B5EF4-FFF2-40B4-BE49-F238E27FC236}">
                        <a16:creationId xmlns:a16="http://schemas.microsoft.com/office/drawing/2014/main" id="{A9FF59DB-A207-47D9-9AFE-6297DD55BBBD}"/>
                      </a:ext>
                    </a:extLst>
                  </p:cNvPr>
                  <p:cNvSpPr txBox="1"/>
                  <p:nvPr/>
                </p:nvSpPr>
                <p:spPr>
                  <a:xfrm>
                    <a:off x="5396822" y="3049972"/>
                    <a:ext cx="238869"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1.0</a:t>
                    </a:r>
                  </a:p>
                </p:txBody>
              </p:sp>
              <p:sp>
                <p:nvSpPr>
                  <p:cNvPr id="205" name="TextBox 204">
                    <a:extLst>
                      <a:ext uri="{FF2B5EF4-FFF2-40B4-BE49-F238E27FC236}">
                        <a16:creationId xmlns:a16="http://schemas.microsoft.com/office/drawing/2014/main" id="{1DFCF39F-15E8-40A2-A44C-F6F0E42936B4}"/>
                      </a:ext>
                    </a:extLst>
                  </p:cNvPr>
                  <p:cNvSpPr txBox="1"/>
                  <p:nvPr/>
                </p:nvSpPr>
                <p:spPr>
                  <a:xfrm>
                    <a:off x="5357343" y="4644249"/>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Calibri"/>
                        <a:ea typeface="+mn-ea"/>
                        <a:cs typeface="+mn-cs"/>
                      </a:rPr>
                      <a:t>-1.0</a:t>
                    </a:r>
                  </a:p>
                </p:txBody>
              </p:sp>
              <p:sp>
                <p:nvSpPr>
                  <p:cNvPr id="206" name="TextBox 205">
                    <a:extLst>
                      <a:ext uri="{FF2B5EF4-FFF2-40B4-BE49-F238E27FC236}">
                        <a16:creationId xmlns:a16="http://schemas.microsoft.com/office/drawing/2014/main" id="{3F2C261D-AA9D-4B90-9DFD-4D3FA0E18295}"/>
                      </a:ext>
                    </a:extLst>
                  </p:cNvPr>
                  <p:cNvSpPr txBox="1"/>
                  <p:nvPr/>
                </p:nvSpPr>
                <p:spPr>
                  <a:xfrm>
                    <a:off x="5357343" y="4248783"/>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Calibri"/>
                        <a:ea typeface="+mn-ea"/>
                        <a:cs typeface="+mn-cs"/>
                      </a:rPr>
                      <a:t>-0.5</a:t>
                    </a:r>
                  </a:p>
                </p:txBody>
              </p:sp>
              <p:sp>
                <p:nvSpPr>
                  <p:cNvPr id="207" name="TextBox 206">
                    <a:extLst>
                      <a:ext uri="{FF2B5EF4-FFF2-40B4-BE49-F238E27FC236}">
                        <a16:creationId xmlns:a16="http://schemas.microsoft.com/office/drawing/2014/main" id="{4369002E-3CC5-4DF3-BC47-B493FB3B2FBA}"/>
                      </a:ext>
                    </a:extLst>
                  </p:cNvPr>
                  <p:cNvSpPr txBox="1"/>
                  <p:nvPr/>
                </p:nvSpPr>
                <p:spPr>
                  <a:xfrm>
                    <a:off x="5357343" y="3846964"/>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0</a:t>
                    </a:r>
                  </a:p>
                </p:txBody>
              </p:sp>
            </p:grpSp>
            <p:sp>
              <p:nvSpPr>
                <p:cNvPr id="44" name="TextBox 43">
                  <a:extLst>
                    <a:ext uri="{FF2B5EF4-FFF2-40B4-BE49-F238E27FC236}">
                      <a16:creationId xmlns:a16="http://schemas.microsoft.com/office/drawing/2014/main" id="{3FD9822F-3DB4-4248-83FA-9B5F7486729B}"/>
                    </a:ext>
                  </a:extLst>
                </p:cNvPr>
                <p:cNvSpPr txBox="1"/>
                <p:nvPr/>
              </p:nvSpPr>
              <p:spPr>
                <a:xfrm rot="16200000">
                  <a:off x="4096501" y="4356330"/>
                  <a:ext cx="1834094" cy="1661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Change in HbA</a:t>
                  </a:r>
                  <a:r>
                    <a:rPr kumimoji="0" lang="en-GB" sz="1200" b="1" i="0" u="none" strike="noStrike" kern="1200" cap="none" spc="0" normalizeH="0" baseline="-25000" noProof="0" dirty="0">
                      <a:ln>
                        <a:noFill/>
                      </a:ln>
                      <a:solidFill>
                        <a:srgbClr val="000000"/>
                      </a:solidFill>
                      <a:effectLst/>
                      <a:uLnTx/>
                      <a:uFillTx/>
                      <a:latin typeface="Calibri"/>
                      <a:ea typeface="+mn-ea"/>
                      <a:cs typeface="+mn-cs"/>
                    </a:rPr>
                    <a:t>1c</a:t>
                  </a:r>
                  <a:r>
                    <a:rPr kumimoji="0" lang="en-GB" sz="1200" b="1" i="0" u="none" strike="noStrike" kern="1200" cap="none" spc="0" normalizeH="0" baseline="0" noProof="0" dirty="0">
                      <a:ln>
                        <a:noFill/>
                      </a:ln>
                      <a:solidFill>
                        <a:srgbClr val="000000"/>
                      </a:solidFill>
                      <a:effectLst/>
                      <a:uLnTx/>
                      <a:uFillTx/>
                      <a:latin typeface="Calibri"/>
                      <a:ea typeface="+mn-ea"/>
                      <a:cs typeface="+mn-cs"/>
                    </a:rPr>
                    <a:t> (%)</a:t>
                  </a:r>
                </a:p>
              </p:txBody>
            </p:sp>
            <p:grpSp>
              <p:nvGrpSpPr>
                <p:cNvPr id="46" name="Group 45">
                  <a:extLst>
                    <a:ext uri="{FF2B5EF4-FFF2-40B4-BE49-F238E27FC236}">
                      <a16:creationId xmlns:a16="http://schemas.microsoft.com/office/drawing/2014/main" id="{38A4E83F-637C-4CE5-943F-5CECF41DC916}"/>
                    </a:ext>
                  </a:extLst>
                </p:cNvPr>
                <p:cNvGrpSpPr/>
                <p:nvPr/>
              </p:nvGrpSpPr>
              <p:grpSpPr>
                <a:xfrm>
                  <a:off x="5638246" y="3534784"/>
                  <a:ext cx="61200" cy="1593263"/>
                  <a:chOff x="5638246" y="3160414"/>
                  <a:chExt cx="61200" cy="1593263"/>
                </a:xfrm>
              </p:grpSpPr>
              <p:cxnSp>
                <p:nvCxnSpPr>
                  <p:cNvPr id="194" name="Straight Connector 193">
                    <a:extLst>
                      <a:ext uri="{FF2B5EF4-FFF2-40B4-BE49-F238E27FC236}">
                        <a16:creationId xmlns:a16="http://schemas.microsoft.com/office/drawing/2014/main" id="{F35DA8E5-1DF3-4198-92E9-70FDFC745EDA}"/>
                      </a:ext>
                    </a:extLst>
                  </p:cNvPr>
                  <p:cNvCxnSpPr/>
                  <p:nvPr/>
                </p:nvCxnSpPr>
                <p:spPr>
                  <a:xfrm>
                    <a:off x="5638246" y="395704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F475378A-900E-4DE5-9D32-FC14DCB97D3C}"/>
                      </a:ext>
                    </a:extLst>
                  </p:cNvPr>
                  <p:cNvCxnSpPr/>
                  <p:nvPr/>
                </p:nvCxnSpPr>
                <p:spPr>
                  <a:xfrm>
                    <a:off x="5638246" y="475367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7D96D820-682C-4D1E-BB4D-8AC492589885}"/>
                      </a:ext>
                    </a:extLst>
                  </p:cNvPr>
                  <p:cNvCxnSpPr/>
                  <p:nvPr/>
                </p:nvCxnSpPr>
                <p:spPr>
                  <a:xfrm>
                    <a:off x="5638246" y="316041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E223A14D-2BFD-4B52-92B1-834A0D300CF0}"/>
                      </a:ext>
                    </a:extLst>
                  </p:cNvPr>
                  <p:cNvCxnSpPr/>
                  <p:nvPr/>
                </p:nvCxnSpPr>
                <p:spPr>
                  <a:xfrm>
                    <a:off x="5638246" y="355873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4BF75D2B-151D-4029-8F7D-9185F915CA8D}"/>
                      </a:ext>
                    </a:extLst>
                  </p:cNvPr>
                  <p:cNvCxnSpPr/>
                  <p:nvPr/>
                </p:nvCxnSpPr>
                <p:spPr>
                  <a:xfrm>
                    <a:off x="5638246" y="435536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47" name="Straight Connector 46">
                  <a:extLst>
                    <a:ext uri="{FF2B5EF4-FFF2-40B4-BE49-F238E27FC236}">
                      <a16:creationId xmlns:a16="http://schemas.microsoft.com/office/drawing/2014/main" id="{4B052EB7-CA42-414F-B81E-8E8A281D9DBA}"/>
                    </a:ext>
                  </a:extLst>
                </p:cNvPr>
                <p:cNvCxnSpPr/>
                <p:nvPr/>
              </p:nvCxnSpPr>
              <p:spPr>
                <a:xfrm>
                  <a:off x="5638246" y="433287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48" name="Group 47">
                  <a:extLst>
                    <a:ext uri="{FF2B5EF4-FFF2-40B4-BE49-F238E27FC236}">
                      <a16:creationId xmlns:a16="http://schemas.microsoft.com/office/drawing/2014/main" id="{02C48E1D-BC2E-4DD4-B697-830D6A102760}"/>
                    </a:ext>
                  </a:extLst>
                </p:cNvPr>
                <p:cNvGrpSpPr/>
                <p:nvPr/>
              </p:nvGrpSpPr>
              <p:grpSpPr>
                <a:xfrm>
                  <a:off x="7557844" y="3797021"/>
                  <a:ext cx="80558" cy="185738"/>
                  <a:chOff x="3743571" y="3308401"/>
                  <a:chExt cx="80558" cy="722480"/>
                </a:xfrm>
              </p:grpSpPr>
              <p:cxnSp>
                <p:nvCxnSpPr>
                  <p:cNvPr id="191" name="Straight Connector 190">
                    <a:extLst>
                      <a:ext uri="{FF2B5EF4-FFF2-40B4-BE49-F238E27FC236}">
                        <a16:creationId xmlns:a16="http://schemas.microsoft.com/office/drawing/2014/main" id="{6EFEFBA6-B5F4-4D75-9FAD-A94196F06DD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2C9865B4-F070-4FB0-88B4-10BA92EF7821}"/>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83A8A0B-E68F-4ED3-9352-29FC0D176E4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9" name="Group 48">
                  <a:extLst>
                    <a:ext uri="{FF2B5EF4-FFF2-40B4-BE49-F238E27FC236}">
                      <a16:creationId xmlns:a16="http://schemas.microsoft.com/office/drawing/2014/main" id="{0BE5EA61-0FF5-4542-8017-E6A56C306C6D}"/>
                    </a:ext>
                  </a:extLst>
                </p:cNvPr>
                <p:cNvGrpSpPr/>
                <p:nvPr/>
              </p:nvGrpSpPr>
              <p:grpSpPr>
                <a:xfrm>
                  <a:off x="8143129" y="3684309"/>
                  <a:ext cx="80558" cy="298450"/>
                  <a:chOff x="3743571" y="3308401"/>
                  <a:chExt cx="80558" cy="722480"/>
                </a:xfrm>
              </p:grpSpPr>
              <p:cxnSp>
                <p:nvCxnSpPr>
                  <p:cNvPr id="188" name="Straight Connector 187">
                    <a:extLst>
                      <a:ext uri="{FF2B5EF4-FFF2-40B4-BE49-F238E27FC236}">
                        <a16:creationId xmlns:a16="http://schemas.microsoft.com/office/drawing/2014/main" id="{E2B9751B-5506-48F0-8412-A081EAA58C2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437A7A9D-AF35-462D-A064-58CAB741888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DB038838-73C9-4070-8C86-A0CB00EA1A7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400644F2-A206-4636-831C-C8A037AA413D}"/>
                    </a:ext>
                  </a:extLst>
                </p:cNvPr>
                <p:cNvGrpSpPr/>
                <p:nvPr/>
              </p:nvGrpSpPr>
              <p:grpSpPr>
                <a:xfrm>
                  <a:off x="6972562" y="3914495"/>
                  <a:ext cx="80558" cy="166688"/>
                  <a:chOff x="3743571" y="3308401"/>
                  <a:chExt cx="80558" cy="722480"/>
                </a:xfrm>
              </p:grpSpPr>
              <p:cxnSp>
                <p:nvCxnSpPr>
                  <p:cNvPr id="185" name="Straight Connector 184">
                    <a:extLst>
                      <a:ext uri="{FF2B5EF4-FFF2-40B4-BE49-F238E27FC236}">
                        <a16:creationId xmlns:a16="http://schemas.microsoft.com/office/drawing/2014/main" id="{36FF871E-B7E3-400C-8DF9-4030755B19D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E386CE9E-EDEC-4E95-95FA-2E582B9E8E3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A59E28E5-90F9-4146-9C15-F28781D5C25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1" name="Group 50">
                  <a:extLst>
                    <a:ext uri="{FF2B5EF4-FFF2-40B4-BE49-F238E27FC236}">
                      <a16:creationId xmlns:a16="http://schemas.microsoft.com/office/drawing/2014/main" id="{E7FE0F3C-D58B-4FEE-8ADE-E3ACB22D378E}"/>
                    </a:ext>
                  </a:extLst>
                </p:cNvPr>
                <p:cNvGrpSpPr/>
                <p:nvPr/>
              </p:nvGrpSpPr>
              <p:grpSpPr>
                <a:xfrm>
                  <a:off x="6387280" y="4052607"/>
                  <a:ext cx="80558" cy="166687"/>
                  <a:chOff x="3743571" y="3308401"/>
                  <a:chExt cx="80558" cy="722480"/>
                </a:xfrm>
              </p:grpSpPr>
              <p:cxnSp>
                <p:nvCxnSpPr>
                  <p:cNvPr id="182" name="Straight Connector 181">
                    <a:extLst>
                      <a:ext uri="{FF2B5EF4-FFF2-40B4-BE49-F238E27FC236}">
                        <a16:creationId xmlns:a16="http://schemas.microsoft.com/office/drawing/2014/main" id="{A763A5FF-53B9-4417-8557-2C254E9E26B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1D24DF18-8E61-4162-A4B0-CC661561AD3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7665580D-536B-4FFD-9DB4-01C573876F9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2" name="Group 51">
                  <a:extLst>
                    <a:ext uri="{FF2B5EF4-FFF2-40B4-BE49-F238E27FC236}">
                      <a16:creationId xmlns:a16="http://schemas.microsoft.com/office/drawing/2014/main" id="{ED7D8023-4FDB-4D53-9F76-5031F5236362}"/>
                    </a:ext>
                  </a:extLst>
                </p:cNvPr>
                <p:cNvGrpSpPr/>
                <p:nvPr/>
              </p:nvGrpSpPr>
              <p:grpSpPr>
                <a:xfrm>
                  <a:off x="7265203" y="3843058"/>
                  <a:ext cx="80558" cy="168275"/>
                  <a:chOff x="3743571" y="3308401"/>
                  <a:chExt cx="80558" cy="722480"/>
                </a:xfrm>
              </p:grpSpPr>
              <p:cxnSp>
                <p:nvCxnSpPr>
                  <p:cNvPr id="179" name="Straight Connector 178">
                    <a:extLst>
                      <a:ext uri="{FF2B5EF4-FFF2-40B4-BE49-F238E27FC236}">
                        <a16:creationId xmlns:a16="http://schemas.microsoft.com/office/drawing/2014/main" id="{B38D13C6-E345-4DC8-9C4F-1BDE0991954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06B89E53-60E6-48BD-B45C-6CEF58ECA35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0D12D204-0BD3-4F4F-9B40-8303701126C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a:extLst>
                    <a:ext uri="{FF2B5EF4-FFF2-40B4-BE49-F238E27FC236}">
                      <a16:creationId xmlns:a16="http://schemas.microsoft.com/office/drawing/2014/main" id="{44D0FC99-EEC5-4B77-BA23-601B0CA014C8}"/>
                    </a:ext>
                  </a:extLst>
                </p:cNvPr>
                <p:cNvGrpSpPr/>
                <p:nvPr/>
              </p:nvGrpSpPr>
              <p:grpSpPr>
                <a:xfrm>
                  <a:off x="7850485" y="3762094"/>
                  <a:ext cx="80558" cy="214313"/>
                  <a:chOff x="3743571" y="3308401"/>
                  <a:chExt cx="80558" cy="722480"/>
                </a:xfrm>
              </p:grpSpPr>
              <p:cxnSp>
                <p:nvCxnSpPr>
                  <p:cNvPr id="176" name="Straight Connector 175">
                    <a:extLst>
                      <a:ext uri="{FF2B5EF4-FFF2-40B4-BE49-F238E27FC236}">
                        <a16:creationId xmlns:a16="http://schemas.microsoft.com/office/drawing/2014/main" id="{164CD6AA-0B57-4E48-B371-9369F0A01AE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72AEADE5-A6CB-47E3-A5B6-E12C429296D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4FBE8D0F-51D4-48CA-A926-BE2EEC424EE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882A6905-5BED-485A-8F5F-0A702B67B179}"/>
                    </a:ext>
                  </a:extLst>
                </p:cNvPr>
                <p:cNvGrpSpPr/>
                <p:nvPr/>
              </p:nvGrpSpPr>
              <p:grpSpPr>
                <a:xfrm>
                  <a:off x="6679921" y="3954183"/>
                  <a:ext cx="80558" cy="168275"/>
                  <a:chOff x="3743571" y="3308401"/>
                  <a:chExt cx="80558" cy="722480"/>
                </a:xfrm>
              </p:grpSpPr>
              <p:cxnSp>
                <p:nvCxnSpPr>
                  <p:cNvPr id="173" name="Straight Connector 172">
                    <a:extLst>
                      <a:ext uri="{FF2B5EF4-FFF2-40B4-BE49-F238E27FC236}">
                        <a16:creationId xmlns:a16="http://schemas.microsoft.com/office/drawing/2014/main" id="{7D5B24E2-2E51-4B63-A964-FF032744C45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EBEAE6F8-A863-45C1-BE83-78D72A9474D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87585D72-51F4-476C-AA23-E4A8733CEB1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5" name="Group 54">
                  <a:extLst>
                    <a:ext uri="{FF2B5EF4-FFF2-40B4-BE49-F238E27FC236}">
                      <a16:creationId xmlns:a16="http://schemas.microsoft.com/office/drawing/2014/main" id="{0AE51D02-7994-4974-8CC7-D087089B407F}"/>
                    </a:ext>
                  </a:extLst>
                </p:cNvPr>
                <p:cNvGrpSpPr/>
                <p:nvPr/>
              </p:nvGrpSpPr>
              <p:grpSpPr>
                <a:xfrm>
                  <a:off x="6094639" y="4122457"/>
                  <a:ext cx="80558" cy="160338"/>
                  <a:chOff x="3743571" y="3308401"/>
                  <a:chExt cx="80558" cy="722480"/>
                </a:xfrm>
              </p:grpSpPr>
              <p:cxnSp>
                <p:nvCxnSpPr>
                  <p:cNvPr id="170" name="Straight Connector 169">
                    <a:extLst>
                      <a:ext uri="{FF2B5EF4-FFF2-40B4-BE49-F238E27FC236}">
                        <a16:creationId xmlns:a16="http://schemas.microsoft.com/office/drawing/2014/main" id="{54AED17F-33B5-411F-BCEB-48F105E89EB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38573B6D-7675-43B0-A1BB-4EA20B7E1A0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B574A85D-8837-4541-AA69-DBBAD6CE097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E8880136-3D23-46E2-AD65-5377BD360D60}"/>
                    </a:ext>
                  </a:extLst>
                </p:cNvPr>
                <p:cNvGrpSpPr/>
                <p:nvPr/>
              </p:nvGrpSpPr>
              <p:grpSpPr>
                <a:xfrm>
                  <a:off x="5807870" y="3800931"/>
                  <a:ext cx="2409111" cy="569429"/>
                  <a:chOff x="1753395" y="4099662"/>
                  <a:chExt cx="2409111" cy="569429"/>
                </a:xfrm>
                <a:solidFill>
                  <a:schemeClr val="accent1"/>
                </a:solidFill>
              </p:grpSpPr>
              <p:sp>
                <p:nvSpPr>
                  <p:cNvPr id="161" name="Oval 160">
                    <a:extLst>
                      <a:ext uri="{FF2B5EF4-FFF2-40B4-BE49-F238E27FC236}">
                        <a16:creationId xmlns:a16="http://schemas.microsoft.com/office/drawing/2014/main" id="{F89E8537-BF5C-48A6-828B-4EBAAFFDB87A}"/>
                      </a:ext>
                    </a:extLst>
                  </p:cNvPr>
                  <p:cNvSpPr/>
                  <p:nvPr/>
                </p:nvSpPr>
                <p:spPr>
                  <a:xfrm>
                    <a:off x="2921971" y="4257912"/>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2" name="Oval 161">
                    <a:extLst>
                      <a:ext uri="{FF2B5EF4-FFF2-40B4-BE49-F238E27FC236}">
                        <a16:creationId xmlns:a16="http://schemas.microsoft.com/office/drawing/2014/main" id="{EE670363-7764-4C89-9AA5-E32FDE0FCEEF}"/>
                      </a:ext>
                    </a:extLst>
                  </p:cNvPr>
                  <p:cNvSpPr/>
                  <p:nvPr/>
                </p:nvSpPr>
                <p:spPr>
                  <a:xfrm>
                    <a:off x="3506259" y="4153231"/>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3" name="Oval 162">
                    <a:extLst>
                      <a:ext uri="{FF2B5EF4-FFF2-40B4-BE49-F238E27FC236}">
                        <a16:creationId xmlns:a16="http://schemas.microsoft.com/office/drawing/2014/main" id="{6ACE1414-A7BD-436D-A5E4-534A668338A6}"/>
                      </a:ext>
                    </a:extLst>
                  </p:cNvPr>
                  <p:cNvSpPr/>
                  <p:nvPr/>
                </p:nvSpPr>
                <p:spPr>
                  <a:xfrm>
                    <a:off x="4090549" y="4099662"/>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4" name="Oval 163">
                    <a:extLst>
                      <a:ext uri="{FF2B5EF4-FFF2-40B4-BE49-F238E27FC236}">
                        <a16:creationId xmlns:a16="http://schemas.microsoft.com/office/drawing/2014/main" id="{7A53022A-9CC1-4C58-BC33-C0BF5B0B7279}"/>
                      </a:ext>
                    </a:extLst>
                  </p:cNvPr>
                  <p:cNvSpPr/>
                  <p:nvPr/>
                </p:nvSpPr>
                <p:spPr>
                  <a:xfrm>
                    <a:off x="2337683" y="4397086"/>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5" name="Oval 164">
                    <a:extLst>
                      <a:ext uri="{FF2B5EF4-FFF2-40B4-BE49-F238E27FC236}">
                        <a16:creationId xmlns:a16="http://schemas.microsoft.com/office/drawing/2014/main" id="{BA961EE5-9479-4107-8E49-D8058882F65F}"/>
                      </a:ext>
                    </a:extLst>
                  </p:cNvPr>
                  <p:cNvSpPr/>
                  <p:nvPr/>
                </p:nvSpPr>
                <p:spPr>
                  <a:xfrm>
                    <a:off x="1753395" y="4597134"/>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6" name="Oval 165">
                    <a:extLst>
                      <a:ext uri="{FF2B5EF4-FFF2-40B4-BE49-F238E27FC236}">
                        <a16:creationId xmlns:a16="http://schemas.microsoft.com/office/drawing/2014/main" id="{FBE4F5A3-E1B7-4238-A99A-E7638740ABCA}"/>
                      </a:ext>
                    </a:extLst>
                  </p:cNvPr>
                  <p:cNvSpPr/>
                  <p:nvPr/>
                </p:nvSpPr>
                <p:spPr>
                  <a:xfrm>
                    <a:off x="2629827" y="4300399"/>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7" name="Oval 166">
                    <a:extLst>
                      <a:ext uri="{FF2B5EF4-FFF2-40B4-BE49-F238E27FC236}">
                        <a16:creationId xmlns:a16="http://schemas.microsoft.com/office/drawing/2014/main" id="{591B9134-BF14-476A-9E0F-A2EDD27700CD}"/>
                      </a:ext>
                    </a:extLst>
                  </p:cNvPr>
                  <p:cNvSpPr/>
                  <p:nvPr/>
                </p:nvSpPr>
                <p:spPr>
                  <a:xfrm>
                    <a:off x="3214115" y="4191347"/>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8" name="Oval 167">
                    <a:extLst>
                      <a:ext uri="{FF2B5EF4-FFF2-40B4-BE49-F238E27FC236}">
                        <a16:creationId xmlns:a16="http://schemas.microsoft.com/office/drawing/2014/main" id="{66959286-7DEE-496B-8C5D-0300136658F7}"/>
                      </a:ext>
                    </a:extLst>
                  </p:cNvPr>
                  <p:cNvSpPr/>
                  <p:nvPr/>
                </p:nvSpPr>
                <p:spPr>
                  <a:xfrm>
                    <a:off x="3798403" y="4129029"/>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9" name="Oval 168">
                    <a:extLst>
                      <a:ext uri="{FF2B5EF4-FFF2-40B4-BE49-F238E27FC236}">
                        <a16:creationId xmlns:a16="http://schemas.microsoft.com/office/drawing/2014/main" id="{B30B628C-11E9-4195-9815-30C31F46AFD4}"/>
                      </a:ext>
                    </a:extLst>
                  </p:cNvPr>
                  <p:cNvSpPr/>
                  <p:nvPr/>
                </p:nvSpPr>
                <p:spPr>
                  <a:xfrm>
                    <a:off x="2045539" y="4465105"/>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7" name="Group 56">
                  <a:extLst>
                    <a:ext uri="{FF2B5EF4-FFF2-40B4-BE49-F238E27FC236}">
                      <a16:creationId xmlns:a16="http://schemas.microsoft.com/office/drawing/2014/main" id="{43D8B1E3-4E85-4D57-8377-D20F4F8B60BB}"/>
                    </a:ext>
                  </a:extLst>
                </p:cNvPr>
                <p:cNvGrpSpPr/>
                <p:nvPr/>
              </p:nvGrpSpPr>
              <p:grpSpPr>
                <a:xfrm>
                  <a:off x="6094639" y="4559021"/>
                  <a:ext cx="2129048" cy="747712"/>
                  <a:chOff x="6094639" y="4184651"/>
                  <a:chExt cx="2129048" cy="747712"/>
                </a:xfrm>
              </p:grpSpPr>
              <p:grpSp>
                <p:nvGrpSpPr>
                  <p:cNvPr id="129" name="Group 128">
                    <a:extLst>
                      <a:ext uri="{FF2B5EF4-FFF2-40B4-BE49-F238E27FC236}">
                        <a16:creationId xmlns:a16="http://schemas.microsoft.com/office/drawing/2014/main" id="{14351D00-874D-4BE9-9F7A-BE5436249252}"/>
                      </a:ext>
                    </a:extLst>
                  </p:cNvPr>
                  <p:cNvGrpSpPr/>
                  <p:nvPr/>
                </p:nvGrpSpPr>
                <p:grpSpPr>
                  <a:xfrm>
                    <a:off x="7557844" y="4656139"/>
                    <a:ext cx="80558" cy="225424"/>
                    <a:chOff x="3743571" y="3308401"/>
                    <a:chExt cx="80558" cy="722480"/>
                  </a:xfrm>
                </p:grpSpPr>
                <p:cxnSp>
                  <p:nvCxnSpPr>
                    <p:cNvPr id="158" name="Straight Connector 157">
                      <a:extLst>
                        <a:ext uri="{FF2B5EF4-FFF2-40B4-BE49-F238E27FC236}">
                          <a16:creationId xmlns:a16="http://schemas.microsoft.com/office/drawing/2014/main" id="{F303AAB7-26F5-4F9A-AAC0-4461491063E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A4F2D944-F4CE-4338-B474-E3F8768D358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C701C275-5310-4052-B09F-FAFB442AA6B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0" name="Group 129">
                    <a:extLst>
                      <a:ext uri="{FF2B5EF4-FFF2-40B4-BE49-F238E27FC236}">
                        <a16:creationId xmlns:a16="http://schemas.microsoft.com/office/drawing/2014/main" id="{49BF3533-E48F-4251-8610-41A3A76B9772}"/>
                      </a:ext>
                    </a:extLst>
                  </p:cNvPr>
                  <p:cNvGrpSpPr/>
                  <p:nvPr/>
                </p:nvGrpSpPr>
                <p:grpSpPr>
                  <a:xfrm>
                    <a:off x="8143129" y="4605338"/>
                    <a:ext cx="80558" cy="327025"/>
                    <a:chOff x="3743571" y="3308401"/>
                    <a:chExt cx="80558" cy="722480"/>
                  </a:xfrm>
                </p:grpSpPr>
                <p:cxnSp>
                  <p:nvCxnSpPr>
                    <p:cNvPr id="155" name="Straight Connector 154">
                      <a:extLst>
                        <a:ext uri="{FF2B5EF4-FFF2-40B4-BE49-F238E27FC236}">
                          <a16:creationId xmlns:a16="http://schemas.microsoft.com/office/drawing/2014/main" id="{26DE5227-357F-45E9-8540-7CD7B75EF36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7D376951-DD36-43DF-871C-A02372E4308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6712A28B-4B8B-44B6-8E8A-DD9958C310C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1" name="Group 130">
                    <a:extLst>
                      <a:ext uri="{FF2B5EF4-FFF2-40B4-BE49-F238E27FC236}">
                        <a16:creationId xmlns:a16="http://schemas.microsoft.com/office/drawing/2014/main" id="{C7DEA6A3-264E-4631-A113-4CEC89F21C1B}"/>
                      </a:ext>
                    </a:extLst>
                  </p:cNvPr>
                  <p:cNvGrpSpPr/>
                  <p:nvPr/>
                </p:nvGrpSpPr>
                <p:grpSpPr>
                  <a:xfrm>
                    <a:off x="6972562" y="4572000"/>
                    <a:ext cx="80558" cy="203200"/>
                    <a:chOff x="3743571" y="3308401"/>
                    <a:chExt cx="80558" cy="722480"/>
                  </a:xfrm>
                </p:grpSpPr>
                <p:cxnSp>
                  <p:nvCxnSpPr>
                    <p:cNvPr id="152" name="Straight Connector 151">
                      <a:extLst>
                        <a:ext uri="{FF2B5EF4-FFF2-40B4-BE49-F238E27FC236}">
                          <a16:creationId xmlns:a16="http://schemas.microsoft.com/office/drawing/2014/main" id="{79CF9AD7-00B9-4309-9E71-0FB7A37FC93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545856BE-1C6B-4FBC-929D-CDEB61ADE24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FE3C779E-F0BB-40FF-A7EB-2E2F9283ED4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2" name="Group 131">
                    <a:extLst>
                      <a:ext uri="{FF2B5EF4-FFF2-40B4-BE49-F238E27FC236}">
                        <a16:creationId xmlns:a16="http://schemas.microsoft.com/office/drawing/2014/main" id="{EF71CDA8-7E44-43E1-8E94-90BCB8F941DC}"/>
                      </a:ext>
                    </a:extLst>
                  </p:cNvPr>
                  <p:cNvGrpSpPr/>
                  <p:nvPr/>
                </p:nvGrpSpPr>
                <p:grpSpPr>
                  <a:xfrm>
                    <a:off x="6387280" y="4368800"/>
                    <a:ext cx="80558" cy="204788"/>
                    <a:chOff x="3743571" y="3308401"/>
                    <a:chExt cx="80558" cy="722480"/>
                  </a:xfrm>
                </p:grpSpPr>
                <p:cxnSp>
                  <p:nvCxnSpPr>
                    <p:cNvPr id="149" name="Straight Connector 148">
                      <a:extLst>
                        <a:ext uri="{FF2B5EF4-FFF2-40B4-BE49-F238E27FC236}">
                          <a16:creationId xmlns:a16="http://schemas.microsoft.com/office/drawing/2014/main" id="{0572024A-12E5-4E93-870B-3ACE395F10D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4D386C19-E177-4386-970A-63295702D58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704758D2-8559-45BC-82D7-03E55AAA154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3" name="Group 132">
                    <a:extLst>
                      <a:ext uri="{FF2B5EF4-FFF2-40B4-BE49-F238E27FC236}">
                        <a16:creationId xmlns:a16="http://schemas.microsoft.com/office/drawing/2014/main" id="{36700172-5882-4A09-A5C9-FD108C37FAAB}"/>
                      </a:ext>
                    </a:extLst>
                  </p:cNvPr>
                  <p:cNvGrpSpPr/>
                  <p:nvPr/>
                </p:nvGrpSpPr>
                <p:grpSpPr>
                  <a:xfrm>
                    <a:off x="7265203" y="4635499"/>
                    <a:ext cx="80558" cy="214313"/>
                    <a:chOff x="3743571" y="3308401"/>
                    <a:chExt cx="80558" cy="722480"/>
                  </a:xfrm>
                </p:grpSpPr>
                <p:cxnSp>
                  <p:nvCxnSpPr>
                    <p:cNvPr id="146" name="Straight Connector 145">
                      <a:extLst>
                        <a:ext uri="{FF2B5EF4-FFF2-40B4-BE49-F238E27FC236}">
                          <a16:creationId xmlns:a16="http://schemas.microsoft.com/office/drawing/2014/main" id="{073A063D-1155-49F9-9881-5E55EF693E4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D2F0AD3C-8407-4350-9E76-56E798648961}"/>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9ADE820A-BF60-4713-89AD-07DAD3F1B7C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4" name="Group 133">
                    <a:extLst>
                      <a:ext uri="{FF2B5EF4-FFF2-40B4-BE49-F238E27FC236}">
                        <a16:creationId xmlns:a16="http://schemas.microsoft.com/office/drawing/2014/main" id="{7E6D3C37-0818-4C3C-83E7-1A3927325924}"/>
                      </a:ext>
                    </a:extLst>
                  </p:cNvPr>
                  <p:cNvGrpSpPr/>
                  <p:nvPr/>
                </p:nvGrpSpPr>
                <p:grpSpPr>
                  <a:xfrm>
                    <a:off x="7850485" y="4559302"/>
                    <a:ext cx="80558" cy="250823"/>
                    <a:chOff x="3743571" y="3308401"/>
                    <a:chExt cx="80558" cy="722480"/>
                  </a:xfrm>
                </p:grpSpPr>
                <p:cxnSp>
                  <p:nvCxnSpPr>
                    <p:cNvPr id="143" name="Straight Connector 142">
                      <a:extLst>
                        <a:ext uri="{FF2B5EF4-FFF2-40B4-BE49-F238E27FC236}">
                          <a16:creationId xmlns:a16="http://schemas.microsoft.com/office/drawing/2014/main" id="{30EDC100-BFCB-4EA8-9290-EAC47BA5228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C4293D37-0458-47C0-9DB5-BFA089CA6B1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46DF52A7-864D-49FA-BE40-CFA8F972286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5" name="Group 134">
                    <a:extLst>
                      <a:ext uri="{FF2B5EF4-FFF2-40B4-BE49-F238E27FC236}">
                        <a16:creationId xmlns:a16="http://schemas.microsoft.com/office/drawing/2014/main" id="{F92DBC24-231D-44EE-928E-C01E8E47EB6F}"/>
                      </a:ext>
                    </a:extLst>
                  </p:cNvPr>
                  <p:cNvGrpSpPr/>
                  <p:nvPr/>
                </p:nvGrpSpPr>
                <p:grpSpPr>
                  <a:xfrm>
                    <a:off x="6679921" y="4518025"/>
                    <a:ext cx="80558" cy="207963"/>
                    <a:chOff x="3743571" y="3308401"/>
                    <a:chExt cx="80558" cy="722480"/>
                  </a:xfrm>
                </p:grpSpPr>
                <p:cxnSp>
                  <p:nvCxnSpPr>
                    <p:cNvPr id="140" name="Straight Connector 139">
                      <a:extLst>
                        <a:ext uri="{FF2B5EF4-FFF2-40B4-BE49-F238E27FC236}">
                          <a16:creationId xmlns:a16="http://schemas.microsoft.com/office/drawing/2014/main" id="{18B307A0-2AB8-4C06-94C0-D79DB5494B3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3245D81E-FC21-4AD3-B859-5812BA6C924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CA77D319-A647-49A2-8C18-DCA5CC4990D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6" name="Group 135">
                    <a:extLst>
                      <a:ext uri="{FF2B5EF4-FFF2-40B4-BE49-F238E27FC236}">
                        <a16:creationId xmlns:a16="http://schemas.microsoft.com/office/drawing/2014/main" id="{47A9F350-A40A-475D-9C79-F2A8F5939D38}"/>
                      </a:ext>
                    </a:extLst>
                  </p:cNvPr>
                  <p:cNvGrpSpPr/>
                  <p:nvPr/>
                </p:nvGrpSpPr>
                <p:grpSpPr>
                  <a:xfrm>
                    <a:off x="6094639" y="4184651"/>
                    <a:ext cx="80558" cy="206374"/>
                    <a:chOff x="3743571" y="3308401"/>
                    <a:chExt cx="80558" cy="722480"/>
                  </a:xfrm>
                </p:grpSpPr>
                <p:cxnSp>
                  <p:nvCxnSpPr>
                    <p:cNvPr id="137" name="Straight Connector 136">
                      <a:extLst>
                        <a:ext uri="{FF2B5EF4-FFF2-40B4-BE49-F238E27FC236}">
                          <a16:creationId xmlns:a16="http://schemas.microsoft.com/office/drawing/2014/main" id="{4A41A9AB-19EF-4400-9FAD-1316C436052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BAF6CB02-A833-4349-B76A-B2F23123814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D68E66F2-0E7E-4F7C-9BFD-B617678C0A2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58" name="Group 57">
                  <a:extLst>
                    <a:ext uri="{FF2B5EF4-FFF2-40B4-BE49-F238E27FC236}">
                      <a16:creationId xmlns:a16="http://schemas.microsoft.com/office/drawing/2014/main" id="{158CA9A0-4F07-4948-A50B-5583655FFAA8}"/>
                    </a:ext>
                  </a:extLst>
                </p:cNvPr>
                <p:cNvGrpSpPr/>
                <p:nvPr/>
              </p:nvGrpSpPr>
              <p:grpSpPr>
                <a:xfrm>
                  <a:off x="5807870" y="4295230"/>
                  <a:ext cx="2409111" cy="886344"/>
                  <a:chOff x="1753395" y="3920860"/>
                  <a:chExt cx="2409111" cy="886344"/>
                </a:xfrm>
              </p:grpSpPr>
              <p:sp>
                <p:nvSpPr>
                  <p:cNvPr id="120" name="Oval 119">
                    <a:extLst>
                      <a:ext uri="{FF2B5EF4-FFF2-40B4-BE49-F238E27FC236}">
                        <a16:creationId xmlns:a16="http://schemas.microsoft.com/office/drawing/2014/main" id="{387398BF-F480-44BA-8DB9-474F7A492BC5}"/>
                      </a:ext>
                    </a:extLst>
                  </p:cNvPr>
                  <p:cNvSpPr/>
                  <p:nvPr/>
                </p:nvSpPr>
                <p:spPr>
                  <a:xfrm>
                    <a:off x="2921971" y="4633646"/>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Oval 120">
                    <a:extLst>
                      <a:ext uri="{FF2B5EF4-FFF2-40B4-BE49-F238E27FC236}">
                        <a16:creationId xmlns:a16="http://schemas.microsoft.com/office/drawing/2014/main" id="{DF4D4AFE-A7D4-438C-8D52-9C3827C018C6}"/>
                      </a:ext>
                    </a:extLst>
                  </p:cNvPr>
                  <p:cNvSpPr/>
                  <p:nvPr/>
                </p:nvSpPr>
                <p:spPr>
                  <a:xfrm>
                    <a:off x="3506259" y="4722547"/>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Oval 121">
                    <a:extLst>
                      <a:ext uri="{FF2B5EF4-FFF2-40B4-BE49-F238E27FC236}">
                        <a16:creationId xmlns:a16="http://schemas.microsoft.com/office/drawing/2014/main" id="{9FE80953-DEB8-411F-AB77-A59D1C030223}"/>
                      </a:ext>
                    </a:extLst>
                  </p:cNvPr>
                  <p:cNvSpPr/>
                  <p:nvPr/>
                </p:nvSpPr>
                <p:spPr>
                  <a:xfrm>
                    <a:off x="4090549" y="4735247"/>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3" name="Oval 122">
                    <a:extLst>
                      <a:ext uri="{FF2B5EF4-FFF2-40B4-BE49-F238E27FC236}">
                        <a16:creationId xmlns:a16="http://schemas.microsoft.com/office/drawing/2014/main" id="{535AE89E-5865-4FB6-818D-752FD1FB365E}"/>
                      </a:ext>
                    </a:extLst>
                  </p:cNvPr>
                  <p:cNvSpPr/>
                  <p:nvPr/>
                </p:nvSpPr>
                <p:spPr>
                  <a:xfrm>
                    <a:off x="2337683" y="4436797"/>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4" name="Oval 123">
                    <a:extLst>
                      <a:ext uri="{FF2B5EF4-FFF2-40B4-BE49-F238E27FC236}">
                        <a16:creationId xmlns:a16="http://schemas.microsoft.com/office/drawing/2014/main" id="{D04FCAF6-D651-4B42-8087-4542629BFC4E}"/>
                      </a:ext>
                    </a:extLst>
                  </p:cNvPr>
                  <p:cNvSpPr/>
                  <p:nvPr/>
                </p:nvSpPr>
                <p:spPr>
                  <a:xfrm>
                    <a:off x="1753395" y="3920860"/>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Oval 124">
                    <a:extLst>
                      <a:ext uri="{FF2B5EF4-FFF2-40B4-BE49-F238E27FC236}">
                        <a16:creationId xmlns:a16="http://schemas.microsoft.com/office/drawing/2014/main" id="{476647D4-1E9A-4520-93D4-CFC3FF0453F3}"/>
                      </a:ext>
                    </a:extLst>
                  </p:cNvPr>
                  <p:cNvSpPr/>
                  <p:nvPr/>
                </p:nvSpPr>
                <p:spPr>
                  <a:xfrm>
                    <a:off x="2629827" y="4582847"/>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Oval 125">
                    <a:extLst>
                      <a:ext uri="{FF2B5EF4-FFF2-40B4-BE49-F238E27FC236}">
                        <a16:creationId xmlns:a16="http://schemas.microsoft.com/office/drawing/2014/main" id="{5AE772D2-3F99-4BE8-BFF1-E1021D1D7889}"/>
                      </a:ext>
                    </a:extLst>
                  </p:cNvPr>
                  <p:cNvSpPr/>
                  <p:nvPr/>
                </p:nvSpPr>
                <p:spPr>
                  <a:xfrm>
                    <a:off x="3214115" y="4701909"/>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7" name="Oval 126">
                    <a:extLst>
                      <a:ext uri="{FF2B5EF4-FFF2-40B4-BE49-F238E27FC236}">
                        <a16:creationId xmlns:a16="http://schemas.microsoft.com/office/drawing/2014/main" id="{5098BEA4-307A-42D6-B058-63DCB8388585}"/>
                      </a:ext>
                    </a:extLst>
                  </p:cNvPr>
                  <p:cNvSpPr/>
                  <p:nvPr/>
                </p:nvSpPr>
                <p:spPr>
                  <a:xfrm>
                    <a:off x="3798403" y="4654283"/>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8" name="Oval 127">
                    <a:extLst>
                      <a:ext uri="{FF2B5EF4-FFF2-40B4-BE49-F238E27FC236}">
                        <a16:creationId xmlns:a16="http://schemas.microsoft.com/office/drawing/2014/main" id="{D6F8B471-FC1D-4BE7-9B88-704F6CDA2DF0}"/>
                      </a:ext>
                    </a:extLst>
                  </p:cNvPr>
                  <p:cNvSpPr/>
                  <p:nvPr/>
                </p:nvSpPr>
                <p:spPr>
                  <a:xfrm>
                    <a:off x="2045539" y="4243123"/>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p:txBody>
              </p:sp>
            </p:grpSp>
            <p:grpSp>
              <p:nvGrpSpPr>
                <p:cNvPr id="59" name="Group 58">
                  <a:extLst>
                    <a:ext uri="{FF2B5EF4-FFF2-40B4-BE49-F238E27FC236}">
                      <a16:creationId xmlns:a16="http://schemas.microsoft.com/office/drawing/2014/main" id="{4338ECE8-8E85-4508-9D82-46E38D8AAE2D}"/>
                    </a:ext>
                  </a:extLst>
                </p:cNvPr>
                <p:cNvGrpSpPr/>
                <p:nvPr/>
              </p:nvGrpSpPr>
              <p:grpSpPr>
                <a:xfrm>
                  <a:off x="6094639" y="4481233"/>
                  <a:ext cx="2129048" cy="271462"/>
                  <a:chOff x="6094639" y="4106863"/>
                  <a:chExt cx="2129048" cy="271462"/>
                </a:xfrm>
              </p:grpSpPr>
              <p:grpSp>
                <p:nvGrpSpPr>
                  <p:cNvPr id="83" name="Group 82">
                    <a:extLst>
                      <a:ext uri="{FF2B5EF4-FFF2-40B4-BE49-F238E27FC236}">
                        <a16:creationId xmlns:a16="http://schemas.microsoft.com/office/drawing/2014/main" id="{AB7403B6-42D9-46C9-A92D-E4684AE6FA35}"/>
                      </a:ext>
                    </a:extLst>
                  </p:cNvPr>
                  <p:cNvGrpSpPr/>
                  <p:nvPr/>
                </p:nvGrpSpPr>
                <p:grpSpPr>
                  <a:xfrm>
                    <a:off x="7557844" y="4270376"/>
                    <a:ext cx="80558" cy="95250"/>
                    <a:chOff x="3743571" y="3308401"/>
                    <a:chExt cx="80558" cy="722480"/>
                  </a:xfrm>
                </p:grpSpPr>
                <p:cxnSp>
                  <p:nvCxnSpPr>
                    <p:cNvPr id="117" name="Straight Connector 116">
                      <a:extLst>
                        <a:ext uri="{FF2B5EF4-FFF2-40B4-BE49-F238E27FC236}">
                          <a16:creationId xmlns:a16="http://schemas.microsoft.com/office/drawing/2014/main" id="{7A3CFC4D-699F-4B99-91F3-C434579027F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FD799F88-28A9-4FEF-8B38-33339AC2B0B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2FB646E0-8768-4C13-9553-72A743A81AC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3BF3DA90-4A50-43EB-A33D-211C6CEA6979}"/>
                      </a:ext>
                    </a:extLst>
                  </p:cNvPr>
                  <p:cNvGrpSpPr/>
                  <p:nvPr/>
                </p:nvGrpSpPr>
                <p:grpSpPr>
                  <a:xfrm>
                    <a:off x="8143129" y="4225925"/>
                    <a:ext cx="80558" cy="96837"/>
                    <a:chOff x="3743571" y="3308401"/>
                    <a:chExt cx="80558" cy="722480"/>
                  </a:xfrm>
                </p:grpSpPr>
                <p:cxnSp>
                  <p:nvCxnSpPr>
                    <p:cNvPr id="114" name="Straight Connector 113">
                      <a:extLst>
                        <a:ext uri="{FF2B5EF4-FFF2-40B4-BE49-F238E27FC236}">
                          <a16:creationId xmlns:a16="http://schemas.microsoft.com/office/drawing/2014/main" id="{60BCAF96-8B2D-4E9E-A019-0AF42A97341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055DC284-9E6F-44AF-BDFD-07BDA1BFDCD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435801DC-7CCD-4D58-8BB3-BC5542E0B95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6" name="Group 85">
                    <a:extLst>
                      <a:ext uri="{FF2B5EF4-FFF2-40B4-BE49-F238E27FC236}">
                        <a16:creationId xmlns:a16="http://schemas.microsoft.com/office/drawing/2014/main" id="{4ED73F00-787A-4442-A7E1-572CBB36DBF8}"/>
                      </a:ext>
                    </a:extLst>
                  </p:cNvPr>
                  <p:cNvGrpSpPr/>
                  <p:nvPr/>
                </p:nvGrpSpPr>
                <p:grpSpPr>
                  <a:xfrm>
                    <a:off x="6972562" y="4289651"/>
                    <a:ext cx="80558" cy="88674"/>
                    <a:chOff x="3743571" y="3308401"/>
                    <a:chExt cx="80558" cy="722480"/>
                  </a:xfrm>
                </p:grpSpPr>
                <p:cxnSp>
                  <p:nvCxnSpPr>
                    <p:cNvPr id="111" name="Straight Connector 110">
                      <a:extLst>
                        <a:ext uri="{FF2B5EF4-FFF2-40B4-BE49-F238E27FC236}">
                          <a16:creationId xmlns:a16="http://schemas.microsoft.com/office/drawing/2014/main" id="{0D80C595-2843-49A9-9FBB-040B3E713A0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B79BC32B-AF47-4428-917A-46C12463969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5AFBA249-4FE9-40C1-95F8-8F2F1428B58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7" name="Group 86">
                    <a:extLst>
                      <a:ext uri="{FF2B5EF4-FFF2-40B4-BE49-F238E27FC236}">
                        <a16:creationId xmlns:a16="http://schemas.microsoft.com/office/drawing/2014/main" id="{1564DE5A-36B0-4A69-8DC3-B770BAF2EB1B}"/>
                      </a:ext>
                    </a:extLst>
                  </p:cNvPr>
                  <p:cNvGrpSpPr/>
                  <p:nvPr/>
                </p:nvGrpSpPr>
                <p:grpSpPr>
                  <a:xfrm>
                    <a:off x="6387280" y="4230670"/>
                    <a:ext cx="80558" cy="84155"/>
                    <a:chOff x="3743571" y="3308401"/>
                    <a:chExt cx="80558" cy="722480"/>
                  </a:xfrm>
                </p:grpSpPr>
                <p:cxnSp>
                  <p:nvCxnSpPr>
                    <p:cNvPr id="108" name="Straight Connector 107">
                      <a:extLst>
                        <a:ext uri="{FF2B5EF4-FFF2-40B4-BE49-F238E27FC236}">
                          <a16:creationId xmlns:a16="http://schemas.microsoft.com/office/drawing/2014/main" id="{CDD30F11-C4D0-4A21-BBA2-259D85CF169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B49D28CD-2830-45F5-86DD-F83E94D1F5C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DBE1160-F901-473A-8601-56126991A64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8" name="Group 87">
                    <a:extLst>
                      <a:ext uri="{FF2B5EF4-FFF2-40B4-BE49-F238E27FC236}">
                        <a16:creationId xmlns:a16="http://schemas.microsoft.com/office/drawing/2014/main" id="{2ADBE48D-9318-41B4-A878-60BEA3AA4B82}"/>
                      </a:ext>
                    </a:extLst>
                  </p:cNvPr>
                  <p:cNvGrpSpPr/>
                  <p:nvPr/>
                </p:nvGrpSpPr>
                <p:grpSpPr>
                  <a:xfrm>
                    <a:off x="7265203" y="4288972"/>
                    <a:ext cx="80558" cy="89353"/>
                    <a:chOff x="3743571" y="3308401"/>
                    <a:chExt cx="80558" cy="722480"/>
                  </a:xfrm>
                </p:grpSpPr>
                <p:cxnSp>
                  <p:nvCxnSpPr>
                    <p:cNvPr id="105" name="Straight Connector 104">
                      <a:extLst>
                        <a:ext uri="{FF2B5EF4-FFF2-40B4-BE49-F238E27FC236}">
                          <a16:creationId xmlns:a16="http://schemas.microsoft.com/office/drawing/2014/main" id="{900BCD74-AB0D-41C0-AC16-F0A51C36A7A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A08A6E88-28DD-4659-9FA9-FF29A519958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258BB59F-589A-40BE-BE3B-C669469FD43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9" name="Group 88">
                    <a:extLst>
                      <a:ext uri="{FF2B5EF4-FFF2-40B4-BE49-F238E27FC236}">
                        <a16:creationId xmlns:a16="http://schemas.microsoft.com/office/drawing/2014/main" id="{07C38D95-025F-4B55-B307-6A00A2EEE26E}"/>
                      </a:ext>
                    </a:extLst>
                  </p:cNvPr>
                  <p:cNvGrpSpPr/>
                  <p:nvPr/>
                </p:nvGrpSpPr>
                <p:grpSpPr>
                  <a:xfrm>
                    <a:off x="7850485" y="4171951"/>
                    <a:ext cx="80558" cy="95249"/>
                    <a:chOff x="3743571" y="3308401"/>
                    <a:chExt cx="80558" cy="722480"/>
                  </a:xfrm>
                </p:grpSpPr>
                <p:cxnSp>
                  <p:nvCxnSpPr>
                    <p:cNvPr id="102" name="Straight Connector 101">
                      <a:extLst>
                        <a:ext uri="{FF2B5EF4-FFF2-40B4-BE49-F238E27FC236}">
                          <a16:creationId xmlns:a16="http://schemas.microsoft.com/office/drawing/2014/main" id="{1582FA4D-77C6-48BF-A31B-3969967FBCB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6F3BC607-F23E-43F1-9F4C-D86D17E63FB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1148494A-3243-4ACF-87D2-EE296B5A02B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90" name="Group 89">
                    <a:extLst>
                      <a:ext uri="{FF2B5EF4-FFF2-40B4-BE49-F238E27FC236}">
                        <a16:creationId xmlns:a16="http://schemas.microsoft.com/office/drawing/2014/main" id="{CB29E2CB-E890-4967-A05B-E52C83B8A875}"/>
                      </a:ext>
                    </a:extLst>
                  </p:cNvPr>
                  <p:cNvGrpSpPr/>
                  <p:nvPr/>
                </p:nvGrpSpPr>
                <p:grpSpPr>
                  <a:xfrm>
                    <a:off x="6679921" y="4279673"/>
                    <a:ext cx="80558" cy="93890"/>
                    <a:chOff x="3743571" y="3308401"/>
                    <a:chExt cx="80558" cy="722480"/>
                  </a:xfrm>
                </p:grpSpPr>
                <p:cxnSp>
                  <p:nvCxnSpPr>
                    <p:cNvPr id="99" name="Straight Connector 98">
                      <a:extLst>
                        <a:ext uri="{FF2B5EF4-FFF2-40B4-BE49-F238E27FC236}">
                          <a16:creationId xmlns:a16="http://schemas.microsoft.com/office/drawing/2014/main" id="{43F5830E-ADF3-429E-A2A9-3F975C52D60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B814F5AD-31FF-4193-913D-6873D3810EC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91AC2A06-14BF-4C87-918D-FCB8B6CD2AE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91" name="Group 90">
                    <a:extLst>
                      <a:ext uri="{FF2B5EF4-FFF2-40B4-BE49-F238E27FC236}">
                        <a16:creationId xmlns:a16="http://schemas.microsoft.com/office/drawing/2014/main" id="{128D349B-61DE-4E63-9806-5AFC0648099B}"/>
                      </a:ext>
                    </a:extLst>
                  </p:cNvPr>
                  <p:cNvGrpSpPr/>
                  <p:nvPr/>
                </p:nvGrpSpPr>
                <p:grpSpPr>
                  <a:xfrm>
                    <a:off x="6094639" y="4106863"/>
                    <a:ext cx="80558" cy="85726"/>
                    <a:chOff x="3743571" y="3308401"/>
                    <a:chExt cx="80558" cy="722480"/>
                  </a:xfrm>
                </p:grpSpPr>
                <p:cxnSp>
                  <p:nvCxnSpPr>
                    <p:cNvPr id="96" name="Straight Connector 95">
                      <a:extLst>
                        <a:ext uri="{FF2B5EF4-FFF2-40B4-BE49-F238E27FC236}">
                          <a16:creationId xmlns:a16="http://schemas.microsoft.com/office/drawing/2014/main" id="{C855795E-D366-4751-A150-1453664CDCF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A8892B51-DE8C-4FB5-BFC2-AE7A3EFA47C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1AD4783C-48F1-4AC4-A18C-ECE6DD82685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60" name="Oval 59">
                  <a:extLst>
                    <a:ext uri="{FF2B5EF4-FFF2-40B4-BE49-F238E27FC236}">
                      <a16:creationId xmlns:a16="http://schemas.microsoft.com/office/drawing/2014/main" id="{7AEAE54F-38F7-4B5F-87E1-8E0846CA68D1}"/>
                    </a:ext>
                  </a:extLst>
                </p:cNvPr>
                <p:cNvSpPr/>
                <p:nvPr/>
              </p:nvSpPr>
              <p:spPr>
                <a:xfrm>
                  <a:off x="6976446" y="467146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Oval 60">
                  <a:extLst>
                    <a:ext uri="{FF2B5EF4-FFF2-40B4-BE49-F238E27FC236}">
                      <a16:creationId xmlns:a16="http://schemas.microsoft.com/office/drawing/2014/main" id="{489F2BC2-5A8B-4AE7-8346-CF2143BCF982}"/>
                    </a:ext>
                  </a:extLst>
                </p:cNvPr>
                <p:cNvSpPr/>
                <p:nvPr/>
              </p:nvSpPr>
              <p:spPr>
                <a:xfrm>
                  <a:off x="7560734" y="465717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Oval 61">
                  <a:extLst>
                    <a:ext uri="{FF2B5EF4-FFF2-40B4-BE49-F238E27FC236}">
                      <a16:creationId xmlns:a16="http://schemas.microsoft.com/office/drawing/2014/main" id="{7C598BEF-6BE1-492A-801B-D8CFD0165736}"/>
                    </a:ext>
                  </a:extLst>
                </p:cNvPr>
                <p:cNvSpPr/>
                <p:nvPr/>
              </p:nvSpPr>
              <p:spPr>
                <a:xfrm>
                  <a:off x="8145024" y="460796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Oval 62">
                  <a:extLst>
                    <a:ext uri="{FF2B5EF4-FFF2-40B4-BE49-F238E27FC236}">
                      <a16:creationId xmlns:a16="http://schemas.microsoft.com/office/drawing/2014/main" id="{82FFFFF3-675F-445D-8879-3CA8BE8A30DC}"/>
                    </a:ext>
                  </a:extLst>
                </p:cNvPr>
                <p:cNvSpPr/>
                <p:nvPr/>
              </p:nvSpPr>
              <p:spPr>
                <a:xfrm>
                  <a:off x="6392158" y="461114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Oval 63">
                  <a:extLst>
                    <a:ext uri="{FF2B5EF4-FFF2-40B4-BE49-F238E27FC236}">
                      <a16:creationId xmlns:a16="http://schemas.microsoft.com/office/drawing/2014/main" id="{F61F0588-E151-4E11-B266-DBFDD25412B5}"/>
                    </a:ext>
                  </a:extLst>
                </p:cNvPr>
                <p:cNvSpPr/>
                <p:nvPr/>
              </p:nvSpPr>
              <p:spPr>
                <a:xfrm>
                  <a:off x="5807870" y="429681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Oval 64">
                  <a:extLst>
                    <a:ext uri="{FF2B5EF4-FFF2-40B4-BE49-F238E27FC236}">
                      <a16:creationId xmlns:a16="http://schemas.microsoft.com/office/drawing/2014/main" id="{B3A13081-692D-41B4-B380-8E2A7F312518}"/>
                    </a:ext>
                  </a:extLst>
                </p:cNvPr>
                <p:cNvSpPr/>
                <p:nvPr/>
              </p:nvSpPr>
              <p:spPr>
                <a:xfrm>
                  <a:off x="6684302" y="466352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6" name="Oval 65">
                  <a:extLst>
                    <a:ext uri="{FF2B5EF4-FFF2-40B4-BE49-F238E27FC236}">
                      <a16:creationId xmlns:a16="http://schemas.microsoft.com/office/drawing/2014/main" id="{F6399C6A-B6C0-46FE-A6BF-74FA950F4C20}"/>
                    </a:ext>
                  </a:extLst>
                </p:cNvPr>
                <p:cNvSpPr/>
                <p:nvPr/>
              </p:nvSpPr>
              <p:spPr>
                <a:xfrm>
                  <a:off x="7268590" y="467305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Oval 66">
                  <a:extLst>
                    <a:ext uri="{FF2B5EF4-FFF2-40B4-BE49-F238E27FC236}">
                      <a16:creationId xmlns:a16="http://schemas.microsoft.com/office/drawing/2014/main" id="{E98FC1DE-1EFB-42EF-9A1E-284641ECF326}"/>
                    </a:ext>
                  </a:extLst>
                </p:cNvPr>
                <p:cNvSpPr/>
                <p:nvPr/>
              </p:nvSpPr>
              <p:spPr>
                <a:xfrm>
                  <a:off x="7852878" y="455557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Oval 67">
                  <a:extLst>
                    <a:ext uri="{FF2B5EF4-FFF2-40B4-BE49-F238E27FC236}">
                      <a16:creationId xmlns:a16="http://schemas.microsoft.com/office/drawing/2014/main" id="{36AC24B9-BA55-476B-8F29-40BD462782DA}"/>
                    </a:ext>
                  </a:extLst>
                </p:cNvPr>
                <p:cNvSpPr/>
                <p:nvPr/>
              </p:nvSpPr>
              <p:spPr>
                <a:xfrm>
                  <a:off x="6100014" y="448572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Freeform: Shape 236">
                  <a:extLst>
                    <a:ext uri="{FF2B5EF4-FFF2-40B4-BE49-F238E27FC236}">
                      <a16:creationId xmlns:a16="http://schemas.microsoft.com/office/drawing/2014/main" id="{AF556138-98EA-490C-89E7-8324678161A1}"/>
                    </a:ext>
                  </a:extLst>
                </p:cNvPr>
                <p:cNvSpPr/>
                <p:nvPr/>
              </p:nvSpPr>
              <p:spPr>
                <a:xfrm>
                  <a:off x="5842000" y="4330420"/>
                  <a:ext cx="2338388" cy="376238"/>
                </a:xfrm>
                <a:custGeom>
                  <a:avLst/>
                  <a:gdLst>
                    <a:gd name="connsiteX0" fmla="*/ 0 w 2338388"/>
                    <a:gd name="connsiteY0" fmla="*/ 0 h 376238"/>
                    <a:gd name="connsiteX1" fmla="*/ 290513 w 2338388"/>
                    <a:gd name="connsiteY1" fmla="*/ 188913 h 376238"/>
                    <a:gd name="connsiteX2" fmla="*/ 582613 w 2338388"/>
                    <a:gd name="connsiteY2" fmla="*/ 320675 h 376238"/>
                    <a:gd name="connsiteX3" fmla="*/ 879475 w 2338388"/>
                    <a:gd name="connsiteY3" fmla="*/ 368300 h 376238"/>
                    <a:gd name="connsiteX4" fmla="*/ 1166813 w 2338388"/>
                    <a:gd name="connsiteY4" fmla="*/ 376238 h 376238"/>
                    <a:gd name="connsiteX5" fmla="*/ 1463675 w 2338388"/>
                    <a:gd name="connsiteY5" fmla="*/ 376238 h 376238"/>
                    <a:gd name="connsiteX6" fmla="*/ 1757363 w 2338388"/>
                    <a:gd name="connsiteY6" fmla="*/ 360363 h 376238"/>
                    <a:gd name="connsiteX7" fmla="*/ 2047875 w 2338388"/>
                    <a:gd name="connsiteY7" fmla="*/ 257175 h 376238"/>
                    <a:gd name="connsiteX8" fmla="*/ 2338388 w 2338388"/>
                    <a:gd name="connsiteY8" fmla="*/ 315913 h 3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8388" h="376238">
                      <a:moveTo>
                        <a:pt x="0" y="0"/>
                      </a:moveTo>
                      <a:lnTo>
                        <a:pt x="290513" y="188913"/>
                      </a:lnTo>
                      <a:lnTo>
                        <a:pt x="582613" y="320675"/>
                      </a:lnTo>
                      <a:lnTo>
                        <a:pt x="879475" y="368300"/>
                      </a:lnTo>
                      <a:lnTo>
                        <a:pt x="1166813" y="376238"/>
                      </a:lnTo>
                      <a:lnTo>
                        <a:pt x="1463675" y="376238"/>
                      </a:lnTo>
                      <a:lnTo>
                        <a:pt x="1757363" y="360363"/>
                      </a:lnTo>
                      <a:lnTo>
                        <a:pt x="2047875" y="257175"/>
                      </a:lnTo>
                      <a:lnTo>
                        <a:pt x="2338388" y="315913"/>
                      </a:lnTo>
                    </a:path>
                  </a:pathLst>
                </a:custGeom>
                <a:noFill/>
                <a:ln w="254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grpSp>
    </p:spTree>
    <p:extLst>
      <p:ext uri="{BB962C8B-B14F-4D97-AF65-F5344CB8AC3E}">
        <p14:creationId xmlns:p14="http://schemas.microsoft.com/office/powerpoint/2010/main" val="3268849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64" y="188312"/>
            <a:ext cx="11327906" cy="834047"/>
          </a:xfrm>
        </p:spPr>
        <p:txBody>
          <a:bodyPr>
            <a:noAutofit/>
          </a:bodyPr>
          <a:lstStyle/>
          <a:p>
            <a:pPr algn="ctr"/>
            <a:r>
              <a:rPr lang="en-GB" sz="2600" dirty="0">
                <a:solidFill>
                  <a:schemeClr val="accent5"/>
                </a:solidFill>
              </a:rPr>
              <a:t>Long-term </a:t>
            </a:r>
            <a:r>
              <a:rPr lang="en-GB" sz="2600" dirty="0" err="1">
                <a:solidFill>
                  <a:schemeClr val="accent5"/>
                </a:solidFill>
              </a:rPr>
              <a:t>TTh</a:t>
            </a:r>
            <a:r>
              <a:rPr lang="en-GB" sz="2600" dirty="0">
                <a:solidFill>
                  <a:schemeClr val="accent5"/>
                </a:solidFill>
              </a:rPr>
              <a:t> use in men with hypogonadism prevents progression from prediabetes to T2DM and improves glycaemic control, lipid profile and AMS scale score</a:t>
            </a:r>
          </a:p>
        </p:txBody>
      </p:sp>
      <p:sp>
        <p:nvSpPr>
          <p:cNvPr id="5" name="TextBox 4"/>
          <p:cNvSpPr txBox="1"/>
          <p:nvPr/>
        </p:nvSpPr>
        <p:spPr>
          <a:xfrm>
            <a:off x="1526360" y="5886129"/>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AMS, Aging Males’ Symptoms; HbA</a:t>
            </a:r>
            <a:r>
              <a:rPr kumimoji="0" lang="en-GB" sz="1000" b="0" i="0" u="none" strike="noStrike" kern="1200" cap="none" spc="0" normalizeH="0" baseline="-25000" noProof="0" dirty="0">
                <a:ln>
                  <a:noFill/>
                </a:ln>
                <a:solidFill>
                  <a:srgbClr val="000000"/>
                </a:solidFill>
                <a:effectLst/>
                <a:uLnTx/>
                <a:uFillTx/>
                <a:latin typeface="Poppins Light"/>
                <a:ea typeface="+mn-ea"/>
                <a:cs typeface="+mn-cs"/>
              </a:rPr>
              <a:t>1c</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glycated haemoglobin; T2DM, type 2 diabetes mellitus;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Poppins Light"/>
                <a:ea typeface="+mn-ea"/>
                <a:cs typeface="+mn-cs"/>
              </a:rPr>
              <a:t>Yassin A </a:t>
            </a:r>
            <a:r>
              <a:rPr kumimoji="0" lang="it-IT" sz="1000" b="0" i="1" u="none" strike="noStrike" kern="1200" cap="none" spc="0" normalizeH="0" baseline="0" noProof="0" dirty="0">
                <a:ln>
                  <a:noFill/>
                </a:ln>
                <a:solidFill>
                  <a:srgbClr val="000000"/>
                </a:solidFill>
                <a:effectLst/>
                <a:uLnTx/>
                <a:uFillTx/>
                <a:latin typeface="Poppins Light"/>
                <a:ea typeface="+mn-ea"/>
                <a:cs typeface="+mn-cs"/>
              </a:rPr>
              <a:t>et al. Diabetes Care</a:t>
            </a:r>
            <a:r>
              <a:rPr kumimoji="0" lang="it-IT" sz="1000" b="0" i="0" u="none" strike="noStrike" kern="1200" cap="none" spc="0" normalizeH="0" baseline="0" noProof="0" dirty="0">
                <a:ln>
                  <a:noFill/>
                </a:ln>
                <a:solidFill>
                  <a:srgbClr val="000000"/>
                </a:solidFill>
                <a:effectLst/>
                <a:uLnTx/>
                <a:uFillTx/>
                <a:latin typeface="Poppins Light"/>
                <a:ea typeface="+mn-ea"/>
                <a:cs typeface="+mn-cs"/>
              </a:rPr>
              <a:t> 2019;42:1104–11.</a:t>
            </a:r>
            <a:endParaRPr kumimoji="0" lang="en-GB" sz="10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29" name="Group 28"/>
          <p:cNvGrpSpPr/>
          <p:nvPr/>
        </p:nvGrpSpPr>
        <p:grpSpPr>
          <a:xfrm>
            <a:off x="1754483" y="1293630"/>
            <a:ext cx="8683033" cy="4503860"/>
            <a:chOff x="379863" y="1485928"/>
            <a:chExt cx="8393703" cy="4311562"/>
          </a:xfrm>
        </p:grpSpPr>
        <p:sp>
          <p:nvSpPr>
            <p:cNvPr id="410" name="Content Placeholder 2"/>
            <p:cNvSpPr txBox="1">
              <a:spLocks/>
            </p:cNvSpPr>
            <p:nvPr/>
          </p:nvSpPr>
          <p:spPr>
            <a:xfrm>
              <a:off x="379864" y="1485928"/>
              <a:ext cx="8384272" cy="4311562"/>
            </a:xfrm>
            <a:prstGeom prst="roundRect">
              <a:avLst>
                <a:gd name="adj" fmla="val 3280"/>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marR="0" lvl="0" indent="0" algn="l" defTabSz="457200" rtl="0" eaLnBrk="1" fontAlgn="auto" latinLnBrk="0" hangingPunct="1">
                <a:lnSpc>
                  <a:spcPct val="100000"/>
                </a:lnSpc>
                <a:spcBef>
                  <a:spcPct val="20000"/>
                </a:spcBef>
                <a:spcAft>
                  <a:spcPts val="0"/>
                </a:spcAft>
                <a:buClr>
                  <a:srgbClr val="005294"/>
                </a:buClr>
                <a:buSzTx/>
                <a:buFont typeface="Arial"/>
                <a:buNone/>
                <a:tabLst/>
                <a:defRPr/>
              </a:pPr>
              <a:endParaRPr kumimoji="0" lang="en-GB" sz="1800" b="0" i="0" u="none" strike="noStrike" kern="1200" cap="none" spc="0" normalizeH="0" baseline="0" noProof="0" dirty="0">
                <a:ln>
                  <a:noFill/>
                </a:ln>
                <a:solidFill>
                  <a:srgbClr val="005294"/>
                </a:solidFill>
                <a:effectLst/>
                <a:uLnTx/>
                <a:uFillTx/>
                <a:latin typeface="Calibri"/>
                <a:ea typeface="+mn-ea"/>
                <a:cs typeface="+mn-cs"/>
              </a:endParaRPr>
            </a:p>
          </p:txBody>
        </p:sp>
        <p:sp>
          <p:nvSpPr>
            <p:cNvPr id="411" name="Round Same Side Corner Rectangle 410"/>
            <p:cNvSpPr/>
            <p:nvPr/>
          </p:nvSpPr>
          <p:spPr>
            <a:xfrm flipV="1">
              <a:off x="379864" y="5090030"/>
              <a:ext cx="8384271" cy="707459"/>
            </a:xfrm>
            <a:prstGeom prst="round2SameRect">
              <a:avLst>
                <a:gd name="adj1" fmla="val 21178"/>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13" name="Round Same Side Corner Rectangle 412"/>
            <p:cNvSpPr/>
            <p:nvPr/>
          </p:nvSpPr>
          <p:spPr>
            <a:xfrm>
              <a:off x="379863" y="1485929"/>
              <a:ext cx="8384271" cy="402506"/>
            </a:xfrm>
            <a:prstGeom prst="round2SameRect">
              <a:avLst>
                <a:gd name="adj1" fmla="val 41931"/>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14" name="Rectangle 413"/>
            <p:cNvSpPr/>
            <p:nvPr/>
          </p:nvSpPr>
          <p:spPr>
            <a:xfrm>
              <a:off x="562531" y="1502516"/>
              <a:ext cx="328647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Poppins Light"/>
                  <a:ea typeface="+mn-ea"/>
                  <a:cs typeface="+mn-cs"/>
                </a:rPr>
                <a:t>TTh</a:t>
              </a:r>
              <a:r>
                <a:rPr kumimoji="0" lang="en-GB" sz="1800" b="1" i="0" u="none" strike="noStrike" kern="1200" cap="none" spc="0" normalizeH="0" baseline="0" noProof="0" dirty="0">
                  <a:ln>
                    <a:noFill/>
                  </a:ln>
                  <a:solidFill>
                    <a:prstClr val="white"/>
                  </a:solidFill>
                  <a:effectLst/>
                  <a:uLnTx/>
                  <a:uFillTx/>
                  <a:latin typeface="Poppins Light"/>
                  <a:ea typeface="+mn-ea"/>
                  <a:cs typeface="+mn-cs"/>
                </a:rPr>
                <a:t>-treated group (n=229)</a:t>
              </a:r>
              <a:endParaRPr kumimoji="0" lang="en-GB" sz="1800" b="1" i="0" u="none" strike="noStrike" kern="1200" cap="none" spc="0" normalizeH="0" baseline="30000" noProof="0" dirty="0">
                <a:ln>
                  <a:noFill/>
                </a:ln>
                <a:solidFill>
                  <a:prstClr val="white"/>
                </a:solidFill>
                <a:effectLst/>
                <a:uLnTx/>
                <a:uFillTx/>
                <a:latin typeface="Poppins Light"/>
                <a:ea typeface="+mn-ea"/>
                <a:cs typeface="+mn-cs"/>
              </a:endParaRPr>
            </a:p>
          </p:txBody>
        </p:sp>
        <p:sp>
          <p:nvSpPr>
            <p:cNvPr id="416" name="Content Placeholder 2"/>
            <p:cNvSpPr txBox="1">
              <a:spLocks/>
            </p:cNvSpPr>
            <p:nvPr/>
          </p:nvSpPr>
          <p:spPr>
            <a:xfrm>
              <a:off x="400647" y="1897486"/>
              <a:ext cx="3610244" cy="1744224"/>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400" b="1" i="0" u="none" strike="noStrike" kern="1200" cap="none" spc="0" normalizeH="0" baseline="0" noProof="0" dirty="0">
                  <a:ln>
                    <a:noFill/>
                  </a:ln>
                  <a:solidFill>
                    <a:srgbClr val="005294"/>
                  </a:solidFill>
                  <a:effectLst/>
                  <a:uLnTx/>
                  <a:uFillTx/>
                  <a:latin typeface="Poppins Light"/>
                  <a:ea typeface="+mn-ea"/>
                  <a:cs typeface="+mn-cs"/>
                </a:rPr>
                <a:t>HbA</a:t>
              </a:r>
              <a:r>
                <a:rPr kumimoji="0" lang="en-GB" sz="1400" b="1" i="0" u="none" strike="noStrike" kern="1200" cap="none" spc="0" normalizeH="0" baseline="-25000" noProof="0" dirty="0">
                  <a:ln>
                    <a:noFill/>
                  </a:ln>
                  <a:solidFill>
                    <a:srgbClr val="005294"/>
                  </a:solidFill>
                  <a:effectLst/>
                  <a:uLnTx/>
                  <a:uFillTx/>
                  <a:latin typeface="Poppins Light"/>
                  <a:ea typeface="+mn-ea"/>
                  <a:cs typeface="+mn-cs"/>
                </a:rPr>
                <a:t>1c</a:t>
              </a:r>
              <a:r>
                <a:rPr kumimoji="0" lang="en-GB" sz="1400" b="1" i="0" u="none" strike="noStrike" kern="1200" cap="none" spc="0" normalizeH="0" baseline="0" noProof="0" dirty="0">
                  <a:ln>
                    <a:noFill/>
                  </a:ln>
                  <a:solidFill>
                    <a:srgbClr val="005294"/>
                  </a:solidFill>
                  <a:effectLst/>
                  <a:uLnTx/>
                  <a:uFillTx/>
                  <a:latin typeface="Poppins Light"/>
                  <a:ea typeface="+mn-ea"/>
                  <a:cs typeface="+mn-cs"/>
                </a:rPr>
                <a:t> decreased</a:t>
              </a:r>
              <a:r>
                <a:rPr kumimoji="0" lang="en-GB" sz="1400" b="0" i="0" u="none" strike="noStrike" kern="1200" cap="none" spc="0" normalizeH="0" baseline="0" noProof="0" dirty="0">
                  <a:ln>
                    <a:noFill/>
                  </a:ln>
                  <a:solidFill>
                    <a:srgbClr val="005294"/>
                  </a:solidFill>
                  <a:effectLst/>
                  <a:uLnTx/>
                  <a:uFillTx/>
                  <a:latin typeface="Poppins Light"/>
                  <a:ea typeface="+mn-ea"/>
                  <a:cs typeface="+mn-cs"/>
                </a:rPr>
                <a:t> by 0.39%</a:t>
              </a:r>
            </a:p>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400" b="0" i="0" u="none" strike="noStrike" kern="1200" cap="none" spc="-70" normalizeH="0" baseline="0" noProof="0" dirty="0">
                  <a:ln>
                    <a:noFill/>
                  </a:ln>
                  <a:solidFill>
                    <a:srgbClr val="005294"/>
                  </a:solidFill>
                  <a:effectLst/>
                  <a:uLnTx/>
                  <a:uFillTx/>
                  <a:latin typeface="Poppins Light"/>
                  <a:ea typeface="+mn-ea"/>
                  <a:cs typeface="+mn-cs"/>
                </a:rPr>
                <a:t>Significant </a:t>
              </a:r>
              <a:r>
                <a:rPr kumimoji="0" lang="en-GB" sz="1400" b="1" i="0" u="none" strike="noStrike" kern="1200" cap="none" spc="-70" normalizeH="0" baseline="0" noProof="0" dirty="0">
                  <a:ln>
                    <a:noFill/>
                  </a:ln>
                  <a:solidFill>
                    <a:srgbClr val="005294"/>
                  </a:solidFill>
                  <a:effectLst/>
                  <a:uLnTx/>
                  <a:uFillTx/>
                  <a:latin typeface="Poppins Light"/>
                  <a:ea typeface="+mn-ea"/>
                  <a:cs typeface="+mn-cs"/>
                </a:rPr>
                <a:t>improvement</a:t>
              </a:r>
              <a:r>
                <a:rPr kumimoji="0" lang="en-GB" sz="1400" b="0" i="0" u="none" strike="noStrike" kern="1200" cap="none" spc="-70" normalizeH="0" baseline="0" noProof="0" dirty="0">
                  <a:ln>
                    <a:noFill/>
                  </a:ln>
                  <a:solidFill>
                    <a:srgbClr val="005294"/>
                  </a:solidFill>
                  <a:effectLst/>
                  <a:uLnTx/>
                  <a:uFillTx/>
                  <a:latin typeface="Poppins Light"/>
                  <a:ea typeface="+mn-ea"/>
                  <a:cs typeface="+mn-cs"/>
                </a:rPr>
                <a:t> in fasting glucose</a:t>
              </a:r>
            </a:p>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400" b="1" i="0" u="none" strike="noStrike" kern="1200" cap="none" spc="0" normalizeH="0" baseline="0" noProof="0" dirty="0">
                  <a:ln>
                    <a:noFill/>
                  </a:ln>
                  <a:solidFill>
                    <a:srgbClr val="005294"/>
                  </a:solidFill>
                  <a:effectLst/>
                  <a:uLnTx/>
                  <a:uFillTx/>
                  <a:latin typeface="Poppins Light"/>
                  <a:ea typeface="+mn-ea"/>
                  <a:cs typeface="+mn-cs"/>
                </a:rPr>
                <a:t>90% of men</a:t>
              </a:r>
              <a:r>
                <a:rPr kumimoji="0" lang="en-GB" sz="1400" b="0" i="0" u="none" strike="noStrike" kern="1200" cap="none" spc="0" normalizeH="0" baseline="0" noProof="0" dirty="0">
                  <a:ln>
                    <a:noFill/>
                  </a:ln>
                  <a:solidFill>
                    <a:srgbClr val="005294"/>
                  </a:solidFill>
                  <a:effectLst/>
                  <a:uLnTx/>
                  <a:uFillTx/>
                  <a:latin typeface="Poppins Light"/>
                  <a:ea typeface="+mn-ea"/>
                  <a:cs typeface="+mn-cs"/>
                </a:rPr>
                <a:t> achieved normal </a:t>
              </a:r>
              <a:br>
                <a:rPr kumimoji="0" lang="en-GB" sz="1400" b="0" i="0" u="none" strike="noStrike" kern="1200" cap="none" spc="0" normalizeH="0" baseline="0" noProof="0" dirty="0">
                  <a:ln>
                    <a:noFill/>
                  </a:ln>
                  <a:solidFill>
                    <a:srgbClr val="005294"/>
                  </a:solidFill>
                  <a:effectLst/>
                  <a:uLnTx/>
                  <a:uFillTx/>
                  <a:latin typeface="Poppins Light"/>
                  <a:ea typeface="+mn-ea"/>
                  <a:cs typeface="+mn-cs"/>
                </a:rPr>
              </a:br>
              <a:r>
                <a:rPr kumimoji="0" lang="en-GB" sz="1400" b="0" i="0" u="none" strike="noStrike" kern="1200" cap="none" spc="0" normalizeH="0" baseline="0" noProof="0" dirty="0">
                  <a:ln>
                    <a:noFill/>
                  </a:ln>
                  <a:solidFill>
                    <a:srgbClr val="005294"/>
                  </a:solidFill>
                  <a:effectLst/>
                  <a:uLnTx/>
                  <a:uFillTx/>
                  <a:latin typeface="Poppins Light"/>
                  <a:ea typeface="+mn-ea"/>
                  <a:cs typeface="+mn-cs"/>
                </a:rPr>
                <a:t>glucose regulation (HbA</a:t>
              </a:r>
              <a:r>
                <a:rPr kumimoji="0" lang="en-GB" sz="1400" b="0" i="0" u="none" strike="noStrike" kern="1200" cap="none" spc="0" normalizeH="0" baseline="-25000" noProof="0" dirty="0">
                  <a:ln>
                    <a:noFill/>
                  </a:ln>
                  <a:solidFill>
                    <a:srgbClr val="005294"/>
                  </a:solidFill>
                  <a:effectLst/>
                  <a:uLnTx/>
                  <a:uFillTx/>
                  <a:latin typeface="Poppins Light"/>
                  <a:ea typeface="+mn-ea"/>
                  <a:cs typeface="+mn-cs"/>
                </a:rPr>
                <a:t>1c</a:t>
              </a:r>
              <a:r>
                <a:rPr kumimoji="0" lang="en-GB" sz="1400" b="0" i="0" u="none" strike="noStrike" kern="1200" cap="none" spc="0" normalizeH="0" baseline="0" noProof="0" dirty="0">
                  <a:ln>
                    <a:noFill/>
                  </a:ln>
                  <a:solidFill>
                    <a:srgbClr val="005294"/>
                  </a:solidFill>
                  <a:effectLst/>
                  <a:uLnTx/>
                  <a:uFillTx/>
                  <a:latin typeface="Poppins Light"/>
                  <a:ea typeface="+mn-ea"/>
                  <a:cs typeface="+mn-cs"/>
                </a:rPr>
                <a:t> &lt;5.7%)</a:t>
              </a:r>
            </a:p>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400" b="1" i="0" u="none" strike="noStrike" kern="1200" cap="none" spc="0" normalizeH="0" baseline="0" noProof="0" dirty="0">
                  <a:ln>
                    <a:noFill/>
                  </a:ln>
                  <a:solidFill>
                    <a:srgbClr val="005294"/>
                  </a:solidFill>
                  <a:effectLst/>
                  <a:uLnTx/>
                  <a:uFillTx/>
                  <a:latin typeface="Poppins Light"/>
                  <a:ea typeface="+mn-ea"/>
                  <a:cs typeface="+mn-cs"/>
                </a:rPr>
                <a:t>0% of men</a:t>
              </a:r>
              <a:r>
                <a:rPr kumimoji="0" lang="en-GB" sz="1400" b="0" i="0" u="none" strike="noStrike" kern="1200" cap="none" spc="0" normalizeH="0" baseline="0" noProof="0" dirty="0">
                  <a:ln>
                    <a:noFill/>
                  </a:ln>
                  <a:solidFill>
                    <a:srgbClr val="005294"/>
                  </a:solidFill>
                  <a:effectLst/>
                  <a:uLnTx/>
                  <a:uFillTx/>
                  <a:latin typeface="Poppins Light"/>
                  <a:ea typeface="+mn-ea"/>
                  <a:cs typeface="+mn-cs"/>
                </a:rPr>
                <a:t> progressed to T2DM (HbA</a:t>
              </a:r>
              <a:r>
                <a:rPr kumimoji="0" lang="en-GB" sz="1400" b="0" i="0" u="none" strike="noStrike" kern="1200" cap="none" spc="0" normalizeH="0" baseline="-25000" noProof="0" dirty="0">
                  <a:ln>
                    <a:noFill/>
                  </a:ln>
                  <a:solidFill>
                    <a:srgbClr val="005294"/>
                  </a:solidFill>
                  <a:effectLst/>
                  <a:uLnTx/>
                  <a:uFillTx/>
                  <a:latin typeface="Poppins Light"/>
                  <a:ea typeface="+mn-ea"/>
                  <a:cs typeface="+mn-cs"/>
                </a:rPr>
                <a:t>1c</a:t>
              </a:r>
              <a:r>
                <a:rPr kumimoji="0" lang="en-GB" sz="1400" b="0" i="0" u="none" strike="noStrike" kern="1200" cap="none" spc="0" normalizeH="0" baseline="0" noProof="0" dirty="0">
                  <a:ln>
                    <a:noFill/>
                  </a:ln>
                  <a:solidFill>
                    <a:srgbClr val="005294"/>
                  </a:solidFill>
                  <a:effectLst/>
                  <a:uLnTx/>
                  <a:uFillTx/>
                  <a:latin typeface="Poppins Light"/>
                  <a:ea typeface="+mn-ea"/>
                  <a:cs typeface="+mn-cs"/>
                </a:rPr>
                <a:t> &gt;6.5%)</a:t>
              </a:r>
            </a:p>
          </p:txBody>
        </p:sp>
        <p:sp>
          <p:nvSpPr>
            <p:cNvPr id="417" name="Rectangle 416"/>
            <p:cNvSpPr/>
            <p:nvPr/>
          </p:nvSpPr>
          <p:spPr>
            <a:xfrm>
              <a:off x="5241236" y="1502516"/>
              <a:ext cx="343555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Poppins Light"/>
                  <a:ea typeface="+mn-ea"/>
                  <a:cs typeface="+mn-cs"/>
                </a:rPr>
                <a:t>TTh</a:t>
              </a:r>
              <a:r>
                <a:rPr kumimoji="0" lang="en-GB" sz="1800" b="1" i="0" u="none" strike="noStrike" kern="1200" cap="none" spc="0" normalizeH="0" baseline="0" noProof="0" dirty="0">
                  <a:ln>
                    <a:noFill/>
                  </a:ln>
                  <a:solidFill>
                    <a:prstClr val="white"/>
                  </a:solidFill>
                  <a:effectLst/>
                  <a:uLnTx/>
                  <a:uFillTx/>
                  <a:latin typeface="Poppins Light"/>
                  <a:ea typeface="+mn-ea"/>
                  <a:cs typeface="+mn-cs"/>
                </a:rPr>
                <a:t>-untreated group (n=87)</a:t>
              </a:r>
              <a:endParaRPr kumimoji="0" lang="en-GB" sz="1800" b="1" i="0" u="none" strike="noStrike" kern="1200" cap="none" spc="0" normalizeH="0" baseline="30000" noProof="0" dirty="0">
                <a:ln>
                  <a:noFill/>
                </a:ln>
                <a:solidFill>
                  <a:prstClr val="white"/>
                </a:solidFill>
                <a:effectLst/>
                <a:uLnTx/>
                <a:uFillTx/>
                <a:latin typeface="Poppins Light"/>
                <a:ea typeface="+mn-ea"/>
                <a:cs typeface="+mn-cs"/>
              </a:endParaRPr>
            </a:p>
          </p:txBody>
        </p:sp>
        <p:sp>
          <p:nvSpPr>
            <p:cNvPr id="537" name="Content Placeholder 2"/>
            <p:cNvSpPr txBox="1">
              <a:spLocks/>
            </p:cNvSpPr>
            <p:nvPr/>
          </p:nvSpPr>
          <p:spPr>
            <a:xfrm>
              <a:off x="5153892" y="1897486"/>
              <a:ext cx="3610244" cy="1744224"/>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400" b="1" i="0" u="none" strike="noStrike" kern="1200" cap="none" spc="0" normalizeH="0" baseline="0" noProof="0" dirty="0">
                  <a:ln>
                    <a:noFill/>
                  </a:ln>
                  <a:solidFill>
                    <a:srgbClr val="005294"/>
                  </a:solidFill>
                  <a:effectLst/>
                  <a:uLnTx/>
                  <a:uFillTx/>
                  <a:latin typeface="Poppins Light"/>
                  <a:ea typeface="+mn-ea"/>
                  <a:cs typeface="+mn-cs"/>
                </a:rPr>
                <a:t>HbA</a:t>
              </a:r>
              <a:r>
                <a:rPr kumimoji="0" lang="en-GB" sz="1400" b="1" i="0" u="none" strike="noStrike" kern="1200" cap="none" spc="0" normalizeH="0" baseline="-25000" noProof="0" dirty="0">
                  <a:ln>
                    <a:noFill/>
                  </a:ln>
                  <a:solidFill>
                    <a:srgbClr val="005294"/>
                  </a:solidFill>
                  <a:effectLst/>
                  <a:uLnTx/>
                  <a:uFillTx/>
                  <a:latin typeface="Poppins Light"/>
                  <a:ea typeface="+mn-ea"/>
                  <a:cs typeface="+mn-cs"/>
                </a:rPr>
                <a:t>1c</a:t>
              </a:r>
              <a:r>
                <a:rPr kumimoji="0" lang="en-GB" sz="1400" b="1" i="0" u="none" strike="noStrike" kern="1200" cap="none" spc="0" normalizeH="0" baseline="0" noProof="0" dirty="0">
                  <a:ln>
                    <a:noFill/>
                  </a:ln>
                  <a:solidFill>
                    <a:srgbClr val="005294"/>
                  </a:solidFill>
                  <a:effectLst/>
                  <a:uLnTx/>
                  <a:uFillTx/>
                  <a:latin typeface="Poppins Light"/>
                  <a:ea typeface="+mn-ea"/>
                  <a:cs typeface="+mn-cs"/>
                </a:rPr>
                <a:t> increased</a:t>
              </a:r>
              <a:r>
                <a:rPr kumimoji="0" lang="en-GB" sz="1400" b="0" i="0" u="none" strike="noStrike" kern="1200" cap="none" spc="0" normalizeH="0" baseline="0" noProof="0" dirty="0">
                  <a:ln>
                    <a:noFill/>
                  </a:ln>
                  <a:solidFill>
                    <a:srgbClr val="005294"/>
                  </a:solidFill>
                  <a:effectLst/>
                  <a:uLnTx/>
                  <a:uFillTx/>
                  <a:latin typeface="Poppins Light"/>
                  <a:ea typeface="+mn-ea"/>
                  <a:cs typeface="+mn-cs"/>
                </a:rPr>
                <a:t> by 0.63%</a:t>
              </a:r>
            </a:p>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400" b="0" i="0" u="none" strike="noStrike" kern="1200" cap="none" spc="-50" normalizeH="0" baseline="0" noProof="0" dirty="0">
                  <a:ln>
                    <a:noFill/>
                  </a:ln>
                  <a:solidFill>
                    <a:srgbClr val="005294"/>
                  </a:solidFill>
                  <a:effectLst/>
                  <a:uLnTx/>
                  <a:uFillTx/>
                  <a:latin typeface="Poppins Light"/>
                  <a:ea typeface="+mn-ea"/>
                  <a:cs typeface="+mn-cs"/>
                </a:rPr>
                <a:t>Significant </a:t>
              </a:r>
              <a:r>
                <a:rPr kumimoji="0" lang="en-GB" sz="1400" b="1" i="0" u="none" strike="noStrike" kern="1200" cap="none" spc="-50" normalizeH="0" baseline="0" noProof="0" dirty="0">
                  <a:ln>
                    <a:noFill/>
                  </a:ln>
                  <a:solidFill>
                    <a:srgbClr val="005294"/>
                  </a:solidFill>
                  <a:effectLst/>
                  <a:uLnTx/>
                  <a:uFillTx/>
                  <a:latin typeface="Poppins Light"/>
                  <a:ea typeface="+mn-ea"/>
                  <a:cs typeface="+mn-cs"/>
                </a:rPr>
                <a:t>worsening</a:t>
              </a:r>
              <a:r>
                <a:rPr kumimoji="0" lang="en-GB" sz="1400" b="0" i="0" u="none" strike="noStrike" kern="1200" cap="none" spc="-50" normalizeH="0" baseline="0" noProof="0" dirty="0">
                  <a:ln>
                    <a:noFill/>
                  </a:ln>
                  <a:solidFill>
                    <a:srgbClr val="005294"/>
                  </a:solidFill>
                  <a:effectLst/>
                  <a:uLnTx/>
                  <a:uFillTx/>
                  <a:latin typeface="Poppins Light"/>
                  <a:ea typeface="+mn-ea"/>
                  <a:cs typeface="+mn-cs"/>
                </a:rPr>
                <a:t> in fasting glucose</a:t>
              </a:r>
            </a:p>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400" b="1" i="0" u="none" strike="noStrike" kern="1200" cap="none" spc="0" normalizeH="0" baseline="0" noProof="0" dirty="0">
                  <a:ln>
                    <a:noFill/>
                  </a:ln>
                  <a:solidFill>
                    <a:srgbClr val="005294"/>
                  </a:solidFill>
                  <a:effectLst/>
                  <a:uLnTx/>
                  <a:uFillTx/>
                  <a:latin typeface="Poppins Light"/>
                  <a:ea typeface="+mn-ea"/>
                  <a:cs typeface="+mn-cs"/>
                </a:rPr>
                <a:t>1% of men</a:t>
              </a:r>
              <a:r>
                <a:rPr kumimoji="0" lang="en-GB" sz="1400" b="0" i="0" u="none" strike="noStrike" kern="1200" cap="none" spc="0" normalizeH="0" baseline="0" noProof="0" dirty="0">
                  <a:ln>
                    <a:noFill/>
                  </a:ln>
                  <a:solidFill>
                    <a:srgbClr val="005294"/>
                  </a:solidFill>
                  <a:effectLst/>
                  <a:uLnTx/>
                  <a:uFillTx/>
                  <a:latin typeface="Poppins Light"/>
                  <a:ea typeface="+mn-ea"/>
                  <a:cs typeface="+mn-cs"/>
                </a:rPr>
                <a:t> achieved normal </a:t>
              </a:r>
              <a:br>
                <a:rPr kumimoji="0" lang="en-GB" sz="1400" b="0" i="0" u="none" strike="noStrike" kern="1200" cap="none" spc="0" normalizeH="0" baseline="0" noProof="0" dirty="0">
                  <a:ln>
                    <a:noFill/>
                  </a:ln>
                  <a:solidFill>
                    <a:srgbClr val="005294"/>
                  </a:solidFill>
                  <a:effectLst/>
                  <a:uLnTx/>
                  <a:uFillTx/>
                  <a:latin typeface="Poppins Light"/>
                  <a:ea typeface="+mn-ea"/>
                  <a:cs typeface="+mn-cs"/>
                </a:rPr>
              </a:br>
              <a:r>
                <a:rPr kumimoji="0" lang="en-GB" sz="1400" b="0" i="0" u="none" strike="noStrike" kern="1200" cap="none" spc="0" normalizeH="0" baseline="0" noProof="0" dirty="0">
                  <a:ln>
                    <a:noFill/>
                  </a:ln>
                  <a:solidFill>
                    <a:srgbClr val="005294"/>
                  </a:solidFill>
                  <a:effectLst/>
                  <a:uLnTx/>
                  <a:uFillTx/>
                  <a:latin typeface="Poppins Light"/>
                  <a:ea typeface="+mn-ea"/>
                  <a:cs typeface="+mn-cs"/>
                </a:rPr>
                <a:t>glucose regulation (HbA</a:t>
              </a:r>
              <a:r>
                <a:rPr kumimoji="0" lang="en-GB" sz="1400" b="0" i="0" u="none" strike="noStrike" kern="1200" cap="none" spc="0" normalizeH="0" baseline="-25000" noProof="0" dirty="0">
                  <a:ln>
                    <a:noFill/>
                  </a:ln>
                  <a:solidFill>
                    <a:srgbClr val="005294"/>
                  </a:solidFill>
                  <a:effectLst/>
                  <a:uLnTx/>
                  <a:uFillTx/>
                  <a:latin typeface="Poppins Light"/>
                  <a:ea typeface="+mn-ea"/>
                  <a:cs typeface="+mn-cs"/>
                </a:rPr>
                <a:t>1c</a:t>
              </a:r>
              <a:r>
                <a:rPr kumimoji="0" lang="en-GB" sz="1400" b="0" i="0" u="none" strike="noStrike" kern="1200" cap="none" spc="0" normalizeH="0" baseline="0" noProof="0" dirty="0">
                  <a:ln>
                    <a:noFill/>
                  </a:ln>
                  <a:solidFill>
                    <a:srgbClr val="005294"/>
                  </a:solidFill>
                  <a:effectLst/>
                  <a:uLnTx/>
                  <a:uFillTx/>
                  <a:latin typeface="Poppins Light"/>
                  <a:ea typeface="+mn-ea"/>
                  <a:cs typeface="+mn-cs"/>
                </a:rPr>
                <a:t> &lt;5.7%)</a:t>
              </a:r>
            </a:p>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400" b="1" i="0" u="none" strike="noStrike" kern="1200" cap="none" spc="0" normalizeH="0" baseline="0" noProof="0" dirty="0">
                  <a:ln>
                    <a:noFill/>
                  </a:ln>
                  <a:solidFill>
                    <a:srgbClr val="005294"/>
                  </a:solidFill>
                  <a:effectLst/>
                  <a:uLnTx/>
                  <a:uFillTx/>
                  <a:latin typeface="Poppins Light"/>
                  <a:ea typeface="+mn-ea"/>
                  <a:cs typeface="+mn-cs"/>
                </a:rPr>
                <a:t>40% of men</a:t>
              </a:r>
              <a:r>
                <a:rPr kumimoji="0" lang="en-GB" sz="1400" b="0" i="0" u="none" strike="noStrike" kern="1200" cap="none" spc="0" normalizeH="0" baseline="0" noProof="0" dirty="0">
                  <a:ln>
                    <a:noFill/>
                  </a:ln>
                  <a:solidFill>
                    <a:srgbClr val="005294"/>
                  </a:solidFill>
                  <a:effectLst/>
                  <a:uLnTx/>
                  <a:uFillTx/>
                  <a:latin typeface="Poppins Light"/>
                  <a:ea typeface="+mn-ea"/>
                  <a:cs typeface="+mn-cs"/>
                </a:rPr>
                <a:t> progressed to T2DM (HbA</a:t>
              </a:r>
              <a:r>
                <a:rPr kumimoji="0" lang="en-GB" sz="1400" b="0" i="0" u="none" strike="noStrike" kern="1200" cap="none" spc="0" normalizeH="0" baseline="-25000" noProof="0" dirty="0">
                  <a:ln>
                    <a:noFill/>
                  </a:ln>
                  <a:solidFill>
                    <a:srgbClr val="005294"/>
                  </a:solidFill>
                  <a:effectLst/>
                  <a:uLnTx/>
                  <a:uFillTx/>
                  <a:latin typeface="Poppins Light"/>
                  <a:ea typeface="+mn-ea"/>
                  <a:cs typeface="+mn-cs"/>
                </a:rPr>
                <a:t>1c</a:t>
              </a:r>
              <a:r>
                <a:rPr kumimoji="0" lang="en-GB" sz="1400" b="0" i="0" u="none" strike="noStrike" kern="1200" cap="none" spc="0" normalizeH="0" baseline="0" noProof="0" dirty="0">
                  <a:ln>
                    <a:noFill/>
                  </a:ln>
                  <a:solidFill>
                    <a:srgbClr val="005294"/>
                  </a:solidFill>
                  <a:effectLst/>
                  <a:uLnTx/>
                  <a:uFillTx/>
                  <a:latin typeface="Poppins Light"/>
                  <a:ea typeface="+mn-ea"/>
                  <a:cs typeface="+mn-cs"/>
                </a:rPr>
                <a:t> &gt;6.5%)</a:t>
              </a:r>
            </a:p>
          </p:txBody>
        </p:sp>
        <p:sp>
          <p:nvSpPr>
            <p:cNvPr id="16" name="Rectangle 15"/>
            <p:cNvSpPr/>
            <p:nvPr/>
          </p:nvSpPr>
          <p:spPr>
            <a:xfrm>
              <a:off x="379863" y="3717420"/>
              <a:ext cx="8384273" cy="7148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39" name="Content Placeholder 2"/>
            <p:cNvSpPr txBox="1">
              <a:spLocks/>
            </p:cNvSpPr>
            <p:nvPr/>
          </p:nvSpPr>
          <p:spPr>
            <a:xfrm>
              <a:off x="400647" y="3823395"/>
              <a:ext cx="3610244" cy="502898"/>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prstClr val="white"/>
                </a:buClr>
                <a:buSzTx/>
                <a:buFont typeface="Arial"/>
                <a:buChar char="•"/>
                <a:tabLst/>
                <a:defRPr/>
              </a:pPr>
              <a:r>
                <a:rPr kumimoji="0" lang="en-GB" sz="1400" b="0" i="0" u="none" strike="noStrike" kern="1200" cap="none" spc="0" normalizeH="0" baseline="0" noProof="0" dirty="0">
                  <a:ln>
                    <a:noFill/>
                  </a:ln>
                  <a:solidFill>
                    <a:prstClr val="white"/>
                  </a:solidFill>
                  <a:effectLst/>
                  <a:uLnTx/>
                  <a:uFillTx/>
                  <a:latin typeface="Poppins Light"/>
                  <a:ea typeface="+mn-ea"/>
                  <a:cs typeface="+mn-cs"/>
                </a:rPr>
                <a:t>Significant </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improvements</a:t>
              </a:r>
              <a:r>
                <a:rPr kumimoji="0" lang="en-GB" sz="1400" b="0" i="0" u="none" strike="noStrike" kern="1200" cap="none" spc="0" normalizeH="0" baseline="0" noProof="0" dirty="0">
                  <a:ln>
                    <a:noFill/>
                  </a:ln>
                  <a:solidFill>
                    <a:prstClr val="white"/>
                  </a:solidFill>
                  <a:effectLst/>
                  <a:uLnTx/>
                  <a:uFillTx/>
                  <a:latin typeface="Poppins Light"/>
                  <a:ea typeface="+mn-ea"/>
                  <a:cs typeface="+mn-cs"/>
                </a:rPr>
                <a:t> in lipid profile and AMS scale score</a:t>
              </a:r>
            </a:p>
          </p:txBody>
        </p:sp>
        <p:sp>
          <p:nvSpPr>
            <p:cNvPr id="540" name="Content Placeholder 2"/>
            <p:cNvSpPr txBox="1">
              <a:spLocks/>
            </p:cNvSpPr>
            <p:nvPr/>
          </p:nvSpPr>
          <p:spPr>
            <a:xfrm>
              <a:off x="5153892" y="3823395"/>
              <a:ext cx="3610244" cy="502898"/>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prstClr val="white"/>
                </a:buClr>
                <a:buSzTx/>
                <a:buFont typeface="Arial"/>
                <a:buChar char="•"/>
                <a:tabLst/>
                <a:defRPr/>
              </a:pPr>
              <a:r>
                <a:rPr kumimoji="0" lang="en-GB" sz="1400" b="0" i="0" u="none" strike="noStrike" kern="1200" cap="none" spc="0" normalizeH="0" baseline="0" noProof="0" dirty="0">
                  <a:ln>
                    <a:noFill/>
                  </a:ln>
                  <a:solidFill>
                    <a:prstClr val="white"/>
                  </a:solidFill>
                  <a:effectLst/>
                  <a:uLnTx/>
                  <a:uFillTx/>
                  <a:latin typeface="Poppins Light"/>
                  <a:ea typeface="+mn-ea"/>
                  <a:cs typeface="+mn-cs"/>
                </a:rPr>
                <a:t>Significant </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worsening </a:t>
              </a:r>
              <a:r>
                <a:rPr kumimoji="0" lang="en-GB" sz="1400" b="0" i="0" u="none" strike="noStrike" kern="1200" cap="none" spc="0" normalizeH="0" baseline="0" noProof="0" dirty="0">
                  <a:ln>
                    <a:noFill/>
                  </a:ln>
                  <a:solidFill>
                    <a:prstClr val="white"/>
                  </a:solidFill>
                  <a:effectLst/>
                  <a:uLnTx/>
                  <a:uFillTx/>
                  <a:latin typeface="Poppins Light"/>
                  <a:ea typeface="+mn-ea"/>
                  <a:cs typeface="+mn-cs"/>
                </a:rPr>
                <a:t>in lipid profile and AMS scale score</a:t>
              </a:r>
            </a:p>
          </p:txBody>
        </p:sp>
        <p:sp>
          <p:nvSpPr>
            <p:cNvPr id="541" name="Content Placeholder 2"/>
            <p:cNvSpPr txBox="1">
              <a:spLocks/>
            </p:cNvSpPr>
            <p:nvPr/>
          </p:nvSpPr>
          <p:spPr>
            <a:xfrm>
              <a:off x="400647" y="4616407"/>
              <a:ext cx="3610244" cy="289484"/>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400" b="0" i="0" u="none" strike="noStrike" kern="1200" cap="none" spc="0" normalizeH="0" baseline="0" noProof="0" dirty="0">
                  <a:ln>
                    <a:noFill/>
                  </a:ln>
                  <a:solidFill>
                    <a:srgbClr val="005294"/>
                  </a:solidFill>
                  <a:effectLst/>
                  <a:uLnTx/>
                  <a:uFillTx/>
                  <a:latin typeface="Poppins Light"/>
                  <a:ea typeface="+mn-ea"/>
                  <a:cs typeface="+mn-cs"/>
                </a:rPr>
                <a:t>Incidence of non-fatal MI: </a:t>
              </a:r>
              <a:r>
                <a:rPr kumimoji="0" lang="en-GB" sz="1400" b="1" i="0" u="none" strike="noStrike" kern="1200" cap="none" spc="0" normalizeH="0" baseline="0" noProof="0" dirty="0">
                  <a:ln>
                    <a:noFill/>
                  </a:ln>
                  <a:solidFill>
                    <a:srgbClr val="005294"/>
                  </a:solidFill>
                  <a:effectLst/>
                  <a:uLnTx/>
                  <a:uFillTx/>
                  <a:latin typeface="Poppins Light"/>
                  <a:ea typeface="+mn-ea"/>
                  <a:cs typeface="+mn-cs"/>
                </a:rPr>
                <a:t>0.4%</a:t>
              </a:r>
              <a:endParaRPr kumimoji="0" lang="en-GB" sz="1400" b="0" i="0" u="none" strike="noStrike" kern="1200" cap="none" spc="-70" normalizeH="0" baseline="0" noProof="0" dirty="0">
                <a:ln>
                  <a:noFill/>
                </a:ln>
                <a:solidFill>
                  <a:srgbClr val="005294"/>
                </a:solidFill>
                <a:effectLst/>
                <a:uLnTx/>
                <a:uFillTx/>
                <a:latin typeface="Poppins Light"/>
                <a:ea typeface="+mn-ea"/>
                <a:cs typeface="+mn-cs"/>
              </a:endParaRPr>
            </a:p>
          </p:txBody>
        </p:sp>
        <p:sp>
          <p:nvSpPr>
            <p:cNvPr id="542" name="Content Placeholder 2"/>
            <p:cNvSpPr txBox="1">
              <a:spLocks/>
            </p:cNvSpPr>
            <p:nvPr/>
          </p:nvSpPr>
          <p:spPr>
            <a:xfrm>
              <a:off x="5153892" y="4616407"/>
              <a:ext cx="3610244" cy="289484"/>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srgbClr val="005294"/>
                </a:buClr>
                <a:buSzTx/>
                <a:buFont typeface="Arial"/>
                <a:buChar char="•"/>
                <a:tabLst/>
                <a:defRPr/>
              </a:pPr>
              <a:r>
                <a:rPr kumimoji="0" lang="en-GB" sz="1400" b="0" i="0" u="none" strike="noStrike" kern="1200" cap="none" spc="0" normalizeH="0" baseline="0" noProof="0" dirty="0">
                  <a:ln>
                    <a:noFill/>
                  </a:ln>
                  <a:solidFill>
                    <a:srgbClr val="005294"/>
                  </a:solidFill>
                  <a:effectLst/>
                  <a:uLnTx/>
                  <a:uFillTx/>
                  <a:latin typeface="Poppins Light"/>
                  <a:ea typeface="+mn-ea"/>
                  <a:cs typeface="+mn-cs"/>
                </a:rPr>
                <a:t>Incidence of non-fatal MI: </a:t>
              </a:r>
              <a:r>
                <a:rPr kumimoji="0" lang="en-GB" sz="1400" b="1" i="0" u="none" strike="noStrike" kern="1200" cap="none" spc="0" normalizeH="0" baseline="0" noProof="0" dirty="0">
                  <a:ln>
                    <a:noFill/>
                  </a:ln>
                  <a:solidFill>
                    <a:srgbClr val="005294"/>
                  </a:solidFill>
                  <a:effectLst/>
                  <a:uLnTx/>
                  <a:uFillTx/>
                  <a:latin typeface="Poppins Light"/>
                  <a:ea typeface="+mn-ea"/>
                  <a:cs typeface="+mn-cs"/>
                </a:rPr>
                <a:t>5.7%</a:t>
              </a:r>
              <a:endParaRPr kumimoji="0" lang="en-GB" sz="1400" b="0" i="0" u="none" strike="noStrike" kern="1200" cap="none" spc="-70" normalizeH="0" baseline="0" noProof="0" dirty="0">
                <a:ln>
                  <a:noFill/>
                </a:ln>
                <a:solidFill>
                  <a:srgbClr val="005294"/>
                </a:solidFill>
                <a:effectLst/>
                <a:uLnTx/>
                <a:uFillTx/>
                <a:latin typeface="Poppins Light"/>
                <a:ea typeface="+mn-ea"/>
                <a:cs typeface="+mn-cs"/>
              </a:endParaRPr>
            </a:p>
          </p:txBody>
        </p:sp>
        <p:sp>
          <p:nvSpPr>
            <p:cNvPr id="546" name="Content Placeholder 2"/>
            <p:cNvSpPr txBox="1">
              <a:spLocks/>
            </p:cNvSpPr>
            <p:nvPr/>
          </p:nvSpPr>
          <p:spPr>
            <a:xfrm>
              <a:off x="400647" y="5192312"/>
              <a:ext cx="3610244" cy="502898"/>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prstClr val="white"/>
                </a:buClr>
                <a:buSzTx/>
                <a:buFont typeface="Arial"/>
                <a:buChar char="•"/>
                <a:tabLst/>
                <a:defRPr/>
              </a:pPr>
              <a:r>
                <a:rPr kumimoji="0" lang="en-GB" sz="1400" b="0" i="0" u="none" strike="noStrike" kern="1200" cap="none" spc="0" normalizeH="0" baseline="0" noProof="0" dirty="0">
                  <a:ln>
                    <a:noFill/>
                  </a:ln>
                  <a:solidFill>
                    <a:prstClr val="white"/>
                  </a:solidFill>
                  <a:effectLst/>
                  <a:uLnTx/>
                  <a:uFillTx/>
                  <a:latin typeface="Poppins Light"/>
                  <a:ea typeface="+mn-ea"/>
                  <a:cs typeface="+mn-cs"/>
                </a:rPr>
                <a:t>Mortality: </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7.4%</a:t>
              </a:r>
            </a:p>
          </p:txBody>
        </p:sp>
        <p:sp>
          <p:nvSpPr>
            <p:cNvPr id="549" name="Content Placeholder 2"/>
            <p:cNvSpPr txBox="1">
              <a:spLocks/>
            </p:cNvSpPr>
            <p:nvPr/>
          </p:nvSpPr>
          <p:spPr>
            <a:xfrm>
              <a:off x="5153892" y="5192312"/>
              <a:ext cx="3610244" cy="502898"/>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marR="0" lvl="0" indent="-269875" algn="l" defTabSz="457200" rtl="0" eaLnBrk="1" fontAlgn="auto" latinLnBrk="0" hangingPunct="1">
                <a:lnSpc>
                  <a:spcPct val="100000"/>
                </a:lnSpc>
                <a:spcBef>
                  <a:spcPct val="20000"/>
                </a:spcBef>
                <a:spcAft>
                  <a:spcPts val="0"/>
                </a:spcAft>
                <a:buClr>
                  <a:prstClr val="white"/>
                </a:buClr>
                <a:buSzTx/>
                <a:buFont typeface="Arial"/>
                <a:buChar char="•"/>
                <a:tabLst/>
                <a:defRPr/>
              </a:pPr>
              <a:r>
                <a:rPr kumimoji="0" lang="en-GB" sz="1400" b="0" i="0" u="none" strike="noStrike" kern="1200" cap="none" spc="0" normalizeH="0" baseline="0" noProof="0" dirty="0">
                  <a:ln>
                    <a:noFill/>
                  </a:ln>
                  <a:solidFill>
                    <a:prstClr val="white"/>
                  </a:solidFill>
                  <a:effectLst/>
                  <a:uLnTx/>
                  <a:uFillTx/>
                  <a:latin typeface="Poppins Light"/>
                  <a:ea typeface="+mn-ea"/>
                  <a:cs typeface="+mn-cs"/>
                </a:rPr>
                <a:t>Mortality: </a:t>
              </a:r>
              <a:r>
                <a:rPr kumimoji="0" lang="en-GB" sz="1400" b="1" i="0" u="none" strike="noStrike" kern="1200" cap="none" spc="0" normalizeH="0" baseline="0" noProof="0" dirty="0">
                  <a:ln>
                    <a:noFill/>
                  </a:ln>
                  <a:solidFill>
                    <a:prstClr val="white"/>
                  </a:solidFill>
                  <a:effectLst/>
                  <a:uLnTx/>
                  <a:uFillTx/>
                  <a:latin typeface="Poppins Light"/>
                  <a:ea typeface="+mn-ea"/>
                  <a:cs typeface="+mn-cs"/>
                </a:rPr>
                <a:t>16.1%</a:t>
              </a:r>
            </a:p>
          </p:txBody>
        </p:sp>
        <p:sp>
          <p:nvSpPr>
            <p:cNvPr id="15" name="Rectangle 14"/>
            <p:cNvSpPr/>
            <p:nvPr/>
          </p:nvSpPr>
          <p:spPr>
            <a:xfrm>
              <a:off x="4010891" y="1888436"/>
              <a:ext cx="1143001" cy="390905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09" name="Group 508"/>
            <p:cNvGrpSpPr/>
            <p:nvPr/>
          </p:nvGrpSpPr>
          <p:grpSpPr>
            <a:xfrm>
              <a:off x="4149265" y="2487206"/>
              <a:ext cx="845471" cy="749358"/>
              <a:chOff x="1005242" y="4873860"/>
              <a:chExt cx="614832" cy="544938"/>
            </a:xfrm>
            <a:effectLst>
              <a:outerShdw blurRad="76200" dir="18900000" sy="23000" kx="-1200000" algn="bl" rotWithShape="0">
                <a:prstClr val="black">
                  <a:alpha val="20000"/>
                </a:prstClr>
              </a:outerShdw>
            </a:effectLst>
          </p:grpSpPr>
          <p:grpSp>
            <p:nvGrpSpPr>
              <p:cNvPr id="518" name="Group 517"/>
              <p:cNvGrpSpPr/>
              <p:nvPr/>
            </p:nvGrpSpPr>
            <p:grpSpPr>
              <a:xfrm>
                <a:off x="1058779" y="4948517"/>
                <a:ext cx="498249" cy="376518"/>
                <a:chOff x="1058779" y="4948517"/>
                <a:chExt cx="498249" cy="376518"/>
              </a:xfrm>
            </p:grpSpPr>
            <p:grpSp>
              <p:nvGrpSpPr>
                <p:cNvPr id="522" name="Group 521"/>
                <p:cNvGrpSpPr/>
                <p:nvPr/>
              </p:nvGrpSpPr>
              <p:grpSpPr>
                <a:xfrm>
                  <a:off x="1058779" y="4948517"/>
                  <a:ext cx="498249" cy="376518"/>
                  <a:chOff x="1058779" y="4948517"/>
                  <a:chExt cx="498249" cy="376518"/>
                </a:xfrm>
              </p:grpSpPr>
              <p:sp>
                <p:nvSpPr>
                  <p:cNvPr id="524" name="Freeform 523"/>
                  <p:cNvSpPr/>
                  <p:nvPr/>
                </p:nvSpPr>
                <p:spPr>
                  <a:xfrm>
                    <a:off x="1058779" y="4954180"/>
                    <a:ext cx="498249" cy="370855"/>
                  </a:xfrm>
                  <a:custGeom>
                    <a:avLst/>
                    <a:gdLst>
                      <a:gd name="connsiteX0" fmla="*/ 288758 w 498249"/>
                      <a:gd name="connsiteY0" fmla="*/ 0 h 370855"/>
                      <a:gd name="connsiteX1" fmla="*/ 220815 w 498249"/>
                      <a:gd name="connsiteY1" fmla="*/ 42464 h 370855"/>
                      <a:gd name="connsiteX2" fmla="*/ 155703 w 498249"/>
                      <a:gd name="connsiteY2" fmla="*/ 59450 h 370855"/>
                      <a:gd name="connsiteX3" fmla="*/ 87760 w 498249"/>
                      <a:gd name="connsiteY3" fmla="*/ 73605 h 370855"/>
                      <a:gd name="connsiteX4" fmla="*/ 39633 w 498249"/>
                      <a:gd name="connsiteY4" fmla="*/ 118900 h 370855"/>
                      <a:gd name="connsiteX5" fmla="*/ 14155 w 498249"/>
                      <a:gd name="connsiteY5" fmla="*/ 158533 h 370855"/>
                      <a:gd name="connsiteX6" fmla="*/ 0 w 498249"/>
                      <a:gd name="connsiteY6" fmla="*/ 209491 h 370855"/>
                      <a:gd name="connsiteX7" fmla="*/ 8493 w 498249"/>
                      <a:gd name="connsiteY7" fmla="*/ 271772 h 370855"/>
                      <a:gd name="connsiteX8" fmla="*/ 39633 w 498249"/>
                      <a:gd name="connsiteY8" fmla="*/ 322729 h 370855"/>
                      <a:gd name="connsiteX9" fmla="*/ 93422 w 498249"/>
                      <a:gd name="connsiteY9" fmla="*/ 353870 h 370855"/>
                      <a:gd name="connsiteX10" fmla="*/ 150041 w 498249"/>
                      <a:gd name="connsiteY10" fmla="*/ 370855 h 370855"/>
                      <a:gd name="connsiteX11" fmla="*/ 215153 w 498249"/>
                      <a:gd name="connsiteY11" fmla="*/ 370855 h 370855"/>
                      <a:gd name="connsiteX12" fmla="*/ 257617 w 498249"/>
                      <a:gd name="connsiteY12" fmla="*/ 359531 h 370855"/>
                      <a:gd name="connsiteX13" fmla="*/ 268941 w 498249"/>
                      <a:gd name="connsiteY13" fmla="*/ 336884 h 370855"/>
                      <a:gd name="connsiteX14" fmla="*/ 294420 w 498249"/>
                      <a:gd name="connsiteY14" fmla="*/ 311405 h 370855"/>
                      <a:gd name="connsiteX15" fmla="*/ 294420 w 498249"/>
                      <a:gd name="connsiteY15" fmla="*/ 271772 h 370855"/>
                      <a:gd name="connsiteX16" fmla="*/ 314236 w 498249"/>
                      <a:gd name="connsiteY16" fmla="*/ 234969 h 370855"/>
                      <a:gd name="connsiteX17" fmla="*/ 314236 w 498249"/>
                      <a:gd name="connsiteY17" fmla="*/ 206660 h 370855"/>
                      <a:gd name="connsiteX18" fmla="*/ 311406 w 498249"/>
                      <a:gd name="connsiteY18" fmla="*/ 186843 h 370855"/>
                      <a:gd name="connsiteX19" fmla="*/ 319898 w 498249"/>
                      <a:gd name="connsiteY19" fmla="*/ 172688 h 370855"/>
                      <a:gd name="connsiteX20" fmla="*/ 478432 w 498249"/>
                      <a:gd name="connsiteY20" fmla="*/ 175519 h 370855"/>
                      <a:gd name="connsiteX21" fmla="*/ 498249 w 498249"/>
                      <a:gd name="connsiteY21" fmla="*/ 155702 h 370855"/>
                      <a:gd name="connsiteX22" fmla="*/ 498249 w 498249"/>
                      <a:gd name="connsiteY22" fmla="*/ 135886 h 370855"/>
                      <a:gd name="connsiteX23" fmla="*/ 478432 w 498249"/>
                      <a:gd name="connsiteY23" fmla="*/ 121731 h 370855"/>
                      <a:gd name="connsiteX24" fmla="*/ 232139 w 498249"/>
                      <a:gd name="connsiteY24" fmla="*/ 118900 h 370855"/>
                      <a:gd name="connsiteX25" fmla="*/ 223646 w 498249"/>
                      <a:gd name="connsiteY25" fmla="*/ 107576 h 370855"/>
                      <a:gd name="connsiteX26" fmla="*/ 234970 w 498249"/>
                      <a:gd name="connsiteY26" fmla="*/ 93421 h 370855"/>
                      <a:gd name="connsiteX27" fmla="*/ 271772 w 498249"/>
                      <a:gd name="connsiteY27" fmla="*/ 73605 h 370855"/>
                      <a:gd name="connsiteX28" fmla="*/ 288758 w 498249"/>
                      <a:gd name="connsiteY28" fmla="*/ 0 h 37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8249" h="370855">
                        <a:moveTo>
                          <a:pt x="288758" y="0"/>
                        </a:moveTo>
                        <a:lnTo>
                          <a:pt x="220815" y="42464"/>
                        </a:lnTo>
                        <a:lnTo>
                          <a:pt x="155703" y="59450"/>
                        </a:lnTo>
                        <a:lnTo>
                          <a:pt x="87760" y="73605"/>
                        </a:lnTo>
                        <a:lnTo>
                          <a:pt x="39633" y="118900"/>
                        </a:lnTo>
                        <a:lnTo>
                          <a:pt x="14155" y="158533"/>
                        </a:lnTo>
                        <a:lnTo>
                          <a:pt x="0" y="209491"/>
                        </a:lnTo>
                        <a:lnTo>
                          <a:pt x="8493" y="271772"/>
                        </a:lnTo>
                        <a:lnTo>
                          <a:pt x="39633" y="322729"/>
                        </a:lnTo>
                        <a:lnTo>
                          <a:pt x="93422" y="353870"/>
                        </a:lnTo>
                        <a:lnTo>
                          <a:pt x="150041" y="370855"/>
                        </a:lnTo>
                        <a:lnTo>
                          <a:pt x="215153" y="370855"/>
                        </a:lnTo>
                        <a:lnTo>
                          <a:pt x="257617" y="359531"/>
                        </a:lnTo>
                        <a:lnTo>
                          <a:pt x="268941" y="336884"/>
                        </a:lnTo>
                        <a:lnTo>
                          <a:pt x="294420" y="311405"/>
                        </a:lnTo>
                        <a:lnTo>
                          <a:pt x="294420" y="271772"/>
                        </a:lnTo>
                        <a:lnTo>
                          <a:pt x="314236" y="234969"/>
                        </a:lnTo>
                        <a:lnTo>
                          <a:pt x="314236" y="206660"/>
                        </a:lnTo>
                        <a:lnTo>
                          <a:pt x="311406" y="186843"/>
                        </a:lnTo>
                        <a:lnTo>
                          <a:pt x="319898" y="172688"/>
                        </a:lnTo>
                        <a:lnTo>
                          <a:pt x="478432" y="175519"/>
                        </a:lnTo>
                        <a:lnTo>
                          <a:pt x="498249" y="155702"/>
                        </a:lnTo>
                        <a:lnTo>
                          <a:pt x="498249" y="135886"/>
                        </a:lnTo>
                        <a:lnTo>
                          <a:pt x="478432" y="121731"/>
                        </a:lnTo>
                        <a:lnTo>
                          <a:pt x="232139" y="118900"/>
                        </a:lnTo>
                        <a:lnTo>
                          <a:pt x="223646" y="107576"/>
                        </a:lnTo>
                        <a:lnTo>
                          <a:pt x="234970" y="93421"/>
                        </a:lnTo>
                        <a:lnTo>
                          <a:pt x="271772" y="73605"/>
                        </a:lnTo>
                        <a:lnTo>
                          <a:pt x="288758"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25" name="Freeform 524"/>
                  <p:cNvSpPr/>
                  <p:nvPr/>
                </p:nvSpPr>
                <p:spPr>
                  <a:xfrm>
                    <a:off x="1313566" y="4948517"/>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523" name="Freeform 522"/>
                <p:cNvSpPr/>
                <p:nvPr/>
              </p:nvSpPr>
              <p:spPr>
                <a:xfrm>
                  <a:off x="1310261" y="4970691"/>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519" name="Group 518"/>
              <p:cNvGrpSpPr/>
              <p:nvPr/>
            </p:nvGrpSpPr>
            <p:grpSpPr>
              <a:xfrm>
                <a:off x="1005242" y="4873860"/>
                <a:ext cx="614832" cy="544938"/>
                <a:chOff x="1005242" y="4873860"/>
                <a:chExt cx="614832" cy="544938"/>
              </a:xfrm>
            </p:grpSpPr>
            <p:sp>
              <p:nvSpPr>
                <p:cNvPr id="520" name="Freeform 519"/>
                <p:cNvSpPr/>
                <p:nvPr/>
              </p:nvSpPr>
              <p:spPr>
                <a:xfrm>
                  <a:off x="1474447" y="5182986"/>
                  <a:ext cx="90378" cy="130725"/>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521" name="Picture 14"/>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242" y="4873860"/>
                  <a:ext cx="614832" cy="5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526" name="Picture 4"/>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87728" y="5153964"/>
              <a:ext cx="389326" cy="602175"/>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p:nvGrpSpPr>
          <p:grpSpPr>
            <a:xfrm>
              <a:off x="4303670" y="4481484"/>
              <a:ext cx="557442" cy="529515"/>
              <a:chOff x="4303670" y="4501362"/>
              <a:chExt cx="557442" cy="529515"/>
            </a:xfrm>
            <a:effectLst>
              <a:outerShdw blurRad="50800" dist="38100" dir="2700000" algn="tl" rotWithShape="0">
                <a:prstClr val="black">
                  <a:alpha val="40000"/>
                </a:prstClr>
              </a:outerShdw>
            </a:effectLst>
          </p:grpSpPr>
          <p:sp>
            <p:nvSpPr>
              <p:cNvPr id="26" name="Oval 25"/>
              <p:cNvSpPr/>
              <p:nvPr/>
            </p:nvSpPr>
            <p:spPr>
              <a:xfrm>
                <a:off x="4351730" y="4540725"/>
                <a:ext cx="454534" cy="418692"/>
              </a:xfrm>
              <a:custGeom>
                <a:avLst/>
                <a:gdLst/>
                <a:ahLst/>
                <a:cxnLst/>
                <a:rect l="l" t="t" r="r" b="b"/>
                <a:pathLst>
                  <a:path w="454534" h="418692">
                    <a:moveTo>
                      <a:pt x="129413" y="0"/>
                    </a:moveTo>
                    <a:cubicBezTo>
                      <a:pt x="169214" y="0"/>
                      <a:pt x="204818" y="17967"/>
                      <a:pt x="227267" y="47315"/>
                    </a:cubicBezTo>
                    <a:cubicBezTo>
                      <a:pt x="249717" y="17967"/>
                      <a:pt x="285321" y="0"/>
                      <a:pt x="325121" y="0"/>
                    </a:cubicBezTo>
                    <a:cubicBezTo>
                      <a:pt x="396594" y="0"/>
                      <a:pt x="454534" y="57940"/>
                      <a:pt x="454534" y="129413"/>
                    </a:cubicBezTo>
                    <a:cubicBezTo>
                      <a:pt x="454534" y="191968"/>
                      <a:pt x="410151" y="244156"/>
                      <a:pt x="350640" y="253674"/>
                    </a:cubicBezTo>
                    <a:lnTo>
                      <a:pt x="229895" y="418692"/>
                    </a:lnTo>
                    <a:lnTo>
                      <a:pt x="123780" y="257689"/>
                    </a:lnTo>
                    <a:cubicBezTo>
                      <a:pt x="54897" y="255732"/>
                      <a:pt x="0" y="198984"/>
                      <a:pt x="0" y="129413"/>
                    </a:cubicBezTo>
                    <a:cubicBezTo>
                      <a:pt x="0" y="57940"/>
                      <a:pt x="57940" y="0"/>
                      <a:pt x="129413" y="0"/>
                    </a:cubicBez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530" name="Picture 2"/>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03670" y="4501362"/>
                <a:ext cx="557442" cy="52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38" name="Picture 537"/>
            <p:cNvPicPr>
              <a:picLocks noChangeAspect="1" noChangeArrowheads="1"/>
            </p:cNvPicPr>
            <p:nvPr/>
          </p:nvPicPr>
          <p:blipFill>
            <a:blip r:embed="rId8"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01969" y="3852878"/>
              <a:ext cx="437588" cy="36164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p:nvGrpSpPr>
          <p:grpSpPr>
            <a:xfrm>
              <a:off x="4049920" y="3901905"/>
              <a:ext cx="658021" cy="306123"/>
              <a:chOff x="4033945" y="3613571"/>
              <a:chExt cx="1076110" cy="500625"/>
            </a:xfrm>
            <a:effectLst>
              <a:outerShdw blurRad="50800" dist="38100" dir="2700000" algn="tl" rotWithShape="0">
                <a:prstClr val="black">
                  <a:alpha val="40000"/>
                </a:prstClr>
              </a:outerShdw>
            </a:effectLst>
          </p:grpSpPr>
          <p:sp>
            <p:nvSpPr>
              <p:cNvPr id="512" name="Freeform 511"/>
              <p:cNvSpPr/>
              <p:nvPr/>
            </p:nvSpPr>
            <p:spPr>
              <a:xfrm>
                <a:off x="4459705" y="3716676"/>
                <a:ext cx="230057" cy="332761"/>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14" name="Freeform 513"/>
              <p:cNvSpPr/>
              <p:nvPr/>
            </p:nvSpPr>
            <p:spPr>
              <a:xfrm>
                <a:off x="4124210" y="3718044"/>
                <a:ext cx="230057" cy="332761"/>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pic>
            <p:nvPicPr>
              <p:cNvPr id="515" name="Picture 3"/>
              <p:cNvPicPr>
                <a:picLocks noChangeAspect="1" noChangeArrowheads="1"/>
              </p:cNvPicPr>
              <p:nvPr/>
            </p:nvPicPr>
            <p:blipFill>
              <a:blip r:embed="rId9"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033945" y="3613571"/>
                <a:ext cx="1076110" cy="5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23" name="Straight Connector 422"/>
            <p:cNvCxnSpPr/>
            <p:nvPr/>
          </p:nvCxnSpPr>
          <p:spPr>
            <a:xfrm flipH="1">
              <a:off x="379864" y="4425918"/>
              <a:ext cx="839370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0" name="Straight Connector 549"/>
            <p:cNvCxnSpPr/>
            <p:nvPr/>
          </p:nvCxnSpPr>
          <p:spPr>
            <a:xfrm flipH="1">
              <a:off x="379864" y="3713625"/>
              <a:ext cx="839370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p:nvPr/>
          </p:nvCxnSpPr>
          <p:spPr>
            <a:xfrm flipH="1">
              <a:off x="379864" y="5092668"/>
              <a:ext cx="839370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05613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76" y="152401"/>
            <a:ext cx="11319028" cy="834047"/>
          </a:xfrm>
        </p:spPr>
        <p:txBody>
          <a:bodyPr>
            <a:noAutofit/>
          </a:bodyPr>
          <a:lstStyle/>
          <a:p>
            <a:pPr algn="ctr"/>
            <a:r>
              <a:rPr lang="en-GB" sz="3000" dirty="0">
                <a:solidFill>
                  <a:schemeClr val="accent5"/>
                </a:solidFill>
              </a:rPr>
              <a:t>Long-term </a:t>
            </a:r>
            <a:r>
              <a:rPr lang="en-GB" sz="3000" dirty="0" err="1">
                <a:solidFill>
                  <a:schemeClr val="accent5"/>
                </a:solidFill>
              </a:rPr>
              <a:t>TTh</a:t>
            </a:r>
            <a:r>
              <a:rPr lang="en-GB" sz="3000" dirty="0">
                <a:solidFill>
                  <a:schemeClr val="accent5"/>
                </a:solidFill>
              </a:rPr>
              <a:t> use in men with hypogonadism and T2DM significantly improves glycaemic control</a:t>
            </a:r>
          </a:p>
        </p:txBody>
      </p:sp>
      <p:sp>
        <p:nvSpPr>
          <p:cNvPr id="5" name="TextBox 4"/>
          <p:cNvSpPr txBox="1"/>
          <p:nvPr/>
        </p:nvSpPr>
        <p:spPr>
          <a:xfrm>
            <a:off x="1523999" y="5802986"/>
            <a:ext cx="9144001" cy="553998"/>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p&lt;0.0001 between groups.</a:t>
            </a:r>
            <a:br>
              <a:rPr kumimoji="0" lang="en-GB" sz="1000" b="0" i="0" u="none" strike="noStrike" kern="1200" cap="none" spc="0" normalizeH="0" baseline="0" noProof="0" dirty="0">
                <a:ln>
                  <a:noFill/>
                </a:ln>
                <a:solidFill>
                  <a:srgbClr val="000000"/>
                </a:solidFill>
                <a:effectLst/>
                <a:uLnTx/>
                <a:uFillTx/>
                <a:latin typeface="Poppins Light"/>
                <a:ea typeface="+mn-ea"/>
                <a:cs typeface="+mn-cs"/>
              </a:rPr>
            </a:br>
            <a:r>
              <a:rPr kumimoji="0" lang="en-GB" sz="1000" b="0" i="0" u="none" strike="noStrike" kern="1200" cap="none" spc="0" normalizeH="0" baseline="0" noProof="0" dirty="0">
                <a:ln>
                  <a:noFill/>
                </a:ln>
                <a:solidFill>
                  <a:srgbClr val="000000"/>
                </a:solidFill>
                <a:effectLst/>
                <a:uLnTx/>
                <a:uFillTx/>
                <a:latin typeface="Poppins Light"/>
                <a:ea typeface="+mn-ea"/>
                <a:cs typeface="+mn-cs"/>
              </a:rPr>
              <a:t>HbA</a:t>
            </a:r>
            <a:r>
              <a:rPr kumimoji="0" lang="en-GB" sz="1000" b="0" i="0" u="none" strike="noStrike" kern="1200" cap="none" spc="0" normalizeH="0" baseline="-25000" noProof="0" dirty="0">
                <a:ln>
                  <a:noFill/>
                </a:ln>
                <a:solidFill>
                  <a:srgbClr val="000000"/>
                </a:solidFill>
                <a:effectLst/>
                <a:uLnTx/>
                <a:uFillTx/>
                <a:latin typeface="Poppins Light"/>
                <a:ea typeface="+mn-ea"/>
                <a:cs typeface="+mn-cs"/>
              </a:rPr>
              <a:t>1c</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glycated haemoglobin; T2DM, type 2 diabetes mellitus;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Poppins Light"/>
                <a:ea typeface="+mn-ea"/>
                <a:cs typeface="+mn-cs"/>
              </a:rPr>
              <a:t>Haider KS </a:t>
            </a:r>
            <a:r>
              <a:rPr kumimoji="0" lang="it-IT" sz="1000" b="0" i="1" u="none" strike="noStrike" kern="1200" cap="none" spc="0" normalizeH="0" baseline="0" noProof="0" dirty="0">
                <a:ln>
                  <a:noFill/>
                </a:ln>
                <a:solidFill>
                  <a:srgbClr val="000000"/>
                </a:solidFill>
                <a:effectLst/>
                <a:uLnTx/>
                <a:uFillTx/>
                <a:latin typeface="Poppins Light"/>
                <a:ea typeface="+mn-ea"/>
                <a:cs typeface="+mn-cs"/>
              </a:rPr>
              <a:t>et al. Diabetes Obes Metab</a:t>
            </a:r>
            <a:r>
              <a:rPr kumimoji="0" lang="it-IT" sz="1000" b="0" i="0" u="none" strike="noStrike" kern="1200" cap="none" spc="0" normalizeH="0" baseline="0" noProof="0" dirty="0">
                <a:ln>
                  <a:noFill/>
                </a:ln>
                <a:solidFill>
                  <a:srgbClr val="000000"/>
                </a:solidFill>
                <a:effectLst/>
                <a:uLnTx/>
                <a:uFillTx/>
                <a:latin typeface="Poppins Light"/>
                <a:ea typeface="+mn-ea"/>
                <a:cs typeface="+mn-cs"/>
              </a:rPr>
              <a:t> 2020;</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doi</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10.1111/dom.14122</a:t>
            </a:r>
            <a:r>
              <a:rPr kumimoji="0" lang="it-IT" sz="1000" b="0" i="0" u="none" strike="noStrike" kern="1200" cap="none" spc="0" normalizeH="0" baseline="0" noProof="0" dirty="0">
                <a:ln>
                  <a:noFill/>
                </a:ln>
                <a:solidFill>
                  <a:srgbClr val="000000"/>
                </a:solidFill>
                <a:effectLst/>
                <a:uLnTx/>
                <a:uFillTx/>
                <a:latin typeface="Poppins Light"/>
                <a:ea typeface="+mn-ea"/>
                <a:cs typeface="+mn-cs"/>
              </a:rPr>
              <a:t>.</a:t>
            </a:r>
            <a:endParaRPr kumimoji="0" lang="en-GB" sz="1000" b="0" i="0" u="none" strike="noStrike" kern="1200" cap="none" spc="0" normalizeH="0" baseline="0" noProof="0" dirty="0">
              <a:ln>
                <a:noFill/>
              </a:ln>
              <a:solidFill>
                <a:srgbClr val="000000"/>
              </a:solidFill>
              <a:effectLst/>
              <a:uLnTx/>
              <a:uFillTx/>
              <a:latin typeface="Poppins Light"/>
              <a:ea typeface="+mn-ea"/>
              <a:cs typeface="+mn-cs"/>
            </a:endParaRPr>
          </a:p>
        </p:txBody>
      </p:sp>
      <p:grpSp>
        <p:nvGrpSpPr>
          <p:cNvPr id="4" name="Group 3"/>
          <p:cNvGrpSpPr/>
          <p:nvPr/>
        </p:nvGrpSpPr>
        <p:grpSpPr>
          <a:xfrm>
            <a:off x="861134" y="1045029"/>
            <a:ext cx="10085033" cy="1036221"/>
            <a:chOff x="850550" y="1252331"/>
            <a:chExt cx="8084496" cy="1036221"/>
          </a:xfrm>
        </p:grpSpPr>
        <p:grpSp>
          <p:nvGrpSpPr>
            <p:cNvPr id="70" name="Group 69"/>
            <p:cNvGrpSpPr/>
            <p:nvPr/>
          </p:nvGrpSpPr>
          <p:grpSpPr>
            <a:xfrm>
              <a:off x="850550" y="1458295"/>
              <a:ext cx="8084496" cy="785228"/>
              <a:chOff x="1697341" y="3946547"/>
              <a:chExt cx="8084496" cy="785228"/>
            </a:xfrm>
          </p:grpSpPr>
          <p:sp>
            <p:nvSpPr>
              <p:cNvPr id="76" name="Rounded Rectangle 75"/>
              <p:cNvSpPr/>
              <p:nvPr/>
            </p:nvSpPr>
            <p:spPr>
              <a:xfrm>
                <a:off x="1697341" y="3946547"/>
                <a:ext cx="8084496" cy="785228"/>
              </a:xfrm>
              <a:prstGeom prst="roundRect">
                <a:avLst>
                  <a:gd name="adj" fmla="val 11807"/>
                </a:avLst>
              </a:prstGeom>
              <a:solidFill>
                <a:schemeClr val="accent1"/>
              </a:solidFill>
              <a:ln w="57150" cap="flat" cmpd="sng" algn="ctr">
                <a:solidFill>
                  <a:schemeClr val="tx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TextBox 76"/>
              <p:cNvSpPr txBox="1"/>
              <p:nvPr/>
            </p:nvSpPr>
            <p:spPr>
              <a:xfrm>
                <a:off x="2703222" y="4015996"/>
                <a:ext cx="6661404" cy="64633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600"/>
                  </a:spcBef>
                  <a:spcAft>
                    <a:spcPts val="0"/>
                  </a:spcAft>
                  <a:buClr>
                    <a:prstClr val="white"/>
                  </a:buClr>
                  <a:buSzTx/>
                  <a:buFontTx/>
                  <a:buNone/>
                  <a:tabLst/>
                  <a:defRPr/>
                </a:pPr>
                <a:r>
                  <a:rPr kumimoji="0" lang="en-GB" sz="1800" b="0" i="0" u="none" strike="noStrike" kern="1200" cap="none" spc="0" normalizeH="0" baseline="0" noProof="0" dirty="0">
                    <a:ln>
                      <a:noFill/>
                    </a:ln>
                    <a:solidFill>
                      <a:prstClr val="white"/>
                    </a:solidFill>
                    <a:effectLst/>
                    <a:uLnTx/>
                    <a:uFillTx/>
                    <a:latin typeface="Poppins Light"/>
                    <a:ea typeface="+mn-ea"/>
                    <a:cs typeface="+mn-cs"/>
                  </a:rPr>
                  <a:t>Prospective, long-term, single-centre registry study in Germany to evaluate the effects of </a:t>
                </a:r>
                <a:r>
                  <a:rPr kumimoji="0" lang="en-GB" sz="1800" b="0" i="0" u="none" strike="noStrike" kern="1200" cap="none" spc="0" normalizeH="0" baseline="0" noProof="0" dirty="0" err="1">
                    <a:ln>
                      <a:noFill/>
                    </a:ln>
                    <a:solidFill>
                      <a:prstClr val="white"/>
                    </a:solidFill>
                    <a:effectLst/>
                    <a:uLnTx/>
                    <a:uFillTx/>
                    <a:latin typeface="Poppins Light"/>
                    <a:ea typeface="+mn-ea"/>
                    <a:cs typeface="+mn-cs"/>
                  </a:rPr>
                  <a:t>TTh</a:t>
                </a:r>
                <a:r>
                  <a:rPr kumimoji="0" lang="en-GB" sz="1800" b="0" i="0" u="none" strike="noStrike" kern="1200" cap="none" spc="0" normalizeH="0" baseline="0" noProof="0" dirty="0">
                    <a:ln>
                      <a:noFill/>
                    </a:ln>
                    <a:solidFill>
                      <a:prstClr val="white"/>
                    </a:solidFill>
                    <a:effectLst/>
                    <a:uLnTx/>
                    <a:uFillTx/>
                    <a:latin typeface="Poppins Light"/>
                    <a:ea typeface="+mn-ea"/>
                    <a:cs typeface="+mn-cs"/>
                  </a:rPr>
                  <a:t> use in men with hypogonadism and T2DM</a:t>
                </a:r>
              </a:p>
            </p:txBody>
          </p:sp>
        </p:grpSp>
        <p:grpSp>
          <p:nvGrpSpPr>
            <p:cNvPr id="71" name="Group 70"/>
            <p:cNvGrpSpPr/>
            <p:nvPr/>
          </p:nvGrpSpPr>
          <p:grpSpPr>
            <a:xfrm>
              <a:off x="861113" y="1252331"/>
              <a:ext cx="995318" cy="1036221"/>
              <a:chOff x="4706938" y="1981200"/>
              <a:chExt cx="2781300" cy="2895600"/>
            </a:xfrm>
          </p:grpSpPr>
          <p:sp>
            <p:nvSpPr>
              <p:cNvPr id="72" name="Freeform 71"/>
              <p:cNvSpPr/>
              <p:nvPr/>
            </p:nvSpPr>
            <p:spPr>
              <a:xfrm>
                <a:off x="5060950" y="2254250"/>
                <a:ext cx="1339850" cy="1320800"/>
              </a:xfrm>
              <a:custGeom>
                <a:avLst/>
                <a:gdLst>
                  <a:gd name="connsiteX0" fmla="*/ 0 w 1339850"/>
                  <a:gd name="connsiteY0" fmla="*/ 184150 h 1320800"/>
                  <a:gd name="connsiteX1" fmla="*/ 196850 w 1339850"/>
                  <a:gd name="connsiteY1" fmla="*/ 0 h 1320800"/>
                  <a:gd name="connsiteX2" fmla="*/ 425450 w 1339850"/>
                  <a:gd name="connsiteY2" fmla="*/ 234950 h 1320800"/>
                  <a:gd name="connsiteX3" fmla="*/ 501650 w 1339850"/>
                  <a:gd name="connsiteY3" fmla="*/ 190500 h 1320800"/>
                  <a:gd name="connsiteX4" fmla="*/ 1187450 w 1339850"/>
                  <a:gd name="connsiteY4" fmla="*/ 869950 h 1320800"/>
                  <a:gd name="connsiteX5" fmla="*/ 1168400 w 1339850"/>
                  <a:gd name="connsiteY5" fmla="*/ 971550 h 1320800"/>
                  <a:gd name="connsiteX6" fmla="*/ 1339850 w 1339850"/>
                  <a:gd name="connsiteY6" fmla="*/ 1155700 h 1320800"/>
                  <a:gd name="connsiteX7" fmla="*/ 1162050 w 1339850"/>
                  <a:gd name="connsiteY7" fmla="*/ 1320800 h 1320800"/>
                  <a:gd name="connsiteX8" fmla="*/ 996950 w 1339850"/>
                  <a:gd name="connsiteY8" fmla="*/ 1168400 h 1320800"/>
                  <a:gd name="connsiteX9" fmla="*/ 895350 w 1339850"/>
                  <a:gd name="connsiteY9" fmla="*/ 1193800 h 1320800"/>
                  <a:gd name="connsiteX10" fmla="*/ 742950 w 1339850"/>
                  <a:gd name="connsiteY10" fmla="*/ 1066800 h 1320800"/>
                  <a:gd name="connsiteX11" fmla="*/ 869950 w 1339850"/>
                  <a:gd name="connsiteY11" fmla="*/ 920750 h 1320800"/>
                  <a:gd name="connsiteX12" fmla="*/ 863600 w 1339850"/>
                  <a:gd name="connsiteY12" fmla="*/ 698500 h 1320800"/>
                  <a:gd name="connsiteX13" fmla="*/ 723900 w 1339850"/>
                  <a:gd name="connsiteY13" fmla="*/ 546100 h 1320800"/>
                  <a:gd name="connsiteX14" fmla="*/ 558800 w 1339850"/>
                  <a:gd name="connsiteY14" fmla="*/ 457200 h 1320800"/>
                  <a:gd name="connsiteX15" fmla="*/ 368300 w 1339850"/>
                  <a:gd name="connsiteY15" fmla="*/ 508000 h 1320800"/>
                  <a:gd name="connsiteX16" fmla="*/ 254000 w 1339850"/>
                  <a:gd name="connsiteY16" fmla="*/ 590550 h 1320800"/>
                  <a:gd name="connsiteX17" fmla="*/ 184150 w 1339850"/>
                  <a:gd name="connsiteY17" fmla="*/ 482600 h 1320800"/>
                  <a:gd name="connsiteX18" fmla="*/ 228600 w 1339850"/>
                  <a:gd name="connsiteY18" fmla="*/ 355600 h 1320800"/>
                  <a:gd name="connsiteX19" fmla="*/ 184150 w 1339850"/>
                  <a:gd name="connsiteY19" fmla="*/ 361950 h 1320800"/>
                  <a:gd name="connsiteX20" fmla="*/ 0 w 1339850"/>
                  <a:gd name="connsiteY20" fmla="*/ 18415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850" h="1320800">
                    <a:moveTo>
                      <a:pt x="0" y="184150"/>
                    </a:moveTo>
                    <a:lnTo>
                      <a:pt x="196850" y="0"/>
                    </a:lnTo>
                    <a:lnTo>
                      <a:pt x="425450" y="234950"/>
                    </a:lnTo>
                    <a:lnTo>
                      <a:pt x="501650" y="190500"/>
                    </a:lnTo>
                    <a:lnTo>
                      <a:pt x="1187450" y="869950"/>
                    </a:lnTo>
                    <a:lnTo>
                      <a:pt x="1168400" y="971550"/>
                    </a:lnTo>
                    <a:lnTo>
                      <a:pt x="1339850" y="1155700"/>
                    </a:lnTo>
                    <a:lnTo>
                      <a:pt x="1162050" y="1320800"/>
                    </a:lnTo>
                    <a:lnTo>
                      <a:pt x="996950" y="1168400"/>
                    </a:lnTo>
                    <a:lnTo>
                      <a:pt x="895350" y="1193800"/>
                    </a:lnTo>
                    <a:lnTo>
                      <a:pt x="742950" y="1066800"/>
                    </a:lnTo>
                    <a:lnTo>
                      <a:pt x="869950" y="920750"/>
                    </a:lnTo>
                    <a:lnTo>
                      <a:pt x="863600" y="698500"/>
                    </a:lnTo>
                    <a:lnTo>
                      <a:pt x="723900" y="546100"/>
                    </a:lnTo>
                    <a:lnTo>
                      <a:pt x="558800" y="457200"/>
                    </a:lnTo>
                    <a:lnTo>
                      <a:pt x="368300" y="508000"/>
                    </a:lnTo>
                    <a:lnTo>
                      <a:pt x="254000" y="590550"/>
                    </a:lnTo>
                    <a:lnTo>
                      <a:pt x="184150" y="482600"/>
                    </a:lnTo>
                    <a:lnTo>
                      <a:pt x="228600" y="355600"/>
                    </a:lnTo>
                    <a:lnTo>
                      <a:pt x="184150" y="361950"/>
                    </a:lnTo>
                    <a:lnTo>
                      <a:pt x="0" y="184150"/>
                    </a:lnTo>
                    <a:close/>
                  </a:path>
                </a:pathLst>
              </a:custGeom>
              <a:solidFill>
                <a:srgbClr val="C0C0C0"/>
              </a:solidFill>
              <a:ln w="25400" cap="flat" cmpd="sng" algn="ctr">
                <a:solidFill>
                  <a:srgbClr val="C0C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73" name="Freeform 72"/>
              <p:cNvSpPr/>
              <p:nvPr/>
            </p:nvSpPr>
            <p:spPr>
              <a:xfrm>
                <a:off x="5060950" y="3194050"/>
                <a:ext cx="2057400" cy="1371600"/>
              </a:xfrm>
              <a:custGeom>
                <a:avLst/>
                <a:gdLst>
                  <a:gd name="connsiteX0" fmla="*/ 190500 w 2057400"/>
                  <a:gd name="connsiteY0" fmla="*/ 0 h 1371600"/>
                  <a:gd name="connsiteX1" fmla="*/ 95250 w 2057400"/>
                  <a:gd name="connsiteY1" fmla="*/ 304800 h 1371600"/>
                  <a:gd name="connsiteX2" fmla="*/ 88900 w 2057400"/>
                  <a:gd name="connsiteY2" fmla="*/ 539750 h 1371600"/>
                  <a:gd name="connsiteX3" fmla="*/ 114300 w 2057400"/>
                  <a:gd name="connsiteY3" fmla="*/ 704850 h 1371600"/>
                  <a:gd name="connsiteX4" fmla="*/ 158750 w 2057400"/>
                  <a:gd name="connsiteY4" fmla="*/ 812800 h 1371600"/>
                  <a:gd name="connsiteX5" fmla="*/ 254000 w 2057400"/>
                  <a:gd name="connsiteY5" fmla="*/ 990600 h 1371600"/>
                  <a:gd name="connsiteX6" fmla="*/ 165100 w 2057400"/>
                  <a:gd name="connsiteY6" fmla="*/ 1041400 h 1371600"/>
                  <a:gd name="connsiteX7" fmla="*/ 63500 w 2057400"/>
                  <a:gd name="connsiteY7" fmla="*/ 1136650 h 1371600"/>
                  <a:gd name="connsiteX8" fmla="*/ 0 w 2057400"/>
                  <a:gd name="connsiteY8" fmla="*/ 1225550 h 1371600"/>
                  <a:gd name="connsiteX9" fmla="*/ 19050 w 2057400"/>
                  <a:gd name="connsiteY9" fmla="*/ 1320800 h 1371600"/>
                  <a:gd name="connsiteX10" fmla="*/ 114300 w 2057400"/>
                  <a:gd name="connsiteY10" fmla="*/ 1371600 h 1371600"/>
                  <a:gd name="connsiteX11" fmla="*/ 1987550 w 2057400"/>
                  <a:gd name="connsiteY11" fmla="*/ 1358900 h 1371600"/>
                  <a:gd name="connsiteX12" fmla="*/ 2025650 w 2057400"/>
                  <a:gd name="connsiteY12" fmla="*/ 1295400 h 1371600"/>
                  <a:gd name="connsiteX13" fmla="*/ 1993900 w 2057400"/>
                  <a:gd name="connsiteY13" fmla="*/ 1117600 h 1371600"/>
                  <a:gd name="connsiteX14" fmla="*/ 1898650 w 2057400"/>
                  <a:gd name="connsiteY14" fmla="*/ 1060450 h 1371600"/>
                  <a:gd name="connsiteX15" fmla="*/ 1790700 w 2057400"/>
                  <a:gd name="connsiteY15" fmla="*/ 1022350 h 1371600"/>
                  <a:gd name="connsiteX16" fmla="*/ 1765300 w 2057400"/>
                  <a:gd name="connsiteY16" fmla="*/ 984250 h 1371600"/>
                  <a:gd name="connsiteX17" fmla="*/ 1879600 w 2057400"/>
                  <a:gd name="connsiteY17" fmla="*/ 781050 h 1371600"/>
                  <a:gd name="connsiteX18" fmla="*/ 1968500 w 2057400"/>
                  <a:gd name="connsiteY18" fmla="*/ 781050 h 1371600"/>
                  <a:gd name="connsiteX19" fmla="*/ 2057400 w 2057400"/>
                  <a:gd name="connsiteY19" fmla="*/ 704850 h 1371600"/>
                  <a:gd name="connsiteX20" fmla="*/ 1968500 w 2057400"/>
                  <a:gd name="connsiteY20" fmla="*/ 596900 h 1371600"/>
                  <a:gd name="connsiteX21" fmla="*/ 1104900 w 2057400"/>
                  <a:gd name="connsiteY21" fmla="*/ 609600 h 1371600"/>
                  <a:gd name="connsiteX22" fmla="*/ 1022350 w 2057400"/>
                  <a:gd name="connsiteY22" fmla="*/ 673100 h 1371600"/>
                  <a:gd name="connsiteX23" fmla="*/ 1022350 w 2057400"/>
                  <a:gd name="connsiteY23" fmla="*/ 730250 h 1371600"/>
                  <a:gd name="connsiteX24" fmla="*/ 1104900 w 2057400"/>
                  <a:gd name="connsiteY24" fmla="*/ 781050 h 1371600"/>
                  <a:gd name="connsiteX25" fmla="*/ 1428750 w 2057400"/>
                  <a:gd name="connsiteY25" fmla="*/ 774700 h 1371600"/>
                  <a:gd name="connsiteX26" fmla="*/ 1390650 w 2057400"/>
                  <a:gd name="connsiteY26" fmla="*/ 869950 h 1371600"/>
                  <a:gd name="connsiteX27" fmla="*/ 1212850 w 2057400"/>
                  <a:gd name="connsiteY27" fmla="*/ 958850 h 1371600"/>
                  <a:gd name="connsiteX28" fmla="*/ 984250 w 2057400"/>
                  <a:gd name="connsiteY28" fmla="*/ 1003300 h 1371600"/>
                  <a:gd name="connsiteX29" fmla="*/ 819150 w 2057400"/>
                  <a:gd name="connsiteY29" fmla="*/ 958850 h 1371600"/>
                  <a:gd name="connsiteX30" fmla="*/ 654050 w 2057400"/>
                  <a:gd name="connsiteY30" fmla="*/ 889000 h 1371600"/>
                  <a:gd name="connsiteX31" fmla="*/ 558800 w 2057400"/>
                  <a:gd name="connsiteY31" fmla="*/ 768350 h 1371600"/>
                  <a:gd name="connsiteX32" fmla="*/ 533400 w 2057400"/>
                  <a:gd name="connsiteY32" fmla="*/ 704850 h 1371600"/>
                  <a:gd name="connsiteX33" fmla="*/ 546100 w 2057400"/>
                  <a:gd name="connsiteY33" fmla="*/ 692150 h 1371600"/>
                  <a:gd name="connsiteX34" fmla="*/ 488950 w 2057400"/>
                  <a:gd name="connsiteY34" fmla="*/ 577850 h 1371600"/>
                  <a:gd name="connsiteX35" fmla="*/ 476250 w 2057400"/>
                  <a:gd name="connsiteY35" fmla="*/ 546100 h 1371600"/>
                  <a:gd name="connsiteX36" fmla="*/ 463550 w 2057400"/>
                  <a:gd name="connsiteY36" fmla="*/ 387350 h 1371600"/>
                  <a:gd name="connsiteX37" fmla="*/ 476250 w 2057400"/>
                  <a:gd name="connsiteY37" fmla="*/ 203200 h 1371600"/>
                  <a:gd name="connsiteX38" fmla="*/ 342900 w 2057400"/>
                  <a:gd name="connsiteY38" fmla="*/ 133350 h 1371600"/>
                  <a:gd name="connsiteX39" fmla="*/ 190500 w 2057400"/>
                  <a:gd name="connsiteY3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57400" h="1371600">
                    <a:moveTo>
                      <a:pt x="190500" y="0"/>
                    </a:moveTo>
                    <a:lnTo>
                      <a:pt x="95250" y="304800"/>
                    </a:lnTo>
                    <a:lnTo>
                      <a:pt x="88900" y="539750"/>
                    </a:lnTo>
                    <a:lnTo>
                      <a:pt x="114300" y="704850"/>
                    </a:lnTo>
                    <a:lnTo>
                      <a:pt x="158750" y="812800"/>
                    </a:lnTo>
                    <a:lnTo>
                      <a:pt x="254000" y="990600"/>
                    </a:lnTo>
                    <a:lnTo>
                      <a:pt x="165100" y="1041400"/>
                    </a:lnTo>
                    <a:lnTo>
                      <a:pt x="63500" y="1136650"/>
                    </a:lnTo>
                    <a:lnTo>
                      <a:pt x="0" y="1225550"/>
                    </a:lnTo>
                    <a:lnTo>
                      <a:pt x="19050" y="1320800"/>
                    </a:lnTo>
                    <a:lnTo>
                      <a:pt x="114300" y="1371600"/>
                    </a:lnTo>
                    <a:lnTo>
                      <a:pt x="1987550" y="1358900"/>
                    </a:lnTo>
                    <a:lnTo>
                      <a:pt x="2025650" y="1295400"/>
                    </a:lnTo>
                    <a:lnTo>
                      <a:pt x="1993900" y="1117600"/>
                    </a:lnTo>
                    <a:lnTo>
                      <a:pt x="1898650" y="1060450"/>
                    </a:lnTo>
                    <a:lnTo>
                      <a:pt x="1790700" y="1022350"/>
                    </a:lnTo>
                    <a:lnTo>
                      <a:pt x="1765300" y="984250"/>
                    </a:lnTo>
                    <a:lnTo>
                      <a:pt x="1879600" y="781050"/>
                    </a:lnTo>
                    <a:lnTo>
                      <a:pt x="1968500" y="781050"/>
                    </a:lnTo>
                    <a:lnTo>
                      <a:pt x="2057400" y="704850"/>
                    </a:lnTo>
                    <a:lnTo>
                      <a:pt x="1968500" y="596900"/>
                    </a:lnTo>
                    <a:lnTo>
                      <a:pt x="1104900" y="609600"/>
                    </a:lnTo>
                    <a:lnTo>
                      <a:pt x="1022350" y="673100"/>
                    </a:lnTo>
                    <a:lnTo>
                      <a:pt x="1022350" y="730250"/>
                    </a:lnTo>
                    <a:lnTo>
                      <a:pt x="1104900" y="781050"/>
                    </a:lnTo>
                    <a:lnTo>
                      <a:pt x="1428750" y="774700"/>
                    </a:lnTo>
                    <a:lnTo>
                      <a:pt x="1390650" y="869950"/>
                    </a:lnTo>
                    <a:lnTo>
                      <a:pt x="1212850" y="958850"/>
                    </a:lnTo>
                    <a:lnTo>
                      <a:pt x="984250" y="1003300"/>
                    </a:lnTo>
                    <a:lnTo>
                      <a:pt x="819150" y="958850"/>
                    </a:lnTo>
                    <a:lnTo>
                      <a:pt x="654050" y="889000"/>
                    </a:lnTo>
                    <a:lnTo>
                      <a:pt x="558800" y="768350"/>
                    </a:lnTo>
                    <a:lnTo>
                      <a:pt x="533400" y="704850"/>
                    </a:lnTo>
                    <a:lnTo>
                      <a:pt x="546100" y="692150"/>
                    </a:lnTo>
                    <a:lnTo>
                      <a:pt x="488950" y="577850"/>
                    </a:lnTo>
                    <a:lnTo>
                      <a:pt x="476250" y="546100"/>
                    </a:lnTo>
                    <a:lnTo>
                      <a:pt x="463550" y="387350"/>
                    </a:lnTo>
                    <a:lnTo>
                      <a:pt x="476250" y="203200"/>
                    </a:lnTo>
                    <a:lnTo>
                      <a:pt x="342900" y="133350"/>
                    </a:lnTo>
                    <a:lnTo>
                      <a:pt x="190500" y="0"/>
                    </a:lnTo>
                    <a:close/>
                  </a:path>
                </a:pathLst>
              </a:custGeom>
              <a:solidFill>
                <a:srgbClr val="C0C0C0"/>
              </a:solidFill>
              <a:ln w="25400" cap="flat" cmpd="sng" algn="ctr">
                <a:solidFill>
                  <a:srgbClr val="C0C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srgbClr val="FFFFFF"/>
                  </a:solidFill>
                  <a:effectLst/>
                  <a:uLnTx/>
                  <a:uFillTx/>
                  <a:latin typeface="Calibri"/>
                  <a:ea typeface="+mn-ea"/>
                  <a:cs typeface="+mn-cs"/>
                </a:endParaRPr>
              </a:p>
            </p:txBody>
          </p:sp>
          <p:sp>
            <p:nvSpPr>
              <p:cNvPr id="74" name="Oval 73"/>
              <p:cNvSpPr/>
              <p:nvPr/>
            </p:nvSpPr>
            <p:spPr>
              <a:xfrm>
                <a:off x="5289550" y="2769430"/>
                <a:ext cx="596900" cy="596900"/>
              </a:xfrm>
              <a:prstGeom prst="ellipse">
                <a:avLst/>
              </a:prstGeom>
              <a:solidFill>
                <a:srgbClr val="EFEFE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srgbClr val="FFFFFF"/>
                  </a:solidFill>
                  <a:effectLst/>
                  <a:uLnTx/>
                  <a:uFillTx/>
                  <a:latin typeface="Calibri"/>
                  <a:ea typeface="+mn-ea"/>
                  <a:cs typeface="+mn-cs"/>
                </a:endParaRPr>
              </a:p>
            </p:txBody>
          </p:sp>
          <p:pic>
            <p:nvPicPr>
              <p:cNvPr id="75" name="Picture 2"/>
              <p:cNvPicPr>
                <a:picLocks noChangeAspect="1" noChangeArrowheads="1"/>
              </p:cNvPicPr>
              <p:nvPr/>
            </p:nvPicPr>
            <p:blipFill>
              <a:blip r:embed="rId3"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4706938" y="1981200"/>
                <a:ext cx="27813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 name="Content Placeholder 2"/>
          <p:cNvSpPr>
            <a:spLocks noGrp="1"/>
          </p:cNvSpPr>
          <p:nvPr>
            <p:ph idx="1"/>
          </p:nvPr>
        </p:nvSpPr>
        <p:spPr>
          <a:xfrm>
            <a:off x="248576" y="2162757"/>
            <a:ext cx="11319028" cy="946600"/>
          </a:xfrm>
        </p:spPr>
        <p:txBody>
          <a:bodyPr>
            <a:noAutofit/>
          </a:bodyPr>
          <a:lstStyle/>
          <a:p>
            <a:pPr>
              <a:spcBef>
                <a:spcPts val="600"/>
              </a:spcBef>
            </a:pPr>
            <a:r>
              <a:rPr lang="en-GB" sz="1600" spc="-20" dirty="0">
                <a:solidFill>
                  <a:schemeClr val="accent5"/>
                </a:solidFill>
              </a:rPr>
              <a:t>In total, 356 men with T2DM [HbA</a:t>
            </a:r>
            <a:r>
              <a:rPr lang="en-GB" sz="1600" spc="-20" baseline="-25000" dirty="0">
                <a:solidFill>
                  <a:schemeClr val="accent5"/>
                </a:solidFill>
              </a:rPr>
              <a:t>1c</a:t>
            </a:r>
            <a:r>
              <a:rPr lang="en-GB" sz="1600" spc="-20" dirty="0">
                <a:solidFill>
                  <a:schemeClr val="accent5"/>
                </a:solidFill>
              </a:rPr>
              <a:t> 62–79 </a:t>
            </a:r>
            <a:r>
              <a:rPr lang="en-GB" sz="1600" spc="-20" dirty="0" err="1">
                <a:solidFill>
                  <a:schemeClr val="accent5"/>
                </a:solidFill>
              </a:rPr>
              <a:t>mmol</a:t>
            </a:r>
            <a:r>
              <a:rPr lang="en-GB" sz="1600" spc="-20" dirty="0">
                <a:solidFill>
                  <a:schemeClr val="accent5"/>
                </a:solidFill>
              </a:rPr>
              <a:t>/</a:t>
            </a:r>
            <a:r>
              <a:rPr lang="en-GB" sz="1600" spc="-20" dirty="0" err="1">
                <a:solidFill>
                  <a:schemeClr val="accent5"/>
                </a:solidFill>
              </a:rPr>
              <a:t>mol</a:t>
            </a:r>
            <a:r>
              <a:rPr lang="en-GB" sz="1600" spc="-20" dirty="0">
                <a:solidFill>
                  <a:schemeClr val="accent5"/>
                </a:solidFill>
              </a:rPr>
              <a:t> (7.8–9.4%)] and total testosterone level ≤12.1 </a:t>
            </a:r>
            <a:r>
              <a:rPr lang="en-GB" sz="1600" spc="-20" dirty="0" err="1">
                <a:solidFill>
                  <a:schemeClr val="accent5"/>
                </a:solidFill>
              </a:rPr>
              <a:t>nmol</a:t>
            </a:r>
            <a:r>
              <a:rPr lang="en-GB" sz="1600" spc="-20" dirty="0">
                <a:solidFill>
                  <a:schemeClr val="accent5"/>
                </a:solidFill>
              </a:rPr>
              <a:t>/L plus symptoms of hypogonadism were analysed, of whom 178 received </a:t>
            </a:r>
            <a:r>
              <a:rPr lang="en-GB" sz="1600" spc="-20" dirty="0" err="1">
                <a:solidFill>
                  <a:schemeClr val="accent5"/>
                </a:solidFill>
              </a:rPr>
              <a:t>TTh</a:t>
            </a:r>
            <a:r>
              <a:rPr lang="en-GB" sz="1600" spc="-20" dirty="0">
                <a:solidFill>
                  <a:schemeClr val="accent5"/>
                </a:solidFill>
              </a:rPr>
              <a:t>, and 178 served as untreated controls</a:t>
            </a:r>
          </a:p>
        </p:txBody>
      </p:sp>
      <p:grpSp>
        <p:nvGrpSpPr>
          <p:cNvPr id="45" name="Group 44">
            <a:extLst>
              <a:ext uri="{FF2B5EF4-FFF2-40B4-BE49-F238E27FC236}">
                <a16:creationId xmlns:a16="http://schemas.microsoft.com/office/drawing/2014/main" id="{C283C4D4-00DB-412E-9DF2-BBA72C86032B}"/>
              </a:ext>
            </a:extLst>
          </p:cNvPr>
          <p:cNvGrpSpPr/>
          <p:nvPr/>
        </p:nvGrpSpPr>
        <p:grpSpPr>
          <a:xfrm>
            <a:off x="5024996" y="3375137"/>
            <a:ext cx="2380401" cy="166199"/>
            <a:chOff x="1721948" y="2836680"/>
            <a:chExt cx="2380401" cy="166199"/>
          </a:xfrm>
        </p:grpSpPr>
        <p:sp>
          <p:nvSpPr>
            <p:cNvPr id="199" name="TextBox 198">
              <a:extLst>
                <a:ext uri="{FF2B5EF4-FFF2-40B4-BE49-F238E27FC236}">
                  <a16:creationId xmlns:a16="http://schemas.microsoft.com/office/drawing/2014/main" id="{ACFEBE17-3F33-43C5-BB78-73B936982656}"/>
                </a:ext>
              </a:extLst>
            </p:cNvPr>
            <p:cNvSpPr txBox="1"/>
            <p:nvPr/>
          </p:nvSpPr>
          <p:spPr>
            <a:xfrm>
              <a:off x="1757476" y="2836680"/>
              <a:ext cx="2344873" cy="166199"/>
            </a:xfrm>
            <a:prstGeom prst="rect">
              <a:avLst/>
            </a:prstGeom>
            <a:noFill/>
          </p:spPr>
          <p:txBody>
            <a:bodyPr wrap="none" t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tab pos="625475" algn="l"/>
                  <a:tab pos="1500188" algn="l"/>
                </a:tabLst>
                <a:defRPr/>
              </a:pPr>
              <a:r>
                <a:rPr kumimoji="0" lang="en-GB" sz="1200" b="0" i="0" u="none" strike="noStrike" kern="1200" cap="none" spc="0" normalizeH="0" baseline="0" noProof="0" dirty="0" err="1">
                  <a:ln>
                    <a:noFill/>
                  </a:ln>
                  <a:solidFill>
                    <a:srgbClr val="000000"/>
                  </a:solidFill>
                  <a:effectLst/>
                  <a:uLnTx/>
                  <a:uFillTx/>
                  <a:latin typeface="Calibri"/>
                  <a:ea typeface="+mn-ea"/>
                  <a:cs typeface="+mn-cs"/>
                </a:rPr>
                <a:t>TTh</a:t>
              </a:r>
              <a:r>
                <a:rPr kumimoji="0" lang="en-GB" sz="1200" b="0" i="0" u="none" strike="noStrike" kern="1200" cap="none" spc="0" normalizeH="0" baseline="0" noProof="0" dirty="0">
                  <a:ln>
                    <a:noFill/>
                  </a:ln>
                  <a:solidFill>
                    <a:srgbClr val="000000"/>
                  </a:solidFill>
                  <a:effectLst/>
                  <a:uLnTx/>
                  <a:uFillTx/>
                  <a:latin typeface="Calibri"/>
                  <a:ea typeface="+mn-ea"/>
                  <a:cs typeface="+mn-cs"/>
                </a:rPr>
                <a:t>         Untreated	Difference</a:t>
              </a:r>
            </a:p>
          </p:txBody>
        </p:sp>
        <p:sp>
          <p:nvSpPr>
            <p:cNvPr id="200" name="Oval 199">
              <a:extLst>
                <a:ext uri="{FF2B5EF4-FFF2-40B4-BE49-F238E27FC236}">
                  <a16:creationId xmlns:a16="http://schemas.microsoft.com/office/drawing/2014/main" id="{21237260-870A-4492-9046-6C9C56BE7870}"/>
                </a:ext>
              </a:extLst>
            </p:cNvPr>
            <p:cNvSpPr/>
            <p:nvPr/>
          </p:nvSpPr>
          <p:spPr>
            <a:xfrm>
              <a:off x="1721948" y="288380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Oval 200">
              <a:extLst>
                <a:ext uri="{FF2B5EF4-FFF2-40B4-BE49-F238E27FC236}">
                  <a16:creationId xmlns:a16="http://schemas.microsoft.com/office/drawing/2014/main" id="{180EA571-8629-4169-9361-017472FB404A}"/>
                </a:ext>
              </a:extLst>
            </p:cNvPr>
            <p:cNvSpPr/>
            <p:nvPr/>
          </p:nvSpPr>
          <p:spPr>
            <a:xfrm>
              <a:off x="2278612" y="288380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2" name="Oval 201">
              <a:extLst>
                <a:ext uri="{FF2B5EF4-FFF2-40B4-BE49-F238E27FC236}">
                  <a16:creationId xmlns:a16="http://schemas.microsoft.com/office/drawing/2014/main" id="{F658AA55-F528-4D3C-9174-F03EC40A2A3C}"/>
                </a:ext>
              </a:extLst>
            </p:cNvPr>
            <p:cNvSpPr/>
            <p:nvPr/>
          </p:nvSpPr>
          <p:spPr>
            <a:xfrm>
              <a:off x="3207061" y="2883801"/>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4" name="Group 33">
            <a:extLst>
              <a:ext uri="{FF2B5EF4-FFF2-40B4-BE49-F238E27FC236}">
                <a16:creationId xmlns:a16="http://schemas.microsoft.com/office/drawing/2014/main" id="{B57C2598-1EAD-4E49-83D1-D9B023FA20D3}"/>
              </a:ext>
            </a:extLst>
          </p:cNvPr>
          <p:cNvGrpSpPr/>
          <p:nvPr/>
        </p:nvGrpSpPr>
        <p:grpSpPr>
          <a:xfrm>
            <a:off x="2100696" y="2651272"/>
            <a:ext cx="8325019" cy="3057070"/>
            <a:chOff x="576697" y="2604678"/>
            <a:chExt cx="7990606" cy="2760654"/>
          </a:xfrm>
        </p:grpSpPr>
        <p:grpSp>
          <p:nvGrpSpPr>
            <p:cNvPr id="406" name="Group 405">
              <a:extLst>
                <a:ext uri="{FF2B5EF4-FFF2-40B4-BE49-F238E27FC236}">
                  <a16:creationId xmlns:a16="http://schemas.microsoft.com/office/drawing/2014/main" id="{A3661692-2E35-40D9-B3C7-95C981138553}"/>
                </a:ext>
              </a:extLst>
            </p:cNvPr>
            <p:cNvGrpSpPr/>
            <p:nvPr/>
          </p:nvGrpSpPr>
          <p:grpSpPr>
            <a:xfrm>
              <a:off x="576697" y="2604678"/>
              <a:ext cx="7990606" cy="2760654"/>
              <a:chOff x="576697" y="2604678"/>
              <a:chExt cx="7990606" cy="2760654"/>
            </a:xfrm>
          </p:grpSpPr>
          <p:sp>
            <p:nvSpPr>
              <p:cNvPr id="408" name="Rounded Rectangle 57">
                <a:extLst>
                  <a:ext uri="{FF2B5EF4-FFF2-40B4-BE49-F238E27FC236}">
                    <a16:creationId xmlns:a16="http://schemas.microsoft.com/office/drawing/2014/main" id="{68E998B3-A9D9-460D-A056-495DC1214A91}"/>
                  </a:ext>
                </a:extLst>
              </p:cNvPr>
              <p:cNvSpPr/>
              <p:nvPr/>
            </p:nvSpPr>
            <p:spPr>
              <a:xfrm>
                <a:off x="576697" y="2733886"/>
                <a:ext cx="7990606" cy="2631446"/>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09" name="TextBox 408">
                <a:extLst>
                  <a:ext uri="{FF2B5EF4-FFF2-40B4-BE49-F238E27FC236}">
                    <a16:creationId xmlns:a16="http://schemas.microsoft.com/office/drawing/2014/main" id="{B8EB6109-B805-4F7B-ACB9-9B972B0F0DBE}"/>
                  </a:ext>
                </a:extLst>
              </p:cNvPr>
              <p:cNvSpPr txBox="1"/>
              <p:nvPr/>
            </p:nvSpPr>
            <p:spPr>
              <a:xfrm>
                <a:off x="576697" y="2604678"/>
                <a:ext cx="7990606" cy="307777"/>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a:ea typeface="+mn-ea"/>
                    <a:cs typeface="+mn-cs"/>
                  </a:rPr>
                  <a:t>Association between TTh and increased sexual activity in men with low testosterone</a:t>
                </a:r>
              </a:p>
            </p:txBody>
          </p:sp>
        </p:grpSp>
        <p:sp>
          <p:nvSpPr>
            <p:cNvPr id="407" name="Round Same Side Corner Rectangle 58">
              <a:extLst>
                <a:ext uri="{FF2B5EF4-FFF2-40B4-BE49-F238E27FC236}">
                  <a16:creationId xmlns:a16="http://schemas.microsoft.com/office/drawing/2014/main" id="{87716571-26C1-4F80-8CD8-F8645893E99D}"/>
                </a:ext>
              </a:extLst>
            </p:cNvPr>
            <p:cNvSpPr/>
            <p:nvPr/>
          </p:nvSpPr>
          <p:spPr>
            <a:xfrm>
              <a:off x="576697" y="2733886"/>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Effect of TTh on glycaemic control in men with hypogonadism and T2DM (N=356)</a:t>
              </a:r>
              <a:endParaRPr kumimoji="0" lang="en-GB" sz="14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nvGrpSpPr>
          <p:cNvPr id="599" name="Group 598"/>
          <p:cNvGrpSpPr/>
          <p:nvPr/>
        </p:nvGrpSpPr>
        <p:grpSpPr>
          <a:xfrm>
            <a:off x="2316873" y="3554538"/>
            <a:ext cx="3453049" cy="2033324"/>
            <a:chOff x="792872" y="3586288"/>
            <a:chExt cx="3453049" cy="2033324"/>
          </a:xfrm>
        </p:grpSpPr>
        <p:sp>
          <p:nvSpPr>
            <p:cNvPr id="227" name="Freeform: Shape 6">
              <a:extLst>
                <a:ext uri="{FF2B5EF4-FFF2-40B4-BE49-F238E27FC236}">
                  <a16:creationId xmlns:a16="http://schemas.microsoft.com/office/drawing/2014/main" id="{2CF64F29-E317-45F0-A243-E7D18F0F1D11}"/>
                </a:ext>
              </a:extLst>
            </p:cNvPr>
            <p:cNvSpPr/>
            <p:nvPr/>
          </p:nvSpPr>
          <p:spPr>
            <a:xfrm>
              <a:off x="1647221" y="3680059"/>
              <a:ext cx="2480279" cy="154809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29" name="Group 228">
              <a:extLst>
                <a:ext uri="{FF2B5EF4-FFF2-40B4-BE49-F238E27FC236}">
                  <a16:creationId xmlns:a16="http://schemas.microsoft.com/office/drawing/2014/main" id="{97681E17-C04C-43B6-8ED3-94A8DDA4E48D}"/>
                </a:ext>
              </a:extLst>
            </p:cNvPr>
            <p:cNvGrpSpPr/>
            <p:nvPr/>
          </p:nvGrpSpPr>
          <p:grpSpPr>
            <a:xfrm>
              <a:off x="1713249" y="5275643"/>
              <a:ext cx="1852293" cy="184666"/>
              <a:chOff x="1726128" y="5038404"/>
              <a:chExt cx="1852293" cy="217315"/>
            </a:xfrm>
          </p:grpSpPr>
          <p:sp>
            <p:nvSpPr>
              <p:cNvPr id="388" name="TextBox 387">
                <a:extLst>
                  <a:ext uri="{FF2B5EF4-FFF2-40B4-BE49-F238E27FC236}">
                    <a16:creationId xmlns:a16="http://schemas.microsoft.com/office/drawing/2014/main" id="{5419DC48-373A-4F7C-99CE-06AA09B3FA24}"/>
                  </a:ext>
                </a:extLst>
              </p:cNvPr>
              <p:cNvSpPr txBox="1"/>
              <p:nvPr/>
            </p:nvSpPr>
            <p:spPr>
              <a:xfrm>
                <a:off x="3427170"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8</a:t>
                </a:r>
              </a:p>
            </p:txBody>
          </p:sp>
          <p:sp>
            <p:nvSpPr>
              <p:cNvPr id="389" name="TextBox 388">
                <a:extLst>
                  <a:ext uri="{FF2B5EF4-FFF2-40B4-BE49-F238E27FC236}">
                    <a16:creationId xmlns:a16="http://schemas.microsoft.com/office/drawing/2014/main" id="{3E713894-3150-45D9-912C-0DB47F209EEF}"/>
                  </a:ext>
                </a:extLst>
              </p:cNvPr>
              <p:cNvSpPr txBox="1"/>
              <p:nvPr/>
            </p:nvSpPr>
            <p:spPr>
              <a:xfrm>
                <a:off x="3001025"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6</a:t>
                </a:r>
              </a:p>
            </p:txBody>
          </p:sp>
          <p:sp>
            <p:nvSpPr>
              <p:cNvPr id="390" name="TextBox 389">
                <a:extLst>
                  <a:ext uri="{FF2B5EF4-FFF2-40B4-BE49-F238E27FC236}">
                    <a16:creationId xmlns:a16="http://schemas.microsoft.com/office/drawing/2014/main" id="{056681B1-EB26-4745-83A8-17EA8B44B5DD}"/>
                  </a:ext>
                </a:extLst>
              </p:cNvPr>
              <p:cNvSpPr txBox="1"/>
              <p:nvPr/>
            </p:nvSpPr>
            <p:spPr>
              <a:xfrm>
                <a:off x="2576060"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4</a:t>
                </a:r>
              </a:p>
            </p:txBody>
          </p:sp>
          <p:sp>
            <p:nvSpPr>
              <p:cNvPr id="391" name="TextBox 390">
                <a:extLst>
                  <a:ext uri="{FF2B5EF4-FFF2-40B4-BE49-F238E27FC236}">
                    <a16:creationId xmlns:a16="http://schemas.microsoft.com/office/drawing/2014/main" id="{2560A90D-065A-403E-AD61-4B0EA287748A}"/>
                  </a:ext>
                </a:extLst>
              </p:cNvPr>
              <p:cNvSpPr txBox="1"/>
              <p:nvPr/>
            </p:nvSpPr>
            <p:spPr>
              <a:xfrm>
                <a:off x="2151094"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2</a:t>
                </a:r>
              </a:p>
            </p:txBody>
          </p:sp>
          <p:sp>
            <p:nvSpPr>
              <p:cNvPr id="392" name="TextBox 391">
                <a:extLst>
                  <a:ext uri="{FF2B5EF4-FFF2-40B4-BE49-F238E27FC236}">
                    <a16:creationId xmlns:a16="http://schemas.microsoft.com/office/drawing/2014/main" id="{5A42B12F-A719-4744-AB1C-47B1A01210F7}"/>
                  </a:ext>
                </a:extLst>
              </p:cNvPr>
              <p:cNvSpPr txBox="1"/>
              <p:nvPr/>
            </p:nvSpPr>
            <p:spPr>
              <a:xfrm>
                <a:off x="1726128"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0</a:t>
                </a:r>
              </a:p>
            </p:txBody>
          </p:sp>
          <p:sp>
            <p:nvSpPr>
              <p:cNvPr id="393" name="TextBox 392">
                <a:extLst>
                  <a:ext uri="{FF2B5EF4-FFF2-40B4-BE49-F238E27FC236}">
                    <a16:creationId xmlns:a16="http://schemas.microsoft.com/office/drawing/2014/main" id="{FFF676CB-F7D8-4206-9322-FA74382831FB}"/>
                  </a:ext>
                </a:extLst>
              </p:cNvPr>
              <p:cNvSpPr txBox="1"/>
              <p:nvPr/>
            </p:nvSpPr>
            <p:spPr>
              <a:xfrm>
                <a:off x="1940675"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a:t>
                </a:r>
              </a:p>
            </p:txBody>
          </p:sp>
          <p:sp>
            <p:nvSpPr>
              <p:cNvPr id="394" name="TextBox 393">
                <a:extLst>
                  <a:ext uri="{FF2B5EF4-FFF2-40B4-BE49-F238E27FC236}">
                    <a16:creationId xmlns:a16="http://schemas.microsoft.com/office/drawing/2014/main" id="{1F14E285-CACD-4684-AC31-11866D65F2A4}"/>
                  </a:ext>
                </a:extLst>
              </p:cNvPr>
              <p:cNvSpPr txBox="1"/>
              <p:nvPr/>
            </p:nvSpPr>
            <p:spPr>
              <a:xfrm>
                <a:off x="3214258"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7</a:t>
                </a:r>
              </a:p>
            </p:txBody>
          </p:sp>
          <p:sp>
            <p:nvSpPr>
              <p:cNvPr id="395" name="TextBox 394">
                <a:extLst>
                  <a:ext uri="{FF2B5EF4-FFF2-40B4-BE49-F238E27FC236}">
                    <a16:creationId xmlns:a16="http://schemas.microsoft.com/office/drawing/2014/main" id="{78A66974-5A9C-4854-B2CE-7370F9D3F0BE}"/>
                  </a:ext>
                </a:extLst>
              </p:cNvPr>
              <p:cNvSpPr txBox="1"/>
              <p:nvPr/>
            </p:nvSpPr>
            <p:spPr>
              <a:xfrm>
                <a:off x="2789293"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5</a:t>
                </a:r>
              </a:p>
            </p:txBody>
          </p:sp>
          <p:sp>
            <p:nvSpPr>
              <p:cNvPr id="396" name="TextBox 395">
                <a:extLst>
                  <a:ext uri="{FF2B5EF4-FFF2-40B4-BE49-F238E27FC236}">
                    <a16:creationId xmlns:a16="http://schemas.microsoft.com/office/drawing/2014/main" id="{1819479E-076A-4AF0-956F-6ACF932A937C}"/>
                  </a:ext>
                </a:extLst>
              </p:cNvPr>
              <p:cNvSpPr txBox="1"/>
              <p:nvPr/>
            </p:nvSpPr>
            <p:spPr>
              <a:xfrm>
                <a:off x="2364327"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3</a:t>
                </a:r>
              </a:p>
            </p:txBody>
          </p:sp>
        </p:grpSp>
        <p:sp>
          <p:nvSpPr>
            <p:cNvPr id="230" name="TextBox 229">
              <a:extLst>
                <a:ext uri="{FF2B5EF4-FFF2-40B4-BE49-F238E27FC236}">
                  <a16:creationId xmlns:a16="http://schemas.microsoft.com/office/drawing/2014/main" id="{2DFC7C12-A5EF-47F3-945B-CF4270F6435A}"/>
                </a:ext>
              </a:extLst>
            </p:cNvPr>
            <p:cNvSpPr txBox="1"/>
            <p:nvPr/>
          </p:nvSpPr>
          <p:spPr>
            <a:xfrm>
              <a:off x="1787130" y="5404168"/>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Year</a:t>
              </a:r>
            </a:p>
          </p:txBody>
        </p:sp>
        <p:grpSp>
          <p:nvGrpSpPr>
            <p:cNvPr id="231" name="Group 230">
              <a:extLst>
                <a:ext uri="{FF2B5EF4-FFF2-40B4-BE49-F238E27FC236}">
                  <a16:creationId xmlns:a16="http://schemas.microsoft.com/office/drawing/2014/main" id="{548BCC78-1C10-4012-9873-69FCB466EF04}"/>
                </a:ext>
              </a:extLst>
            </p:cNvPr>
            <p:cNvGrpSpPr/>
            <p:nvPr/>
          </p:nvGrpSpPr>
          <p:grpSpPr>
            <a:xfrm>
              <a:off x="792872" y="3586288"/>
              <a:ext cx="788345" cy="1733078"/>
              <a:chOff x="792872" y="3049972"/>
              <a:chExt cx="788345" cy="2039487"/>
            </a:xfrm>
          </p:grpSpPr>
          <p:grpSp>
            <p:nvGrpSpPr>
              <p:cNvPr id="378" name="Group 377">
                <a:extLst>
                  <a:ext uri="{FF2B5EF4-FFF2-40B4-BE49-F238E27FC236}">
                    <a16:creationId xmlns:a16="http://schemas.microsoft.com/office/drawing/2014/main" id="{72D34F6B-0F27-41F5-B3E4-8D951D27F760}"/>
                  </a:ext>
                </a:extLst>
              </p:cNvPr>
              <p:cNvGrpSpPr/>
              <p:nvPr/>
            </p:nvGrpSpPr>
            <p:grpSpPr>
              <a:xfrm>
                <a:off x="1202387" y="3049972"/>
                <a:ext cx="378830" cy="2039487"/>
                <a:chOff x="1215266" y="3171129"/>
                <a:chExt cx="378830" cy="2039487"/>
              </a:xfrm>
            </p:grpSpPr>
            <p:sp>
              <p:nvSpPr>
                <p:cNvPr id="380" name="TextBox 379">
                  <a:extLst>
                    <a:ext uri="{FF2B5EF4-FFF2-40B4-BE49-F238E27FC236}">
                      <a16:creationId xmlns:a16="http://schemas.microsoft.com/office/drawing/2014/main" id="{30935F08-85BD-4F98-94EB-5FA41A2B48F7}"/>
                    </a:ext>
                  </a:extLst>
                </p:cNvPr>
                <p:cNvSpPr txBox="1"/>
                <p:nvPr/>
              </p:nvSpPr>
              <p:spPr>
                <a:xfrm>
                  <a:off x="1215266" y="4770820"/>
                  <a:ext cx="378830" cy="217315"/>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Calibri"/>
                    <a:ea typeface="+mn-ea"/>
                    <a:cs typeface="+mn-cs"/>
                  </a:endParaRPr>
                </a:p>
              </p:txBody>
            </p:sp>
            <p:sp>
              <p:nvSpPr>
                <p:cNvPr id="381" name="TextBox 380">
                  <a:extLst>
                    <a:ext uri="{FF2B5EF4-FFF2-40B4-BE49-F238E27FC236}">
                      <a16:creationId xmlns:a16="http://schemas.microsoft.com/office/drawing/2014/main" id="{65227214-BC29-4389-BD3F-A5BF854C3123}"/>
                    </a:ext>
                  </a:extLst>
                </p:cNvPr>
                <p:cNvSpPr txBox="1"/>
                <p:nvPr/>
              </p:nvSpPr>
              <p:spPr>
                <a:xfrm>
                  <a:off x="1315747" y="3781405"/>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0</a:t>
                  </a:r>
                </a:p>
              </p:txBody>
            </p:sp>
            <p:sp>
              <p:nvSpPr>
                <p:cNvPr id="382" name="TextBox 381">
                  <a:extLst>
                    <a:ext uri="{FF2B5EF4-FFF2-40B4-BE49-F238E27FC236}">
                      <a16:creationId xmlns:a16="http://schemas.microsoft.com/office/drawing/2014/main" id="{1B7C86CE-8ABA-4927-B5BB-97DE1D30D678}"/>
                    </a:ext>
                  </a:extLst>
                </p:cNvPr>
                <p:cNvSpPr txBox="1"/>
                <p:nvPr/>
              </p:nvSpPr>
              <p:spPr>
                <a:xfrm>
                  <a:off x="1355226" y="3171129"/>
                  <a:ext cx="238869"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2</a:t>
                  </a:r>
                </a:p>
              </p:txBody>
            </p:sp>
            <p:sp>
              <p:nvSpPr>
                <p:cNvPr id="383" name="TextBox 382">
                  <a:extLst>
                    <a:ext uri="{FF2B5EF4-FFF2-40B4-BE49-F238E27FC236}">
                      <a16:creationId xmlns:a16="http://schemas.microsoft.com/office/drawing/2014/main" id="{D87AAECC-FB15-4FDC-B36C-D09363B7D95D}"/>
                    </a:ext>
                  </a:extLst>
                </p:cNvPr>
                <p:cNvSpPr txBox="1"/>
                <p:nvPr/>
              </p:nvSpPr>
              <p:spPr>
                <a:xfrm>
                  <a:off x="1315747" y="3474395"/>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a:t>
                  </a:r>
                </a:p>
              </p:txBody>
            </p:sp>
            <p:sp>
              <p:nvSpPr>
                <p:cNvPr id="384" name="TextBox 383">
                  <a:extLst>
                    <a:ext uri="{FF2B5EF4-FFF2-40B4-BE49-F238E27FC236}">
                      <a16:creationId xmlns:a16="http://schemas.microsoft.com/office/drawing/2014/main" id="{3DD1120E-AC25-4C8D-8CFC-90D67A24CB07}"/>
                    </a:ext>
                  </a:extLst>
                </p:cNvPr>
                <p:cNvSpPr txBox="1"/>
                <p:nvPr/>
              </p:nvSpPr>
              <p:spPr>
                <a:xfrm>
                  <a:off x="1315747" y="4993301"/>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Calibri"/>
                      <a:ea typeface="+mn-ea"/>
                      <a:cs typeface="+mn-cs"/>
                    </a:rPr>
                    <a:t>-4</a:t>
                  </a:r>
                </a:p>
              </p:txBody>
            </p:sp>
            <p:sp>
              <p:nvSpPr>
                <p:cNvPr id="385" name="TextBox 384">
                  <a:extLst>
                    <a:ext uri="{FF2B5EF4-FFF2-40B4-BE49-F238E27FC236}">
                      <a16:creationId xmlns:a16="http://schemas.microsoft.com/office/drawing/2014/main" id="{DB27EEBF-FB3A-4C3D-B9E4-37F4020866F8}"/>
                    </a:ext>
                  </a:extLst>
                </p:cNvPr>
                <p:cNvSpPr txBox="1"/>
                <p:nvPr/>
              </p:nvSpPr>
              <p:spPr>
                <a:xfrm>
                  <a:off x="1315747" y="4391150"/>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Calibri"/>
                      <a:ea typeface="+mn-ea"/>
                      <a:cs typeface="+mn-cs"/>
                    </a:rPr>
                    <a:t>-2</a:t>
                  </a:r>
                </a:p>
              </p:txBody>
            </p:sp>
            <p:sp>
              <p:nvSpPr>
                <p:cNvPr id="386" name="TextBox 385">
                  <a:extLst>
                    <a:ext uri="{FF2B5EF4-FFF2-40B4-BE49-F238E27FC236}">
                      <a16:creationId xmlns:a16="http://schemas.microsoft.com/office/drawing/2014/main" id="{EF2E801E-2B29-4A09-BC40-50C5AF11721D}"/>
                    </a:ext>
                  </a:extLst>
                </p:cNvPr>
                <p:cNvSpPr txBox="1"/>
                <p:nvPr/>
              </p:nvSpPr>
              <p:spPr>
                <a:xfrm>
                  <a:off x="1315747" y="4089802"/>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a:t>
                  </a:r>
                </a:p>
              </p:txBody>
            </p:sp>
            <p:sp>
              <p:nvSpPr>
                <p:cNvPr id="387" name="TextBox 386">
                  <a:extLst>
                    <a:ext uri="{FF2B5EF4-FFF2-40B4-BE49-F238E27FC236}">
                      <a16:creationId xmlns:a16="http://schemas.microsoft.com/office/drawing/2014/main" id="{8A0F3C6A-4536-427B-BBBC-C936B06FE7B6}"/>
                    </a:ext>
                  </a:extLst>
                </p:cNvPr>
                <p:cNvSpPr txBox="1"/>
                <p:nvPr/>
              </p:nvSpPr>
              <p:spPr>
                <a:xfrm>
                  <a:off x="1315747" y="4688433"/>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-3</a:t>
                  </a:r>
                </a:p>
              </p:txBody>
            </p:sp>
          </p:grpSp>
          <p:sp>
            <p:nvSpPr>
              <p:cNvPr id="379" name="TextBox 378">
                <a:extLst>
                  <a:ext uri="{FF2B5EF4-FFF2-40B4-BE49-F238E27FC236}">
                    <a16:creationId xmlns:a16="http://schemas.microsoft.com/office/drawing/2014/main" id="{B634A7B9-82A7-4912-B528-D553EB5901AF}"/>
                  </a:ext>
                </a:extLst>
              </p:cNvPr>
              <p:cNvSpPr txBox="1"/>
              <p:nvPr/>
            </p:nvSpPr>
            <p:spPr>
              <a:xfrm rot="16200000">
                <a:off x="53999" y="3906666"/>
                <a:ext cx="1810145"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Change in fasting glucose (</a:t>
                </a:r>
                <a:r>
                  <a:rPr kumimoji="0" lang="en-GB" sz="1200" b="1" i="0" u="none" strike="noStrike" kern="1200" cap="none" spc="0" normalizeH="0" baseline="0" noProof="0" dirty="0" err="1">
                    <a:ln>
                      <a:noFill/>
                    </a:ln>
                    <a:solidFill>
                      <a:srgbClr val="000000"/>
                    </a:solidFill>
                    <a:effectLst/>
                    <a:uLnTx/>
                    <a:uFillTx/>
                    <a:latin typeface="Calibri"/>
                    <a:ea typeface="+mn-ea"/>
                    <a:cs typeface="+mn-cs"/>
                  </a:rPr>
                  <a:t>mmol</a:t>
                </a:r>
                <a:r>
                  <a:rPr kumimoji="0" lang="en-GB" sz="1200" b="1" i="0" u="none" strike="noStrike" kern="1200" cap="none" spc="0" normalizeH="0" baseline="0" noProof="0" dirty="0">
                    <a:ln>
                      <a:noFill/>
                    </a:ln>
                    <a:solidFill>
                      <a:srgbClr val="000000"/>
                    </a:solidFill>
                    <a:effectLst/>
                    <a:uLnTx/>
                    <a:uFillTx/>
                    <a:latin typeface="Calibri"/>
                    <a:ea typeface="+mn-ea"/>
                    <a:cs typeface="+mn-cs"/>
                  </a:rPr>
                  <a:t>/L)</a:t>
                </a:r>
              </a:p>
            </p:txBody>
          </p:sp>
        </p:grpSp>
        <p:grpSp>
          <p:nvGrpSpPr>
            <p:cNvPr id="232" name="Group 231">
              <a:extLst>
                <a:ext uri="{FF2B5EF4-FFF2-40B4-BE49-F238E27FC236}">
                  <a16:creationId xmlns:a16="http://schemas.microsoft.com/office/drawing/2014/main" id="{17587442-E17F-41CE-B3F5-F7BA0CEAACBB}"/>
                </a:ext>
              </a:extLst>
            </p:cNvPr>
            <p:cNvGrpSpPr/>
            <p:nvPr/>
          </p:nvGrpSpPr>
          <p:grpSpPr>
            <a:xfrm>
              <a:off x="1583771" y="3680137"/>
              <a:ext cx="61200" cy="1547551"/>
              <a:chOff x="1583771" y="3160414"/>
              <a:chExt cx="61200" cy="1821159"/>
            </a:xfrm>
          </p:grpSpPr>
          <p:grpSp>
            <p:nvGrpSpPr>
              <p:cNvPr id="368" name="Group 367">
                <a:extLst>
                  <a:ext uri="{FF2B5EF4-FFF2-40B4-BE49-F238E27FC236}">
                    <a16:creationId xmlns:a16="http://schemas.microsoft.com/office/drawing/2014/main" id="{ACDDAE05-DE6F-48CF-888D-2622BB7A7ACA}"/>
                  </a:ext>
                </a:extLst>
              </p:cNvPr>
              <p:cNvGrpSpPr/>
              <p:nvPr/>
            </p:nvGrpSpPr>
            <p:grpSpPr>
              <a:xfrm>
                <a:off x="1583771" y="3160414"/>
                <a:ext cx="61200" cy="1821159"/>
                <a:chOff x="1596650" y="3281571"/>
                <a:chExt cx="61200" cy="1821159"/>
              </a:xfrm>
            </p:grpSpPr>
            <p:cxnSp>
              <p:nvCxnSpPr>
                <p:cNvPr id="374" name="Straight Connector 373">
                  <a:extLst>
                    <a:ext uri="{FF2B5EF4-FFF2-40B4-BE49-F238E27FC236}">
                      <a16:creationId xmlns:a16="http://schemas.microsoft.com/office/drawing/2014/main" id="{BA4621F7-F196-4EAD-9635-DA7337AF5C44}"/>
                    </a:ext>
                  </a:extLst>
                </p:cNvPr>
                <p:cNvCxnSpPr/>
                <p:nvPr/>
              </p:nvCxnSpPr>
              <p:spPr>
                <a:xfrm>
                  <a:off x="1596650" y="510273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a:extLst>
                    <a:ext uri="{FF2B5EF4-FFF2-40B4-BE49-F238E27FC236}">
                      <a16:creationId xmlns:a16="http://schemas.microsoft.com/office/drawing/2014/main" id="{8D38D001-70C5-4359-8B4E-C928A190D70D}"/>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a:extLst>
                    <a:ext uri="{FF2B5EF4-FFF2-40B4-BE49-F238E27FC236}">
                      <a16:creationId xmlns:a16="http://schemas.microsoft.com/office/drawing/2014/main" id="{5E18CAE7-62FA-4207-957D-4E18527FD020}"/>
                    </a:ext>
                  </a:extLst>
                </p:cNvPr>
                <p:cNvCxnSpPr/>
                <p:nvPr/>
              </p:nvCxnSpPr>
              <p:spPr>
                <a:xfrm>
                  <a:off x="1596650" y="449980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369" name="Straight Connector 368">
                <a:extLst>
                  <a:ext uri="{FF2B5EF4-FFF2-40B4-BE49-F238E27FC236}">
                    <a16:creationId xmlns:a16="http://schemas.microsoft.com/office/drawing/2014/main" id="{BB0BB2E5-34F4-4907-9534-E556CDDE2FE9}"/>
                  </a:ext>
                </a:extLst>
              </p:cNvPr>
              <p:cNvCxnSpPr/>
              <p:nvPr/>
            </p:nvCxnSpPr>
            <p:spPr>
              <a:xfrm>
                <a:off x="1583771" y="407433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00B92B7A-614A-46B6-977B-537144054A9B}"/>
                  </a:ext>
                </a:extLst>
              </p:cNvPr>
              <p:cNvCxnSpPr/>
              <p:nvPr/>
            </p:nvCxnSpPr>
            <p:spPr>
              <a:xfrm>
                <a:off x="1583771" y="346266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a16="http://schemas.microsoft.com/office/drawing/2014/main" id="{504C9247-268B-444C-8B9D-4DF4D011B5C8}"/>
                  </a:ext>
                </a:extLst>
              </p:cNvPr>
              <p:cNvCxnSpPr/>
              <p:nvPr/>
            </p:nvCxnSpPr>
            <p:spPr>
              <a:xfrm>
                <a:off x="1583771" y="376788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2A8E4036-5F8D-47C2-B7D3-8DEF4A98364A}"/>
                  </a:ext>
                </a:extLst>
              </p:cNvPr>
              <p:cNvCxnSpPr/>
              <p:nvPr/>
            </p:nvCxnSpPr>
            <p:spPr>
              <a:xfrm>
                <a:off x="1583771" y="467716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1" name="Oval 330">
              <a:extLst>
                <a:ext uri="{FF2B5EF4-FFF2-40B4-BE49-F238E27FC236}">
                  <a16:creationId xmlns:a16="http://schemas.microsoft.com/office/drawing/2014/main" id="{9D71B0E5-FF00-4A41-9EC7-6E4F1F2E8914}"/>
                </a:ext>
              </a:extLst>
            </p:cNvPr>
            <p:cNvSpPr/>
            <p:nvPr/>
          </p:nvSpPr>
          <p:spPr>
            <a:xfrm>
              <a:off x="1750129" y="4167107"/>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p:cNvGrpSpPr/>
            <p:nvPr/>
          </p:nvGrpSpPr>
          <p:grpSpPr>
            <a:xfrm>
              <a:off x="1960030" y="4234078"/>
              <a:ext cx="80558" cy="84948"/>
              <a:chOff x="2040164" y="4129303"/>
              <a:chExt cx="80558" cy="84948"/>
            </a:xfrm>
          </p:grpSpPr>
          <p:grpSp>
            <p:nvGrpSpPr>
              <p:cNvPr id="343" name="Group 342">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344" name="Straight Connector 343">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5" name="Oval 334">
                <a:extLst>
                  <a:ext uri="{FF2B5EF4-FFF2-40B4-BE49-F238E27FC236}">
                    <a16:creationId xmlns:a16="http://schemas.microsoft.com/office/drawing/2014/main" id="{BBAD1B1B-EC0E-45D0-BF94-12914B462DE4}"/>
                  </a:ext>
                </a:extLst>
              </p:cNvPr>
              <p:cNvSpPr/>
              <p:nvPr/>
            </p:nvSpPr>
            <p:spPr>
              <a:xfrm>
                <a:off x="2045539" y="414421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0" name="Group 29"/>
            <p:cNvGrpSpPr/>
            <p:nvPr/>
          </p:nvGrpSpPr>
          <p:grpSpPr>
            <a:xfrm>
              <a:off x="1787130" y="5230217"/>
              <a:ext cx="2458791" cy="230089"/>
              <a:chOff x="1787130" y="5230217"/>
              <a:chExt cx="2458791" cy="230089"/>
            </a:xfrm>
          </p:grpSpPr>
          <p:grpSp>
            <p:nvGrpSpPr>
              <p:cNvPr id="228" name="Group 227">
                <a:extLst>
                  <a:ext uri="{FF2B5EF4-FFF2-40B4-BE49-F238E27FC236}">
                    <a16:creationId xmlns:a16="http://schemas.microsoft.com/office/drawing/2014/main" id="{46711AE7-5662-429F-9D23-3998BA1249C6}"/>
                  </a:ext>
                </a:extLst>
              </p:cNvPr>
              <p:cNvGrpSpPr/>
              <p:nvPr/>
            </p:nvGrpSpPr>
            <p:grpSpPr>
              <a:xfrm>
                <a:off x="1787130" y="5230217"/>
                <a:ext cx="1703296" cy="52006"/>
                <a:chOff x="1787130" y="4876599"/>
                <a:chExt cx="1703296" cy="61201"/>
              </a:xfrm>
            </p:grpSpPr>
            <p:cxnSp>
              <p:nvCxnSpPr>
                <p:cNvPr id="397" name="Straight Connector 396">
                  <a:extLst>
                    <a:ext uri="{FF2B5EF4-FFF2-40B4-BE49-F238E27FC236}">
                      <a16:creationId xmlns:a16="http://schemas.microsoft.com/office/drawing/2014/main" id="{5600607B-24F9-48F4-AEF5-59621ECE2C22}"/>
                    </a:ext>
                  </a:extLst>
                </p:cNvPr>
                <p:cNvCxnSpPr/>
                <p:nvPr/>
              </p:nvCxnSpPr>
              <p:spPr>
                <a:xfrm rot="5400000">
                  <a:off x="3036384"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A2850429-FDBA-496A-A9A1-DF012030C541}"/>
                    </a:ext>
                  </a:extLst>
                </p:cNvPr>
                <p:cNvCxnSpPr/>
                <p:nvPr/>
              </p:nvCxnSpPr>
              <p:spPr>
                <a:xfrm rot="5400000">
                  <a:off x="2609766"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a:extLst>
                    <a:ext uri="{FF2B5EF4-FFF2-40B4-BE49-F238E27FC236}">
                      <a16:creationId xmlns:a16="http://schemas.microsoft.com/office/drawing/2014/main" id="{972B103B-D729-4444-A65B-6F0CA0EA3402}"/>
                    </a:ext>
                  </a:extLst>
                </p:cNvPr>
                <p:cNvCxnSpPr/>
                <p:nvPr/>
              </p:nvCxnSpPr>
              <p:spPr>
                <a:xfrm rot="5400000">
                  <a:off x="2183148"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a16="http://schemas.microsoft.com/office/drawing/2014/main" id="{93359162-3320-48B9-96CC-9348B10A3A46}"/>
                    </a:ext>
                  </a:extLst>
                </p:cNvPr>
                <p:cNvCxnSpPr/>
                <p:nvPr/>
              </p:nvCxnSpPr>
              <p:spPr>
                <a:xfrm rot="5400000">
                  <a:off x="1756530"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a:extLst>
                    <a:ext uri="{FF2B5EF4-FFF2-40B4-BE49-F238E27FC236}">
                      <a16:creationId xmlns:a16="http://schemas.microsoft.com/office/drawing/2014/main" id="{93E20D70-66BD-41F0-868E-A2351D27A6D2}"/>
                    </a:ext>
                  </a:extLst>
                </p:cNvPr>
                <p:cNvCxnSpPr/>
                <p:nvPr/>
              </p:nvCxnSpPr>
              <p:spPr>
                <a:xfrm rot="5400000">
                  <a:off x="3459826"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DBFB623A-3E9B-44BA-ACCF-7DD7277A1F1D}"/>
                    </a:ext>
                  </a:extLst>
                </p:cNvPr>
                <p:cNvCxnSpPr/>
                <p:nvPr/>
              </p:nvCxnSpPr>
              <p:spPr>
                <a:xfrm rot="5400000">
                  <a:off x="2823075"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BC5C1B52-971B-48FC-8ABF-C7A79BAFA28F}"/>
                    </a:ext>
                  </a:extLst>
                </p:cNvPr>
                <p:cNvCxnSpPr/>
                <p:nvPr/>
              </p:nvCxnSpPr>
              <p:spPr>
                <a:xfrm rot="5400000">
                  <a:off x="2396457"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6BE3211E-657F-4D50-B97D-D03E36235D15}"/>
                    </a:ext>
                  </a:extLst>
                </p:cNvPr>
                <p:cNvCxnSpPr/>
                <p:nvPr/>
              </p:nvCxnSpPr>
              <p:spPr>
                <a:xfrm rot="5400000">
                  <a:off x="1969852" y="49072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568983A6-FA65-40D0-AEB9-61A3F5EBD3DD}"/>
                    </a:ext>
                  </a:extLst>
                </p:cNvPr>
                <p:cNvCxnSpPr/>
                <p:nvPr/>
              </p:nvCxnSpPr>
              <p:spPr>
                <a:xfrm rot="5400000">
                  <a:off x="3249693"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3626772" y="5230217"/>
                <a:ext cx="151251" cy="230089"/>
                <a:chOff x="3566690" y="5491477"/>
                <a:chExt cx="151251" cy="230089"/>
              </a:xfrm>
            </p:grpSpPr>
            <p:cxnSp>
              <p:nvCxnSpPr>
                <p:cNvPr id="411" name="Straight Connector 410">
                  <a:extLst>
                    <a:ext uri="{FF2B5EF4-FFF2-40B4-BE49-F238E27FC236}">
                      <a16:creationId xmlns:a16="http://schemas.microsoft.com/office/drawing/2014/main" id="{93E20D70-66BD-41F0-868E-A2351D27A6D2}"/>
                    </a:ext>
                  </a:extLst>
                </p:cNvPr>
                <p:cNvCxnSpPr/>
                <p:nvPr/>
              </p:nvCxnSpPr>
              <p:spPr>
                <a:xfrm rot="5400000">
                  <a:off x="3616823" y="5517480"/>
                  <a:ext cx="52005"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12" name="TextBox 411">
                  <a:extLst>
                    <a:ext uri="{FF2B5EF4-FFF2-40B4-BE49-F238E27FC236}">
                      <a16:creationId xmlns:a16="http://schemas.microsoft.com/office/drawing/2014/main" id="{5419DC48-373A-4F7C-99CE-06AA09B3FA24}"/>
                    </a:ext>
                  </a:extLst>
                </p:cNvPr>
                <p:cNvSpPr txBox="1"/>
                <p:nvPr/>
              </p:nvSpPr>
              <p:spPr>
                <a:xfrm>
                  <a:off x="3566690" y="5536900"/>
                  <a:ext cx="15125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9</a:t>
                  </a:r>
                </a:p>
              </p:txBody>
            </p:sp>
          </p:grpSp>
          <p:grpSp>
            <p:nvGrpSpPr>
              <p:cNvPr id="413" name="Group 412"/>
              <p:cNvGrpSpPr/>
              <p:nvPr/>
            </p:nvGrpSpPr>
            <p:grpSpPr>
              <a:xfrm>
                <a:off x="3803399" y="5230217"/>
                <a:ext cx="229797" cy="230089"/>
                <a:chOff x="3527417" y="5491477"/>
                <a:chExt cx="229797" cy="230089"/>
              </a:xfrm>
            </p:grpSpPr>
            <p:cxnSp>
              <p:nvCxnSpPr>
                <p:cNvPr id="414" name="Straight Connector 413">
                  <a:extLst>
                    <a:ext uri="{FF2B5EF4-FFF2-40B4-BE49-F238E27FC236}">
                      <a16:creationId xmlns:a16="http://schemas.microsoft.com/office/drawing/2014/main" id="{93E20D70-66BD-41F0-868E-A2351D27A6D2}"/>
                    </a:ext>
                  </a:extLst>
                </p:cNvPr>
                <p:cNvCxnSpPr/>
                <p:nvPr/>
              </p:nvCxnSpPr>
              <p:spPr>
                <a:xfrm rot="5400000">
                  <a:off x="3616823" y="5517480"/>
                  <a:ext cx="52005"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15" name="TextBox 414">
                  <a:extLst>
                    <a:ext uri="{FF2B5EF4-FFF2-40B4-BE49-F238E27FC236}">
                      <a16:creationId xmlns:a16="http://schemas.microsoft.com/office/drawing/2014/main" id="{5419DC48-373A-4F7C-99CE-06AA09B3FA24}"/>
                    </a:ext>
                  </a:extLst>
                </p:cNvPr>
                <p:cNvSpPr txBox="1"/>
                <p:nvPr/>
              </p:nvSpPr>
              <p:spPr>
                <a:xfrm>
                  <a:off x="3527417" y="5536900"/>
                  <a:ext cx="229797"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10</a:t>
                  </a:r>
                </a:p>
              </p:txBody>
            </p:sp>
          </p:grpSp>
          <p:grpSp>
            <p:nvGrpSpPr>
              <p:cNvPr id="416" name="Group 415"/>
              <p:cNvGrpSpPr/>
              <p:nvPr/>
            </p:nvGrpSpPr>
            <p:grpSpPr>
              <a:xfrm>
                <a:off x="4016124" y="5230217"/>
                <a:ext cx="229797" cy="230089"/>
                <a:chOff x="3527417" y="5491477"/>
                <a:chExt cx="229797" cy="230089"/>
              </a:xfrm>
            </p:grpSpPr>
            <p:cxnSp>
              <p:nvCxnSpPr>
                <p:cNvPr id="417" name="Straight Connector 416">
                  <a:extLst>
                    <a:ext uri="{FF2B5EF4-FFF2-40B4-BE49-F238E27FC236}">
                      <a16:creationId xmlns:a16="http://schemas.microsoft.com/office/drawing/2014/main" id="{93E20D70-66BD-41F0-868E-A2351D27A6D2}"/>
                    </a:ext>
                  </a:extLst>
                </p:cNvPr>
                <p:cNvCxnSpPr/>
                <p:nvPr/>
              </p:nvCxnSpPr>
              <p:spPr>
                <a:xfrm rot="5400000">
                  <a:off x="3616823" y="5517480"/>
                  <a:ext cx="52005"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18" name="TextBox 417">
                  <a:extLst>
                    <a:ext uri="{FF2B5EF4-FFF2-40B4-BE49-F238E27FC236}">
                      <a16:creationId xmlns:a16="http://schemas.microsoft.com/office/drawing/2014/main" id="{5419DC48-373A-4F7C-99CE-06AA09B3FA24}"/>
                    </a:ext>
                  </a:extLst>
                </p:cNvPr>
                <p:cNvSpPr txBox="1"/>
                <p:nvPr/>
              </p:nvSpPr>
              <p:spPr>
                <a:xfrm>
                  <a:off x="3527417" y="5536900"/>
                  <a:ext cx="229797"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11</a:t>
                  </a:r>
                </a:p>
              </p:txBody>
            </p:sp>
          </p:grpSp>
        </p:grpSp>
        <p:grpSp>
          <p:nvGrpSpPr>
            <p:cNvPr id="419" name="Group 418"/>
            <p:cNvGrpSpPr/>
            <p:nvPr/>
          </p:nvGrpSpPr>
          <p:grpSpPr>
            <a:xfrm>
              <a:off x="2172678" y="4240428"/>
              <a:ext cx="80558" cy="84948"/>
              <a:chOff x="2040164" y="4129303"/>
              <a:chExt cx="80558" cy="84948"/>
            </a:xfrm>
          </p:grpSpPr>
          <p:grpSp>
            <p:nvGrpSpPr>
              <p:cNvPr id="420" name="Group 419">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422" name="Straight Connector 421">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21" name="Oval 420">
                <a:extLst>
                  <a:ext uri="{FF2B5EF4-FFF2-40B4-BE49-F238E27FC236}">
                    <a16:creationId xmlns:a16="http://schemas.microsoft.com/office/drawing/2014/main" id="{BBAD1B1B-EC0E-45D0-BF94-12914B462DE4}"/>
                  </a:ext>
                </a:extLst>
              </p:cNvPr>
              <p:cNvSpPr/>
              <p:nvPr/>
            </p:nvSpPr>
            <p:spPr>
              <a:xfrm>
                <a:off x="2045539" y="414421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25" name="Group 424"/>
            <p:cNvGrpSpPr/>
            <p:nvPr/>
          </p:nvGrpSpPr>
          <p:grpSpPr>
            <a:xfrm>
              <a:off x="2386858" y="4243603"/>
              <a:ext cx="80558" cy="84948"/>
              <a:chOff x="2040164" y="4129303"/>
              <a:chExt cx="80558" cy="84948"/>
            </a:xfrm>
          </p:grpSpPr>
          <p:grpSp>
            <p:nvGrpSpPr>
              <p:cNvPr id="426" name="Group 425">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428" name="Straight Connector 427">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9" name="Straight Connector 428">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30" name="Straight Connector 429">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27" name="Oval 426">
                <a:extLst>
                  <a:ext uri="{FF2B5EF4-FFF2-40B4-BE49-F238E27FC236}">
                    <a16:creationId xmlns:a16="http://schemas.microsoft.com/office/drawing/2014/main" id="{BBAD1B1B-EC0E-45D0-BF94-12914B462DE4}"/>
                  </a:ext>
                </a:extLst>
              </p:cNvPr>
              <p:cNvSpPr/>
              <p:nvPr/>
            </p:nvSpPr>
            <p:spPr>
              <a:xfrm>
                <a:off x="2045539" y="414421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31" name="Group 430"/>
            <p:cNvGrpSpPr/>
            <p:nvPr/>
          </p:nvGrpSpPr>
          <p:grpSpPr>
            <a:xfrm>
              <a:off x="2600629" y="4253128"/>
              <a:ext cx="80558" cy="84948"/>
              <a:chOff x="2040164" y="4129303"/>
              <a:chExt cx="80558" cy="84948"/>
            </a:xfrm>
          </p:grpSpPr>
          <p:grpSp>
            <p:nvGrpSpPr>
              <p:cNvPr id="432" name="Group 431">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434" name="Straight Connector 433">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33" name="Oval 432">
                <a:extLst>
                  <a:ext uri="{FF2B5EF4-FFF2-40B4-BE49-F238E27FC236}">
                    <a16:creationId xmlns:a16="http://schemas.microsoft.com/office/drawing/2014/main" id="{BBAD1B1B-EC0E-45D0-BF94-12914B462DE4}"/>
                  </a:ext>
                </a:extLst>
              </p:cNvPr>
              <p:cNvSpPr/>
              <p:nvPr/>
            </p:nvSpPr>
            <p:spPr>
              <a:xfrm>
                <a:off x="2045539" y="414421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37" name="Group 436"/>
            <p:cNvGrpSpPr/>
            <p:nvPr/>
          </p:nvGrpSpPr>
          <p:grpSpPr>
            <a:xfrm>
              <a:off x="2812039" y="4227728"/>
              <a:ext cx="80558" cy="84948"/>
              <a:chOff x="2040164" y="4129303"/>
              <a:chExt cx="80558" cy="84948"/>
            </a:xfrm>
          </p:grpSpPr>
          <p:grpSp>
            <p:nvGrpSpPr>
              <p:cNvPr id="438" name="Group 437">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440" name="Straight Connector 439">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a:extLst>
                    <a:ext uri="{FF2B5EF4-FFF2-40B4-BE49-F238E27FC236}">
                      <a16:creationId xmlns:a16="http://schemas.microsoft.com/office/drawing/2014/main" id="{AF1179FE-DEA2-4553-882D-1C90052D89B6}"/>
                    </a:ext>
                  </a:extLst>
                </p:cNvPr>
                <p:cNvCxnSpPr>
                  <a:cxnSpLocks/>
                </p:cNvCxnSpPr>
                <p:nvPr/>
              </p:nvCxnSpPr>
              <p:spPr>
                <a:xfrm>
                  <a:off x="3743571" y="3551319"/>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39" name="Oval 438">
                <a:extLst>
                  <a:ext uri="{FF2B5EF4-FFF2-40B4-BE49-F238E27FC236}">
                    <a16:creationId xmlns:a16="http://schemas.microsoft.com/office/drawing/2014/main" id="{BBAD1B1B-EC0E-45D0-BF94-12914B462DE4}"/>
                  </a:ext>
                </a:extLst>
              </p:cNvPr>
              <p:cNvSpPr/>
              <p:nvPr/>
            </p:nvSpPr>
            <p:spPr>
              <a:xfrm>
                <a:off x="2045539" y="4141044"/>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43" name="Group 442"/>
            <p:cNvGrpSpPr/>
            <p:nvPr/>
          </p:nvGrpSpPr>
          <p:grpSpPr>
            <a:xfrm>
              <a:off x="3027732" y="4212156"/>
              <a:ext cx="80558" cy="84948"/>
              <a:chOff x="2040164" y="4129303"/>
              <a:chExt cx="80558" cy="84948"/>
            </a:xfrm>
          </p:grpSpPr>
          <p:grpSp>
            <p:nvGrpSpPr>
              <p:cNvPr id="444" name="Group 443">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446" name="Straight Connector 445">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7" name="Straight Connector 446">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8" name="Straight Connector 447">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45" name="Oval 444">
                <a:extLst>
                  <a:ext uri="{FF2B5EF4-FFF2-40B4-BE49-F238E27FC236}">
                    <a16:creationId xmlns:a16="http://schemas.microsoft.com/office/drawing/2014/main" id="{BBAD1B1B-EC0E-45D0-BF94-12914B462DE4}"/>
                  </a:ext>
                </a:extLst>
              </p:cNvPr>
              <p:cNvSpPr/>
              <p:nvPr/>
            </p:nvSpPr>
            <p:spPr>
              <a:xfrm>
                <a:off x="2045539" y="414421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49" name="Group 448"/>
            <p:cNvGrpSpPr/>
            <p:nvPr/>
          </p:nvGrpSpPr>
          <p:grpSpPr>
            <a:xfrm>
              <a:off x="3240712" y="4151831"/>
              <a:ext cx="80558" cy="84948"/>
              <a:chOff x="2040164" y="4129303"/>
              <a:chExt cx="80558" cy="84948"/>
            </a:xfrm>
          </p:grpSpPr>
          <p:grpSp>
            <p:nvGrpSpPr>
              <p:cNvPr id="450" name="Group 449">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452" name="Straight Connector 451">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51" name="Oval 450">
                <a:extLst>
                  <a:ext uri="{FF2B5EF4-FFF2-40B4-BE49-F238E27FC236}">
                    <a16:creationId xmlns:a16="http://schemas.microsoft.com/office/drawing/2014/main" id="{BBAD1B1B-EC0E-45D0-BF94-12914B462DE4}"/>
                  </a:ext>
                </a:extLst>
              </p:cNvPr>
              <p:cNvSpPr/>
              <p:nvPr/>
            </p:nvSpPr>
            <p:spPr>
              <a:xfrm>
                <a:off x="2045539" y="414421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55" name="Group 454"/>
            <p:cNvGrpSpPr/>
            <p:nvPr/>
          </p:nvGrpSpPr>
          <p:grpSpPr>
            <a:xfrm>
              <a:off x="3451339" y="4058103"/>
              <a:ext cx="80558" cy="86603"/>
              <a:chOff x="2040164" y="4127650"/>
              <a:chExt cx="80558" cy="86603"/>
            </a:xfrm>
          </p:grpSpPr>
          <p:grpSp>
            <p:nvGrpSpPr>
              <p:cNvPr id="456" name="Group 455">
                <a:extLst>
                  <a:ext uri="{FF2B5EF4-FFF2-40B4-BE49-F238E27FC236}">
                    <a16:creationId xmlns:a16="http://schemas.microsoft.com/office/drawing/2014/main" id="{95799BFC-B90C-4CA0-B324-BEA4445BAC9A}"/>
                  </a:ext>
                </a:extLst>
              </p:cNvPr>
              <p:cNvGrpSpPr/>
              <p:nvPr/>
            </p:nvGrpSpPr>
            <p:grpSpPr>
              <a:xfrm>
                <a:off x="2040164" y="4127650"/>
                <a:ext cx="80558" cy="86603"/>
                <a:chOff x="3743571" y="3542644"/>
                <a:chExt cx="80558" cy="236642"/>
              </a:xfrm>
            </p:grpSpPr>
            <p:cxnSp>
              <p:nvCxnSpPr>
                <p:cNvPr id="458" name="Straight Connector 457">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a:extLst>
                    <a:ext uri="{FF2B5EF4-FFF2-40B4-BE49-F238E27FC236}">
                      <a16:creationId xmlns:a16="http://schemas.microsoft.com/office/drawing/2014/main" id="{AF1179FE-DEA2-4553-882D-1C90052D89B6}"/>
                    </a:ext>
                  </a:extLst>
                </p:cNvPr>
                <p:cNvCxnSpPr>
                  <a:cxnSpLocks/>
                </p:cNvCxnSpPr>
                <p:nvPr/>
              </p:nvCxnSpPr>
              <p:spPr>
                <a:xfrm>
                  <a:off x="3743571" y="3542644"/>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57" name="Oval 456">
                <a:extLst>
                  <a:ext uri="{FF2B5EF4-FFF2-40B4-BE49-F238E27FC236}">
                    <a16:creationId xmlns:a16="http://schemas.microsoft.com/office/drawing/2014/main" id="{BBAD1B1B-EC0E-45D0-BF94-12914B462DE4}"/>
                  </a:ext>
                </a:extLst>
              </p:cNvPr>
              <p:cNvSpPr/>
              <p:nvPr/>
            </p:nvSpPr>
            <p:spPr>
              <a:xfrm>
                <a:off x="2045539" y="41378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61" name="Group 460"/>
            <p:cNvGrpSpPr/>
            <p:nvPr/>
          </p:nvGrpSpPr>
          <p:grpSpPr>
            <a:xfrm>
              <a:off x="3661492" y="3928182"/>
              <a:ext cx="80558" cy="86603"/>
              <a:chOff x="2040164" y="4127650"/>
              <a:chExt cx="80558" cy="86603"/>
            </a:xfrm>
          </p:grpSpPr>
          <p:grpSp>
            <p:nvGrpSpPr>
              <p:cNvPr id="462" name="Group 461">
                <a:extLst>
                  <a:ext uri="{FF2B5EF4-FFF2-40B4-BE49-F238E27FC236}">
                    <a16:creationId xmlns:a16="http://schemas.microsoft.com/office/drawing/2014/main" id="{95799BFC-B90C-4CA0-B324-BEA4445BAC9A}"/>
                  </a:ext>
                </a:extLst>
              </p:cNvPr>
              <p:cNvGrpSpPr/>
              <p:nvPr/>
            </p:nvGrpSpPr>
            <p:grpSpPr>
              <a:xfrm>
                <a:off x="2040164" y="4127650"/>
                <a:ext cx="80558" cy="86603"/>
                <a:chOff x="3743571" y="3542644"/>
                <a:chExt cx="80558" cy="236642"/>
              </a:xfrm>
            </p:grpSpPr>
            <p:cxnSp>
              <p:nvCxnSpPr>
                <p:cNvPr id="464" name="Straight Connector 463">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5" name="Straight Connector 464">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a16="http://schemas.microsoft.com/office/drawing/2014/main" id="{AF1179FE-DEA2-4553-882D-1C90052D89B6}"/>
                    </a:ext>
                  </a:extLst>
                </p:cNvPr>
                <p:cNvCxnSpPr>
                  <a:cxnSpLocks/>
                </p:cNvCxnSpPr>
                <p:nvPr/>
              </p:nvCxnSpPr>
              <p:spPr>
                <a:xfrm>
                  <a:off x="3743571" y="3542644"/>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63" name="Oval 462">
                <a:extLst>
                  <a:ext uri="{FF2B5EF4-FFF2-40B4-BE49-F238E27FC236}">
                    <a16:creationId xmlns:a16="http://schemas.microsoft.com/office/drawing/2014/main" id="{BBAD1B1B-EC0E-45D0-BF94-12914B462DE4}"/>
                  </a:ext>
                </a:extLst>
              </p:cNvPr>
              <p:cNvSpPr/>
              <p:nvPr/>
            </p:nvSpPr>
            <p:spPr>
              <a:xfrm>
                <a:off x="2045539" y="41378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7" name="Group 26"/>
            <p:cNvGrpSpPr/>
            <p:nvPr/>
          </p:nvGrpSpPr>
          <p:grpSpPr>
            <a:xfrm>
              <a:off x="3877570" y="3741201"/>
              <a:ext cx="80558" cy="96129"/>
              <a:chOff x="3947135" y="3741201"/>
              <a:chExt cx="80558" cy="96129"/>
            </a:xfrm>
          </p:grpSpPr>
          <p:grpSp>
            <p:nvGrpSpPr>
              <p:cNvPr id="468" name="Group 467">
                <a:extLst>
                  <a:ext uri="{FF2B5EF4-FFF2-40B4-BE49-F238E27FC236}">
                    <a16:creationId xmlns:a16="http://schemas.microsoft.com/office/drawing/2014/main" id="{95799BFC-B90C-4CA0-B324-BEA4445BAC9A}"/>
                  </a:ext>
                </a:extLst>
              </p:cNvPr>
              <p:cNvGrpSpPr/>
              <p:nvPr/>
            </p:nvGrpSpPr>
            <p:grpSpPr>
              <a:xfrm>
                <a:off x="3947135" y="3741201"/>
                <a:ext cx="80558" cy="89583"/>
                <a:chOff x="3743571" y="3516616"/>
                <a:chExt cx="80558" cy="244786"/>
              </a:xfrm>
            </p:grpSpPr>
            <p:cxnSp>
              <p:nvCxnSpPr>
                <p:cNvPr id="470" name="Straight Connector 469">
                  <a:extLst>
                    <a:ext uri="{FF2B5EF4-FFF2-40B4-BE49-F238E27FC236}">
                      <a16:creationId xmlns:a16="http://schemas.microsoft.com/office/drawing/2014/main" id="{3F28E75A-CEA8-4C79-A999-AABB2A118C8D}"/>
                    </a:ext>
                  </a:extLst>
                </p:cNvPr>
                <p:cNvCxnSpPr>
                  <a:cxnSpLocks/>
                </p:cNvCxnSpPr>
                <p:nvPr/>
              </p:nvCxnSpPr>
              <p:spPr>
                <a:xfrm>
                  <a:off x="3783850" y="3516616"/>
                  <a:ext cx="0" cy="24478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a:extLst>
                    <a:ext uri="{FF2B5EF4-FFF2-40B4-BE49-F238E27FC236}">
                      <a16:creationId xmlns:a16="http://schemas.microsoft.com/office/drawing/2014/main" id="{AF1179FE-DEA2-4553-882D-1C90052D89B6}"/>
                    </a:ext>
                  </a:extLst>
                </p:cNvPr>
                <p:cNvCxnSpPr>
                  <a:cxnSpLocks/>
                </p:cNvCxnSpPr>
                <p:nvPr/>
              </p:nvCxnSpPr>
              <p:spPr>
                <a:xfrm>
                  <a:off x="3743571" y="351661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69" name="Oval 468">
                <a:extLst>
                  <a:ext uri="{FF2B5EF4-FFF2-40B4-BE49-F238E27FC236}">
                    <a16:creationId xmlns:a16="http://schemas.microsoft.com/office/drawing/2014/main" id="{BBAD1B1B-EC0E-45D0-BF94-12914B462DE4}"/>
                  </a:ext>
                </a:extLst>
              </p:cNvPr>
              <p:cNvSpPr/>
              <p:nvPr/>
            </p:nvSpPr>
            <p:spPr>
              <a:xfrm>
                <a:off x="3952510" y="3757777"/>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73" name="Straight Connector 472">
                <a:extLst>
                  <a:ext uri="{FF2B5EF4-FFF2-40B4-BE49-F238E27FC236}">
                    <a16:creationId xmlns:a16="http://schemas.microsoft.com/office/drawing/2014/main" id="{FEC6A13C-3600-4049-B1F0-9397AB2BC560}"/>
                  </a:ext>
                </a:extLst>
              </p:cNvPr>
              <p:cNvCxnSpPr/>
              <p:nvPr/>
            </p:nvCxnSpPr>
            <p:spPr>
              <a:xfrm>
                <a:off x="3947135" y="383733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4" name="Group 473"/>
            <p:cNvGrpSpPr/>
            <p:nvPr/>
          </p:nvGrpSpPr>
          <p:grpSpPr>
            <a:xfrm>
              <a:off x="4092238" y="3696323"/>
              <a:ext cx="80558" cy="110412"/>
              <a:chOff x="3947135" y="3726918"/>
              <a:chExt cx="80558" cy="110412"/>
            </a:xfrm>
          </p:grpSpPr>
          <p:grpSp>
            <p:nvGrpSpPr>
              <p:cNvPr id="475" name="Group 474">
                <a:extLst>
                  <a:ext uri="{FF2B5EF4-FFF2-40B4-BE49-F238E27FC236}">
                    <a16:creationId xmlns:a16="http://schemas.microsoft.com/office/drawing/2014/main" id="{95799BFC-B90C-4CA0-B324-BEA4445BAC9A}"/>
                  </a:ext>
                </a:extLst>
              </p:cNvPr>
              <p:cNvGrpSpPr/>
              <p:nvPr/>
            </p:nvGrpSpPr>
            <p:grpSpPr>
              <a:xfrm>
                <a:off x="3947135" y="3726918"/>
                <a:ext cx="80558" cy="103875"/>
                <a:chOff x="3743571" y="3477565"/>
                <a:chExt cx="80558" cy="283837"/>
              </a:xfrm>
            </p:grpSpPr>
            <p:cxnSp>
              <p:nvCxnSpPr>
                <p:cNvPr id="478" name="Straight Connector 477">
                  <a:extLst>
                    <a:ext uri="{FF2B5EF4-FFF2-40B4-BE49-F238E27FC236}">
                      <a16:creationId xmlns:a16="http://schemas.microsoft.com/office/drawing/2014/main" id="{3F28E75A-CEA8-4C79-A999-AABB2A118C8D}"/>
                    </a:ext>
                  </a:extLst>
                </p:cNvPr>
                <p:cNvCxnSpPr>
                  <a:cxnSpLocks/>
                </p:cNvCxnSpPr>
                <p:nvPr/>
              </p:nvCxnSpPr>
              <p:spPr>
                <a:xfrm>
                  <a:off x="3783850" y="3477565"/>
                  <a:ext cx="0" cy="283837"/>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9" name="Straight Connector 478">
                  <a:extLst>
                    <a:ext uri="{FF2B5EF4-FFF2-40B4-BE49-F238E27FC236}">
                      <a16:creationId xmlns:a16="http://schemas.microsoft.com/office/drawing/2014/main" id="{AF1179FE-DEA2-4553-882D-1C90052D89B6}"/>
                    </a:ext>
                  </a:extLst>
                </p:cNvPr>
                <p:cNvCxnSpPr>
                  <a:cxnSpLocks/>
                </p:cNvCxnSpPr>
                <p:nvPr/>
              </p:nvCxnSpPr>
              <p:spPr>
                <a:xfrm>
                  <a:off x="3743571" y="3477565"/>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76" name="Oval 475">
                <a:extLst>
                  <a:ext uri="{FF2B5EF4-FFF2-40B4-BE49-F238E27FC236}">
                    <a16:creationId xmlns:a16="http://schemas.microsoft.com/office/drawing/2014/main" id="{BBAD1B1B-EC0E-45D0-BF94-12914B462DE4}"/>
                  </a:ext>
                </a:extLst>
              </p:cNvPr>
              <p:cNvSpPr/>
              <p:nvPr/>
            </p:nvSpPr>
            <p:spPr>
              <a:xfrm>
                <a:off x="3952510" y="3753013"/>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77" name="Straight Connector 476">
                <a:extLst>
                  <a:ext uri="{FF2B5EF4-FFF2-40B4-BE49-F238E27FC236}">
                    <a16:creationId xmlns:a16="http://schemas.microsoft.com/office/drawing/2014/main" id="{FEC6A13C-3600-4049-B1F0-9397AB2BC560}"/>
                  </a:ext>
                </a:extLst>
              </p:cNvPr>
              <p:cNvCxnSpPr/>
              <p:nvPr/>
            </p:nvCxnSpPr>
            <p:spPr>
              <a:xfrm>
                <a:off x="3947135" y="383733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93" name="Oval 492">
              <a:extLst>
                <a:ext uri="{FF2B5EF4-FFF2-40B4-BE49-F238E27FC236}">
                  <a16:creationId xmlns:a16="http://schemas.microsoft.com/office/drawing/2014/main" id="{ED2DB28A-9B2D-499B-B6E3-09DBEA154A6C}"/>
                </a:ext>
              </a:extLst>
            </p:cNvPr>
            <p:cNvSpPr/>
            <p:nvPr/>
          </p:nvSpPr>
          <p:spPr>
            <a:xfrm>
              <a:off x="1750129" y="4167107"/>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63" name="Group 562"/>
            <p:cNvGrpSpPr/>
            <p:nvPr/>
          </p:nvGrpSpPr>
          <p:grpSpPr>
            <a:xfrm>
              <a:off x="1960030" y="4349686"/>
              <a:ext cx="80558" cy="141576"/>
              <a:chOff x="2040164" y="4129303"/>
              <a:chExt cx="80558" cy="141576"/>
            </a:xfrm>
          </p:grpSpPr>
          <p:grpSp>
            <p:nvGrpSpPr>
              <p:cNvPr id="564" name="Group 563">
                <a:extLst>
                  <a:ext uri="{FF2B5EF4-FFF2-40B4-BE49-F238E27FC236}">
                    <a16:creationId xmlns:a16="http://schemas.microsoft.com/office/drawing/2014/main" id="{95799BFC-B90C-4CA0-B324-BEA4445BAC9A}"/>
                  </a:ext>
                </a:extLst>
              </p:cNvPr>
              <p:cNvGrpSpPr/>
              <p:nvPr/>
            </p:nvGrpSpPr>
            <p:grpSpPr>
              <a:xfrm>
                <a:off x="2040164" y="4129303"/>
                <a:ext cx="80558" cy="141576"/>
                <a:chOff x="3743571" y="3547166"/>
                <a:chExt cx="80558" cy="386857"/>
              </a:xfrm>
            </p:grpSpPr>
            <p:cxnSp>
              <p:nvCxnSpPr>
                <p:cNvPr id="566" name="Straight Connector 565">
                  <a:extLst>
                    <a:ext uri="{FF2B5EF4-FFF2-40B4-BE49-F238E27FC236}">
                      <a16:creationId xmlns:a16="http://schemas.microsoft.com/office/drawing/2014/main" id="{3F28E75A-CEA8-4C79-A999-AABB2A118C8D}"/>
                    </a:ext>
                  </a:extLst>
                </p:cNvPr>
                <p:cNvCxnSpPr>
                  <a:cxnSpLocks/>
                </p:cNvCxnSpPr>
                <p:nvPr/>
              </p:nvCxnSpPr>
              <p:spPr>
                <a:xfrm>
                  <a:off x="3783850" y="3547166"/>
                  <a:ext cx="0" cy="37853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7" name="Straight Connector 566">
                  <a:extLst>
                    <a:ext uri="{FF2B5EF4-FFF2-40B4-BE49-F238E27FC236}">
                      <a16:creationId xmlns:a16="http://schemas.microsoft.com/office/drawing/2014/main" id="{FEC6A13C-3600-4049-B1F0-9397AB2BC560}"/>
                    </a:ext>
                  </a:extLst>
                </p:cNvPr>
                <p:cNvCxnSpPr/>
                <p:nvPr/>
              </p:nvCxnSpPr>
              <p:spPr>
                <a:xfrm>
                  <a:off x="3743571" y="393402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8" name="Straight Connector 567">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65" name="Oval 564">
                <a:extLst>
                  <a:ext uri="{FF2B5EF4-FFF2-40B4-BE49-F238E27FC236}">
                    <a16:creationId xmlns:a16="http://schemas.microsoft.com/office/drawing/2014/main" id="{BBAD1B1B-EC0E-45D0-BF94-12914B462DE4}"/>
                  </a:ext>
                </a:extLst>
              </p:cNvPr>
              <p:cNvSpPr/>
              <p:nvPr/>
            </p:nvSpPr>
            <p:spPr>
              <a:xfrm>
                <a:off x="2045539" y="4171675"/>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69" name="Group 568"/>
            <p:cNvGrpSpPr/>
            <p:nvPr/>
          </p:nvGrpSpPr>
          <p:grpSpPr>
            <a:xfrm>
              <a:off x="2172678" y="4447174"/>
              <a:ext cx="80558" cy="141576"/>
              <a:chOff x="2040164" y="4129303"/>
              <a:chExt cx="80558" cy="141576"/>
            </a:xfrm>
          </p:grpSpPr>
          <p:grpSp>
            <p:nvGrpSpPr>
              <p:cNvPr id="570" name="Group 569">
                <a:extLst>
                  <a:ext uri="{FF2B5EF4-FFF2-40B4-BE49-F238E27FC236}">
                    <a16:creationId xmlns:a16="http://schemas.microsoft.com/office/drawing/2014/main" id="{95799BFC-B90C-4CA0-B324-BEA4445BAC9A}"/>
                  </a:ext>
                </a:extLst>
              </p:cNvPr>
              <p:cNvGrpSpPr/>
              <p:nvPr/>
            </p:nvGrpSpPr>
            <p:grpSpPr>
              <a:xfrm>
                <a:off x="2040164" y="4129303"/>
                <a:ext cx="80558" cy="141576"/>
                <a:chOff x="3743571" y="3547166"/>
                <a:chExt cx="80558" cy="386857"/>
              </a:xfrm>
            </p:grpSpPr>
            <p:cxnSp>
              <p:nvCxnSpPr>
                <p:cNvPr id="572" name="Straight Connector 571">
                  <a:extLst>
                    <a:ext uri="{FF2B5EF4-FFF2-40B4-BE49-F238E27FC236}">
                      <a16:creationId xmlns:a16="http://schemas.microsoft.com/office/drawing/2014/main" id="{3F28E75A-CEA8-4C79-A999-AABB2A118C8D}"/>
                    </a:ext>
                  </a:extLst>
                </p:cNvPr>
                <p:cNvCxnSpPr>
                  <a:cxnSpLocks/>
                </p:cNvCxnSpPr>
                <p:nvPr/>
              </p:nvCxnSpPr>
              <p:spPr>
                <a:xfrm>
                  <a:off x="3783850" y="3547166"/>
                  <a:ext cx="0" cy="37853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3" name="Straight Connector 572">
                  <a:extLst>
                    <a:ext uri="{FF2B5EF4-FFF2-40B4-BE49-F238E27FC236}">
                      <a16:creationId xmlns:a16="http://schemas.microsoft.com/office/drawing/2014/main" id="{FEC6A13C-3600-4049-B1F0-9397AB2BC560}"/>
                    </a:ext>
                  </a:extLst>
                </p:cNvPr>
                <p:cNvCxnSpPr/>
                <p:nvPr/>
              </p:nvCxnSpPr>
              <p:spPr>
                <a:xfrm>
                  <a:off x="3743571" y="393402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4" name="Straight Connector 573">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71" name="Oval 570">
                <a:extLst>
                  <a:ext uri="{FF2B5EF4-FFF2-40B4-BE49-F238E27FC236}">
                    <a16:creationId xmlns:a16="http://schemas.microsoft.com/office/drawing/2014/main" id="{BBAD1B1B-EC0E-45D0-BF94-12914B462DE4}"/>
                  </a:ext>
                </a:extLst>
              </p:cNvPr>
              <p:cNvSpPr/>
              <p:nvPr/>
            </p:nvSpPr>
            <p:spPr>
              <a:xfrm>
                <a:off x="2045539" y="4171675"/>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75" name="Group 574"/>
            <p:cNvGrpSpPr/>
            <p:nvPr/>
          </p:nvGrpSpPr>
          <p:grpSpPr>
            <a:xfrm>
              <a:off x="2386858" y="4470874"/>
              <a:ext cx="80558" cy="141576"/>
              <a:chOff x="2040164" y="4129303"/>
              <a:chExt cx="80558" cy="141576"/>
            </a:xfrm>
          </p:grpSpPr>
          <p:grpSp>
            <p:nvGrpSpPr>
              <p:cNvPr id="576" name="Group 575">
                <a:extLst>
                  <a:ext uri="{FF2B5EF4-FFF2-40B4-BE49-F238E27FC236}">
                    <a16:creationId xmlns:a16="http://schemas.microsoft.com/office/drawing/2014/main" id="{95799BFC-B90C-4CA0-B324-BEA4445BAC9A}"/>
                  </a:ext>
                </a:extLst>
              </p:cNvPr>
              <p:cNvGrpSpPr/>
              <p:nvPr/>
            </p:nvGrpSpPr>
            <p:grpSpPr>
              <a:xfrm>
                <a:off x="2040164" y="4129303"/>
                <a:ext cx="80558" cy="141576"/>
                <a:chOff x="3743571" y="3547166"/>
                <a:chExt cx="80558" cy="386857"/>
              </a:xfrm>
            </p:grpSpPr>
            <p:cxnSp>
              <p:nvCxnSpPr>
                <p:cNvPr id="578" name="Straight Connector 577">
                  <a:extLst>
                    <a:ext uri="{FF2B5EF4-FFF2-40B4-BE49-F238E27FC236}">
                      <a16:creationId xmlns:a16="http://schemas.microsoft.com/office/drawing/2014/main" id="{3F28E75A-CEA8-4C79-A999-AABB2A118C8D}"/>
                    </a:ext>
                  </a:extLst>
                </p:cNvPr>
                <p:cNvCxnSpPr>
                  <a:cxnSpLocks/>
                </p:cNvCxnSpPr>
                <p:nvPr/>
              </p:nvCxnSpPr>
              <p:spPr>
                <a:xfrm>
                  <a:off x="3783850" y="3547166"/>
                  <a:ext cx="0" cy="37853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9" name="Straight Connector 578">
                  <a:extLst>
                    <a:ext uri="{FF2B5EF4-FFF2-40B4-BE49-F238E27FC236}">
                      <a16:creationId xmlns:a16="http://schemas.microsoft.com/office/drawing/2014/main" id="{FEC6A13C-3600-4049-B1F0-9397AB2BC560}"/>
                    </a:ext>
                  </a:extLst>
                </p:cNvPr>
                <p:cNvCxnSpPr/>
                <p:nvPr/>
              </p:nvCxnSpPr>
              <p:spPr>
                <a:xfrm>
                  <a:off x="3743571" y="393402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0" name="Straight Connector 579">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77" name="Oval 576">
                <a:extLst>
                  <a:ext uri="{FF2B5EF4-FFF2-40B4-BE49-F238E27FC236}">
                    <a16:creationId xmlns:a16="http://schemas.microsoft.com/office/drawing/2014/main" id="{BBAD1B1B-EC0E-45D0-BF94-12914B462DE4}"/>
                  </a:ext>
                </a:extLst>
              </p:cNvPr>
              <p:cNvSpPr/>
              <p:nvPr/>
            </p:nvSpPr>
            <p:spPr>
              <a:xfrm>
                <a:off x="2045539" y="4171675"/>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81" name="Group 580"/>
            <p:cNvGrpSpPr/>
            <p:nvPr/>
          </p:nvGrpSpPr>
          <p:grpSpPr>
            <a:xfrm>
              <a:off x="2600629" y="4480846"/>
              <a:ext cx="80558" cy="141576"/>
              <a:chOff x="2040164" y="4129303"/>
              <a:chExt cx="80558" cy="141576"/>
            </a:xfrm>
          </p:grpSpPr>
          <p:grpSp>
            <p:nvGrpSpPr>
              <p:cNvPr id="582" name="Group 581">
                <a:extLst>
                  <a:ext uri="{FF2B5EF4-FFF2-40B4-BE49-F238E27FC236}">
                    <a16:creationId xmlns:a16="http://schemas.microsoft.com/office/drawing/2014/main" id="{95799BFC-B90C-4CA0-B324-BEA4445BAC9A}"/>
                  </a:ext>
                </a:extLst>
              </p:cNvPr>
              <p:cNvGrpSpPr/>
              <p:nvPr/>
            </p:nvGrpSpPr>
            <p:grpSpPr>
              <a:xfrm>
                <a:off x="2040164" y="4129303"/>
                <a:ext cx="80558" cy="141576"/>
                <a:chOff x="3743571" y="3547166"/>
                <a:chExt cx="80558" cy="386857"/>
              </a:xfrm>
            </p:grpSpPr>
            <p:cxnSp>
              <p:nvCxnSpPr>
                <p:cNvPr id="584" name="Straight Connector 583">
                  <a:extLst>
                    <a:ext uri="{FF2B5EF4-FFF2-40B4-BE49-F238E27FC236}">
                      <a16:creationId xmlns:a16="http://schemas.microsoft.com/office/drawing/2014/main" id="{3F28E75A-CEA8-4C79-A999-AABB2A118C8D}"/>
                    </a:ext>
                  </a:extLst>
                </p:cNvPr>
                <p:cNvCxnSpPr>
                  <a:cxnSpLocks/>
                </p:cNvCxnSpPr>
                <p:nvPr/>
              </p:nvCxnSpPr>
              <p:spPr>
                <a:xfrm>
                  <a:off x="3783850" y="3547166"/>
                  <a:ext cx="0" cy="37853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5" name="Straight Connector 584">
                  <a:extLst>
                    <a:ext uri="{FF2B5EF4-FFF2-40B4-BE49-F238E27FC236}">
                      <a16:creationId xmlns:a16="http://schemas.microsoft.com/office/drawing/2014/main" id="{FEC6A13C-3600-4049-B1F0-9397AB2BC560}"/>
                    </a:ext>
                  </a:extLst>
                </p:cNvPr>
                <p:cNvCxnSpPr/>
                <p:nvPr/>
              </p:nvCxnSpPr>
              <p:spPr>
                <a:xfrm>
                  <a:off x="3743571" y="393402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6" name="Straight Connector 585">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83" name="Oval 582">
                <a:extLst>
                  <a:ext uri="{FF2B5EF4-FFF2-40B4-BE49-F238E27FC236}">
                    <a16:creationId xmlns:a16="http://schemas.microsoft.com/office/drawing/2014/main" id="{BBAD1B1B-EC0E-45D0-BF94-12914B462DE4}"/>
                  </a:ext>
                </a:extLst>
              </p:cNvPr>
              <p:cNvSpPr/>
              <p:nvPr/>
            </p:nvSpPr>
            <p:spPr>
              <a:xfrm>
                <a:off x="2045539" y="4171675"/>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87" name="Group 586"/>
            <p:cNvGrpSpPr/>
            <p:nvPr/>
          </p:nvGrpSpPr>
          <p:grpSpPr>
            <a:xfrm>
              <a:off x="2812039" y="4516558"/>
              <a:ext cx="80558" cy="145008"/>
              <a:chOff x="2040164" y="4129303"/>
              <a:chExt cx="80558" cy="145008"/>
            </a:xfrm>
          </p:grpSpPr>
          <p:grpSp>
            <p:nvGrpSpPr>
              <p:cNvPr id="588" name="Group 587">
                <a:extLst>
                  <a:ext uri="{FF2B5EF4-FFF2-40B4-BE49-F238E27FC236}">
                    <a16:creationId xmlns:a16="http://schemas.microsoft.com/office/drawing/2014/main" id="{95799BFC-B90C-4CA0-B324-BEA4445BAC9A}"/>
                  </a:ext>
                </a:extLst>
              </p:cNvPr>
              <p:cNvGrpSpPr/>
              <p:nvPr/>
            </p:nvGrpSpPr>
            <p:grpSpPr>
              <a:xfrm>
                <a:off x="2040164" y="4129303"/>
                <a:ext cx="80558" cy="145008"/>
                <a:chOff x="3743571" y="3547166"/>
                <a:chExt cx="80558" cy="396235"/>
              </a:xfrm>
            </p:grpSpPr>
            <p:cxnSp>
              <p:nvCxnSpPr>
                <p:cNvPr id="590" name="Straight Connector 589">
                  <a:extLst>
                    <a:ext uri="{FF2B5EF4-FFF2-40B4-BE49-F238E27FC236}">
                      <a16:creationId xmlns:a16="http://schemas.microsoft.com/office/drawing/2014/main" id="{3F28E75A-CEA8-4C79-A999-AABB2A118C8D}"/>
                    </a:ext>
                  </a:extLst>
                </p:cNvPr>
                <p:cNvCxnSpPr>
                  <a:cxnSpLocks/>
                </p:cNvCxnSpPr>
                <p:nvPr/>
              </p:nvCxnSpPr>
              <p:spPr>
                <a:xfrm>
                  <a:off x="3783850" y="3547166"/>
                  <a:ext cx="0" cy="37853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1" name="Straight Connector 590">
                  <a:extLst>
                    <a:ext uri="{FF2B5EF4-FFF2-40B4-BE49-F238E27FC236}">
                      <a16:creationId xmlns:a16="http://schemas.microsoft.com/office/drawing/2014/main" id="{FEC6A13C-3600-4049-B1F0-9397AB2BC560}"/>
                    </a:ext>
                  </a:extLst>
                </p:cNvPr>
                <p:cNvCxnSpPr/>
                <p:nvPr/>
              </p:nvCxnSpPr>
              <p:spPr>
                <a:xfrm>
                  <a:off x="3743571" y="3943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2" name="Straight Connector 591">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89" name="Oval 588">
                <a:extLst>
                  <a:ext uri="{FF2B5EF4-FFF2-40B4-BE49-F238E27FC236}">
                    <a16:creationId xmlns:a16="http://schemas.microsoft.com/office/drawing/2014/main" id="{BBAD1B1B-EC0E-45D0-BF94-12914B462DE4}"/>
                  </a:ext>
                </a:extLst>
              </p:cNvPr>
              <p:cNvSpPr/>
              <p:nvPr/>
            </p:nvSpPr>
            <p:spPr>
              <a:xfrm>
                <a:off x="2045539" y="4171675"/>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93" name="Group 592"/>
            <p:cNvGrpSpPr/>
            <p:nvPr/>
          </p:nvGrpSpPr>
          <p:grpSpPr>
            <a:xfrm>
              <a:off x="3027732" y="4529962"/>
              <a:ext cx="80558" cy="151872"/>
              <a:chOff x="2040164" y="4129303"/>
              <a:chExt cx="80558" cy="151872"/>
            </a:xfrm>
          </p:grpSpPr>
          <p:grpSp>
            <p:nvGrpSpPr>
              <p:cNvPr id="594" name="Group 593">
                <a:extLst>
                  <a:ext uri="{FF2B5EF4-FFF2-40B4-BE49-F238E27FC236}">
                    <a16:creationId xmlns:a16="http://schemas.microsoft.com/office/drawing/2014/main" id="{95799BFC-B90C-4CA0-B324-BEA4445BAC9A}"/>
                  </a:ext>
                </a:extLst>
              </p:cNvPr>
              <p:cNvGrpSpPr/>
              <p:nvPr/>
            </p:nvGrpSpPr>
            <p:grpSpPr>
              <a:xfrm>
                <a:off x="2040164" y="4129303"/>
                <a:ext cx="80558" cy="151872"/>
                <a:chOff x="3743571" y="3547166"/>
                <a:chExt cx="80558" cy="414991"/>
              </a:xfrm>
            </p:grpSpPr>
            <p:cxnSp>
              <p:nvCxnSpPr>
                <p:cNvPr id="596" name="Straight Connector 595">
                  <a:extLst>
                    <a:ext uri="{FF2B5EF4-FFF2-40B4-BE49-F238E27FC236}">
                      <a16:creationId xmlns:a16="http://schemas.microsoft.com/office/drawing/2014/main" id="{3F28E75A-CEA8-4C79-A999-AABB2A118C8D}"/>
                    </a:ext>
                  </a:extLst>
                </p:cNvPr>
                <p:cNvCxnSpPr>
                  <a:cxnSpLocks/>
                </p:cNvCxnSpPr>
                <p:nvPr/>
              </p:nvCxnSpPr>
              <p:spPr>
                <a:xfrm>
                  <a:off x="3783850" y="3547166"/>
                  <a:ext cx="0" cy="39579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7" name="Straight Connector 596">
                  <a:extLst>
                    <a:ext uri="{FF2B5EF4-FFF2-40B4-BE49-F238E27FC236}">
                      <a16:creationId xmlns:a16="http://schemas.microsoft.com/office/drawing/2014/main" id="{FEC6A13C-3600-4049-B1F0-9397AB2BC560}"/>
                    </a:ext>
                  </a:extLst>
                </p:cNvPr>
                <p:cNvCxnSpPr/>
                <p:nvPr/>
              </p:nvCxnSpPr>
              <p:spPr>
                <a:xfrm>
                  <a:off x="3743571" y="396215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8" name="Straight Connector 597">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5" name="Oval 594">
                <a:extLst>
                  <a:ext uri="{FF2B5EF4-FFF2-40B4-BE49-F238E27FC236}">
                    <a16:creationId xmlns:a16="http://schemas.microsoft.com/office/drawing/2014/main" id="{BBAD1B1B-EC0E-45D0-BF94-12914B462DE4}"/>
                  </a:ext>
                </a:extLst>
              </p:cNvPr>
              <p:cNvSpPr/>
              <p:nvPr/>
            </p:nvSpPr>
            <p:spPr>
              <a:xfrm>
                <a:off x="2045539" y="4176823"/>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07" name="Group 606"/>
            <p:cNvGrpSpPr/>
            <p:nvPr/>
          </p:nvGrpSpPr>
          <p:grpSpPr>
            <a:xfrm>
              <a:off x="3451339" y="4687186"/>
              <a:ext cx="80558" cy="160452"/>
              <a:chOff x="2040164" y="4129303"/>
              <a:chExt cx="80558" cy="160452"/>
            </a:xfrm>
          </p:grpSpPr>
          <p:grpSp>
            <p:nvGrpSpPr>
              <p:cNvPr id="608" name="Group 607">
                <a:extLst>
                  <a:ext uri="{FF2B5EF4-FFF2-40B4-BE49-F238E27FC236}">
                    <a16:creationId xmlns:a16="http://schemas.microsoft.com/office/drawing/2014/main" id="{95799BFC-B90C-4CA0-B324-BEA4445BAC9A}"/>
                  </a:ext>
                </a:extLst>
              </p:cNvPr>
              <p:cNvGrpSpPr/>
              <p:nvPr/>
            </p:nvGrpSpPr>
            <p:grpSpPr>
              <a:xfrm>
                <a:off x="2040164" y="4129303"/>
                <a:ext cx="80558" cy="160452"/>
                <a:chOff x="3743571" y="3547166"/>
                <a:chExt cx="80558" cy="438436"/>
              </a:xfrm>
            </p:grpSpPr>
            <p:cxnSp>
              <p:nvCxnSpPr>
                <p:cNvPr id="610" name="Straight Connector 609">
                  <a:extLst>
                    <a:ext uri="{FF2B5EF4-FFF2-40B4-BE49-F238E27FC236}">
                      <a16:creationId xmlns:a16="http://schemas.microsoft.com/office/drawing/2014/main" id="{3F28E75A-CEA8-4C79-A999-AABB2A118C8D}"/>
                    </a:ext>
                  </a:extLst>
                </p:cNvPr>
                <p:cNvCxnSpPr>
                  <a:cxnSpLocks/>
                </p:cNvCxnSpPr>
                <p:nvPr/>
              </p:nvCxnSpPr>
              <p:spPr>
                <a:xfrm>
                  <a:off x="3783850" y="3547166"/>
                  <a:ext cx="0" cy="423937"/>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a:extLst>
                    <a:ext uri="{FF2B5EF4-FFF2-40B4-BE49-F238E27FC236}">
                      <a16:creationId xmlns:a16="http://schemas.microsoft.com/office/drawing/2014/main" id="{FEC6A13C-3600-4049-B1F0-9397AB2BC560}"/>
                    </a:ext>
                  </a:extLst>
                </p:cNvPr>
                <p:cNvCxnSpPr/>
                <p:nvPr/>
              </p:nvCxnSpPr>
              <p:spPr>
                <a:xfrm>
                  <a:off x="3743571" y="3985602"/>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2" name="Straight Connector 611">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09" name="Oval 608">
                <a:extLst>
                  <a:ext uri="{FF2B5EF4-FFF2-40B4-BE49-F238E27FC236}">
                    <a16:creationId xmlns:a16="http://schemas.microsoft.com/office/drawing/2014/main" id="{BBAD1B1B-EC0E-45D0-BF94-12914B462DE4}"/>
                  </a:ext>
                </a:extLst>
              </p:cNvPr>
              <p:cNvSpPr/>
              <p:nvPr/>
            </p:nvSpPr>
            <p:spPr>
              <a:xfrm>
                <a:off x="2045539" y="4180255"/>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14" name="Group 613"/>
            <p:cNvGrpSpPr/>
            <p:nvPr/>
          </p:nvGrpSpPr>
          <p:grpSpPr>
            <a:xfrm>
              <a:off x="3661492" y="4824142"/>
              <a:ext cx="80558" cy="165600"/>
              <a:chOff x="2040164" y="4129303"/>
              <a:chExt cx="80558" cy="165600"/>
            </a:xfrm>
          </p:grpSpPr>
          <p:grpSp>
            <p:nvGrpSpPr>
              <p:cNvPr id="615" name="Group 614">
                <a:extLst>
                  <a:ext uri="{FF2B5EF4-FFF2-40B4-BE49-F238E27FC236}">
                    <a16:creationId xmlns:a16="http://schemas.microsoft.com/office/drawing/2014/main" id="{95799BFC-B90C-4CA0-B324-BEA4445BAC9A}"/>
                  </a:ext>
                </a:extLst>
              </p:cNvPr>
              <p:cNvGrpSpPr/>
              <p:nvPr/>
            </p:nvGrpSpPr>
            <p:grpSpPr>
              <a:xfrm>
                <a:off x="2040164" y="4129303"/>
                <a:ext cx="80558" cy="165600"/>
                <a:chOff x="3743571" y="3547166"/>
                <a:chExt cx="80558" cy="452503"/>
              </a:xfrm>
            </p:grpSpPr>
            <p:cxnSp>
              <p:nvCxnSpPr>
                <p:cNvPr id="617" name="Straight Connector 616">
                  <a:extLst>
                    <a:ext uri="{FF2B5EF4-FFF2-40B4-BE49-F238E27FC236}">
                      <a16:creationId xmlns:a16="http://schemas.microsoft.com/office/drawing/2014/main" id="{3F28E75A-CEA8-4C79-A999-AABB2A118C8D}"/>
                    </a:ext>
                  </a:extLst>
                </p:cNvPr>
                <p:cNvCxnSpPr>
                  <a:cxnSpLocks/>
                </p:cNvCxnSpPr>
                <p:nvPr/>
              </p:nvCxnSpPr>
              <p:spPr>
                <a:xfrm>
                  <a:off x="3783850" y="3547166"/>
                  <a:ext cx="0" cy="452503"/>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8" name="Straight Connector 617">
                  <a:extLst>
                    <a:ext uri="{FF2B5EF4-FFF2-40B4-BE49-F238E27FC236}">
                      <a16:creationId xmlns:a16="http://schemas.microsoft.com/office/drawing/2014/main" id="{FEC6A13C-3600-4049-B1F0-9397AB2BC560}"/>
                    </a:ext>
                  </a:extLst>
                </p:cNvPr>
                <p:cNvCxnSpPr/>
                <p:nvPr/>
              </p:nvCxnSpPr>
              <p:spPr>
                <a:xfrm>
                  <a:off x="3743571" y="3999669"/>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9" name="Straight Connector 618">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16" name="Oval 615">
                <a:extLst>
                  <a:ext uri="{FF2B5EF4-FFF2-40B4-BE49-F238E27FC236}">
                    <a16:creationId xmlns:a16="http://schemas.microsoft.com/office/drawing/2014/main" id="{BBAD1B1B-EC0E-45D0-BF94-12914B462DE4}"/>
                  </a:ext>
                </a:extLst>
              </p:cNvPr>
              <p:cNvSpPr/>
              <p:nvPr/>
            </p:nvSpPr>
            <p:spPr>
              <a:xfrm>
                <a:off x="2045539" y="4185403"/>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21" name="Group 620"/>
            <p:cNvGrpSpPr/>
            <p:nvPr/>
          </p:nvGrpSpPr>
          <p:grpSpPr>
            <a:xfrm>
              <a:off x="3877570" y="4998850"/>
              <a:ext cx="80558" cy="174180"/>
              <a:chOff x="2040164" y="4129303"/>
              <a:chExt cx="80558" cy="174180"/>
            </a:xfrm>
          </p:grpSpPr>
          <p:grpSp>
            <p:nvGrpSpPr>
              <p:cNvPr id="622" name="Group 621">
                <a:extLst>
                  <a:ext uri="{FF2B5EF4-FFF2-40B4-BE49-F238E27FC236}">
                    <a16:creationId xmlns:a16="http://schemas.microsoft.com/office/drawing/2014/main" id="{95799BFC-B90C-4CA0-B324-BEA4445BAC9A}"/>
                  </a:ext>
                </a:extLst>
              </p:cNvPr>
              <p:cNvGrpSpPr/>
              <p:nvPr/>
            </p:nvGrpSpPr>
            <p:grpSpPr>
              <a:xfrm>
                <a:off x="2040164" y="4129303"/>
                <a:ext cx="80558" cy="174180"/>
                <a:chOff x="3743571" y="3547166"/>
                <a:chExt cx="80558" cy="475948"/>
              </a:xfrm>
            </p:grpSpPr>
            <p:cxnSp>
              <p:nvCxnSpPr>
                <p:cNvPr id="624" name="Straight Connector 623">
                  <a:extLst>
                    <a:ext uri="{FF2B5EF4-FFF2-40B4-BE49-F238E27FC236}">
                      <a16:creationId xmlns:a16="http://schemas.microsoft.com/office/drawing/2014/main" id="{3F28E75A-CEA8-4C79-A999-AABB2A118C8D}"/>
                    </a:ext>
                  </a:extLst>
                </p:cNvPr>
                <p:cNvCxnSpPr>
                  <a:cxnSpLocks/>
                </p:cNvCxnSpPr>
                <p:nvPr/>
              </p:nvCxnSpPr>
              <p:spPr>
                <a:xfrm>
                  <a:off x="3783850" y="3547166"/>
                  <a:ext cx="0" cy="452503"/>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5" name="Straight Connector 624">
                  <a:extLst>
                    <a:ext uri="{FF2B5EF4-FFF2-40B4-BE49-F238E27FC236}">
                      <a16:creationId xmlns:a16="http://schemas.microsoft.com/office/drawing/2014/main" id="{FEC6A13C-3600-4049-B1F0-9397AB2BC560}"/>
                    </a:ext>
                  </a:extLst>
                </p:cNvPr>
                <p:cNvCxnSpPr/>
                <p:nvPr/>
              </p:nvCxnSpPr>
              <p:spPr>
                <a:xfrm>
                  <a:off x="3743571" y="4023114"/>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6" name="Straight Connector 625">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23" name="Oval 622">
                <a:extLst>
                  <a:ext uri="{FF2B5EF4-FFF2-40B4-BE49-F238E27FC236}">
                    <a16:creationId xmlns:a16="http://schemas.microsoft.com/office/drawing/2014/main" id="{BBAD1B1B-EC0E-45D0-BF94-12914B462DE4}"/>
                  </a:ext>
                </a:extLst>
              </p:cNvPr>
              <p:cNvSpPr/>
              <p:nvPr/>
            </p:nvSpPr>
            <p:spPr>
              <a:xfrm>
                <a:off x="2045539" y="4187119"/>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27" name="Group 626"/>
            <p:cNvGrpSpPr/>
            <p:nvPr/>
          </p:nvGrpSpPr>
          <p:grpSpPr>
            <a:xfrm>
              <a:off x="4092238" y="5024046"/>
              <a:ext cx="80558" cy="181044"/>
              <a:chOff x="2040164" y="4129303"/>
              <a:chExt cx="80558" cy="181044"/>
            </a:xfrm>
          </p:grpSpPr>
          <p:grpSp>
            <p:nvGrpSpPr>
              <p:cNvPr id="628" name="Group 627">
                <a:extLst>
                  <a:ext uri="{FF2B5EF4-FFF2-40B4-BE49-F238E27FC236}">
                    <a16:creationId xmlns:a16="http://schemas.microsoft.com/office/drawing/2014/main" id="{95799BFC-B90C-4CA0-B324-BEA4445BAC9A}"/>
                  </a:ext>
                </a:extLst>
              </p:cNvPr>
              <p:cNvGrpSpPr/>
              <p:nvPr/>
            </p:nvGrpSpPr>
            <p:grpSpPr>
              <a:xfrm>
                <a:off x="2040164" y="4129303"/>
                <a:ext cx="80558" cy="181044"/>
                <a:chOff x="3743571" y="3547166"/>
                <a:chExt cx="80558" cy="494704"/>
              </a:xfrm>
            </p:grpSpPr>
            <p:cxnSp>
              <p:nvCxnSpPr>
                <p:cNvPr id="630" name="Straight Connector 629">
                  <a:extLst>
                    <a:ext uri="{FF2B5EF4-FFF2-40B4-BE49-F238E27FC236}">
                      <a16:creationId xmlns:a16="http://schemas.microsoft.com/office/drawing/2014/main" id="{3F28E75A-CEA8-4C79-A999-AABB2A118C8D}"/>
                    </a:ext>
                  </a:extLst>
                </p:cNvPr>
                <p:cNvCxnSpPr>
                  <a:cxnSpLocks/>
                </p:cNvCxnSpPr>
                <p:nvPr/>
              </p:nvCxnSpPr>
              <p:spPr>
                <a:xfrm>
                  <a:off x="3783850" y="3547166"/>
                  <a:ext cx="0" cy="494704"/>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1" name="Straight Connector 630">
                  <a:extLst>
                    <a:ext uri="{FF2B5EF4-FFF2-40B4-BE49-F238E27FC236}">
                      <a16:creationId xmlns:a16="http://schemas.microsoft.com/office/drawing/2014/main" id="{FEC6A13C-3600-4049-B1F0-9397AB2BC560}"/>
                    </a:ext>
                  </a:extLst>
                </p:cNvPr>
                <p:cNvCxnSpPr/>
                <p:nvPr/>
              </p:nvCxnSpPr>
              <p:spPr>
                <a:xfrm>
                  <a:off x="3743571" y="404187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2" name="Straight Connector 631">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29" name="Oval 628">
                <a:extLst>
                  <a:ext uri="{FF2B5EF4-FFF2-40B4-BE49-F238E27FC236}">
                    <a16:creationId xmlns:a16="http://schemas.microsoft.com/office/drawing/2014/main" id="{BBAD1B1B-EC0E-45D0-BF94-12914B462DE4}"/>
                  </a:ext>
                </a:extLst>
              </p:cNvPr>
              <p:cNvSpPr/>
              <p:nvPr/>
            </p:nvSpPr>
            <p:spPr>
              <a:xfrm>
                <a:off x="2045539" y="4192267"/>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29" name="Freeform 1028"/>
            <p:cNvSpPr/>
            <p:nvPr/>
          </p:nvSpPr>
          <p:spPr>
            <a:xfrm>
              <a:off x="1785911" y="3748525"/>
              <a:ext cx="2346903" cy="545552"/>
            </a:xfrm>
            <a:custGeom>
              <a:avLst/>
              <a:gdLst>
                <a:gd name="connsiteX0" fmla="*/ 0 w 2346903"/>
                <a:gd name="connsiteY0" fmla="*/ 447765 h 545552"/>
                <a:gd name="connsiteX1" fmla="*/ 212731 w 2346903"/>
                <a:gd name="connsiteY1" fmla="*/ 526681 h 545552"/>
                <a:gd name="connsiteX2" fmla="*/ 427177 w 2346903"/>
                <a:gd name="connsiteY2" fmla="*/ 535259 h 545552"/>
                <a:gd name="connsiteX3" fmla="*/ 641624 w 2346903"/>
                <a:gd name="connsiteY3" fmla="*/ 538690 h 545552"/>
                <a:gd name="connsiteX4" fmla="*/ 856070 w 2346903"/>
                <a:gd name="connsiteY4" fmla="*/ 545552 h 545552"/>
                <a:gd name="connsiteX5" fmla="*/ 1067086 w 2346903"/>
                <a:gd name="connsiteY5" fmla="*/ 519819 h 545552"/>
                <a:gd name="connsiteX6" fmla="*/ 1281532 w 2346903"/>
                <a:gd name="connsiteY6" fmla="*/ 506094 h 545552"/>
                <a:gd name="connsiteX7" fmla="*/ 1494263 w 2346903"/>
                <a:gd name="connsiteY7" fmla="*/ 446049 h 545552"/>
                <a:gd name="connsiteX8" fmla="*/ 1706994 w 2346903"/>
                <a:gd name="connsiteY8" fmla="*/ 348261 h 545552"/>
                <a:gd name="connsiteX9" fmla="*/ 1916294 w 2346903"/>
                <a:gd name="connsiteY9" fmla="*/ 217878 h 545552"/>
                <a:gd name="connsiteX10" fmla="*/ 2132456 w 2346903"/>
                <a:gd name="connsiteY10" fmla="*/ 37743 h 545552"/>
                <a:gd name="connsiteX11" fmla="*/ 2346903 w 2346903"/>
                <a:gd name="connsiteY11" fmla="*/ 0 h 54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6903" h="545552">
                  <a:moveTo>
                    <a:pt x="0" y="447765"/>
                  </a:moveTo>
                  <a:lnTo>
                    <a:pt x="212731" y="526681"/>
                  </a:lnTo>
                  <a:lnTo>
                    <a:pt x="427177" y="535259"/>
                  </a:lnTo>
                  <a:lnTo>
                    <a:pt x="641624" y="538690"/>
                  </a:lnTo>
                  <a:lnTo>
                    <a:pt x="856070" y="545552"/>
                  </a:lnTo>
                  <a:lnTo>
                    <a:pt x="1067086" y="519819"/>
                  </a:lnTo>
                  <a:lnTo>
                    <a:pt x="1281532" y="506094"/>
                  </a:lnTo>
                  <a:lnTo>
                    <a:pt x="1494263" y="446049"/>
                  </a:lnTo>
                  <a:lnTo>
                    <a:pt x="1706994" y="348261"/>
                  </a:lnTo>
                  <a:lnTo>
                    <a:pt x="1916294" y="217878"/>
                  </a:lnTo>
                  <a:lnTo>
                    <a:pt x="2132456" y="37743"/>
                  </a:lnTo>
                  <a:lnTo>
                    <a:pt x="2346903" y="0"/>
                  </a:lnTo>
                </a:path>
              </a:pathLst>
            </a:cu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30" name="Freeform 1029"/>
            <p:cNvSpPr/>
            <p:nvPr/>
          </p:nvSpPr>
          <p:spPr>
            <a:xfrm>
              <a:off x="1785911" y="4198005"/>
              <a:ext cx="2348618" cy="919547"/>
            </a:xfrm>
            <a:custGeom>
              <a:avLst/>
              <a:gdLst>
                <a:gd name="connsiteX0" fmla="*/ 0 w 2348618"/>
                <a:gd name="connsiteY0" fmla="*/ 0 h 919547"/>
                <a:gd name="connsiteX1" fmla="*/ 216162 w 2348618"/>
                <a:gd name="connsiteY1" fmla="*/ 221309 h 919547"/>
                <a:gd name="connsiteX2" fmla="*/ 428893 w 2348618"/>
                <a:gd name="connsiteY2" fmla="*/ 320812 h 919547"/>
                <a:gd name="connsiteX3" fmla="*/ 856070 w 2348618"/>
                <a:gd name="connsiteY3" fmla="*/ 353408 h 919547"/>
                <a:gd name="connsiteX4" fmla="*/ 1067086 w 2348618"/>
                <a:gd name="connsiteY4" fmla="*/ 389435 h 919547"/>
                <a:gd name="connsiteX5" fmla="*/ 1283248 w 2348618"/>
                <a:gd name="connsiteY5" fmla="*/ 408306 h 919547"/>
                <a:gd name="connsiteX6" fmla="*/ 1494263 w 2348618"/>
                <a:gd name="connsiteY6" fmla="*/ 471783 h 919547"/>
                <a:gd name="connsiteX7" fmla="*/ 1708710 w 2348618"/>
                <a:gd name="connsiteY7" fmla="*/ 569570 h 919547"/>
                <a:gd name="connsiteX8" fmla="*/ 1916294 w 2348618"/>
                <a:gd name="connsiteY8" fmla="*/ 710247 h 919547"/>
                <a:gd name="connsiteX9" fmla="*/ 2134172 w 2348618"/>
                <a:gd name="connsiteY9" fmla="*/ 886951 h 919547"/>
                <a:gd name="connsiteX10" fmla="*/ 2348618 w 2348618"/>
                <a:gd name="connsiteY10" fmla="*/ 919547 h 91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618" h="919547">
                  <a:moveTo>
                    <a:pt x="0" y="0"/>
                  </a:moveTo>
                  <a:lnTo>
                    <a:pt x="216162" y="221309"/>
                  </a:lnTo>
                  <a:lnTo>
                    <a:pt x="428893" y="320812"/>
                  </a:lnTo>
                  <a:lnTo>
                    <a:pt x="856070" y="353408"/>
                  </a:lnTo>
                  <a:lnTo>
                    <a:pt x="1067086" y="389435"/>
                  </a:lnTo>
                  <a:lnTo>
                    <a:pt x="1283248" y="408306"/>
                  </a:lnTo>
                  <a:lnTo>
                    <a:pt x="1494263" y="471783"/>
                  </a:lnTo>
                  <a:lnTo>
                    <a:pt x="1708710" y="569570"/>
                  </a:lnTo>
                  <a:lnTo>
                    <a:pt x="1916294" y="710247"/>
                  </a:lnTo>
                  <a:lnTo>
                    <a:pt x="2134172" y="886951"/>
                  </a:lnTo>
                  <a:lnTo>
                    <a:pt x="2348618" y="919547"/>
                  </a:lnTo>
                </a:path>
              </a:pathLst>
            </a:cu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92" name="Oval 491">
              <a:extLst>
                <a:ext uri="{FF2B5EF4-FFF2-40B4-BE49-F238E27FC236}">
                  <a16:creationId xmlns:a16="http://schemas.microsoft.com/office/drawing/2014/main" id="{D603D895-46B7-49A8-989E-AB92FD90C200}"/>
                </a:ext>
              </a:extLst>
            </p:cNvPr>
            <p:cNvSpPr/>
            <p:nvPr/>
          </p:nvSpPr>
          <p:spPr>
            <a:xfrm>
              <a:off x="1750129" y="4167107"/>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00" name="Group 499"/>
            <p:cNvGrpSpPr/>
            <p:nvPr/>
          </p:nvGrpSpPr>
          <p:grpSpPr>
            <a:xfrm>
              <a:off x="2172678" y="4562392"/>
              <a:ext cx="80558" cy="84948"/>
              <a:chOff x="2040164" y="4129303"/>
              <a:chExt cx="80558" cy="84948"/>
            </a:xfrm>
          </p:grpSpPr>
          <p:grpSp>
            <p:nvGrpSpPr>
              <p:cNvPr id="501" name="Group 500">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503" name="Straight Connector 502">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4" name="Straight Connector 503">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5" name="Straight Connector 504">
                  <a:extLst>
                    <a:ext uri="{FF2B5EF4-FFF2-40B4-BE49-F238E27FC236}">
                      <a16:creationId xmlns:a16="http://schemas.microsoft.com/office/drawing/2014/main" id="{AF1179FE-DEA2-4553-882D-1C90052D89B6}"/>
                    </a:ext>
                  </a:extLst>
                </p:cNvPr>
                <p:cNvCxnSpPr>
                  <a:cxnSpLocks/>
                </p:cNvCxnSpPr>
                <p:nvPr/>
              </p:nvCxnSpPr>
              <p:spPr>
                <a:xfrm>
                  <a:off x="3743571" y="355530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02" name="Oval 501">
                <a:extLst>
                  <a:ext uri="{FF2B5EF4-FFF2-40B4-BE49-F238E27FC236}">
                    <a16:creationId xmlns:a16="http://schemas.microsoft.com/office/drawing/2014/main" id="{BBAD1B1B-EC0E-45D0-BF94-12914B462DE4}"/>
                  </a:ext>
                </a:extLst>
              </p:cNvPr>
              <p:cNvSpPr/>
              <p:nvPr/>
            </p:nvSpPr>
            <p:spPr>
              <a:xfrm>
                <a:off x="2045539" y="4142503"/>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06" name="Group 505"/>
            <p:cNvGrpSpPr/>
            <p:nvPr/>
          </p:nvGrpSpPr>
          <p:grpSpPr>
            <a:xfrm>
              <a:off x="2386858" y="4589070"/>
              <a:ext cx="80558" cy="85401"/>
              <a:chOff x="2040164" y="4128849"/>
              <a:chExt cx="80558" cy="85401"/>
            </a:xfrm>
          </p:grpSpPr>
          <p:grpSp>
            <p:nvGrpSpPr>
              <p:cNvPr id="507" name="Group 506">
                <a:extLst>
                  <a:ext uri="{FF2B5EF4-FFF2-40B4-BE49-F238E27FC236}">
                    <a16:creationId xmlns:a16="http://schemas.microsoft.com/office/drawing/2014/main" id="{95799BFC-B90C-4CA0-B324-BEA4445BAC9A}"/>
                  </a:ext>
                </a:extLst>
              </p:cNvPr>
              <p:cNvGrpSpPr/>
              <p:nvPr/>
            </p:nvGrpSpPr>
            <p:grpSpPr>
              <a:xfrm>
                <a:off x="2040164" y="4128849"/>
                <a:ext cx="80558" cy="85401"/>
                <a:chOff x="3743571" y="3545928"/>
                <a:chExt cx="80558" cy="233358"/>
              </a:xfrm>
            </p:grpSpPr>
            <p:cxnSp>
              <p:nvCxnSpPr>
                <p:cNvPr id="509" name="Straight Connector 508">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1" name="Straight Connector 510">
                  <a:extLst>
                    <a:ext uri="{FF2B5EF4-FFF2-40B4-BE49-F238E27FC236}">
                      <a16:creationId xmlns:a16="http://schemas.microsoft.com/office/drawing/2014/main" id="{AF1179FE-DEA2-4553-882D-1C90052D89B6}"/>
                    </a:ext>
                  </a:extLst>
                </p:cNvPr>
                <p:cNvCxnSpPr>
                  <a:cxnSpLocks/>
                </p:cNvCxnSpPr>
                <p:nvPr/>
              </p:nvCxnSpPr>
              <p:spPr>
                <a:xfrm>
                  <a:off x="3743571" y="3545928"/>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08" name="Oval 507">
                <a:extLst>
                  <a:ext uri="{FF2B5EF4-FFF2-40B4-BE49-F238E27FC236}">
                    <a16:creationId xmlns:a16="http://schemas.microsoft.com/office/drawing/2014/main" id="{BBAD1B1B-EC0E-45D0-BF94-12914B462DE4}"/>
                  </a:ext>
                </a:extLst>
              </p:cNvPr>
              <p:cNvSpPr/>
              <p:nvPr/>
            </p:nvSpPr>
            <p:spPr>
              <a:xfrm>
                <a:off x="2045539" y="4140787"/>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3" name="Group 32"/>
            <p:cNvGrpSpPr/>
            <p:nvPr/>
          </p:nvGrpSpPr>
          <p:grpSpPr>
            <a:xfrm>
              <a:off x="2600629" y="4605284"/>
              <a:ext cx="80558" cy="91812"/>
              <a:chOff x="2668763" y="4605284"/>
              <a:chExt cx="80558" cy="91812"/>
            </a:xfrm>
          </p:grpSpPr>
          <p:grpSp>
            <p:nvGrpSpPr>
              <p:cNvPr id="513" name="Group 512">
                <a:extLst>
                  <a:ext uri="{FF2B5EF4-FFF2-40B4-BE49-F238E27FC236}">
                    <a16:creationId xmlns:a16="http://schemas.microsoft.com/office/drawing/2014/main" id="{95799BFC-B90C-4CA0-B324-BEA4445BAC9A}"/>
                  </a:ext>
                </a:extLst>
              </p:cNvPr>
              <p:cNvGrpSpPr/>
              <p:nvPr/>
            </p:nvGrpSpPr>
            <p:grpSpPr>
              <a:xfrm>
                <a:off x="2668763" y="4605284"/>
                <a:ext cx="80558" cy="91812"/>
                <a:chOff x="3743571" y="3547166"/>
                <a:chExt cx="80558" cy="250876"/>
              </a:xfrm>
            </p:grpSpPr>
            <p:cxnSp>
              <p:nvCxnSpPr>
                <p:cNvPr id="515" name="Straight Connector 514">
                  <a:extLst>
                    <a:ext uri="{FF2B5EF4-FFF2-40B4-BE49-F238E27FC236}">
                      <a16:creationId xmlns:a16="http://schemas.microsoft.com/office/drawing/2014/main" id="{3F28E75A-CEA8-4C79-A999-AABB2A118C8D}"/>
                    </a:ext>
                  </a:extLst>
                </p:cNvPr>
                <p:cNvCxnSpPr>
                  <a:cxnSpLocks/>
                </p:cNvCxnSpPr>
                <p:nvPr/>
              </p:nvCxnSpPr>
              <p:spPr>
                <a:xfrm>
                  <a:off x="3783850" y="3547166"/>
                  <a:ext cx="0" cy="24529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FEC6A13C-3600-4049-B1F0-9397AB2BC560}"/>
                    </a:ext>
                  </a:extLst>
                </p:cNvPr>
                <p:cNvCxnSpPr/>
                <p:nvPr/>
              </p:nvCxnSpPr>
              <p:spPr>
                <a:xfrm>
                  <a:off x="3743571" y="3798042"/>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a:extLst>
                    <a:ext uri="{FF2B5EF4-FFF2-40B4-BE49-F238E27FC236}">
                      <a16:creationId xmlns:a16="http://schemas.microsoft.com/office/drawing/2014/main" id="{AF1179FE-DEA2-4553-882D-1C90052D89B6}"/>
                    </a:ext>
                  </a:extLst>
                </p:cNvPr>
                <p:cNvCxnSpPr>
                  <a:cxnSpLocks/>
                </p:cNvCxnSpPr>
                <p:nvPr/>
              </p:nvCxnSpPr>
              <p:spPr>
                <a:xfrm>
                  <a:off x="3743571" y="355530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18" name="Oval 517">
                <a:extLst>
                  <a:ext uri="{FF2B5EF4-FFF2-40B4-BE49-F238E27FC236}">
                    <a16:creationId xmlns:a16="http://schemas.microsoft.com/office/drawing/2014/main" id="{BBAD1B1B-EC0E-45D0-BF94-12914B462DE4}"/>
                  </a:ext>
                </a:extLst>
              </p:cNvPr>
              <p:cNvSpPr/>
              <p:nvPr/>
            </p:nvSpPr>
            <p:spPr>
              <a:xfrm>
                <a:off x="2674138" y="4621916"/>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9" name="Group 78"/>
            <p:cNvGrpSpPr/>
            <p:nvPr/>
          </p:nvGrpSpPr>
          <p:grpSpPr>
            <a:xfrm>
              <a:off x="2812039" y="4614603"/>
              <a:ext cx="80558" cy="88833"/>
              <a:chOff x="2752547" y="4614603"/>
              <a:chExt cx="80558" cy="88833"/>
            </a:xfrm>
          </p:grpSpPr>
          <p:grpSp>
            <p:nvGrpSpPr>
              <p:cNvPr id="520" name="Group 519">
                <a:extLst>
                  <a:ext uri="{FF2B5EF4-FFF2-40B4-BE49-F238E27FC236}">
                    <a16:creationId xmlns:a16="http://schemas.microsoft.com/office/drawing/2014/main" id="{95799BFC-B90C-4CA0-B324-BEA4445BAC9A}"/>
                  </a:ext>
                </a:extLst>
              </p:cNvPr>
              <p:cNvGrpSpPr/>
              <p:nvPr/>
            </p:nvGrpSpPr>
            <p:grpSpPr>
              <a:xfrm>
                <a:off x="2752547" y="4614603"/>
                <a:ext cx="80558" cy="88833"/>
                <a:chOff x="3743571" y="3545928"/>
                <a:chExt cx="80558" cy="242736"/>
              </a:xfrm>
            </p:grpSpPr>
            <p:cxnSp>
              <p:nvCxnSpPr>
                <p:cNvPr id="522" name="Straight Connector 521">
                  <a:extLst>
                    <a:ext uri="{FF2B5EF4-FFF2-40B4-BE49-F238E27FC236}">
                      <a16:creationId xmlns:a16="http://schemas.microsoft.com/office/drawing/2014/main" id="{3F28E75A-CEA8-4C79-A999-AABB2A118C8D}"/>
                    </a:ext>
                  </a:extLst>
                </p:cNvPr>
                <p:cNvCxnSpPr>
                  <a:cxnSpLocks/>
                </p:cNvCxnSpPr>
                <p:nvPr/>
              </p:nvCxnSpPr>
              <p:spPr>
                <a:xfrm>
                  <a:off x="3783850" y="3547166"/>
                  <a:ext cx="0" cy="22480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3" name="Straight Connector 522">
                  <a:extLst>
                    <a:ext uri="{FF2B5EF4-FFF2-40B4-BE49-F238E27FC236}">
                      <a16:creationId xmlns:a16="http://schemas.microsoft.com/office/drawing/2014/main" id="{FEC6A13C-3600-4049-B1F0-9397AB2BC560}"/>
                    </a:ext>
                  </a:extLst>
                </p:cNvPr>
                <p:cNvCxnSpPr/>
                <p:nvPr/>
              </p:nvCxnSpPr>
              <p:spPr>
                <a:xfrm>
                  <a:off x="3743571" y="3788664"/>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a:extLst>
                    <a:ext uri="{FF2B5EF4-FFF2-40B4-BE49-F238E27FC236}">
                      <a16:creationId xmlns:a16="http://schemas.microsoft.com/office/drawing/2014/main" id="{AF1179FE-DEA2-4553-882D-1C90052D89B6}"/>
                    </a:ext>
                  </a:extLst>
                </p:cNvPr>
                <p:cNvCxnSpPr>
                  <a:cxnSpLocks/>
                </p:cNvCxnSpPr>
                <p:nvPr/>
              </p:nvCxnSpPr>
              <p:spPr>
                <a:xfrm>
                  <a:off x="3743571" y="3545928"/>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25" name="Oval 524">
                <a:extLst>
                  <a:ext uri="{FF2B5EF4-FFF2-40B4-BE49-F238E27FC236}">
                    <a16:creationId xmlns:a16="http://schemas.microsoft.com/office/drawing/2014/main" id="{BBAD1B1B-EC0E-45D0-BF94-12914B462DE4}"/>
                  </a:ext>
                </a:extLst>
              </p:cNvPr>
              <p:cNvSpPr/>
              <p:nvPr/>
            </p:nvSpPr>
            <p:spPr>
              <a:xfrm>
                <a:off x="2757922" y="4629973"/>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26" name="Group 525"/>
            <p:cNvGrpSpPr/>
            <p:nvPr/>
          </p:nvGrpSpPr>
          <p:grpSpPr>
            <a:xfrm>
              <a:off x="3027732" y="4617867"/>
              <a:ext cx="80558" cy="90549"/>
              <a:chOff x="2752547" y="4614603"/>
              <a:chExt cx="80558" cy="90549"/>
            </a:xfrm>
          </p:grpSpPr>
          <p:grpSp>
            <p:nvGrpSpPr>
              <p:cNvPr id="527" name="Group 526">
                <a:extLst>
                  <a:ext uri="{FF2B5EF4-FFF2-40B4-BE49-F238E27FC236}">
                    <a16:creationId xmlns:a16="http://schemas.microsoft.com/office/drawing/2014/main" id="{95799BFC-B90C-4CA0-B324-BEA4445BAC9A}"/>
                  </a:ext>
                </a:extLst>
              </p:cNvPr>
              <p:cNvGrpSpPr/>
              <p:nvPr/>
            </p:nvGrpSpPr>
            <p:grpSpPr>
              <a:xfrm>
                <a:off x="2752547" y="4614603"/>
                <a:ext cx="80558" cy="90549"/>
                <a:chOff x="3743571" y="3545928"/>
                <a:chExt cx="80558" cy="247425"/>
              </a:xfrm>
            </p:grpSpPr>
            <p:cxnSp>
              <p:nvCxnSpPr>
                <p:cNvPr id="529" name="Straight Connector 528">
                  <a:extLst>
                    <a:ext uri="{FF2B5EF4-FFF2-40B4-BE49-F238E27FC236}">
                      <a16:creationId xmlns:a16="http://schemas.microsoft.com/office/drawing/2014/main" id="{3F28E75A-CEA8-4C79-A999-AABB2A118C8D}"/>
                    </a:ext>
                  </a:extLst>
                </p:cNvPr>
                <p:cNvCxnSpPr>
                  <a:cxnSpLocks/>
                </p:cNvCxnSpPr>
                <p:nvPr/>
              </p:nvCxnSpPr>
              <p:spPr>
                <a:xfrm>
                  <a:off x="3783850" y="3547166"/>
                  <a:ext cx="0" cy="22480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a:extLst>
                    <a:ext uri="{FF2B5EF4-FFF2-40B4-BE49-F238E27FC236}">
                      <a16:creationId xmlns:a16="http://schemas.microsoft.com/office/drawing/2014/main" id="{FEC6A13C-3600-4049-B1F0-9397AB2BC560}"/>
                    </a:ext>
                  </a:extLst>
                </p:cNvPr>
                <p:cNvCxnSpPr/>
                <p:nvPr/>
              </p:nvCxnSpPr>
              <p:spPr>
                <a:xfrm>
                  <a:off x="3743571" y="379335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1" name="Straight Connector 530">
                  <a:extLst>
                    <a:ext uri="{FF2B5EF4-FFF2-40B4-BE49-F238E27FC236}">
                      <a16:creationId xmlns:a16="http://schemas.microsoft.com/office/drawing/2014/main" id="{AF1179FE-DEA2-4553-882D-1C90052D89B6}"/>
                    </a:ext>
                  </a:extLst>
                </p:cNvPr>
                <p:cNvCxnSpPr>
                  <a:cxnSpLocks/>
                </p:cNvCxnSpPr>
                <p:nvPr/>
              </p:nvCxnSpPr>
              <p:spPr>
                <a:xfrm>
                  <a:off x="3743571" y="3545928"/>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28" name="Oval 527">
                <a:extLst>
                  <a:ext uri="{FF2B5EF4-FFF2-40B4-BE49-F238E27FC236}">
                    <a16:creationId xmlns:a16="http://schemas.microsoft.com/office/drawing/2014/main" id="{BBAD1B1B-EC0E-45D0-BF94-12914B462DE4}"/>
                  </a:ext>
                </a:extLst>
              </p:cNvPr>
              <p:cNvSpPr/>
              <p:nvPr/>
            </p:nvSpPr>
            <p:spPr>
              <a:xfrm>
                <a:off x="2757922" y="4629973"/>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38" name="Group 537"/>
            <p:cNvGrpSpPr/>
            <p:nvPr/>
          </p:nvGrpSpPr>
          <p:grpSpPr>
            <a:xfrm>
              <a:off x="3451339" y="4620918"/>
              <a:ext cx="80558" cy="99129"/>
              <a:chOff x="2752547" y="4606023"/>
              <a:chExt cx="80558" cy="99129"/>
            </a:xfrm>
          </p:grpSpPr>
          <p:grpSp>
            <p:nvGrpSpPr>
              <p:cNvPr id="539" name="Group 538">
                <a:extLst>
                  <a:ext uri="{FF2B5EF4-FFF2-40B4-BE49-F238E27FC236}">
                    <a16:creationId xmlns:a16="http://schemas.microsoft.com/office/drawing/2014/main" id="{95799BFC-B90C-4CA0-B324-BEA4445BAC9A}"/>
                  </a:ext>
                </a:extLst>
              </p:cNvPr>
              <p:cNvGrpSpPr/>
              <p:nvPr/>
            </p:nvGrpSpPr>
            <p:grpSpPr>
              <a:xfrm>
                <a:off x="2752547" y="4606023"/>
                <a:ext cx="80558" cy="99129"/>
                <a:chOff x="3743571" y="3522483"/>
                <a:chExt cx="80558" cy="270870"/>
              </a:xfrm>
            </p:grpSpPr>
            <p:cxnSp>
              <p:nvCxnSpPr>
                <p:cNvPr id="541" name="Straight Connector 540">
                  <a:extLst>
                    <a:ext uri="{FF2B5EF4-FFF2-40B4-BE49-F238E27FC236}">
                      <a16:creationId xmlns:a16="http://schemas.microsoft.com/office/drawing/2014/main" id="{3F28E75A-CEA8-4C79-A999-AABB2A118C8D}"/>
                    </a:ext>
                  </a:extLst>
                </p:cNvPr>
                <p:cNvCxnSpPr>
                  <a:cxnSpLocks/>
                </p:cNvCxnSpPr>
                <p:nvPr/>
              </p:nvCxnSpPr>
              <p:spPr>
                <a:xfrm>
                  <a:off x="3783850" y="3547166"/>
                  <a:ext cx="0" cy="22480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2" name="Straight Connector 541">
                  <a:extLst>
                    <a:ext uri="{FF2B5EF4-FFF2-40B4-BE49-F238E27FC236}">
                      <a16:creationId xmlns:a16="http://schemas.microsoft.com/office/drawing/2014/main" id="{FEC6A13C-3600-4049-B1F0-9397AB2BC560}"/>
                    </a:ext>
                  </a:extLst>
                </p:cNvPr>
                <p:cNvCxnSpPr/>
                <p:nvPr/>
              </p:nvCxnSpPr>
              <p:spPr>
                <a:xfrm>
                  <a:off x="3743571" y="379335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a:extLst>
                    <a:ext uri="{FF2B5EF4-FFF2-40B4-BE49-F238E27FC236}">
                      <a16:creationId xmlns:a16="http://schemas.microsoft.com/office/drawing/2014/main" id="{AF1179FE-DEA2-4553-882D-1C90052D89B6}"/>
                    </a:ext>
                  </a:extLst>
                </p:cNvPr>
                <p:cNvCxnSpPr>
                  <a:cxnSpLocks/>
                </p:cNvCxnSpPr>
                <p:nvPr/>
              </p:nvCxnSpPr>
              <p:spPr>
                <a:xfrm>
                  <a:off x="3743571" y="352248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40" name="Oval 539">
                <a:extLst>
                  <a:ext uri="{FF2B5EF4-FFF2-40B4-BE49-F238E27FC236}">
                    <a16:creationId xmlns:a16="http://schemas.microsoft.com/office/drawing/2014/main" id="{BBAD1B1B-EC0E-45D0-BF94-12914B462DE4}"/>
                  </a:ext>
                </a:extLst>
              </p:cNvPr>
              <p:cNvSpPr/>
              <p:nvPr/>
            </p:nvSpPr>
            <p:spPr>
              <a:xfrm>
                <a:off x="2757922" y="4624825"/>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 name="Group 81"/>
            <p:cNvGrpSpPr/>
            <p:nvPr/>
          </p:nvGrpSpPr>
          <p:grpSpPr>
            <a:xfrm>
              <a:off x="3661492" y="4623338"/>
              <a:ext cx="80558" cy="106750"/>
              <a:chOff x="3599795" y="4623338"/>
              <a:chExt cx="80558" cy="106750"/>
            </a:xfrm>
          </p:grpSpPr>
          <p:grpSp>
            <p:nvGrpSpPr>
              <p:cNvPr id="545" name="Group 544">
                <a:extLst>
                  <a:ext uri="{FF2B5EF4-FFF2-40B4-BE49-F238E27FC236}">
                    <a16:creationId xmlns:a16="http://schemas.microsoft.com/office/drawing/2014/main" id="{95799BFC-B90C-4CA0-B324-BEA4445BAC9A}"/>
                  </a:ext>
                </a:extLst>
              </p:cNvPr>
              <p:cNvGrpSpPr/>
              <p:nvPr/>
            </p:nvGrpSpPr>
            <p:grpSpPr>
              <a:xfrm>
                <a:off x="3599795" y="4623338"/>
                <a:ext cx="80558" cy="106750"/>
                <a:chOff x="3743571" y="3520414"/>
                <a:chExt cx="80558" cy="291695"/>
              </a:xfrm>
            </p:grpSpPr>
            <p:cxnSp>
              <p:nvCxnSpPr>
                <p:cNvPr id="547" name="Straight Connector 546">
                  <a:extLst>
                    <a:ext uri="{FF2B5EF4-FFF2-40B4-BE49-F238E27FC236}">
                      <a16:creationId xmlns:a16="http://schemas.microsoft.com/office/drawing/2014/main" id="{3F28E75A-CEA8-4C79-A999-AABB2A118C8D}"/>
                    </a:ext>
                  </a:extLst>
                </p:cNvPr>
                <p:cNvCxnSpPr>
                  <a:cxnSpLocks/>
                </p:cNvCxnSpPr>
                <p:nvPr/>
              </p:nvCxnSpPr>
              <p:spPr>
                <a:xfrm>
                  <a:off x="3783850" y="3520414"/>
                  <a:ext cx="0" cy="280153"/>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8" name="Straight Connector 547">
                  <a:extLst>
                    <a:ext uri="{FF2B5EF4-FFF2-40B4-BE49-F238E27FC236}">
                      <a16:creationId xmlns:a16="http://schemas.microsoft.com/office/drawing/2014/main" id="{FEC6A13C-3600-4049-B1F0-9397AB2BC560}"/>
                    </a:ext>
                  </a:extLst>
                </p:cNvPr>
                <p:cNvCxnSpPr/>
                <p:nvPr/>
              </p:nvCxnSpPr>
              <p:spPr>
                <a:xfrm>
                  <a:off x="3743571" y="3812109"/>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a:extLst>
                    <a:ext uri="{FF2B5EF4-FFF2-40B4-BE49-F238E27FC236}">
                      <a16:creationId xmlns:a16="http://schemas.microsoft.com/office/drawing/2014/main" id="{AF1179FE-DEA2-4553-882D-1C90052D89B6}"/>
                    </a:ext>
                  </a:extLst>
                </p:cNvPr>
                <p:cNvCxnSpPr>
                  <a:cxnSpLocks/>
                </p:cNvCxnSpPr>
                <p:nvPr/>
              </p:nvCxnSpPr>
              <p:spPr>
                <a:xfrm>
                  <a:off x="3743571" y="352248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50" name="Oval 549">
                <a:extLst>
                  <a:ext uri="{FF2B5EF4-FFF2-40B4-BE49-F238E27FC236}">
                    <a16:creationId xmlns:a16="http://schemas.microsoft.com/office/drawing/2014/main" id="{BBAD1B1B-EC0E-45D0-BF94-12914B462DE4}"/>
                  </a:ext>
                </a:extLst>
              </p:cNvPr>
              <p:cNvSpPr/>
              <p:nvPr/>
            </p:nvSpPr>
            <p:spPr>
              <a:xfrm>
                <a:off x="3605170" y="4648048"/>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51" name="Group 550"/>
            <p:cNvGrpSpPr/>
            <p:nvPr/>
          </p:nvGrpSpPr>
          <p:grpSpPr>
            <a:xfrm>
              <a:off x="3877570" y="4617810"/>
              <a:ext cx="80558" cy="110182"/>
              <a:chOff x="3599795" y="4623338"/>
              <a:chExt cx="80558" cy="110182"/>
            </a:xfrm>
          </p:grpSpPr>
          <p:grpSp>
            <p:nvGrpSpPr>
              <p:cNvPr id="552" name="Group 551">
                <a:extLst>
                  <a:ext uri="{FF2B5EF4-FFF2-40B4-BE49-F238E27FC236}">
                    <a16:creationId xmlns:a16="http://schemas.microsoft.com/office/drawing/2014/main" id="{95799BFC-B90C-4CA0-B324-BEA4445BAC9A}"/>
                  </a:ext>
                </a:extLst>
              </p:cNvPr>
              <p:cNvGrpSpPr/>
              <p:nvPr/>
            </p:nvGrpSpPr>
            <p:grpSpPr>
              <a:xfrm>
                <a:off x="3599795" y="4623338"/>
                <a:ext cx="80558" cy="110182"/>
                <a:chOff x="3743571" y="3520414"/>
                <a:chExt cx="80558" cy="301073"/>
              </a:xfrm>
            </p:grpSpPr>
            <p:cxnSp>
              <p:nvCxnSpPr>
                <p:cNvPr id="554" name="Straight Connector 553">
                  <a:extLst>
                    <a:ext uri="{FF2B5EF4-FFF2-40B4-BE49-F238E27FC236}">
                      <a16:creationId xmlns:a16="http://schemas.microsoft.com/office/drawing/2014/main" id="{3F28E75A-CEA8-4C79-A999-AABB2A118C8D}"/>
                    </a:ext>
                  </a:extLst>
                </p:cNvPr>
                <p:cNvCxnSpPr>
                  <a:cxnSpLocks/>
                </p:cNvCxnSpPr>
                <p:nvPr/>
              </p:nvCxnSpPr>
              <p:spPr>
                <a:xfrm>
                  <a:off x="3783850" y="3520414"/>
                  <a:ext cx="0" cy="280153"/>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a:extLst>
                    <a:ext uri="{FF2B5EF4-FFF2-40B4-BE49-F238E27FC236}">
                      <a16:creationId xmlns:a16="http://schemas.microsoft.com/office/drawing/2014/main" id="{FEC6A13C-3600-4049-B1F0-9397AB2BC560}"/>
                    </a:ext>
                  </a:extLst>
                </p:cNvPr>
                <p:cNvCxnSpPr/>
                <p:nvPr/>
              </p:nvCxnSpPr>
              <p:spPr>
                <a:xfrm>
                  <a:off x="3743571" y="382148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6" name="Straight Connector 555">
                  <a:extLst>
                    <a:ext uri="{FF2B5EF4-FFF2-40B4-BE49-F238E27FC236}">
                      <a16:creationId xmlns:a16="http://schemas.microsoft.com/office/drawing/2014/main" id="{AF1179FE-DEA2-4553-882D-1C90052D89B6}"/>
                    </a:ext>
                  </a:extLst>
                </p:cNvPr>
                <p:cNvCxnSpPr>
                  <a:cxnSpLocks/>
                </p:cNvCxnSpPr>
                <p:nvPr/>
              </p:nvCxnSpPr>
              <p:spPr>
                <a:xfrm>
                  <a:off x="3743571" y="352248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53" name="Oval 552">
                <a:extLst>
                  <a:ext uri="{FF2B5EF4-FFF2-40B4-BE49-F238E27FC236}">
                    <a16:creationId xmlns:a16="http://schemas.microsoft.com/office/drawing/2014/main" id="{BBAD1B1B-EC0E-45D0-BF94-12914B462DE4}"/>
                  </a:ext>
                </a:extLst>
              </p:cNvPr>
              <p:cNvSpPr/>
              <p:nvPr/>
            </p:nvSpPr>
            <p:spPr>
              <a:xfrm>
                <a:off x="3605170" y="4649764"/>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57" name="Group 556"/>
            <p:cNvGrpSpPr/>
            <p:nvPr/>
          </p:nvGrpSpPr>
          <p:grpSpPr>
            <a:xfrm>
              <a:off x="4092238" y="4607676"/>
              <a:ext cx="80558" cy="117046"/>
              <a:chOff x="3599795" y="4623338"/>
              <a:chExt cx="80558" cy="117046"/>
            </a:xfrm>
          </p:grpSpPr>
          <p:grpSp>
            <p:nvGrpSpPr>
              <p:cNvPr id="558" name="Group 557">
                <a:extLst>
                  <a:ext uri="{FF2B5EF4-FFF2-40B4-BE49-F238E27FC236}">
                    <a16:creationId xmlns:a16="http://schemas.microsoft.com/office/drawing/2014/main" id="{95799BFC-B90C-4CA0-B324-BEA4445BAC9A}"/>
                  </a:ext>
                </a:extLst>
              </p:cNvPr>
              <p:cNvGrpSpPr/>
              <p:nvPr/>
            </p:nvGrpSpPr>
            <p:grpSpPr>
              <a:xfrm>
                <a:off x="3599795" y="4623338"/>
                <a:ext cx="80558" cy="117046"/>
                <a:chOff x="3743571" y="3520414"/>
                <a:chExt cx="80558" cy="319829"/>
              </a:xfrm>
            </p:grpSpPr>
            <p:cxnSp>
              <p:nvCxnSpPr>
                <p:cNvPr id="560" name="Straight Connector 559">
                  <a:extLst>
                    <a:ext uri="{FF2B5EF4-FFF2-40B4-BE49-F238E27FC236}">
                      <a16:creationId xmlns:a16="http://schemas.microsoft.com/office/drawing/2014/main" id="{3F28E75A-CEA8-4C79-A999-AABB2A118C8D}"/>
                    </a:ext>
                  </a:extLst>
                </p:cNvPr>
                <p:cNvCxnSpPr>
                  <a:cxnSpLocks/>
                </p:cNvCxnSpPr>
                <p:nvPr/>
              </p:nvCxnSpPr>
              <p:spPr>
                <a:xfrm>
                  <a:off x="3783850" y="3520414"/>
                  <a:ext cx="0" cy="3070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1" name="Straight Connector 560">
                  <a:extLst>
                    <a:ext uri="{FF2B5EF4-FFF2-40B4-BE49-F238E27FC236}">
                      <a16:creationId xmlns:a16="http://schemas.microsoft.com/office/drawing/2014/main" id="{FEC6A13C-3600-4049-B1F0-9397AB2BC560}"/>
                    </a:ext>
                  </a:extLst>
                </p:cNvPr>
                <p:cNvCxnSpPr/>
                <p:nvPr/>
              </p:nvCxnSpPr>
              <p:spPr>
                <a:xfrm>
                  <a:off x="3743571" y="384024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2" name="Straight Connector 561">
                  <a:extLst>
                    <a:ext uri="{FF2B5EF4-FFF2-40B4-BE49-F238E27FC236}">
                      <a16:creationId xmlns:a16="http://schemas.microsoft.com/office/drawing/2014/main" id="{AF1179FE-DEA2-4553-882D-1C90052D89B6}"/>
                    </a:ext>
                  </a:extLst>
                </p:cNvPr>
                <p:cNvCxnSpPr>
                  <a:cxnSpLocks/>
                </p:cNvCxnSpPr>
                <p:nvPr/>
              </p:nvCxnSpPr>
              <p:spPr>
                <a:xfrm>
                  <a:off x="3743571" y="352248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59" name="Oval 558">
                <a:extLst>
                  <a:ext uri="{FF2B5EF4-FFF2-40B4-BE49-F238E27FC236}">
                    <a16:creationId xmlns:a16="http://schemas.microsoft.com/office/drawing/2014/main" id="{BBAD1B1B-EC0E-45D0-BF94-12914B462DE4}"/>
                  </a:ext>
                </a:extLst>
              </p:cNvPr>
              <p:cNvSpPr/>
              <p:nvPr/>
            </p:nvSpPr>
            <p:spPr>
              <a:xfrm>
                <a:off x="3605170" y="4653196"/>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00" name="Group 599"/>
            <p:cNvGrpSpPr/>
            <p:nvPr/>
          </p:nvGrpSpPr>
          <p:grpSpPr>
            <a:xfrm>
              <a:off x="3240712" y="4589698"/>
              <a:ext cx="80558" cy="155304"/>
              <a:chOff x="2040164" y="4129303"/>
              <a:chExt cx="80558" cy="155304"/>
            </a:xfrm>
          </p:grpSpPr>
          <p:grpSp>
            <p:nvGrpSpPr>
              <p:cNvPr id="601" name="Group 600">
                <a:extLst>
                  <a:ext uri="{FF2B5EF4-FFF2-40B4-BE49-F238E27FC236}">
                    <a16:creationId xmlns:a16="http://schemas.microsoft.com/office/drawing/2014/main" id="{95799BFC-B90C-4CA0-B324-BEA4445BAC9A}"/>
                  </a:ext>
                </a:extLst>
              </p:cNvPr>
              <p:cNvGrpSpPr/>
              <p:nvPr/>
            </p:nvGrpSpPr>
            <p:grpSpPr>
              <a:xfrm>
                <a:off x="2040164" y="4129303"/>
                <a:ext cx="80558" cy="155304"/>
                <a:chOff x="3743571" y="3547166"/>
                <a:chExt cx="80558" cy="424369"/>
              </a:xfrm>
            </p:grpSpPr>
            <p:cxnSp>
              <p:nvCxnSpPr>
                <p:cNvPr id="603" name="Straight Connector 602">
                  <a:extLst>
                    <a:ext uri="{FF2B5EF4-FFF2-40B4-BE49-F238E27FC236}">
                      <a16:creationId xmlns:a16="http://schemas.microsoft.com/office/drawing/2014/main" id="{3F28E75A-CEA8-4C79-A999-AABB2A118C8D}"/>
                    </a:ext>
                  </a:extLst>
                </p:cNvPr>
                <p:cNvCxnSpPr>
                  <a:cxnSpLocks/>
                </p:cNvCxnSpPr>
                <p:nvPr/>
              </p:nvCxnSpPr>
              <p:spPr>
                <a:xfrm>
                  <a:off x="3783850" y="3547166"/>
                  <a:ext cx="0" cy="40561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4" name="Straight Connector 603">
                  <a:extLst>
                    <a:ext uri="{FF2B5EF4-FFF2-40B4-BE49-F238E27FC236}">
                      <a16:creationId xmlns:a16="http://schemas.microsoft.com/office/drawing/2014/main" id="{FEC6A13C-3600-4049-B1F0-9397AB2BC560}"/>
                    </a:ext>
                  </a:extLst>
                </p:cNvPr>
                <p:cNvCxnSpPr/>
                <p:nvPr/>
              </p:nvCxnSpPr>
              <p:spPr>
                <a:xfrm>
                  <a:off x="3743571" y="3971535"/>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02" name="Oval 601">
                <a:extLst>
                  <a:ext uri="{FF2B5EF4-FFF2-40B4-BE49-F238E27FC236}">
                    <a16:creationId xmlns:a16="http://schemas.microsoft.com/office/drawing/2014/main" id="{BBAD1B1B-EC0E-45D0-BF94-12914B462DE4}"/>
                  </a:ext>
                </a:extLst>
              </p:cNvPr>
              <p:cNvSpPr/>
              <p:nvPr/>
            </p:nvSpPr>
            <p:spPr>
              <a:xfrm>
                <a:off x="2045539" y="4180255"/>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32" name="Group 531"/>
            <p:cNvGrpSpPr/>
            <p:nvPr/>
          </p:nvGrpSpPr>
          <p:grpSpPr>
            <a:xfrm>
              <a:off x="3240712" y="4621242"/>
              <a:ext cx="80558" cy="90549"/>
              <a:chOff x="2752547" y="4614603"/>
              <a:chExt cx="80558" cy="90549"/>
            </a:xfrm>
          </p:grpSpPr>
          <p:grpSp>
            <p:nvGrpSpPr>
              <p:cNvPr id="533" name="Group 532">
                <a:extLst>
                  <a:ext uri="{FF2B5EF4-FFF2-40B4-BE49-F238E27FC236}">
                    <a16:creationId xmlns:a16="http://schemas.microsoft.com/office/drawing/2014/main" id="{95799BFC-B90C-4CA0-B324-BEA4445BAC9A}"/>
                  </a:ext>
                </a:extLst>
              </p:cNvPr>
              <p:cNvGrpSpPr/>
              <p:nvPr/>
            </p:nvGrpSpPr>
            <p:grpSpPr>
              <a:xfrm>
                <a:off x="2752547" y="4614603"/>
                <a:ext cx="80558" cy="90549"/>
                <a:chOff x="3743571" y="3545928"/>
                <a:chExt cx="80558" cy="247425"/>
              </a:xfrm>
            </p:grpSpPr>
            <p:cxnSp>
              <p:nvCxnSpPr>
                <p:cNvPr id="535" name="Straight Connector 534">
                  <a:extLst>
                    <a:ext uri="{FF2B5EF4-FFF2-40B4-BE49-F238E27FC236}">
                      <a16:creationId xmlns:a16="http://schemas.microsoft.com/office/drawing/2014/main" id="{3F28E75A-CEA8-4C79-A999-AABB2A118C8D}"/>
                    </a:ext>
                  </a:extLst>
                </p:cNvPr>
                <p:cNvCxnSpPr>
                  <a:cxnSpLocks/>
                </p:cNvCxnSpPr>
                <p:nvPr/>
              </p:nvCxnSpPr>
              <p:spPr>
                <a:xfrm>
                  <a:off x="3783850" y="3547166"/>
                  <a:ext cx="0" cy="22480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6" name="Straight Connector 535">
                  <a:extLst>
                    <a:ext uri="{FF2B5EF4-FFF2-40B4-BE49-F238E27FC236}">
                      <a16:creationId xmlns:a16="http://schemas.microsoft.com/office/drawing/2014/main" id="{FEC6A13C-3600-4049-B1F0-9397AB2BC560}"/>
                    </a:ext>
                  </a:extLst>
                </p:cNvPr>
                <p:cNvCxnSpPr/>
                <p:nvPr/>
              </p:nvCxnSpPr>
              <p:spPr>
                <a:xfrm>
                  <a:off x="3743571" y="379335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7" name="Straight Connector 536">
                  <a:extLst>
                    <a:ext uri="{FF2B5EF4-FFF2-40B4-BE49-F238E27FC236}">
                      <a16:creationId xmlns:a16="http://schemas.microsoft.com/office/drawing/2014/main" id="{AF1179FE-DEA2-4553-882D-1C90052D89B6}"/>
                    </a:ext>
                  </a:extLst>
                </p:cNvPr>
                <p:cNvCxnSpPr>
                  <a:cxnSpLocks/>
                </p:cNvCxnSpPr>
                <p:nvPr/>
              </p:nvCxnSpPr>
              <p:spPr>
                <a:xfrm>
                  <a:off x="3743571" y="3545928"/>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4" name="Oval 533">
                <a:extLst>
                  <a:ext uri="{FF2B5EF4-FFF2-40B4-BE49-F238E27FC236}">
                    <a16:creationId xmlns:a16="http://schemas.microsoft.com/office/drawing/2014/main" id="{BBAD1B1B-EC0E-45D0-BF94-12914B462DE4}"/>
                  </a:ext>
                </a:extLst>
              </p:cNvPr>
              <p:cNvSpPr/>
              <p:nvPr/>
            </p:nvSpPr>
            <p:spPr>
              <a:xfrm>
                <a:off x="2757922" y="4629973"/>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031" name="Freeform 1030"/>
            <p:cNvSpPr/>
            <p:nvPr/>
          </p:nvSpPr>
          <p:spPr>
            <a:xfrm>
              <a:off x="1785911" y="4199721"/>
              <a:ext cx="2346903" cy="480360"/>
            </a:xfrm>
            <a:custGeom>
              <a:avLst/>
              <a:gdLst>
                <a:gd name="connsiteX0" fmla="*/ 0 w 2346903"/>
                <a:gd name="connsiteY0" fmla="*/ 0 h 480360"/>
                <a:gd name="connsiteX1" fmla="*/ 216162 w 2346903"/>
                <a:gd name="connsiteY1" fmla="*/ 305372 h 480360"/>
                <a:gd name="connsiteX2" fmla="*/ 427177 w 2346903"/>
                <a:gd name="connsiteY2" fmla="*/ 404875 h 480360"/>
                <a:gd name="connsiteX3" fmla="*/ 641624 w 2346903"/>
                <a:gd name="connsiteY3" fmla="*/ 432324 h 480360"/>
                <a:gd name="connsiteX4" fmla="*/ 857786 w 2346903"/>
                <a:gd name="connsiteY4" fmla="*/ 452911 h 480360"/>
                <a:gd name="connsiteX5" fmla="*/ 1067086 w 2346903"/>
                <a:gd name="connsiteY5" fmla="*/ 461489 h 480360"/>
                <a:gd name="connsiteX6" fmla="*/ 1284963 w 2346903"/>
                <a:gd name="connsiteY6" fmla="*/ 463204 h 480360"/>
                <a:gd name="connsiteX7" fmla="*/ 1499410 w 2346903"/>
                <a:gd name="connsiteY7" fmla="*/ 468351 h 480360"/>
                <a:gd name="connsiteX8" fmla="*/ 1705278 w 2346903"/>
                <a:gd name="connsiteY8" fmla="*/ 473498 h 480360"/>
                <a:gd name="connsiteX9" fmla="*/ 1916294 w 2346903"/>
                <a:gd name="connsiteY9" fmla="*/ 480360 h 480360"/>
                <a:gd name="connsiteX10" fmla="*/ 2132456 w 2346903"/>
                <a:gd name="connsiteY10" fmla="*/ 475213 h 480360"/>
                <a:gd name="connsiteX11" fmla="*/ 2346903 w 2346903"/>
                <a:gd name="connsiteY11" fmla="*/ 466635 h 48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6903" h="480360">
                  <a:moveTo>
                    <a:pt x="0" y="0"/>
                  </a:moveTo>
                  <a:lnTo>
                    <a:pt x="216162" y="305372"/>
                  </a:lnTo>
                  <a:lnTo>
                    <a:pt x="427177" y="404875"/>
                  </a:lnTo>
                  <a:lnTo>
                    <a:pt x="641624" y="432324"/>
                  </a:lnTo>
                  <a:lnTo>
                    <a:pt x="857786" y="452911"/>
                  </a:lnTo>
                  <a:lnTo>
                    <a:pt x="1067086" y="461489"/>
                  </a:lnTo>
                  <a:lnTo>
                    <a:pt x="1284963" y="463204"/>
                  </a:lnTo>
                  <a:lnTo>
                    <a:pt x="1499410" y="468351"/>
                  </a:lnTo>
                  <a:lnTo>
                    <a:pt x="1705278" y="473498"/>
                  </a:lnTo>
                  <a:lnTo>
                    <a:pt x="1916294" y="480360"/>
                  </a:lnTo>
                  <a:lnTo>
                    <a:pt x="2132456" y="475213"/>
                  </a:lnTo>
                  <a:lnTo>
                    <a:pt x="2346903" y="466635"/>
                  </a:lnTo>
                </a:path>
              </a:pathLst>
            </a:custGeom>
            <a:noFill/>
            <a:ln w="254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94" name="Group 493"/>
            <p:cNvGrpSpPr/>
            <p:nvPr/>
          </p:nvGrpSpPr>
          <p:grpSpPr>
            <a:xfrm>
              <a:off x="1960030" y="4458040"/>
              <a:ext cx="80558" cy="84948"/>
              <a:chOff x="2040164" y="4129303"/>
              <a:chExt cx="80558" cy="84948"/>
            </a:xfrm>
          </p:grpSpPr>
          <p:grpSp>
            <p:nvGrpSpPr>
              <p:cNvPr id="495" name="Group 494">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497" name="Straight Connector 496">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8" name="Straight Connector 497">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9" name="Straight Connector 498">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96" name="Oval 495">
                <a:extLst>
                  <a:ext uri="{FF2B5EF4-FFF2-40B4-BE49-F238E27FC236}">
                    <a16:creationId xmlns:a16="http://schemas.microsoft.com/office/drawing/2014/main" id="{BBAD1B1B-EC0E-45D0-BF94-12914B462DE4}"/>
                  </a:ext>
                </a:extLst>
              </p:cNvPr>
              <p:cNvSpPr/>
              <p:nvPr/>
            </p:nvSpPr>
            <p:spPr>
              <a:xfrm>
                <a:off x="2045539" y="414421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910" name="Freeform: Shape 6">
            <a:extLst>
              <a:ext uri="{FF2B5EF4-FFF2-40B4-BE49-F238E27FC236}">
                <a16:creationId xmlns:a16="http://schemas.microsoft.com/office/drawing/2014/main" id="{2CF64F29-E317-45F0-A243-E7D18F0F1D11}"/>
              </a:ext>
            </a:extLst>
          </p:cNvPr>
          <p:cNvSpPr/>
          <p:nvPr/>
        </p:nvSpPr>
        <p:spPr>
          <a:xfrm>
            <a:off x="7223140" y="3645730"/>
            <a:ext cx="2480279" cy="154809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11" name="Group 910">
            <a:extLst>
              <a:ext uri="{FF2B5EF4-FFF2-40B4-BE49-F238E27FC236}">
                <a16:creationId xmlns:a16="http://schemas.microsoft.com/office/drawing/2014/main" id="{97681E17-C04C-43B6-8ED3-94A8DDA4E48D}"/>
              </a:ext>
            </a:extLst>
          </p:cNvPr>
          <p:cNvGrpSpPr/>
          <p:nvPr/>
        </p:nvGrpSpPr>
        <p:grpSpPr>
          <a:xfrm>
            <a:off x="7289168" y="5241313"/>
            <a:ext cx="1852293" cy="184666"/>
            <a:chOff x="1726128" y="5038404"/>
            <a:chExt cx="1852293" cy="217315"/>
          </a:xfrm>
        </p:grpSpPr>
        <p:sp>
          <p:nvSpPr>
            <p:cNvPr id="1166" name="TextBox 1165">
              <a:extLst>
                <a:ext uri="{FF2B5EF4-FFF2-40B4-BE49-F238E27FC236}">
                  <a16:creationId xmlns:a16="http://schemas.microsoft.com/office/drawing/2014/main" id="{5419DC48-373A-4F7C-99CE-06AA09B3FA24}"/>
                </a:ext>
              </a:extLst>
            </p:cNvPr>
            <p:cNvSpPr txBox="1"/>
            <p:nvPr/>
          </p:nvSpPr>
          <p:spPr>
            <a:xfrm>
              <a:off x="3427170"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8</a:t>
              </a:r>
            </a:p>
          </p:txBody>
        </p:sp>
        <p:sp>
          <p:nvSpPr>
            <p:cNvPr id="1167" name="TextBox 1166">
              <a:extLst>
                <a:ext uri="{FF2B5EF4-FFF2-40B4-BE49-F238E27FC236}">
                  <a16:creationId xmlns:a16="http://schemas.microsoft.com/office/drawing/2014/main" id="{3E713894-3150-45D9-912C-0DB47F209EEF}"/>
                </a:ext>
              </a:extLst>
            </p:cNvPr>
            <p:cNvSpPr txBox="1"/>
            <p:nvPr/>
          </p:nvSpPr>
          <p:spPr>
            <a:xfrm>
              <a:off x="3001025"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6</a:t>
              </a:r>
            </a:p>
          </p:txBody>
        </p:sp>
        <p:sp>
          <p:nvSpPr>
            <p:cNvPr id="1168" name="TextBox 1167">
              <a:extLst>
                <a:ext uri="{FF2B5EF4-FFF2-40B4-BE49-F238E27FC236}">
                  <a16:creationId xmlns:a16="http://schemas.microsoft.com/office/drawing/2014/main" id="{056681B1-EB26-4745-83A8-17EA8B44B5DD}"/>
                </a:ext>
              </a:extLst>
            </p:cNvPr>
            <p:cNvSpPr txBox="1"/>
            <p:nvPr/>
          </p:nvSpPr>
          <p:spPr>
            <a:xfrm>
              <a:off x="2576060"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4</a:t>
              </a:r>
            </a:p>
          </p:txBody>
        </p:sp>
        <p:sp>
          <p:nvSpPr>
            <p:cNvPr id="1169" name="TextBox 1168">
              <a:extLst>
                <a:ext uri="{FF2B5EF4-FFF2-40B4-BE49-F238E27FC236}">
                  <a16:creationId xmlns:a16="http://schemas.microsoft.com/office/drawing/2014/main" id="{2560A90D-065A-403E-AD61-4B0EA287748A}"/>
                </a:ext>
              </a:extLst>
            </p:cNvPr>
            <p:cNvSpPr txBox="1"/>
            <p:nvPr/>
          </p:nvSpPr>
          <p:spPr>
            <a:xfrm>
              <a:off x="2151094"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2</a:t>
              </a:r>
            </a:p>
          </p:txBody>
        </p:sp>
        <p:sp>
          <p:nvSpPr>
            <p:cNvPr id="1170" name="TextBox 1169">
              <a:extLst>
                <a:ext uri="{FF2B5EF4-FFF2-40B4-BE49-F238E27FC236}">
                  <a16:creationId xmlns:a16="http://schemas.microsoft.com/office/drawing/2014/main" id="{5A42B12F-A719-4744-AB1C-47B1A01210F7}"/>
                </a:ext>
              </a:extLst>
            </p:cNvPr>
            <p:cNvSpPr txBox="1"/>
            <p:nvPr/>
          </p:nvSpPr>
          <p:spPr>
            <a:xfrm>
              <a:off x="1726128"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0</a:t>
              </a:r>
            </a:p>
          </p:txBody>
        </p:sp>
        <p:sp>
          <p:nvSpPr>
            <p:cNvPr id="1171" name="TextBox 1170">
              <a:extLst>
                <a:ext uri="{FF2B5EF4-FFF2-40B4-BE49-F238E27FC236}">
                  <a16:creationId xmlns:a16="http://schemas.microsoft.com/office/drawing/2014/main" id="{FFF676CB-F7D8-4206-9322-FA74382831FB}"/>
                </a:ext>
              </a:extLst>
            </p:cNvPr>
            <p:cNvSpPr txBox="1"/>
            <p:nvPr/>
          </p:nvSpPr>
          <p:spPr>
            <a:xfrm>
              <a:off x="1940675"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a:t>
              </a:r>
            </a:p>
          </p:txBody>
        </p:sp>
        <p:sp>
          <p:nvSpPr>
            <p:cNvPr id="1172" name="TextBox 1171">
              <a:extLst>
                <a:ext uri="{FF2B5EF4-FFF2-40B4-BE49-F238E27FC236}">
                  <a16:creationId xmlns:a16="http://schemas.microsoft.com/office/drawing/2014/main" id="{1F14E285-CACD-4684-AC31-11866D65F2A4}"/>
                </a:ext>
              </a:extLst>
            </p:cNvPr>
            <p:cNvSpPr txBox="1"/>
            <p:nvPr/>
          </p:nvSpPr>
          <p:spPr>
            <a:xfrm>
              <a:off x="3214258"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7</a:t>
              </a:r>
            </a:p>
          </p:txBody>
        </p:sp>
        <p:sp>
          <p:nvSpPr>
            <p:cNvPr id="1173" name="TextBox 1172">
              <a:extLst>
                <a:ext uri="{FF2B5EF4-FFF2-40B4-BE49-F238E27FC236}">
                  <a16:creationId xmlns:a16="http://schemas.microsoft.com/office/drawing/2014/main" id="{78A66974-5A9C-4854-B2CE-7370F9D3F0BE}"/>
                </a:ext>
              </a:extLst>
            </p:cNvPr>
            <p:cNvSpPr txBox="1"/>
            <p:nvPr/>
          </p:nvSpPr>
          <p:spPr>
            <a:xfrm>
              <a:off x="2789293"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5</a:t>
              </a:r>
            </a:p>
          </p:txBody>
        </p:sp>
        <p:sp>
          <p:nvSpPr>
            <p:cNvPr id="1174" name="TextBox 1173">
              <a:extLst>
                <a:ext uri="{FF2B5EF4-FFF2-40B4-BE49-F238E27FC236}">
                  <a16:creationId xmlns:a16="http://schemas.microsoft.com/office/drawing/2014/main" id="{1819479E-076A-4AF0-956F-6ACF932A937C}"/>
                </a:ext>
              </a:extLst>
            </p:cNvPr>
            <p:cNvSpPr txBox="1"/>
            <p:nvPr/>
          </p:nvSpPr>
          <p:spPr>
            <a:xfrm>
              <a:off x="2364327" y="5038404"/>
              <a:ext cx="151251" cy="217315"/>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3</a:t>
              </a:r>
            </a:p>
          </p:txBody>
        </p:sp>
      </p:grpSp>
      <p:sp>
        <p:nvSpPr>
          <p:cNvPr id="912" name="TextBox 911">
            <a:extLst>
              <a:ext uri="{FF2B5EF4-FFF2-40B4-BE49-F238E27FC236}">
                <a16:creationId xmlns:a16="http://schemas.microsoft.com/office/drawing/2014/main" id="{2DFC7C12-A5EF-47F3-945B-CF4270F6435A}"/>
              </a:ext>
            </a:extLst>
          </p:cNvPr>
          <p:cNvSpPr txBox="1"/>
          <p:nvPr/>
        </p:nvSpPr>
        <p:spPr>
          <a:xfrm>
            <a:off x="7363049" y="5369838"/>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Year</a:t>
            </a:r>
          </a:p>
        </p:txBody>
      </p:sp>
      <p:grpSp>
        <p:nvGrpSpPr>
          <p:cNvPr id="913" name="Group 912">
            <a:extLst>
              <a:ext uri="{FF2B5EF4-FFF2-40B4-BE49-F238E27FC236}">
                <a16:creationId xmlns:a16="http://schemas.microsoft.com/office/drawing/2014/main" id="{548BCC78-1C10-4012-9873-69FCB466EF04}"/>
              </a:ext>
            </a:extLst>
          </p:cNvPr>
          <p:cNvGrpSpPr/>
          <p:nvPr/>
        </p:nvGrpSpPr>
        <p:grpSpPr>
          <a:xfrm>
            <a:off x="6368675" y="3551958"/>
            <a:ext cx="788461" cy="1733078"/>
            <a:chOff x="792756" y="3049972"/>
            <a:chExt cx="788461" cy="2039487"/>
          </a:xfrm>
        </p:grpSpPr>
        <p:grpSp>
          <p:nvGrpSpPr>
            <p:cNvPr id="1156" name="Group 1155">
              <a:extLst>
                <a:ext uri="{FF2B5EF4-FFF2-40B4-BE49-F238E27FC236}">
                  <a16:creationId xmlns:a16="http://schemas.microsoft.com/office/drawing/2014/main" id="{72D34F6B-0F27-41F5-B3E4-8D951D27F760}"/>
                </a:ext>
              </a:extLst>
            </p:cNvPr>
            <p:cNvGrpSpPr/>
            <p:nvPr/>
          </p:nvGrpSpPr>
          <p:grpSpPr>
            <a:xfrm>
              <a:off x="1202387" y="3049972"/>
              <a:ext cx="378830" cy="2039487"/>
              <a:chOff x="1215266" y="3171129"/>
              <a:chExt cx="378830" cy="2039487"/>
            </a:xfrm>
          </p:grpSpPr>
          <p:sp>
            <p:nvSpPr>
              <p:cNvPr id="1158" name="TextBox 1157">
                <a:extLst>
                  <a:ext uri="{FF2B5EF4-FFF2-40B4-BE49-F238E27FC236}">
                    <a16:creationId xmlns:a16="http://schemas.microsoft.com/office/drawing/2014/main" id="{30935F08-85BD-4F98-94EB-5FA41A2B48F7}"/>
                  </a:ext>
                </a:extLst>
              </p:cNvPr>
              <p:cNvSpPr txBox="1"/>
              <p:nvPr/>
            </p:nvSpPr>
            <p:spPr>
              <a:xfrm>
                <a:off x="1215266" y="4770820"/>
                <a:ext cx="378830" cy="217315"/>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Calibri"/>
                  <a:ea typeface="+mn-ea"/>
                  <a:cs typeface="+mn-cs"/>
                </a:endParaRPr>
              </a:p>
            </p:txBody>
          </p:sp>
          <p:sp>
            <p:nvSpPr>
              <p:cNvPr id="1159" name="TextBox 1158">
                <a:extLst>
                  <a:ext uri="{FF2B5EF4-FFF2-40B4-BE49-F238E27FC236}">
                    <a16:creationId xmlns:a16="http://schemas.microsoft.com/office/drawing/2014/main" id="{65227214-BC29-4389-BD3F-A5BF854C3123}"/>
                  </a:ext>
                </a:extLst>
              </p:cNvPr>
              <p:cNvSpPr txBox="1"/>
              <p:nvPr/>
            </p:nvSpPr>
            <p:spPr>
              <a:xfrm>
                <a:off x="1315747" y="3781405"/>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0</a:t>
                </a:r>
              </a:p>
            </p:txBody>
          </p:sp>
          <p:sp>
            <p:nvSpPr>
              <p:cNvPr id="1160" name="TextBox 1159">
                <a:extLst>
                  <a:ext uri="{FF2B5EF4-FFF2-40B4-BE49-F238E27FC236}">
                    <a16:creationId xmlns:a16="http://schemas.microsoft.com/office/drawing/2014/main" id="{1B7C86CE-8ABA-4927-B5BB-97DE1D30D678}"/>
                  </a:ext>
                </a:extLst>
              </p:cNvPr>
              <p:cNvSpPr txBox="1"/>
              <p:nvPr/>
            </p:nvSpPr>
            <p:spPr>
              <a:xfrm>
                <a:off x="1355226" y="3171129"/>
                <a:ext cx="238869"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40</a:t>
                </a:r>
              </a:p>
            </p:txBody>
          </p:sp>
          <p:sp>
            <p:nvSpPr>
              <p:cNvPr id="1161" name="TextBox 1160">
                <a:extLst>
                  <a:ext uri="{FF2B5EF4-FFF2-40B4-BE49-F238E27FC236}">
                    <a16:creationId xmlns:a16="http://schemas.microsoft.com/office/drawing/2014/main" id="{D87AAECC-FB15-4FDC-B36C-D09363B7D95D}"/>
                  </a:ext>
                </a:extLst>
              </p:cNvPr>
              <p:cNvSpPr txBox="1"/>
              <p:nvPr/>
            </p:nvSpPr>
            <p:spPr>
              <a:xfrm>
                <a:off x="1315747" y="3474395"/>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20</a:t>
                </a:r>
              </a:p>
            </p:txBody>
          </p:sp>
          <p:sp>
            <p:nvSpPr>
              <p:cNvPr id="1162" name="TextBox 1161">
                <a:extLst>
                  <a:ext uri="{FF2B5EF4-FFF2-40B4-BE49-F238E27FC236}">
                    <a16:creationId xmlns:a16="http://schemas.microsoft.com/office/drawing/2014/main" id="{3DD1120E-AC25-4C8D-8CFC-90D67A24CB07}"/>
                  </a:ext>
                </a:extLst>
              </p:cNvPr>
              <p:cNvSpPr txBox="1"/>
              <p:nvPr/>
            </p:nvSpPr>
            <p:spPr>
              <a:xfrm>
                <a:off x="1315747" y="4993301"/>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Calibri"/>
                    <a:ea typeface="+mn-ea"/>
                    <a:cs typeface="+mn-cs"/>
                  </a:rPr>
                  <a:t>-80</a:t>
                </a:r>
              </a:p>
            </p:txBody>
          </p:sp>
          <p:sp>
            <p:nvSpPr>
              <p:cNvPr id="1163" name="TextBox 1162">
                <a:extLst>
                  <a:ext uri="{FF2B5EF4-FFF2-40B4-BE49-F238E27FC236}">
                    <a16:creationId xmlns:a16="http://schemas.microsoft.com/office/drawing/2014/main" id="{DB27EEBF-FB3A-4C3D-B9E4-37F4020866F8}"/>
                  </a:ext>
                </a:extLst>
              </p:cNvPr>
              <p:cNvSpPr txBox="1"/>
              <p:nvPr/>
            </p:nvSpPr>
            <p:spPr>
              <a:xfrm>
                <a:off x="1315747" y="4391150"/>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Calibri"/>
                    <a:ea typeface="+mn-ea"/>
                    <a:cs typeface="+mn-cs"/>
                  </a:rPr>
                  <a:t>-40</a:t>
                </a:r>
              </a:p>
            </p:txBody>
          </p:sp>
          <p:sp>
            <p:nvSpPr>
              <p:cNvPr id="1164" name="TextBox 1163">
                <a:extLst>
                  <a:ext uri="{FF2B5EF4-FFF2-40B4-BE49-F238E27FC236}">
                    <a16:creationId xmlns:a16="http://schemas.microsoft.com/office/drawing/2014/main" id="{EF2E801E-2B29-4A09-BC40-50C5AF11721D}"/>
                  </a:ext>
                </a:extLst>
              </p:cNvPr>
              <p:cNvSpPr txBox="1"/>
              <p:nvPr/>
            </p:nvSpPr>
            <p:spPr>
              <a:xfrm>
                <a:off x="1315747" y="4089802"/>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-20</a:t>
                </a:r>
              </a:p>
            </p:txBody>
          </p:sp>
          <p:sp>
            <p:nvSpPr>
              <p:cNvPr id="1165" name="TextBox 1164">
                <a:extLst>
                  <a:ext uri="{FF2B5EF4-FFF2-40B4-BE49-F238E27FC236}">
                    <a16:creationId xmlns:a16="http://schemas.microsoft.com/office/drawing/2014/main" id="{8A0F3C6A-4536-427B-BBBC-C936B06FE7B6}"/>
                  </a:ext>
                </a:extLst>
              </p:cNvPr>
              <p:cNvSpPr txBox="1"/>
              <p:nvPr/>
            </p:nvSpPr>
            <p:spPr>
              <a:xfrm>
                <a:off x="1315747" y="4688433"/>
                <a:ext cx="278348" cy="217315"/>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-60</a:t>
                </a:r>
              </a:p>
            </p:txBody>
          </p:sp>
        </p:grpSp>
        <p:sp>
          <p:nvSpPr>
            <p:cNvPr id="1157" name="TextBox 1156">
              <a:extLst>
                <a:ext uri="{FF2B5EF4-FFF2-40B4-BE49-F238E27FC236}">
                  <a16:creationId xmlns:a16="http://schemas.microsoft.com/office/drawing/2014/main" id="{B634A7B9-82A7-4912-B528-D553EB5901AF}"/>
                </a:ext>
              </a:extLst>
            </p:cNvPr>
            <p:cNvSpPr txBox="1"/>
            <p:nvPr/>
          </p:nvSpPr>
          <p:spPr>
            <a:xfrm rot="16200000">
              <a:off x="53883" y="3906666"/>
              <a:ext cx="1810145"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mn-cs"/>
                </a:rPr>
                <a:t>Change in HbA</a:t>
              </a:r>
              <a:r>
                <a:rPr kumimoji="0" lang="en-GB" sz="1200" b="1" i="0" u="none" strike="noStrike" kern="1200" cap="none" spc="0" normalizeH="0" baseline="-25000" noProof="0" dirty="0">
                  <a:ln>
                    <a:noFill/>
                  </a:ln>
                  <a:solidFill>
                    <a:srgbClr val="000000"/>
                  </a:solidFill>
                  <a:effectLst/>
                  <a:uLnTx/>
                  <a:uFillTx/>
                  <a:latin typeface="Calibri"/>
                  <a:ea typeface="+mn-ea"/>
                  <a:cs typeface="+mn-cs"/>
                </a:rPr>
                <a:t>1c</a:t>
              </a:r>
              <a:r>
                <a:rPr kumimoji="0" lang="en-GB" sz="1200" b="1" i="0" u="none" strike="noStrike" kern="1200" cap="none" spc="0" normalizeH="0" baseline="0" noProof="0" dirty="0">
                  <a:ln>
                    <a:noFill/>
                  </a:ln>
                  <a:solidFill>
                    <a:srgbClr val="000000"/>
                  </a:solidFill>
                  <a:effectLst/>
                  <a:uLnTx/>
                  <a:uFillTx/>
                  <a:latin typeface="Calibri"/>
                  <a:ea typeface="+mn-ea"/>
                  <a:cs typeface="+mn-cs"/>
                </a:rPr>
                <a:t> (</a:t>
              </a:r>
              <a:r>
                <a:rPr kumimoji="0" lang="en-GB" sz="1200" b="1" i="0" u="none" strike="noStrike" kern="1200" cap="none" spc="0" normalizeH="0" baseline="0" noProof="0" dirty="0" err="1">
                  <a:ln>
                    <a:noFill/>
                  </a:ln>
                  <a:solidFill>
                    <a:srgbClr val="000000"/>
                  </a:solidFill>
                  <a:effectLst/>
                  <a:uLnTx/>
                  <a:uFillTx/>
                  <a:latin typeface="Calibri"/>
                  <a:ea typeface="+mn-ea"/>
                  <a:cs typeface="+mn-cs"/>
                </a:rPr>
                <a:t>mmol</a:t>
              </a:r>
              <a:r>
                <a:rPr kumimoji="0" lang="en-GB" sz="1200" b="1" i="0" u="none" strike="noStrike" kern="1200" cap="none" spc="0" normalizeH="0" baseline="0" noProof="0" dirty="0">
                  <a:ln>
                    <a:noFill/>
                  </a:ln>
                  <a:solidFill>
                    <a:srgbClr val="000000"/>
                  </a:solidFill>
                  <a:effectLst/>
                  <a:uLnTx/>
                  <a:uFillTx/>
                  <a:latin typeface="Calibri"/>
                  <a:ea typeface="+mn-ea"/>
                  <a:cs typeface="+mn-cs"/>
                </a:rPr>
                <a:t>/</a:t>
              </a:r>
              <a:r>
                <a:rPr kumimoji="0" lang="en-GB" sz="1200" b="1" i="0" u="none" strike="noStrike" kern="1200" cap="none" spc="0" normalizeH="0" baseline="0" noProof="0" dirty="0" err="1">
                  <a:ln>
                    <a:noFill/>
                  </a:ln>
                  <a:solidFill>
                    <a:srgbClr val="000000"/>
                  </a:solidFill>
                  <a:effectLst/>
                  <a:uLnTx/>
                  <a:uFillTx/>
                  <a:latin typeface="Calibri"/>
                  <a:ea typeface="+mn-ea"/>
                  <a:cs typeface="+mn-cs"/>
                </a:rPr>
                <a:t>mol</a:t>
              </a:r>
              <a:r>
                <a:rPr kumimoji="0" lang="en-GB" sz="1200" b="1" i="0" u="none" strike="noStrike" kern="1200" cap="none" spc="0" normalizeH="0" baseline="0" noProof="0" dirty="0">
                  <a:ln>
                    <a:noFill/>
                  </a:ln>
                  <a:solidFill>
                    <a:srgbClr val="000000"/>
                  </a:solidFill>
                  <a:effectLst/>
                  <a:uLnTx/>
                  <a:uFillTx/>
                  <a:latin typeface="Calibri"/>
                  <a:ea typeface="+mn-ea"/>
                  <a:cs typeface="+mn-cs"/>
                </a:rPr>
                <a:t>)</a:t>
              </a:r>
            </a:p>
          </p:txBody>
        </p:sp>
      </p:grpSp>
      <p:grpSp>
        <p:nvGrpSpPr>
          <p:cNvPr id="914" name="Group 913">
            <a:extLst>
              <a:ext uri="{FF2B5EF4-FFF2-40B4-BE49-F238E27FC236}">
                <a16:creationId xmlns:a16="http://schemas.microsoft.com/office/drawing/2014/main" id="{17587442-E17F-41CE-B3F5-F7BA0CEAACBB}"/>
              </a:ext>
            </a:extLst>
          </p:cNvPr>
          <p:cNvGrpSpPr/>
          <p:nvPr/>
        </p:nvGrpSpPr>
        <p:grpSpPr>
          <a:xfrm>
            <a:off x="7159689" y="3645808"/>
            <a:ext cx="61200" cy="1547551"/>
            <a:chOff x="1583771" y="3160414"/>
            <a:chExt cx="61200" cy="1821159"/>
          </a:xfrm>
        </p:grpSpPr>
        <p:grpSp>
          <p:nvGrpSpPr>
            <p:cNvPr id="1148" name="Group 1147">
              <a:extLst>
                <a:ext uri="{FF2B5EF4-FFF2-40B4-BE49-F238E27FC236}">
                  <a16:creationId xmlns:a16="http://schemas.microsoft.com/office/drawing/2014/main" id="{ACDDAE05-DE6F-48CF-888D-2622BB7A7ACA}"/>
                </a:ext>
              </a:extLst>
            </p:cNvPr>
            <p:cNvGrpSpPr/>
            <p:nvPr/>
          </p:nvGrpSpPr>
          <p:grpSpPr>
            <a:xfrm>
              <a:off x="1583771" y="3160414"/>
              <a:ext cx="61200" cy="1821159"/>
              <a:chOff x="1596650" y="3281571"/>
              <a:chExt cx="61200" cy="1821159"/>
            </a:xfrm>
          </p:grpSpPr>
          <p:cxnSp>
            <p:nvCxnSpPr>
              <p:cNvPr id="1153" name="Straight Connector 1152">
                <a:extLst>
                  <a:ext uri="{FF2B5EF4-FFF2-40B4-BE49-F238E27FC236}">
                    <a16:creationId xmlns:a16="http://schemas.microsoft.com/office/drawing/2014/main" id="{BA4621F7-F196-4EAD-9635-DA7337AF5C44}"/>
                  </a:ext>
                </a:extLst>
              </p:cNvPr>
              <p:cNvCxnSpPr/>
              <p:nvPr/>
            </p:nvCxnSpPr>
            <p:spPr>
              <a:xfrm>
                <a:off x="1596650" y="510273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4" name="Straight Connector 1153">
                <a:extLst>
                  <a:ext uri="{FF2B5EF4-FFF2-40B4-BE49-F238E27FC236}">
                    <a16:creationId xmlns:a16="http://schemas.microsoft.com/office/drawing/2014/main" id="{8D38D001-70C5-4359-8B4E-C928A190D70D}"/>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5" name="Straight Connector 1154">
                <a:extLst>
                  <a:ext uri="{FF2B5EF4-FFF2-40B4-BE49-F238E27FC236}">
                    <a16:creationId xmlns:a16="http://schemas.microsoft.com/office/drawing/2014/main" id="{5E18CAE7-62FA-4207-957D-4E18527FD020}"/>
                  </a:ext>
                </a:extLst>
              </p:cNvPr>
              <p:cNvCxnSpPr/>
              <p:nvPr/>
            </p:nvCxnSpPr>
            <p:spPr>
              <a:xfrm>
                <a:off x="1596650" y="449980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1149" name="Straight Connector 1148">
              <a:extLst>
                <a:ext uri="{FF2B5EF4-FFF2-40B4-BE49-F238E27FC236}">
                  <a16:creationId xmlns:a16="http://schemas.microsoft.com/office/drawing/2014/main" id="{BB0BB2E5-34F4-4907-9534-E556CDDE2FE9}"/>
                </a:ext>
              </a:extLst>
            </p:cNvPr>
            <p:cNvCxnSpPr/>
            <p:nvPr/>
          </p:nvCxnSpPr>
          <p:spPr>
            <a:xfrm>
              <a:off x="1583771" y="407433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0" name="Straight Connector 1149">
              <a:extLst>
                <a:ext uri="{FF2B5EF4-FFF2-40B4-BE49-F238E27FC236}">
                  <a16:creationId xmlns:a16="http://schemas.microsoft.com/office/drawing/2014/main" id="{00B92B7A-614A-46B6-977B-537144054A9B}"/>
                </a:ext>
              </a:extLst>
            </p:cNvPr>
            <p:cNvCxnSpPr/>
            <p:nvPr/>
          </p:nvCxnSpPr>
          <p:spPr>
            <a:xfrm>
              <a:off x="1583771" y="346266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1" name="Straight Connector 1150">
              <a:extLst>
                <a:ext uri="{FF2B5EF4-FFF2-40B4-BE49-F238E27FC236}">
                  <a16:creationId xmlns:a16="http://schemas.microsoft.com/office/drawing/2014/main" id="{504C9247-268B-444C-8B9D-4DF4D011B5C8}"/>
                </a:ext>
              </a:extLst>
            </p:cNvPr>
            <p:cNvCxnSpPr/>
            <p:nvPr/>
          </p:nvCxnSpPr>
          <p:spPr>
            <a:xfrm>
              <a:off x="1583771" y="376788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2" name="Straight Connector 1151">
              <a:extLst>
                <a:ext uri="{FF2B5EF4-FFF2-40B4-BE49-F238E27FC236}">
                  <a16:creationId xmlns:a16="http://schemas.microsoft.com/office/drawing/2014/main" id="{2A8E4036-5F8D-47C2-B7D3-8DEF4A98364A}"/>
                </a:ext>
              </a:extLst>
            </p:cNvPr>
            <p:cNvCxnSpPr/>
            <p:nvPr/>
          </p:nvCxnSpPr>
          <p:spPr>
            <a:xfrm>
              <a:off x="1583771" y="467716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15" name="Oval 914">
            <a:extLst>
              <a:ext uri="{FF2B5EF4-FFF2-40B4-BE49-F238E27FC236}">
                <a16:creationId xmlns:a16="http://schemas.microsoft.com/office/drawing/2014/main" id="{9D71B0E5-FF00-4A41-9EC7-6E4F1F2E8914}"/>
              </a:ext>
            </a:extLst>
          </p:cNvPr>
          <p:cNvSpPr/>
          <p:nvPr/>
        </p:nvSpPr>
        <p:spPr>
          <a:xfrm>
            <a:off x="7326048" y="4132777"/>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17" name="Group 916"/>
          <p:cNvGrpSpPr/>
          <p:nvPr/>
        </p:nvGrpSpPr>
        <p:grpSpPr>
          <a:xfrm>
            <a:off x="7363049" y="5195888"/>
            <a:ext cx="2458791" cy="230089"/>
            <a:chOff x="1787130" y="5230217"/>
            <a:chExt cx="2458791" cy="230089"/>
          </a:xfrm>
        </p:grpSpPr>
        <p:grpSp>
          <p:nvGrpSpPr>
            <p:cNvPr id="1124" name="Group 1123">
              <a:extLst>
                <a:ext uri="{FF2B5EF4-FFF2-40B4-BE49-F238E27FC236}">
                  <a16:creationId xmlns:a16="http://schemas.microsoft.com/office/drawing/2014/main" id="{46711AE7-5662-429F-9D23-3998BA1249C6}"/>
                </a:ext>
              </a:extLst>
            </p:cNvPr>
            <p:cNvGrpSpPr/>
            <p:nvPr/>
          </p:nvGrpSpPr>
          <p:grpSpPr>
            <a:xfrm>
              <a:off x="1787130" y="5230217"/>
              <a:ext cx="1703296" cy="52006"/>
              <a:chOff x="1787130" y="4876599"/>
              <a:chExt cx="1703296" cy="61201"/>
            </a:xfrm>
          </p:grpSpPr>
          <p:cxnSp>
            <p:nvCxnSpPr>
              <p:cNvPr id="1134" name="Straight Connector 1133">
                <a:extLst>
                  <a:ext uri="{FF2B5EF4-FFF2-40B4-BE49-F238E27FC236}">
                    <a16:creationId xmlns:a16="http://schemas.microsoft.com/office/drawing/2014/main" id="{5600607B-24F9-48F4-AEF5-59621ECE2C22}"/>
                  </a:ext>
                </a:extLst>
              </p:cNvPr>
              <p:cNvCxnSpPr/>
              <p:nvPr/>
            </p:nvCxnSpPr>
            <p:spPr>
              <a:xfrm rot="5400000">
                <a:off x="3036384"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5" name="Straight Connector 1134">
                <a:extLst>
                  <a:ext uri="{FF2B5EF4-FFF2-40B4-BE49-F238E27FC236}">
                    <a16:creationId xmlns:a16="http://schemas.microsoft.com/office/drawing/2014/main" id="{A2850429-FDBA-496A-A9A1-DF012030C541}"/>
                  </a:ext>
                </a:extLst>
              </p:cNvPr>
              <p:cNvCxnSpPr/>
              <p:nvPr/>
            </p:nvCxnSpPr>
            <p:spPr>
              <a:xfrm rot="5400000">
                <a:off x="2609766"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6" name="Straight Connector 1135">
                <a:extLst>
                  <a:ext uri="{FF2B5EF4-FFF2-40B4-BE49-F238E27FC236}">
                    <a16:creationId xmlns:a16="http://schemas.microsoft.com/office/drawing/2014/main" id="{972B103B-D729-4444-A65B-6F0CA0EA3402}"/>
                  </a:ext>
                </a:extLst>
              </p:cNvPr>
              <p:cNvCxnSpPr/>
              <p:nvPr/>
            </p:nvCxnSpPr>
            <p:spPr>
              <a:xfrm rot="5400000">
                <a:off x="2183148"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7" name="Straight Connector 1136">
                <a:extLst>
                  <a:ext uri="{FF2B5EF4-FFF2-40B4-BE49-F238E27FC236}">
                    <a16:creationId xmlns:a16="http://schemas.microsoft.com/office/drawing/2014/main" id="{93359162-3320-48B9-96CC-9348B10A3A46}"/>
                  </a:ext>
                </a:extLst>
              </p:cNvPr>
              <p:cNvCxnSpPr/>
              <p:nvPr/>
            </p:nvCxnSpPr>
            <p:spPr>
              <a:xfrm rot="5400000">
                <a:off x="1756530"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8" name="Straight Connector 1137">
                <a:extLst>
                  <a:ext uri="{FF2B5EF4-FFF2-40B4-BE49-F238E27FC236}">
                    <a16:creationId xmlns:a16="http://schemas.microsoft.com/office/drawing/2014/main" id="{93E20D70-66BD-41F0-868E-A2351D27A6D2}"/>
                  </a:ext>
                </a:extLst>
              </p:cNvPr>
              <p:cNvCxnSpPr/>
              <p:nvPr/>
            </p:nvCxnSpPr>
            <p:spPr>
              <a:xfrm rot="5400000">
                <a:off x="3459826"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9" name="Straight Connector 1138">
                <a:extLst>
                  <a:ext uri="{FF2B5EF4-FFF2-40B4-BE49-F238E27FC236}">
                    <a16:creationId xmlns:a16="http://schemas.microsoft.com/office/drawing/2014/main" id="{DBFB623A-3E9B-44BA-ACCF-7DD7277A1F1D}"/>
                  </a:ext>
                </a:extLst>
              </p:cNvPr>
              <p:cNvCxnSpPr/>
              <p:nvPr/>
            </p:nvCxnSpPr>
            <p:spPr>
              <a:xfrm rot="5400000">
                <a:off x="2823075"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0" name="Straight Connector 1139">
                <a:extLst>
                  <a:ext uri="{FF2B5EF4-FFF2-40B4-BE49-F238E27FC236}">
                    <a16:creationId xmlns:a16="http://schemas.microsoft.com/office/drawing/2014/main" id="{BC5C1B52-971B-48FC-8ABF-C7A79BAFA28F}"/>
                  </a:ext>
                </a:extLst>
              </p:cNvPr>
              <p:cNvCxnSpPr/>
              <p:nvPr/>
            </p:nvCxnSpPr>
            <p:spPr>
              <a:xfrm rot="5400000">
                <a:off x="2396457"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1" name="Straight Connector 1140">
                <a:extLst>
                  <a:ext uri="{FF2B5EF4-FFF2-40B4-BE49-F238E27FC236}">
                    <a16:creationId xmlns:a16="http://schemas.microsoft.com/office/drawing/2014/main" id="{6BE3211E-657F-4D50-B97D-D03E36235D15}"/>
                  </a:ext>
                </a:extLst>
              </p:cNvPr>
              <p:cNvCxnSpPr/>
              <p:nvPr/>
            </p:nvCxnSpPr>
            <p:spPr>
              <a:xfrm rot="5400000">
                <a:off x="1969852" y="49072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2" name="Straight Connector 1141">
                <a:extLst>
                  <a:ext uri="{FF2B5EF4-FFF2-40B4-BE49-F238E27FC236}">
                    <a16:creationId xmlns:a16="http://schemas.microsoft.com/office/drawing/2014/main" id="{568983A6-FA65-40D0-AEB9-61A3F5EBD3DD}"/>
                  </a:ext>
                </a:extLst>
              </p:cNvPr>
              <p:cNvCxnSpPr/>
              <p:nvPr/>
            </p:nvCxnSpPr>
            <p:spPr>
              <a:xfrm rot="5400000">
                <a:off x="3249693"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25" name="Group 1124"/>
            <p:cNvGrpSpPr/>
            <p:nvPr/>
          </p:nvGrpSpPr>
          <p:grpSpPr>
            <a:xfrm>
              <a:off x="3626772" y="5230217"/>
              <a:ext cx="151251" cy="230089"/>
              <a:chOff x="3566690" y="5491477"/>
              <a:chExt cx="151251" cy="230089"/>
            </a:xfrm>
          </p:grpSpPr>
          <p:cxnSp>
            <p:nvCxnSpPr>
              <p:cNvPr id="1132" name="Straight Connector 1131">
                <a:extLst>
                  <a:ext uri="{FF2B5EF4-FFF2-40B4-BE49-F238E27FC236}">
                    <a16:creationId xmlns:a16="http://schemas.microsoft.com/office/drawing/2014/main" id="{93E20D70-66BD-41F0-868E-A2351D27A6D2}"/>
                  </a:ext>
                </a:extLst>
              </p:cNvPr>
              <p:cNvCxnSpPr/>
              <p:nvPr/>
            </p:nvCxnSpPr>
            <p:spPr>
              <a:xfrm rot="5400000">
                <a:off x="3616823" y="5517480"/>
                <a:ext cx="52005"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33" name="TextBox 1132">
                <a:extLst>
                  <a:ext uri="{FF2B5EF4-FFF2-40B4-BE49-F238E27FC236}">
                    <a16:creationId xmlns:a16="http://schemas.microsoft.com/office/drawing/2014/main" id="{5419DC48-373A-4F7C-99CE-06AA09B3FA24}"/>
                  </a:ext>
                </a:extLst>
              </p:cNvPr>
              <p:cNvSpPr txBox="1"/>
              <p:nvPr/>
            </p:nvSpPr>
            <p:spPr>
              <a:xfrm>
                <a:off x="3566690" y="5536900"/>
                <a:ext cx="15125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9</a:t>
                </a:r>
              </a:p>
            </p:txBody>
          </p:sp>
        </p:grpSp>
        <p:grpSp>
          <p:nvGrpSpPr>
            <p:cNvPr id="1126" name="Group 1125"/>
            <p:cNvGrpSpPr/>
            <p:nvPr/>
          </p:nvGrpSpPr>
          <p:grpSpPr>
            <a:xfrm>
              <a:off x="3803399" y="5230217"/>
              <a:ext cx="229797" cy="230089"/>
              <a:chOff x="3527417" y="5491477"/>
              <a:chExt cx="229797" cy="230089"/>
            </a:xfrm>
          </p:grpSpPr>
          <p:cxnSp>
            <p:nvCxnSpPr>
              <p:cNvPr id="1130" name="Straight Connector 1129">
                <a:extLst>
                  <a:ext uri="{FF2B5EF4-FFF2-40B4-BE49-F238E27FC236}">
                    <a16:creationId xmlns:a16="http://schemas.microsoft.com/office/drawing/2014/main" id="{93E20D70-66BD-41F0-868E-A2351D27A6D2}"/>
                  </a:ext>
                </a:extLst>
              </p:cNvPr>
              <p:cNvCxnSpPr/>
              <p:nvPr/>
            </p:nvCxnSpPr>
            <p:spPr>
              <a:xfrm rot="5400000">
                <a:off x="3616823" y="5517480"/>
                <a:ext cx="52005"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31" name="TextBox 1130">
                <a:extLst>
                  <a:ext uri="{FF2B5EF4-FFF2-40B4-BE49-F238E27FC236}">
                    <a16:creationId xmlns:a16="http://schemas.microsoft.com/office/drawing/2014/main" id="{5419DC48-373A-4F7C-99CE-06AA09B3FA24}"/>
                  </a:ext>
                </a:extLst>
              </p:cNvPr>
              <p:cNvSpPr txBox="1"/>
              <p:nvPr/>
            </p:nvSpPr>
            <p:spPr>
              <a:xfrm>
                <a:off x="3527417" y="5536900"/>
                <a:ext cx="229797"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10</a:t>
                </a:r>
              </a:p>
            </p:txBody>
          </p:sp>
        </p:grpSp>
        <p:grpSp>
          <p:nvGrpSpPr>
            <p:cNvPr id="1127" name="Group 1126"/>
            <p:cNvGrpSpPr/>
            <p:nvPr/>
          </p:nvGrpSpPr>
          <p:grpSpPr>
            <a:xfrm>
              <a:off x="4016124" y="5230217"/>
              <a:ext cx="229797" cy="230089"/>
              <a:chOff x="3527417" y="5491477"/>
              <a:chExt cx="229797" cy="230089"/>
            </a:xfrm>
          </p:grpSpPr>
          <p:cxnSp>
            <p:nvCxnSpPr>
              <p:cNvPr id="1128" name="Straight Connector 1127">
                <a:extLst>
                  <a:ext uri="{FF2B5EF4-FFF2-40B4-BE49-F238E27FC236}">
                    <a16:creationId xmlns:a16="http://schemas.microsoft.com/office/drawing/2014/main" id="{93E20D70-66BD-41F0-868E-A2351D27A6D2}"/>
                  </a:ext>
                </a:extLst>
              </p:cNvPr>
              <p:cNvCxnSpPr/>
              <p:nvPr/>
            </p:nvCxnSpPr>
            <p:spPr>
              <a:xfrm rot="5400000">
                <a:off x="3616823" y="5517480"/>
                <a:ext cx="52005"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29" name="TextBox 1128">
                <a:extLst>
                  <a:ext uri="{FF2B5EF4-FFF2-40B4-BE49-F238E27FC236}">
                    <a16:creationId xmlns:a16="http://schemas.microsoft.com/office/drawing/2014/main" id="{5419DC48-373A-4F7C-99CE-06AA09B3FA24}"/>
                  </a:ext>
                </a:extLst>
              </p:cNvPr>
              <p:cNvSpPr txBox="1"/>
              <p:nvPr/>
            </p:nvSpPr>
            <p:spPr>
              <a:xfrm>
                <a:off x="3527417" y="5536900"/>
                <a:ext cx="229797"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11</a:t>
                </a:r>
              </a:p>
            </p:txBody>
          </p:sp>
        </p:grpSp>
      </p:grpSp>
      <p:sp>
        <p:nvSpPr>
          <p:cNvPr id="928" name="Oval 927">
            <a:extLst>
              <a:ext uri="{FF2B5EF4-FFF2-40B4-BE49-F238E27FC236}">
                <a16:creationId xmlns:a16="http://schemas.microsoft.com/office/drawing/2014/main" id="{ED2DB28A-9B2D-499B-B6E3-09DBEA154A6C}"/>
              </a:ext>
            </a:extLst>
          </p:cNvPr>
          <p:cNvSpPr/>
          <p:nvPr/>
        </p:nvSpPr>
        <p:spPr>
          <a:xfrm>
            <a:off x="7326048" y="4132777"/>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41" name="Oval 940">
            <a:extLst>
              <a:ext uri="{FF2B5EF4-FFF2-40B4-BE49-F238E27FC236}">
                <a16:creationId xmlns:a16="http://schemas.microsoft.com/office/drawing/2014/main" id="{D603D895-46B7-49A8-989E-AB92FD90C200}"/>
              </a:ext>
            </a:extLst>
          </p:cNvPr>
          <p:cNvSpPr/>
          <p:nvPr/>
        </p:nvSpPr>
        <p:spPr>
          <a:xfrm>
            <a:off x="7326048" y="4132777"/>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90" name="Group 1189"/>
          <p:cNvGrpSpPr/>
          <p:nvPr/>
        </p:nvGrpSpPr>
        <p:grpSpPr>
          <a:xfrm>
            <a:off x="7750196" y="4077869"/>
            <a:ext cx="80558" cy="64950"/>
            <a:chOff x="6090686" y="4111265"/>
            <a:chExt cx="80558" cy="64950"/>
          </a:xfrm>
        </p:grpSpPr>
        <p:grpSp>
          <p:nvGrpSpPr>
            <p:cNvPr id="1191" name="Group 1190">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193" name="Straight Connector 1192">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94" name="Straight Connector 1193">
                <a:extLst>
                  <a:ext uri="{FF2B5EF4-FFF2-40B4-BE49-F238E27FC236}">
                    <a16:creationId xmlns:a16="http://schemas.microsoft.com/office/drawing/2014/main" id="{FEC6A13C-3600-4049-B1F0-9397AB2BC560}"/>
                  </a:ext>
                </a:extLst>
              </p:cNvPr>
              <p:cNvCxnSpPr/>
              <p:nvPr/>
            </p:nvCxnSpPr>
            <p:spPr>
              <a:xfrm>
                <a:off x="3743571" y="372287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95" name="Straight Connector 1194">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92" name="Oval 1191">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196" name="Group 1195"/>
          <p:cNvGrpSpPr/>
          <p:nvPr/>
        </p:nvGrpSpPr>
        <p:grpSpPr>
          <a:xfrm>
            <a:off x="7963797" y="4046061"/>
            <a:ext cx="80558" cy="64950"/>
            <a:chOff x="6090686" y="4111265"/>
            <a:chExt cx="80558" cy="64950"/>
          </a:xfrm>
        </p:grpSpPr>
        <p:grpSp>
          <p:nvGrpSpPr>
            <p:cNvPr id="1197" name="Group 1196">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199" name="Straight Connector 1198">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0" name="Straight Connector 1199">
                <a:extLst>
                  <a:ext uri="{FF2B5EF4-FFF2-40B4-BE49-F238E27FC236}">
                    <a16:creationId xmlns:a16="http://schemas.microsoft.com/office/drawing/2014/main" id="{FEC6A13C-3600-4049-B1F0-9397AB2BC560}"/>
                  </a:ext>
                </a:extLst>
              </p:cNvPr>
              <p:cNvCxnSpPr/>
              <p:nvPr/>
            </p:nvCxnSpPr>
            <p:spPr>
              <a:xfrm>
                <a:off x="3743571" y="3718538"/>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1" name="Straight Connector 1200">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98" name="Oval 1197">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02" name="Group 1201"/>
          <p:cNvGrpSpPr/>
          <p:nvPr/>
        </p:nvGrpSpPr>
        <p:grpSpPr>
          <a:xfrm>
            <a:off x="8174573" y="4021457"/>
            <a:ext cx="80558" cy="64950"/>
            <a:chOff x="6090686" y="4111265"/>
            <a:chExt cx="80558" cy="64950"/>
          </a:xfrm>
        </p:grpSpPr>
        <p:grpSp>
          <p:nvGrpSpPr>
            <p:cNvPr id="1203" name="Group 1202">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205" name="Straight Connector 1204">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6" name="Straight Connector 1205">
                <a:extLst>
                  <a:ext uri="{FF2B5EF4-FFF2-40B4-BE49-F238E27FC236}">
                    <a16:creationId xmlns:a16="http://schemas.microsoft.com/office/drawing/2014/main" id="{FEC6A13C-3600-4049-B1F0-9397AB2BC560}"/>
                  </a:ext>
                </a:extLst>
              </p:cNvPr>
              <p:cNvCxnSpPr/>
              <p:nvPr/>
            </p:nvCxnSpPr>
            <p:spPr>
              <a:xfrm>
                <a:off x="3743571" y="3718538"/>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7" name="Straight Connector 1206">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04" name="Oval 1203">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08" name="Group 1207"/>
          <p:cNvGrpSpPr/>
          <p:nvPr/>
        </p:nvGrpSpPr>
        <p:grpSpPr>
          <a:xfrm>
            <a:off x="8389533" y="4008255"/>
            <a:ext cx="80558" cy="64950"/>
            <a:chOff x="6090686" y="4111265"/>
            <a:chExt cx="80558" cy="64950"/>
          </a:xfrm>
        </p:grpSpPr>
        <p:grpSp>
          <p:nvGrpSpPr>
            <p:cNvPr id="1209" name="Group 1208">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211" name="Straight Connector 1210">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12" name="Straight Connector 1211">
                <a:extLst>
                  <a:ext uri="{FF2B5EF4-FFF2-40B4-BE49-F238E27FC236}">
                    <a16:creationId xmlns:a16="http://schemas.microsoft.com/office/drawing/2014/main" id="{FEC6A13C-3600-4049-B1F0-9397AB2BC560}"/>
                  </a:ext>
                </a:extLst>
              </p:cNvPr>
              <p:cNvCxnSpPr/>
              <p:nvPr/>
            </p:nvCxnSpPr>
            <p:spPr>
              <a:xfrm>
                <a:off x="3743571" y="372287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13" name="Straight Connector 1212">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10" name="Oval 1209">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14" name="Group 1213"/>
          <p:cNvGrpSpPr/>
          <p:nvPr/>
        </p:nvGrpSpPr>
        <p:grpSpPr>
          <a:xfrm>
            <a:off x="8604223" y="3985977"/>
            <a:ext cx="80558" cy="65892"/>
            <a:chOff x="6090686" y="4111267"/>
            <a:chExt cx="80558" cy="65892"/>
          </a:xfrm>
        </p:grpSpPr>
        <p:grpSp>
          <p:nvGrpSpPr>
            <p:cNvPr id="1215" name="Group 1214">
              <a:extLst>
                <a:ext uri="{FF2B5EF4-FFF2-40B4-BE49-F238E27FC236}">
                  <a16:creationId xmlns:a16="http://schemas.microsoft.com/office/drawing/2014/main" id="{95799BFC-B90C-4CA0-B324-BEA4445BAC9A}"/>
                </a:ext>
              </a:extLst>
            </p:cNvPr>
            <p:cNvGrpSpPr/>
            <p:nvPr/>
          </p:nvGrpSpPr>
          <p:grpSpPr>
            <a:xfrm>
              <a:off x="6090686" y="4111267"/>
              <a:ext cx="80558" cy="65892"/>
              <a:chOff x="3743571" y="3547166"/>
              <a:chExt cx="80558" cy="180050"/>
            </a:xfrm>
          </p:grpSpPr>
          <p:cxnSp>
            <p:nvCxnSpPr>
              <p:cNvPr id="1217" name="Straight Connector 1216">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18" name="Straight Connector 1217">
                <a:extLst>
                  <a:ext uri="{FF2B5EF4-FFF2-40B4-BE49-F238E27FC236}">
                    <a16:creationId xmlns:a16="http://schemas.microsoft.com/office/drawing/2014/main" id="{FEC6A13C-3600-4049-B1F0-9397AB2BC560}"/>
                  </a:ext>
                </a:extLst>
              </p:cNvPr>
              <p:cNvCxnSpPr/>
              <p:nvPr/>
            </p:nvCxnSpPr>
            <p:spPr>
              <a:xfrm>
                <a:off x="3743571" y="372721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19" name="Straight Connector 1218">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16" name="Oval 1215">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20" name="Group 1219"/>
          <p:cNvGrpSpPr/>
          <p:nvPr/>
        </p:nvGrpSpPr>
        <p:grpSpPr>
          <a:xfrm>
            <a:off x="8816493" y="3935322"/>
            <a:ext cx="80558" cy="64950"/>
            <a:chOff x="6090686" y="4111265"/>
            <a:chExt cx="80558" cy="64950"/>
          </a:xfrm>
        </p:grpSpPr>
        <p:grpSp>
          <p:nvGrpSpPr>
            <p:cNvPr id="1221" name="Group 1220">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223" name="Straight Connector 1222">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24" name="Straight Connector 1223">
                <a:extLst>
                  <a:ext uri="{FF2B5EF4-FFF2-40B4-BE49-F238E27FC236}">
                    <a16:creationId xmlns:a16="http://schemas.microsoft.com/office/drawing/2014/main" id="{FEC6A13C-3600-4049-B1F0-9397AB2BC560}"/>
                  </a:ext>
                </a:extLst>
              </p:cNvPr>
              <p:cNvCxnSpPr/>
              <p:nvPr/>
            </p:nvCxnSpPr>
            <p:spPr>
              <a:xfrm>
                <a:off x="3743571" y="372287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25" name="Straight Connector 1224">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22" name="Oval 1221">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26" name="Group 1225"/>
          <p:cNvGrpSpPr/>
          <p:nvPr/>
        </p:nvGrpSpPr>
        <p:grpSpPr>
          <a:xfrm>
            <a:off x="9029009" y="3851229"/>
            <a:ext cx="80558" cy="64950"/>
            <a:chOff x="6090686" y="4111265"/>
            <a:chExt cx="80558" cy="64950"/>
          </a:xfrm>
        </p:grpSpPr>
        <p:grpSp>
          <p:nvGrpSpPr>
            <p:cNvPr id="1227" name="Group 1226">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229" name="Straight Connector 1228">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30" name="Straight Connector 1229">
                <a:extLst>
                  <a:ext uri="{FF2B5EF4-FFF2-40B4-BE49-F238E27FC236}">
                    <a16:creationId xmlns:a16="http://schemas.microsoft.com/office/drawing/2014/main" id="{FEC6A13C-3600-4049-B1F0-9397AB2BC560}"/>
                  </a:ext>
                </a:extLst>
              </p:cNvPr>
              <p:cNvCxnSpPr/>
              <p:nvPr/>
            </p:nvCxnSpPr>
            <p:spPr>
              <a:xfrm>
                <a:off x="3743571" y="372287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31" name="Straight Connector 1230">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28" name="Oval 1227">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32" name="Group 1231"/>
          <p:cNvGrpSpPr/>
          <p:nvPr/>
        </p:nvGrpSpPr>
        <p:grpSpPr>
          <a:xfrm>
            <a:off x="9239362" y="3719686"/>
            <a:ext cx="80558" cy="64950"/>
            <a:chOff x="6090686" y="4111265"/>
            <a:chExt cx="80558" cy="64950"/>
          </a:xfrm>
        </p:grpSpPr>
        <p:grpSp>
          <p:nvGrpSpPr>
            <p:cNvPr id="1233" name="Group 1232">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235" name="Straight Connector 1234">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36" name="Straight Connector 1235">
                <a:extLst>
                  <a:ext uri="{FF2B5EF4-FFF2-40B4-BE49-F238E27FC236}">
                    <a16:creationId xmlns:a16="http://schemas.microsoft.com/office/drawing/2014/main" id="{FEC6A13C-3600-4049-B1F0-9397AB2BC560}"/>
                  </a:ext>
                </a:extLst>
              </p:cNvPr>
              <p:cNvCxnSpPr/>
              <p:nvPr/>
            </p:nvCxnSpPr>
            <p:spPr>
              <a:xfrm>
                <a:off x="3743571" y="372287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37" name="Straight Connector 1236">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34" name="Oval 1233">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38" name="Group 1237"/>
          <p:cNvGrpSpPr/>
          <p:nvPr/>
        </p:nvGrpSpPr>
        <p:grpSpPr>
          <a:xfrm>
            <a:off x="9453853" y="3673264"/>
            <a:ext cx="80558" cy="65892"/>
            <a:chOff x="6090686" y="4111267"/>
            <a:chExt cx="80558" cy="65892"/>
          </a:xfrm>
        </p:grpSpPr>
        <p:grpSp>
          <p:nvGrpSpPr>
            <p:cNvPr id="1239" name="Group 1238">
              <a:extLst>
                <a:ext uri="{FF2B5EF4-FFF2-40B4-BE49-F238E27FC236}">
                  <a16:creationId xmlns:a16="http://schemas.microsoft.com/office/drawing/2014/main" id="{95799BFC-B90C-4CA0-B324-BEA4445BAC9A}"/>
                </a:ext>
              </a:extLst>
            </p:cNvPr>
            <p:cNvGrpSpPr/>
            <p:nvPr/>
          </p:nvGrpSpPr>
          <p:grpSpPr>
            <a:xfrm>
              <a:off x="6090686" y="4111267"/>
              <a:ext cx="80558" cy="65892"/>
              <a:chOff x="3743571" y="3547166"/>
              <a:chExt cx="80558" cy="180050"/>
            </a:xfrm>
          </p:grpSpPr>
          <p:cxnSp>
            <p:nvCxnSpPr>
              <p:cNvPr id="1241" name="Straight Connector 1240">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42" name="Straight Connector 1241">
                <a:extLst>
                  <a:ext uri="{FF2B5EF4-FFF2-40B4-BE49-F238E27FC236}">
                    <a16:creationId xmlns:a16="http://schemas.microsoft.com/office/drawing/2014/main" id="{FEC6A13C-3600-4049-B1F0-9397AB2BC560}"/>
                  </a:ext>
                </a:extLst>
              </p:cNvPr>
              <p:cNvCxnSpPr/>
              <p:nvPr/>
            </p:nvCxnSpPr>
            <p:spPr>
              <a:xfrm>
                <a:off x="3743571" y="372721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43" name="Straight Connector 1242">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40" name="Oval 1239">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44" name="Group 1243"/>
          <p:cNvGrpSpPr/>
          <p:nvPr/>
        </p:nvGrpSpPr>
        <p:grpSpPr>
          <a:xfrm>
            <a:off x="9665000" y="3662486"/>
            <a:ext cx="80558" cy="69068"/>
            <a:chOff x="6090686" y="4111269"/>
            <a:chExt cx="80558" cy="69068"/>
          </a:xfrm>
        </p:grpSpPr>
        <p:grpSp>
          <p:nvGrpSpPr>
            <p:cNvPr id="1245" name="Group 1244">
              <a:extLst>
                <a:ext uri="{FF2B5EF4-FFF2-40B4-BE49-F238E27FC236}">
                  <a16:creationId xmlns:a16="http://schemas.microsoft.com/office/drawing/2014/main" id="{95799BFC-B90C-4CA0-B324-BEA4445BAC9A}"/>
                </a:ext>
              </a:extLst>
            </p:cNvPr>
            <p:cNvGrpSpPr/>
            <p:nvPr/>
          </p:nvGrpSpPr>
          <p:grpSpPr>
            <a:xfrm>
              <a:off x="6090686" y="4111269"/>
              <a:ext cx="80558" cy="69068"/>
              <a:chOff x="3743571" y="3547166"/>
              <a:chExt cx="80558" cy="188728"/>
            </a:xfrm>
          </p:grpSpPr>
          <p:cxnSp>
            <p:nvCxnSpPr>
              <p:cNvPr id="1247" name="Straight Connector 1246">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48" name="Straight Connector 1247">
                <a:extLst>
                  <a:ext uri="{FF2B5EF4-FFF2-40B4-BE49-F238E27FC236}">
                    <a16:creationId xmlns:a16="http://schemas.microsoft.com/office/drawing/2014/main" id="{FEC6A13C-3600-4049-B1F0-9397AB2BC560}"/>
                  </a:ext>
                </a:extLst>
              </p:cNvPr>
              <p:cNvCxnSpPr/>
              <p:nvPr/>
            </p:nvCxnSpPr>
            <p:spPr>
              <a:xfrm>
                <a:off x="3743571" y="3735894"/>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49" name="Straight Connector 1248">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46" name="Oval 1245">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35" name="Group 634"/>
          <p:cNvGrpSpPr/>
          <p:nvPr/>
        </p:nvGrpSpPr>
        <p:grpSpPr>
          <a:xfrm>
            <a:off x="7536896" y="4220404"/>
            <a:ext cx="80558" cy="107180"/>
            <a:chOff x="6083810" y="4220404"/>
            <a:chExt cx="80558" cy="107180"/>
          </a:xfrm>
        </p:grpSpPr>
        <p:grpSp>
          <p:nvGrpSpPr>
            <p:cNvPr id="1318" name="Group 1317">
              <a:extLst>
                <a:ext uri="{FF2B5EF4-FFF2-40B4-BE49-F238E27FC236}">
                  <a16:creationId xmlns:a16="http://schemas.microsoft.com/office/drawing/2014/main" id="{95799BFC-B90C-4CA0-B324-BEA4445BAC9A}"/>
                </a:ext>
              </a:extLst>
            </p:cNvPr>
            <p:cNvGrpSpPr/>
            <p:nvPr/>
          </p:nvGrpSpPr>
          <p:grpSpPr>
            <a:xfrm>
              <a:off x="6083810" y="4220404"/>
              <a:ext cx="80558" cy="107180"/>
              <a:chOff x="3743571" y="3547166"/>
              <a:chExt cx="80558" cy="292864"/>
            </a:xfrm>
          </p:grpSpPr>
          <p:cxnSp>
            <p:nvCxnSpPr>
              <p:cNvPr id="1320" name="Straight Connector 1319">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1" name="Straight Connector 1320">
                <a:extLst>
                  <a:ext uri="{FF2B5EF4-FFF2-40B4-BE49-F238E27FC236}">
                    <a16:creationId xmlns:a16="http://schemas.microsoft.com/office/drawing/2014/main" id="{FEC6A13C-3600-4049-B1F0-9397AB2BC560}"/>
                  </a:ext>
                </a:extLst>
              </p:cNvPr>
              <p:cNvCxnSpPr/>
              <p:nvPr/>
            </p:nvCxnSpPr>
            <p:spPr>
              <a:xfrm>
                <a:off x="3743571" y="384003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2" name="Straight Connector 1321">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23" name="Oval 1322">
              <a:extLst>
                <a:ext uri="{FF2B5EF4-FFF2-40B4-BE49-F238E27FC236}">
                  <a16:creationId xmlns:a16="http://schemas.microsoft.com/office/drawing/2014/main" id="{BBAD1B1B-EC0E-45D0-BF94-12914B462DE4}"/>
                </a:ext>
              </a:extLst>
            </p:cNvPr>
            <p:cNvSpPr/>
            <p:nvPr/>
          </p:nvSpPr>
          <p:spPr>
            <a:xfrm>
              <a:off x="6089185" y="4241648"/>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24" name="Group 1323"/>
          <p:cNvGrpSpPr/>
          <p:nvPr/>
        </p:nvGrpSpPr>
        <p:grpSpPr>
          <a:xfrm>
            <a:off x="7750196" y="4355336"/>
            <a:ext cx="80558" cy="107180"/>
            <a:chOff x="6083810" y="4220404"/>
            <a:chExt cx="80558" cy="107180"/>
          </a:xfrm>
        </p:grpSpPr>
        <p:grpSp>
          <p:nvGrpSpPr>
            <p:cNvPr id="1325" name="Group 1324">
              <a:extLst>
                <a:ext uri="{FF2B5EF4-FFF2-40B4-BE49-F238E27FC236}">
                  <a16:creationId xmlns:a16="http://schemas.microsoft.com/office/drawing/2014/main" id="{95799BFC-B90C-4CA0-B324-BEA4445BAC9A}"/>
                </a:ext>
              </a:extLst>
            </p:cNvPr>
            <p:cNvGrpSpPr/>
            <p:nvPr/>
          </p:nvGrpSpPr>
          <p:grpSpPr>
            <a:xfrm>
              <a:off x="6083810" y="4220404"/>
              <a:ext cx="80558" cy="107180"/>
              <a:chOff x="3743571" y="3547166"/>
              <a:chExt cx="80558" cy="292864"/>
            </a:xfrm>
          </p:grpSpPr>
          <p:cxnSp>
            <p:nvCxnSpPr>
              <p:cNvPr id="1327" name="Straight Connector 1326">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8" name="Straight Connector 1327">
                <a:extLst>
                  <a:ext uri="{FF2B5EF4-FFF2-40B4-BE49-F238E27FC236}">
                    <a16:creationId xmlns:a16="http://schemas.microsoft.com/office/drawing/2014/main" id="{FEC6A13C-3600-4049-B1F0-9397AB2BC560}"/>
                  </a:ext>
                </a:extLst>
              </p:cNvPr>
              <p:cNvCxnSpPr/>
              <p:nvPr/>
            </p:nvCxnSpPr>
            <p:spPr>
              <a:xfrm>
                <a:off x="3743571" y="384003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9" name="Straight Connector 1328">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26" name="Oval 1325">
              <a:extLst>
                <a:ext uri="{FF2B5EF4-FFF2-40B4-BE49-F238E27FC236}">
                  <a16:creationId xmlns:a16="http://schemas.microsoft.com/office/drawing/2014/main" id="{BBAD1B1B-EC0E-45D0-BF94-12914B462DE4}"/>
                </a:ext>
              </a:extLst>
            </p:cNvPr>
            <p:cNvSpPr/>
            <p:nvPr/>
          </p:nvSpPr>
          <p:spPr>
            <a:xfrm>
              <a:off x="6089185" y="4248000"/>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30" name="Group 1329"/>
          <p:cNvGrpSpPr/>
          <p:nvPr/>
        </p:nvGrpSpPr>
        <p:grpSpPr>
          <a:xfrm>
            <a:off x="7963797" y="4453744"/>
            <a:ext cx="80558" cy="107180"/>
            <a:chOff x="6083810" y="4220404"/>
            <a:chExt cx="80558" cy="107180"/>
          </a:xfrm>
        </p:grpSpPr>
        <p:grpSp>
          <p:nvGrpSpPr>
            <p:cNvPr id="1331" name="Group 1330">
              <a:extLst>
                <a:ext uri="{FF2B5EF4-FFF2-40B4-BE49-F238E27FC236}">
                  <a16:creationId xmlns:a16="http://schemas.microsoft.com/office/drawing/2014/main" id="{95799BFC-B90C-4CA0-B324-BEA4445BAC9A}"/>
                </a:ext>
              </a:extLst>
            </p:cNvPr>
            <p:cNvGrpSpPr/>
            <p:nvPr/>
          </p:nvGrpSpPr>
          <p:grpSpPr>
            <a:xfrm>
              <a:off x="6083810" y="4220404"/>
              <a:ext cx="80558" cy="107180"/>
              <a:chOff x="3743571" y="3547166"/>
              <a:chExt cx="80558" cy="292864"/>
            </a:xfrm>
          </p:grpSpPr>
          <p:cxnSp>
            <p:nvCxnSpPr>
              <p:cNvPr id="1333" name="Straight Connector 1332">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34" name="Straight Connector 1333">
                <a:extLst>
                  <a:ext uri="{FF2B5EF4-FFF2-40B4-BE49-F238E27FC236}">
                    <a16:creationId xmlns:a16="http://schemas.microsoft.com/office/drawing/2014/main" id="{FEC6A13C-3600-4049-B1F0-9397AB2BC560}"/>
                  </a:ext>
                </a:extLst>
              </p:cNvPr>
              <p:cNvCxnSpPr/>
              <p:nvPr/>
            </p:nvCxnSpPr>
            <p:spPr>
              <a:xfrm>
                <a:off x="3743571" y="384003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35" name="Straight Connector 1334">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32" name="Oval 1331">
              <a:extLst>
                <a:ext uri="{FF2B5EF4-FFF2-40B4-BE49-F238E27FC236}">
                  <a16:creationId xmlns:a16="http://schemas.microsoft.com/office/drawing/2014/main" id="{BBAD1B1B-EC0E-45D0-BF94-12914B462DE4}"/>
                </a:ext>
              </a:extLst>
            </p:cNvPr>
            <p:cNvSpPr/>
            <p:nvPr/>
          </p:nvSpPr>
          <p:spPr>
            <a:xfrm>
              <a:off x="6089185" y="4244824"/>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36" name="Group 1335"/>
          <p:cNvGrpSpPr/>
          <p:nvPr/>
        </p:nvGrpSpPr>
        <p:grpSpPr>
          <a:xfrm>
            <a:off x="8174573" y="4533096"/>
            <a:ext cx="80558" cy="107180"/>
            <a:chOff x="6083810" y="4220404"/>
            <a:chExt cx="80558" cy="107180"/>
          </a:xfrm>
        </p:grpSpPr>
        <p:grpSp>
          <p:nvGrpSpPr>
            <p:cNvPr id="1337" name="Group 1336">
              <a:extLst>
                <a:ext uri="{FF2B5EF4-FFF2-40B4-BE49-F238E27FC236}">
                  <a16:creationId xmlns:a16="http://schemas.microsoft.com/office/drawing/2014/main" id="{95799BFC-B90C-4CA0-B324-BEA4445BAC9A}"/>
                </a:ext>
              </a:extLst>
            </p:cNvPr>
            <p:cNvGrpSpPr/>
            <p:nvPr/>
          </p:nvGrpSpPr>
          <p:grpSpPr>
            <a:xfrm>
              <a:off x="6083810" y="4220404"/>
              <a:ext cx="80558" cy="107180"/>
              <a:chOff x="3743571" y="3547166"/>
              <a:chExt cx="80558" cy="292864"/>
            </a:xfrm>
          </p:grpSpPr>
          <p:cxnSp>
            <p:nvCxnSpPr>
              <p:cNvPr id="1339" name="Straight Connector 1338">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40" name="Straight Connector 1339">
                <a:extLst>
                  <a:ext uri="{FF2B5EF4-FFF2-40B4-BE49-F238E27FC236}">
                    <a16:creationId xmlns:a16="http://schemas.microsoft.com/office/drawing/2014/main" id="{FEC6A13C-3600-4049-B1F0-9397AB2BC560}"/>
                  </a:ext>
                </a:extLst>
              </p:cNvPr>
              <p:cNvCxnSpPr/>
              <p:nvPr/>
            </p:nvCxnSpPr>
            <p:spPr>
              <a:xfrm>
                <a:off x="3743571" y="384003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41" name="Straight Connector 1340">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38" name="Oval 1337">
              <a:extLst>
                <a:ext uri="{FF2B5EF4-FFF2-40B4-BE49-F238E27FC236}">
                  <a16:creationId xmlns:a16="http://schemas.microsoft.com/office/drawing/2014/main" id="{BBAD1B1B-EC0E-45D0-BF94-12914B462DE4}"/>
                </a:ext>
              </a:extLst>
            </p:cNvPr>
            <p:cNvSpPr/>
            <p:nvPr/>
          </p:nvSpPr>
          <p:spPr>
            <a:xfrm>
              <a:off x="6089185" y="4244824"/>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42" name="Group 1341"/>
          <p:cNvGrpSpPr/>
          <p:nvPr/>
        </p:nvGrpSpPr>
        <p:grpSpPr>
          <a:xfrm>
            <a:off x="8389533" y="4580688"/>
            <a:ext cx="80558" cy="107180"/>
            <a:chOff x="6083810" y="4220404"/>
            <a:chExt cx="80558" cy="107180"/>
          </a:xfrm>
        </p:grpSpPr>
        <p:grpSp>
          <p:nvGrpSpPr>
            <p:cNvPr id="1343" name="Group 1342">
              <a:extLst>
                <a:ext uri="{FF2B5EF4-FFF2-40B4-BE49-F238E27FC236}">
                  <a16:creationId xmlns:a16="http://schemas.microsoft.com/office/drawing/2014/main" id="{95799BFC-B90C-4CA0-B324-BEA4445BAC9A}"/>
                </a:ext>
              </a:extLst>
            </p:cNvPr>
            <p:cNvGrpSpPr/>
            <p:nvPr/>
          </p:nvGrpSpPr>
          <p:grpSpPr>
            <a:xfrm>
              <a:off x="6083810" y="4220404"/>
              <a:ext cx="80558" cy="107180"/>
              <a:chOff x="3743571" y="3547166"/>
              <a:chExt cx="80558" cy="292864"/>
            </a:xfrm>
          </p:grpSpPr>
          <p:cxnSp>
            <p:nvCxnSpPr>
              <p:cNvPr id="1345" name="Straight Connector 1344">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46" name="Straight Connector 1345">
                <a:extLst>
                  <a:ext uri="{FF2B5EF4-FFF2-40B4-BE49-F238E27FC236}">
                    <a16:creationId xmlns:a16="http://schemas.microsoft.com/office/drawing/2014/main" id="{FEC6A13C-3600-4049-B1F0-9397AB2BC560}"/>
                  </a:ext>
                </a:extLst>
              </p:cNvPr>
              <p:cNvCxnSpPr/>
              <p:nvPr/>
            </p:nvCxnSpPr>
            <p:spPr>
              <a:xfrm>
                <a:off x="3743571" y="384003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47" name="Straight Connector 1346">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44" name="Oval 1343">
              <a:extLst>
                <a:ext uri="{FF2B5EF4-FFF2-40B4-BE49-F238E27FC236}">
                  <a16:creationId xmlns:a16="http://schemas.microsoft.com/office/drawing/2014/main" id="{BBAD1B1B-EC0E-45D0-BF94-12914B462DE4}"/>
                </a:ext>
              </a:extLst>
            </p:cNvPr>
            <p:cNvSpPr/>
            <p:nvPr/>
          </p:nvSpPr>
          <p:spPr>
            <a:xfrm>
              <a:off x="6089185" y="4244824"/>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48" name="Group 1347"/>
          <p:cNvGrpSpPr/>
          <p:nvPr/>
        </p:nvGrpSpPr>
        <p:grpSpPr>
          <a:xfrm>
            <a:off x="8604223" y="4626695"/>
            <a:ext cx="80558" cy="111944"/>
            <a:chOff x="6083810" y="4220407"/>
            <a:chExt cx="80558" cy="111944"/>
          </a:xfrm>
        </p:grpSpPr>
        <p:grpSp>
          <p:nvGrpSpPr>
            <p:cNvPr id="1349" name="Group 1348">
              <a:extLst>
                <a:ext uri="{FF2B5EF4-FFF2-40B4-BE49-F238E27FC236}">
                  <a16:creationId xmlns:a16="http://schemas.microsoft.com/office/drawing/2014/main" id="{95799BFC-B90C-4CA0-B324-BEA4445BAC9A}"/>
                </a:ext>
              </a:extLst>
            </p:cNvPr>
            <p:cNvGrpSpPr/>
            <p:nvPr/>
          </p:nvGrpSpPr>
          <p:grpSpPr>
            <a:xfrm>
              <a:off x="6083810" y="4220407"/>
              <a:ext cx="80558" cy="111944"/>
              <a:chOff x="3743571" y="3547166"/>
              <a:chExt cx="80558" cy="305881"/>
            </a:xfrm>
          </p:grpSpPr>
          <p:cxnSp>
            <p:nvCxnSpPr>
              <p:cNvPr id="1351" name="Straight Connector 1350">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2" name="Straight Connector 1351">
                <a:extLst>
                  <a:ext uri="{FF2B5EF4-FFF2-40B4-BE49-F238E27FC236}">
                    <a16:creationId xmlns:a16="http://schemas.microsoft.com/office/drawing/2014/main" id="{FEC6A13C-3600-4049-B1F0-9397AB2BC560}"/>
                  </a:ext>
                </a:extLst>
              </p:cNvPr>
              <p:cNvCxnSpPr/>
              <p:nvPr/>
            </p:nvCxnSpPr>
            <p:spPr>
              <a:xfrm>
                <a:off x="3743571" y="385304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3" name="Straight Connector 1352">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50" name="Oval 1349">
              <a:extLst>
                <a:ext uri="{FF2B5EF4-FFF2-40B4-BE49-F238E27FC236}">
                  <a16:creationId xmlns:a16="http://schemas.microsoft.com/office/drawing/2014/main" id="{BBAD1B1B-EC0E-45D0-BF94-12914B462DE4}"/>
                </a:ext>
              </a:extLst>
            </p:cNvPr>
            <p:cNvSpPr/>
            <p:nvPr/>
          </p:nvSpPr>
          <p:spPr>
            <a:xfrm>
              <a:off x="6089185" y="4244824"/>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54" name="Group 1353"/>
          <p:cNvGrpSpPr/>
          <p:nvPr/>
        </p:nvGrpSpPr>
        <p:grpSpPr>
          <a:xfrm>
            <a:off x="8816493" y="4706047"/>
            <a:ext cx="80558" cy="111944"/>
            <a:chOff x="6083810" y="4220407"/>
            <a:chExt cx="80558" cy="111944"/>
          </a:xfrm>
        </p:grpSpPr>
        <p:grpSp>
          <p:nvGrpSpPr>
            <p:cNvPr id="1355" name="Group 1354">
              <a:extLst>
                <a:ext uri="{FF2B5EF4-FFF2-40B4-BE49-F238E27FC236}">
                  <a16:creationId xmlns:a16="http://schemas.microsoft.com/office/drawing/2014/main" id="{95799BFC-B90C-4CA0-B324-BEA4445BAC9A}"/>
                </a:ext>
              </a:extLst>
            </p:cNvPr>
            <p:cNvGrpSpPr/>
            <p:nvPr/>
          </p:nvGrpSpPr>
          <p:grpSpPr>
            <a:xfrm>
              <a:off x="6083810" y="4220407"/>
              <a:ext cx="80558" cy="111944"/>
              <a:chOff x="3743571" y="3547166"/>
              <a:chExt cx="80558" cy="305881"/>
            </a:xfrm>
          </p:grpSpPr>
          <p:cxnSp>
            <p:nvCxnSpPr>
              <p:cNvPr id="1357" name="Straight Connector 1356">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8" name="Straight Connector 1357">
                <a:extLst>
                  <a:ext uri="{FF2B5EF4-FFF2-40B4-BE49-F238E27FC236}">
                    <a16:creationId xmlns:a16="http://schemas.microsoft.com/office/drawing/2014/main" id="{FEC6A13C-3600-4049-B1F0-9397AB2BC560}"/>
                  </a:ext>
                </a:extLst>
              </p:cNvPr>
              <p:cNvCxnSpPr/>
              <p:nvPr/>
            </p:nvCxnSpPr>
            <p:spPr>
              <a:xfrm>
                <a:off x="3743571" y="385304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9" name="Straight Connector 1358">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56" name="Oval 1355">
              <a:extLst>
                <a:ext uri="{FF2B5EF4-FFF2-40B4-BE49-F238E27FC236}">
                  <a16:creationId xmlns:a16="http://schemas.microsoft.com/office/drawing/2014/main" id="{BBAD1B1B-EC0E-45D0-BF94-12914B462DE4}"/>
                </a:ext>
              </a:extLst>
            </p:cNvPr>
            <p:cNvSpPr/>
            <p:nvPr/>
          </p:nvSpPr>
          <p:spPr>
            <a:xfrm>
              <a:off x="6089185" y="4248000"/>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60" name="Group 1359"/>
          <p:cNvGrpSpPr/>
          <p:nvPr/>
        </p:nvGrpSpPr>
        <p:grpSpPr>
          <a:xfrm>
            <a:off x="9029009" y="4819009"/>
            <a:ext cx="80558" cy="111944"/>
            <a:chOff x="6083810" y="4220407"/>
            <a:chExt cx="80558" cy="111944"/>
          </a:xfrm>
        </p:grpSpPr>
        <p:grpSp>
          <p:nvGrpSpPr>
            <p:cNvPr id="1361" name="Group 1360">
              <a:extLst>
                <a:ext uri="{FF2B5EF4-FFF2-40B4-BE49-F238E27FC236}">
                  <a16:creationId xmlns:a16="http://schemas.microsoft.com/office/drawing/2014/main" id="{95799BFC-B90C-4CA0-B324-BEA4445BAC9A}"/>
                </a:ext>
              </a:extLst>
            </p:cNvPr>
            <p:cNvGrpSpPr/>
            <p:nvPr/>
          </p:nvGrpSpPr>
          <p:grpSpPr>
            <a:xfrm>
              <a:off x="6083810" y="4220407"/>
              <a:ext cx="80558" cy="111944"/>
              <a:chOff x="3743571" y="3547166"/>
              <a:chExt cx="80558" cy="305881"/>
            </a:xfrm>
          </p:grpSpPr>
          <p:cxnSp>
            <p:nvCxnSpPr>
              <p:cNvPr id="1363" name="Straight Connector 1362">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64" name="Straight Connector 1363">
                <a:extLst>
                  <a:ext uri="{FF2B5EF4-FFF2-40B4-BE49-F238E27FC236}">
                    <a16:creationId xmlns:a16="http://schemas.microsoft.com/office/drawing/2014/main" id="{FEC6A13C-3600-4049-B1F0-9397AB2BC560}"/>
                  </a:ext>
                </a:extLst>
              </p:cNvPr>
              <p:cNvCxnSpPr/>
              <p:nvPr/>
            </p:nvCxnSpPr>
            <p:spPr>
              <a:xfrm>
                <a:off x="3743571" y="385304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65" name="Straight Connector 1364">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62" name="Oval 1361">
              <a:extLst>
                <a:ext uri="{FF2B5EF4-FFF2-40B4-BE49-F238E27FC236}">
                  <a16:creationId xmlns:a16="http://schemas.microsoft.com/office/drawing/2014/main" id="{BBAD1B1B-EC0E-45D0-BF94-12914B462DE4}"/>
                </a:ext>
              </a:extLst>
            </p:cNvPr>
            <p:cNvSpPr/>
            <p:nvPr/>
          </p:nvSpPr>
          <p:spPr>
            <a:xfrm>
              <a:off x="6089185" y="4248000"/>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66" name="Group 1365"/>
          <p:cNvGrpSpPr/>
          <p:nvPr/>
        </p:nvGrpSpPr>
        <p:grpSpPr>
          <a:xfrm>
            <a:off x="9239362" y="4963888"/>
            <a:ext cx="80558" cy="111944"/>
            <a:chOff x="6083810" y="4220407"/>
            <a:chExt cx="80558" cy="111944"/>
          </a:xfrm>
        </p:grpSpPr>
        <p:grpSp>
          <p:nvGrpSpPr>
            <p:cNvPr id="1367" name="Group 1366">
              <a:extLst>
                <a:ext uri="{FF2B5EF4-FFF2-40B4-BE49-F238E27FC236}">
                  <a16:creationId xmlns:a16="http://schemas.microsoft.com/office/drawing/2014/main" id="{95799BFC-B90C-4CA0-B324-BEA4445BAC9A}"/>
                </a:ext>
              </a:extLst>
            </p:cNvPr>
            <p:cNvGrpSpPr/>
            <p:nvPr/>
          </p:nvGrpSpPr>
          <p:grpSpPr>
            <a:xfrm>
              <a:off x="6083810" y="4220407"/>
              <a:ext cx="80558" cy="111944"/>
              <a:chOff x="3743571" y="3547166"/>
              <a:chExt cx="80558" cy="305881"/>
            </a:xfrm>
          </p:grpSpPr>
          <p:cxnSp>
            <p:nvCxnSpPr>
              <p:cNvPr id="1369" name="Straight Connector 1368">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70" name="Straight Connector 1369">
                <a:extLst>
                  <a:ext uri="{FF2B5EF4-FFF2-40B4-BE49-F238E27FC236}">
                    <a16:creationId xmlns:a16="http://schemas.microsoft.com/office/drawing/2014/main" id="{FEC6A13C-3600-4049-B1F0-9397AB2BC560}"/>
                  </a:ext>
                </a:extLst>
              </p:cNvPr>
              <p:cNvCxnSpPr/>
              <p:nvPr/>
            </p:nvCxnSpPr>
            <p:spPr>
              <a:xfrm>
                <a:off x="3743571" y="385304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71" name="Straight Connector 1370">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68" name="Oval 1367">
              <a:extLst>
                <a:ext uri="{FF2B5EF4-FFF2-40B4-BE49-F238E27FC236}">
                  <a16:creationId xmlns:a16="http://schemas.microsoft.com/office/drawing/2014/main" id="{BBAD1B1B-EC0E-45D0-BF94-12914B462DE4}"/>
                </a:ext>
              </a:extLst>
            </p:cNvPr>
            <p:cNvSpPr/>
            <p:nvPr/>
          </p:nvSpPr>
          <p:spPr>
            <a:xfrm>
              <a:off x="6089185" y="4244824"/>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72" name="Group 1371"/>
          <p:cNvGrpSpPr/>
          <p:nvPr/>
        </p:nvGrpSpPr>
        <p:grpSpPr>
          <a:xfrm>
            <a:off x="9453853" y="5014658"/>
            <a:ext cx="80558" cy="118296"/>
            <a:chOff x="6083810" y="4220409"/>
            <a:chExt cx="80558" cy="118296"/>
          </a:xfrm>
        </p:grpSpPr>
        <p:grpSp>
          <p:nvGrpSpPr>
            <p:cNvPr id="1373" name="Group 1372">
              <a:extLst>
                <a:ext uri="{FF2B5EF4-FFF2-40B4-BE49-F238E27FC236}">
                  <a16:creationId xmlns:a16="http://schemas.microsoft.com/office/drawing/2014/main" id="{95799BFC-B90C-4CA0-B324-BEA4445BAC9A}"/>
                </a:ext>
              </a:extLst>
            </p:cNvPr>
            <p:cNvGrpSpPr/>
            <p:nvPr/>
          </p:nvGrpSpPr>
          <p:grpSpPr>
            <a:xfrm>
              <a:off x="6083810" y="4220409"/>
              <a:ext cx="80558" cy="118296"/>
              <a:chOff x="3743571" y="3547166"/>
              <a:chExt cx="80558" cy="323237"/>
            </a:xfrm>
          </p:grpSpPr>
          <p:cxnSp>
            <p:nvCxnSpPr>
              <p:cNvPr id="1375" name="Straight Connector 1374">
                <a:extLst>
                  <a:ext uri="{FF2B5EF4-FFF2-40B4-BE49-F238E27FC236}">
                    <a16:creationId xmlns:a16="http://schemas.microsoft.com/office/drawing/2014/main" id="{3F28E75A-CEA8-4C79-A999-AABB2A118C8D}"/>
                  </a:ext>
                </a:extLst>
              </p:cNvPr>
              <p:cNvCxnSpPr>
                <a:cxnSpLocks/>
              </p:cNvCxnSpPr>
              <p:nvPr/>
            </p:nvCxnSpPr>
            <p:spPr>
              <a:xfrm>
                <a:off x="3783850" y="3547166"/>
                <a:ext cx="0" cy="322543"/>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76" name="Straight Connector 1375">
                <a:extLst>
                  <a:ext uri="{FF2B5EF4-FFF2-40B4-BE49-F238E27FC236}">
                    <a16:creationId xmlns:a16="http://schemas.microsoft.com/office/drawing/2014/main" id="{FEC6A13C-3600-4049-B1F0-9397AB2BC560}"/>
                  </a:ext>
                </a:extLst>
              </p:cNvPr>
              <p:cNvCxnSpPr/>
              <p:nvPr/>
            </p:nvCxnSpPr>
            <p:spPr>
              <a:xfrm>
                <a:off x="3743571" y="387040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77" name="Straight Connector 1376">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74" name="Oval 1373">
              <a:extLst>
                <a:ext uri="{FF2B5EF4-FFF2-40B4-BE49-F238E27FC236}">
                  <a16:creationId xmlns:a16="http://schemas.microsoft.com/office/drawing/2014/main" id="{BBAD1B1B-EC0E-45D0-BF94-12914B462DE4}"/>
                </a:ext>
              </a:extLst>
            </p:cNvPr>
            <p:cNvSpPr/>
            <p:nvPr/>
          </p:nvSpPr>
          <p:spPr>
            <a:xfrm>
              <a:off x="6089185" y="4251176"/>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78" name="Group 1377"/>
          <p:cNvGrpSpPr/>
          <p:nvPr/>
        </p:nvGrpSpPr>
        <p:grpSpPr>
          <a:xfrm>
            <a:off x="9665000" y="5037405"/>
            <a:ext cx="80558" cy="123060"/>
            <a:chOff x="6083810" y="4220409"/>
            <a:chExt cx="80558" cy="123060"/>
          </a:xfrm>
        </p:grpSpPr>
        <p:grpSp>
          <p:nvGrpSpPr>
            <p:cNvPr id="1379" name="Group 1378">
              <a:extLst>
                <a:ext uri="{FF2B5EF4-FFF2-40B4-BE49-F238E27FC236}">
                  <a16:creationId xmlns:a16="http://schemas.microsoft.com/office/drawing/2014/main" id="{95799BFC-B90C-4CA0-B324-BEA4445BAC9A}"/>
                </a:ext>
              </a:extLst>
            </p:cNvPr>
            <p:cNvGrpSpPr/>
            <p:nvPr/>
          </p:nvGrpSpPr>
          <p:grpSpPr>
            <a:xfrm>
              <a:off x="6083810" y="4220409"/>
              <a:ext cx="80558" cy="123060"/>
              <a:chOff x="3743571" y="3547166"/>
              <a:chExt cx="80558" cy="336254"/>
            </a:xfrm>
          </p:grpSpPr>
          <p:cxnSp>
            <p:nvCxnSpPr>
              <p:cNvPr id="1381" name="Straight Connector 1380">
                <a:extLst>
                  <a:ext uri="{FF2B5EF4-FFF2-40B4-BE49-F238E27FC236}">
                    <a16:creationId xmlns:a16="http://schemas.microsoft.com/office/drawing/2014/main" id="{3F28E75A-CEA8-4C79-A999-AABB2A118C8D}"/>
                  </a:ext>
                </a:extLst>
              </p:cNvPr>
              <p:cNvCxnSpPr>
                <a:cxnSpLocks/>
              </p:cNvCxnSpPr>
              <p:nvPr/>
            </p:nvCxnSpPr>
            <p:spPr>
              <a:xfrm>
                <a:off x="3783850" y="3547166"/>
                <a:ext cx="0" cy="336254"/>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82" name="Straight Connector 1381">
                <a:extLst>
                  <a:ext uri="{FF2B5EF4-FFF2-40B4-BE49-F238E27FC236}">
                    <a16:creationId xmlns:a16="http://schemas.microsoft.com/office/drawing/2014/main" id="{FEC6A13C-3600-4049-B1F0-9397AB2BC560}"/>
                  </a:ext>
                </a:extLst>
              </p:cNvPr>
              <p:cNvCxnSpPr/>
              <p:nvPr/>
            </p:nvCxnSpPr>
            <p:spPr>
              <a:xfrm>
                <a:off x="3743571" y="388342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83" name="Straight Connector 1382">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80" name="Oval 1379">
              <a:extLst>
                <a:ext uri="{FF2B5EF4-FFF2-40B4-BE49-F238E27FC236}">
                  <a16:creationId xmlns:a16="http://schemas.microsoft.com/office/drawing/2014/main" id="{BBAD1B1B-EC0E-45D0-BF94-12914B462DE4}"/>
                </a:ext>
              </a:extLst>
            </p:cNvPr>
            <p:cNvSpPr/>
            <p:nvPr/>
          </p:nvSpPr>
          <p:spPr>
            <a:xfrm>
              <a:off x="6089185" y="4254352"/>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13" name="Group 612"/>
          <p:cNvGrpSpPr/>
          <p:nvPr/>
        </p:nvGrpSpPr>
        <p:grpSpPr>
          <a:xfrm>
            <a:off x="7536896" y="4111265"/>
            <a:ext cx="80558" cy="64950"/>
            <a:chOff x="6090686" y="4111265"/>
            <a:chExt cx="80558" cy="64950"/>
          </a:xfrm>
        </p:grpSpPr>
        <p:grpSp>
          <p:nvGrpSpPr>
            <p:cNvPr id="1143" name="Group 1142">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145" name="Straight Connector 1144">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6" name="Straight Connector 1145">
                <a:extLst>
                  <a:ext uri="{FF2B5EF4-FFF2-40B4-BE49-F238E27FC236}">
                    <a16:creationId xmlns:a16="http://schemas.microsoft.com/office/drawing/2014/main" id="{FEC6A13C-3600-4049-B1F0-9397AB2BC560}"/>
                  </a:ext>
                </a:extLst>
              </p:cNvPr>
              <p:cNvCxnSpPr/>
              <p:nvPr/>
            </p:nvCxnSpPr>
            <p:spPr>
              <a:xfrm>
                <a:off x="3743571" y="372287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7" name="Straight Connector 1146">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89" name="Oval 1188">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8" name="Freeform 7"/>
          <p:cNvSpPr/>
          <p:nvPr/>
        </p:nvSpPr>
        <p:spPr>
          <a:xfrm>
            <a:off x="7361239" y="4164013"/>
            <a:ext cx="2344737" cy="938212"/>
          </a:xfrm>
          <a:custGeom>
            <a:avLst/>
            <a:gdLst>
              <a:gd name="connsiteX0" fmla="*/ 0 w 2344737"/>
              <a:gd name="connsiteY0" fmla="*/ 0 h 938212"/>
              <a:gd name="connsiteX1" fmla="*/ 217487 w 2344737"/>
              <a:gd name="connsiteY1" fmla="*/ 106362 h 938212"/>
              <a:gd name="connsiteX2" fmla="*/ 430212 w 2344737"/>
              <a:gd name="connsiteY2" fmla="*/ 247650 h 938212"/>
              <a:gd name="connsiteX3" fmla="*/ 642937 w 2344737"/>
              <a:gd name="connsiteY3" fmla="*/ 342900 h 938212"/>
              <a:gd name="connsiteX4" fmla="*/ 855662 w 2344737"/>
              <a:gd name="connsiteY4" fmla="*/ 422275 h 938212"/>
              <a:gd name="connsiteX5" fmla="*/ 1069975 w 2344737"/>
              <a:gd name="connsiteY5" fmla="*/ 468312 h 938212"/>
              <a:gd name="connsiteX6" fmla="*/ 1284287 w 2344737"/>
              <a:gd name="connsiteY6" fmla="*/ 515937 h 938212"/>
              <a:gd name="connsiteX7" fmla="*/ 1497012 w 2344737"/>
              <a:gd name="connsiteY7" fmla="*/ 598487 h 938212"/>
              <a:gd name="connsiteX8" fmla="*/ 1709737 w 2344737"/>
              <a:gd name="connsiteY8" fmla="*/ 711200 h 938212"/>
              <a:gd name="connsiteX9" fmla="*/ 1919287 w 2344737"/>
              <a:gd name="connsiteY9" fmla="*/ 852487 h 938212"/>
              <a:gd name="connsiteX10" fmla="*/ 2135187 w 2344737"/>
              <a:gd name="connsiteY10" fmla="*/ 911225 h 938212"/>
              <a:gd name="connsiteX11" fmla="*/ 2344737 w 2344737"/>
              <a:gd name="connsiteY11" fmla="*/ 938212 h 93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4737" h="938212">
                <a:moveTo>
                  <a:pt x="0" y="0"/>
                </a:moveTo>
                <a:lnTo>
                  <a:pt x="217487" y="106362"/>
                </a:lnTo>
                <a:lnTo>
                  <a:pt x="430212" y="247650"/>
                </a:lnTo>
                <a:lnTo>
                  <a:pt x="642937" y="342900"/>
                </a:lnTo>
                <a:lnTo>
                  <a:pt x="855662" y="422275"/>
                </a:lnTo>
                <a:lnTo>
                  <a:pt x="1069975" y="468312"/>
                </a:lnTo>
                <a:lnTo>
                  <a:pt x="1284287" y="515937"/>
                </a:lnTo>
                <a:lnTo>
                  <a:pt x="1497012" y="598487"/>
                </a:lnTo>
                <a:lnTo>
                  <a:pt x="1709737" y="711200"/>
                </a:lnTo>
                <a:lnTo>
                  <a:pt x="1919287" y="852487"/>
                </a:lnTo>
                <a:lnTo>
                  <a:pt x="2135187" y="911225"/>
                </a:lnTo>
                <a:lnTo>
                  <a:pt x="2344737" y="938212"/>
                </a:lnTo>
              </a:path>
            </a:pathLst>
          </a:cu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eeform 8"/>
          <p:cNvSpPr/>
          <p:nvPr/>
        </p:nvSpPr>
        <p:spPr>
          <a:xfrm>
            <a:off x="7361239" y="3695701"/>
            <a:ext cx="2346325" cy="466725"/>
          </a:xfrm>
          <a:custGeom>
            <a:avLst/>
            <a:gdLst>
              <a:gd name="connsiteX0" fmla="*/ 0 w 2346325"/>
              <a:gd name="connsiteY0" fmla="*/ 466725 h 466725"/>
              <a:gd name="connsiteX1" fmla="*/ 215900 w 2346325"/>
              <a:gd name="connsiteY1" fmla="*/ 446088 h 466725"/>
              <a:gd name="connsiteX2" fmla="*/ 428625 w 2346325"/>
              <a:gd name="connsiteY2" fmla="*/ 415925 h 466725"/>
              <a:gd name="connsiteX3" fmla="*/ 644525 w 2346325"/>
              <a:gd name="connsiteY3" fmla="*/ 381000 h 466725"/>
              <a:gd name="connsiteX4" fmla="*/ 854075 w 2346325"/>
              <a:gd name="connsiteY4" fmla="*/ 357188 h 466725"/>
              <a:gd name="connsiteX5" fmla="*/ 1068387 w 2346325"/>
              <a:gd name="connsiteY5" fmla="*/ 344488 h 466725"/>
              <a:gd name="connsiteX6" fmla="*/ 1282700 w 2346325"/>
              <a:gd name="connsiteY6" fmla="*/ 323850 h 466725"/>
              <a:gd name="connsiteX7" fmla="*/ 1495425 w 2346325"/>
              <a:gd name="connsiteY7" fmla="*/ 273050 h 466725"/>
              <a:gd name="connsiteX8" fmla="*/ 1708150 w 2346325"/>
              <a:gd name="connsiteY8" fmla="*/ 188913 h 466725"/>
              <a:gd name="connsiteX9" fmla="*/ 1919287 w 2346325"/>
              <a:gd name="connsiteY9" fmla="*/ 57150 h 466725"/>
              <a:gd name="connsiteX10" fmla="*/ 2133600 w 2346325"/>
              <a:gd name="connsiteY10" fmla="*/ 9525 h 466725"/>
              <a:gd name="connsiteX11" fmla="*/ 2346325 w 2346325"/>
              <a:gd name="connsiteY11"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6325" h="466725">
                <a:moveTo>
                  <a:pt x="0" y="466725"/>
                </a:moveTo>
                <a:lnTo>
                  <a:pt x="215900" y="446088"/>
                </a:lnTo>
                <a:lnTo>
                  <a:pt x="428625" y="415925"/>
                </a:lnTo>
                <a:lnTo>
                  <a:pt x="644525" y="381000"/>
                </a:lnTo>
                <a:lnTo>
                  <a:pt x="854075" y="357188"/>
                </a:lnTo>
                <a:lnTo>
                  <a:pt x="1068387" y="344488"/>
                </a:lnTo>
                <a:lnTo>
                  <a:pt x="1282700" y="323850"/>
                </a:lnTo>
                <a:lnTo>
                  <a:pt x="1495425" y="273050"/>
                </a:lnTo>
                <a:lnTo>
                  <a:pt x="1708150" y="188913"/>
                </a:lnTo>
                <a:lnTo>
                  <a:pt x="1919287" y="57150"/>
                </a:lnTo>
                <a:lnTo>
                  <a:pt x="2133600" y="9525"/>
                </a:lnTo>
                <a:lnTo>
                  <a:pt x="2346325" y="0"/>
                </a:lnTo>
              </a:path>
            </a:pathLst>
          </a:cu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eeform 9"/>
          <p:cNvSpPr/>
          <p:nvPr/>
        </p:nvSpPr>
        <p:spPr>
          <a:xfrm>
            <a:off x="7359651" y="4160839"/>
            <a:ext cx="2346325" cy="477837"/>
          </a:xfrm>
          <a:custGeom>
            <a:avLst/>
            <a:gdLst>
              <a:gd name="connsiteX0" fmla="*/ 0 w 2346325"/>
              <a:gd name="connsiteY0" fmla="*/ 0 h 477837"/>
              <a:gd name="connsiteX1" fmla="*/ 215900 w 2346325"/>
              <a:gd name="connsiteY1" fmla="*/ 92075 h 477837"/>
              <a:gd name="connsiteX2" fmla="*/ 430213 w 2346325"/>
              <a:gd name="connsiteY2" fmla="*/ 195262 h 477837"/>
              <a:gd name="connsiteX3" fmla="*/ 646113 w 2346325"/>
              <a:gd name="connsiteY3" fmla="*/ 261937 h 477837"/>
              <a:gd name="connsiteX4" fmla="*/ 855663 w 2346325"/>
              <a:gd name="connsiteY4" fmla="*/ 320675 h 477837"/>
              <a:gd name="connsiteX5" fmla="*/ 1069975 w 2346325"/>
              <a:gd name="connsiteY5" fmla="*/ 354012 h 477837"/>
              <a:gd name="connsiteX6" fmla="*/ 1284288 w 2346325"/>
              <a:gd name="connsiteY6" fmla="*/ 377825 h 477837"/>
              <a:gd name="connsiteX7" fmla="*/ 1498600 w 2346325"/>
              <a:gd name="connsiteY7" fmla="*/ 407987 h 477837"/>
              <a:gd name="connsiteX8" fmla="*/ 1709738 w 2346325"/>
              <a:gd name="connsiteY8" fmla="*/ 430212 h 477837"/>
              <a:gd name="connsiteX9" fmla="*/ 1920875 w 2346325"/>
              <a:gd name="connsiteY9" fmla="*/ 450850 h 477837"/>
              <a:gd name="connsiteX10" fmla="*/ 2135188 w 2346325"/>
              <a:gd name="connsiteY10" fmla="*/ 458787 h 477837"/>
              <a:gd name="connsiteX11" fmla="*/ 2346325 w 2346325"/>
              <a:gd name="connsiteY11" fmla="*/ 477837 h 47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6325" h="477837">
                <a:moveTo>
                  <a:pt x="0" y="0"/>
                </a:moveTo>
                <a:lnTo>
                  <a:pt x="215900" y="92075"/>
                </a:lnTo>
                <a:lnTo>
                  <a:pt x="430213" y="195262"/>
                </a:lnTo>
                <a:lnTo>
                  <a:pt x="646113" y="261937"/>
                </a:lnTo>
                <a:lnTo>
                  <a:pt x="855663" y="320675"/>
                </a:lnTo>
                <a:lnTo>
                  <a:pt x="1069975" y="354012"/>
                </a:lnTo>
                <a:lnTo>
                  <a:pt x="1284288" y="377825"/>
                </a:lnTo>
                <a:lnTo>
                  <a:pt x="1498600" y="407987"/>
                </a:lnTo>
                <a:lnTo>
                  <a:pt x="1709738" y="430212"/>
                </a:lnTo>
                <a:lnTo>
                  <a:pt x="1920875" y="450850"/>
                </a:lnTo>
                <a:lnTo>
                  <a:pt x="2135188" y="458787"/>
                </a:lnTo>
                <a:lnTo>
                  <a:pt x="2346325" y="477837"/>
                </a:lnTo>
              </a:path>
            </a:pathLst>
          </a:custGeom>
          <a:noFill/>
          <a:ln w="254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262" name="Group 1261"/>
          <p:cNvGrpSpPr/>
          <p:nvPr/>
        </p:nvGrpSpPr>
        <p:grpSpPr>
          <a:xfrm>
            <a:off x="7963797" y="4388483"/>
            <a:ext cx="80558" cy="70656"/>
            <a:chOff x="6090686" y="4111270"/>
            <a:chExt cx="80558" cy="70656"/>
          </a:xfrm>
        </p:grpSpPr>
        <p:grpSp>
          <p:nvGrpSpPr>
            <p:cNvPr id="1263" name="Group 1262">
              <a:extLst>
                <a:ext uri="{FF2B5EF4-FFF2-40B4-BE49-F238E27FC236}">
                  <a16:creationId xmlns:a16="http://schemas.microsoft.com/office/drawing/2014/main" id="{95799BFC-B90C-4CA0-B324-BEA4445BAC9A}"/>
                </a:ext>
              </a:extLst>
            </p:cNvPr>
            <p:cNvGrpSpPr/>
            <p:nvPr/>
          </p:nvGrpSpPr>
          <p:grpSpPr>
            <a:xfrm>
              <a:off x="6090686" y="4111270"/>
              <a:ext cx="80558" cy="70656"/>
              <a:chOff x="3743571" y="3547166"/>
              <a:chExt cx="80558" cy="193067"/>
            </a:xfrm>
          </p:grpSpPr>
          <p:cxnSp>
            <p:nvCxnSpPr>
              <p:cNvPr id="1265" name="Straight Connector 1264">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66" name="Straight Connector 1265">
                <a:extLst>
                  <a:ext uri="{FF2B5EF4-FFF2-40B4-BE49-F238E27FC236}">
                    <a16:creationId xmlns:a16="http://schemas.microsoft.com/office/drawing/2014/main" id="{FEC6A13C-3600-4049-B1F0-9397AB2BC560}"/>
                  </a:ext>
                </a:extLst>
              </p:cNvPr>
              <p:cNvCxnSpPr/>
              <p:nvPr/>
            </p:nvCxnSpPr>
            <p:spPr>
              <a:xfrm>
                <a:off x="3743571" y="374023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67" name="Straight Connector 1266">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64" name="Oval 1263">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68" name="Group 1267"/>
          <p:cNvGrpSpPr/>
          <p:nvPr/>
        </p:nvGrpSpPr>
        <p:grpSpPr>
          <a:xfrm>
            <a:off x="8174573" y="4444077"/>
            <a:ext cx="80558" cy="64952"/>
            <a:chOff x="6090686" y="4111263"/>
            <a:chExt cx="80558" cy="64952"/>
          </a:xfrm>
        </p:grpSpPr>
        <p:grpSp>
          <p:nvGrpSpPr>
            <p:cNvPr id="1269" name="Group 1268">
              <a:extLst>
                <a:ext uri="{FF2B5EF4-FFF2-40B4-BE49-F238E27FC236}">
                  <a16:creationId xmlns:a16="http://schemas.microsoft.com/office/drawing/2014/main" id="{95799BFC-B90C-4CA0-B324-BEA4445BAC9A}"/>
                </a:ext>
              </a:extLst>
            </p:cNvPr>
            <p:cNvGrpSpPr/>
            <p:nvPr/>
          </p:nvGrpSpPr>
          <p:grpSpPr>
            <a:xfrm>
              <a:off x="6090686" y="4111263"/>
              <a:ext cx="80558" cy="64305"/>
              <a:chOff x="3743571" y="3547166"/>
              <a:chExt cx="80558" cy="175714"/>
            </a:xfrm>
          </p:grpSpPr>
          <p:cxnSp>
            <p:nvCxnSpPr>
              <p:cNvPr id="1271" name="Straight Connector 1270">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72" name="Straight Connector 1271">
                <a:extLst>
                  <a:ext uri="{FF2B5EF4-FFF2-40B4-BE49-F238E27FC236}">
                    <a16:creationId xmlns:a16="http://schemas.microsoft.com/office/drawing/2014/main" id="{FEC6A13C-3600-4049-B1F0-9397AB2BC560}"/>
                  </a:ext>
                </a:extLst>
              </p:cNvPr>
              <p:cNvCxnSpPr/>
              <p:nvPr/>
            </p:nvCxnSpPr>
            <p:spPr>
              <a:xfrm>
                <a:off x="3743571" y="372288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73" name="Straight Connector 1272">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70" name="Oval 1269">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74" name="Group 1273"/>
          <p:cNvGrpSpPr/>
          <p:nvPr/>
        </p:nvGrpSpPr>
        <p:grpSpPr>
          <a:xfrm>
            <a:off x="8389533" y="4480796"/>
            <a:ext cx="80558" cy="65892"/>
            <a:chOff x="6090686" y="4111267"/>
            <a:chExt cx="80558" cy="65892"/>
          </a:xfrm>
        </p:grpSpPr>
        <p:grpSp>
          <p:nvGrpSpPr>
            <p:cNvPr id="1275" name="Group 1274">
              <a:extLst>
                <a:ext uri="{FF2B5EF4-FFF2-40B4-BE49-F238E27FC236}">
                  <a16:creationId xmlns:a16="http://schemas.microsoft.com/office/drawing/2014/main" id="{95799BFC-B90C-4CA0-B324-BEA4445BAC9A}"/>
                </a:ext>
              </a:extLst>
            </p:cNvPr>
            <p:cNvGrpSpPr/>
            <p:nvPr/>
          </p:nvGrpSpPr>
          <p:grpSpPr>
            <a:xfrm>
              <a:off x="6090686" y="4111267"/>
              <a:ext cx="80558" cy="65892"/>
              <a:chOff x="3743571" y="3547166"/>
              <a:chExt cx="80558" cy="180050"/>
            </a:xfrm>
          </p:grpSpPr>
          <p:cxnSp>
            <p:nvCxnSpPr>
              <p:cNvPr id="1277" name="Straight Connector 1276">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78" name="Straight Connector 1277">
                <a:extLst>
                  <a:ext uri="{FF2B5EF4-FFF2-40B4-BE49-F238E27FC236}">
                    <a16:creationId xmlns:a16="http://schemas.microsoft.com/office/drawing/2014/main" id="{FEC6A13C-3600-4049-B1F0-9397AB2BC560}"/>
                  </a:ext>
                </a:extLst>
              </p:cNvPr>
              <p:cNvCxnSpPr/>
              <p:nvPr/>
            </p:nvCxnSpPr>
            <p:spPr>
              <a:xfrm>
                <a:off x="3743571" y="372721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79" name="Straight Connector 1278">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76" name="Oval 1275">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80" name="Group 1279"/>
          <p:cNvGrpSpPr/>
          <p:nvPr/>
        </p:nvGrpSpPr>
        <p:grpSpPr>
          <a:xfrm>
            <a:off x="8604223" y="4504565"/>
            <a:ext cx="80558" cy="70656"/>
            <a:chOff x="6090686" y="4111270"/>
            <a:chExt cx="80558" cy="70656"/>
          </a:xfrm>
        </p:grpSpPr>
        <p:grpSp>
          <p:nvGrpSpPr>
            <p:cNvPr id="1281" name="Group 1280">
              <a:extLst>
                <a:ext uri="{FF2B5EF4-FFF2-40B4-BE49-F238E27FC236}">
                  <a16:creationId xmlns:a16="http://schemas.microsoft.com/office/drawing/2014/main" id="{95799BFC-B90C-4CA0-B324-BEA4445BAC9A}"/>
                </a:ext>
              </a:extLst>
            </p:cNvPr>
            <p:cNvGrpSpPr/>
            <p:nvPr/>
          </p:nvGrpSpPr>
          <p:grpSpPr>
            <a:xfrm>
              <a:off x="6090686" y="4111270"/>
              <a:ext cx="80558" cy="70656"/>
              <a:chOff x="3743571" y="3547166"/>
              <a:chExt cx="80558" cy="193067"/>
            </a:xfrm>
          </p:grpSpPr>
          <p:cxnSp>
            <p:nvCxnSpPr>
              <p:cNvPr id="1283" name="Straight Connector 1282">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84" name="Straight Connector 1283">
                <a:extLst>
                  <a:ext uri="{FF2B5EF4-FFF2-40B4-BE49-F238E27FC236}">
                    <a16:creationId xmlns:a16="http://schemas.microsoft.com/office/drawing/2014/main" id="{FEC6A13C-3600-4049-B1F0-9397AB2BC560}"/>
                  </a:ext>
                </a:extLst>
              </p:cNvPr>
              <p:cNvCxnSpPr/>
              <p:nvPr/>
            </p:nvCxnSpPr>
            <p:spPr>
              <a:xfrm>
                <a:off x="3743571" y="374023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85" name="Straight Connector 1284">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82" name="Oval 1281">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86" name="Group 1285"/>
          <p:cNvGrpSpPr/>
          <p:nvPr/>
        </p:nvGrpSpPr>
        <p:grpSpPr>
          <a:xfrm>
            <a:off x="8816493" y="4536277"/>
            <a:ext cx="80558" cy="70656"/>
            <a:chOff x="6090686" y="4111270"/>
            <a:chExt cx="80558" cy="70656"/>
          </a:xfrm>
        </p:grpSpPr>
        <p:grpSp>
          <p:nvGrpSpPr>
            <p:cNvPr id="1287" name="Group 1286">
              <a:extLst>
                <a:ext uri="{FF2B5EF4-FFF2-40B4-BE49-F238E27FC236}">
                  <a16:creationId xmlns:a16="http://schemas.microsoft.com/office/drawing/2014/main" id="{95799BFC-B90C-4CA0-B324-BEA4445BAC9A}"/>
                </a:ext>
              </a:extLst>
            </p:cNvPr>
            <p:cNvGrpSpPr/>
            <p:nvPr/>
          </p:nvGrpSpPr>
          <p:grpSpPr>
            <a:xfrm>
              <a:off x="6090686" y="4111270"/>
              <a:ext cx="80558" cy="70656"/>
              <a:chOff x="3743571" y="3547166"/>
              <a:chExt cx="80558" cy="193067"/>
            </a:xfrm>
          </p:grpSpPr>
          <p:cxnSp>
            <p:nvCxnSpPr>
              <p:cNvPr id="1289" name="Straight Connector 1288">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0" name="Straight Connector 1289">
                <a:extLst>
                  <a:ext uri="{FF2B5EF4-FFF2-40B4-BE49-F238E27FC236}">
                    <a16:creationId xmlns:a16="http://schemas.microsoft.com/office/drawing/2014/main" id="{FEC6A13C-3600-4049-B1F0-9397AB2BC560}"/>
                  </a:ext>
                </a:extLst>
              </p:cNvPr>
              <p:cNvCxnSpPr/>
              <p:nvPr/>
            </p:nvCxnSpPr>
            <p:spPr>
              <a:xfrm>
                <a:off x="3743571" y="374023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1" name="Straight Connector 1290">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88" name="Oval 1287">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92" name="Group 1291"/>
          <p:cNvGrpSpPr/>
          <p:nvPr/>
        </p:nvGrpSpPr>
        <p:grpSpPr>
          <a:xfrm>
            <a:off x="9029009" y="4560049"/>
            <a:ext cx="80558" cy="70656"/>
            <a:chOff x="6090686" y="4111270"/>
            <a:chExt cx="80558" cy="70656"/>
          </a:xfrm>
        </p:grpSpPr>
        <p:grpSp>
          <p:nvGrpSpPr>
            <p:cNvPr id="1293" name="Group 1292">
              <a:extLst>
                <a:ext uri="{FF2B5EF4-FFF2-40B4-BE49-F238E27FC236}">
                  <a16:creationId xmlns:a16="http://schemas.microsoft.com/office/drawing/2014/main" id="{95799BFC-B90C-4CA0-B324-BEA4445BAC9A}"/>
                </a:ext>
              </a:extLst>
            </p:cNvPr>
            <p:cNvGrpSpPr/>
            <p:nvPr/>
          </p:nvGrpSpPr>
          <p:grpSpPr>
            <a:xfrm>
              <a:off x="6090686" y="4111270"/>
              <a:ext cx="80558" cy="70656"/>
              <a:chOff x="3743571" y="3547166"/>
              <a:chExt cx="80558" cy="193067"/>
            </a:xfrm>
          </p:grpSpPr>
          <p:cxnSp>
            <p:nvCxnSpPr>
              <p:cNvPr id="1295" name="Straight Connector 1294">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6" name="Straight Connector 1295">
                <a:extLst>
                  <a:ext uri="{FF2B5EF4-FFF2-40B4-BE49-F238E27FC236}">
                    <a16:creationId xmlns:a16="http://schemas.microsoft.com/office/drawing/2014/main" id="{FEC6A13C-3600-4049-B1F0-9397AB2BC560}"/>
                  </a:ext>
                </a:extLst>
              </p:cNvPr>
              <p:cNvCxnSpPr/>
              <p:nvPr/>
            </p:nvCxnSpPr>
            <p:spPr>
              <a:xfrm>
                <a:off x="3743571" y="374023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7" name="Straight Connector 1296">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94" name="Oval 1293">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633" name="Group 632"/>
          <p:cNvGrpSpPr/>
          <p:nvPr/>
        </p:nvGrpSpPr>
        <p:grpSpPr>
          <a:xfrm>
            <a:off x="9239362" y="4569532"/>
            <a:ext cx="80558" cy="75420"/>
            <a:chOff x="7656699" y="4569532"/>
            <a:chExt cx="80558" cy="75420"/>
          </a:xfrm>
        </p:grpSpPr>
        <p:grpSp>
          <p:nvGrpSpPr>
            <p:cNvPr id="1299" name="Group 1298">
              <a:extLst>
                <a:ext uri="{FF2B5EF4-FFF2-40B4-BE49-F238E27FC236}">
                  <a16:creationId xmlns:a16="http://schemas.microsoft.com/office/drawing/2014/main" id="{95799BFC-B90C-4CA0-B324-BEA4445BAC9A}"/>
                </a:ext>
              </a:extLst>
            </p:cNvPr>
            <p:cNvGrpSpPr/>
            <p:nvPr/>
          </p:nvGrpSpPr>
          <p:grpSpPr>
            <a:xfrm>
              <a:off x="7656699" y="4569532"/>
              <a:ext cx="80558" cy="75420"/>
              <a:chOff x="3743571" y="3547166"/>
              <a:chExt cx="80558" cy="206084"/>
            </a:xfrm>
          </p:grpSpPr>
          <p:cxnSp>
            <p:nvCxnSpPr>
              <p:cNvPr id="1301" name="Straight Connector 1300">
                <a:extLst>
                  <a:ext uri="{FF2B5EF4-FFF2-40B4-BE49-F238E27FC236}">
                    <a16:creationId xmlns:a16="http://schemas.microsoft.com/office/drawing/2014/main" id="{3F28E75A-CEA8-4C79-A999-AABB2A118C8D}"/>
                  </a:ext>
                </a:extLst>
              </p:cNvPr>
              <p:cNvCxnSpPr>
                <a:cxnSpLocks/>
              </p:cNvCxnSpPr>
              <p:nvPr/>
            </p:nvCxnSpPr>
            <p:spPr>
              <a:xfrm>
                <a:off x="3783850" y="3547166"/>
                <a:ext cx="0" cy="1999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02" name="Straight Connector 1301">
                <a:extLst>
                  <a:ext uri="{FF2B5EF4-FFF2-40B4-BE49-F238E27FC236}">
                    <a16:creationId xmlns:a16="http://schemas.microsoft.com/office/drawing/2014/main" id="{FEC6A13C-3600-4049-B1F0-9397AB2BC560}"/>
                  </a:ext>
                </a:extLst>
              </p:cNvPr>
              <p:cNvCxnSpPr/>
              <p:nvPr/>
            </p:nvCxnSpPr>
            <p:spPr>
              <a:xfrm>
                <a:off x="3743571" y="375325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03" name="Straight Connector 1302">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04" name="Oval 1303">
              <a:extLst>
                <a:ext uri="{FF2B5EF4-FFF2-40B4-BE49-F238E27FC236}">
                  <a16:creationId xmlns:a16="http://schemas.microsoft.com/office/drawing/2014/main" id="{BBAD1B1B-EC0E-45D0-BF94-12914B462DE4}"/>
                </a:ext>
              </a:extLst>
            </p:cNvPr>
            <p:cNvSpPr/>
            <p:nvPr/>
          </p:nvSpPr>
          <p:spPr>
            <a:xfrm>
              <a:off x="7662074" y="4579680"/>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05" name="Group 1304"/>
          <p:cNvGrpSpPr/>
          <p:nvPr/>
        </p:nvGrpSpPr>
        <p:grpSpPr>
          <a:xfrm>
            <a:off x="9453853" y="4582188"/>
            <a:ext cx="80558" cy="75420"/>
            <a:chOff x="7656699" y="4569532"/>
            <a:chExt cx="80558" cy="75420"/>
          </a:xfrm>
        </p:grpSpPr>
        <p:grpSp>
          <p:nvGrpSpPr>
            <p:cNvPr id="1306" name="Group 1305">
              <a:extLst>
                <a:ext uri="{FF2B5EF4-FFF2-40B4-BE49-F238E27FC236}">
                  <a16:creationId xmlns:a16="http://schemas.microsoft.com/office/drawing/2014/main" id="{95799BFC-B90C-4CA0-B324-BEA4445BAC9A}"/>
                </a:ext>
              </a:extLst>
            </p:cNvPr>
            <p:cNvGrpSpPr/>
            <p:nvPr/>
          </p:nvGrpSpPr>
          <p:grpSpPr>
            <a:xfrm>
              <a:off x="7656699" y="4569532"/>
              <a:ext cx="80558" cy="75420"/>
              <a:chOff x="3743571" y="3547166"/>
              <a:chExt cx="80558" cy="206084"/>
            </a:xfrm>
          </p:grpSpPr>
          <p:cxnSp>
            <p:nvCxnSpPr>
              <p:cNvPr id="1308" name="Straight Connector 1307">
                <a:extLst>
                  <a:ext uri="{FF2B5EF4-FFF2-40B4-BE49-F238E27FC236}">
                    <a16:creationId xmlns:a16="http://schemas.microsoft.com/office/drawing/2014/main" id="{3F28E75A-CEA8-4C79-A999-AABB2A118C8D}"/>
                  </a:ext>
                </a:extLst>
              </p:cNvPr>
              <p:cNvCxnSpPr>
                <a:cxnSpLocks/>
              </p:cNvCxnSpPr>
              <p:nvPr/>
            </p:nvCxnSpPr>
            <p:spPr>
              <a:xfrm>
                <a:off x="3783850" y="3547166"/>
                <a:ext cx="0" cy="1999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09" name="Straight Connector 1308">
                <a:extLst>
                  <a:ext uri="{FF2B5EF4-FFF2-40B4-BE49-F238E27FC236}">
                    <a16:creationId xmlns:a16="http://schemas.microsoft.com/office/drawing/2014/main" id="{FEC6A13C-3600-4049-B1F0-9397AB2BC560}"/>
                  </a:ext>
                </a:extLst>
              </p:cNvPr>
              <p:cNvCxnSpPr/>
              <p:nvPr/>
            </p:nvCxnSpPr>
            <p:spPr>
              <a:xfrm>
                <a:off x="3743571" y="375325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10" name="Straight Connector 1309">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07" name="Oval 1306">
              <a:extLst>
                <a:ext uri="{FF2B5EF4-FFF2-40B4-BE49-F238E27FC236}">
                  <a16:creationId xmlns:a16="http://schemas.microsoft.com/office/drawing/2014/main" id="{BBAD1B1B-EC0E-45D0-BF94-12914B462DE4}"/>
                </a:ext>
              </a:extLst>
            </p:cNvPr>
            <p:cNvSpPr/>
            <p:nvPr/>
          </p:nvSpPr>
          <p:spPr>
            <a:xfrm>
              <a:off x="7662074" y="4579680"/>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11" name="Group 1310"/>
          <p:cNvGrpSpPr/>
          <p:nvPr/>
        </p:nvGrpSpPr>
        <p:grpSpPr>
          <a:xfrm>
            <a:off x="9665000" y="4599609"/>
            <a:ext cx="80558" cy="77008"/>
            <a:chOff x="7656699" y="4569533"/>
            <a:chExt cx="80558" cy="77008"/>
          </a:xfrm>
        </p:grpSpPr>
        <p:grpSp>
          <p:nvGrpSpPr>
            <p:cNvPr id="1312" name="Group 1311">
              <a:extLst>
                <a:ext uri="{FF2B5EF4-FFF2-40B4-BE49-F238E27FC236}">
                  <a16:creationId xmlns:a16="http://schemas.microsoft.com/office/drawing/2014/main" id="{95799BFC-B90C-4CA0-B324-BEA4445BAC9A}"/>
                </a:ext>
              </a:extLst>
            </p:cNvPr>
            <p:cNvGrpSpPr/>
            <p:nvPr/>
          </p:nvGrpSpPr>
          <p:grpSpPr>
            <a:xfrm>
              <a:off x="7656699" y="4569533"/>
              <a:ext cx="80558" cy="77008"/>
              <a:chOff x="3743571" y="3547166"/>
              <a:chExt cx="80558" cy="210423"/>
            </a:xfrm>
          </p:grpSpPr>
          <p:cxnSp>
            <p:nvCxnSpPr>
              <p:cNvPr id="1314" name="Straight Connector 1313">
                <a:extLst>
                  <a:ext uri="{FF2B5EF4-FFF2-40B4-BE49-F238E27FC236}">
                    <a16:creationId xmlns:a16="http://schemas.microsoft.com/office/drawing/2014/main" id="{3F28E75A-CEA8-4C79-A999-AABB2A118C8D}"/>
                  </a:ext>
                </a:extLst>
              </p:cNvPr>
              <p:cNvCxnSpPr>
                <a:cxnSpLocks/>
              </p:cNvCxnSpPr>
              <p:nvPr/>
            </p:nvCxnSpPr>
            <p:spPr>
              <a:xfrm>
                <a:off x="3783850" y="3547166"/>
                <a:ext cx="0" cy="1999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15" name="Straight Connector 1314">
                <a:extLst>
                  <a:ext uri="{FF2B5EF4-FFF2-40B4-BE49-F238E27FC236}">
                    <a16:creationId xmlns:a16="http://schemas.microsoft.com/office/drawing/2014/main" id="{FEC6A13C-3600-4049-B1F0-9397AB2BC560}"/>
                  </a:ext>
                </a:extLst>
              </p:cNvPr>
              <p:cNvCxnSpPr/>
              <p:nvPr/>
            </p:nvCxnSpPr>
            <p:spPr>
              <a:xfrm>
                <a:off x="3743571" y="3757589"/>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16" name="Straight Connector 1315">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13" name="Oval 1312">
              <a:extLst>
                <a:ext uri="{FF2B5EF4-FFF2-40B4-BE49-F238E27FC236}">
                  <a16:creationId xmlns:a16="http://schemas.microsoft.com/office/drawing/2014/main" id="{BBAD1B1B-EC0E-45D0-BF94-12914B462DE4}"/>
                </a:ext>
              </a:extLst>
            </p:cNvPr>
            <p:cNvSpPr/>
            <p:nvPr/>
          </p:nvSpPr>
          <p:spPr>
            <a:xfrm>
              <a:off x="7662074" y="4579680"/>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50" name="Group 1249"/>
          <p:cNvGrpSpPr/>
          <p:nvPr/>
        </p:nvGrpSpPr>
        <p:grpSpPr>
          <a:xfrm>
            <a:off x="7536896" y="4219163"/>
            <a:ext cx="80558" cy="69068"/>
            <a:chOff x="6090686" y="4111269"/>
            <a:chExt cx="80558" cy="69068"/>
          </a:xfrm>
        </p:grpSpPr>
        <p:grpSp>
          <p:nvGrpSpPr>
            <p:cNvPr id="1251" name="Group 1250">
              <a:extLst>
                <a:ext uri="{FF2B5EF4-FFF2-40B4-BE49-F238E27FC236}">
                  <a16:creationId xmlns:a16="http://schemas.microsoft.com/office/drawing/2014/main" id="{95799BFC-B90C-4CA0-B324-BEA4445BAC9A}"/>
                </a:ext>
              </a:extLst>
            </p:cNvPr>
            <p:cNvGrpSpPr/>
            <p:nvPr/>
          </p:nvGrpSpPr>
          <p:grpSpPr>
            <a:xfrm>
              <a:off x="6090686" y="4111269"/>
              <a:ext cx="80558" cy="69068"/>
              <a:chOff x="3743571" y="3547166"/>
              <a:chExt cx="80558" cy="188728"/>
            </a:xfrm>
          </p:grpSpPr>
          <p:cxnSp>
            <p:nvCxnSpPr>
              <p:cNvPr id="1253" name="Straight Connector 1252">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4" name="Straight Connector 1253">
                <a:extLst>
                  <a:ext uri="{FF2B5EF4-FFF2-40B4-BE49-F238E27FC236}">
                    <a16:creationId xmlns:a16="http://schemas.microsoft.com/office/drawing/2014/main" id="{FEC6A13C-3600-4049-B1F0-9397AB2BC560}"/>
                  </a:ext>
                </a:extLst>
              </p:cNvPr>
              <p:cNvCxnSpPr/>
              <p:nvPr/>
            </p:nvCxnSpPr>
            <p:spPr>
              <a:xfrm>
                <a:off x="3743571" y="3735894"/>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5" name="Straight Connector 1254">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52" name="Oval 1251">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256" name="Group 1255"/>
          <p:cNvGrpSpPr/>
          <p:nvPr/>
        </p:nvGrpSpPr>
        <p:grpSpPr>
          <a:xfrm>
            <a:off x="7750196" y="4322090"/>
            <a:ext cx="80558" cy="70656"/>
            <a:chOff x="6090686" y="4111270"/>
            <a:chExt cx="80558" cy="70656"/>
          </a:xfrm>
        </p:grpSpPr>
        <p:grpSp>
          <p:nvGrpSpPr>
            <p:cNvPr id="1257" name="Group 1256">
              <a:extLst>
                <a:ext uri="{FF2B5EF4-FFF2-40B4-BE49-F238E27FC236}">
                  <a16:creationId xmlns:a16="http://schemas.microsoft.com/office/drawing/2014/main" id="{95799BFC-B90C-4CA0-B324-BEA4445BAC9A}"/>
                </a:ext>
              </a:extLst>
            </p:cNvPr>
            <p:cNvGrpSpPr/>
            <p:nvPr/>
          </p:nvGrpSpPr>
          <p:grpSpPr>
            <a:xfrm>
              <a:off x="6090686" y="4111270"/>
              <a:ext cx="80558" cy="70656"/>
              <a:chOff x="3743571" y="3547166"/>
              <a:chExt cx="80558" cy="193067"/>
            </a:xfrm>
          </p:grpSpPr>
          <p:cxnSp>
            <p:nvCxnSpPr>
              <p:cNvPr id="1259" name="Straight Connector 1258">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60" name="Straight Connector 1259">
                <a:extLst>
                  <a:ext uri="{FF2B5EF4-FFF2-40B4-BE49-F238E27FC236}">
                    <a16:creationId xmlns:a16="http://schemas.microsoft.com/office/drawing/2014/main" id="{FEC6A13C-3600-4049-B1F0-9397AB2BC560}"/>
                  </a:ext>
                </a:extLst>
              </p:cNvPr>
              <p:cNvCxnSpPr/>
              <p:nvPr/>
            </p:nvCxnSpPr>
            <p:spPr>
              <a:xfrm>
                <a:off x="3743571" y="374023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61" name="Straight Connector 1260">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58" name="Oval 1257">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27283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20" y="206339"/>
            <a:ext cx="11434438" cy="834047"/>
          </a:xfrm>
        </p:spPr>
        <p:txBody>
          <a:bodyPr>
            <a:noAutofit/>
          </a:bodyPr>
          <a:lstStyle/>
          <a:p>
            <a:pPr algn="ctr"/>
            <a:r>
              <a:rPr lang="en-GB" sz="2600" dirty="0">
                <a:solidFill>
                  <a:schemeClr val="accent5"/>
                </a:solidFill>
              </a:rPr>
              <a:t>Long-term </a:t>
            </a:r>
            <a:r>
              <a:rPr lang="en-GB" sz="2600" dirty="0" err="1">
                <a:solidFill>
                  <a:schemeClr val="accent5"/>
                </a:solidFill>
              </a:rPr>
              <a:t>TTh</a:t>
            </a:r>
            <a:r>
              <a:rPr lang="en-GB" sz="2600" dirty="0">
                <a:solidFill>
                  <a:schemeClr val="accent5"/>
                </a:solidFill>
              </a:rPr>
              <a:t> use in men with hypogonadism and T2DM </a:t>
            </a:r>
            <a:br>
              <a:rPr lang="en-GB" sz="2600" dirty="0">
                <a:solidFill>
                  <a:schemeClr val="accent5"/>
                </a:solidFill>
              </a:rPr>
            </a:br>
            <a:r>
              <a:rPr lang="en-GB" sz="2600" dirty="0">
                <a:solidFill>
                  <a:schemeClr val="accent5"/>
                </a:solidFill>
              </a:rPr>
              <a:t>is associated with disease remission, return to normal glucose control, and decreased all-cause mortality</a:t>
            </a:r>
          </a:p>
        </p:txBody>
      </p:sp>
      <p:sp>
        <p:nvSpPr>
          <p:cNvPr id="5" name="TextBox 4"/>
          <p:cNvSpPr txBox="1"/>
          <p:nvPr/>
        </p:nvSpPr>
        <p:spPr>
          <a:xfrm>
            <a:off x="1523999" y="5864900"/>
            <a:ext cx="914400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Calibri"/>
                <a:ea typeface="+mn-ea"/>
                <a:cs typeface="+mn-cs"/>
              </a:rPr>
              <a:t>HbA</a:t>
            </a:r>
            <a:r>
              <a:rPr kumimoji="0" lang="en-GB" sz="1000" b="0" i="0" u="none" strike="noStrike" kern="1200" cap="none" spc="0" normalizeH="0" baseline="-25000" noProof="0" dirty="0">
                <a:ln>
                  <a:noFill/>
                </a:ln>
                <a:solidFill>
                  <a:srgbClr val="58595B"/>
                </a:solidFill>
                <a:effectLst/>
                <a:uLnTx/>
                <a:uFillTx/>
                <a:latin typeface="Calibri"/>
                <a:ea typeface="+mn-ea"/>
                <a:cs typeface="+mn-cs"/>
              </a:rPr>
              <a:t>1c</a:t>
            </a:r>
            <a:r>
              <a:rPr kumimoji="0" lang="en-GB" sz="1000" b="0" i="0" u="none" strike="noStrike" kern="1200" cap="none" spc="0" normalizeH="0" baseline="0" noProof="0" dirty="0">
                <a:ln>
                  <a:noFill/>
                </a:ln>
                <a:solidFill>
                  <a:srgbClr val="58595B"/>
                </a:solidFill>
                <a:effectLst/>
                <a:uLnTx/>
                <a:uFillTx/>
                <a:latin typeface="Calibri"/>
                <a:ea typeface="+mn-ea"/>
                <a:cs typeface="+mn-cs"/>
              </a:rPr>
              <a:t>, glycated haemoglobin; T2DM, type 2 diabetes mellitus; </a:t>
            </a:r>
            <a:r>
              <a:rPr kumimoji="0" lang="en-GB" sz="1000" b="0" i="0" u="none" strike="noStrike" kern="1200" cap="none" spc="0" normalizeH="0" baseline="0" noProof="0" dirty="0" err="1">
                <a:ln>
                  <a:noFill/>
                </a:ln>
                <a:solidFill>
                  <a:srgbClr val="58595B"/>
                </a:solidFill>
                <a:effectLst/>
                <a:uLnTx/>
                <a:uFillTx/>
                <a:latin typeface="Calibri"/>
                <a:ea typeface="+mn-ea"/>
                <a:cs typeface="+mn-cs"/>
              </a:rPr>
              <a:t>TTh</a:t>
            </a:r>
            <a:r>
              <a:rPr kumimoji="0" lang="en-GB" sz="1000" b="0" i="0" u="none" strike="noStrike" kern="1200" cap="none" spc="0" normalizeH="0" baseline="0" noProof="0" dirty="0">
                <a:ln>
                  <a:noFill/>
                </a:ln>
                <a:solidFill>
                  <a:srgbClr val="58595B"/>
                </a:solidFill>
                <a:effectLst/>
                <a:uLnTx/>
                <a:uFillTx/>
                <a:latin typeface="Calibri"/>
                <a:ea typeface="+mn-ea"/>
                <a:cs typeface="+mn-cs"/>
              </a:rPr>
              <a:t>,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58595B"/>
                </a:solidFill>
                <a:effectLst/>
                <a:uLnTx/>
                <a:uFillTx/>
                <a:latin typeface="Calibri"/>
                <a:ea typeface="+mn-ea"/>
                <a:cs typeface="+mn-cs"/>
              </a:rPr>
              <a:t>Haider KS </a:t>
            </a:r>
            <a:r>
              <a:rPr kumimoji="0" lang="it-IT" sz="1000" b="0" i="1" u="none" strike="noStrike" kern="1200" cap="none" spc="0" normalizeH="0" baseline="0" noProof="0" dirty="0">
                <a:ln>
                  <a:noFill/>
                </a:ln>
                <a:solidFill>
                  <a:srgbClr val="58595B"/>
                </a:solidFill>
                <a:effectLst/>
                <a:uLnTx/>
                <a:uFillTx/>
                <a:latin typeface="Calibri"/>
                <a:ea typeface="+mn-ea"/>
                <a:cs typeface="+mn-cs"/>
              </a:rPr>
              <a:t>et al. Diabetes Obes Metab</a:t>
            </a:r>
            <a:r>
              <a:rPr kumimoji="0" lang="it-IT" sz="1000" b="0" i="0" u="none" strike="noStrike" kern="1200" cap="none" spc="0" normalizeH="0" baseline="0" noProof="0" dirty="0">
                <a:ln>
                  <a:noFill/>
                </a:ln>
                <a:solidFill>
                  <a:srgbClr val="58595B"/>
                </a:solidFill>
                <a:effectLst/>
                <a:uLnTx/>
                <a:uFillTx/>
                <a:latin typeface="Calibri"/>
                <a:ea typeface="+mn-ea"/>
                <a:cs typeface="+mn-cs"/>
              </a:rPr>
              <a:t> 2020;</a:t>
            </a:r>
            <a:r>
              <a:rPr kumimoji="0" lang="en-GB" sz="1000" b="0" i="0" u="none" strike="noStrike" kern="1200" cap="none" spc="0" normalizeH="0" baseline="0" noProof="0" dirty="0" err="1">
                <a:ln>
                  <a:noFill/>
                </a:ln>
                <a:solidFill>
                  <a:srgbClr val="58595B"/>
                </a:solidFill>
                <a:effectLst/>
                <a:uLnTx/>
                <a:uFillTx/>
                <a:latin typeface="Calibri"/>
                <a:ea typeface="+mn-ea"/>
                <a:cs typeface="+mn-cs"/>
              </a:rPr>
              <a:t>doi</a:t>
            </a:r>
            <a:r>
              <a:rPr kumimoji="0" lang="en-GB" sz="1000" b="0" i="0" u="none" strike="noStrike" kern="1200" cap="none" spc="0" normalizeH="0" baseline="0" noProof="0" dirty="0">
                <a:ln>
                  <a:noFill/>
                </a:ln>
                <a:solidFill>
                  <a:srgbClr val="58595B"/>
                </a:solidFill>
                <a:effectLst/>
                <a:uLnTx/>
                <a:uFillTx/>
                <a:latin typeface="Calibri"/>
                <a:ea typeface="+mn-ea"/>
                <a:cs typeface="+mn-cs"/>
              </a:rPr>
              <a:t>: 10.1111/dom.14122</a:t>
            </a:r>
            <a:r>
              <a:rPr kumimoji="0" lang="it-IT" sz="1000" b="0" i="0" u="none" strike="noStrike" kern="1200" cap="none" spc="0" normalizeH="0" baseline="0" noProof="0" dirty="0">
                <a:ln>
                  <a:noFill/>
                </a:ln>
                <a:solidFill>
                  <a:srgbClr val="58595B"/>
                </a:solidFill>
                <a:effectLst/>
                <a:uLnTx/>
                <a:uFillTx/>
                <a:latin typeface="Calibri"/>
                <a:ea typeface="+mn-ea"/>
                <a:cs typeface="+mn-cs"/>
              </a:rPr>
              <a:t>.</a:t>
            </a:r>
            <a:endParaRPr kumimoji="0" lang="en-GB" sz="1000" b="0" i="0" u="none" strike="noStrike" kern="1200" cap="none" spc="0" normalizeH="0" baseline="0" noProof="0" dirty="0">
              <a:ln>
                <a:noFill/>
              </a:ln>
              <a:solidFill>
                <a:srgbClr val="58595B"/>
              </a:solidFill>
              <a:effectLst/>
              <a:uLnTx/>
              <a:uFillTx/>
              <a:latin typeface="Calibri"/>
              <a:ea typeface="+mn-ea"/>
              <a:cs typeface="+mn-cs"/>
            </a:endParaRPr>
          </a:p>
        </p:txBody>
      </p:sp>
      <p:grpSp>
        <p:nvGrpSpPr>
          <p:cNvPr id="20" name="Group 19"/>
          <p:cNvGrpSpPr/>
          <p:nvPr/>
        </p:nvGrpSpPr>
        <p:grpSpPr>
          <a:xfrm>
            <a:off x="2100697" y="1303911"/>
            <a:ext cx="7990606" cy="4374402"/>
            <a:chOff x="576697" y="1247466"/>
            <a:chExt cx="7990606" cy="4374402"/>
          </a:xfrm>
        </p:grpSpPr>
        <p:grpSp>
          <p:nvGrpSpPr>
            <p:cNvPr id="34" name="Group 33">
              <a:extLst>
                <a:ext uri="{FF2B5EF4-FFF2-40B4-BE49-F238E27FC236}">
                  <a16:creationId xmlns:a16="http://schemas.microsoft.com/office/drawing/2014/main" id="{B57C2598-1EAD-4E49-83D1-D9B023FA20D3}"/>
                </a:ext>
              </a:extLst>
            </p:cNvPr>
            <p:cNvGrpSpPr/>
            <p:nvPr/>
          </p:nvGrpSpPr>
          <p:grpSpPr>
            <a:xfrm>
              <a:off x="576697" y="1247466"/>
              <a:ext cx="7990606" cy="4374402"/>
              <a:chOff x="576697" y="999539"/>
              <a:chExt cx="7990606" cy="4374402"/>
            </a:xfrm>
          </p:grpSpPr>
          <p:sp>
            <p:nvSpPr>
              <p:cNvPr id="408" name="Rounded Rectangle 57">
                <a:extLst>
                  <a:ext uri="{FF2B5EF4-FFF2-40B4-BE49-F238E27FC236}">
                    <a16:creationId xmlns:a16="http://schemas.microsoft.com/office/drawing/2014/main" id="{68E998B3-A9D9-460D-A056-495DC1214A91}"/>
                  </a:ext>
                </a:extLst>
              </p:cNvPr>
              <p:cNvSpPr/>
              <p:nvPr/>
            </p:nvSpPr>
            <p:spPr>
              <a:xfrm>
                <a:off x="576697" y="999539"/>
                <a:ext cx="7990606" cy="4374402"/>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07" name="Round Same Side Corner Rectangle 58">
                <a:extLst>
                  <a:ext uri="{FF2B5EF4-FFF2-40B4-BE49-F238E27FC236}">
                    <a16:creationId xmlns:a16="http://schemas.microsoft.com/office/drawing/2014/main" id="{87716571-26C1-4F80-8CD8-F8645893E99D}"/>
                  </a:ext>
                </a:extLst>
              </p:cNvPr>
              <p:cNvSpPr/>
              <p:nvPr/>
            </p:nvSpPr>
            <p:spPr>
              <a:xfrm>
                <a:off x="576697" y="999539"/>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a:ea typeface="+mn-ea"/>
                    <a:cs typeface="+mn-cs"/>
                  </a:rPr>
                  <a:t>Effect of TTh on disease parameters and mortality in men with hypogonadism and T2DM (N=356)</a:t>
                </a:r>
                <a:endParaRPr kumimoji="0" lang="en-GB" sz="1400" b="1" i="0" u="none" strike="noStrike" kern="1200" cap="none" spc="0" normalizeH="0" baseline="30000" noProof="0" dirty="0">
                  <a:ln>
                    <a:noFill/>
                  </a:ln>
                  <a:solidFill>
                    <a:prstClr val="white"/>
                  </a:solidFill>
                  <a:effectLst/>
                  <a:uLnTx/>
                  <a:uFillTx/>
                  <a:latin typeface="Calibri"/>
                  <a:ea typeface="+mn-ea"/>
                  <a:cs typeface="+mn-cs"/>
                </a:endParaRPr>
              </a:p>
            </p:txBody>
          </p:sp>
        </p:grpSp>
        <p:grpSp>
          <p:nvGrpSpPr>
            <p:cNvPr id="14" name="Group 13"/>
            <p:cNvGrpSpPr/>
            <p:nvPr/>
          </p:nvGrpSpPr>
          <p:grpSpPr>
            <a:xfrm>
              <a:off x="900019" y="1534139"/>
              <a:ext cx="7465319" cy="1737225"/>
              <a:chOff x="842144" y="1476989"/>
              <a:chExt cx="7465319" cy="1737225"/>
            </a:xfrm>
          </p:grpSpPr>
          <p:sp>
            <p:nvSpPr>
              <p:cNvPr id="8" name="TextBox 7"/>
              <p:cNvSpPr txBox="1"/>
              <p:nvPr/>
            </p:nvSpPr>
            <p:spPr>
              <a:xfrm>
                <a:off x="3891008" y="2937215"/>
                <a:ext cx="196521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Calibri"/>
                    <a:ea typeface="+mn-ea"/>
                    <a:cs typeface="+mn-cs"/>
                  </a:rPr>
                  <a:t>Men achieving outcome (%)</a:t>
                </a:r>
              </a:p>
            </p:txBody>
          </p:sp>
          <p:grpSp>
            <p:nvGrpSpPr>
              <p:cNvPr id="11" name="Group 10"/>
              <p:cNvGrpSpPr/>
              <p:nvPr/>
            </p:nvGrpSpPr>
            <p:grpSpPr>
              <a:xfrm>
                <a:off x="842144" y="1476989"/>
                <a:ext cx="7465319" cy="1524801"/>
                <a:chOff x="842144" y="1476989"/>
                <a:chExt cx="7465319" cy="1524801"/>
              </a:xfrm>
            </p:grpSpPr>
            <p:graphicFrame>
              <p:nvGraphicFramePr>
                <p:cNvPr id="4" name="Chart 3"/>
                <p:cNvGraphicFramePr/>
                <p:nvPr/>
              </p:nvGraphicFramePr>
              <p:xfrm>
                <a:off x="842144" y="1476989"/>
                <a:ext cx="7465319" cy="152480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011168" y="2219729"/>
                  <a:ext cx="1567223" cy="46903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12" name="TextBox 411"/>
              <p:cNvSpPr txBox="1"/>
              <p:nvPr/>
            </p:nvSpPr>
            <p:spPr>
              <a:xfrm>
                <a:off x="1004914" y="2402425"/>
                <a:ext cx="1662635"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Calibri"/>
                    <a:ea typeface="+mn-ea"/>
                    <a:cs typeface="+mn-cs"/>
                  </a:rPr>
                  <a:t>HbA</a:t>
                </a:r>
                <a:r>
                  <a:rPr kumimoji="0" lang="en-GB" sz="1200" b="1" i="0" u="none" strike="noStrike" kern="1200" cap="none" spc="0" normalizeH="0" baseline="-25000" noProof="0" dirty="0">
                    <a:ln>
                      <a:noFill/>
                    </a:ln>
                    <a:solidFill>
                      <a:srgbClr val="272727"/>
                    </a:solidFill>
                    <a:effectLst/>
                    <a:uLnTx/>
                    <a:uFillTx/>
                    <a:latin typeface="Calibri"/>
                    <a:ea typeface="+mn-ea"/>
                    <a:cs typeface="+mn-cs"/>
                  </a:rPr>
                  <a:t>1c</a:t>
                </a:r>
                <a:r>
                  <a:rPr kumimoji="0" lang="en-GB" sz="1200" b="1" i="0" u="none" strike="noStrike" kern="1200" cap="none" spc="0" normalizeH="0" baseline="0" noProof="0" dirty="0">
                    <a:ln>
                      <a:noFill/>
                    </a:ln>
                    <a:solidFill>
                      <a:srgbClr val="272727"/>
                    </a:solidFill>
                    <a:effectLst/>
                    <a:uLnTx/>
                    <a:uFillTx/>
                    <a:latin typeface="Calibri"/>
                    <a:ea typeface="+mn-ea"/>
                    <a:cs typeface="+mn-cs"/>
                  </a:rPr>
                  <a:t> ≤53.0 </a:t>
                </a:r>
                <a:r>
                  <a:rPr kumimoji="0" lang="en-GB" sz="1200" b="1" i="0" u="none" strike="noStrike" kern="1200" cap="none" spc="0" normalizeH="0" baseline="0" noProof="0" dirty="0" err="1">
                    <a:ln>
                      <a:noFill/>
                    </a:ln>
                    <a:solidFill>
                      <a:srgbClr val="272727"/>
                    </a:solidFill>
                    <a:effectLst/>
                    <a:uLnTx/>
                    <a:uFillTx/>
                    <a:latin typeface="Calibri"/>
                    <a:ea typeface="+mn-ea"/>
                    <a:cs typeface="+mn-cs"/>
                  </a:rPr>
                  <a:t>mmol</a:t>
                </a:r>
                <a:r>
                  <a:rPr kumimoji="0" lang="en-GB" sz="1200" b="1" i="0" u="none" strike="noStrike" kern="1200" cap="none" spc="0" normalizeH="0" baseline="0" noProof="0" dirty="0">
                    <a:ln>
                      <a:noFill/>
                    </a:ln>
                    <a:solidFill>
                      <a:srgbClr val="272727"/>
                    </a:solidFill>
                    <a:effectLst/>
                    <a:uLnTx/>
                    <a:uFillTx/>
                    <a:latin typeface="Calibri"/>
                    <a:ea typeface="+mn-ea"/>
                    <a:cs typeface="+mn-cs"/>
                  </a:rPr>
                  <a:t>/</a:t>
                </a:r>
                <a:r>
                  <a:rPr kumimoji="0" lang="en-GB" sz="1200" b="1" i="0" u="none" strike="noStrike" kern="1200" cap="none" spc="0" normalizeH="0" baseline="0" noProof="0" dirty="0" err="1">
                    <a:ln>
                      <a:noFill/>
                    </a:ln>
                    <a:solidFill>
                      <a:srgbClr val="272727"/>
                    </a:solidFill>
                    <a:effectLst/>
                    <a:uLnTx/>
                    <a:uFillTx/>
                    <a:latin typeface="Calibri"/>
                    <a:ea typeface="+mn-ea"/>
                    <a:cs typeface="+mn-cs"/>
                  </a:rPr>
                  <a:t>mol</a:t>
                </a:r>
                <a:endParaRPr kumimoji="0" lang="en-GB" sz="1200" b="1" i="0" u="none" strike="noStrike" kern="1200" cap="none" spc="0" normalizeH="0" baseline="0" noProof="0" dirty="0">
                  <a:ln>
                    <a:noFill/>
                  </a:ln>
                  <a:solidFill>
                    <a:srgbClr val="272727"/>
                  </a:solidFill>
                  <a:effectLst/>
                  <a:uLnTx/>
                  <a:uFillTx/>
                  <a:latin typeface="Calibri"/>
                  <a:ea typeface="+mn-ea"/>
                  <a:cs typeface="+mn-cs"/>
                </a:endParaRPr>
              </a:p>
            </p:txBody>
          </p:sp>
          <p:sp>
            <p:nvSpPr>
              <p:cNvPr id="411" name="TextBox 410"/>
              <p:cNvSpPr txBox="1"/>
              <p:nvPr/>
            </p:nvSpPr>
            <p:spPr>
              <a:xfrm>
                <a:off x="992123" y="2150360"/>
                <a:ext cx="1710725"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Calibri"/>
                    <a:ea typeface="+mn-ea"/>
                    <a:cs typeface="+mn-cs"/>
                  </a:rPr>
                  <a:t>HbA</a:t>
                </a:r>
                <a:r>
                  <a:rPr kumimoji="0" lang="en-GB" sz="1200" b="1" i="0" u="none" strike="noStrike" kern="1200" cap="none" spc="0" normalizeH="0" baseline="-25000" noProof="0" dirty="0">
                    <a:ln>
                      <a:noFill/>
                    </a:ln>
                    <a:solidFill>
                      <a:srgbClr val="272727"/>
                    </a:solidFill>
                    <a:effectLst/>
                    <a:uLnTx/>
                    <a:uFillTx/>
                    <a:latin typeface="Calibri"/>
                    <a:ea typeface="+mn-ea"/>
                    <a:cs typeface="+mn-cs"/>
                  </a:rPr>
                  <a:t>1c</a:t>
                </a:r>
                <a:r>
                  <a:rPr kumimoji="0" lang="en-GB" sz="1200" b="1" i="0" u="none" strike="noStrike" kern="1200" cap="none" spc="0" normalizeH="0" baseline="0" noProof="0" dirty="0">
                    <a:ln>
                      <a:noFill/>
                    </a:ln>
                    <a:solidFill>
                      <a:srgbClr val="272727"/>
                    </a:solidFill>
                    <a:effectLst/>
                    <a:uLnTx/>
                    <a:uFillTx/>
                    <a:latin typeface="Calibri"/>
                    <a:ea typeface="+mn-ea"/>
                    <a:cs typeface="+mn-cs"/>
                  </a:rPr>
                  <a:t> ≤47.5 </a:t>
                </a:r>
                <a:r>
                  <a:rPr kumimoji="0" lang="en-GB" sz="1200" b="1" i="0" u="none" strike="noStrike" kern="1200" cap="none" spc="0" normalizeH="0" baseline="0" noProof="0" dirty="0" err="1">
                    <a:ln>
                      <a:noFill/>
                    </a:ln>
                    <a:solidFill>
                      <a:srgbClr val="272727"/>
                    </a:solidFill>
                    <a:effectLst/>
                    <a:uLnTx/>
                    <a:uFillTx/>
                    <a:latin typeface="Calibri"/>
                    <a:ea typeface="+mn-ea"/>
                    <a:cs typeface="+mn-cs"/>
                  </a:rPr>
                  <a:t>mmol</a:t>
                </a:r>
                <a:r>
                  <a:rPr kumimoji="0" lang="en-GB" sz="1200" b="1" i="0" u="none" strike="noStrike" kern="1200" cap="none" spc="0" normalizeH="0" baseline="0" noProof="0" dirty="0">
                    <a:ln>
                      <a:noFill/>
                    </a:ln>
                    <a:solidFill>
                      <a:srgbClr val="272727"/>
                    </a:solidFill>
                    <a:effectLst/>
                    <a:uLnTx/>
                    <a:uFillTx/>
                    <a:latin typeface="Calibri"/>
                    <a:ea typeface="+mn-ea"/>
                    <a:cs typeface="+mn-cs"/>
                  </a:rPr>
                  <a:t>/</a:t>
                </a:r>
                <a:r>
                  <a:rPr kumimoji="0" lang="en-GB" sz="1200" b="1" i="0" u="none" strike="noStrike" kern="1200" cap="none" spc="0" normalizeH="0" baseline="0" noProof="0" dirty="0" err="1">
                    <a:ln>
                      <a:noFill/>
                    </a:ln>
                    <a:solidFill>
                      <a:srgbClr val="272727"/>
                    </a:solidFill>
                    <a:effectLst/>
                    <a:uLnTx/>
                    <a:uFillTx/>
                    <a:latin typeface="Calibri"/>
                    <a:ea typeface="+mn-ea"/>
                    <a:cs typeface="+mn-cs"/>
                  </a:rPr>
                  <a:t>mol</a:t>
                </a:r>
                <a:endParaRPr kumimoji="0" lang="en-GB" sz="1200" b="1" i="0" u="none" strike="noStrike" kern="1200" cap="none" spc="0" normalizeH="0" baseline="0" noProof="0" dirty="0">
                  <a:ln>
                    <a:noFill/>
                  </a:ln>
                  <a:solidFill>
                    <a:srgbClr val="272727"/>
                  </a:solidFill>
                  <a:effectLst/>
                  <a:uLnTx/>
                  <a:uFillTx/>
                  <a:latin typeface="Calibri"/>
                  <a:ea typeface="+mn-ea"/>
                  <a:cs typeface="+mn-cs"/>
                </a:endParaRPr>
              </a:p>
            </p:txBody>
          </p:sp>
        </p:grpSp>
        <p:grpSp>
          <p:nvGrpSpPr>
            <p:cNvPr id="19" name="Group 18"/>
            <p:cNvGrpSpPr/>
            <p:nvPr/>
          </p:nvGrpSpPr>
          <p:grpSpPr>
            <a:xfrm>
              <a:off x="855017" y="3392996"/>
              <a:ext cx="7598923" cy="2099084"/>
              <a:chOff x="855017" y="3460730"/>
              <a:chExt cx="7598923" cy="2099084"/>
            </a:xfrm>
          </p:grpSpPr>
          <p:cxnSp>
            <p:nvCxnSpPr>
              <p:cNvPr id="16" name="Straight Connector 15"/>
              <p:cNvCxnSpPr/>
              <p:nvPr/>
            </p:nvCxnSpPr>
            <p:spPr>
              <a:xfrm>
                <a:off x="7109711" y="4812625"/>
                <a:ext cx="5515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1388637" y="3460730"/>
                <a:ext cx="6176226" cy="1772779"/>
                <a:chOff x="1068079" y="3505180"/>
                <a:chExt cx="6176226" cy="1772779"/>
              </a:xfrm>
            </p:grpSpPr>
            <p:sp>
              <p:nvSpPr>
                <p:cNvPr id="227" name="Freeform: Shape 6">
                  <a:extLst>
                    <a:ext uri="{FF2B5EF4-FFF2-40B4-BE49-F238E27FC236}">
                      <a16:creationId xmlns:a16="http://schemas.microsoft.com/office/drawing/2014/main" id="{2CF64F29-E317-45F0-A243-E7D18F0F1D11}"/>
                    </a:ext>
                  </a:extLst>
                </p:cNvPr>
                <p:cNvSpPr/>
                <p:nvPr/>
              </p:nvSpPr>
              <p:spPr>
                <a:xfrm>
                  <a:off x="1647221" y="3598681"/>
                  <a:ext cx="5482784" cy="1259891"/>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01" name="Straight Connector 400">
                  <a:extLst>
                    <a:ext uri="{FF2B5EF4-FFF2-40B4-BE49-F238E27FC236}">
                      <a16:creationId xmlns:a16="http://schemas.microsoft.com/office/drawing/2014/main" id="{93E20D70-66BD-41F0-868E-A2351D27A6D2}"/>
                    </a:ext>
                  </a:extLst>
                </p:cNvPr>
                <p:cNvCxnSpPr/>
                <p:nvPr/>
              </p:nvCxnSpPr>
              <p:spPr>
                <a:xfrm rot="5400000">
                  <a:off x="5281261"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88" name="TextBox 387">
                  <a:extLst>
                    <a:ext uri="{FF2B5EF4-FFF2-40B4-BE49-F238E27FC236}">
                      <a16:creationId xmlns:a16="http://schemas.microsoft.com/office/drawing/2014/main" id="{5419DC48-373A-4F7C-99CE-06AA09B3FA24}"/>
                    </a:ext>
                  </a:extLst>
                </p:cNvPr>
                <p:cNvSpPr txBox="1"/>
                <p:nvPr/>
              </p:nvSpPr>
              <p:spPr>
                <a:xfrm>
                  <a:off x="5227216" y="4897215"/>
                  <a:ext cx="151250"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8</a:t>
                  </a:r>
                </a:p>
              </p:txBody>
            </p:sp>
            <p:cxnSp>
              <p:nvCxnSpPr>
                <p:cNvPr id="397" name="Straight Connector 396">
                  <a:extLst>
                    <a:ext uri="{FF2B5EF4-FFF2-40B4-BE49-F238E27FC236}">
                      <a16:creationId xmlns:a16="http://schemas.microsoft.com/office/drawing/2014/main" id="{5600607B-24F9-48F4-AEF5-59621ECE2C22}"/>
                    </a:ext>
                  </a:extLst>
                </p:cNvPr>
                <p:cNvCxnSpPr/>
                <p:nvPr/>
              </p:nvCxnSpPr>
              <p:spPr>
                <a:xfrm rot="5400000">
                  <a:off x="4367513"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89" name="TextBox 388">
                  <a:extLst>
                    <a:ext uri="{FF2B5EF4-FFF2-40B4-BE49-F238E27FC236}">
                      <a16:creationId xmlns:a16="http://schemas.microsoft.com/office/drawing/2014/main" id="{3E713894-3150-45D9-912C-0DB47F209EEF}"/>
                    </a:ext>
                  </a:extLst>
                </p:cNvPr>
                <p:cNvSpPr txBox="1"/>
                <p:nvPr/>
              </p:nvSpPr>
              <p:spPr>
                <a:xfrm>
                  <a:off x="4312121" y="4897215"/>
                  <a:ext cx="151250"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6</a:t>
                  </a:r>
                </a:p>
              </p:txBody>
            </p:sp>
            <p:cxnSp>
              <p:nvCxnSpPr>
                <p:cNvPr id="398" name="Straight Connector 397">
                  <a:extLst>
                    <a:ext uri="{FF2B5EF4-FFF2-40B4-BE49-F238E27FC236}">
                      <a16:creationId xmlns:a16="http://schemas.microsoft.com/office/drawing/2014/main" id="{A2850429-FDBA-496A-A9A1-DF012030C541}"/>
                    </a:ext>
                  </a:extLst>
                </p:cNvPr>
                <p:cNvCxnSpPr/>
                <p:nvPr/>
              </p:nvCxnSpPr>
              <p:spPr>
                <a:xfrm rot="5400000">
                  <a:off x="3453765"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0" name="TextBox 389">
                  <a:extLst>
                    <a:ext uri="{FF2B5EF4-FFF2-40B4-BE49-F238E27FC236}">
                      <a16:creationId xmlns:a16="http://schemas.microsoft.com/office/drawing/2014/main" id="{056681B1-EB26-4745-83A8-17EA8B44B5DD}"/>
                    </a:ext>
                  </a:extLst>
                </p:cNvPr>
                <p:cNvSpPr txBox="1"/>
                <p:nvPr/>
              </p:nvSpPr>
              <p:spPr>
                <a:xfrm>
                  <a:off x="3395031" y="4897215"/>
                  <a:ext cx="151250"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4</a:t>
                  </a:r>
                </a:p>
              </p:txBody>
            </p:sp>
            <p:cxnSp>
              <p:nvCxnSpPr>
                <p:cNvPr id="399" name="Straight Connector 398">
                  <a:extLst>
                    <a:ext uri="{FF2B5EF4-FFF2-40B4-BE49-F238E27FC236}">
                      <a16:creationId xmlns:a16="http://schemas.microsoft.com/office/drawing/2014/main" id="{972B103B-D729-4444-A65B-6F0CA0EA3402}"/>
                    </a:ext>
                  </a:extLst>
                </p:cNvPr>
                <p:cNvCxnSpPr/>
                <p:nvPr/>
              </p:nvCxnSpPr>
              <p:spPr>
                <a:xfrm rot="5400000">
                  <a:off x="2540017"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1" name="TextBox 390">
                  <a:extLst>
                    <a:ext uri="{FF2B5EF4-FFF2-40B4-BE49-F238E27FC236}">
                      <a16:creationId xmlns:a16="http://schemas.microsoft.com/office/drawing/2014/main" id="{2560A90D-065A-403E-AD61-4B0EA287748A}"/>
                    </a:ext>
                  </a:extLst>
                </p:cNvPr>
                <p:cNvSpPr txBox="1"/>
                <p:nvPr/>
              </p:nvSpPr>
              <p:spPr>
                <a:xfrm>
                  <a:off x="2487465" y="4897215"/>
                  <a:ext cx="151250"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2</a:t>
                  </a:r>
                </a:p>
              </p:txBody>
            </p:sp>
            <p:cxnSp>
              <p:nvCxnSpPr>
                <p:cNvPr id="400" name="Straight Connector 399">
                  <a:extLst>
                    <a:ext uri="{FF2B5EF4-FFF2-40B4-BE49-F238E27FC236}">
                      <a16:creationId xmlns:a16="http://schemas.microsoft.com/office/drawing/2014/main" id="{93359162-3320-48B9-96CC-9348B10A3A46}"/>
                    </a:ext>
                  </a:extLst>
                </p:cNvPr>
                <p:cNvCxnSpPr/>
                <p:nvPr/>
              </p:nvCxnSpPr>
              <p:spPr>
                <a:xfrm rot="5400000">
                  <a:off x="1626269"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2" name="TextBox 391">
                  <a:extLst>
                    <a:ext uri="{FF2B5EF4-FFF2-40B4-BE49-F238E27FC236}">
                      <a16:creationId xmlns:a16="http://schemas.microsoft.com/office/drawing/2014/main" id="{5A42B12F-A719-4744-AB1C-47B1A01210F7}"/>
                    </a:ext>
                  </a:extLst>
                </p:cNvPr>
                <p:cNvSpPr txBox="1"/>
                <p:nvPr/>
              </p:nvSpPr>
              <p:spPr>
                <a:xfrm>
                  <a:off x="1573549" y="4897215"/>
                  <a:ext cx="151250"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0</a:t>
                  </a:r>
                </a:p>
              </p:txBody>
            </p:sp>
            <p:cxnSp>
              <p:nvCxnSpPr>
                <p:cNvPr id="404" name="Straight Connector 403">
                  <a:extLst>
                    <a:ext uri="{FF2B5EF4-FFF2-40B4-BE49-F238E27FC236}">
                      <a16:creationId xmlns:a16="http://schemas.microsoft.com/office/drawing/2014/main" id="{6BE3211E-657F-4D50-B97D-D03E36235D15}"/>
                    </a:ext>
                  </a:extLst>
                </p:cNvPr>
                <p:cNvCxnSpPr/>
                <p:nvPr/>
              </p:nvCxnSpPr>
              <p:spPr>
                <a:xfrm rot="5400000">
                  <a:off x="2083143"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3" name="TextBox 392">
                  <a:extLst>
                    <a:ext uri="{FF2B5EF4-FFF2-40B4-BE49-F238E27FC236}">
                      <a16:creationId xmlns:a16="http://schemas.microsoft.com/office/drawing/2014/main" id="{FFF676CB-F7D8-4206-9322-FA74382831FB}"/>
                    </a:ext>
                  </a:extLst>
                </p:cNvPr>
                <p:cNvSpPr txBox="1"/>
                <p:nvPr/>
              </p:nvSpPr>
              <p:spPr>
                <a:xfrm>
                  <a:off x="2029396" y="4897215"/>
                  <a:ext cx="151250"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a:t>
                  </a:r>
                </a:p>
              </p:txBody>
            </p:sp>
            <p:cxnSp>
              <p:nvCxnSpPr>
                <p:cNvPr id="405" name="Straight Connector 404">
                  <a:extLst>
                    <a:ext uri="{FF2B5EF4-FFF2-40B4-BE49-F238E27FC236}">
                      <a16:creationId xmlns:a16="http://schemas.microsoft.com/office/drawing/2014/main" id="{568983A6-FA65-40D0-AEB9-61A3F5EBD3DD}"/>
                    </a:ext>
                  </a:extLst>
                </p:cNvPr>
                <p:cNvCxnSpPr/>
                <p:nvPr/>
              </p:nvCxnSpPr>
              <p:spPr>
                <a:xfrm rot="5400000">
                  <a:off x="4824387"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4" name="TextBox 393">
                  <a:extLst>
                    <a:ext uri="{FF2B5EF4-FFF2-40B4-BE49-F238E27FC236}">
                      <a16:creationId xmlns:a16="http://schemas.microsoft.com/office/drawing/2014/main" id="{1F14E285-CACD-4684-AC31-11866D65F2A4}"/>
                    </a:ext>
                  </a:extLst>
                </p:cNvPr>
                <p:cNvSpPr txBox="1"/>
                <p:nvPr/>
              </p:nvSpPr>
              <p:spPr>
                <a:xfrm>
                  <a:off x="4769829" y="4897215"/>
                  <a:ext cx="151250"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7</a:t>
                  </a:r>
                </a:p>
              </p:txBody>
            </p:sp>
            <p:cxnSp>
              <p:nvCxnSpPr>
                <p:cNvPr id="402" name="Straight Connector 401">
                  <a:extLst>
                    <a:ext uri="{FF2B5EF4-FFF2-40B4-BE49-F238E27FC236}">
                      <a16:creationId xmlns:a16="http://schemas.microsoft.com/office/drawing/2014/main" id="{DBFB623A-3E9B-44BA-ACCF-7DD7277A1F1D}"/>
                    </a:ext>
                  </a:extLst>
                </p:cNvPr>
                <p:cNvCxnSpPr/>
                <p:nvPr/>
              </p:nvCxnSpPr>
              <p:spPr>
                <a:xfrm rot="5400000">
                  <a:off x="3910639"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5" name="TextBox 394">
                  <a:extLst>
                    <a:ext uri="{FF2B5EF4-FFF2-40B4-BE49-F238E27FC236}">
                      <a16:creationId xmlns:a16="http://schemas.microsoft.com/office/drawing/2014/main" id="{78A66974-5A9C-4854-B2CE-7370F9D3F0BE}"/>
                    </a:ext>
                  </a:extLst>
                </p:cNvPr>
                <p:cNvSpPr txBox="1"/>
                <p:nvPr/>
              </p:nvSpPr>
              <p:spPr>
                <a:xfrm>
                  <a:off x="3855914" y="4897215"/>
                  <a:ext cx="15125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5</a:t>
                  </a:r>
                </a:p>
              </p:txBody>
            </p:sp>
            <p:cxnSp>
              <p:nvCxnSpPr>
                <p:cNvPr id="403" name="Straight Connector 402">
                  <a:extLst>
                    <a:ext uri="{FF2B5EF4-FFF2-40B4-BE49-F238E27FC236}">
                      <a16:creationId xmlns:a16="http://schemas.microsoft.com/office/drawing/2014/main" id="{BC5C1B52-971B-48FC-8ABF-C7A79BAFA28F}"/>
                    </a:ext>
                  </a:extLst>
                </p:cNvPr>
                <p:cNvCxnSpPr/>
                <p:nvPr/>
              </p:nvCxnSpPr>
              <p:spPr>
                <a:xfrm rot="5400000">
                  <a:off x="2996891"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6" name="TextBox 395">
                  <a:extLst>
                    <a:ext uri="{FF2B5EF4-FFF2-40B4-BE49-F238E27FC236}">
                      <a16:creationId xmlns:a16="http://schemas.microsoft.com/office/drawing/2014/main" id="{1819479E-076A-4AF0-956F-6ACF932A937C}"/>
                    </a:ext>
                  </a:extLst>
                </p:cNvPr>
                <p:cNvSpPr txBox="1"/>
                <p:nvPr/>
              </p:nvSpPr>
              <p:spPr>
                <a:xfrm>
                  <a:off x="2945173" y="4897215"/>
                  <a:ext cx="151250"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3</a:t>
                  </a:r>
                </a:p>
              </p:txBody>
            </p:sp>
            <p:sp>
              <p:nvSpPr>
                <p:cNvPr id="230" name="TextBox 229">
                  <a:extLst>
                    <a:ext uri="{FF2B5EF4-FFF2-40B4-BE49-F238E27FC236}">
                      <a16:creationId xmlns:a16="http://schemas.microsoft.com/office/drawing/2014/main" id="{2DFC7C12-A5EF-47F3-945B-CF4270F6435A}"/>
                    </a:ext>
                  </a:extLst>
                </p:cNvPr>
                <p:cNvSpPr txBox="1"/>
                <p:nvPr/>
              </p:nvSpPr>
              <p:spPr>
                <a:xfrm>
                  <a:off x="3220371" y="5062515"/>
                  <a:ext cx="2336607" cy="215444"/>
                </a:xfrm>
                <a:prstGeom prst="rect">
                  <a:avLst/>
                </a:prstGeom>
                <a:noFill/>
              </p:spPr>
              <p:txBody>
                <a:bodyPr wrap="squar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Year</a:t>
                  </a:r>
                </a:p>
              </p:txBody>
            </p:sp>
            <p:grpSp>
              <p:nvGrpSpPr>
                <p:cNvPr id="231" name="Group 230">
                  <a:extLst>
                    <a:ext uri="{FF2B5EF4-FFF2-40B4-BE49-F238E27FC236}">
                      <a16:creationId xmlns:a16="http://schemas.microsoft.com/office/drawing/2014/main" id="{548BCC78-1C10-4012-9873-69FCB466EF04}"/>
                    </a:ext>
                  </a:extLst>
                </p:cNvPr>
                <p:cNvGrpSpPr/>
                <p:nvPr/>
              </p:nvGrpSpPr>
              <p:grpSpPr>
                <a:xfrm>
                  <a:off x="1068079" y="3505180"/>
                  <a:ext cx="513108" cy="1433261"/>
                  <a:chOff x="1173616" y="3025117"/>
                  <a:chExt cx="407601" cy="2072490"/>
                </a:xfrm>
              </p:grpSpPr>
              <p:grpSp>
                <p:nvGrpSpPr>
                  <p:cNvPr id="378" name="Group 377">
                    <a:extLst>
                      <a:ext uri="{FF2B5EF4-FFF2-40B4-BE49-F238E27FC236}">
                        <a16:creationId xmlns:a16="http://schemas.microsoft.com/office/drawing/2014/main" id="{72D34F6B-0F27-41F5-B3E4-8D951D27F760}"/>
                      </a:ext>
                    </a:extLst>
                  </p:cNvPr>
                  <p:cNvGrpSpPr/>
                  <p:nvPr/>
                </p:nvGrpSpPr>
                <p:grpSpPr>
                  <a:xfrm>
                    <a:off x="1202387" y="3025117"/>
                    <a:ext cx="378830" cy="2072490"/>
                    <a:chOff x="1215266" y="3146274"/>
                    <a:chExt cx="378830" cy="2072490"/>
                  </a:xfrm>
                </p:grpSpPr>
                <p:sp>
                  <p:nvSpPr>
                    <p:cNvPr id="380" name="TextBox 379">
                      <a:extLst>
                        <a:ext uri="{FF2B5EF4-FFF2-40B4-BE49-F238E27FC236}">
                          <a16:creationId xmlns:a16="http://schemas.microsoft.com/office/drawing/2014/main" id="{30935F08-85BD-4F98-94EB-5FA41A2B48F7}"/>
                        </a:ext>
                      </a:extLst>
                    </p:cNvPr>
                    <p:cNvSpPr txBox="1"/>
                    <p:nvPr/>
                  </p:nvSpPr>
                  <p:spPr>
                    <a:xfrm>
                      <a:off x="1215266" y="4745965"/>
                      <a:ext cx="378830" cy="267026"/>
                    </a:xfrm>
                    <a:prstGeom prst="rect">
                      <a:avLst/>
                    </a:prstGeom>
                    <a:noFill/>
                  </p:spPr>
                  <p:txBody>
                    <a:bodyPr wrap="square" lIns="0" tIns="0" rIns="108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72727"/>
                        </a:solidFill>
                        <a:effectLst/>
                        <a:uLnTx/>
                        <a:uFillTx/>
                        <a:latin typeface="Calibri"/>
                        <a:ea typeface="+mn-ea"/>
                        <a:cs typeface="+mn-cs"/>
                      </a:endParaRPr>
                    </a:p>
                  </p:txBody>
                </p:sp>
                <p:sp>
                  <p:nvSpPr>
                    <p:cNvPr id="381" name="TextBox 380">
                      <a:extLst>
                        <a:ext uri="{FF2B5EF4-FFF2-40B4-BE49-F238E27FC236}">
                          <a16:creationId xmlns:a16="http://schemas.microsoft.com/office/drawing/2014/main" id="{65227214-BC29-4389-BD3F-A5BF854C3123}"/>
                        </a:ext>
                      </a:extLst>
                    </p:cNvPr>
                    <p:cNvSpPr txBox="1"/>
                    <p:nvPr/>
                  </p:nvSpPr>
                  <p:spPr>
                    <a:xfrm>
                      <a:off x="1315747" y="3875500"/>
                      <a:ext cx="278348" cy="26702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60</a:t>
                      </a:r>
                    </a:p>
                  </p:txBody>
                </p:sp>
                <p:sp>
                  <p:nvSpPr>
                    <p:cNvPr id="382" name="TextBox 381">
                      <a:extLst>
                        <a:ext uri="{FF2B5EF4-FFF2-40B4-BE49-F238E27FC236}">
                          <a16:creationId xmlns:a16="http://schemas.microsoft.com/office/drawing/2014/main" id="{1B7C86CE-8ABA-4927-B5BB-97DE1D30D678}"/>
                        </a:ext>
                      </a:extLst>
                    </p:cNvPr>
                    <p:cNvSpPr txBox="1"/>
                    <p:nvPr/>
                  </p:nvSpPr>
                  <p:spPr>
                    <a:xfrm>
                      <a:off x="1355226" y="3146274"/>
                      <a:ext cx="238869" cy="267027"/>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100</a:t>
                      </a:r>
                    </a:p>
                  </p:txBody>
                </p:sp>
                <p:sp>
                  <p:nvSpPr>
                    <p:cNvPr id="383" name="TextBox 382">
                      <a:extLst>
                        <a:ext uri="{FF2B5EF4-FFF2-40B4-BE49-F238E27FC236}">
                          <a16:creationId xmlns:a16="http://schemas.microsoft.com/office/drawing/2014/main" id="{D87AAECC-FB15-4FDC-B36C-D09363B7D95D}"/>
                        </a:ext>
                      </a:extLst>
                    </p:cNvPr>
                    <p:cNvSpPr txBox="1"/>
                    <p:nvPr/>
                  </p:nvSpPr>
                  <p:spPr>
                    <a:xfrm>
                      <a:off x="1315747" y="3508590"/>
                      <a:ext cx="278348" cy="26702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80</a:t>
                      </a:r>
                    </a:p>
                  </p:txBody>
                </p:sp>
                <p:sp>
                  <p:nvSpPr>
                    <p:cNvPr id="384" name="TextBox 383">
                      <a:extLst>
                        <a:ext uri="{FF2B5EF4-FFF2-40B4-BE49-F238E27FC236}">
                          <a16:creationId xmlns:a16="http://schemas.microsoft.com/office/drawing/2014/main" id="{3DD1120E-AC25-4C8D-8CFC-90D67A24CB07}"/>
                        </a:ext>
                      </a:extLst>
                    </p:cNvPr>
                    <p:cNvSpPr txBox="1"/>
                    <p:nvPr/>
                  </p:nvSpPr>
                  <p:spPr>
                    <a:xfrm>
                      <a:off x="1315747" y="4951738"/>
                      <a:ext cx="278348" cy="26702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Calibri"/>
                          <a:ea typeface="+mn-ea"/>
                          <a:cs typeface="+mn-cs"/>
                        </a:rPr>
                        <a:t>0</a:t>
                      </a:r>
                    </a:p>
                  </p:txBody>
                </p:sp>
                <p:sp>
                  <p:nvSpPr>
                    <p:cNvPr id="385" name="TextBox 384">
                      <a:extLst>
                        <a:ext uri="{FF2B5EF4-FFF2-40B4-BE49-F238E27FC236}">
                          <a16:creationId xmlns:a16="http://schemas.microsoft.com/office/drawing/2014/main" id="{DB27EEBF-FB3A-4C3D-B9E4-37F4020866F8}"/>
                        </a:ext>
                      </a:extLst>
                    </p:cNvPr>
                    <p:cNvSpPr txBox="1"/>
                    <p:nvPr/>
                  </p:nvSpPr>
                  <p:spPr>
                    <a:xfrm>
                      <a:off x="1315747" y="4600459"/>
                      <a:ext cx="278348" cy="26702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72727"/>
                          </a:solidFill>
                          <a:effectLst/>
                          <a:uLnTx/>
                          <a:uFillTx/>
                          <a:latin typeface="Calibri"/>
                          <a:ea typeface="+mn-ea"/>
                          <a:cs typeface="+mn-cs"/>
                        </a:rPr>
                        <a:t>20</a:t>
                      </a:r>
                    </a:p>
                  </p:txBody>
                </p:sp>
                <p:sp>
                  <p:nvSpPr>
                    <p:cNvPr id="386" name="TextBox 385">
                      <a:extLst>
                        <a:ext uri="{FF2B5EF4-FFF2-40B4-BE49-F238E27FC236}">
                          <a16:creationId xmlns:a16="http://schemas.microsoft.com/office/drawing/2014/main" id="{EF2E801E-2B29-4A09-BC40-50C5AF11721D}"/>
                        </a:ext>
                      </a:extLst>
                    </p:cNvPr>
                    <p:cNvSpPr txBox="1"/>
                    <p:nvPr/>
                  </p:nvSpPr>
                  <p:spPr>
                    <a:xfrm>
                      <a:off x="1315747" y="4238355"/>
                      <a:ext cx="278348" cy="267026"/>
                    </a:xfrm>
                    <a:prstGeom prst="rect">
                      <a:avLst/>
                    </a:prstGeom>
                    <a:noFill/>
                  </p:spPr>
                  <p:txBody>
                    <a:bodyPr wrap="square" lIns="0" tIns="0" rIns="36000" bIns="0"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40</a:t>
                      </a:r>
                    </a:p>
                  </p:txBody>
                </p:sp>
              </p:grpSp>
              <p:sp>
                <p:nvSpPr>
                  <p:cNvPr id="379" name="TextBox 378">
                    <a:extLst>
                      <a:ext uri="{FF2B5EF4-FFF2-40B4-BE49-F238E27FC236}">
                        <a16:creationId xmlns:a16="http://schemas.microsoft.com/office/drawing/2014/main" id="{B634A7B9-82A7-4912-B528-D553EB5901AF}"/>
                      </a:ext>
                    </a:extLst>
                  </p:cNvPr>
                  <p:cNvSpPr txBox="1"/>
                  <p:nvPr/>
                </p:nvSpPr>
                <p:spPr>
                  <a:xfrm rot="16200000">
                    <a:off x="345559" y="3984346"/>
                    <a:ext cx="1810144" cy="15402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Survival (%)</a:t>
                    </a:r>
                  </a:p>
                </p:txBody>
              </p:sp>
            </p:grpSp>
            <p:grpSp>
              <p:nvGrpSpPr>
                <p:cNvPr id="232" name="Group 231">
                  <a:extLst>
                    <a:ext uri="{FF2B5EF4-FFF2-40B4-BE49-F238E27FC236}">
                      <a16:creationId xmlns:a16="http://schemas.microsoft.com/office/drawing/2014/main" id="{17587442-E17F-41CE-B3F5-F7BA0CEAACBB}"/>
                    </a:ext>
                  </a:extLst>
                </p:cNvPr>
                <p:cNvGrpSpPr/>
                <p:nvPr/>
              </p:nvGrpSpPr>
              <p:grpSpPr>
                <a:xfrm>
                  <a:off x="1583771" y="3598744"/>
                  <a:ext cx="61200" cy="1257419"/>
                  <a:chOff x="1583771" y="3160414"/>
                  <a:chExt cx="61200" cy="1818222"/>
                </a:xfrm>
              </p:grpSpPr>
              <p:grpSp>
                <p:nvGrpSpPr>
                  <p:cNvPr id="368" name="Group 367">
                    <a:extLst>
                      <a:ext uri="{FF2B5EF4-FFF2-40B4-BE49-F238E27FC236}">
                        <a16:creationId xmlns:a16="http://schemas.microsoft.com/office/drawing/2014/main" id="{ACDDAE05-DE6F-48CF-888D-2622BB7A7ACA}"/>
                      </a:ext>
                    </a:extLst>
                  </p:cNvPr>
                  <p:cNvGrpSpPr/>
                  <p:nvPr/>
                </p:nvGrpSpPr>
                <p:grpSpPr>
                  <a:xfrm>
                    <a:off x="1583771" y="3160414"/>
                    <a:ext cx="61200" cy="1818222"/>
                    <a:chOff x="1596650" y="3281571"/>
                    <a:chExt cx="61200" cy="1818222"/>
                  </a:xfrm>
                </p:grpSpPr>
                <p:cxnSp>
                  <p:nvCxnSpPr>
                    <p:cNvPr id="374" name="Straight Connector 373">
                      <a:extLst>
                        <a:ext uri="{FF2B5EF4-FFF2-40B4-BE49-F238E27FC236}">
                          <a16:creationId xmlns:a16="http://schemas.microsoft.com/office/drawing/2014/main" id="{BA4621F7-F196-4EAD-9635-DA7337AF5C44}"/>
                        </a:ext>
                      </a:extLst>
                    </p:cNvPr>
                    <p:cNvCxnSpPr/>
                    <p:nvPr/>
                  </p:nvCxnSpPr>
                  <p:spPr>
                    <a:xfrm>
                      <a:off x="1596650" y="509979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a:extLst>
                        <a:ext uri="{FF2B5EF4-FFF2-40B4-BE49-F238E27FC236}">
                          <a16:creationId xmlns:a16="http://schemas.microsoft.com/office/drawing/2014/main" id="{8D38D001-70C5-4359-8B4E-C928A190D70D}"/>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a:extLst>
                        <a:ext uri="{FF2B5EF4-FFF2-40B4-BE49-F238E27FC236}">
                          <a16:creationId xmlns:a16="http://schemas.microsoft.com/office/drawing/2014/main" id="{5E18CAE7-62FA-4207-957D-4E18527FD020}"/>
                        </a:ext>
                      </a:extLst>
                    </p:cNvPr>
                    <p:cNvCxnSpPr/>
                    <p:nvPr/>
                  </p:nvCxnSpPr>
                  <p:spPr>
                    <a:xfrm>
                      <a:off x="1596650" y="473615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369" name="Straight Connector 368">
                    <a:extLst>
                      <a:ext uri="{FF2B5EF4-FFF2-40B4-BE49-F238E27FC236}">
                        <a16:creationId xmlns:a16="http://schemas.microsoft.com/office/drawing/2014/main" id="{BB0BB2E5-34F4-4907-9534-E556CDDE2FE9}"/>
                      </a:ext>
                    </a:extLst>
                  </p:cNvPr>
                  <p:cNvCxnSpPr/>
                  <p:nvPr/>
                </p:nvCxnSpPr>
                <p:spPr>
                  <a:xfrm>
                    <a:off x="1583771" y="425134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00B92B7A-614A-46B6-977B-537144054A9B}"/>
                      </a:ext>
                    </a:extLst>
                  </p:cNvPr>
                  <p:cNvCxnSpPr/>
                  <p:nvPr/>
                </p:nvCxnSpPr>
                <p:spPr>
                  <a:xfrm>
                    <a:off x="1583771" y="352405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a16="http://schemas.microsoft.com/office/drawing/2014/main" id="{504C9247-268B-444C-8B9D-4DF4D011B5C8}"/>
                      </a:ext>
                    </a:extLst>
                  </p:cNvPr>
                  <p:cNvCxnSpPr/>
                  <p:nvPr/>
                </p:nvCxnSpPr>
                <p:spPr>
                  <a:xfrm>
                    <a:off x="1583771" y="388770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417" name="Straight Connector 416">
                  <a:extLst>
                    <a:ext uri="{FF2B5EF4-FFF2-40B4-BE49-F238E27FC236}">
                      <a16:creationId xmlns:a16="http://schemas.microsoft.com/office/drawing/2014/main" id="{93E20D70-66BD-41F0-868E-A2351D27A6D2}"/>
                    </a:ext>
                  </a:extLst>
                </p:cNvPr>
                <p:cNvCxnSpPr/>
                <p:nvPr/>
              </p:nvCxnSpPr>
              <p:spPr>
                <a:xfrm rot="5400000">
                  <a:off x="7108755"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0" name="TextBox 419">
                  <a:extLst>
                    <a:ext uri="{FF2B5EF4-FFF2-40B4-BE49-F238E27FC236}">
                      <a16:creationId xmlns:a16="http://schemas.microsoft.com/office/drawing/2014/main" id="{5419DC48-373A-4F7C-99CE-06AA09B3FA24}"/>
                    </a:ext>
                  </a:extLst>
                </p:cNvPr>
                <p:cNvSpPr txBox="1"/>
                <p:nvPr/>
              </p:nvSpPr>
              <p:spPr>
                <a:xfrm>
                  <a:off x="7014508" y="4897215"/>
                  <a:ext cx="229797"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12</a:t>
                  </a:r>
                </a:p>
              </p:txBody>
            </p:sp>
            <p:cxnSp>
              <p:nvCxnSpPr>
                <p:cNvPr id="416" name="Straight Connector 415">
                  <a:extLst>
                    <a:ext uri="{FF2B5EF4-FFF2-40B4-BE49-F238E27FC236}">
                      <a16:creationId xmlns:a16="http://schemas.microsoft.com/office/drawing/2014/main" id="{5600607B-24F9-48F4-AEF5-59621ECE2C22}"/>
                    </a:ext>
                  </a:extLst>
                </p:cNvPr>
                <p:cNvCxnSpPr/>
                <p:nvPr/>
              </p:nvCxnSpPr>
              <p:spPr>
                <a:xfrm rot="5400000">
                  <a:off x="6195009"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1" name="TextBox 420">
                  <a:extLst>
                    <a:ext uri="{FF2B5EF4-FFF2-40B4-BE49-F238E27FC236}">
                      <a16:creationId xmlns:a16="http://schemas.microsoft.com/office/drawing/2014/main" id="{3E713894-3150-45D9-912C-0DB47F209EEF}"/>
                    </a:ext>
                  </a:extLst>
                </p:cNvPr>
                <p:cNvSpPr txBox="1"/>
                <p:nvPr/>
              </p:nvSpPr>
              <p:spPr>
                <a:xfrm>
                  <a:off x="6101648" y="4897215"/>
                  <a:ext cx="229797"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10</a:t>
                  </a:r>
                </a:p>
              </p:txBody>
            </p:sp>
            <p:cxnSp>
              <p:nvCxnSpPr>
                <p:cNvPr id="419" name="Straight Connector 418">
                  <a:extLst>
                    <a:ext uri="{FF2B5EF4-FFF2-40B4-BE49-F238E27FC236}">
                      <a16:creationId xmlns:a16="http://schemas.microsoft.com/office/drawing/2014/main" id="{568983A6-FA65-40D0-AEB9-61A3F5EBD3DD}"/>
                    </a:ext>
                  </a:extLst>
                </p:cNvPr>
                <p:cNvCxnSpPr/>
                <p:nvPr/>
              </p:nvCxnSpPr>
              <p:spPr>
                <a:xfrm rot="5400000">
                  <a:off x="6651883"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2" name="TextBox 421">
                  <a:extLst>
                    <a:ext uri="{FF2B5EF4-FFF2-40B4-BE49-F238E27FC236}">
                      <a16:creationId xmlns:a16="http://schemas.microsoft.com/office/drawing/2014/main" id="{1F14E285-CACD-4684-AC31-11866D65F2A4}"/>
                    </a:ext>
                  </a:extLst>
                </p:cNvPr>
                <p:cNvSpPr txBox="1"/>
                <p:nvPr/>
              </p:nvSpPr>
              <p:spPr>
                <a:xfrm>
                  <a:off x="6559356" y="4897215"/>
                  <a:ext cx="229797"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11</a:t>
                  </a:r>
                </a:p>
              </p:txBody>
            </p:sp>
            <p:cxnSp>
              <p:nvCxnSpPr>
                <p:cNvPr id="418" name="Straight Connector 417">
                  <a:extLst>
                    <a:ext uri="{FF2B5EF4-FFF2-40B4-BE49-F238E27FC236}">
                      <a16:creationId xmlns:a16="http://schemas.microsoft.com/office/drawing/2014/main" id="{DBFB623A-3E9B-44BA-ACCF-7DD7277A1F1D}"/>
                    </a:ext>
                  </a:extLst>
                </p:cNvPr>
                <p:cNvCxnSpPr/>
                <p:nvPr/>
              </p:nvCxnSpPr>
              <p:spPr>
                <a:xfrm rot="5400000">
                  <a:off x="5738135"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3" name="TextBox 422">
                  <a:extLst>
                    <a:ext uri="{FF2B5EF4-FFF2-40B4-BE49-F238E27FC236}">
                      <a16:creationId xmlns:a16="http://schemas.microsoft.com/office/drawing/2014/main" id="{78A66974-5A9C-4854-B2CE-7370F9D3F0BE}"/>
                    </a:ext>
                  </a:extLst>
                </p:cNvPr>
                <p:cNvSpPr txBox="1"/>
                <p:nvPr/>
              </p:nvSpPr>
              <p:spPr>
                <a:xfrm>
                  <a:off x="5684714" y="4897215"/>
                  <a:ext cx="151251" cy="184666"/>
                </a:xfrm>
                <a:prstGeom prst="rect">
                  <a:avLst/>
                </a:prstGeom>
                <a:noFill/>
              </p:spPr>
              <p:txBody>
                <a:bodyPr wrap="none" lIns="36000" tIns="0" rIns="36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9</a:t>
                  </a:r>
                </a:p>
              </p:txBody>
            </p:sp>
          </p:grpSp>
          <p:sp>
            <p:nvSpPr>
              <p:cNvPr id="424" name="TextBox 423">
                <a:extLst>
                  <a:ext uri="{FF2B5EF4-FFF2-40B4-BE49-F238E27FC236}">
                    <a16:creationId xmlns:a16="http://schemas.microsoft.com/office/drawing/2014/main" id="{5A42B12F-A719-4744-AB1C-47B1A01210F7}"/>
                  </a:ext>
                </a:extLst>
              </p:cNvPr>
              <p:cNvSpPr txBox="1"/>
              <p:nvPr/>
            </p:nvSpPr>
            <p:spPr>
              <a:xfrm>
                <a:off x="986587" y="5252037"/>
                <a:ext cx="624136" cy="307777"/>
              </a:xfrm>
              <a:prstGeom prst="rect">
                <a:avLst/>
              </a:prstGeom>
              <a:noFill/>
            </p:spPr>
            <p:txBody>
              <a:bodyPr wrap="none" lIns="36000" tIns="0" rIns="3600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srgbClr val="000000"/>
                    </a:solidFill>
                    <a:effectLst/>
                    <a:uLnTx/>
                    <a:uFillTx/>
                    <a:latin typeface="Calibri"/>
                    <a:ea typeface="+mn-ea"/>
                    <a:cs typeface="+mn-cs"/>
                  </a:rPr>
                  <a:t>TTh</a:t>
                </a:r>
                <a:endParaRPr kumimoji="0" lang="en-GB" sz="1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Calibri"/>
                    <a:ea typeface="+mn-ea"/>
                    <a:cs typeface="+mn-cs"/>
                  </a:rPr>
                  <a:t>Untreated</a:t>
                </a:r>
              </a:p>
            </p:txBody>
          </p:sp>
          <p:sp>
            <p:nvSpPr>
              <p:cNvPr id="425" name="TextBox 424">
                <a:extLst>
                  <a:ext uri="{FF2B5EF4-FFF2-40B4-BE49-F238E27FC236}">
                    <a16:creationId xmlns:a16="http://schemas.microsoft.com/office/drawing/2014/main" id="{5A42B12F-A719-4744-AB1C-47B1A01210F7}"/>
                  </a:ext>
                </a:extLst>
              </p:cNvPr>
              <p:cNvSpPr txBox="1"/>
              <p:nvPr/>
            </p:nvSpPr>
            <p:spPr>
              <a:xfrm>
                <a:off x="1695795" y="5252037"/>
                <a:ext cx="6149188" cy="307777"/>
              </a:xfrm>
              <a:prstGeom prst="rect">
                <a:avLst/>
              </a:prstGeom>
              <a:noFill/>
            </p:spPr>
            <p:txBody>
              <a:bodyPr wrap="square" lIns="36000" tIns="0" rIns="3600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tab pos="234950" algn="ctr"/>
                    <a:tab pos="685800" algn="ctr"/>
                    <a:tab pos="1149350" algn="ctr"/>
                    <a:tab pos="1600200" algn="ctr"/>
                    <a:tab pos="2070100" algn="ctr"/>
                    <a:tab pos="2520950" algn="ctr"/>
                    <a:tab pos="2978150" algn="ctr"/>
                    <a:tab pos="3435350" algn="ctr"/>
                    <a:tab pos="3886200" algn="ctr"/>
                    <a:tab pos="4343400" algn="ctr"/>
                    <a:tab pos="4800600" algn="ctr"/>
                    <a:tab pos="5257800" algn="ctr"/>
                    <a:tab pos="5708650" algn="ctr"/>
                  </a:tabLst>
                  <a:defRPr/>
                </a:pPr>
                <a:r>
                  <a:rPr kumimoji="0" lang="en-GB" sz="1000" b="0" i="0" u="none" strike="noStrike" kern="1200" cap="none" spc="0" normalizeH="0" baseline="0" noProof="0" dirty="0">
                    <a:ln>
                      <a:noFill/>
                    </a:ln>
                    <a:solidFill>
                      <a:srgbClr val="000000"/>
                    </a:solidFill>
                    <a:effectLst/>
                    <a:uLnTx/>
                    <a:uFillTx/>
                    <a:latin typeface="Calibri"/>
                    <a:ea typeface="+mn-ea"/>
                    <a:cs typeface="+mn-cs"/>
                  </a:rPr>
                  <a:t>	178	178	178	168	154	125	113	101	86	76	60	55	42</a:t>
                </a:r>
              </a:p>
              <a:p>
                <a:pPr marL="0" marR="0" lvl="0" indent="0" algn="l" defTabSz="914400" rtl="0" eaLnBrk="1" fontAlgn="auto" latinLnBrk="0" hangingPunct="1">
                  <a:lnSpc>
                    <a:spcPct val="100000"/>
                  </a:lnSpc>
                  <a:spcBef>
                    <a:spcPts val="0"/>
                  </a:spcBef>
                  <a:spcAft>
                    <a:spcPts val="0"/>
                  </a:spcAft>
                  <a:buClrTx/>
                  <a:buSzTx/>
                  <a:buFontTx/>
                  <a:buNone/>
                  <a:tabLst>
                    <a:tab pos="234950" algn="ctr"/>
                    <a:tab pos="685800" algn="ctr"/>
                    <a:tab pos="1149350" algn="ctr"/>
                    <a:tab pos="1600200" algn="ctr"/>
                    <a:tab pos="2070100" algn="ctr"/>
                    <a:tab pos="2520950" algn="ctr"/>
                    <a:tab pos="2978150" algn="ctr"/>
                    <a:tab pos="3435350" algn="ctr"/>
                    <a:tab pos="3886200" algn="ctr"/>
                    <a:tab pos="4343400" algn="ctr"/>
                    <a:tab pos="4800600" algn="ctr"/>
                    <a:tab pos="5257800" algn="ctr"/>
                    <a:tab pos="5708650" algn="ctr"/>
                  </a:tabLst>
                  <a:defRPr/>
                </a:pPr>
                <a:r>
                  <a:rPr kumimoji="0" lang="en-GB" sz="1000" b="0" i="0" u="none" strike="noStrike" kern="1200" cap="none" spc="0" normalizeH="0" baseline="0" noProof="0" dirty="0">
                    <a:ln>
                      <a:noFill/>
                    </a:ln>
                    <a:solidFill>
                      <a:srgbClr val="000000"/>
                    </a:solidFill>
                    <a:effectLst/>
                    <a:uLnTx/>
                    <a:uFillTx/>
                    <a:latin typeface="Calibri"/>
                    <a:ea typeface="+mn-ea"/>
                    <a:cs typeface="+mn-cs"/>
                  </a:rPr>
                  <a:t>	178	178	178	176	165	153	144	134	120	110	86	49	18</a:t>
                </a:r>
              </a:p>
            </p:txBody>
          </p:sp>
          <p:sp>
            <p:nvSpPr>
              <p:cNvPr id="199" name="TextBox 198">
                <a:extLst>
                  <a:ext uri="{FF2B5EF4-FFF2-40B4-BE49-F238E27FC236}">
                    <a16:creationId xmlns:a16="http://schemas.microsoft.com/office/drawing/2014/main" id="{ACFEBE17-3F33-43C5-BB78-73B936982656}"/>
                  </a:ext>
                </a:extLst>
              </p:cNvPr>
              <p:cNvSpPr txBox="1"/>
              <p:nvPr/>
            </p:nvSpPr>
            <p:spPr>
              <a:xfrm>
                <a:off x="7633010" y="3703710"/>
                <a:ext cx="417615" cy="166199"/>
              </a:xfrm>
              <a:prstGeom prst="rect">
                <a:avLst/>
              </a:prstGeom>
              <a:noFill/>
            </p:spPr>
            <p:txBody>
              <a:bodyPr wrap="none" t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tab pos="625475" algn="l"/>
                    <a:tab pos="1500188" algn="l"/>
                  </a:tabLst>
                  <a:defRPr/>
                </a:pPr>
                <a:r>
                  <a:rPr kumimoji="0" lang="en-GB" sz="1200" b="0" i="0" u="none" strike="noStrike" kern="1200" cap="none" spc="0" normalizeH="0" baseline="0" noProof="0" dirty="0" err="1">
                    <a:ln>
                      <a:noFill/>
                    </a:ln>
                    <a:solidFill>
                      <a:srgbClr val="000000"/>
                    </a:solidFill>
                    <a:effectLst/>
                    <a:uLnTx/>
                    <a:uFillTx/>
                    <a:latin typeface="Calibri"/>
                    <a:ea typeface="+mn-ea"/>
                    <a:cs typeface="+mn-cs"/>
                  </a:rPr>
                  <a:t>TTh</a:t>
                </a:r>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27" name="TextBox 426">
                <a:extLst>
                  <a:ext uri="{FF2B5EF4-FFF2-40B4-BE49-F238E27FC236}">
                    <a16:creationId xmlns:a16="http://schemas.microsoft.com/office/drawing/2014/main" id="{5A42B12F-A719-4744-AB1C-47B1A01210F7}"/>
                  </a:ext>
                </a:extLst>
              </p:cNvPr>
              <p:cNvSpPr txBox="1"/>
              <p:nvPr/>
            </p:nvSpPr>
            <p:spPr>
              <a:xfrm>
                <a:off x="855017" y="5080208"/>
                <a:ext cx="768406" cy="153888"/>
              </a:xfrm>
              <a:prstGeom prst="rect">
                <a:avLst/>
              </a:prstGeom>
              <a:noFill/>
            </p:spPr>
            <p:txBody>
              <a:bodyPr wrap="none" lIns="36000" tIns="0" rIns="3600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sng" strike="noStrike" kern="1200" cap="none" spc="0" normalizeH="0" baseline="0" noProof="0" dirty="0">
                    <a:ln>
                      <a:noFill/>
                    </a:ln>
                    <a:solidFill>
                      <a:srgbClr val="000000"/>
                    </a:solidFill>
                    <a:effectLst/>
                    <a:uLnTx/>
                    <a:uFillTx/>
                    <a:latin typeface="Calibri"/>
                    <a:ea typeface="+mn-ea"/>
                    <a:cs typeface="+mn-cs"/>
                  </a:rPr>
                  <a:t> Patients, n   </a:t>
                </a:r>
              </a:p>
            </p:txBody>
          </p:sp>
          <p:sp>
            <p:nvSpPr>
              <p:cNvPr id="12" name="Freeform 11"/>
              <p:cNvSpPr/>
              <p:nvPr/>
            </p:nvSpPr>
            <p:spPr>
              <a:xfrm>
                <a:off x="1965325" y="3549650"/>
                <a:ext cx="5695950" cy="231775"/>
              </a:xfrm>
              <a:custGeom>
                <a:avLst/>
                <a:gdLst>
                  <a:gd name="connsiteX0" fmla="*/ 0 w 5695950"/>
                  <a:gd name="connsiteY0" fmla="*/ 0 h 231775"/>
                  <a:gd name="connsiteX1" fmla="*/ 2181225 w 5695950"/>
                  <a:gd name="connsiteY1" fmla="*/ 0 h 231775"/>
                  <a:gd name="connsiteX2" fmla="*/ 2184400 w 5695950"/>
                  <a:gd name="connsiteY2" fmla="*/ 19050 h 231775"/>
                  <a:gd name="connsiteX3" fmla="*/ 2822575 w 5695950"/>
                  <a:gd name="connsiteY3" fmla="*/ 19050 h 231775"/>
                  <a:gd name="connsiteX4" fmla="*/ 2819400 w 5695950"/>
                  <a:gd name="connsiteY4" fmla="*/ 25400 h 231775"/>
                  <a:gd name="connsiteX5" fmla="*/ 3006725 w 5695950"/>
                  <a:gd name="connsiteY5" fmla="*/ 25400 h 231775"/>
                  <a:gd name="connsiteX6" fmla="*/ 3013075 w 5695950"/>
                  <a:gd name="connsiteY6" fmla="*/ 31750 h 231775"/>
                  <a:gd name="connsiteX7" fmla="*/ 3327400 w 5695950"/>
                  <a:gd name="connsiteY7" fmla="*/ 31750 h 231775"/>
                  <a:gd name="connsiteX8" fmla="*/ 3327400 w 5695950"/>
                  <a:gd name="connsiteY8" fmla="*/ 50800 h 231775"/>
                  <a:gd name="connsiteX9" fmla="*/ 4206875 w 5695950"/>
                  <a:gd name="connsiteY9" fmla="*/ 50800 h 231775"/>
                  <a:gd name="connsiteX10" fmla="*/ 4206875 w 5695950"/>
                  <a:gd name="connsiteY10" fmla="*/ 66675 h 231775"/>
                  <a:gd name="connsiteX11" fmla="*/ 4797425 w 5695950"/>
                  <a:gd name="connsiteY11" fmla="*/ 66675 h 231775"/>
                  <a:gd name="connsiteX12" fmla="*/ 4797425 w 5695950"/>
                  <a:gd name="connsiteY12" fmla="*/ 79375 h 231775"/>
                  <a:gd name="connsiteX13" fmla="*/ 4816475 w 5695950"/>
                  <a:gd name="connsiteY13" fmla="*/ 79375 h 231775"/>
                  <a:gd name="connsiteX14" fmla="*/ 4816475 w 5695950"/>
                  <a:gd name="connsiteY14" fmla="*/ 92075 h 231775"/>
                  <a:gd name="connsiteX15" fmla="*/ 4886325 w 5695950"/>
                  <a:gd name="connsiteY15" fmla="*/ 92075 h 231775"/>
                  <a:gd name="connsiteX16" fmla="*/ 4886325 w 5695950"/>
                  <a:gd name="connsiteY16" fmla="*/ 111125 h 231775"/>
                  <a:gd name="connsiteX17" fmla="*/ 4914900 w 5695950"/>
                  <a:gd name="connsiteY17" fmla="*/ 111125 h 231775"/>
                  <a:gd name="connsiteX18" fmla="*/ 4914900 w 5695950"/>
                  <a:gd name="connsiteY18" fmla="*/ 130175 h 231775"/>
                  <a:gd name="connsiteX19" fmla="*/ 5168900 w 5695950"/>
                  <a:gd name="connsiteY19" fmla="*/ 130175 h 231775"/>
                  <a:gd name="connsiteX20" fmla="*/ 5168900 w 5695950"/>
                  <a:gd name="connsiteY20" fmla="*/ 146050 h 231775"/>
                  <a:gd name="connsiteX21" fmla="*/ 5308600 w 5695950"/>
                  <a:gd name="connsiteY21" fmla="*/ 146050 h 231775"/>
                  <a:gd name="connsiteX22" fmla="*/ 5308600 w 5695950"/>
                  <a:gd name="connsiteY22" fmla="*/ 174625 h 231775"/>
                  <a:gd name="connsiteX23" fmla="*/ 5435600 w 5695950"/>
                  <a:gd name="connsiteY23" fmla="*/ 174625 h 231775"/>
                  <a:gd name="connsiteX24" fmla="*/ 5435600 w 5695950"/>
                  <a:gd name="connsiteY24" fmla="*/ 193675 h 231775"/>
                  <a:gd name="connsiteX25" fmla="*/ 5648325 w 5695950"/>
                  <a:gd name="connsiteY25" fmla="*/ 193675 h 231775"/>
                  <a:gd name="connsiteX26" fmla="*/ 5648325 w 5695950"/>
                  <a:gd name="connsiteY26" fmla="*/ 231775 h 231775"/>
                  <a:gd name="connsiteX27" fmla="*/ 5695950 w 5695950"/>
                  <a:gd name="connsiteY27" fmla="*/ 231775 h 23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95950" h="231775">
                    <a:moveTo>
                      <a:pt x="0" y="0"/>
                    </a:moveTo>
                    <a:lnTo>
                      <a:pt x="2181225" y="0"/>
                    </a:lnTo>
                    <a:lnTo>
                      <a:pt x="2184400" y="19050"/>
                    </a:lnTo>
                    <a:lnTo>
                      <a:pt x="2822575" y="19050"/>
                    </a:lnTo>
                    <a:lnTo>
                      <a:pt x="2819400" y="25400"/>
                    </a:lnTo>
                    <a:lnTo>
                      <a:pt x="3006725" y="25400"/>
                    </a:lnTo>
                    <a:lnTo>
                      <a:pt x="3013075" y="31750"/>
                    </a:lnTo>
                    <a:lnTo>
                      <a:pt x="3327400" y="31750"/>
                    </a:lnTo>
                    <a:lnTo>
                      <a:pt x="3327400" y="50800"/>
                    </a:lnTo>
                    <a:lnTo>
                      <a:pt x="4206875" y="50800"/>
                    </a:lnTo>
                    <a:lnTo>
                      <a:pt x="4206875" y="66675"/>
                    </a:lnTo>
                    <a:lnTo>
                      <a:pt x="4797425" y="66675"/>
                    </a:lnTo>
                    <a:lnTo>
                      <a:pt x="4797425" y="79375"/>
                    </a:lnTo>
                    <a:lnTo>
                      <a:pt x="4816475" y="79375"/>
                    </a:lnTo>
                    <a:lnTo>
                      <a:pt x="4816475" y="92075"/>
                    </a:lnTo>
                    <a:lnTo>
                      <a:pt x="4886325" y="92075"/>
                    </a:lnTo>
                    <a:lnTo>
                      <a:pt x="4886325" y="111125"/>
                    </a:lnTo>
                    <a:lnTo>
                      <a:pt x="4914900" y="111125"/>
                    </a:lnTo>
                    <a:lnTo>
                      <a:pt x="4914900" y="130175"/>
                    </a:lnTo>
                    <a:lnTo>
                      <a:pt x="5168900" y="130175"/>
                    </a:lnTo>
                    <a:lnTo>
                      <a:pt x="5168900" y="146050"/>
                    </a:lnTo>
                    <a:lnTo>
                      <a:pt x="5308600" y="146050"/>
                    </a:lnTo>
                    <a:lnTo>
                      <a:pt x="5308600" y="174625"/>
                    </a:lnTo>
                    <a:lnTo>
                      <a:pt x="5435600" y="174625"/>
                    </a:lnTo>
                    <a:lnTo>
                      <a:pt x="5435600" y="193675"/>
                    </a:lnTo>
                    <a:lnTo>
                      <a:pt x="5648325" y="193675"/>
                    </a:lnTo>
                    <a:lnTo>
                      <a:pt x="5648325" y="231775"/>
                    </a:lnTo>
                    <a:lnTo>
                      <a:pt x="5695950" y="231775"/>
                    </a:lnTo>
                  </a:path>
                </a:pathLst>
              </a:custGeom>
              <a:noFill/>
              <a:ln w="254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12"/>
              <p:cNvSpPr/>
              <p:nvPr/>
            </p:nvSpPr>
            <p:spPr>
              <a:xfrm>
                <a:off x="1965325" y="3552825"/>
                <a:ext cx="5695950" cy="565150"/>
              </a:xfrm>
              <a:custGeom>
                <a:avLst/>
                <a:gdLst>
                  <a:gd name="connsiteX0" fmla="*/ 0 w 5695950"/>
                  <a:gd name="connsiteY0" fmla="*/ 0 h 565150"/>
                  <a:gd name="connsiteX1" fmla="*/ 1552575 w 5695950"/>
                  <a:gd name="connsiteY1" fmla="*/ 0 h 565150"/>
                  <a:gd name="connsiteX2" fmla="*/ 1552575 w 5695950"/>
                  <a:gd name="connsiteY2" fmla="*/ 9525 h 565150"/>
                  <a:gd name="connsiteX3" fmla="*/ 1619250 w 5695950"/>
                  <a:gd name="connsiteY3" fmla="*/ 9525 h 565150"/>
                  <a:gd name="connsiteX4" fmla="*/ 1619250 w 5695950"/>
                  <a:gd name="connsiteY4" fmla="*/ 19050 h 565150"/>
                  <a:gd name="connsiteX5" fmla="*/ 1720850 w 5695950"/>
                  <a:gd name="connsiteY5" fmla="*/ 19050 h 565150"/>
                  <a:gd name="connsiteX6" fmla="*/ 1720850 w 5695950"/>
                  <a:gd name="connsiteY6" fmla="*/ 28575 h 565150"/>
                  <a:gd name="connsiteX7" fmla="*/ 1876425 w 5695950"/>
                  <a:gd name="connsiteY7" fmla="*/ 28575 h 565150"/>
                  <a:gd name="connsiteX8" fmla="*/ 1876425 w 5695950"/>
                  <a:gd name="connsiteY8" fmla="*/ 41275 h 565150"/>
                  <a:gd name="connsiteX9" fmla="*/ 1905000 w 5695950"/>
                  <a:gd name="connsiteY9" fmla="*/ 41275 h 565150"/>
                  <a:gd name="connsiteX10" fmla="*/ 1905000 w 5695950"/>
                  <a:gd name="connsiteY10" fmla="*/ 53975 h 565150"/>
                  <a:gd name="connsiteX11" fmla="*/ 2114550 w 5695950"/>
                  <a:gd name="connsiteY11" fmla="*/ 53975 h 565150"/>
                  <a:gd name="connsiteX12" fmla="*/ 2114550 w 5695950"/>
                  <a:gd name="connsiteY12" fmla="*/ 60325 h 565150"/>
                  <a:gd name="connsiteX13" fmla="*/ 2120900 w 5695950"/>
                  <a:gd name="connsiteY13" fmla="*/ 66675 h 565150"/>
                  <a:gd name="connsiteX14" fmla="*/ 2152650 w 5695950"/>
                  <a:gd name="connsiteY14" fmla="*/ 66675 h 565150"/>
                  <a:gd name="connsiteX15" fmla="*/ 2178050 w 5695950"/>
                  <a:gd name="connsiteY15" fmla="*/ 66675 h 565150"/>
                  <a:gd name="connsiteX16" fmla="*/ 2339975 w 5695950"/>
                  <a:gd name="connsiteY16" fmla="*/ 66675 h 565150"/>
                  <a:gd name="connsiteX17" fmla="*/ 2339975 w 5695950"/>
                  <a:gd name="connsiteY17" fmla="*/ 82550 h 565150"/>
                  <a:gd name="connsiteX18" fmla="*/ 2378075 w 5695950"/>
                  <a:gd name="connsiteY18" fmla="*/ 82550 h 565150"/>
                  <a:gd name="connsiteX19" fmla="*/ 2390775 w 5695950"/>
                  <a:gd name="connsiteY19" fmla="*/ 82550 h 565150"/>
                  <a:gd name="connsiteX20" fmla="*/ 2489200 w 5695950"/>
                  <a:gd name="connsiteY20" fmla="*/ 82550 h 565150"/>
                  <a:gd name="connsiteX21" fmla="*/ 2489200 w 5695950"/>
                  <a:gd name="connsiteY21" fmla="*/ 98425 h 565150"/>
                  <a:gd name="connsiteX22" fmla="*/ 2727325 w 5695950"/>
                  <a:gd name="connsiteY22" fmla="*/ 98425 h 565150"/>
                  <a:gd name="connsiteX23" fmla="*/ 2727325 w 5695950"/>
                  <a:gd name="connsiteY23" fmla="*/ 104775 h 565150"/>
                  <a:gd name="connsiteX24" fmla="*/ 3063875 w 5695950"/>
                  <a:gd name="connsiteY24" fmla="*/ 104775 h 565150"/>
                  <a:gd name="connsiteX25" fmla="*/ 3063875 w 5695950"/>
                  <a:gd name="connsiteY25" fmla="*/ 117475 h 565150"/>
                  <a:gd name="connsiteX26" fmla="*/ 3108325 w 5695950"/>
                  <a:gd name="connsiteY26" fmla="*/ 117475 h 565150"/>
                  <a:gd name="connsiteX27" fmla="*/ 3111500 w 5695950"/>
                  <a:gd name="connsiteY27" fmla="*/ 120650 h 565150"/>
                  <a:gd name="connsiteX28" fmla="*/ 3175000 w 5695950"/>
                  <a:gd name="connsiteY28" fmla="*/ 120650 h 565150"/>
                  <a:gd name="connsiteX29" fmla="*/ 3175000 w 5695950"/>
                  <a:gd name="connsiteY29" fmla="*/ 146050 h 565150"/>
                  <a:gd name="connsiteX30" fmla="*/ 3209925 w 5695950"/>
                  <a:gd name="connsiteY30" fmla="*/ 146050 h 565150"/>
                  <a:gd name="connsiteX31" fmla="*/ 3209925 w 5695950"/>
                  <a:gd name="connsiteY31" fmla="*/ 149225 h 565150"/>
                  <a:gd name="connsiteX32" fmla="*/ 3228975 w 5695950"/>
                  <a:gd name="connsiteY32" fmla="*/ 149225 h 565150"/>
                  <a:gd name="connsiteX33" fmla="*/ 3228975 w 5695950"/>
                  <a:gd name="connsiteY33" fmla="*/ 161925 h 565150"/>
                  <a:gd name="connsiteX34" fmla="*/ 3340100 w 5695950"/>
                  <a:gd name="connsiteY34" fmla="*/ 161925 h 565150"/>
                  <a:gd name="connsiteX35" fmla="*/ 3340100 w 5695950"/>
                  <a:gd name="connsiteY35" fmla="*/ 174625 h 565150"/>
                  <a:gd name="connsiteX36" fmla="*/ 3381375 w 5695950"/>
                  <a:gd name="connsiteY36" fmla="*/ 174625 h 565150"/>
                  <a:gd name="connsiteX37" fmla="*/ 3381375 w 5695950"/>
                  <a:gd name="connsiteY37" fmla="*/ 184150 h 565150"/>
                  <a:gd name="connsiteX38" fmla="*/ 3444875 w 5695950"/>
                  <a:gd name="connsiteY38" fmla="*/ 184150 h 565150"/>
                  <a:gd name="connsiteX39" fmla="*/ 3457575 w 5695950"/>
                  <a:gd name="connsiteY39" fmla="*/ 196850 h 565150"/>
                  <a:gd name="connsiteX40" fmla="*/ 3492500 w 5695950"/>
                  <a:gd name="connsiteY40" fmla="*/ 196850 h 565150"/>
                  <a:gd name="connsiteX41" fmla="*/ 3492500 w 5695950"/>
                  <a:gd name="connsiteY41" fmla="*/ 196850 h 565150"/>
                  <a:gd name="connsiteX42" fmla="*/ 3536950 w 5695950"/>
                  <a:gd name="connsiteY42" fmla="*/ 196850 h 565150"/>
                  <a:gd name="connsiteX43" fmla="*/ 3536950 w 5695950"/>
                  <a:gd name="connsiteY43" fmla="*/ 222250 h 565150"/>
                  <a:gd name="connsiteX44" fmla="*/ 3562350 w 5695950"/>
                  <a:gd name="connsiteY44" fmla="*/ 222250 h 565150"/>
                  <a:gd name="connsiteX45" fmla="*/ 3562350 w 5695950"/>
                  <a:gd name="connsiteY45" fmla="*/ 222250 h 565150"/>
                  <a:gd name="connsiteX46" fmla="*/ 3581400 w 5695950"/>
                  <a:gd name="connsiteY46" fmla="*/ 241300 h 565150"/>
                  <a:gd name="connsiteX47" fmla="*/ 3841750 w 5695950"/>
                  <a:gd name="connsiteY47" fmla="*/ 241300 h 565150"/>
                  <a:gd name="connsiteX48" fmla="*/ 3841750 w 5695950"/>
                  <a:gd name="connsiteY48" fmla="*/ 247650 h 565150"/>
                  <a:gd name="connsiteX49" fmla="*/ 3879850 w 5695950"/>
                  <a:gd name="connsiteY49" fmla="*/ 247650 h 565150"/>
                  <a:gd name="connsiteX50" fmla="*/ 3879850 w 5695950"/>
                  <a:gd name="connsiteY50" fmla="*/ 269875 h 565150"/>
                  <a:gd name="connsiteX51" fmla="*/ 4083050 w 5695950"/>
                  <a:gd name="connsiteY51" fmla="*/ 269875 h 565150"/>
                  <a:gd name="connsiteX52" fmla="*/ 4083050 w 5695950"/>
                  <a:gd name="connsiteY52" fmla="*/ 279400 h 565150"/>
                  <a:gd name="connsiteX53" fmla="*/ 4260850 w 5695950"/>
                  <a:gd name="connsiteY53" fmla="*/ 279400 h 565150"/>
                  <a:gd name="connsiteX54" fmla="*/ 4260850 w 5695950"/>
                  <a:gd name="connsiteY54" fmla="*/ 298450 h 565150"/>
                  <a:gd name="connsiteX55" fmla="*/ 4283075 w 5695950"/>
                  <a:gd name="connsiteY55" fmla="*/ 298450 h 565150"/>
                  <a:gd name="connsiteX56" fmla="*/ 4283075 w 5695950"/>
                  <a:gd name="connsiteY56" fmla="*/ 307975 h 565150"/>
                  <a:gd name="connsiteX57" fmla="*/ 4340225 w 5695950"/>
                  <a:gd name="connsiteY57" fmla="*/ 307975 h 565150"/>
                  <a:gd name="connsiteX58" fmla="*/ 4340225 w 5695950"/>
                  <a:gd name="connsiteY58" fmla="*/ 314325 h 565150"/>
                  <a:gd name="connsiteX59" fmla="*/ 4400550 w 5695950"/>
                  <a:gd name="connsiteY59" fmla="*/ 314325 h 565150"/>
                  <a:gd name="connsiteX60" fmla="*/ 4400550 w 5695950"/>
                  <a:gd name="connsiteY60" fmla="*/ 314325 h 565150"/>
                  <a:gd name="connsiteX61" fmla="*/ 4457700 w 5695950"/>
                  <a:gd name="connsiteY61" fmla="*/ 314325 h 565150"/>
                  <a:gd name="connsiteX62" fmla="*/ 4457700 w 5695950"/>
                  <a:gd name="connsiteY62" fmla="*/ 339725 h 565150"/>
                  <a:gd name="connsiteX63" fmla="*/ 4521200 w 5695950"/>
                  <a:gd name="connsiteY63" fmla="*/ 339725 h 565150"/>
                  <a:gd name="connsiteX64" fmla="*/ 4521200 w 5695950"/>
                  <a:gd name="connsiteY64" fmla="*/ 355600 h 565150"/>
                  <a:gd name="connsiteX65" fmla="*/ 4584700 w 5695950"/>
                  <a:gd name="connsiteY65" fmla="*/ 355600 h 565150"/>
                  <a:gd name="connsiteX66" fmla="*/ 4594225 w 5695950"/>
                  <a:gd name="connsiteY66" fmla="*/ 377825 h 565150"/>
                  <a:gd name="connsiteX67" fmla="*/ 4651375 w 5695950"/>
                  <a:gd name="connsiteY67" fmla="*/ 377825 h 565150"/>
                  <a:gd name="connsiteX68" fmla="*/ 4651375 w 5695950"/>
                  <a:gd name="connsiteY68" fmla="*/ 377825 h 565150"/>
                  <a:gd name="connsiteX69" fmla="*/ 4699000 w 5695950"/>
                  <a:gd name="connsiteY69" fmla="*/ 377825 h 565150"/>
                  <a:gd name="connsiteX70" fmla="*/ 4699000 w 5695950"/>
                  <a:gd name="connsiteY70" fmla="*/ 412750 h 565150"/>
                  <a:gd name="connsiteX71" fmla="*/ 4778375 w 5695950"/>
                  <a:gd name="connsiteY71" fmla="*/ 412750 h 565150"/>
                  <a:gd name="connsiteX72" fmla="*/ 4778375 w 5695950"/>
                  <a:gd name="connsiteY72" fmla="*/ 428625 h 565150"/>
                  <a:gd name="connsiteX73" fmla="*/ 4838700 w 5695950"/>
                  <a:gd name="connsiteY73" fmla="*/ 428625 h 565150"/>
                  <a:gd name="connsiteX74" fmla="*/ 4838700 w 5695950"/>
                  <a:gd name="connsiteY74" fmla="*/ 447675 h 565150"/>
                  <a:gd name="connsiteX75" fmla="*/ 4959350 w 5695950"/>
                  <a:gd name="connsiteY75" fmla="*/ 447675 h 565150"/>
                  <a:gd name="connsiteX76" fmla="*/ 4959350 w 5695950"/>
                  <a:gd name="connsiteY76" fmla="*/ 460375 h 565150"/>
                  <a:gd name="connsiteX77" fmla="*/ 5105400 w 5695950"/>
                  <a:gd name="connsiteY77" fmla="*/ 460375 h 565150"/>
                  <a:gd name="connsiteX78" fmla="*/ 5105400 w 5695950"/>
                  <a:gd name="connsiteY78" fmla="*/ 473075 h 565150"/>
                  <a:gd name="connsiteX79" fmla="*/ 5105400 w 5695950"/>
                  <a:gd name="connsiteY79" fmla="*/ 488950 h 565150"/>
                  <a:gd name="connsiteX80" fmla="*/ 5372100 w 5695950"/>
                  <a:gd name="connsiteY80" fmla="*/ 488950 h 565150"/>
                  <a:gd name="connsiteX81" fmla="*/ 5372100 w 5695950"/>
                  <a:gd name="connsiteY81" fmla="*/ 520700 h 565150"/>
                  <a:gd name="connsiteX82" fmla="*/ 5426075 w 5695950"/>
                  <a:gd name="connsiteY82" fmla="*/ 520700 h 565150"/>
                  <a:gd name="connsiteX83" fmla="*/ 5426075 w 5695950"/>
                  <a:gd name="connsiteY83" fmla="*/ 565150 h 565150"/>
                  <a:gd name="connsiteX84" fmla="*/ 5695950 w 5695950"/>
                  <a:gd name="connsiteY84" fmla="*/ 565150 h 56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695950" h="565150">
                    <a:moveTo>
                      <a:pt x="0" y="0"/>
                    </a:moveTo>
                    <a:lnTo>
                      <a:pt x="1552575" y="0"/>
                    </a:lnTo>
                    <a:lnTo>
                      <a:pt x="1552575" y="9525"/>
                    </a:lnTo>
                    <a:lnTo>
                      <a:pt x="1619250" y="9525"/>
                    </a:lnTo>
                    <a:lnTo>
                      <a:pt x="1619250" y="19050"/>
                    </a:lnTo>
                    <a:lnTo>
                      <a:pt x="1720850" y="19050"/>
                    </a:lnTo>
                    <a:lnTo>
                      <a:pt x="1720850" y="28575"/>
                    </a:lnTo>
                    <a:lnTo>
                      <a:pt x="1876425" y="28575"/>
                    </a:lnTo>
                    <a:lnTo>
                      <a:pt x="1876425" y="41275"/>
                    </a:lnTo>
                    <a:lnTo>
                      <a:pt x="1905000" y="41275"/>
                    </a:lnTo>
                    <a:lnTo>
                      <a:pt x="1905000" y="53975"/>
                    </a:lnTo>
                    <a:lnTo>
                      <a:pt x="2114550" y="53975"/>
                    </a:lnTo>
                    <a:lnTo>
                      <a:pt x="2114550" y="60325"/>
                    </a:lnTo>
                    <a:lnTo>
                      <a:pt x="2120900" y="66675"/>
                    </a:lnTo>
                    <a:lnTo>
                      <a:pt x="2152650" y="66675"/>
                    </a:lnTo>
                    <a:lnTo>
                      <a:pt x="2178050" y="66675"/>
                    </a:lnTo>
                    <a:lnTo>
                      <a:pt x="2339975" y="66675"/>
                    </a:lnTo>
                    <a:lnTo>
                      <a:pt x="2339975" y="82550"/>
                    </a:lnTo>
                    <a:lnTo>
                      <a:pt x="2378075" y="82550"/>
                    </a:lnTo>
                    <a:lnTo>
                      <a:pt x="2390775" y="82550"/>
                    </a:lnTo>
                    <a:lnTo>
                      <a:pt x="2489200" y="82550"/>
                    </a:lnTo>
                    <a:lnTo>
                      <a:pt x="2489200" y="98425"/>
                    </a:lnTo>
                    <a:lnTo>
                      <a:pt x="2727325" y="98425"/>
                    </a:lnTo>
                    <a:lnTo>
                      <a:pt x="2727325" y="104775"/>
                    </a:lnTo>
                    <a:lnTo>
                      <a:pt x="3063875" y="104775"/>
                    </a:lnTo>
                    <a:lnTo>
                      <a:pt x="3063875" y="117475"/>
                    </a:lnTo>
                    <a:lnTo>
                      <a:pt x="3108325" y="117475"/>
                    </a:lnTo>
                    <a:lnTo>
                      <a:pt x="3111500" y="120650"/>
                    </a:lnTo>
                    <a:lnTo>
                      <a:pt x="3175000" y="120650"/>
                    </a:lnTo>
                    <a:lnTo>
                      <a:pt x="3175000" y="146050"/>
                    </a:lnTo>
                    <a:lnTo>
                      <a:pt x="3209925" y="146050"/>
                    </a:lnTo>
                    <a:lnTo>
                      <a:pt x="3209925" y="149225"/>
                    </a:lnTo>
                    <a:lnTo>
                      <a:pt x="3228975" y="149225"/>
                    </a:lnTo>
                    <a:lnTo>
                      <a:pt x="3228975" y="161925"/>
                    </a:lnTo>
                    <a:lnTo>
                      <a:pt x="3340100" y="161925"/>
                    </a:lnTo>
                    <a:lnTo>
                      <a:pt x="3340100" y="174625"/>
                    </a:lnTo>
                    <a:lnTo>
                      <a:pt x="3381375" y="174625"/>
                    </a:lnTo>
                    <a:lnTo>
                      <a:pt x="3381375" y="184150"/>
                    </a:lnTo>
                    <a:lnTo>
                      <a:pt x="3444875" y="184150"/>
                    </a:lnTo>
                    <a:lnTo>
                      <a:pt x="3457575" y="196850"/>
                    </a:lnTo>
                    <a:lnTo>
                      <a:pt x="3492500" y="196850"/>
                    </a:lnTo>
                    <a:lnTo>
                      <a:pt x="3492500" y="196850"/>
                    </a:lnTo>
                    <a:lnTo>
                      <a:pt x="3536950" y="196850"/>
                    </a:lnTo>
                    <a:lnTo>
                      <a:pt x="3536950" y="222250"/>
                    </a:lnTo>
                    <a:lnTo>
                      <a:pt x="3562350" y="222250"/>
                    </a:lnTo>
                    <a:lnTo>
                      <a:pt x="3562350" y="222250"/>
                    </a:lnTo>
                    <a:lnTo>
                      <a:pt x="3581400" y="241300"/>
                    </a:lnTo>
                    <a:lnTo>
                      <a:pt x="3841750" y="241300"/>
                    </a:lnTo>
                    <a:lnTo>
                      <a:pt x="3841750" y="247650"/>
                    </a:lnTo>
                    <a:lnTo>
                      <a:pt x="3879850" y="247650"/>
                    </a:lnTo>
                    <a:lnTo>
                      <a:pt x="3879850" y="269875"/>
                    </a:lnTo>
                    <a:lnTo>
                      <a:pt x="4083050" y="269875"/>
                    </a:lnTo>
                    <a:lnTo>
                      <a:pt x="4083050" y="279400"/>
                    </a:lnTo>
                    <a:lnTo>
                      <a:pt x="4260850" y="279400"/>
                    </a:lnTo>
                    <a:lnTo>
                      <a:pt x="4260850" y="298450"/>
                    </a:lnTo>
                    <a:lnTo>
                      <a:pt x="4283075" y="298450"/>
                    </a:lnTo>
                    <a:lnTo>
                      <a:pt x="4283075" y="307975"/>
                    </a:lnTo>
                    <a:lnTo>
                      <a:pt x="4340225" y="307975"/>
                    </a:lnTo>
                    <a:lnTo>
                      <a:pt x="4340225" y="314325"/>
                    </a:lnTo>
                    <a:lnTo>
                      <a:pt x="4400550" y="314325"/>
                    </a:lnTo>
                    <a:lnTo>
                      <a:pt x="4400550" y="314325"/>
                    </a:lnTo>
                    <a:lnTo>
                      <a:pt x="4457700" y="314325"/>
                    </a:lnTo>
                    <a:lnTo>
                      <a:pt x="4457700" y="339725"/>
                    </a:lnTo>
                    <a:lnTo>
                      <a:pt x="4521200" y="339725"/>
                    </a:lnTo>
                    <a:lnTo>
                      <a:pt x="4521200" y="355600"/>
                    </a:lnTo>
                    <a:lnTo>
                      <a:pt x="4584700" y="355600"/>
                    </a:lnTo>
                    <a:lnTo>
                      <a:pt x="4594225" y="377825"/>
                    </a:lnTo>
                    <a:lnTo>
                      <a:pt x="4651375" y="377825"/>
                    </a:lnTo>
                    <a:lnTo>
                      <a:pt x="4651375" y="377825"/>
                    </a:lnTo>
                    <a:lnTo>
                      <a:pt x="4699000" y="377825"/>
                    </a:lnTo>
                    <a:lnTo>
                      <a:pt x="4699000" y="412750"/>
                    </a:lnTo>
                    <a:lnTo>
                      <a:pt x="4778375" y="412750"/>
                    </a:lnTo>
                    <a:lnTo>
                      <a:pt x="4778375" y="428625"/>
                    </a:lnTo>
                    <a:lnTo>
                      <a:pt x="4838700" y="428625"/>
                    </a:lnTo>
                    <a:lnTo>
                      <a:pt x="4838700" y="447675"/>
                    </a:lnTo>
                    <a:lnTo>
                      <a:pt x="4959350" y="447675"/>
                    </a:lnTo>
                    <a:lnTo>
                      <a:pt x="4959350" y="460375"/>
                    </a:lnTo>
                    <a:lnTo>
                      <a:pt x="5105400" y="460375"/>
                    </a:lnTo>
                    <a:lnTo>
                      <a:pt x="5105400" y="473075"/>
                    </a:lnTo>
                    <a:lnTo>
                      <a:pt x="5105400" y="488950"/>
                    </a:lnTo>
                    <a:lnTo>
                      <a:pt x="5372100" y="488950"/>
                    </a:lnTo>
                    <a:lnTo>
                      <a:pt x="5372100" y="520700"/>
                    </a:lnTo>
                    <a:lnTo>
                      <a:pt x="5426075" y="520700"/>
                    </a:lnTo>
                    <a:lnTo>
                      <a:pt x="5426075" y="565150"/>
                    </a:lnTo>
                    <a:lnTo>
                      <a:pt x="5695950" y="565150"/>
                    </a:lnTo>
                  </a:path>
                </a:pathLst>
              </a:cu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TextBox 85">
                <a:extLst>
                  <a:ext uri="{FF2B5EF4-FFF2-40B4-BE49-F238E27FC236}">
                    <a16:creationId xmlns:a16="http://schemas.microsoft.com/office/drawing/2014/main" id="{ACFEBE17-3F33-43C5-BB78-73B936982656}"/>
                  </a:ext>
                </a:extLst>
              </p:cNvPr>
              <p:cNvSpPr txBox="1"/>
              <p:nvPr/>
            </p:nvSpPr>
            <p:spPr>
              <a:xfrm>
                <a:off x="7633010" y="4037218"/>
                <a:ext cx="820930" cy="166199"/>
              </a:xfrm>
              <a:prstGeom prst="rect">
                <a:avLst/>
              </a:prstGeom>
              <a:noFill/>
            </p:spPr>
            <p:txBody>
              <a:bodyPr wrap="none" t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tab pos="625475" algn="l"/>
                    <a:tab pos="1500188" algn="l"/>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Untreated</a:t>
                </a:r>
              </a:p>
            </p:txBody>
          </p:sp>
        </p:grpSp>
      </p:grpSp>
      <p:pic>
        <p:nvPicPr>
          <p:cNvPr id="9" name="Picture 8">
            <a:extLst>
              <a:ext uri="{FF2B5EF4-FFF2-40B4-BE49-F238E27FC236}">
                <a16:creationId xmlns:a16="http://schemas.microsoft.com/office/drawing/2014/main" id="{69611422-F49C-48FE-8316-4EFAAD547914}"/>
              </a:ext>
            </a:extLst>
          </p:cNvPr>
          <p:cNvPicPr>
            <a:picLocks noChangeAspect="1"/>
          </p:cNvPicPr>
          <p:nvPr/>
        </p:nvPicPr>
        <p:blipFill>
          <a:blip r:embed="rId5"/>
          <a:stretch>
            <a:fillRect/>
          </a:stretch>
        </p:blipFill>
        <p:spPr>
          <a:xfrm>
            <a:off x="7795001" y="4544601"/>
            <a:ext cx="1445202" cy="140206"/>
          </a:xfrm>
          <a:prstGeom prst="rect">
            <a:avLst/>
          </a:prstGeom>
        </p:spPr>
      </p:pic>
    </p:spTree>
    <p:extLst>
      <p:ext uri="{BB962C8B-B14F-4D97-AF65-F5344CB8AC3E}">
        <p14:creationId xmlns:p14="http://schemas.microsoft.com/office/powerpoint/2010/main" val="815789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64" y="77937"/>
            <a:ext cx="11468252" cy="1096814"/>
          </a:xfrm>
        </p:spPr>
        <p:txBody>
          <a:bodyPr>
            <a:normAutofit/>
          </a:bodyPr>
          <a:lstStyle/>
          <a:p>
            <a:pPr algn="ctr"/>
            <a:r>
              <a:rPr lang="en-GB" sz="2800" dirty="0">
                <a:solidFill>
                  <a:schemeClr val="accent5"/>
                </a:solidFill>
              </a:rPr>
              <a:t>The T4DM study: in high-risk men, </a:t>
            </a:r>
            <a:r>
              <a:rPr lang="en-GB" sz="2800" dirty="0" err="1">
                <a:solidFill>
                  <a:schemeClr val="accent5"/>
                </a:solidFill>
              </a:rPr>
              <a:t>TTh</a:t>
            </a:r>
            <a:r>
              <a:rPr lang="en-GB" sz="2800" dirty="0">
                <a:solidFill>
                  <a:schemeClr val="accent5"/>
                </a:solidFill>
              </a:rPr>
              <a:t> decreased the 2-year risk of T2DM by 41% beyond lifestyle interventions alone</a:t>
            </a:r>
          </a:p>
        </p:txBody>
      </p:sp>
      <p:sp>
        <p:nvSpPr>
          <p:cNvPr id="3" name="Content Placeholder 2"/>
          <p:cNvSpPr>
            <a:spLocks noGrp="1"/>
          </p:cNvSpPr>
          <p:nvPr>
            <p:ph idx="1"/>
          </p:nvPr>
        </p:nvSpPr>
        <p:spPr>
          <a:xfrm>
            <a:off x="876694" y="3028672"/>
            <a:ext cx="10011264" cy="728314"/>
          </a:xfrm>
        </p:spPr>
        <p:txBody>
          <a:bodyPr>
            <a:normAutofit/>
          </a:bodyPr>
          <a:lstStyle/>
          <a:p>
            <a:r>
              <a:rPr lang="en-GB" sz="1800" dirty="0">
                <a:solidFill>
                  <a:schemeClr val="accent5"/>
                </a:solidFill>
              </a:rPr>
              <a:t>Men were randomised 1:1 to either </a:t>
            </a:r>
            <a:r>
              <a:rPr lang="en-GB" sz="1800" dirty="0" err="1">
                <a:solidFill>
                  <a:schemeClr val="accent5"/>
                </a:solidFill>
              </a:rPr>
              <a:t>TTh</a:t>
            </a:r>
            <a:r>
              <a:rPr lang="en-GB" sz="1800" dirty="0">
                <a:solidFill>
                  <a:schemeClr val="accent5"/>
                </a:solidFill>
              </a:rPr>
              <a:t> (1000 mg/4 mL IM) or placebo at baseline, 6 weeks and then 3-monthly for 2 years; all were enrolled in a lifestyle program</a:t>
            </a:r>
          </a:p>
        </p:txBody>
      </p:sp>
      <p:sp>
        <p:nvSpPr>
          <p:cNvPr id="7" name="TextBox 6"/>
          <p:cNvSpPr txBox="1"/>
          <p:nvPr/>
        </p:nvSpPr>
        <p:spPr>
          <a:xfrm>
            <a:off x="1524001" y="5797490"/>
            <a:ext cx="9851471"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IM, intramuscular; OGTT, oral glucose tolerance test; T2DM, type 2 diabetes mellitus;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testosterone therapy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Wittert</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G et al. Lancet Diabetes Endocrinol 2021; 9: 32–45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 </a:t>
            </a:r>
          </a:p>
        </p:txBody>
      </p:sp>
      <p:grpSp>
        <p:nvGrpSpPr>
          <p:cNvPr id="22" name="Group 21"/>
          <p:cNvGrpSpPr/>
          <p:nvPr/>
        </p:nvGrpSpPr>
        <p:grpSpPr>
          <a:xfrm>
            <a:off x="967407" y="3846849"/>
            <a:ext cx="9144001" cy="1540154"/>
            <a:chOff x="818686" y="3192760"/>
            <a:chExt cx="8164234" cy="1540154"/>
          </a:xfrm>
        </p:grpSpPr>
        <p:sp>
          <p:nvSpPr>
            <p:cNvPr id="23" name="TextBox 22"/>
            <p:cNvSpPr txBox="1"/>
            <p:nvPr/>
          </p:nvSpPr>
          <p:spPr>
            <a:xfrm>
              <a:off x="1079937" y="3412661"/>
              <a:ext cx="7902983" cy="1320253"/>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2438" marR="0" lvl="0" indent="-285750" algn="l" defTabSz="914400" rtl="0" eaLnBrk="1" fontAlgn="auto" latinLnBrk="0" hangingPunct="1">
                <a:lnSpc>
                  <a:spcPct val="100000"/>
                </a:lnSpc>
                <a:spcBef>
                  <a:spcPts val="1200"/>
                </a:spcBef>
                <a:spcAft>
                  <a:spcPts val="0"/>
                </a:spcAft>
                <a:buClr>
                  <a:srgbClr val="58595B"/>
                </a:buClr>
                <a:buSzTx/>
                <a:buFont typeface="Arial" panose="020B0604020202020204" pitchFamily="34" charset="0"/>
                <a:buChar char="•"/>
                <a:tabLst/>
                <a:defRPr/>
              </a:pPr>
              <a:endParaRPr kumimoji="0" lang="en-GB" sz="400" b="0" i="0" u="none" strike="noStrike" kern="1200" cap="none" spc="0" normalizeH="0" baseline="0" noProof="0" dirty="0">
                <a:ln>
                  <a:noFill/>
                </a:ln>
                <a:solidFill>
                  <a:srgbClr val="00A8E1"/>
                </a:solidFill>
                <a:effectLst/>
                <a:uLnTx/>
                <a:uFillTx/>
                <a:latin typeface="Poppins Light"/>
                <a:ea typeface="+mn-ea"/>
                <a:cs typeface="+mn-cs"/>
              </a:endParaRPr>
            </a:p>
            <a:p>
              <a:pPr marL="452438" marR="0" lvl="0" indent="-285750" algn="l" defTabSz="914400" rtl="0" eaLnBrk="1" fontAlgn="auto" latinLnBrk="0" hangingPunct="1">
                <a:lnSpc>
                  <a:spcPct val="100000"/>
                </a:lnSpc>
                <a:spcBef>
                  <a:spcPts val="1200"/>
                </a:spcBef>
                <a:spcAft>
                  <a:spcPts val="0"/>
                </a:spcAft>
                <a:buClr>
                  <a:srgbClr val="58595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Proportion of men with OGTT 2-hour glucose ≥11.1 </a:t>
              </a:r>
              <a:r>
                <a:rPr kumimoji="0" lang="en-GB" sz="1800" b="0" i="0" u="none" strike="noStrike" kern="1200" cap="none" spc="0" normalizeH="0" baseline="0" noProof="0" dirty="0" err="1">
                  <a:ln>
                    <a:noFill/>
                  </a:ln>
                  <a:solidFill>
                    <a:srgbClr val="000000"/>
                  </a:solidFill>
                  <a:effectLst/>
                  <a:uLnTx/>
                  <a:uFillTx/>
                  <a:latin typeface="Poppins Light"/>
                  <a:ea typeface="+mn-ea"/>
                  <a:cs typeface="+mn-cs"/>
                </a:rPr>
                <a:t>mmol</a:t>
              </a:r>
              <a:r>
                <a:rPr kumimoji="0" lang="en-GB" sz="1800" b="0" i="0" u="none" strike="noStrike" kern="1200" cap="none" spc="0" normalizeH="0" baseline="0" noProof="0" dirty="0">
                  <a:ln>
                    <a:noFill/>
                  </a:ln>
                  <a:solidFill>
                    <a:srgbClr val="000000"/>
                  </a:solidFill>
                  <a:effectLst/>
                  <a:uLnTx/>
                  <a:uFillTx/>
                  <a:latin typeface="Poppins Light"/>
                  <a:ea typeface="+mn-ea"/>
                  <a:cs typeface="+mn-cs"/>
                </a:rPr>
                <a:t>/L at 2 years</a:t>
              </a:r>
            </a:p>
            <a:p>
              <a:pPr marL="452438" marR="0" lvl="0" indent="-285750" algn="l" defTabSz="914400" rtl="0" eaLnBrk="1" fontAlgn="auto" latinLnBrk="0" hangingPunct="1">
                <a:lnSpc>
                  <a:spcPct val="100000"/>
                </a:lnSpc>
                <a:spcBef>
                  <a:spcPts val="1200"/>
                </a:spcBef>
                <a:spcAft>
                  <a:spcPts val="0"/>
                </a:spcAft>
                <a:buClr>
                  <a:srgbClr val="58595B"/>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Mean change in OGTT 2-hour glucose at 2 years (</a:t>
              </a:r>
              <a:r>
                <a:rPr kumimoji="0" lang="en-GB" sz="1800" b="0" i="0" u="none" strike="noStrike" kern="1200" cap="none" spc="0" normalizeH="0" baseline="0" noProof="0" dirty="0" err="1">
                  <a:ln>
                    <a:noFill/>
                  </a:ln>
                  <a:solidFill>
                    <a:srgbClr val="000000"/>
                  </a:solidFill>
                  <a:effectLst/>
                  <a:uLnTx/>
                  <a:uFillTx/>
                  <a:latin typeface="Poppins Light"/>
                  <a:ea typeface="+mn-ea"/>
                  <a:cs typeface="+mn-cs"/>
                </a:rPr>
                <a:t>mmol</a:t>
              </a:r>
              <a:r>
                <a:rPr kumimoji="0" lang="en-GB" sz="1800" b="0" i="0" u="none" strike="noStrike" kern="1200" cap="none" spc="0" normalizeH="0" baseline="0" noProof="0" dirty="0">
                  <a:ln>
                    <a:noFill/>
                  </a:ln>
                  <a:solidFill>
                    <a:srgbClr val="000000"/>
                  </a:solidFill>
                  <a:effectLst/>
                  <a:uLnTx/>
                  <a:uFillTx/>
                  <a:latin typeface="Poppins Light"/>
                  <a:ea typeface="+mn-ea"/>
                  <a:cs typeface="+mn-cs"/>
                </a:rPr>
                <a:t>/L)</a:t>
              </a:r>
            </a:p>
          </p:txBody>
        </p:sp>
        <p:grpSp>
          <p:nvGrpSpPr>
            <p:cNvPr id="24" name="Group 23"/>
            <p:cNvGrpSpPr/>
            <p:nvPr/>
          </p:nvGrpSpPr>
          <p:grpSpPr>
            <a:xfrm>
              <a:off x="818686" y="3192760"/>
              <a:ext cx="3586230" cy="439800"/>
              <a:chOff x="348337" y="1458681"/>
              <a:chExt cx="3586230" cy="310140"/>
            </a:xfrm>
          </p:grpSpPr>
          <p:sp>
            <p:nvSpPr>
              <p:cNvPr id="25" name="Pentagon 24"/>
              <p:cNvSpPr/>
              <p:nvPr/>
            </p:nvSpPr>
            <p:spPr>
              <a:xfrm>
                <a:off x="348337" y="1458681"/>
                <a:ext cx="3310950" cy="310140"/>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6" name="TextBox 25"/>
              <p:cNvSpPr txBox="1"/>
              <p:nvPr/>
            </p:nvSpPr>
            <p:spPr>
              <a:xfrm>
                <a:off x="359549" y="1483528"/>
                <a:ext cx="3575018" cy="2604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Poppins Light"/>
                    <a:ea typeface="+mn-ea"/>
                    <a:cs typeface="+mn-cs"/>
                  </a:rPr>
                  <a:t>Co-primary 2-year endpoints</a:t>
                </a:r>
                <a:endParaRPr kumimoji="0" lang="en-GB" sz="1800" b="1" i="0" u="none" strike="noStrike" kern="1200" cap="none" spc="0" normalizeH="0" baseline="30000" noProof="0" dirty="0">
                  <a:ln>
                    <a:noFill/>
                  </a:ln>
                  <a:solidFill>
                    <a:prstClr val="white"/>
                  </a:solidFill>
                  <a:effectLst/>
                  <a:uLnTx/>
                  <a:uFillTx/>
                  <a:latin typeface="Poppins Light"/>
                  <a:ea typeface="+mn-ea"/>
                  <a:cs typeface="+mn-cs"/>
                </a:endParaRPr>
              </a:p>
            </p:txBody>
          </p:sp>
        </p:grpSp>
      </p:grpSp>
      <p:grpSp>
        <p:nvGrpSpPr>
          <p:cNvPr id="5" name="Group 4"/>
          <p:cNvGrpSpPr/>
          <p:nvPr/>
        </p:nvGrpSpPr>
        <p:grpSpPr>
          <a:xfrm>
            <a:off x="876693" y="1346576"/>
            <a:ext cx="10011265" cy="1426441"/>
            <a:chOff x="482807" y="1346576"/>
            <a:chExt cx="8104601" cy="1426441"/>
          </a:xfrm>
        </p:grpSpPr>
        <p:grpSp>
          <p:nvGrpSpPr>
            <p:cNvPr id="9" name="Group 8"/>
            <p:cNvGrpSpPr/>
            <p:nvPr/>
          </p:nvGrpSpPr>
          <p:grpSpPr>
            <a:xfrm>
              <a:off x="482807" y="1346576"/>
              <a:ext cx="8104601" cy="1426441"/>
              <a:chOff x="1697341" y="3695682"/>
              <a:chExt cx="8104601" cy="1426441"/>
            </a:xfrm>
          </p:grpSpPr>
          <p:sp>
            <p:nvSpPr>
              <p:cNvPr id="15" name="Rounded Rectangle 14"/>
              <p:cNvSpPr/>
              <p:nvPr/>
            </p:nvSpPr>
            <p:spPr>
              <a:xfrm>
                <a:off x="1697341" y="3695682"/>
                <a:ext cx="8104601" cy="1426441"/>
              </a:xfrm>
              <a:prstGeom prst="roundRect">
                <a:avLst>
                  <a:gd name="adj" fmla="val 11807"/>
                </a:avLst>
              </a:prstGeom>
              <a:solidFill>
                <a:schemeClr val="accent1"/>
              </a:solidFill>
              <a:ln w="57150" cap="flat" cmpd="sng" algn="ctr">
                <a:solidFill>
                  <a:schemeClr val="tx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prstClr val="white"/>
                  </a:solidFill>
                  <a:effectLst/>
                  <a:uLnTx/>
                  <a:uFillTx/>
                  <a:latin typeface="Poppins Light"/>
                  <a:ea typeface="+mn-ea"/>
                  <a:cs typeface="+mn-cs"/>
                </a:endParaRPr>
              </a:p>
            </p:txBody>
          </p:sp>
          <p:sp>
            <p:nvSpPr>
              <p:cNvPr id="16" name="TextBox 15"/>
              <p:cNvSpPr txBox="1"/>
              <p:nvPr/>
            </p:nvSpPr>
            <p:spPr>
              <a:xfrm>
                <a:off x="2703223" y="3947238"/>
                <a:ext cx="5869430" cy="923330"/>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600"/>
                  </a:spcBef>
                  <a:spcAft>
                    <a:spcPts val="0"/>
                  </a:spcAft>
                  <a:buClr>
                    <a:prstClr val="white"/>
                  </a:buClr>
                  <a:buSzTx/>
                  <a:buFontTx/>
                  <a:buNone/>
                  <a:tabLst/>
                  <a:defRPr/>
                </a:pPr>
                <a:r>
                  <a:rPr kumimoji="0" lang="en-GB" sz="1800" b="0" i="0" u="none" strike="noStrike" kern="1200" cap="none" spc="-20" normalizeH="0" baseline="0" noProof="0" dirty="0">
                    <a:ln>
                      <a:noFill/>
                    </a:ln>
                    <a:solidFill>
                      <a:prstClr val="white"/>
                    </a:solidFill>
                    <a:effectLst/>
                    <a:uLnTx/>
                    <a:uFillTx/>
                    <a:latin typeface="Poppins Light"/>
                    <a:ea typeface="+mn-ea"/>
                    <a:cs typeface="+mn-cs"/>
                  </a:rPr>
                  <a:t>Randomised, double-blind, placebo-controlled multicentre Phase 3 trial in men aged 50–74 years (N=1007) with waist circumference &gt;95cm, serum total testosterone ≤14nmol/L and newly diagnosed T2DM</a:t>
                </a:r>
              </a:p>
            </p:txBody>
          </p:sp>
        </p:grpSp>
        <p:grpSp>
          <p:nvGrpSpPr>
            <p:cNvPr id="10" name="Group 9"/>
            <p:cNvGrpSpPr/>
            <p:nvPr/>
          </p:nvGrpSpPr>
          <p:grpSpPr>
            <a:xfrm>
              <a:off x="513248" y="1541686"/>
              <a:ext cx="995318" cy="1036221"/>
              <a:chOff x="4706938" y="1981200"/>
              <a:chExt cx="2781300" cy="2895600"/>
            </a:xfrm>
          </p:grpSpPr>
          <p:sp>
            <p:nvSpPr>
              <p:cNvPr id="11" name="Freeform 10"/>
              <p:cNvSpPr/>
              <p:nvPr/>
            </p:nvSpPr>
            <p:spPr>
              <a:xfrm>
                <a:off x="5060950" y="2254250"/>
                <a:ext cx="1339850" cy="1320800"/>
              </a:xfrm>
              <a:custGeom>
                <a:avLst/>
                <a:gdLst>
                  <a:gd name="connsiteX0" fmla="*/ 0 w 1339850"/>
                  <a:gd name="connsiteY0" fmla="*/ 184150 h 1320800"/>
                  <a:gd name="connsiteX1" fmla="*/ 196850 w 1339850"/>
                  <a:gd name="connsiteY1" fmla="*/ 0 h 1320800"/>
                  <a:gd name="connsiteX2" fmla="*/ 425450 w 1339850"/>
                  <a:gd name="connsiteY2" fmla="*/ 234950 h 1320800"/>
                  <a:gd name="connsiteX3" fmla="*/ 501650 w 1339850"/>
                  <a:gd name="connsiteY3" fmla="*/ 190500 h 1320800"/>
                  <a:gd name="connsiteX4" fmla="*/ 1187450 w 1339850"/>
                  <a:gd name="connsiteY4" fmla="*/ 869950 h 1320800"/>
                  <a:gd name="connsiteX5" fmla="*/ 1168400 w 1339850"/>
                  <a:gd name="connsiteY5" fmla="*/ 971550 h 1320800"/>
                  <a:gd name="connsiteX6" fmla="*/ 1339850 w 1339850"/>
                  <a:gd name="connsiteY6" fmla="*/ 1155700 h 1320800"/>
                  <a:gd name="connsiteX7" fmla="*/ 1162050 w 1339850"/>
                  <a:gd name="connsiteY7" fmla="*/ 1320800 h 1320800"/>
                  <a:gd name="connsiteX8" fmla="*/ 996950 w 1339850"/>
                  <a:gd name="connsiteY8" fmla="*/ 1168400 h 1320800"/>
                  <a:gd name="connsiteX9" fmla="*/ 895350 w 1339850"/>
                  <a:gd name="connsiteY9" fmla="*/ 1193800 h 1320800"/>
                  <a:gd name="connsiteX10" fmla="*/ 742950 w 1339850"/>
                  <a:gd name="connsiteY10" fmla="*/ 1066800 h 1320800"/>
                  <a:gd name="connsiteX11" fmla="*/ 869950 w 1339850"/>
                  <a:gd name="connsiteY11" fmla="*/ 920750 h 1320800"/>
                  <a:gd name="connsiteX12" fmla="*/ 863600 w 1339850"/>
                  <a:gd name="connsiteY12" fmla="*/ 698500 h 1320800"/>
                  <a:gd name="connsiteX13" fmla="*/ 723900 w 1339850"/>
                  <a:gd name="connsiteY13" fmla="*/ 546100 h 1320800"/>
                  <a:gd name="connsiteX14" fmla="*/ 558800 w 1339850"/>
                  <a:gd name="connsiteY14" fmla="*/ 457200 h 1320800"/>
                  <a:gd name="connsiteX15" fmla="*/ 368300 w 1339850"/>
                  <a:gd name="connsiteY15" fmla="*/ 508000 h 1320800"/>
                  <a:gd name="connsiteX16" fmla="*/ 254000 w 1339850"/>
                  <a:gd name="connsiteY16" fmla="*/ 590550 h 1320800"/>
                  <a:gd name="connsiteX17" fmla="*/ 184150 w 1339850"/>
                  <a:gd name="connsiteY17" fmla="*/ 482600 h 1320800"/>
                  <a:gd name="connsiteX18" fmla="*/ 228600 w 1339850"/>
                  <a:gd name="connsiteY18" fmla="*/ 355600 h 1320800"/>
                  <a:gd name="connsiteX19" fmla="*/ 184150 w 1339850"/>
                  <a:gd name="connsiteY19" fmla="*/ 361950 h 1320800"/>
                  <a:gd name="connsiteX20" fmla="*/ 0 w 1339850"/>
                  <a:gd name="connsiteY20" fmla="*/ 18415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850" h="1320800">
                    <a:moveTo>
                      <a:pt x="0" y="184150"/>
                    </a:moveTo>
                    <a:lnTo>
                      <a:pt x="196850" y="0"/>
                    </a:lnTo>
                    <a:lnTo>
                      <a:pt x="425450" y="234950"/>
                    </a:lnTo>
                    <a:lnTo>
                      <a:pt x="501650" y="190500"/>
                    </a:lnTo>
                    <a:lnTo>
                      <a:pt x="1187450" y="869950"/>
                    </a:lnTo>
                    <a:lnTo>
                      <a:pt x="1168400" y="971550"/>
                    </a:lnTo>
                    <a:lnTo>
                      <a:pt x="1339850" y="1155700"/>
                    </a:lnTo>
                    <a:lnTo>
                      <a:pt x="1162050" y="1320800"/>
                    </a:lnTo>
                    <a:lnTo>
                      <a:pt x="996950" y="1168400"/>
                    </a:lnTo>
                    <a:lnTo>
                      <a:pt x="895350" y="1193800"/>
                    </a:lnTo>
                    <a:lnTo>
                      <a:pt x="742950" y="1066800"/>
                    </a:lnTo>
                    <a:lnTo>
                      <a:pt x="869950" y="920750"/>
                    </a:lnTo>
                    <a:lnTo>
                      <a:pt x="863600" y="698500"/>
                    </a:lnTo>
                    <a:lnTo>
                      <a:pt x="723900" y="546100"/>
                    </a:lnTo>
                    <a:lnTo>
                      <a:pt x="558800" y="457200"/>
                    </a:lnTo>
                    <a:lnTo>
                      <a:pt x="368300" y="508000"/>
                    </a:lnTo>
                    <a:lnTo>
                      <a:pt x="254000" y="590550"/>
                    </a:lnTo>
                    <a:lnTo>
                      <a:pt x="184150" y="482600"/>
                    </a:lnTo>
                    <a:lnTo>
                      <a:pt x="228600" y="355600"/>
                    </a:lnTo>
                    <a:lnTo>
                      <a:pt x="184150" y="361950"/>
                    </a:lnTo>
                    <a:lnTo>
                      <a:pt x="0" y="184150"/>
                    </a:lnTo>
                    <a:close/>
                  </a:path>
                </a:pathLst>
              </a:custGeom>
              <a:solidFill>
                <a:srgbClr val="C0C0C0"/>
              </a:solidFill>
              <a:ln w="25400" cap="flat" cmpd="sng" algn="ctr">
                <a:solidFill>
                  <a:srgbClr val="C0C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srgbClr val="FFFFFF"/>
                  </a:solidFill>
                  <a:effectLst/>
                  <a:uLnTx/>
                  <a:uFillTx/>
                  <a:latin typeface="Poppins Light"/>
                  <a:ea typeface="+mn-ea"/>
                  <a:cs typeface="+mn-cs"/>
                </a:endParaRPr>
              </a:p>
            </p:txBody>
          </p:sp>
          <p:sp>
            <p:nvSpPr>
              <p:cNvPr id="12" name="Freeform 11"/>
              <p:cNvSpPr/>
              <p:nvPr/>
            </p:nvSpPr>
            <p:spPr>
              <a:xfrm>
                <a:off x="5060950" y="3194050"/>
                <a:ext cx="2057400" cy="1371600"/>
              </a:xfrm>
              <a:custGeom>
                <a:avLst/>
                <a:gdLst>
                  <a:gd name="connsiteX0" fmla="*/ 190500 w 2057400"/>
                  <a:gd name="connsiteY0" fmla="*/ 0 h 1371600"/>
                  <a:gd name="connsiteX1" fmla="*/ 95250 w 2057400"/>
                  <a:gd name="connsiteY1" fmla="*/ 304800 h 1371600"/>
                  <a:gd name="connsiteX2" fmla="*/ 88900 w 2057400"/>
                  <a:gd name="connsiteY2" fmla="*/ 539750 h 1371600"/>
                  <a:gd name="connsiteX3" fmla="*/ 114300 w 2057400"/>
                  <a:gd name="connsiteY3" fmla="*/ 704850 h 1371600"/>
                  <a:gd name="connsiteX4" fmla="*/ 158750 w 2057400"/>
                  <a:gd name="connsiteY4" fmla="*/ 812800 h 1371600"/>
                  <a:gd name="connsiteX5" fmla="*/ 254000 w 2057400"/>
                  <a:gd name="connsiteY5" fmla="*/ 990600 h 1371600"/>
                  <a:gd name="connsiteX6" fmla="*/ 165100 w 2057400"/>
                  <a:gd name="connsiteY6" fmla="*/ 1041400 h 1371600"/>
                  <a:gd name="connsiteX7" fmla="*/ 63500 w 2057400"/>
                  <a:gd name="connsiteY7" fmla="*/ 1136650 h 1371600"/>
                  <a:gd name="connsiteX8" fmla="*/ 0 w 2057400"/>
                  <a:gd name="connsiteY8" fmla="*/ 1225550 h 1371600"/>
                  <a:gd name="connsiteX9" fmla="*/ 19050 w 2057400"/>
                  <a:gd name="connsiteY9" fmla="*/ 1320800 h 1371600"/>
                  <a:gd name="connsiteX10" fmla="*/ 114300 w 2057400"/>
                  <a:gd name="connsiteY10" fmla="*/ 1371600 h 1371600"/>
                  <a:gd name="connsiteX11" fmla="*/ 1987550 w 2057400"/>
                  <a:gd name="connsiteY11" fmla="*/ 1358900 h 1371600"/>
                  <a:gd name="connsiteX12" fmla="*/ 2025650 w 2057400"/>
                  <a:gd name="connsiteY12" fmla="*/ 1295400 h 1371600"/>
                  <a:gd name="connsiteX13" fmla="*/ 1993900 w 2057400"/>
                  <a:gd name="connsiteY13" fmla="*/ 1117600 h 1371600"/>
                  <a:gd name="connsiteX14" fmla="*/ 1898650 w 2057400"/>
                  <a:gd name="connsiteY14" fmla="*/ 1060450 h 1371600"/>
                  <a:gd name="connsiteX15" fmla="*/ 1790700 w 2057400"/>
                  <a:gd name="connsiteY15" fmla="*/ 1022350 h 1371600"/>
                  <a:gd name="connsiteX16" fmla="*/ 1765300 w 2057400"/>
                  <a:gd name="connsiteY16" fmla="*/ 984250 h 1371600"/>
                  <a:gd name="connsiteX17" fmla="*/ 1879600 w 2057400"/>
                  <a:gd name="connsiteY17" fmla="*/ 781050 h 1371600"/>
                  <a:gd name="connsiteX18" fmla="*/ 1968500 w 2057400"/>
                  <a:gd name="connsiteY18" fmla="*/ 781050 h 1371600"/>
                  <a:gd name="connsiteX19" fmla="*/ 2057400 w 2057400"/>
                  <a:gd name="connsiteY19" fmla="*/ 704850 h 1371600"/>
                  <a:gd name="connsiteX20" fmla="*/ 1968500 w 2057400"/>
                  <a:gd name="connsiteY20" fmla="*/ 596900 h 1371600"/>
                  <a:gd name="connsiteX21" fmla="*/ 1104900 w 2057400"/>
                  <a:gd name="connsiteY21" fmla="*/ 609600 h 1371600"/>
                  <a:gd name="connsiteX22" fmla="*/ 1022350 w 2057400"/>
                  <a:gd name="connsiteY22" fmla="*/ 673100 h 1371600"/>
                  <a:gd name="connsiteX23" fmla="*/ 1022350 w 2057400"/>
                  <a:gd name="connsiteY23" fmla="*/ 730250 h 1371600"/>
                  <a:gd name="connsiteX24" fmla="*/ 1104900 w 2057400"/>
                  <a:gd name="connsiteY24" fmla="*/ 781050 h 1371600"/>
                  <a:gd name="connsiteX25" fmla="*/ 1428750 w 2057400"/>
                  <a:gd name="connsiteY25" fmla="*/ 774700 h 1371600"/>
                  <a:gd name="connsiteX26" fmla="*/ 1390650 w 2057400"/>
                  <a:gd name="connsiteY26" fmla="*/ 869950 h 1371600"/>
                  <a:gd name="connsiteX27" fmla="*/ 1212850 w 2057400"/>
                  <a:gd name="connsiteY27" fmla="*/ 958850 h 1371600"/>
                  <a:gd name="connsiteX28" fmla="*/ 984250 w 2057400"/>
                  <a:gd name="connsiteY28" fmla="*/ 1003300 h 1371600"/>
                  <a:gd name="connsiteX29" fmla="*/ 819150 w 2057400"/>
                  <a:gd name="connsiteY29" fmla="*/ 958850 h 1371600"/>
                  <a:gd name="connsiteX30" fmla="*/ 654050 w 2057400"/>
                  <a:gd name="connsiteY30" fmla="*/ 889000 h 1371600"/>
                  <a:gd name="connsiteX31" fmla="*/ 558800 w 2057400"/>
                  <a:gd name="connsiteY31" fmla="*/ 768350 h 1371600"/>
                  <a:gd name="connsiteX32" fmla="*/ 533400 w 2057400"/>
                  <a:gd name="connsiteY32" fmla="*/ 704850 h 1371600"/>
                  <a:gd name="connsiteX33" fmla="*/ 546100 w 2057400"/>
                  <a:gd name="connsiteY33" fmla="*/ 692150 h 1371600"/>
                  <a:gd name="connsiteX34" fmla="*/ 488950 w 2057400"/>
                  <a:gd name="connsiteY34" fmla="*/ 577850 h 1371600"/>
                  <a:gd name="connsiteX35" fmla="*/ 476250 w 2057400"/>
                  <a:gd name="connsiteY35" fmla="*/ 546100 h 1371600"/>
                  <a:gd name="connsiteX36" fmla="*/ 463550 w 2057400"/>
                  <a:gd name="connsiteY36" fmla="*/ 387350 h 1371600"/>
                  <a:gd name="connsiteX37" fmla="*/ 476250 w 2057400"/>
                  <a:gd name="connsiteY37" fmla="*/ 203200 h 1371600"/>
                  <a:gd name="connsiteX38" fmla="*/ 342900 w 2057400"/>
                  <a:gd name="connsiteY38" fmla="*/ 133350 h 1371600"/>
                  <a:gd name="connsiteX39" fmla="*/ 190500 w 2057400"/>
                  <a:gd name="connsiteY3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57400" h="1371600">
                    <a:moveTo>
                      <a:pt x="190500" y="0"/>
                    </a:moveTo>
                    <a:lnTo>
                      <a:pt x="95250" y="304800"/>
                    </a:lnTo>
                    <a:lnTo>
                      <a:pt x="88900" y="539750"/>
                    </a:lnTo>
                    <a:lnTo>
                      <a:pt x="114300" y="704850"/>
                    </a:lnTo>
                    <a:lnTo>
                      <a:pt x="158750" y="812800"/>
                    </a:lnTo>
                    <a:lnTo>
                      <a:pt x="254000" y="990600"/>
                    </a:lnTo>
                    <a:lnTo>
                      <a:pt x="165100" y="1041400"/>
                    </a:lnTo>
                    <a:lnTo>
                      <a:pt x="63500" y="1136650"/>
                    </a:lnTo>
                    <a:lnTo>
                      <a:pt x="0" y="1225550"/>
                    </a:lnTo>
                    <a:lnTo>
                      <a:pt x="19050" y="1320800"/>
                    </a:lnTo>
                    <a:lnTo>
                      <a:pt x="114300" y="1371600"/>
                    </a:lnTo>
                    <a:lnTo>
                      <a:pt x="1987550" y="1358900"/>
                    </a:lnTo>
                    <a:lnTo>
                      <a:pt x="2025650" y="1295400"/>
                    </a:lnTo>
                    <a:lnTo>
                      <a:pt x="1993900" y="1117600"/>
                    </a:lnTo>
                    <a:lnTo>
                      <a:pt x="1898650" y="1060450"/>
                    </a:lnTo>
                    <a:lnTo>
                      <a:pt x="1790700" y="1022350"/>
                    </a:lnTo>
                    <a:lnTo>
                      <a:pt x="1765300" y="984250"/>
                    </a:lnTo>
                    <a:lnTo>
                      <a:pt x="1879600" y="781050"/>
                    </a:lnTo>
                    <a:lnTo>
                      <a:pt x="1968500" y="781050"/>
                    </a:lnTo>
                    <a:lnTo>
                      <a:pt x="2057400" y="704850"/>
                    </a:lnTo>
                    <a:lnTo>
                      <a:pt x="1968500" y="596900"/>
                    </a:lnTo>
                    <a:lnTo>
                      <a:pt x="1104900" y="609600"/>
                    </a:lnTo>
                    <a:lnTo>
                      <a:pt x="1022350" y="673100"/>
                    </a:lnTo>
                    <a:lnTo>
                      <a:pt x="1022350" y="730250"/>
                    </a:lnTo>
                    <a:lnTo>
                      <a:pt x="1104900" y="781050"/>
                    </a:lnTo>
                    <a:lnTo>
                      <a:pt x="1428750" y="774700"/>
                    </a:lnTo>
                    <a:lnTo>
                      <a:pt x="1390650" y="869950"/>
                    </a:lnTo>
                    <a:lnTo>
                      <a:pt x="1212850" y="958850"/>
                    </a:lnTo>
                    <a:lnTo>
                      <a:pt x="984250" y="1003300"/>
                    </a:lnTo>
                    <a:lnTo>
                      <a:pt x="819150" y="958850"/>
                    </a:lnTo>
                    <a:lnTo>
                      <a:pt x="654050" y="889000"/>
                    </a:lnTo>
                    <a:lnTo>
                      <a:pt x="558800" y="768350"/>
                    </a:lnTo>
                    <a:lnTo>
                      <a:pt x="533400" y="704850"/>
                    </a:lnTo>
                    <a:lnTo>
                      <a:pt x="546100" y="692150"/>
                    </a:lnTo>
                    <a:lnTo>
                      <a:pt x="488950" y="577850"/>
                    </a:lnTo>
                    <a:lnTo>
                      <a:pt x="476250" y="546100"/>
                    </a:lnTo>
                    <a:lnTo>
                      <a:pt x="463550" y="387350"/>
                    </a:lnTo>
                    <a:lnTo>
                      <a:pt x="476250" y="203200"/>
                    </a:lnTo>
                    <a:lnTo>
                      <a:pt x="342900" y="133350"/>
                    </a:lnTo>
                    <a:lnTo>
                      <a:pt x="190500" y="0"/>
                    </a:lnTo>
                    <a:close/>
                  </a:path>
                </a:pathLst>
              </a:custGeom>
              <a:solidFill>
                <a:srgbClr val="C0C0C0"/>
              </a:solidFill>
              <a:ln w="25400" cap="flat" cmpd="sng" algn="ctr">
                <a:solidFill>
                  <a:srgbClr val="C0C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srgbClr val="FFFFFF"/>
                  </a:solidFill>
                  <a:effectLst/>
                  <a:uLnTx/>
                  <a:uFillTx/>
                  <a:latin typeface="Poppins Light"/>
                  <a:ea typeface="+mn-ea"/>
                  <a:cs typeface="+mn-cs"/>
                </a:endParaRPr>
              </a:p>
            </p:txBody>
          </p:sp>
          <p:sp>
            <p:nvSpPr>
              <p:cNvPr id="13" name="Oval 12"/>
              <p:cNvSpPr/>
              <p:nvPr/>
            </p:nvSpPr>
            <p:spPr>
              <a:xfrm>
                <a:off x="5289550" y="2769430"/>
                <a:ext cx="596900" cy="596900"/>
              </a:xfrm>
              <a:prstGeom prst="ellipse">
                <a:avLst/>
              </a:prstGeom>
              <a:solidFill>
                <a:srgbClr val="EFEFE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a:ln>
                    <a:noFill/>
                  </a:ln>
                  <a:solidFill>
                    <a:srgbClr val="FFFFFF"/>
                  </a:solidFill>
                  <a:effectLst/>
                  <a:uLnTx/>
                  <a:uFillTx/>
                  <a:latin typeface="Poppins Light"/>
                  <a:ea typeface="+mn-ea"/>
                  <a:cs typeface="+mn-cs"/>
                </a:endParaRPr>
              </a:p>
            </p:txBody>
          </p:sp>
          <p:pic>
            <p:nvPicPr>
              <p:cNvPr id="14" name="Picture 2"/>
              <p:cNvPicPr>
                <a:picLocks noChangeAspect="1" noChangeArrowheads="1"/>
              </p:cNvPicPr>
              <p:nvPr/>
            </p:nvPicPr>
            <p:blipFill>
              <a:blip r:embed="rId3"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4706938" y="1981200"/>
                <a:ext cx="27813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2" descr="T4D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119" y="1663902"/>
              <a:ext cx="1080846" cy="8116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43158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36808162-181A-9445-8F42-FF391F77A134}"/>
              </a:ext>
            </a:extLst>
          </p:cNvPr>
          <p:cNvGraphicFramePr>
            <a:graphicFrameLocks noGrp="1"/>
          </p:cNvGraphicFramePr>
          <p:nvPr>
            <p:extLst>
              <p:ext uri="{D42A27DB-BD31-4B8C-83A1-F6EECF244321}">
                <p14:modId xmlns:p14="http://schemas.microsoft.com/office/powerpoint/2010/main" val="1733655864"/>
              </p:ext>
            </p:extLst>
          </p:nvPr>
        </p:nvGraphicFramePr>
        <p:xfrm>
          <a:off x="674703" y="1118767"/>
          <a:ext cx="10342486" cy="4319400"/>
        </p:xfrm>
        <a:graphic>
          <a:graphicData uri="http://schemas.openxmlformats.org/drawingml/2006/table">
            <a:tbl>
              <a:tblPr firstRow="1" bandRow="1">
                <a:tableStyleId>{5C22544A-7EE6-4342-B048-85BDC9FD1C3A}</a:tableStyleId>
              </a:tblPr>
              <a:tblGrid>
                <a:gridCol w="5064400">
                  <a:extLst>
                    <a:ext uri="{9D8B030D-6E8A-4147-A177-3AD203B41FA5}">
                      <a16:colId xmlns:a16="http://schemas.microsoft.com/office/drawing/2014/main" val="2896966961"/>
                    </a:ext>
                  </a:extLst>
                </a:gridCol>
                <a:gridCol w="2436040">
                  <a:extLst>
                    <a:ext uri="{9D8B030D-6E8A-4147-A177-3AD203B41FA5}">
                      <a16:colId xmlns:a16="http://schemas.microsoft.com/office/drawing/2014/main" val="2595426304"/>
                    </a:ext>
                  </a:extLst>
                </a:gridCol>
                <a:gridCol w="2842046">
                  <a:extLst>
                    <a:ext uri="{9D8B030D-6E8A-4147-A177-3AD203B41FA5}">
                      <a16:colId xmlns:a16="http://schemas.microsoft.com/office/drawing/2014/main" val="1534393268"/>
                    </a:ext>
                  </a:extLst>
                </a:gridCol>
              </a:tblGrid>
              <a:tr h="661338">
                <a:tc>
                  <a:txBody>
                    <a:bodyPr/>
                    <a:lstStyle/>
                    <a:p>
                      <a:r>
                        <a:rPr lang="en-US" sz="2400" dirty="0"/>
                        <a:t>Parameter</a:t>
                      </a:r>
                    </a:p>
                  </a:txBody>
                  <a:tcPr marL="68580" marR="68580" marT="34290" marB="34290"/>
                </a:tc>
                <a:tc>
                  <a:txBody>
                    <a:bodyPr/>
                    <a:lstStyle/>
                    <a:p>
                      <a:r>
                        <a:rPr lang="en-US" sz="2400" dirty="0"/>
                        <a:t>Placebo Group (n=503)</a:t>
                      </a:r>
                    </a:p>
                  </a:txBody>
                  <a:tcPr marL="68580" marR="68580" marT="34290" marB="34290"/>
                </a:tc>
                <a:tc>
                  <a:txBody>
                    <a:bodyPr/>
                    <a:lstStyle/>
                    <a:p>
                      <a:r>
                        <a:rPr lang="en-AU" sz="2400" b="1" kern="1200" dirty="0">
                          <a:solidFill>
                            <a:schemeClr val="lt1"/>
                          </a:solidFill>
                          <a:effectLst/>
                          <a:latin typeface="+mn-lt"/>
                          <a:ea typeface="+mn-ea"/>
                          <a:cs typeface="+mn-cs"/>
                        </a:rPr>
                        <a:t>Testosterone Group (n=504)</a:t>
                      </a:r>
                    </a:p>
                  </a:txBody>
                  <a:tcPr marL="68580" marR="68580" marT="34290" marB="34290"/>
                </a:tc>
                <a:extLst>
                  <a:ext uri="{0D108BD9-81ED-4DB2-BD59-A6C34878D82A}">
                    <a16:rowId xmlns:a16="http://schemas.microsoft.com/office/drawing/2014/main" val="1682859621"/>
                  </a:ext>
                </a:extLst>
              </a:tr>
              <a:tr h="373800">
                <a:tc>
                  <a:txBody>
                    <a:bodyPr/>
                    <a:lstStyle/>
                    <a:p>
                      <a:r>
                        <a:rPr lang="en-US" sz="2400" dirty="0">
                          <a:solidFill>
                            <a:schemeClr val="accent5"/>
                          </a:solidFill>
                        </a:rPr>
                        <a:t>Age</a:t>
                      </a:r>
                      <a:r>
                        <a:rPr lang="en-US" sz="1800" dirty="0">
                          <a:solidFill>
                            <a:schemeClr val="accent5"/>
                          </a:solidFill>
                        </a:rPr>
                        <a:t> (years)</a:t>
                      </a:r>
                    </a:p>
                  </a:txBody>
                  <a:tcPr marL="68580" marR="68580" marT="34290" marB="34290" anchor="ctr"/>
                </a:tc>
                <a:tc>
                  <a:txBody>
                    <a:bodyPr/>
                    <a:lstStyle/>
                    <a:p>
                      <a:r>
                        <a:rPr lang="en-AU" sz="2400" dirty="0">
                          <a:solidFill>
                            <a:schemeClr val="accent5"/>
                          </a:solidFill>
                          <a:effectLst/>
                          <a:latin typeface="Calibri" panose="020F0502020204030204" pitchFamily="34" charset="0"/>
                        </a:rPr>
                        <a:t>59.6 (6.4) </a:t>
                      </a:r>
                    </a:p>
                  </a:txBody>
                  <a:tcPr marL="35719" marR="35719" marT="0" marB="0" anchor="ctr"/>
                </a:tc>
                <a:tc>
                  <a:txBody>
                    <a:bodyPr/>
                    <a:lstStyle/>
                    <a:p>
                      <a:r>
                        <a:rPr lang="en-AU" sz="2400" dirty="0">
                          <a:solidFill>
                            <a:schemeClr val="accent5"/>
                          </a:solidFill>
                          <a:effectLst/>
                          <a:latin typeface="Calibri" panose="020F0502020204030204" pitchFamily="34" charset="0"/>
                        </a:rPr>
                        <a:t>59.8 (6.3) </a:t>
                      </a:r>
                    </a:p>
                  </a:txBody>
                  <a:tcPr marL="35719" marR="35719" marT="0" marB="0" anchor="ctr"/>
                </a:tc>
                <a:extLst>
                  <a:ext uri="{0D108BD9-81ED-4DB2-BD59-A6C34878D82A}">
                    <a16:rowId xmlns:a16="http://schemas.microsoft.com/office/drawing/2014/main" val="2561480925"/>
                  </a:ext>
                </a:extLst>
              </a:tr>
              <a:tr h="373800">
                <a:tc>
                  <a:txBody>
                    <a:bodyPr/>
                    <a:lstStyle/>
                    <a:p>
                      <a:r>
                        <a:rPr lang="en-US" sz="2400" dirty="0">
                          <a:solidFill>
                            <a:schemeClr val="accent5"/>
                          </a:solidFill>
                        </a:rPr>
                        <a:t>BMI</a:t>
                      </a:r>
                      <a:r>
                        <a:rPr lang="en-US" sz="1800" dirty="0">
                          <a:solidFill>
                            <a:schemeClr val="accent5"/>
                          </a:solidFill>
                        </a:rPr>
                        <a:t> kg/m</a:t>
                      </a:r>
                      <a:r>
                        <a:rPr lang="en-US" sz="1800" baseline="30000" dirty="0">
                          <a:solidFill>
                            <a:schemeClr val="accent5"/>
                          </a:solidFill>
                        </a:rPr>
                        <a:t>2</a:t>
                      </a:r>
                    </a:p>
                  </a:txBody>
                  <a:tcPr marL="68580" marR="68580" marT="34290" marB="34290" anchor="ctr"/>
                </a:tc>
                <a:tc>
                  <a:txBody>
                    <a:bodyPr/>
                    <a:lstStyle/>
                    <a:p>
                      <a:r>
                        <a:rPr lang="en-AU" sz="2400" dirty="0">
                          <a:solidFill>
                            <a:schemeClr val="accent5"/>
                          </a:solidFill>
                          <a:effectLst/>
                          <a:latin typeface="Calibri" panose="020F0502020204030204" pitchFamily="34" charset="0"/>
                        </a:rPr>
                        <a:t>34.6 (5.1) </a:t>
                      </a:r>
                    </a:p>
                  </a:txBody>
                  <a:tcPr marL="35719" marR="35719" marT="0" marB="0" anchor="ctr"/>
                </a:tc>
                <a:tc>
                  <a:txBody>
                    <a:bodyPr/>
                    <a:lstStyle/>
                    <a:p>
                      <a:r>
                        <a:rPr lang="en-AU" sz="2400" dirty="0">
                          <a:solidFill>
                            <a:schemeClr val="accent5"/>
                          </a:solidFill>
                          <a:effectLst/>
                          <a:latin typeface="Calibri" panose="020F0502020204030204" pitchFamily="34" charset="0"/>
                        </a:rPr>
                        <a:t>34.8 (5.1) </a:t>
                      </a:r>
                    </a:p>
                  </a:txBody>
                  <a:tcPr marL="35719" marR="35719" marT="0" marB="0" anchor="ctr"/>
                </a:tc>
                <a:extLst>
                  <a:ext uri="{0D108BD9-81ED-4DB2-BD59-A6C34878D82A}">
                    <a16:rowId xmlns:a16="http://schemas.microsoft.com/office/drawing/2014/main" val="2641922273"/>
                  </a:ext>
                </a:extLst>
              </a:tr>
              <a:tr h="384474">
                <a:tc>
                  <a:txBody>
                    <a:bodyPr/>
                    <a:lstStyle/>
                    <a:p>
                      <a:r>
                        <a:rPr lang="en-AU" sz="2400" dirty="0">
                          <a:solidFill>
                            <a:schemeClr val="accent5"/>
                          </a:solidFill>
                          <a:effectLst/>
                          <a:latin typeface="Calibri" panose="020F0502020204030204" pitchFamily="34" charset="0"/>
                        </a:rPr>
                        <a:t>Prediabetes</a:t>
                      </a:r>
                      <a:r>
                        <a:rPr lang="en-AU" sz="1800" dirty="0">
                          <a:solidFill>
                            <a:schemeClr val="accent5"/>
                          </a:solidFill>
                          <a:effectLst/>
                          <a:latin typeface="Calibri" panose="020F0502020204030204" pitchFamily="34" charset="0"/>
                        </a:rPr>
                        <a:t> </a:t>
                      </a:r>
                      <a:r>
                        <a:rPr lang="en-AU" sz="1400" dirty="0">
                          <a:solidFill>
                            <a:schemeClr val="accent5"/>
                          </a:solidFill>
                          <a:effectLst/>
                          <a:latin typeface="Calibri" panose="020F0502020204030204" pitchFamily="34" charset="0"/>
                        </a:rPr>
                        <a:t>(2-hour glucose 7.8 ≥to &lt;11.1 mmol/L) </a:t>
                      </a:r>
                    </a:p>
                  </a:txBody>
                  <a:tcPr marL="35719" marR="35719" marT="0" marB="0" anchor="ctr"/>
                </a:tc>
                <a:tc>
                  <a:txBody>
                    <a:bodyPr/>
                    <a:lstStyle/>
                    <a:p>
                      <a:r>
                        <a:rPr lang="en-AU" sz="2400" dirty="0">
                          <a:solidFill>
                            <a:schemeClr val="accent5"/>
                          </a:solidFill>
                          <a:effectLst/>
                          <a:latin typeface="Calibri" panose="020F0502020204030204" pitchFamily="34" charset="0"/>
                        </a:rPr>
                        <a:t>400 (79.5%) </a:t>
                      </a:r>
                    </a:p>
                  </a:txBody>
                  <a:tcPr marL="35719" marR="35719" marT="0" marB="0" anchor="ctr"/>
                </a:tc>
                <a:tc>
                  <a:txBody>
                    <a:bodyPr/>
                    <a:lstStyle/>
                    <a:p>
                      <a:r>
                        <a:rPr lang="en-AU" sz="2400" dirty="0">
                          <a:solidFill>
                            <a:schemeClr val="accent5"/>
                          </a:solidFill>
                          <a:effectLst/>
                          <a:latin typeface="Calibri" panose="020F0502020204030204" pitchFamily="34" charset="0"/>
                        </a:rPr>
                        <a:t>397 (78.8%) </a:t>
                      </a:r>
                    </a:p>
                  </a:txBody>
                  <a:tcPr marL="35719" marR="35719" marT="0" marB="0" anchor="ctr"/>
                </a:tc>
                <a:extLst>
                  <a:ext uri="{0D108BD9-81ED-4DB2-BD59-A6C34878D82A}">
                    <a16:rowId xmlns:a16="http://schemas.microsoft.com/office/drawing/2014/main" val="206864939"/>
                  </a:ext>
                </a:extLst>
              </a:tr>
              <a:tr h="384474">
                <a:tc>
                  <a:txBody>
                    <a:bodyPr/>
                    <a:lstStyle/>
                    <a:p>
                      <a:r>
                        <a:rPr lang="en-AU" sz="2400" dirty="0">
                          <a:solidFill>
                            <a:schemeClr val="accent5"/>
                          </a:solidFill>
                          <a:effectLst/>
                          <a:latin typeface="Calibri" panose="020F0502020204030204" pitchFamily="34" charset="0"/>
                        </a:rPr>
                        <a:t>Diabetes </a:t>
                      </a:r>
                      <a:r>
                        <a:rPr lang="en-AU" sz="1400" dirty="0">
                          <a:solidFill>
                            <a:schemeClr val="accent5"/>
                          </a:solidFill>
                          <a:effectLst/>
                          <a:latin typeface="Calibri" panose="020F0502020204030204" pitchFamily="34" charset="0"/>
                        </a:rPr>
                        <a:t>(2-hour glucose ≥11.1-15.0 mmol/L)</a:t>
                      </a:r>
                    </a:p>
                  </a:txBody>
                  <a:tcPr marL="35719" marR="35719" marT="0" marB="0" anchor="ctr"/>
                </a:tc>
                <a:tc>
                  <a:txBody>
                    <a:bodyPr/>
                    <a:lstStyle/>
                    <a:p>
                      <a:r>
                        <a:rPr lang="en-AU" sz="2400" dirty="0">
                          <a:solidFill>
                            <a:schemeClr val="accent5"/>
                          </a:solidFill>
                          <a:effectLst/>
                          <a:latin typeface="Calibri" panose="020F0502020204030204" pitchFamily="34" charset="0"/>
                        </a:rPr>
                        <a:t>100 (19.9%)</a:t>
                      </a:r>
                    </a:p>
                  </a:txBody>
                  <a:tcPr marL="35719" marR="35719" marT="0" marB="0" anchor="ctr"/>
                </a:tc>
                <a:tc>
                  <a:txBody>
                    <a:bodyPr/>
                    <a:lstStyle/>
                    <a:p>
                      <a:r>
                        <a:rPr lang="en-AU" sz="2400" dirty="0">
                          <a:solidFill>
                            <a:schemeClr val="accent5"/>
                          </a:solidFill>
                          <a:effectLst/>
                          <a:latin typeface="Calibri" panose="020F0502020204030204" pitchFamily="34" charset="0"/>
                        </a:rPr>
                        <a:t>100 (19.8%) </a:t>
                      </a:r>
                    </a:p>
                  </a:txBody>
                  <a:tcPr marL="35719" marR="35719" marT="0" marB="0" anchor="ctr"/>
                </a:tc>
                <a:extLst>
                  <a:ext uri="{0D108BD9-81ED-4DB2-BD59-A6C34878D82A}">
                    <a16:rowId xmlns:a16="http://schemas.microsoft.com/office/drawing/2014/main" val="194332116"/>
                  </a:ext>
                </a:extLst>
              </a:tr>
              <a:tr h="575076">
                <a:tc>
                  <a:txBody>
                    <a:bodyPr/>
                    <a:lstStyle/>
                    <a:p>
                      <a:r>
                        <a:rPr lang="en-AU" sz="2400" dirty="0">
                          <a:solidFill>
                            <a:schemeClr val="accent5"/>
                          </a:solidFill>
                          <a:effectLst/>
                          <a:latin typeface="Calibri" panose="020F0502020204030204" pitchFamily="34" charset="0"/>
                        </a:rPr>
                        <a:t>HbA1c (%)</a:t>
                      </a:r>
                    </a:p>
                  </a:txBody>
                  <a:tcPr marL="35719" marR="35719" marT="0" marB="0" anchor="ctr"/>
                </a:tc>
                <a:tc>
                  <a:txBody>
                    <a:bodyPr/>
                    <a:lstStyle/>
                    <a:p>
                      <a:r>
                        <a:rPr lang="en-AU" sz="2400" dirty="0">
                          <a:solidFill>
                            <a:schemeClr val="accent5"/>
                          </a:solidFill>
                          <a:effectLst/>
                          <a:latin typeface="Calibri" panose="020F0502020204030204" pitchFamily="34" charset="0"/>
                        </a:rPr>
                        <a:t>5.7 (0.5)</a:t>
                      </a:r>
                    </a:p>
                  </a:txBody>
                  <a:tcPr marL="35719" marR="35719" marT="0" marB="0" anchor="ctr"/>
                </a:tc>
                <a:tc>
                  <a:txBody>
                    <a:bodyPr/>
                    <a:lstStyle/>
                    <a:p>
                      <a:r>
                        <a:rPr lang="en-AU" sz="2400" dirty="0">
                          <a:solidFill>
                            <a:schemeClr val="accent5"/>
                          </a:solidFill>
                          <a:effectLst/>
                          <a:latin typeface="Calibri" panose="020F0502020204030204" pitchFamily="34" charset="0"/>
                        </a:rPr>
                        <a:t>5.7 (0.5)</a:t>
                      </a:r>
                    </a:p>
                  </a:txBody>
                  <a:tcPr marL="35719" marR="35719" marT="0" marB="0" anchor="ctr"/>
                </a:tc>
                <a:extLst>
                  <a:ext uri="{0D108BD9-81ED-4DB2-BD59-A6C34878D82A}">
                    <a16:rowId xmlns:a16="http://schemas.microsoft.com/office/drawing/2014/main" val="1912268627"/>
                  </a:ext>
                </a:extLst>
              </a:tr>
              <a:tr h="287538">
                <a:tc>
                  <a:txBody>
                    <a:bodyPr/>
                    <a:lstStyle/>
                    <a:p>
                      <a:r>
                        <a:rPr lang="en-AU" sz="1800" dirty="0">
                          <a:solidFill>
                            <a:schemeClr val="accent5"/>
                          </a:solidFill>
                          <a:effectLst/>
                          <a:latin typeface="Calibri" panose="020F0502020204030204" pitchFamily="34" charset="0"/>
                        </a:rPr>
                        <a:t>Screening Serum Testosterone nmol/L (ECLIA)</a:t>
                      </a:r>
                    </a:p>
                  </a:txBody>
                  <a:tcPr marL="35719" marR="35719" marT="0" marB="0" anchor="ctr"/>
                </a:tc>
                <a:tc>
                  <a:txBody>
                    <a:bodyPr/>
                    <a:lstStyle/>
                    <a:p>
                      <a:r>
                        <a:rPr lang="en-AU" sz="2400" dirty="0">
                          <a:solidFill>
                            <a:schemeClr val="accent5"/>
                          </a:solidFill>
                          <a:effectLst/>
                          <a:latin typeface="Calibri" panose="020F0502020204030204" pitchFamily="34" charset="0"/>
                        </a:rPr>
                        <a:t>10.0 (2.5)</a:t>
                      </a:r>
                    </a:p>
                  </a:txBody>
                  <a:tcPr marL="35719" marR="35719" marT="0" marB="0" anchor="ctr"/>
                </a:tc>
                <a:tc>
                  <a:txBody>
                    <a:bodyPr/>
                    <a:lstStyle/>
                    <a:p>
                      <a:r>
                        <a:rPr lang="en-AU" sz="2400" dirty="0">
                          <a:solidFill>
                            <a:schemeClr val="accent5"/>
                          </a:solidFill>
                          <a:effectLst/>
                          <a:latin typeface="Calibri" panose="020F0502020204030204" pitchFamily="34" charset="0"/>
                        </a:rPr>
                        <a:t>9.9 (2.5)</a:t>
                      </a:r>
                    </a:p>
                  </a:txBody>
                  <a:tcPr marL="35719" marR="35719" marT="0" marB="0" anchor="ctr"/>
                </a:tc>
                <a:extLst>
                  <a:ext uri="{0D108BD9-81ED-4DB2-BD59-A6C34878D82A}">
                    <a16:rowId xmlns:a16="http://schemas.microsoft.com/office/drawing/2014/main" val="3987887556"/>
                  </a:ext>
                </a:extLst>
              </a:tr>
              <a:tr h="2875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solidFill>
                            <a:schemeClr val="accent5"/>
                          </a:solidFill>
                          <a:effectLst/>
                          <a:latin typeface="Calibri" panose="020F0502020204030204" pitchFamily="34" charset="0"/>
                        </a:rPr>
                        <a:t>Serum Testosterone nmol/L (LCMS/MS)</a:t>
                      </a:r>
                    </a:p>
                  </a:txBody>
                  <a:tcPr marL="35719" marR="35719" marT="0" marB="0" anchor="ctr"/>
                </a:tc>
                <a:tc>
                  <a:txBody>
                    <a:bodyPr/>
                    <a:lstStyle/>
                    <a:p>
                      <a:r>
                        <a:rPr lang="en-AU" sz="2400" dirty="0">
                          <a:solidFill>
                            <a:schemeClr val="accent5"/>
                          </a:solidFill>
                          <a:effectLst/>
                          <a:latin typeface="Calibri" panose="020F0502020204030204" pitchFamily="34" charset="0"/>
                        </a:rPr>
                        <a:t>13.9 (4.6)</a:t>
                      </a:r>
                    </a:p>
                  </a:txBody>
                  <a:tcPr marL="35719" marR="35719" marT="0" marB="0" anchor="ctr"/>
                </a:tc>
                <a:tc>
                  <a:txBody>
                    <a:bodyPr/>
                    <a:lstStyle/>
                    <a:p>
                      <a:r>
                        <a:rPr lang="en-AU" sz="2400" dirty="0">
                          <a:solidFill>
                            <a:schemeClr val="accent5"/>
                          </a:solidFill>
                          <a:effectLst/>
                          <a:latin typeface="Calibri" panose="020F0502020204030204" pitchFamily="34" charset="0"/>
                        </a:rPr>
                        <a:t>13.4 (4.1)</a:t>
                      </a:r>
                    </a:p>
                  </a:txBody>
                  <a:tcPr marL="35719" marR="35719" marT="0" marB="0" anchor="ctr"/>
                </a:tc>
                <a:extLst>
                  <a:ext uri="{0D108BD9-81ED-4DB2-BD59-A6C34878D82A}">
                    <a16:rowId xmlns:a16="http://schemas.microsoft.com/office/drawing/2014/main" val="3154401732"/>
                  </a:ext>
                </a:extLst>
              </a:tr>
              <a:tr h="575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accent5"/>
                          </a:solidFill>
                          <a:effectLst/>
                        </a:rPr>
                        <a:t>Participants with data for primary endpoint analysis at 2 years</a:t>
                      </a:r>
                      <a:endParaRPr lang="en-AU" sz="1800" b="0" dirty="0">
                        <a:solidFill>
                          <a:schemeClr val="accent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accent5"/>
                          </a:solidFill>
                          <a:effectLst/>
                        </a:rPr>
                        <a:t>413 (82.1%)</a:t>
                      </a:r>
                      <a:endParaRPr lang="en-AU" sz="2400" b="0" dirty="0">
                        <a:solidFill>
                          <a:schemeClr val="accent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accent5"/>
                          </a:solidFill>
                          <a:effectLst/>
                        </a:rPr>
                        <a:t>443 (87.9%)</a:t>
                      </a:r>
                      <a:endParaRPr lang="en-AU" sz="2400" b="0" dirty="0">
                        <a:solidFill>
                          <a:schemeClr val="accent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nchor="ctr"/>
                </a:tc>
                <a:extLst>
                  <a:ext uri="{0D108BD9-81ED-4DB2-BD59-A6C34878D82A}">
                    <a16:rowId xmlns:a16="http://schemas.microsoft.com/office/drawing/2014/main" val="2531157154"/>
                  </a:ext>
                </a:extLst>
              </a:tr>
            </a:tbl>
          </a:graphicData>
        </a:graphic>
      </p:graphicFrame>
      <p:sp>
        <p:nvSpPr>
          <p:cNvPr id="4" name="Title 3">
            <a:extLst>
              <a:ext uri="{FF2B5EF4-FFF2-40B4-BE49-F238E27FC236}">
                <a16:creationId xmlns:a16="http://schemas.microsoft.com/office/drawing/2014/main" id="{57074180-E6F5-A348-9097-8DFB15ED4DC8}"/>
              </a:ext>
            </a:extLst>
          </p:cNvPr>
          <p:cNvSpPr>
            <a:spLocks noGrp="1"/>
          </p:cNvSpPr>
          <p:nvPr>
            <p:ph type="title"/>
          </p:nvPr>
        </p:nvSpPr>
        <p:spPr>
          <a:xfrm>
            <a:off x="2569464" y="80246"/>
            <a:ext cx="6446519" cy="906360"/>
          </a:xfrm>
        </p:spPr>
        <p:txBody>
          <a:bodyPr>
            <a:normAutofit/>
          </a:bodyPr>
          <a:lstStyle/>
          <a:p>
            <a:r>
              <a:rPr lang="en-US" dirty="0">
                <a:solidFill>
                  <a:schemeClr val="accent5"/>
                </a:solidFill>
              </a:rPr>
              <a:t>T4DM Participants n=1007</a:t>
            </a:r>
          </a:p>
        </p:txBody>
      </p:sp>
      <p:sp>
        <p:nvSpPr>
          <p:cNvPr id="5" name="TextBox 4">
            <a:extLst>
              <a:ext uri="{FF2B5EF4-FFF2-40B4-BE49-F238E27FC236}">
                <a16:creationId xmlns:a16="http://schemas.microsoft.com/office/drawing/2014/main" id="{2BB1BED9-AC27-4F46-AAA2-14C8DD6DDB3D}"/>
              </a:ext>
            </a:extLst>
          </p:cNvPr>
          <p:cNvSpPr txBox="1"/>
          <p:nvPr/>
        </p:nvSpPr>
        <p:spPr>
          <a:xfrm>
            <a:off x="7268023" y="6408423"/>
            <a:ext cx="34836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6EAB"/>
                </a:solidFill>
                <a:effectLst/>
                <a:uLnTx/>
                <a:uFillTx/>
                <a:latin typeface="Poppins Light"/>
                <a:ea typeface="+mn-ea"/>
                <a:cs typeface="+mn-cs"/>
              </a:rPr>
              <a:t>Data are mean (SD), or n (%)</a:t>
            </a:r>
          </a:p>
        </p:txBody>
      </p:sp>
      <p:pic>
        <p:nvPicPr>
          <p:cNvPr id="6" name="Picture 2" descr="T4DM Logo">
            <a:extLst>
              <a:ext uri="{FF2B5EF4-FFF2-40B4-BE49-F238E27FC236}">
                <a16:creationId xmlns:a16="http://schemas.microsoft.com/office/drawing/2014/main" id="{853F5150-5871-43A8-AD47-10AF638CC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8259" y="157274"/>
            <a:ext cx="1318275" cy="8116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0F627B0-4473-43BF-B886-ABB4912E398B}"/>
              </a:ext>
            </a:extLst>
          </p:cNvPr>
          <p:cNvSpPr txBox="1"/>
          <p:nvPr/>
        </p:nvSpPr>
        <p:spPr>
          <a:xfrm>
            <a:off x="1529179" y="5829060"/>
            <a:ext cx="978097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Poppins Light"/>
                <a:ea typeface="+mn-ea"/>
                <a:cs typeface="+mn-cs"/>
              </a:rPr>
              <a:t>Wittert, G et al. Lancet Diabetes Endocrinol 2021; 9: 32–45</a:t>
            </a:r>
            <a:endParaRPr kumimoji="0" lang="en-GB" sz="1100" b="0" i="0" u="none" strike="noStrike" kern="1200" cap="none" spc="0" normalizeH="0" baseline="0" noProof="0" dirty="0" err="1">
              <a:ln>
                <a:noFill/>
              </a:ln>
              <a:solidFill>
                <a:srgbClr val="000000"/>
              </a:solidFill>
              <a:effectLst/>
              <a:uLnTx/>
              <a:uFillTx/>
              <a:latin typeface="Poppins Light"/>
              <a:ea typeface="+mn-ea"/>
              <a:cs typeface="+mn-cs"/>
            </a:endParaRPr>
          </a:p>
        </p:txBody>
      </p:sp>
    </p:spTree>
    <p:extLst>
      <p:ext uri="{BB962C8B-B14F-4D97-AF65-F5344CB8AC3E}">
        <p14:creationId xmlns:p14="http://schemas.microsoft.com/office/powerpoint/2010/main" val="1472380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91AEC6-BED2-4AE1-9314-B4BDF8A694AB}"/>
              </a:ext>
            </a:extLst>
          </p:cNvPr>
          <p:cNvSpPr>
            <a:spLocks noGrp="1"/>
          </p:cNvSpPr>
          <p:nvPr>
            <p:ph idx="1"/>
          </p:nvPr>
        </p:nvSpPr>
        <p:spPr>
          <a:xfrm>
            <a:off x="318681" y="982604"/>
            <a:ext cx="10073890" cy="950321"/>
          </a:xfrm>
        </p:spPr>
        <p:txBody>
          <a:bodyPr>
            <a:normAutofit/>
          </a:bodyPr>
          <a:lstStyle/>
          <a:p>
            <a:r>
              <a:rPr lang="en-GB" sz="1800" dirty="0"/>
              <a:t>Blood trough levels were taken prior to each injection</a:t>
            </a:r>
          </a:p>
          <a:p>
            <a:r>
              <a:rPr lang="en-GB" sz="1800" dirty="0"/>
              <a:t>Sex steroids were assayed using liquid chromatography–mass spectrometry</a:t>
            </a:r>
          </a:p>
        </p:txBody>
      </p:sp>
      <p:sp>
        <p:nvSpPr>
          <p:cNvPr id="4" name="Title 3">
            <a:extLst>
              <a:ext uri="{FF2B5EF4-FFF2-40B4-BE49-F238E27FC236}">
                <a16:creationId xmlns:a16="http://schemas.microsoft.com/office/drawing/2014/main" id="{E0004FF7-2F45-4337-B11D-34ADB721D4EF}"/>
              </a:ext>
            </a:extLst>
          </p:cNvPr>
          <p:cNvSpPr>
            <a:spLocks noGrp="1"/>
          </p:cNvSpPr>
          <p:nvPr>
            <p:ph type="title"/>
          </p:nvPr>
        </p:nvSpPr>
        <p:spPr>
          <a:xfrm>
            <a:off x="390617" y="-8706"/>
            <a:ext cx="11248008" cy="1000654"/>
          </a:xfrm>
        </p:spPr>
        <p:txBody>
          <a:bodyPr>
            <a:normAutofit/>
          </a:bodyPr>
          <a:lstStyle/>
          <a:p>
            <a:r>
              <a:rPr lang="en-GB" sz="3200" dirty="0">
                <a:solidFill>
                  <a:schemeClr val="accent1"/>
                </a:solidFill>
              </a:rPr>
              <a:t>The T4DM study:</a:t>
            </a:r>
            <a:r>
              <a:rPr lang="en-GB" sz="3200" dirty="0"/>
              <a:t> </a:t>
            </a:r>
            <a:r>
              <a:rPr lang="en-GB" sz="3200" dirty="0">
                <a:solidFill>
                  <a:schemeClr val="accent5"/>
                </a:solidFill>
              </a:rPr>
              <a:t>Changes in HPG axis markers over time</a:t>
            </a:r>
          </a:p>
        </p:txBody>
      </p:sp>
      <p:sp>
        <p:nvSpPr>
          <p:cNvPr id="428" name="TextBox 427"/>
          <p:cNvSpPr txBox="1"/>
          <p:nvPr/>
        </p:nvSpPr>
        <p:spPr>
          <a:xfrm>
            <a:off x="1364203" y="5860341"/>
            <a:ext cx="10667999"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DHT, dihydrotestosterone; E2,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oestradiol</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FSH, follicle-stimulating hormone; HPG,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hypothalamo</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-pituitary-gonadal; LH, luteinising hormone; </a:t>
            </a: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TTh</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testosterone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err="1">
                <a:ln>
                  <a:noFill/>
                </a:ln>
                <a:solidFill>
                  <a:srgbClr val="58595B"/>
                </a:solidFill>
                <a:effectLst/>
                <a:uLnTx/>
                <a:uFillTx/>
                <a:latin typeface="Poppins Light"/>
                <a:ea typeface="+mn-ea"/>
                <a:cs typeface="+mn-cs"/>
              </a:rPr>
              <a:t>Wittert</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 GA </a:t>
            </a:r>
            <a:r>
              <a:rPr kumimoji="0" lang="en-GB" sz="1000" b="0" i="1" u="none" strike="noStrike" kern="1200" cap="none" spc="0" normalizeH="0" baseline="0" noProof="0" dirty="0">
                <a:ln>
                  <a:noFill/>
                </a:ln>
                <a:solidFill>
                  <a:srgbClr val="58595B"/>
                </a:solidFill>
                <a:effectLst/>
                <a:uLnTx/>
                <a:uFillTx/>
                <a:latin typeface="Poppins Light"/>
                <a:ea typeface="+mn-ea"/>
                <a:cs typeface="+mn-cs"/>
              </a:rPr>
              <a:t>et al. </a:t>
            </a:r>
            <a:r>
              <a:rPr kumimoji="0" lang="fr-FR" sz="1000" b="0" i="1" u="none" strike="noStrike" kern="1200" cap="none" spc="0" normalizeH="0" baseline="0" noProof="0" dirty="0" err="1">
                <a:ln>
                  <a:noFill/>
                </a:ln>
                <a:solidFill>
                  <a:srgbClr val="58595B"/>
                </a:solidFill>
                <a:effectLst/>
                <a:uLnTx/>
                <a:uFillTx/>
                <a:latin typeface="Poppins Light"/>
                <a:ea typeface="+mn-ea"/>
                <a:cs typeface="+mn-cs"/>
              </a:rPr>
              <a:t>Diabetes</a:t>
            </a:r>
            <a:r>
              <a:rPr kumimoji="0" lang="fr-FR" sz="1000" b="0" i="0" u="none" strike="noStrike" kern="1200" cap="none" spc="0" normalizeH="0" baseline="0" noProof="0" dirty="0">
                <a:ln>
                  <a:noFill/>
                </a:ln>
                <a:solidFill>
                  <a:srgbClr val="58595B"/>
                </a:solidFill>
                <a:effectLst/>
                <a:uLnTx/>
                <a:uFillTx/>
                <a:latin typeface="Poppins Light"/>
                <a:ea typeface="+mn-ea"/>
                <a:cs typeface="+mn-cs"/>
              </a:rPr>
              <a:t> 2020;69(</a:t>
            </a:r>
            <a:r>
              <a:rPr kumimoji="0" lang="fr-FR" sz="1000" b="0" i="0" u="none" strike="noStrike" kern="1200" cap="none" spc="0" normalizeH="0" baseline="0" noProof="0" dirty="0" err="1">
                <a:ln>
                  <a:noFill/>
                </a:ln>
                <a:solidFill>
                  <a:srgbClr val="58595B"/>
                </a:solidFill>
                <a:effectLst/>
                <a:uLnTx/>
                <a:uFillTx/>
                <a:latin typeface="Poppins Light"/>
                <a:ea typeface="+mn-ea"/>
                <a:cs typeface="+mn-cs"/>
              </a:rPr>
              <a:t>Suppl</a:t>
            </a:r>
            <a:r>
              <a:rPr kumimoji="0" lang="fr-FR" sz="1000" b="0" i="0" u="none" strike="noStrike" kern="1200" cap="none" spc="0" normalizeH="0" baseline="0" noProof="0" dirty="0">
                <a:ln>
                  <a:noFill/>
                </a:ln>
                <a:solidFill>
                  <a:srgbClr val="58595B"/>
                </a:solidFill>
                <a:effectLst/>
                <a:uLnTx/>
                <a:uFillTx/>
                <a:latin typeface="Poppins Light"/>
                <a:ea typeface="+mn-ea"/>
                <a:cs typeface="+mn-cs"/>
              </a:rPr>
              <a:t> 1): </a:t>
            </a:r>
            <a:r>
              <a:rPr kumimoji="0" lang="en-GB" sz="1000" b="0" i="0" u="none" strike="noStrike" kern="1200" cap="none" spc="0" normalizeH="0" baseline="0" noProof="0" dirty="0">
                <a:ln>
                  <a:noFill/>
                </a:ln>
                <a:solidFill>
                  <a:srgbClr val="58595B"/>
                </a:solidFill>
                <a:effectLst/>
                <a:uLnTx/>
                <a:uFillTx/>
                <a:latin typeface="Poppins Light"/>
                <a:ea typeface="+mn-ea"/>
                <a:cs typeface="+mn-cs"/>
              </a:rPr>
              <a:t>https://doi.org/10.2337/db20-274-OR.</a:t>
            </a:r>
          </a:p>
        </p:txBody>
      </p:sp>
      <p:grpSp>
        <p:nvGrpSpPr>
          <p:cNvPr id="430" name="Group 429">
            <a:extLst>
              <a:ext uri="{FF2B5EF4-FFF2-40B4-BE49-F238E27FC236}">
                <a16:creationId xmlns:a16="http://schemas.microsoft.com/office/drawing/2014/main" id="{1817CF90-1AF7-4491-98BE-A5D7B620DE48}"/>
              </a:ext>
            </a:extLst>
          </p:cNvPr>
          <p:cNvGrpSpPr/>
          <p:nvPr/>
        </p:nvGrpSpPr>
        <p:grpSpPr>
          <a:xfrm>
            <a:off x="1476887" y="1939558"/>
            <a:ext cx="8895045" cy="3818804"/>
            <a:chOff x="129685" y="1723023"/>
            <a:chExt cx="8895045" cy="3818804"/>
          </a:xfrm>
        </p:grpSpPr>
        <p:grpSp>
          <p:nvGrpSpPr>
            <p:cNvPr id="431" name="Group 430">
              <a:extLst>
                <a:ext uri="{FF2B5EF4-FFF2-40B4-BE49-F238E27FC236}">
                  <a16:creationId xmlns:a16="http://schemas.microsoft.com/office/drawing/2014/main" id="{42F1DE97-5BDC-417E-907E-3B34728794F8}"/>
                </a:ext>
              </a:extLst>
            </p:cNvPr>
            <p:cNvGrpSpPr/>
            <p:nvPr/>
          </p:nvGrpSpPr>
          <p:grpSpPr>
            <a:xfrm>
              <a:off x="578903" y="5071372"/>
              <a:ext cx="2493808" cy="290580"/>
              <a:chOff x="615346" y="3520759"/>
              <a:chExt cx="2493808" cy="261610"/>
            </a:xfrm>
          </p:grpSpPr>
          <p:sp>
            <p:nvSpPr>
              <p:cNvPr id="1066" name="TextBox 1065">
                <a:extLst>
                  <a:ext uri="{FF2B5EF4-FFF2-40B4-BE49-F238E27FC236}">
                    <a16:creationId xmlns:a16="http://schemas.microsoft.com/office/drawing/2014/main" id="{62BA0543-F54E-41F1-8F16-BE350C3CE540}"/>
                  </a:ext>
                </a:extLst>
              </p:cNvPr>
              <p:cNvSpPr txBox="1"/>
              <p:nvPr/>
            </p:nvSpPr>
            <p:spPr>
              <a:xfrm>
                <a:off x="1679749" y="3520759"/>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72727"/>
                    </a:solidFill>
                    <a:effectLst/>
                    <a:uLnTx/>
                    <a:uFillTx/>
                    <a:latin typeface="Poppins Light"/>
                    <a:ea typeface="+mn-ea"/>
                    <a:cs typeface="+mn-cs"/>
                  </a:rPr>
                  <a:t>12</a:t>
                </a:r>
                <a:endParaRPr kumimoji="0" lang="en-GB" sz="11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1067" name="TextBox 1066">
                <a:extLst>
                  <a:ext uri="{FF2B5EF4-FFF2-40B4-BE49-F238E27FC236}">
                    <a16:creationId xmlns:a16="http://schemas.microsoft.com/office/drawing/2014/main" id="{FCB0D3BB-871D-4168-953F-BC252E4B9631}"/>
                  </a:ext>
                </a:extLst>
              </p:cNvPr>
              <p:cNvSpPr txBox="1"/>
              <p:nvPr/>
            </p:nvSpPr>
            <p:spPr>
              <a:xfrm>
                <a:off x="2229984" y="3520759"/>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18</a:t>
                </a:r>
              </a:p>
            </p:txBody>
          </p:sp>
          <p:sp>
            <p:nvSpPr>
              <p:cNvPr id="1068" name="TextBox 1067">
                <a:extLst>
                  <a:ext uri="{FF2B5EF4-FFF2-40B4-BE49-F238E27FC236}">
                    <a16:creationId xmlns:a16="http://schemas.microsoft.com/office/drawing/2014/main" id="{90B9CC87-FBF9-4DA1-B9A9-C0077AEF2421}"/>
                  </a:ext>
                </a:extLst>
              </p:cNvPr>
              <p:cNvSpPr txBox="1"/>
              <p:nvPr/>
            </p:nvSpPr>
            <p:spPr>
              <a:xfrm>
                <a:off x="2780218" y="3520759"/>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24</a:t>
                </a:r>
              </a:p>
            </p:txBody>
          </p:sp>
          <p:sp>
            <p:nvSpPr>
              <p:cNvPr id="1069" name="TextBox 1068">
                <a:extLst>
                  <a:ext uri="{FF2B5EF4-FFF2-40B4-BE49-F238E27FC236}">
                    <a16:creationId xmlns:a16="http://schemas.microsoft.com/office/drawing/2014/main" id="{2704630D-E957-4028-98F6-10D8CA2AF774}"/>
                  </a:ext>
                </a:extLst>
              </p:cNvPr>
              <p:cNvSpPr txBox="1"/>
              <p:nvPr/>
            </p:nvSpPr>
            <p:spPr>
              <a:xfrm>
                <a:off x="1165581" y="3520759"/>
                <a:ext cx="256802"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6</a:t>
                </a:r>
              </a:p>
            </p:txBody>
          </p:sp>
          <p:sp>
            <p:nvSpPr>
              <p:cNvPr id="1070" name="TextBox 1069">
                <a:extLst>
                  <a:ext uri="{FF2B5EF4-FFF2-40B4-BE49-F238E27FC236}">
                    <a16:creationId xmlns:a16="http://schemas.microsoft.com/office/drawing/2014/main" id="{9E9D5DA0-AE59-4307-85B2-47C617621A10}"/>
                  </a:ext>
                </a:extLst>
              </p:cNvPr>
              <p:cNvSpPr txBox="1"/>
              <p:nvPr/>
            </p:nvSpPr>
            <p:spPr>
              <a:xfrm>
                <a:off x="615346" y="3520759"/>
                <a:ext cx="256802"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0</a:t>
                </a:r>
              </a:p>
            </p:txBody>
          </p:sp>
        </p:grpSp>
        <p:grpSp>
          <p:nvGrpSpPr>
            <p:cNvPr id="432" name="Group 431">
              <a:extLst>
                <a:ext uri="{FF2B5EF4-FFF2-40B4-BE49-F238E27FC236}">
                  <a16:creationId xmlns:a16="http://schemas.microsoft.com/office/drawing/2014/main" id="{682967B6-B860-473D-96FB-191AF36D5E85}"/>
                </a:ext>
              </a:extLst>
            </p:cNvPr>
            <p:cNvGrpSpPr/>
            <p:nvPr/>
          </p:nvGrpSpPr>
          <p:grpSpPr>
            <a:xfrm>
              <a:off x="189317" y="3754484"/>
              <a:ext cx="2781802" cy="1757526"/>
              <a:chOff x="225760" y="4124599"/>
              <a:chExt cx="2781802" cy="1757526"/>
            </a:xfrm>
          </p:grpSpPr>
          <p:sp>
            <p:nvSpPr>
              <p:cNvPr id="789" name="TextBox 788">
                <a:extLst>
                  <a:ext uri="{FF2B5EF4-FFF2-40B4-BE49-F238E27FC236}">
                    <a16:creationId xmlns:a16="http://schemas.microsoft.com/office/drawing/2014/main" id="{5FA3AF61-C34E-4F42-BF98-37CDE6ADF922}"/>
                  </a:ext>
                </a:extLst>
              </p:cNvPr>
              <p:cNvSpPr txBox="1"/>
              <p:nvPr/>
            </p:nvSpPr>
            <p:spPr>
              <a:xfrm>
                <a:off x="592951" y="5605126"/>
                <a:ext cx="241460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Months from randomisation</a:t>
                </a:r>
              </a:p>
            </p:txBody>
          </p:sp>
          <p:grpSp>
            <p:nvGrpSpPr>
              <p:cNvPr id="790" name="Group 789">
                <a:extLst>
                  <a:ext uri="{FF2B5EF4-FFF2-40B4-BE49-F238E27FC236}">
                    <a16:creationId xmlns:a16="http://schemas.microsoft.com/office/drawing/2014/main" id="{1A1354E4-0391-4A15-89CA-3D332E27C27F}"/>
                  </a:ext>
                </a:extLst>
              </p:cNvPr>
              <p:cNvGrpSpPr/>
              <p:nvPr/>
            </p:nvGrpSpPr>
            <p:grpSpPr>
              <a:xfrm>
                <a:off x="448681" y="4124599"/>
                <a:ext cx="152789" cy="1327272"/>
                <a:chOff x="448681" y="1954864"/>
                <a:chExt cx="152789" cy="1194945"/>
              </a:xfrm>
            </p:grpSpPr>
            <p:sp>
              <p:nvSpPr>
                <p:cNvPr id="1061" name="TextBox 1060">
                  <a:extLst>
                    <a:ext uri="{FF2B5EF4-FFF2-40B4-BE49-F238E27FC236}">
                      <a16:creationId xmlns:a16="http://schemas.microsoft.com/office/drawing/2014/main" id="{8015CA7E-DDDF-43D6-B696-8D8A7E9E87F6}"/>
                    </a:ext>
                  </a:extLst>
                </p:cNvPr>
                <p:cNvSpPr txBox="1"/>
                <p:nvPr/>
              </p:nvSpPr>
              <p:spPr>
                <a:xfrm>
                  <a:off x="457200" y="2980532"/>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0</a:t>
                  </a:r>
                </a:p>
              </p:txBody>
            </p:sp>
            <p:sp>
              <p:nvSpPr>
                <p:cNvPr id="1062" name="TextBox 1061">
                  <a:extLst>
                    <a:ext uri="{FF2B5EF4-FFF2-40B4-BE49-F238E27FC236}">
                      <a16:creationId xmlns:a16="http://schemas.microsoft.com/office/drawing/2014/main" id="{10DA2810-E5E7-43A4-9AFF-C1D483AB0094}"/>
                    </a:ext>
                  </a:extLst>
                </p:cNvPr>
                <p:cNvSpPr txBox="1"/>
                <p:nvPr/>
              </p:nvSpPr>
              <p:spPr>
                <a:xfrm>
                  <a:off x="448681" y="2732458"/>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a:t>
                  </a:r>
                </a:p>
              </p:txBody>
            </p:sp>
            <p:sp>
              <p:nvSpPr>
                <p:cNvPr id="1063" name="TextBox 1062">
                  <a:extLst>
                    <a:ext uri="{FF2B5EF4-FFF2-40B4-BE49-F238E27FC236}">
                      <a16:creationId xmlns:a16="http://schemas.microsoft.com/office/drawing/2014/main" id="{E5B6B692-D3C9-4435-89EE-E666532C9901}"/>
                    </a:ext>
                  </a:extLst>
                </p:cNvPr>
                <p:cNvSpPr txBox="1"/>
                <p:nvPr/>
              </p:nvSpPr>
              <p:spPr>
                <a:xfrm>
                  <a:off x="448681" y="2473260"/>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4</a:t>
                  </a:r>
                </a:p>
              </p:txBody>
            </p:sp>
            <p:sp>
              <p:nvSpPr>
                <p:cNvPr id="1064" name="TextBox 1063">
                  <a:extLst>
                    <a:ext uri="{FF2B5EF4-FFF2-40B4-BE49-F238E27FC236}">
                      <a16:creationId xmlns:a16="http://schemas.microsoft.com/office/drawing/2014/main" id="{4236D94B-07EC-4411-BD2F-6A5DF75C2E7E}"/>
                    </a:ext>
                  </a:extLst>
                </p:cNvPr>
                <p:cNvSpPr txBox="1"/>
                <p:nvPr/>
              </p:nvSpPr>
              <p:spPr>
                <a:xfrm>
                  <a:off x="448681" y="2214062"/>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6</a:t>
                  </a:r>
                </a:p>
              </p:txBody>
            </p:sp>
            <p:sp>
              <p:nvSpPr>
                <p:cNvPr id="1065" name="TextBox 1064">
                  <a:extLst>
                    <a:ext uri="{FF2B5EF4-FFF2-40B4-BE49-F238E27FC236}">
                      <a16:creationId xmlns:a16="http://schemas.microsoft.com/office/drawing/2014/main" id="{5699F1C5-54E3-4C13-B621-1701D343D047}"/>
                    </a:ext>
                  </a:extLst>
                </p:cNvPr>
                <p:cNvSpPr txBox="1"/>
                <p:nvPr/>
              </p:nvSpPr>
              <p:spPr>
                <a:xfrm>
                  <a:off x="448681" y="1954864"/>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8</a:t>
                  </a:r>
                </a:p>
              </p:txBody>
            </p:sp>
          </p:grpSp>
          <p:sp>
            <p:nvSpPr>
              <p:cNvPr id="791" name="TextBox 790">
                <a:extLst>
                  <a:ext uri="{FF2B5EF4-FFF2-40B4-BE49-F238E27FC236}">
                    <a16:creationId xmlns:a16="http://schemas.microsoft.com/office/drawing/2014/main" id="{ADD3AB52-EBCE-480B-AC19-059727D10CA4}"/>
                  </a:ext>
                </a:extLst>
              </p:cNvPr>
              <p:cNvSpPr txBox="1"/>
              <p:nvPr/>
            </p:nvSpPr>
            <p:spPr>
              <a:xfrm rot="16200000">
                <a:off x="-266115" y="4712881"/>
                <a:ext cx="1153028" cy="169277"/>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272727"/>
                    </a:solidFill>
                    <a:effectLst/>
                    <a:uLnTx/>
                    <a:uFillTx/>
                    <a:latin typeface="Poppins Light"/>
                    <a:ea typeface="+mn-ea"/>
                    <a:cs typeface="+mn-cs"/>
                  </a:rPr>
                  <a:t>LH (IU/L)</a:t>
                </a:r>
              </a:p>
            </p:txBody>
          </p:sp>
          <p:grpSp>
            <p:nvGrpSpPr>
              <p:cNvPr id="838" name="Group 837">
                <a:extLst>
                  <a:ext uri="{FF2B5EF4-FFF2-40B4-BE49-F238E27FC236}">
                    <a16:creationId xmlns:a16="http://schemas.microsoft.com/office/drawing/2014/main" id="{77B6FEE7-BD6D-4373-9E5D-16928FA9BAEC}"/>
                  </a:ext>
                </a:extLst>
              </p:cNvPr>
              <p:cNvGrpSpPr/>
              <p:nvPr/>
            </p:nvGrpSpPr>
            <p:grpSpPr>
              <a:xfrm>
                <a:off x="673480" y="4221007"/>
                <a:ext cx="2275050" cy="1285691"/>
                <a:chOff x="673480" y="4405295"/>
                <a:chExt cx="2275050" cy="1285691"/>
              </a:xfrm>
            </p:grpSpPr>
            <p:sp>
              <p:nvSpPr>
                <p:cNvPr id="1054" name="Freeform: Shape 1053">
                  <a:extLst>
                    <a:ext uri="{FF2B5EF4-FFF2-40B4-BE49-F238E27FC236}">
                      <a16:creationId xmlns:a16="http://schemas.microsoft.com/office/drawing/2014/main" id="{8E07DBF0-9624-498F-8F7C-1D04E876CAEE}"/>
                    </a:ext>
                  </a:extLst>
                </p:cNvPr>
                <p:cNvSpPr/>
                <p:nvPr/>
              </p:nvSpPr>
              <p:spPr>
                <a:xfrm>
                  <a:off x="673480" y="4405295"/>
                  <a:ext cx="2275049" cy="1231935"/>
                </a:xfrm>
                <a:custGeom>
                  <a:avLst/>
                  <a:gdLst>
                    <a:gd name="connsiteX0" fmla="*/ 0 w 2275049"/>
                    <a:gd name="connsiteY0" fmla="*/ 0 h 933564"/>
                    <a:gd name="connsiteX1" fmla="*/ 0 w 2275049"/>
                    <a:gd name="connsiteY1" fmla="*/ 933564 h 933564"/>
                    <a:gd name="connsiteX2" fmla="*/ 2275049 w 2275049"/>
                    <a:gd name="connsiteY2" fmla="*/ 933564 h 933564"/>
                  </a:gdLst>
                  <a:ahLst/>
                  <a:cxnLst>
                    <a:cxn ang="0">
                      <a:pos x="connsiteX0" y="connsiteY0"/>
                    </a:cxn>
                    <a:cxn ang="0">
                      <a:pos x="connsiteX1" y="connsiteY1"/>
                    </a:cxn>
                    <a:cxn ang="0">
                      <a:pos x="connsiteX2" y="connsiteY2"/>
                    </a:cxn>
                  </a:cxnLst>
                  <a:rect l="l" t="t" r="r" b="b"/>
                  <a:pathLst>
                    <a:path w="2275049" h="933564">
                      <a:moveTo>
                        <a:pt x="0" y="0"/>
                      </a:moveTo>
                      <a:lnTo>
                        <a:pt x="0" y="933564"/>
                      </a:lnTo>
                      <a:lnTo>
                        <a:pt x="2275049" y="933564"/>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055" name="Group 1054">
                  <a:extLst>
                    <a:ext uri="{FF2B5EF4-FFF2-40B4-BE49-F238E27FC236}">
                      <a16:creationId xmlns:a16="http://schemas.microsoft.com/office/drawing/2014/main" id="{14E78EB4-20D1-40F8-9E4E-1401AF30AC88}"/>
                    </a:ext>
                  </a:extLst>
                </p:cNvPr>
                <p:cNvGrpSpPr/>
                <p:nvPr/>
              </p:nvGrpSpPr>
              <p:grpSpPr>
                <a:xfrm>
                  <a:off x="744165" y="5636350"/>
                  <a:ext cx="2204365" cy="54636"/>
                  <a:chOff x="744165" y="5636350"/>
                  <a:chExt cx="2204365" cy="54636"/>
                </a:xfrm>
              </p:grpSpPr>
              <p:cxnSp>
                <p:nvCxnSpPr>
                  <p:cNvPr id="1056" name="Straight Connector 1055">
                    <a:extLst>
                      <a:ext uri="{FF2B5EF4-FFF2-40B4-BE49-F238E27FC236}">
                        <a16:creationId xmlns:a16="http://schemas.microsoft.com/office/drawing/2014/main" id="{28AD3480-9AE8-4BB7-A2BC-81C8B14E2903}"/>
                      </a:ext>
                    </a:extLst>
                  </p:cNvPr>
                  <p:cNvCxnSpPr>
                    <a:cxnSpLocks/>
                  </p:cNvCxnSpPr>
                  <p:nvPr/>
                </p:nvCxnSpPr>
                <p:spPr>
                  <a:xfrm>
                    <a:off x="1295256" y="5636350"/>
                    <a:ext cx="1" cy="5463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7" name="Straight Connector 1056">
                    <a:extLst>
                      <a:ext uri="{FF2B5EF4-FFF2-40B4-BE49-F238E27FC236}">
                        <a16:creationId xmlns:a16="http://schemas.microsoft.com/office/drawing/2014/main" id="{A988467E-38FE-4EED-A5B3-83B97BA85E9D}"/>
                      </a:ext>
                    </a:extLst>
                  </p:cNvPr>
                  <p:cNvCxnSpPr>
                    <a:cxnSpLocks/>
                  </p:cNvCxnSpPr>
                  <p:nvPr/>
                </p:nvCxnSpPr>
                <p:spPr>
                  <a:xfrm>
                    <a:off x="1846347" y="5636350"/>
                    <a:ext cx="1" cy="5463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8" name="Straight Connector 1057">
                    <a:extLst>
                      <a:ext uri="{FF2B5EF4-FFF2-40B4-BE49-F238E27FC236}">
                        <a16:creationId xmlns:a16="http://schemas.microsoft.com/office/drawing/2014/main" id="{5A161E94-D711-466A-8BBD-9A71D34D7062}"/>
                      </a:ext>
                    </a:extLst>
                  </p:cNvPr>
                  <p:cNvCxnSpPr>
                    <a:cxnSpLocks/>
                  </p:cNvCxnSpPr>
                  <p:nvPr/>
                </p:nvCxnSpPr>
                <p:spPr>
                  <a:xfrm>
                    <a:off x="2397438" y="5636350"/>
                    <a:ext cx="1" cy="5463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9" name="Straight Connector 1058">
                    <a:extLst>
                      <a:ext uri="{FF2B5EF4-FFF2-40B4-BE49-F238E27FC236}">
                        <a16:creationId xmlns:a16="http://schemas.microsoft.com/office/drawing/2014/main" id="{A7167BF5-92EA-4480-9292-02228C1D245A}"/>
                      </a:ext>
                    </a:extLst>
                  </p:cNvPr>
                  <p:cNvCxnSpPr>
                    <a:cxnSpLocks/>
                  </p:cNvCxnSpPr>
                  <p:nvPr/>
                </p:nvCxnSpPr>
                <p:spPr>
                  <a:xfrm>
                    <a:off x="2948529" y="5636350"/>
                    <a:ext cx="1" cy="5463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0" name="Straight Connector 1059">
                    <a:extLst>
                      <a:ext uri="{FF2B5EF4-FFF2-40B4-BE49-F238E27FC236}">
                        <a16:creationId xmlns:a16="http://schemas.microsoft.com/office/drawing/2014/main" id="{5CEEFB3D-6632-4979-9491-02330EB593F1}"/>
                      </a:ext>
                    </a:extLst>
                  </p:cNvPr>
                  <p:cNvCxnSpPr>
                    <a:cxnSpLocks/>
                  </p:cNvCxnSpPr>
                  <p:nvPr/>
                </p:nvCxnSpPr>
                <p:spPr>
                  <a:xfrm>
                    <a:off x="744165" y="5636350"/>
                    <a:ext cx="1" cy="5463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839" name="Group 838">
                <a:extLst>
                  <a:ext uri="{FF2B5EF4-FFF2-40B4-BE49-F238E27FC236}">
                    <a16:creationId xmlns:a16="http://schemas.microsoft.com/office/drawing/2014/main" id="{06699D4F-F530-46F7-9237-1AD79B30F426}"/>
                  </a:ext>
                </a:extLst>
              </p:cNvPr>
              <p:cNvGrpSpPr/>
              <p:nvPr/>
            </p:nvGrpSpPr>
            <p:grpSpPr>
              <a:xfrm>
                <a:off x="626305" y="4221007"/>
                <a:ext cx="54000" cy="1136852"/>
                <a:chOff x="626305" y="2041660"/>
                <a:chExt cx="54000" cy="1023510"/>
              </a:xfrm>
            </p:grpSpPr>
            <p:cxnSp>
              <p:nvCxnSpPr>
                <p:cNvPr id="1040" name="Straight Connector 1039">
                  <a:extLst>
                    <a:ext uri="{FF2B5EF4-FFF2-40B4-BE49-F238E27FC236}">
                      <a16:creationId xmlns:a16="http://schemas.microsoft.com/office/drawing/2014/main" id="{A6FC9515-04AA-492B-BA76-8279811C9C0A}"/>
                    </a:ext>
                  </a:extLst>
                </p:cNvPr>
                <p:cNvCxnSpPr/>
                <p:nvPr/>
              </p:nvCxnSpPr>
              <p:spPr>
                <a:xfrm rot="5400000">
                  <a:off x="653305" y="253369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1" name="Straight Connector 1040">
                  <a:extLst>
                    <a:ext uri="{FF2B5EF4-FFF2-40B4-BE49-F238E27FC236}">
                      <a16:creationId xmlns:a16="http://schemas.microsoft.com/office/drawing/2014/main" id="{0D2D7916-CB1C-49DC-997F-95B4856BE3AD}"/>
                    </a:ext>
                  </a:extLst>
                </p:cNvPr>
                <p:cNvCxnSpPr/>
                <p:nvPr/>
              </p:nvCxnSpPr>
              <p:spPr>
                <a:xfrm rot="5400000">
                  <a:off x="653305" y="227417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2" name="Straight Connector 1041">
                  <a:extLst>
                    <a:ext uri="{FF2B5EF4-FFF2-40B4-BE49-F238E27FC236}">
                      <a16:creationId xmlns:a16="http://schemas.microsoft.com/office/drawing/2014/main" id="{295B358F-FB3C-4256-8222-979E243429CA}"/>
                    </a:ext>
                  </a:extLst>
                </p:cNvPr>
                <p:cNvCxnSpPr/>
                <p:nvPr/>
              </p:nvCxnSpPr>
              <p:spPr>
                <a:xfrm rot="5400000">
                  <a:off x="653305" y="279321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6" name="Straight Connector 1045">
                  <a:extLst>
                    <a:ext uri="{FF2B5EF4-FFF2-40B4-BE49-F238E27FC236}">
                      <a16:creationId xmlns:a16="http://schemas.microsoft.com/office/drawing/2014/main" id="{EEE412F0-6B39-4C2C-ABFB-7F2BEF8D0388}"/>
                    </a:ext>
                  </a:extLst>
                </p:cNvPr>
                <p:cNvCxnSpPr/>
                <p:nvPr/>
              </p:nvCxnSpPr>
              <p:spPr>
                <a:xfrm rot="5400000">
                  <a:off x="653305" y="3038170"/>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7" name="Straight Connector 1046">
                  <a:extLst>
                    <a:ext uri="{FF2B5EF4-FFF2-40B4-BE49-F238E27FC236}">
                      <a16:creationId xmlns:a16="http://schemas.microsoft.com/office/drawing/2014/main" id="{1036D84A-CF8E-4DCE-9BD0-33CB3E3A8D2E}"/>
                    </a:ext>
                  </a:extLst>
                </p:cNvPr>
                <p:cNvCxnSpPr>
                  <a:cxnSpLocks/>
                </p:cNvCxnSpPr>
                <p:nvPr/>
              </p:nvCxnSpPr>
              <p:spPr>
                <a:xfrm rot="5400000">
                  <a:off x="653305" y="2014660"/>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42" name="Group 841">
                <a:extLst>
                  <a:ext uri="{FF2B5EF4-FFF2-40B4-BE49-F238E27FC236}">
                    <a16:creationId xmlns:a16="http://schemas.microsoft.com/office/drawing/2014/main" id="{782F2309-196B-4810-9726-8B8FAFEFA893}"/>
                  </a:ext>
                </a:extLst>
              </p:cNvPr>
              <p:cNvGrpSpPr/>
              <p:nvPr/>
            </p:nvGrpSpPr>
            <p:grpSpPr>
              <a:xfrm>
                <a:off x="2130947" y="5209652"/>
                <a:ext cx="76508" cy="97665"/>
                <a:chOff x="4059939" y="3018509"/>
                <a:chExt cx="76508" cy="247949"/>
              </a:xfrm>
            </p:grpSpPr>
            <p:cxnSp>
              <p:nvCxnSpPr>
                <p:cNvPr id="1037" name="Straight Connector 1036">
                  <a:extLst>
                    <a:ext uri="{FF2B5EF4-FFF2-40B4-BE49-F238E27FC236}">
                      <a16:creationId xmlns:a16="http://schemas.microsoft.com/office/drawing/2014/main" id="{228AC74A-117C-48E0-A21C-349A8902BADA}"/>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8" name="Straight Connector 1037">
                  <a:extLst>
                    <a:ext uri="{FF2B5EF4-FFF2-40B4-BE49-F238E27FC236}">
                      <a16:creationId xmlns:a16="http://schemas.microsoft.com/office/drawing/2014/main" id="{5A153567-FD0E-4288-8E03-32B8D7BC899F}"/>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9" name="Straight Connector 1038">
                  <a:extLst>
                    <a:ext uri="{FF2B5EF4-FFF2-40B4-BE49-F238E27FC236}">
                      <a16:creationId xmlns:a16="http://schemas.microsoft.com/office/drawing/2014/main" id="{CA566909-F946-422B-8189-AED095BFA299}"/>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43" name="Diamond 842">
                <a:extLst>
                  <a:ext uri="{FF2B5EF4-FFF2-40B4-BE49-F238E27FC236}">
                    <a16:creationId xmlns:a16="http://schemas.microsoft.com/office/drawing/2014/main" id="{D18218BD-E987-43D5-A2F3-8DBC985B4FD5}"/>
                  </a:ext>
                </a:extLst>
              </p:cNvPr>
              <p:cNvSpPr/>
              <p:nvPr/>
            </p:nvSpPr>
            <p:spPr>
              <a:xfrm rot="18900000">
                <a:off x="2130947" y="5221002"/>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844" name="Group 843">
                <a:extLst>
                  <a:ext uri="{FF2B5EF4-FFF2-40B4-BE49-F238E27FC236}">
                    <a16:creationId xmlns:a16="http://schemas.microsoft.com/office/drawing/2014/main" id="{72C3220A-8A7E-4A03-847C-7CF05F665C08}"/>
                  </a:ext>
                </a:extLst>
              </p:cNvPr>
              <p:cNvGrpSpPr/>
              <p:nvPr/>
            </p:nvGrpSpPr>
            <p:grpSpPr>
              <a:xfrm>
                <a:off x="2074384" y="4503203"/>
                <a:ext cx="76508" cy="87516"/>
                <a:chOff x="3952814" y="3018509"/>
                <a:chExt cx="76508" cy="247949"/>
              </a:xfrm>
              <a:effectLst/>
            </p:grpSpPr>
            <p:cxnSp>
              <p:nvCxnSpPr>
                <p:cNvPr id="1034" name="Straight Connector 1033">
                  <a:extLst>
                    <a:ext uri="{FF2B5EF4-FFF2-40B4-BE49-F238E27FC236}">
                      <a16:creationId xmlns:a16="http://schemas.microsoft.com/office/drawing/2014/main" id="{AABF655B-FFA2-47EE-8B2F-CC526F3EC057}"/>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A97591B8-49DE-4166-8CDF-C3C230DAB79B}"/>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6" name="Straight Connector 1035">
                  <a:extLst>
                    <a:ext uri="{FF2B5EF4-FFF2-40B4-BE49-F238E27FC236}">
                      <a16:creationId xmlns:a16="http://schemas.microsoft.com/office/drawing/2014/main" id="{35EE87B5-CC59-4F05-BB5F-C12698C9BF12}"/>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45" name="Oval 844">
                <a:extLst>
                  <a:ext uri="{FF2B5EF4-FFF2-40B4-BE49-F238E27FC236}">
                    <a16:creationId xmlns:a16="http://schemas.microsoft.com/office/drawing/2014/main" id="{31730F96-6745-466C-8979-AB6B803108B7}"/>
                  </a:ext>
                </a:extLst>
              </p:cNvPr>
              <p:cNvSpPr/>
              <p:nvPr/>
            </p:nvSpPr>
            <p:spPr>
              <a:xfrm rot="16200000">
                <a:off x="2076638" y="4513389"/>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846" name="Group 845">
                <a:extLst>
                  <a:ext uri="{FF2B5EF4-FFF2-40B4-BE49-F238E27FC236}">
                    <a16:creationId xmlns:a16="http://schemas.microsoft.com/office/drawing/2014/main" id="{9514D2F3-2E10-4950-A6BB-C99E705D9500}"/>
                  </a:ext>
                </a:extLst>
              </p:cNvPr>
              <p:cNvGrpSpPr/>
              <p:nvPr/>
            </p:nvGrpSpPr>
            <p:grpSpPr>
              <a:xfrm>
                <a:off x="2931052" y="5162703"/>
                <a:ext cx="76508" cy="90825"/>
                <a:chOff x="4059939" y="3018509"/>
                <a:chExt cx="76508" cy="247949"/>
              </a:xfrm>
            </p:grpSpPr>
            <p:cxnSp>
              <p:nvCxnSpPr>
                <p:cNvPr id="1029" name="Straight Connector 1028">
                  <a:extLst>
                    <a:ext uri="{FF2B5EF4-FFF2-40B4-BE49-F238E27FC236}">
                      <a16:creationId xmlns:a16="http://schemas.microsoft.com/office/drawing/2014/main" id="{EE9B71B6-B49C-4D67-8AEB-D9D4952A099D}"/>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0" name="Straight Connector 1029">
                  <a:extLst>
                    <a:ext uri="{FF2B5EF4-FFF2-40B4-BE49-F238E27FC236}">
                      <a16:creationId xmlns:a16="http://schemas.microsoft.com/office/drawing/2014/main" id="{859F800D-705A-49A5-A112-1D4BC71333B8}"/>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1" name="Straight Connector 1030">
                  <a:extLst>
                    <a:ext uri="{FF2B5EF4-FFF2-40B4-BE49-F238E27FC236}">
                      <a16:creationId xmlns:a16="http://schemas.microsoft.com/office/drawing/2014/main" id="{945B7293-3CE7-4ACC-BA19-48548D2C6C78}"/>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47" name="Diamond 846">
                <a:extLst>
                  <a:ext uri="{FF2B5EF4-FFF2-40B4-BE49-F238E27FC236}">
                    <a16:creationId xmlns:a16="http://schemas.microsoft.com/office/drawing/2014/main" id="{72BB0944-DDBA-4153-919E-CE07ACB8F8A6}"/>
                  </a:ext>
                </a:extLst>
              </p:cNvPr>
              <p:cNvSpPr/>
              <p:nvPr/>
            </p:nvSpPr>
            <p:spPr>
              <a:xfrm rot="18900000">
                <a:off x="2931054" y="5171486"/>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848" name="Group 847">
                <a:extLst>
                  <a:ext uri="{FF2B5EF4-FFF2-40B4-BE49-F238E27FC236}">
                    <a16:creationId xmlns:a16="http://schemas.microsoft.com/office/drawing/2014/main" id="{85161871-B731-4041-B975-69E4841BD2E2}"/>
                  </a:ext>
                </a:extLst>
              </p:cNvPr>
              <p:cNvGrpSpPr/>
              <p:nvPr/>
            </p:nvGrpSpPr>
            <p:grpSpPr>
              <a:xfrm>
                <a:off x="2874488" y="4482562"/>
                <a:ext cx="76508" cy="97747"/>
                <a:chOff x="3952814" y="3018509"/>
                <a:chExt cx="76508" cy="247949"/>
              </a:xfrm>
              <a:effectLst/>
            </p:grpSpPr>
            <p:cxnSp>
              <p:nvCxnSpPr>
                <p:cNvPr id="1026" name="Straight Connector 1025">
                  <a:extLst>
                    <a:ext uri="{FF2B5EF4-FFF2-40B4-BE49-F238E27FC236}">
                      <a16:creationId xmlns:a16="http://schemas.microsoft.com/office/drawing/2014/main" id="{F1C1968E-7C34-4A11-8D2A-5D5F7591A451}"/>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7" name="Straight Connector 1026">
                  <a:extLst>
                    <a:ext uri="{FF2B5EF4-FFF2-40B4-BE49-F238E27FC236}">
                      <a16:creationId xmlns:a16="http://schemas.microsoft.com/office/drawing/2014/main" id="{FC3DE3B4-D8A0-498D-97D3-C4004600F72B}"/>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8" name="Straight Connector 1027">
                  <a:extLst>
                    <a:ext uri="{FF2B5EF4-FFF2-40B4-BE49-F238E27FC236}">
                      <a16:creationId xmlns:a16="http://schemas.microsoft.com/office/drawing/2014/main" id="{E6E21D7A-549F-42DD-A5CD-432784A7C972}"/>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49" name="Oval 848">
                <a:extLst>
                  <a:ext uri="{FF2B5EF4-FFF2-40B4-BE49-F238E27FC236}">
                    <a16:creationId xmlns:a16="http://schemas.microsoft.com/office/drawing/2014/main" id="{0A86D4C0-0968-44B9-B5D5-A812D48FC297}"/>
                  </a:ext>
                </a:extLst>
              </p:cNvPr>
              <p:cNvSpPr/>
              <p:nvPr/>
            </p:nvSpPr>
            <p:spPr>
              <a:xfrm rot="16200000">
                <a:off x="2876742" y="4495435"/>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850" name="Group 849">
                <a:extLst>
                  <a:ext uri="{FF2B5EF4-FFF2-40B4-BE49-F238E27FC236}">
                    <a16:creationId xmlns:a16="http://schemas.microsoft.com/office/drawing/2014/main" id="{ED79326A-2A7F-4479-96DD-17C8732C0A58}"/>
                  </a:ext>
                </a:extLst>
              </p:cNvPr>
              <p:cNvGrpSpPr/>
              <p:nvPr/>
            </p:nvGrpSpPr>
            <p:grpSpPr>
              <a:xfrm>
                <a:off x="1114949" y="5164733"/>
                <a:ext cx="76508" cy="83976"/>
                <a:chOff x="4059939" y="3018509"/>
                <a:chExt cx="76508" cy="247949"/>
              </a:xfrm>
            </p:grpSpPr>
            <p:cxnSp>
              <p:nvCxnSpPr>
                <p:cNvPr id="1023" name="Straight Connector 1022">
                  <a:extLst>
                    <a:ext uri="{FF2B5EF4-FFF2-40B4-BE49-F238E27FC236}">
                      <a16:creationId xmlns:a16="http://schemas.microsoft.com/office/drawing/2014/main" id="{58263EDE-DCF5-4B2D-B95E-30FD8C8620C3}"/>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4" name="Straight Connector 1023">
                  <a:extLst>
                    <a:ext uri="{FF2B5EF4-FFF2-40B4-BE49-F238E27FC236}">
                      <a16:creationId xmlns:a16="http://schemas.microsoft.com/office/drawing/2014/main" id="{8EE58575-CE29-445A-A1CE-0255B380DB9F}"/>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5" name="Straight Connector 1024">
                  <a:extLst>
                    <a:ext uri="{FF2B5EF4-FFF2-40B4-BE49-F238E27FC236}">
                      <a16:creationId xmlns:a16="http://schemas.microsoft.com/office/drawing/2014/main" id="{D0AD5CC0-7F6B-4182-BDBE-4FC7B845D11B}"/>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51" name="Diamond 850">
                <a:extLst>
                  <a:ext uri="{FF2B5EF4-FFF2-40B4-BE49-F238E27FC236}">
                    <a16:creationId xmlns:a16="http://schemas.microsoft.com/office/drawing/2014/main" id="{E04CEA13-B128-4FBC-81E2-CCEC7C758781}"/>
                  </a:ext>
                </a:extLst>
              </p:cNvPr>
              <p:cNvSpPr/>
              <p:nvPr/>
            </p:nvSpPr>
            <p:spPr>
              <a:xfrm rot="18900000">
                <a:off x="1114950" y="5168921"/>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852" name="Group 851">
                <a:extLst>
                  <a:ext uri="{FF2B5EF4-FFF2-40B4-BE49-F238E27FC236}">
                    <a16:creationId xmlns:a16="http://schemas.microsoft.com/office/drawing/2014/main" id="{09123952-66A3-4755-82BE-5E7B6A41907F}"/>
                  </a:ext>
                </a:extLst>
              </p:cNvPr>
              <p:cNvGrpSpPr/>
              <p:nvPr/>
            </p:nvGrpSpPr>
            <p:grpSpPr>
              <a:xfrm>
                <a:off x="1058386" y="4507395"/>
                <a:ext cx="76508" cy="95470"/>
                <a:chOff x="3952814" y="3018509"/>
                <a:chExt cx="76508" cy="247949"/>
              </a:xfrm>
              <a:effectLst/>
            </p:grpSpPr>
            <p:cxnSp>
              <p:nvCxnSpPr>
                <p:cNvPr id="1018" name="Straight Connector 1017">
                  <a:extLst>
                    <a:ext uri="{FF2B5EF4-FFF2-40B4-BE49-F238E27FC236}">
                      <a16:creationId xmlns:a16="http://schemas.microsoft.com/office/drawing/2014/main" id="{2F607A5A-6642-4DB3-8789-33CA475A1217}"/>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9" name="Straight Connector 1018">
                  <a:extLst>
                    <a:ext uri="{FF2B5EF4-FFF2-40B4-BE49-F238E27FC236}">
                      <a16:creationId xmlns:a16="http://schemas.microsoft.com/office/drawing/2014/main" id="{DD0D2440-3CC4-451D-AB19-45D4F8D6EDDE}"/>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1" name="Straight Connector 1020">
                  <a:extLst>
                    <a:ext uri="{FF2B5EF4-FFF2-40B4-BE49-F238E27FC236}">
                      <a16:creationId xmlns:a16="http://schemas.microsoft.com/office/drawing/2014/main" id="{B260E8E0-C626-48FC-9A73-9BF6E9926109}"/>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53" name="Oval 852">
                <a:extLst>
                  <a:ext uri="{FF2B5EF4-FFF2-40B4-BE49-F238E27FC236}">
                    <a16:creationId xmlns:a16="http://schemas.microsoft.com/office/drawing/2014/main" id="{AB61CD42-EA8C-4943-9A57-9355003241CA}"/>
                  </a:ext>
                </a:extLst>
              </p:cNvPr>
              <p:cNvSpPr/>
              <p:nvPr/>
            </p:nvSpPr>
            <p:spPr>
              <a:xfrm rot="16200000">
                <a:off x="1060640" y="4520538"/>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854" name="Group 853">
                <a:extLst>
                  <a:ext uri="{FF2B5EF4-FFF2-40B4-BE49-F238E27FC236}">
                    <a16:creationId xmlns:a16="http://schemas.microsoft.com/office/drawing/2014/main" id="{86E0F306-6F7C-4069-9068-CD9C58213A8F}"/>
                  </a:ext>
                </a:extLst>
              </p:cNvPr>
              <p:cNvGrpSpPr/>
              <p:nvPr/>
            </p:nvGrpSpPr>
            <p:grpSpPr>
              <a:xfrm>
                <a:off x="743476" y="4546345"/>
                <a:ext cx="76508" cy="94692"/>
                <a:chOff x="4059939" y="3018509"/>
                <a:chExt cx="76508" cy="247949"/>
              </a:xfrm>
            </p:grpSpPr>
            <p:cxnSp>
              <p:nvCxnSpPr>
                <p:cNvPr id="988" name="Straight Connector 987">
                  <a:extLst>
                    <a:ext uri="{FF2B5EF4-FFF2-40B4-BE49-F238E27FC236}">
                      <a16:creationId xmlns:a16="http://schemas.microsoft.com/office/drawing/2014/main" id="{01FF98CB-F6EE-405D-88B0-7362AB843A8E}"/>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6" name="Straight Connector 1015">
                  <a:extLst>
                    <a:ext uri="{FF2B5EF4-FFF2-40B4-BE49-F238E27FC236}">
                      <a16:creationId xmlns:a16="http://schemas.microsoft.com/office/drawing/2014/main" id="{2DBB6CE7-88B1-4DCC-9022-DA611AD51317}"/>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7" name="Straight Connector 1016">
                  <a:extLst>
                    <a:ext uri="{FF2B5EF4-FFF2-40B4-BE49-F238E27FC236}">
                      <a16:creationId xmlns:a16="http://schemas.microsoft.com/office/drawing/2014/main" id="{A466B213-DB7D-4318-8006-88FCBD64F52F}"/>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55" name="Diamond 854">
                <a:extLst>
                  <a:ext uri="{FF2B5EF4-FFF2-40B4-BE49-F238E27FC236}">
                    <a16:creationId xmlns:a16="http://schemas.microsoft.com/office/drawing/2014/main" id="{190D97A5-59E6-4281-82AA-5492E2A3F8F7}"/>
                  </a:ext>
                </a:extLst>
              </p:cNvPr>
              <p:cNvSpPr/>
              <p:nvPr/>
            </p:nvSpPr>
            <p:spPr>
              <a:xfrm rot="18900000">
                <a:off x="743476" y="4557232"/>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856" name="Group 855">
                <a:extLst>
                  <a:ext uri="{FF2B5EF4-FFF2-40B4-BE49-F238E27FC236}">
                    <a16:creationId xmlns:a16="http://schemas.microsoft.com/office/drawing/2014/main" id="{F8654B9E-5720-4E03-8EF3-3B016CCFDFD8}"/>
                  </a:ext>
                </a:extLst>
              </p:cNvPr>
              <p:cNvGrpSpPr/>
              <p:nvPr/>
            </p:nvGrpSpPr>
            <p:grpSpPr>
              <a:xfrm>
                <a:off x="686914" y="4540796"/>
                <a:ext cx="76508" cy="89831"/>
                <a:chOff x="3952814" y="1122842"/>
                <a:chExt cx="76508" cy="97589"/>
              </a:xfrm>
              <a:effectLst/>
            </p:grpSpPr>
            <p:cxnSp>
              <p:nvCxnSpPr>
                <p:cNvPr id="888" name="Straight Connector 887">
                  <a:extLst>
                    <a:ext uri="{FF2B5EF4-FFF2-40B4-BE49-F238E27FC236}">
                      <a16:creationId xmlns:a16="http://schemas.microsoft.com/office/drawing/2014/main" id="{03E176B8-5893-4E0C-B09C-FA77E35BA601}"/>
                    </a:ext>
                  </a:extLst>
                </p:cNvPr>
                <p:cNvCxnSpPr/>
                <p:nvPr/>
              </p:nvCxnSpPr>
              <p:spPr>
                <a:xfrm rot="16200000" flipH="1">
                  <a:off x="3944769" y="1174132"/>
                  <a:ext cx="925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1" name="Straight Connector 890">
                  <a:extLst>
                    <a:ext uri="{FF2B5EF4-FFF2-40B4-BE49-F238E27FC236}">
                      <a16:creationId xmlns:a16="http://schemas.microsoft.com/office/drawing/2014/main" id="{CEB75421-62DE-424B-B666-B778FF5FD56F}"/>
                    </a:ext>
                  </a:extLst>
                </p:cNvPr>
                <p:cNvCxnSpPr/>
                <p:nvPr/>
              </p:nvCxnSpPr>
              <p:spPr>
                <a:xfrm rot="16200000">
                  <a:off x="3991068" y="1182177"/>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2" name="Straight Connector 901">
                  <a:extLst>
                    <a:ext uri="{FF2B5EF4-FFF2-40B4-BE49-F238E27FC236}">
                      <a16:creationId xmlns:a16="http://schemas.microsoft.com/office/drawing/2014/main" id="{E5571565-5001-4BEB-9745-B0C47E049462}"/>
                    </a:ext>
                  </a:extLst>
                </p:cNvPr>
                <p:cNvCxnSpPr/>
                <p:nvPr/>
              </p:nvCxnSpPr>
              <p:spPr>
                <a:xfrm rot="16200000">
                  <a:off x="3991068" y="1084588"/>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87" name="Oval 886">
                <a:extLst>
                  <a:ext uri="{FF2B5EF4-FFF2-40B4-BE49-F238E27FC236}">
                    <a16:creationId xmlns:a16="http://schemas.microsoft.com/office/drawing/2014/main" id="{CF14AD5B-8A8D-4727-AA0C-4F8A7BCD534D}"/>
                  </a:ext>
                </a:extLst>
              </p:cNvPr>
              <p:cNvSpPr/>
              <p:nvPr/>
            </p:nvSpPr>
            <p:spPr>
              <a:xfrm rot="16200000">
                <a:off x="689168" y="4549711"/>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433" name="Group 432">
              <a:extLst>
                <a:ext uri="{FF2B5EF4-FFF2-40B4-BE49-F238E27FC236}">
                  <a16:creationId xmlns:a16="http://schemas.microsoft.com/office/drawing/2014/main" id="{950F0F6E-F4CF-4CEB-B7A0-6B6D1699E633}"/>
                </a:ext>
              </a:extLst>
            </p:cNvPr>
            <p:cNvGrpSpPr/>
            <p:nvPr/>
          </p:nvGrpSpPr>
          <p:grpSpPr>
            <a:xfrm>
              <a:off x="179378" y="1975036"/>
              <a:ext cx="2883394" cy="1778166"/>
              <a:chOff x="225760" y="2090050"/>
              <a:chExt cx="2883394" cy="1778166"/>
            </a:xfrm>
          </p:grpSpPr>
          <p:sp>
            <p:nvSpPr>
              <p:cNvPr id="722" name="TextBox 721">
                <a:extLst>
                  <a:ext uri="{FF2B5EF4-FFF2-40B4-BE49-F238E27FC236}">
                    <a16:creationId xmlns:a16="http://schemas.microsoft.com/office/drawing/2014/main" id="{C6EC7F21-BF71-4488-BFA0-C750514997DA}"/>
                  </a:ext>
                </a:extLst>
              </p:cNvPr>
              <p:cNvSpPr txBox="1"/>
              <p:nvPr/>
            </p:nvSpPr>
            <p:spPr>
              <a:xfrm>
                <a:off x="589220" y="3591217"/>
                <a:ext cx="2397701"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Months from randomisation</a:t>
                </a:r>
              </a:p>
            </p:txBody>
          </p:sp>
          <p:grpSp>
            <p:nvGrpSpPr>
              <p:cNvPr id="723" name="Group 722">
                <a:extLst>
                  <a:ext uri="{FF2B5EF4-FFF2-40B4-BE49-F238E27FC236}">
                    <a16:creationId xmlns:a16="http://schemas.microsoft.com/office/drawing/2014/main" id="{76967D06-3475-4103-AC3C-B1819218839B}"/>
                  </a:ext>
                </a:extLst>
              </p:cNvPr>
              <p:cNvGrpSpPr/>
              <p:nvPr/>
            </p:nvGrpSpPr>
            <p:grpSpPr>
              <a:xfrm>
                <a:off x="448681" y="2090050"/>
                <a:ext cx="144270" cy="1339628"/>
                <a:chOff x="448681" y="1954864"/>
                <a:chExt cx="144270" cy="1206069"/>
              </a:xfrm>
            </p:grpSpPr>
            <p:sp>
              <p:nvSpPr>
                <p:cNvPr id="784" name="TextBox 783">
                  <a:extLst>
                    <a:ext uri="{FF2B5EF4-FFF2-40B4-BE49-F238E27FC236}">
                      <a16:creationId xmlns:a16="http://schemas.microsoft.com/office/drawing/2014/main" id="{C6285264-2B1F-4EA0-B02B-0A0FAF4403E5}"/>
                    </a:ext>
                  </a:extLst>
                </p:cNvPr>
                <p:cNvSpPr txBox="1"/>
                <p:nvPr/>
              </p:nvSpPr>
              <p:spPr>
                <a:xfrm>
                  <a:off x="448681" y="2991656"/>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12</a:t>
                  </a:r>
                </a:p>
              </p:txBody>
            </p:sp>
            <p:sp>
              <p:nvSpPr>
                <p:cNvPr id="785" name="TextBox 784">
                  <a:extLst>
                    <a:ext uri="{FF2B5EF4-FFF2-40B4-BE49-F238E27FC236}">
                      <a16:creationId xmlns:a16="http://schemas.microsoft.com/office/drawing/2014/main" id="{06A78FE5-CBBC-4D59-A1BC-81E55D22D1C7}"/>
                    </a:ext>
                  </a:extLst>
                </p:cNvPr>
                <p:cNvSpPr txBox="1"/>
                <p:nvPr/>
              </p:nvSpPr>
              <p:spPr>
                <a:xfrm>
                  <a:off x="448681" y="2732458"/>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14</a:t>
                  </a:r>
                </a:p>
              </p:txBody>
            </p:sp>
            <p:sp>
              <p:nvSpPr>
                <p:cNvPr id="786" name="TextBox 785">
                  <a:extLst>
                    <a:ext uri="{FF2B5EF4-FFF2-40B4-BE49-F238E27FC236}">
                      <a16:creationId xmlns:a16="http://schemas.microsoft.com/office/drawing/2014/main" id="{1B956D36-796E-4DA5-843A-B1D0E7D52228}"/>
                    </a:ext>
                  </a:extLst>
                </p:cNvPr>
                <p:cNvSpPr txBox="1"/>
                <p:nvPr/>
              </p:nvSpPr>
              <p:spPr>
                <a:xfrm>
                  <a:off x="448681" y="2473260"/>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16</a:t>
                  </a:r>
                </a:p>
              </p:txBody>
            </p:sp>
            <p:sp>
              <p:nvSpPr>
                <p:cNvPr id="787" name="TextBox 786">
                  <a:extLst>
                    <a:ext uri="{FF2B5EF4-FFF2-40B4-BE49-F238E27FC236}">
                      <a16:creationId xmlns:a16="http://schemas.microsoft.com/office/drawing/2014/main" id="{4C536DF3-94E3-479C-B311-CF526C1EC79F}"/>
                    </a:ext>
                  </a:extLst>
                </p:cNvPr>
                <p:cNvSpPr txBox="1"/>
                <p:nvPr/>
              </p:nvSpPr>
              <p:spPr>
                <a:xfrm>
                  <a:off x="448681" y="2214062"/>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18</a:t>
                  </a:r>
                </a:p>
              </p:txBody>
            </p:sp>
            <p:sp>
              <p:nvSpPr>
                <p:cNvPr id="788" name="TextBox 787">
                  <a:extLst>
                    <a:ext uri="{FF2B5EF4-FFF2-40B4-BE49-F238E27FC236}">
                      <a16:creationId xmlns:a16="http://schemas.microsoft.com/office/drawing/2014/main" id="{CB3F6BE2-5756-4AA2-812F-A010AC88FF36}"/>
                    </a:ext>
                  </a:extLst>
                </p:cNvPr>
                <p:cNvSpPr txBox="1"/>
                <p:nvPr/>
              </p:nvSpPr>
              <p:spPr>
                <a:xfrm>
                  <a:off x="448681" y="1954864"/>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20</a:t>
                  </a:r>
                </a:p>
              </p:txBody>
            </p:sp>
          </p:grpSp>
          <p:sp>
            <p:nvSpPr>
              <p:cNvPr id="724" name="TextBox 723">
                <a:extLst>
                  <a:ext uri="{FF2B5EF4-FFF2-40B4-BE49-F238E27FC236}">
                    <a16:creationId xmlns:a16="http://schemas.microsoft.com/office/drawing/2014/main" id="{1F8F9855-4A16-4FE7-8D23-F3B1297F9871}"/>
                  </a:ext>
                </a:extLst>
              </p:cNvPr>
              <p:cNvSpPr txBox="1"/>
              <p:nvPr/>
            </p:nvSpPr>
            <p:spPr>
              <a:xfrm rot="16200000">
                <a:off x="-266115" y="2678332"/>
                <a:ext cx="1153028" cy="169277"/>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272727"/>
                    </a:solidFill>
                    <a:effectLst/>
                    <a:uLnTx/>
                    <a:uFillTx/>
                    <a:latin typeface="Poppins Light"/>
                    <a:ea typeface="+mn-ea"/>
                    <a:cs typeface="+mn-cs"/>
                  </a:rPr>
                  <a:t>Testosterone (nmol/L)</a:t>
                </a:r>
              </a:p>
            </p:txBody>
          </p:sp>
          <p:sp>
            <p:nvSpPr>
              <p:cNvPr id="725" name="Freeform: Shape 724">
                <a:extLst>
                  <a:ext uri="{FF2B5EF4-FFF2-40B4-BE49-F238E27FC236}">
                    <a16:creationId xmlns:a16="http://schemas.microsoft.com/office/drawing/2014/main" id="{7D84A0E6-E30F-47D7-9019-57283FE38B7A}"/>
                  </a:ext>
                </a:extLst>
              </p:cNvPr>
              <p:cNvSpPr/>
              <p:nvPr/>
            </p:nvSpPr>
            <p:spPr>
              <a:xfrm>
                <a:off x="673480" y="2186458"/>
                <a:ext cx="2275049" cy="1231935"/>
              </a:xfrm>
              <a:custGeom>
                <a:avLst/>
                <a:gdLst>
                  <a:gd name="connsiteX0" fmla="*/ 0 w 2275049"/>
                  <a:gd name="connsiteY0" fmla="*/ 0 h 933564"/>
                  <a:gd name="connsiteX1" fmla="*/ 0 w 2275049"/>
                  <a:gd name="connsiteY1" fmla="*/ 933564 h 933564"/>
                  <a:gd name="connsiteX2" fmla="*/ 2275049 w 2275049"/>
                  <a:gd name="connsiteY2" fmla="*/ 933564 h 933564"/>
                </a:gdLst>
                <a:ahLst/>
                <a:cxnLst>
                  <a:cxn ang="0">
                    <a:pos x="connsiteX0" y="connsiteY0"/>
                  </a:cxn>
                  <a:cxn ang="0">
                    <a:pos x="connsiteX1" y="connsiteY1"/>
                  </a:cxn>
                  <a:cxn ang="0">
                    <a:pos x="connsiteX2" y="connsiteY2"/>
                  </a:cxn>
                </a:cxnLst>
                <a:rect l="l" t="t" r="r" b="b"/>
                <a:pathLst>
                  <a:path w="2275049" h="933564">
                    <a:moveTo>
                      <a:pt x="0" y="0"/>
                    </a:moveTo>
                    <a:lnTo>
                      <a:pt x="0" y="933564"/>
                    </a:lnTo>
                    <a:lnTo>
                      <a:pt x="2275049" y="933564"/>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26" name="Group 725">
                <a:extLst>
                  <a:ext uri="{FF2B5EF4-FFF2-40B4-BE49-F238E27FC236}">
                    <a16:creationId xmlns:a16="http://schemas.microsoft.com/office/drawing/2014/main" id="{2938E6F8-A33C-4670-900D-52449A4BD04A}"/>
                  </a:ext>
                </a:extLst>
              </p:cNvPr>
              <p:cNvGrpSpPr/>
              <p:nvPr/>
            </p:nvGrpSpPr>
            <p:grpSpPr>
              <a:xfrm>
                <a:off x="744165" y="3417513"/>
                <a:ext cx="2204364" cy="59980"/>
                <a:chOff x="744165" y="3536348"/>
                <a:chExt cx="2204364" cy="54000"/>
              </a:xfrm>
            </p:grpSpPr>
            <p:cxnSp>
              <p:nvCxnSpPr>
                <p:cNvPr id="779" name="Straight Connector 778">
                  <a:extLst>
                    <a:ext uri="{FF2B5EF4-FFF2-40B4-BE49-F238E27FC236}">
                      <a16:creationId xmlns:a16="http://schemas.microsoft.com/office/drawing/2014/main" id="{5C178512-70C1-4A2F-9C4B-8242F7649E9B}"/>
                    </a:ext>
                  </a:extLst>
                </p:cNvPr>
                <p:cNvCxnSpPr/>
                <p:nvPr/>
              </p:nvCxnSpPr>
              <p:spPr>
                <a:xfrm>
                  <a:off x="1295256"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0" name="Straight Connector 779">
                  <a:extLst>
                    <a:ext uri="{FF2B5EF4-FFF2-40B4-BE49-F238E27FC236}">
                      <a16:creationId xmlns:a16="http://schemas.microsoft.com/office/drawing/2014/main" id="{5B332C20-3D4D-4CB6-80FC-C61D9F2FC96C}"/>
                    </a:ext>
                  </a:extLst>
                </p:cNvPr>
                <p:cNvCxnSpPr/>
                <p:nvPr/>
              </p:nvCxnSpPr>
              <p:spPr>
                <a:xfrm>
                  <a:off x="1846347"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1" name="Straight Connector 780">
                  <a:extLst>
                    <a:ext uri="{FF2B5EF4-FFF2-40B4-BE49-F238E27FC236}">
                      <a16:creationId xmlns:a16="http://schemas.microsoft.com/office/drawing/2014/main" id="{9883ABCC-C770-4E35-9124-1FF26F82C791}"/>
                    </a:ext>
                  </a:extLst>
                </p:cNvPr>
                <p:cNvCxnSpPr/>
                <p:nvPr/>
              </p:nvCxnSpPr>
              <p:spPr>
                <a:xfrm>
                  <a:off x="2397438"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2" name="Straight Connector 781">
                  <a:extLst>
                    <a:ext uri="{FF2B5EF4-FFF2-40B4-BE49-F238E27FC236}">
                      <a16:creationId xmlns:a16="http://schemas.microsoft.com/office/drawing/2014/main" id="{AE137247-884C-438A-9AB1-A772D58F9496}"/>
                    </a:ext>
                  </a:extLst>
                </p:cNvPr>
                <p:cNvCxnSpPr/>
                <p:nvPr/>
              </p:nvCxnSpPr>
              <p:spPr>
                <a:xfrm>
                  <a:off x="2948529"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3" name="Straight Connector 782">
                  <a:extLst>
                    <a:ext uri="{FF2B5EF4-FFF2-40B4-BE49-F238E27FC236}">
                      <a16:creationId xmlns:a16="http://schemas.microsoft.com/office/drawing/2014/main" id="{550709F2-447C-4162-BDD4-3D6E5F145A0D}"/>
                    </a:ext>
                  </a:extLst>
                </p:cNvPr>
                <p:cNvCxnSpPr>
                  <a:cxnSpLocks/>
                </p:cNvCxnSpPr>
                <p:nvPr/>
              </p:nvCxnSpPr>
              <p:spPr>
                <a:xfrm>
                  <a:off x="744165"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27" name="Group 726">
                <a:extLst>
                  <a:ext uri="{FF2B5EF4-FFF2-40B4-BE49-F238E27FC236}">
                    <a16:creationId xmlns:a16="http://schemas.microsoft.com/office/drawing/2014/main" id="{34EFAC4C-F4D5-4AA6-995F-23B7B7D96B6B}"/>
                  </a:ext>
                </a:extLst>
              </p:cNvPr>
              <p:cNvGrpSpPr/>
              <p:nvPr/>
            </p:nvGrpSpPr>
            <p:grpSpPr>
              <a:xfrm>
                <a:off x="626305" y="2186458"/>
                <a:ext cx="54000" cy="1153028"/>
                <a:chOff x="626305" y="2041660"/>
                <a:chExt cx="54000" cy="1038073"/>
              </a:xfrm>
            </p:grpSpPr>
            <p:cxnSp>
              <p:nvCxnSpPr>
                <p:cNvPr id="774" name="Straight Connector 773">
                  <a:extLst>
                    <a:ext uri="{FF2B5EF4-FFF2-40B4-BE49-F238E27FC236}">
                      <a16:creationId xmlns:a16="http://schemas.microsoft.com/office/drawing/2014/main" id="{2978C2A1-1ECF-4544-B8B6-D3E154DF6D2F}"/>
                    </a:ext>
                  </a:extLst>
                </p:cNvPr>
                <p:cNvCxnSpPr/>
                <p:nvPr/>
              </p:nvCxnSpPr>
              <p:spPr>
                <a:xfrm rot="5400000">
                  <a:off x="653305" y="253369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5" name="Straight Connector 774">
                  <a:extLst>
                    <a:ext uri="{FF2B5EF4-FFF2-40B4-BE49-F238E27FC236}">
                      <a16:creationId xmlns:a16="http://schemas.microsoft.com/office/drawing/2014/main" id="{FE7E3B79-144E-4C42-B353-778831C684F7}"/>
                    </a:ext>
                  </a:extLst>
                </p:cNvPr>
                <p:cNvCxnSpPr/>
                <p:nvPr/>
              </p:nvCxnSpPr>
              <p:spPr>
                <a:xfrm rot="5400000">
                  <a:off x="653305" y="227417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6" name="Straight Connector 775">
                  <a:extLst>
                    <a:ext uri="{FF2B5EF4-FFF2-40B4-BE49-F238E27FC236}">
                      <a16:creationId xmlns:a16="http://schemas.microsoft.com/office/drawing/2014/main" id="{D79208F3-8B2E-43C1-94C8-1FA05BD10372}"/>
                    </a:ext>
                  </a:extLst>
                </p:cNvPr>
                <p:cNvCxnSpPr/>
                <p:nvPr/>
              </p:nvCxnSpPr>
              <p:spPr>
                <a:xfrm rot="5400000">
                  <a:off x="653305" y="279321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7" name="Straight Connector 776">
                  <a:extLst>
                    <a:ext uri="{FF2B5EF4-FFF2-40B4-BE49-F238E27FC236}">
                      <a16:creationId xmlns:a16="http://schemas.microsoft.com/office/drawing/2014/main" id="{894F4C2E-1338-4E11-8B1F-E159CEACE12F}"/>
                    </a:ext>
                  </a:extLst>
                </p:cNvPr>
                <p:cNvCxnSpPr/>
                <p:nvPr/>
              </p:nvCxnSpPr>
              <p:spPr>
                <a:xfrm rot="5400000">
                  <a:off x="653305" y="3052733"/>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8" name="Straight Connector 777">
                  <a:extLst>
                    <a:ext uri="{FF2B5EF4-FFF2-40B4-BE49-F238E27FC236}">
                      <a16:creationId xmlns:a16="http://schemas.microsoft.com/office/drawing/2014/main" id="{969B0718-C992-445F-BD49-FA178C14ED0C}"/>
                    </a:ext>
                  </a:extLst>
                </p:cNvPr>
                <p:cNvCxnSpPr>
                  <a:cxnSpLocks/>
                </p:cNvCxnSpPr>
                <p:nvPr/>
              </p:nvCxnSpPr>
              <p:spPr>
                <a:xfrm rot="5400000">
                  <a:off x="653305" y="2014660"/>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28" name="Group 727">
                <a:extLst>
                  <a:ext uri="{FF2B5EF4-FFF2-40B4-BE49-F238E27FC236}">
                    <a16:creationId xmlns:a16="http://schemas.microsoft.com/office/drawing/2014/main" id="{91E5A6FD-455F-4D37-A2A1-85E715C9D770}"/>
                  </a:ext>
                </a:extLst>
              </p:cNvPr>
              <p:cNvGrpSpPr/>
              <p:nvPr/>
            </p:nvGrpSpPr>
            <p:grpSpPr>
              <a:xfrm>
                <a:off x="2130947" y="2531379"/>
                <a:ext cx="76508" cy="179928"/>
                <a:chOff x="4059939" y="3018509"/>
                <a:chExt cx="76508" cy="247949"/>
              </a:xfrm>
            </p:grpSpPr>
            <p:cxnSp>
              <p:nvCxnSpPr>
                <p:cNvPr id="771" name="Straight Connector 770">
                  <a:extLst>
                    <a:ext uri="{FF2B5EF4-FFF2-40B4-BE49-F238E27FC236}">
                      <a16:creationId xmlns:a16="http://schemas.microsoft.com/office/drawing/2014/main" id="{0CBAC883-264D-4F5F-8006-15476E73CE27}"/>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2" name="Straight Connector 771">
                  <a:extLst>
                    <a:ext uri="{FF2B5EF4-FFF2-40B4-BE49-F238E27FC236}">
                      <a16:creationId xmlns:a16="http://schemas.microsoft.com/office/drawing/2014/main" id="{E9F67EF4-E180-4076-AF13-A8E6E6419A65}"/>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3" name="Straight Connector 772">
                  <a:extLst>
                    <a:ext uri="{FF2B5EF4-FFF2-40B4-BE49-F238E27FC236}">
                      <a16:creationId xmlns:a16="http://schemas.microsoft.com/office/drawing/2014/main" id="{03653A52-2F5F-4562-8A3D-7BB08C6238AD}"/>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29" name="Diamond 728">
                <a:extLst>
                  <a:ext uri="{FF2B5EF4-FFF2-40B4-BE49-F238E27FC236}">
                    <a16:creationId xmlns:a16="http://schemas.microsoft.com/office/drawing/2014/main" id="{BA688652-3FE0-485C-A23E-E182F3593267}"/>
                  </a:ext>
                </a:extLst>
              </p:cNvPr>
              <p:cNvSpPr/>
              <p:nvPr/>
            </p:nvSpPr>
            <p:spPr>
              <a:xfrm rot="18900000">
                <a:off x="2130947" y="2580902"/>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30" name="Group 729">
                <a:extLst>
                  <a:ext uri="{FF2B5EF4-FFF2-40B4-BE49-F238E27FC236}">
                    <a16:creationId xmlns:a16="http://schemas.microsoft.com/office/drawing/2014/main" id="{8C211665-E3D6-4E40-9095-838C0C72AA79}"/>
                  </a:ext>
                </a:extLst>
              </p:cNvPr>
              <p:cNvGrpSpPr/>
              <p:nvPr/>
            </p:nvGrpSpPr>
            <p:grpSpPr>
              <a:xfrm>
                <a:off x="2074384" y="2760152"/>
                <a:ext cx="76508" cy="223474"/>
                <a:chOff x="3952814" y="3018509"/>
                <a:chExt cx="76508" cy="247949"/>
              </a:xfrm>
              <a:effectLst/>
            </p:grpSpPr>
            <p:cxnSp>
              <p:nvCxnSpPr>
                <p:cNvPr id="768" name="Straight Connector 767">
                  <a:extLst>
                    <a:ext uri="{FF2B5EF4-FFF2-40B4-BE49-F238E27FC236}">
                      <a16:creationId xmlns:a16="http://schemas.microsoft.com/office/drawing/2014/main" id="{CB8BD6A7-F145-43AC-ACDF-70EB7F5BEF38}"/>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9" name="Straight Connector 768">
                  <a:extLst>
                    <a:ext uri="{FF2B5EF4-FFF2-40B4-BE49-F238E27FC236}">
                      <a16:creationId xmlns:a16="http://schemas.microsoft.com/office/drawing/2014/main" id="{94895B2D-CBE9-4A1D-9FC2-AC74FC6F8540}"/>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0" name="Straight Connector 769">
                  <a:extLst>
                    <a:ext uri="{FF2B5EF4-FFF2-40B4-BE49-F238E27FC236}">
                      <a16:creationId xmlns:a16="http://schemas.microsoft.com/office/drawing/2014/main" id="{B0E1247F-B943-4D52-BBFD-DBFC6A75A712}"/>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31" name="Oval 730">
                <a:extLst>
                  <a:ext uri="{FF2B5EF4-FFF2-40B4-BE49-F238E27FC236}">
                    <a16:creationId xmlns:a16="http://schemas.microsoft.com/office/drawing/2014/main" id="{3FCD983D-3013-47B4-851E-7B7B57F27782}"/>
                  </a:ext>
                </a:extLst>
              </p:cNvPr>
              <p:cNvSpPr/>
              <p:nvPr/>
            </p:nvSpPr>
            <p:spPr>
              <a:xfrm rot="16200000">
                <a:off x="2076638" y="2831066"/>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32" name="Group 731">
                <a:extLst>
                  <a:ext uri="{FF2B5EF4-FFF2-40B4-BE49-F238E27FC236}">
                    <a16:creationId xmlns:a16="http://schemas.microsoft.com/office/drawing/2014/main" id="{26428F0E-79C6-474D-8F5E-D974BB84BA8B}"/>
                  </a:ext>
                </a:extLst>
              </p:cNvPr>
              <p:cNvGrpSpPr/>
              <p:nvPr/>
            </p:nvGrpSpPr>
            <p:grpSpPr>
              <a:xfrm>
                <a:off x="2931052" y="2564640"/>
                <a:ext cx="76508" cy="178956"/>
                <a:chOff x="4059939" y="3018509"/>
                <a:chExt cx="76508" cy="247949"/>
              </a:xfrm>
            </p:grpSpPr>
            <p:cxnSp>
              <p:nvCxnSpPr>
                <p:cNvPr id="765" name="Straight Connector 764">
                  <a:extLst>
                    <a:ext uri="{FF2B5EF4-FFF2-40B4-BE49-F238E27FC236}">
                      <a16:creationId xmlns:a16="http://schemas.microsoft.com/office/drawing/2014/main" id="{0516ADA5-56F0-4430-A9F9-FC555772A0EB}"/>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6" name="Straight Connector 765">
                  <a:extLst>
                    <a:ext uri="{FF2B5EF4-FFF2-40B4-BE49-F238E27FC236}">
                      <a16:creationId xmlns:a16="http://schemas.microsoft.com/office/drawing/2014/main" id="{0861AE77-B15D-4377-BD46-894B805C5C07}"/>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7" name="Straight Connector 766">
                  <a:extLst>
                    <a:ext uri="{FF2B5EF4-FFF2-40B4-BE49-F238E27FC236}">
                      <a16:creationId xmlns:a16="http://schemas.microsoft.com/office/drawing/2014/main" id="{C944C676-2D32-4C37-99D5-F99692023664}"/>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33" name="Diamond 732">
                <a:extLst>
                  <a:ext uri="{FF2B5EF4-FFF2-40B4-BE49-F238E27FC236}">
                    <a16:creationId xmlns:a16="http://schemas.microsoft.com/office/drawing/2014/main" id="{E718936C-C3B1-4932-ADF6-CDAA83F8A8F5}"/>
                  </a:ext>
                </a:extLst>
              </p:cNvPr>
              <p:cNvSpPr/>
              <p:nvPr/>
            </p:nvSpPr>
            <p:spPr>
              <a:xfrm rot="18900000">
                <a:off x="2931052" y="2611594"/>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34" name="Group 733">
                <a:extLst>
                  <a:ext uri="{FF2B5EF4-FFF2-40B4-BE49-F238E27FC236}">
                    <a16:creationId xmlns:a16="http://schemas.microsoft.com/office/drawing/2014/main" id="{E7565F05-23D4-447C-A9BD-160E1E38E9C4}"/>
                  </a:ext>
                </a:extLst>
              </p:cNvPr>
              <p:cNvGrpSpPr/>
              <p:nvPr/>
            </p:nvGrpSpPr>
            <p:grpSpPr>
              <a:xfrm>
                <a:off x="2874488" y="2878319"/>
                <a:ext cx="76508" cy="144638"/>
                <a:chOff x="3952814" y="3018509"/>
                <a:chExt cx="76508" cy="247949"/>
              </a:xfrm>
              <a:effectLst/>
            </p:grpSpPr>
            <p:cxnSp>
              <p:nvCxnSpPr>
                <p:cNvPr id="762" name="Straight Connector 761">
                  <a:extLst>
                    <a:ext uri="{FF2B5EF4-FFF2-40B4-BE49-F238E27FC236}">
                      <a16:creationId xmlns:a16="http://schemas.microsoft.com/office/drawing/2014/main" id="{1884EA11-5FB3-4071-ABD5-42B669214824}"/>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3" name="Straight Connector 762">
                  <a:extLst>
                    <a:ext uri="{FF2B5EF4-FFF2-40B4-BE49-F238E27FC236}">
                      <a16:creationId xmlns:a16="http://schemas.microsoft.com/office/drawing/2014/main" id="{243DDEC5-9176-4373-A5E5-CF9A1C16EDD9}"/>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4" name="Straight Connector 763">
                  <a:extLst>
                    <a:ext uri="{FF2B5EF4-FFF2-40B4-BE49-F238E27FC236}">
                      <a16:creationId xmlns:a16="http://schemas.microsoft.com/office/drawing/2014/main" id="{523F1EE2-6A04-46D0-8C45-E77157881E1A}"/>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35" name="Oval 734">
                <a:extLst>
                  <a:ext uri="{FF2B5EF4-FFF2-40B4-BE49-F238E27FC236}">
                    <a16:creationId xmlns:a16="http://schemas.microsoft.com/office/drawing/2014/main" id="{60AA551C-256D-431D-B29F-863EA01F9E1E}"/>
                  </a:ext>
                </a:extLst>
              </p:cNvPr>
              <p:cNvSpPr/>
              <p:nvPr/>
            </p:nvSpPr>
            <p:spPr>
              <a:xfrm rot="16200000">
                <a:off x="2876742" y="2919416"/>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36" name="Group 735">
                <a:extLst>
                  <a:ext uri="{FF2B5EF4-FFF2-40B4-BE49-F238E27FC236}">
                    <a16:creationId xmlns:a16="http://schemas.microsoft.com/office/drawing/2014/main" id="{F1550B1A-DF98-4B52-8887-5AC13D7C05CC}"/>
                  </a:ext>
                </a:extLst>
              </p:cNvPr>
              <p:cNvGrpSpPr/>
              <p:nvPr/>
            </p:nvGrpSpPr>
            <p:grpSpPr>
              <a:xfrm>
                <a:off x="1114949" y="2783600"/>
                <a:ext cx="76508" cy="161925"/>
                <a:chOff x="4059939" y="3018509"/>
                <a:chExt cx="76508" cy="247949"/>
              </a:xfrm>
            </p:grpSpPr>
            <p:cxnSp>
              <p:nvCxnSpPr>
                <p:cNvPr id="759" name="Straight Connector 758">
                  <a:extLst>
                    <a:ext uri="{FF2B5EF4-FFF2-40B4-BE49-F238E27FC236}">
                      <a16:creationId xmlns:a16="http://schemas.microsoft.com/office/drawing/2014/main" id="{00EC38E5-DA98-4B9C-A1A9-8B3A7105AA50}"/>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0" name="Straight Connector 759">
                  <a:extLst>
                    <a:ext uri="{FF2B5EF4-FFF2-40B4-BE49-F238E27FC236}">
                      <a16:creationId xmlns:a16="http://schemas.microsoft.com/office/drawing/2014/main" id="{59FFAB10-6DC2-4E36-9EA4-EFBC514195AA}"/>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1" name="Straight Connector 760">
                  <a:extLst>
                    <a:ext uri="{FF2B5EF4-FFF2-40B4-BE49-F238E27FC236}">
                      <a16:creationId xmlns:a16="http://schemas.microsoft.com/office/drawing/2014/main" id="{6509EE4F-96D7-43C0-83E4-DF8F754D1928}"/>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37" name="Diamond 736">
                <a:extLst>
                  <a:ext uri="{FF2B5EF4-FFF2-40B4-BE49-F238E27FC236}">
                    <a16:creationId xmlns:a16="http://schemas.microsoft.com/office/drawing/2014/main" id="{3FD6682F-F1B2-44BE-BEC7-5F88C086D6BC}"/>
                  </a:ext>
                </a:extLst>
              </p:cNvPr>
              <p:cNvSpPr/>
              <p:nvPr/>
            </p:nvSpPr>
            <p:spPr>
              <a:xfrm rot="18900000">
                <a:off x="1114949" y="2827258"/>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38" name="Group 737">
                <a:extLst>
                  <a:ext uri="{FF2B5EF4-FFF2-40B4-BE49-F238E27FC236}">
                    <a16:creationId xmlns:a16="http://schemas.microsoft.com/office/drawing/2014/main" id="{2106923F-C9EF-490C-A77B-57816240E55A}"/>
                  </a:ext>
                </a:extLst>
              </p:cNvPr>
              <p:cNvGrpSpPr/>
              <p:nvPr/>
            </p:nvGrpSpPr>
            <p:grpSpPr>
              <a:xfrm>
                <a:off x="1058386" y="2856304"/>
                <a:ext cx="76508" cy="144660"/>
                <a:chOff x="3952814" y="3018509"/>
                <a:chExt cx="76508" cy="247949"/>
              </a:xfrm>
              <a:effectLst/>
            </p:grpSpPr>
            <p:cxnSp>
              <p:nvCxnSpPr>
                <p:cNvPr id="756" name="Straight Connector 755">
                  <a:extLst>
                    <a:ext uri="{FF2B5EF4-FFF2-40B4-BE49-F238E27FC236}">
                      <a16:creationId xmlns:a16="http://schemas.microsoft.com/office/drawing/2014/main" id="{178AE442-0057-406E-A2B3-047439F0864B}"/>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7" name="Straight Connector 756">
                  <a:extLst>
                    <a:ext uri="{FF2B5EF4-FFF2-40B4-BE49-F238E27FC236}">
                      <a16:creationId xmlns:a16="http://schemas.microsoft.com/office/drawing/2014/main" id="{FBF6B6B0-8B91-4263-8296-309577E0D1A6}"/>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8" name="Straight Connector 757">
                  <a:extLst>
                    <a:ext uri="{FF2B5EF4-FFF2-40B4-BE49-F238E27FC236}">
                      <a16:creationId xmlns:a16="http://schemas.microsoft.com/office/drawing/2014/main" id="{CB90EE5B-0003-424A-8990-EFC465A679E2}"/>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39" name="Oval 738">
                <a:extLst>
                  <a:ext uri="{FF2B5EF4-FFF2-40B4-BE49-F238E27FC236}">
                    <a16:creationId xmlns:a16="http://schemas.microsoft.com/office/drawing/2014/main" id="{BE8D4F4D-AE0C-4828-9734-C4CDBAB1BE1C}"/>
                  </a:ext>
                </a:extLst>
              </p:cNvPr>
              <p:cNvSpPr/>
              <p:nvPr/>
            </p:nvSpPr>
            <p:spPr>
              <a:xfrm rot="16200000">
                <a:off x="1060640" y="2897209"/>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40" name="Group 739">
                <a:extLst>
                  <a:ext uri="{FF2B5EF4-FFF2-40B4-BE49-F238E27FC236}">
                    <a16:creationId xmlns:a16="http://schemas.microsoft.com/office/drawing/2014/main" id="{CA312656-531B-4E9F-B342-627D37041C57}"/>
                  </a:ext>
                </a:extLst>
              </p:cNvPr>
              <p:cNvGrpSpPr/>
              <p:nvPr/>
            </p:nvGrpSpPr>
            <p:grpSpPr>
              <a:xfrm>
                <a:off x="743476" y="3042738"/>
                <a:ext cx="76508" cy="127194"/>
                <a:chOff x="4059939" y="3018509"/>
                <a:chExt cx="76508" cy="247949"/>
              </a:xfrm>
            </p:grpSpPr>
            <p:cxnSp>
              <p:nvCxnSpPr>
                <p:cNvPr id="753" name="Straight Connector 752">
                  <a:extLst>
                    <a:ext uri="{FF2B5EF4-FFF2-40B4-BE49-F238E27FC236}">
                      <a16:creationId xmlns:a16="http://schemas.microsoft.com/office/drawing/2014/main" id="{9FC03F33-F736-45AF-8CF2-082188E14C4F}"/>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4" name="Straight Connector 753">
                  <a:extLst>
                    <a:ext uri="{FF2B5EF4-FFF2-40B4-BE49-F238E27FC236}">
                      <a16:creationId xmlns:a16="http://schemas.microsoft.com/office/drawing/2014/main" id="{03D2E944-375C-42B5-B57D-FA644F36110E}"/>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5" name="Straight Connector 754">
                  <a:extLst>
                    <a:ext uri="{FF2B5EF4-FFF2-40B4-BE49-F238E27FC236}">
                      <a16:creationId xmlns:a16="http://schemas.microsoft.com/office/drawing/2014/main" id="{CEE4AA27-DFC6-4613-9E48-D5713AC0601D}"/>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41" name="Diamond 740">
                <a:extLst>
                  <a:ext uri="{FF2B5EF4-FFF2-40B4-BE49-F238E27FC236}">
                    <a16:creationId xmlns:a16="http://schemas.microsoft.com/office/drawing/2014/main" id="{A62FE005-0562-4A14-B965-BB71F0CF221B}"/>
                  </a:ext>
                </a:extLst>
              </p:cNvPr>
              <p:cNvSpPr/>
              <p:nvPr/>
            </p:nvSpPr>
            <p:spPr>
              <a:xfrm rot="18900000">
                <a:off x="743476" y="3067507"/>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42" name="Group 741">
                <a:extLst>
                  <a:ext uri="{FF2B5EF4-FFF2-40B4-BE49-F238E27FC236}">
                    <a16:creationId xmlns:a16="http://schemas.microsoft.com/office/drawing/2014/main" id="{56AA3DF4-0054-4C42-8F71-5FD0A76266D8}"/>
                  </a:ext>
                </a:extLst>
              </p:cNvPr>
              <p:cNvGrpSpPr/>
              <p:nvPr/>
            </p:nvGrpSpPr>
            <p:grpSpPr>
              <a:xfrm>
                <a:off x="686914" y="2979931"/>
                <a:ext cx="76508" cy="128727"/>
                <a:chOff x="3952814" y="1122842"/>
                <a:chExt cx="76508" cy="97589"/>
              </a:xfrm>
              <a:effectLst/>
            </p:grpSpPr>
            <p:cxnSp>
              <p:nvCxnSpPr>
                <p:cNvPr id="750" name="Straight Connector 749">
                  <a:extLst>
                    <a:ext uri="{FF2B5EF4-FFF2-40B4-BE49-F238E27FC236}">
                      <a16:creationId xmlns:a16="http://schemas.microsoft.com/office/drawing/2014/main" id="{AF84D6C0-03F4-4203-BF1E-83D8A94F4BDD}"/>
                    </a:ext>
                  </a:extLst>
                </p:cNvPr>
                <p:cNvCxnSpPr/>
                <p:nvPr/>
              </p:nvCxnSpPr>
              <p:spPr>
                <a:xfrm rot="16200000" flipH="1">
                  <a:off x="3944769" y="1174132"/>
                  <a:ext cx="925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1" name="Straight Connector 750">
                  <a:extLst>
                    <a:ext uri="{FF2B5EF4-FFF2-40B4-BE49-F238E27FC236}">
                      <a16:creationId xmlns:a16="http://schemas.microsoft.com/office/drawing/2014/main" id="{895A50C3-3AE6-4203-BDA8-E7501B96E76E}"/>
                    </a:ext>
                  </a:extLst>
                </p:cNvPr>
                <p:cNvCxnSpPr/>
                <p:nvPr/>
              </p:nvCxnSpPr>
              <p:spPr>
                <a:xfrm rot="16200000">
                  <a:off x="3991068" y="1182177"/>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2" name="Straight Connector 751">
                  <a:extLst>
                    <a:ext uri="{FF2B5EF4-FFF2-40B4-BE49-F238E27FC236}">
                      <a16:creationId xmlns:a16="http://schemas.microsoft.com/office/drawing/2014/main" id="{5678D928-089D-437E-B695-A49A7CB8FC06}"/>
                    </a:ext>
                  </a:extLst>
                </p:cNvPr>
                <p:cNvCxnSpPr/>
                <p:nvPr/>
              </p:nvCxnSpPr>
              <p:spPr>
                <a:xfrm rot="16200000">
                  <a:off x="3991068" y="1084588"/>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43" name="Oval 742">
                <a:extLst>
                  <a:ext uri="{FF2B5EF4-FFF2-40B4-BE49-F238E27FC236}">
                    <a16:creationId xmlns:a16="http://schemas.microsoft.com/office/drawing/2014/main" id="{BFF8DD1B-8538-40B2-9252-E1F1526B7F19}"/>
                  </a:ext>
                </a:extLst>
              </p:cNvPr>
              <p:cNvSpPr/>
              <p:nvPr/>
            </p:nvSpPr>
            <p:spPr>
              <a:xfrm rot="16200000">
                <a:off x="689168" y="3005613"/>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44" name="Group 743">
                <a:extLst>
                  <a:ext uri="{FF2B5EF4-FFF2-40B4-BE49-F238E27FC236}">
                    <a16:creationId xmlns:a16="http://schemas.microsoft.com/office/drawing/2014/main" id="{D281F5F3-9394-4FE8-B0B7-7CE660485C8A}"/>
                  </a:ext>
                </a:extLst>
              </p:cNvPr>
              <p:cNvGrpSpPr/>
              <p:nvPr/>
            </p:nvGrpSpPr>
            <p:grpSpPr>
              <a:xfrm>
                <a:off x="615346" y="3440786"/>
                <a:ext cx="2493808" cy="264164"/>
                <a:chOff x="615346" y="3520759"/>
                <a:chExt cx="2493808" cy="261610"/>
              </a:xfrm>
            </p:grpSpPr>
            <p:sp>
              <p:nvSpPr>
                <p:cNvPr id="745" name="TextBox 744">
                  <a:extLst>
                    <a:ext uri="{FF2B5EF4-FFF2-40B4-BE49-F238E27FC236}">
                      <a16:creationId xmlns:a16="http://schemas.microsoft.com/office/drawing/2014/main" id="{2F6D4331-CA8A-4C9C-B9EB-9425D4E525F4}"/>
                    </a:ext>
                  </a:extLst>
                </p:cNvPr>
                <p:cNvSpPr txBox="1"/>
                <p:nvPr/>
              </p:nvSpPr>
              <p:spPr>
                <a:xfrm>
                  <a:off x="1679749" y="3520759"/>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12</a:t>
                  </a:r>
                </a:p>
              </p:txBody>
            </p:sp>
            <p:sp>
              <p:nvSpPr>
                <p:cNvPr id="746" name="TextBox 745">
                  <a:extLst>
                    <a:ext uri="{FF2B5EF4-FFF2-40B4-BE49-F238E27FC236}">
                      <a16:creationId xmlns:a16="http://schemas.microsoft.com/office/drawing/2014/main" id="{191691E2-FD21-49BA-8A0F-F3CC6A83DF57}"/>
                    </a:ext>
                  </a:extLst>
                </p:cNvPr>
                <p:cNvSpPr txBox="1"/>
                <p:nvPr/>
              </p:nvSpPr>
              <p:spPr>
                <a:xfrm>
                  <a:off x="2229984" y="3520759"/>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18</a:t>
                  </a:r>
                </a:p>
              </p:txBody>
            </p:sp>
            <p:sp>
              <p:nvSpPr>
                <p:cNvPr id="747" name="TextBox 746">
                  <a:extLst>
                    <a:ext uri="{FF2B5EF4-FFF2-40B4-BE49-F238E27FC236}">
                      <a16:creationId xmlns:a16="http://schemas.microsoft.com/office/drawing/2014/main" id="{DC4C66AD-96F9-42FE-8710-7D3E70E3C68C}"/>
                    </a:ext>
                  </a:extLst>
                </p:cNvPr>
                <p:cNvSpPr txBox="1"/>
                <p:nvPr/>
              </p:nvSpPr>
              <p:spPr>
                <a:xfrm>
                  <a:off x="2780218" y="3520759"/>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24</a:t>
                  </a:r>
                </a:p>
              </p:txBody>
            </p:sp>
            <p:sp>
              <p:nvSpPr>
                <p:cNvPr id="748" name="TextBox 747">
                  <a:extLst>
                    <a:ext uri="{FF2B5EF4-FFF2-40B4-BE49-F238E27FC236}">
                      <a16:creationId xmlns:a16="http://schemas.microsoft.com/office/drawing/2014/main" id="{C60BBAD7-B232-4A4D-910F-8967253067AD}"/>
                    </a:ext>
                  </a:extLst>
                </p:cNvPr>
                <p:cNvSpPr txBox="1"/>
                <p:nvPr/>
              </p:nvSpPr>
              <p:spPr>
                <a:xfrm>
                  <a:off x="1165581" y="3520759"/>
                  <a:ext cx="256802"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6</a:t>
                  </a:r>
                </a:p>
              </p:txBody>
            </p:sp>
            <p:sp>
              <p:nvSpPr>
                <p:cNvPr id="749" name="TextBox 748">
                  <a:extLst>
                    <a:ext uri="{FF2B5EF4-FFF2-40B4-BE49-F238E27FC236}">
                      <a16:creationId xmlns:a16="http://schemas.microsoft.com/office/drawing/2014/main" id="{9614A255-7982-49EA-9116-E4BF03909482}"/>
                    </a:ext>
                  </a:extLst>
                </p:cNvPr>
                <p:cNvSpPr txBox="1"/>
                <p:nvPr/>
              </p:nvSpPr>
              <p:spPr>
                <a:xfrm>
                  <a:off x="615346" y="3520759"/>
                  <a:ext cx="256802"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0</a:t>
                  </a:r>
                </a:p>
              </p:txBody>
            </p:sp>
          </p:grpSp>
        </p:grpSp>
        <p:grpSp>
          <p:nvGrpSpPr>
            <p:cNvPr id="434" name="Group 433">
              <a:extLst>
                <a:ext uri="{FF2B5EF4-FFF2-40B4-BE49-F238E27FC236}">
                  <a16:creationId xmlns:a16="http://schemas.microsoft.com/office/drawing/2014/main" id="{DA433ECA-5DF5-42C0-827E-E39C6C4E1D96}"/>
                </a:ext>
              </a:extLst>
            </p:cNvPr>
            <p:cNvGrpSpPr/>
            <p:nvPr/>
          </p:nvGrpSpPr>
          <p:grpSpPr>
            <a:xfrm>
              <a:off x="3068603" y="1975036"/>
              <a:ext cx="2883394" cy="1778166"/>
              <a:chOff x="3114985" y="2090050"/>
              <a:chExt cx="2883394" cy="1778166"/>
            </a:xfrm>
          </p:grpSpPr>
          <p:grpSp>
            <p:nvGrpSpPr>
              <p:cNvPr id="652" name="Group 651">
                <a:extLst>
                  <a:ext uri="{FF2B5EF4-FFF2-40B4-BE49-F238E27FC236}">
                    <a16:creationId xmlns:a16="http://schemas.microsoft.com/office/drawing/2014/main" id="{1E63E5F1-AC43-4193-892C-B932D3158C9C}"/>
                  </a:ext>
                </a:extLst>
              </p:cNvPr>
              <p:cNvGrpSpPr/>
              <p:nvPr/>
            </p:nvGrpSpPr>
            <p:grpSpPr>
              <a:xfrm>
                <a:off x="3580314" y="2768361"/>
                <a:ext cx="133070" cy="165085"/>
                <a:chOff x="3569472" y="2768361"/>
                <a:chExt cx="133070" cy="165085"/>
              </a:xfrm>
            </p:grpSpPr>
            <p:grpSp>
              <p:nvGrpSpPr>
                <p:cNvPr id="712" name="Group 711">
                  <a:extLst>
                    <a:ext uri="{FF2B5EF4-FFF2-40B4-BE49-F238E27FC236}">
                      <a16:creationId xmlns:a16="http://schemas.microsoft.com/office/drawing/2014/main" id="{17F7809C-D4BF-41A2-ABA0-0344A44ADAC6}"/>
                    </a:ext>
                  </a:extLst>
                </p:cNvPr>
                <p:cNvGrpSpPr/>
                <p:nvPr/>
              </p:nvGrpSpPr>
              <p:grpSpPr>
                <a:xfrm>
                  <a:off x="3626034" y="2859499"/>
                  <a:ext cx="76508" cy="72295"/>
                  <a:chOff x="4059939" y="3018509"/>
                  <a:chExt cx="76508" cy="247949"/>
                </a:xfrm>
              </p:grpSpPr>
              <p:cxnSp>
                <p:nvCxnSpPr>
                  <p:cNvPr id="719" name="Straight Connector 718">
                    <a:extLst>
                      <a:ext uri="{FF2B5EF4-FFF2-40B4-BE49-F238E27FC236}">
                        <a16:creationId xmlns:a16="http://schemas.microsoft.com/office/drawing/2014/main" id="{7C1B4529-E1F1-40E1-A571-F202AE80C7DE}"/>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0" name="Straight Connector 719">
                    <a:extLst>
                      <a:ext uri="{FF2B5EF4-FFF2-40B4-BE49-F238E27FC236}">
                        <a16:creationId xmlns:a16="http://schemas.microsoft.com/office/drawing/2014/main" id="{1656AF87-ECD5-43C0-B547-ABFF192A2AAE}"/>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1" name="Straight Connector 720">
                    <a:extLst>
                      <a:ext uri="{FF2B5EF4-FFF2-40B4-BE49-F238E27FC236}">
                        <a16:creationId xmlns:a16="http://schemas.microsoft.com/office/drawing/2014/main" id="{842A41C8-AA42-42AA-89EA-1B564B54C2A1}"/>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13" name="Diamond 712">
                  <a:extLst>
                    <a:ext uri="{FF2B5EF4-FFF2-40B4-BE49-F238E27FC236}">
                      <a16:creationId xmlns:a16="http://schemas.microsoft.com/office/drawing/2014/main" id="{6BD14AE1-6B28-4D40-BF21-4941B7DD07E4}"/>
                    </a:ext>
                  </a:extLst>
                </p:cNvPr>
                <p:cNvSpPr/>
                <p:nvPr/>
              </p:nvSpPr>
              <p:spPr>
                <a:xfrm rot="18900000">
                  <a:off x="3626034" y="2857846"/>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714" name="Group 713">
                  <a:extLst>
                    <a:ext uri="{FF2B5EF4-FFF2-40B4-BE49-F238E27FC236}">
                      <a16:creationId xmlns:a16="http://schemas.microsoft.com/office/drawing/2014/main" id="{4C8B8EB7-ECD7-4532-A126-65B6C051906F}"/>
                    </a:ext>
                  </a:extLst>
                </p:cNvPr>
                <p:cNvGrpSpPr/>
                <p:nvPr/>
              </p:nvGrpSpPr>
              <p:grpSpPr>
                <a:xfrm>
                  <a:off x="3569472" y="2768361"/>
                  <a:ext cx="76508" cy="130546"/>
                  <a:chOff x="3952814" y="3018509"/>
                  <a:chExt cx="76508" cy="247949"/>
                </a:xfrm>
                <a:effectLst/>
              </p:grpSpPr>
              <p:cxnSp>
                <p:nvCxnSpPr>
                  <p:cNvPr id="716" name="Straight Connector 715">
                    <a:extLst>
                      <a:ext uri="{FF2B5EF4-FFF2-40B4-BE49-F238E27FC236}">
                        <a16:creationId xmlns:a16="http://schemas.microsoft.com/office/drawing/2014/main" id="{69529D30-A5E6-4BFD-AB91-B49701F57F31}"/>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7" name="Straight Connector 716">
                    <a:extLst>
                      <a:ext uri="{FF2B5EF4-FFF2-40B4-BE49-F238E27FC236}">
                        <a16:creationId xmlns:a16="http://schemas.microsoft.com/office/drawing/2014/main" id="{7A8113EF-E273-4BB7-BA9D-2737B87D5A4A}"/>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8" name="Straight Connector 717">
                    <a:extLst>
                      <a:ext uri="{FF2B5EF4-FFF2-40B4-BE49-F238E27FC236}">
                        <a16:creationId xmlns:a16="http://schemas.microsoft.com/office/drawing/2014/main" id="{87EDE471-14A6-424D-94C9-287B55050AB8}"/>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15" name="Oval 714">
                  <a:extLst>
                    <a:ext uri="{FF2B5EF4-FFF2-40B4-BE49-F238E27FC236}">
                      <a16:creationId xmlns:a16="http://schemas.microsoft.com/office/drawing/2014/main" id="{C264ECB8-FCCB-4AF6-B67D-02F886FE5BB2}"/>
                    </a:ext>
                  </a:extLst>
                </p:cNvPr>
                <p:cNvSpPr/>
                <p:nvPr/>
              </p:nvSpPr>
              <p:spPr>
                <a:xfrm rot="16200000">
                  <a:off x="3571726" y="2797635"/>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653" name="Group 652">
                <a:extLst>
                  <a:ext uri="{FF2B5EF4-FFF2-40B4-BE49-F238E27FC236}">
                    <a16:creationId xmlns:a16="http://schemas.microsoft.com/office/drawing/2014/main" id="{2058641A-43EA-481A-9194-EF68E2641A27}"/>
                  </a:ext>
                </a:extLst>
              </p:cNvPr>
              <p:cNvGrpSpPr/>
              <p:nvPr/>
            </p:nvGrpSpPr>
            <p:grpSpPr>
              <a:xfrm>
                <a:off x="5026209" y="2589739"/>
                <a:ext cx="76508" cy="106079"/>
                <a:chOff x="4059939" y="3018509"/>
                <a:chExt cx="76508" cy="247949"/>
              </a:xfrm>
            </p:grpSpPr>
            <p:cxnSp>
              <p:nvCxnSpPr>
                <p:cNvPr id="709" name="Straight Connector 708">
                  <a:extLst>
                    <a:ext uri="{FF2B5EF4-FFF2-40B4-BE49-F238E27FC236}">
                      <a16:creationId xmlns:a16="http://schemas.microsoft.com/office/drawing/2014/main" id="{C2D1D3C3-24FA-4AA5-8ED1-2F20AA74D074}"/>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0" name="Straight Connector 709">
                  <a:extLst>
                    <a:ext uri="{FF2B5EF4-FFF2-40B4-BE49-F238E27FC236}">
                      <a16:creationId xmlns:a16="http://schemas.microsoft.com/office/drawing/2014/main" id="{8C51C732-E7F2-441E-BBF2-ECA9A1C29D2D}"/>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1" name="Straight Connector 710">
                  <a:extLst>
                    <a:ext uri="{FF2B5EF4-FFF2-40B4-BE49-F238E27FC236}">
                      <a16:creationId xmlns:a16="http://schemas.microsoft.com/office/drawing/2014/main" id="{EB2B79AE-5152-435F-965C-A54B052E11F5}"/>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54" name="Diamond 653">
                <a:extLst>
                  <a:ext uri="{FF2B5EF4-FFF2-40B4-BE49-F238E27FC236}">
                    <a16:creationId xmlns:a16="http://schemas.microsoft.com/office/drawing/2014/main" id="{32D8C5CF-A211-4846-892B-B5ED3C43AC5A}"/>
                  </a:ext>
                </a:extLst>
              </p:cNvPr>
              <p:cNvSpPr/>
              <p:nvPr/>
            </p:nvSpPr>
            <p:spPr>
              <a:xfrm rot="18900000">
                <a:off x="5026209" y="2604978"/>
                <a:ext cx="76508" cy="75600"/>
              </a:xfrm>
              <a:prstGeom prst="diamond">
                <a:avLst/>
              </a:prstGeom>
              <a:solidFill>
                <a:srgbClr val="00A8E1"/>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55" name="Group 654">
                <a:extLst>
                  <a:ext uri="{FF2B5EF4-FFF2-40B4-BE49-F238E27FC236}">
                    <a16:creationId xmlns:a16="http://schemas.microsoft.com/office/drawing/2014/main" id="{62EDF3F9-DD1D-40E3-88AA-4B3518902341}"/>
                  </a:ext>
                </a:extLst>
              </p:cNvPr>
              <p:cNvGrpSpPr/>
              <p:nvPr/>
            </p:nvGrpSpPr>
            <p:grpSpPr>
              <a:xfrm>
                <a:off x="4972028" y="2553491"/>
                <a:ext cx="76508" cy="333614"/>
                <a:chOff x="3952814" y="3018509"/>
                <a:chExt cx="76508" cy="247949"/>
              </a:xfrm>
              <a:effectLst/>
            </p:grpSpPr>
            <p:cxnSp>
              <p:nvCxnSpPr>
                <p:cNvPr id="706" name="Straight Connector 705">
                  <a:extLst>
                    <a:ext uri="{FF2B5EF4-FFF2-40B4-BE49-F238E27FC236}">
                      <a16:creationId xmlns:a16="http://schemas.microsoft.com/office/drawing/2014/main" id="{61216CAC-CA97-47FD-A951-D9F32C6F5E70}"/>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7" name="Straight Connector 706">
                  <a:extLst>
                    <a:ext uri="{FF2B5EF4-FFF2-40B4-BE49-F238E27FC236}">
                      <a16:creationId xmlns:a16="http://schemas.microsoft.com/office/drawing/2014/main" id="{4E56B8FE-F28B-4F93-972A-3B6052CF189D}"/>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8" name="Straight Connector 707">
                  <a:extLst>
                    <a:ext uri="{FF2B5EF4-FFF2-40B4-BE49-F238E27FC236}">
                      <a16:creationId xmlns:a16="http://schemas.microsoft.com/office/drawing/2014/main" id="{B6B891B5-4A54-4D6A-89AE-4E5BC4497DFC}"/>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56" name="Oval 655">
                <a:extLst>
                  <a:ext uri="{FF2B5EF4-FFF2-40B4-BE49-F238E27FC236}">
                    <a16:creationId xmlns:a16="http://schemas.microsoft.com/office/drawing/2014/main" id="{FC8374AE-26FC-49E7-B327-B20EAF9B8B17}"/>
                  </a:ext>
                </a:extLst>
              </p:cNvPr>
              <p:cNvSpPr/>
              <p:nvPr/>
            </p:nvSpPr>
            <p:spPr>
              <a:xfrm rot="16200000">
                <a:off x="4974282" y="2684298"/>
                <a:ext cx="72000" cy="7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57" name="Group 656">
                <a:extLst>
                  <a:ext uri="{FF2B5EF4-FFF2-40B4-BE49-F238E27FC236}">
                    <a16:creationId xmlns:a16="http://schemas.microsoft.com/office/drawing/2014/main" id="{B70B6DB6-E0B6-4363-8F54-11E757146DFA}"/>
                  </a:ext>
                </a:extLst>
              </p:cNvPr>
              <p:cNvGrpSpPr/>
              <p:nvPr/>
            </p:nvGrpSpPr>
            <p:grpSpPr>
              <a:xfrm flipV="1">
                <a:off x="5813609" y="2593419"/>
                <a:ext cx="76508" cy="132046"/>
                <a:chOff x="4059939" y="3018509"/>
                <a:chExt cx="76508" cy="247949"/>
              </a:xfrm>
            </p:grpSpPr>
            <p:cxnSp>
              <p:nvCxnSpPr>
                <p:cNvPr id="703" name="Straight Connector 702">
                  <a:extLst>
                    <a:ext uri="{FF2B5EF4-FFF2-40B4-BE49-F238E27FC236}">
                      <a16:creationId xmlns:a16="http://schemas.microsoft.com/office/drawing/2014/main" id="{028022EF-CBA6-41C7-A5E1-FD939D4B7D34}"/>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4" name="Straight Connector 703">
                  <a:extLst>
                    <a:ext uri="{FF2B5EF4-FFF2-40B4-BE49-F238E27FC236}">
                      <a16:creationId xmlns:a16="http://schemas.microsoft.com/office/drawing/2014/main" id="{9D9990B3-E1F7-407C-857B-7A0A7A72A6EC}"/>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5" name="Straight Connector 704">
                  <a:extLst>
                    <a:ext uri="{FF2B5EF4-FFF2-40B4-BE49-F238E27FC236}">
                      <a16:creationId xmlns:a16="http://schemas.microsoft.com/office/drawing/2014/main" id="{3CFD1616-7EF0-4515-9ED2-1E1A144DC0B5}"/>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58" name="Diamond 657">
                <a:extLst>
                  <a:ext uri="{FF2B5EF4-FFF2-40B4-BE49-F238E27FC236}">
                    <a16:creationId xmlns:a16="http://schemas.microsoft.com/office/drawing/2014/main" id="{E700272A-A6C6-4458-90CC-E39BD8FE92E3}"/>
                  </a:ext>
                </a:extLst>
              </p:cNvPr>
              <p:cNvSpPr/>
              <p:nvPr/>
            </p:nvSpPr>
            <p:spPr>
              <a:xfrm rot="18900000">
                <a:off x="5813609" y="2616044"/>
                <a:ext cx="76508" cy="75600"/>
              </a:xfrm>
              <a:prstGeom prst="diamond">
                <a:avLst/>
              </a:prstGeom>
              <a:solidFill>
                <a:srgbClr val="00A8E1"/>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59" name="Group 658">
                <a:extLst>
                  <a:ext uri="{FF2B5EF4-FFF2-40B4-BE49-F238E27FC236}">
                    <a16:creationId xmlns:a16="http://schemas.microsoft.com/office/drawing/2014/main" id="{33809E8C-F657-434F-A2A3-E902AEACF3A5}"/>
                  </a:ext>
                </a:extLst>
              </p:cNvPr>
              <p:cNvGrpSpPr/>
              <p:nvPr/>
            </p:nvGrpSpPr>
            <p:grpSpPr>
              <a:xfrm>
                <a:off x="5757046" y="2815629"/>
                <a:ext cx="76508" cy="85763"/>
                <a:chOff x="3952814" y="3018509"/>
                <a:chExt cx="76508" cy="247949"/>
              </a:xfrm>
              <a:effectLst/>
            </p:grpSpPr>
            <p:cxnSp>
              <p:nvCxnSpPr>
                <p:cNvPr id="700" name="Straight Connector 699">
                  <a:extLst>
                    <a:ext uri="{FF2B5EF4-FFF2-40B4-BE49-F238E27FC236}">
                      <a16:creationId xmlns:a16="http://schemas.microsoft.com/office/drawing/2014/main" id="{406F579A-FE62-4294-BB88-CE32A1787406}"/>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1" name="Straight Connector 700">
                  <a:extLst>
                    <a:ext uri="{FF2B5EF4-FFF2-40B4-BE49-F238E27FC236}">
                      <a16:creationId xmlns:a16="http://schemas.microsoft.com/office/drawing/2014/main" id="{9E4E04BC-2F7B-4164-82F7-195758FA9222}"/>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2" name="Straight Connector 701">
                  <a:extLst>
                    <a:ext uri="{FF2B5EF4-FFF2-40B4-BE49-F238E27FC236}">
                      <a16:creationId xmlns:a16="http://schemas.microsoft.com/office/drawing/2014/main" id="{8D10DBE1-9794-466B-BAED-AC93E179D23B}"/>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60" name="Oval 659">
                <a:extLst>
                  <a:ext uri="{FF2B5EF4-FFF2-40B4-BE49-F238E27FC236}">
                    <a16:creationId xmlns:a16="http://schemas.microsoft.com/office/drawing/2014/main" id="{8DEC0BC6-1F48-4E47-A444-A1475AA3C3E3}"/>
                  </a:ext>
                </a:extLst>
              </p:cNvPr>
              <p:cNvSpPr/>
              <p:nvPr/>
            </p:nvSpPr>
            <p:spPr>
              <a:xfrm rot="16200000">
                <a:off x="5759300" y="2825386"/>
                <a:ext cx="72000" cy="7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61" name="Group 660">
                <a:extLst>
                  <a:ext uri="{FF2B5EF4-FFF2-40B4-BE49-F238E27FC236}">
                    <a16:creationId xmlns:a16="http://schemas.microsoft.com/office/drawing/2014/main" id="{67604E11-A145-447E-A479-422C54FABB0A}"/>
                  </a:ext>
                </a:extLst>
              </p:cNvPr>
              <p:cNvGrpSpPr/>
              <p:nvPr/>
            </p:nvGrpSpPr>
            <p:grpSpPr>
              <a:xfrm>
                <a:off x="4005446" y="2615951"/>
                <a:ext cx="76508" cy="156219"/>
                <a:chOff x="4059939" y="3018509"/>
                <a:chExt cx="76508" cy="247949"/>
              </a:xfrm>
            </p:grpSpPr>
            <p:cxnSp>
              <p:nvCxnSpPr>
                <p:cNvPr id="697" name="Straight Connector 696">
                  <a:extLst>
                    <a:ext uri="{FF2B5EF4-FFF2-40B4-BE49-F238E27FC236}">
                      <a16:creationId xmlns:a16="http://schemas.microsoft.com/office/drawing/2014/main" id="{EAD3DE03-E0F2-4A03-B68E-17885144EA22}"/>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8" name="Straight Connector 697">
                  <a:extLst>
                    <a:ext uri="{FF2B5EF4-FFF2-40B4-BE49-F238E27FC236}">
                      <a16:creationId xmlns:a16="http://schemas.microsoft.com/office/drawing/2014/main" id="{CBAD7161-B914-4788-9F21-1B582CC0259E}"/>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9" name="Straight Connector 698">
                  <a:extLst>
                    <a:ext uri="{FF2B5EF4-FFF2-40B4-BE49-F238E27FC236}">
                      <a16:creationId xmlns:a16="http://schemas.microsoft.com/office/drawing/2014/main" id="{540EA163-2109-4B04-B782-1830FFFFD59D}"/>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62" name="Diamond 661">
                <a:extLst>
                  <a:ext uri="{FF2B5EF4-FFF2-40B4-BE49-F238E27FC236}">
                    <a16:creationId xmlns:a16="http://schemas.microsoft.com/office/drawing/2014/main" id="{3DC8E079-9AFF-4689-AE4C-F5ADC68F0084}"/>
                  </a:ext>
                </a:extLst>
              </p:cNvPr>
              <p:cNvSpPr/>
              <p:nvPr/>
            </p:nvSpPr>
            <p:spPr>
              <a:xfrm rot="18900000">
                <a:off x="4005446" y="2656260"/>
                <a:ext cx="76508" cy="75600"/>
              </a:xfrm>
              <a:prstGeom prst="diamond">
                <a:avLst/>
              </a:prstGeom>
              <a:solidFill>
                <a:srgbClr val="00A8E1"/>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63" name="Group 662">
                <a:extLst>
                  <a:ext uri="{FF2B5EF4-FFF2-40B4-BE49-F238E27FC236}">
                    <a16:creationId xmlns:a16="http://schemas.microsoft.com/office/drawing/2014/main" id="{68D9728A-7FF1-4246-8D9B-F966782C900E}"/>
                  </a:ext>
                </a:extLst>
              </p:cNvPr>
              <p:cNvGrpSpPr/>
              <p:nvPr/>
            </p:nvGrpSpPr>
            <p:grpSpPr>
              <a:xfrm>
                <a:off x="3948884" y="2766962"/>
                <a:ext cx="76508" cy="100509"/>
                <a:chOff x="3952814" y="3018509"/>
                <a:chExt cx="76508" cy="247949"/>
              </a:xfrm>
              <a:effectLst/>
            </p:grpSpPr>
            <p:cxnSp>
              <p:nvCxnSpPr>
                <p:cNvPr id="694" name="Straight Connector 693">
                  <a:extLst>
                    <a:ext uri="{FF2B5EF4-FFF2-40B4-BE49-F238E27FC236}">
                      <a16:creationId xmlns:a16="http://schemas.microsoft.com/office/drawing/2014/main" id="{AA8503C5-B644-42C8-A575-CDFB7CE61DCC}"/>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5" name="Straight Connector 694">
                  <a:extLst>
                    <a:ext uri="{FF2B5EF4-FFF2-40B4-BE49-F238E27FC236}">
                      <a16:creationId xmlns:a16="http://schemas.microsoft.com/office/drawing/2014/main" id="{4EA97B7E-E51E-4A6F-A133-1CBCF51156DB}"/>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6" name="Straight Connector 695">
                  <a:extLst>
                    <a:ext uri="{FF2B5EF4-FFF2-40B4-BE49-F238E27FC236}">
                      <a16:creationId xmlns:a16="http://schemas.microsoft.com/office/drawing/2014/main" id="{D89866DF-8E2C-4910-9BE2-7AD77C9CAD41}"/>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64" name="Oval 663">
                <a:extLst>
                  <a:ext uri="{FF2B5EF4-FFF2-40B4-BE49-F238E27FC236}">
                    <a16:creationId xmlns:a16="http://schemas.microsoft.com/office/drawing/2014/main" id="{4972E79A-87F5-4328-AE44-9720F42D8B4D}"/>
                  </a:ext>
                </a:extLst>
              </p:cNvPr>
              <p:cNvSpPr/>
              <p:nvPr/>
            </p:nvSpPr>
            <p:spPr>
              <a:xfrm rot="16200000">
                <a:off x="3951138" y="2781217"/>
                <a:ext cx="72000" cy="7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665" name="TextBox 664">
                <a:extLst>
                  <a:ext uri="{FF2B5EF4-FFF2-40B4-BE49-F238E27FC236}">
                    <a16:creationId xmlns:a16="http://schemas.microsoft.com/office/drawing/2014/main" id="{48BF0363-15A3-4E11-AEFD-3B2DC54802C7}"/>
                  </a:ext>
                </a:extLst>
              </p:cNvPr>
              <p:cNvSpPr txBox="1"/>
              <p:nvPr/>
            </p:nvSpPr>
            <p:spPr>
              <a:xfrm>
                <a:off x="3444956" y="3591217"/>
                <a:ext cx="2445161"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Months from randomisation</a:t>
                </a:r>
              </a:p>
            </p:txBody>
          </p:sp>
          <p:grpSp>
            <p:nvGrpSpPr>
              <p:cNvPr id="666" name="Group 665">
                <a:extLst>
                  <a:ext uri="{FF2B5EF4-FFF2-40B4-BE49-F238E27FC236}">
                    <a16:creationId xmlns:a16="http://schemas.microsoft.com/office/drawing/2014/main" id="{B191B52D-788A-4CF0-BAE7-F338F75C7D2D}"/>
                  </a:ext>
                </a:extLst>
              </p:cNvPr>
              <p:cNvGrpSpPr/>
              <p:nvPr/>
            </p:nvGrpSpPr>
            <p:grpSpPr>
              <a:xfrm>
                <a:off x="3504571" y="3440786"/>
                <a:ext cx="2493808" cy="264164"/>
                <a:chOff x="615346" y="3520759"/>
                <a:chExt cx="2493808" cy="261610"/>
              </a:xfrm>
            </p:grpSpPr>
            <p:sp>
              <p:nvSpPr>
                <p:cNvPr id="689" name="TextBox 688">
                  <a:extLst>
                    <a:ext uri="{FF2B5EF4-FFF2-40B4-BE49-F238E27FC236}">
                      <a16:creationId xmlns:a16="http://schemas.microsoft.com/office/drawing/2014/main" id="{0E7FA142-1462-4B26-A419-DC7D2CB2629C}"/>
                    </a:ext>
                  </a:extLst>
                </p:cNvPr>
                <p:cNvSpPr txBox="1"/>
                <p:nvPr/>
              </p:nvSpPr>
              <p:spPr>
                <a:xfrm>
                  <a:off x="1679749" y="3520759"/>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12</a:t>
                  </a:r>
                </a:p>
              </p:txBody>
            </p:sp>
            <p:sp>
              <p:nvSpPr>
                <p:cNvPr id="690" name="TextBox 689">
                  <a:extLst>
                    <a:ext uri="{FF2B5EF4-FFF2-40B4-BE49-F238E27FC236}">
                      <a16:creationId xmlns:a16="http://schemas.microsoft.com/office/drawing/2014/main" id="{D77FA5D0-15EF-4945-BE7C-935C454E526A}"/>
                    </a:ext>
                  </a:extLst>
                </p:cNvPr>
                <p:cNvSpPr txBox="1"/>
                <p:nvPr/>
              </p:nvSpPr>
              <p:spPr>
                <a:xfrm>
                  <a:off x="2229984" y="3520759"/>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18</a:t>
                  </a:r>
                </a:p>
              </p:txBody>
            </p:sp>
            <p:sp>
              <p:nvSpPr>
                <p:cNvPr id="691" name="TextBox 690">
                  <a:extLst>
                    <a:ext uri="{FF2B5EF4-FFF2-40B4-BE49-F238E27FC236}">
                      <a16:creationId xmlns:a16="http://schemas.microsoft.com/office/drawing/2014/main" id="{7EC8A8AB-A664-43E8-9002-9480F086B0C7}"/>
                    </a:ext>
                  </a:extLst>
                </p:cNvPr>
                <p:cNvSpPr txBox="1"/>
                <p:nvPr/>
              </p:nvSpPr>
              <p:spPr>
                <a:xfrm>
                  <a:off x="2780218" y="3520759"/>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24</a:t>
                  </a:r>
                </a:p>
              </p:txBody>
            </p:sp>
            <p:sp>
              <p:nvSpPr>
                <p:cNvPr id="692" name="TextBox 691">
                  <a:extLst>
                    <a:ext uri="{FF2B5EF4-FFF2-40B4-BE49-F238E27FC236}">
                      <a16:creationId xmlns:a16="http://schemas.microsoft.com/office/drawing/2014/main" id="{893DE805-5C43-466D-806D-568A436E8B8C}"/>
                    </a:ext>
                  </a:extLst>
                </p:cNvPr>
                <p:cNvSpPr txBox="1"/>
                <p:nvPr/>
              </p:nvSpPr>
              <p:spPr>
                <a:xfrm>
                  <a:off x="1165581" y="3520759"/>
                  <a:ext cx="256802"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6</a:t>
                  </a:r>
                </a:p>
              </p:txBody>
            </p:sp>
            <p:sp>
              <p:nvSpPr>
                <p:cNvPr id="693" name="TextBox 692">
                  <a:extLst>
                    <a:ext uri="{FF2B5EF4-FFF2-40B4-BE49-F238E27FC236}">
                      <a16:creationId xmlns:a16="http://schemas.microsoft.com/office/drawing/2014/main" id="{80A94F8D-3C53-4A8B-860F-2D2B1528DCB8}"/>
                    </a:ext>
                  </a:extLst>
                </p:cNvPr>
                <p:cNvSpPr txBox="1"/>
                <p:nvPr/>
              </p:nvSpPr>
              <p:spPr>
                <a:xfrm>
                  <a:off x="615346" y="3520759"/>
                  <a:ext cx="256802"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0</a:t>
                  </a:r>
                </a:p>
              </p:txBody>
            </p:sp>
          </p:grpSp>
          <p:grpSp>
            <p:nvGrpSpPr>
              <p:cNvPr id="667" name="Group 666">
                <a:extLst>
                  <a:ext uri="{FF2B5EF4-FFF2-40B4-BE49-F238E27FC236}">
                    <a16:creationId xmlns:a16="http://schemas.microsoft.com/office/drawing/2014/main" id="{BC7BA3B3-EC4D-4BBF-801C-8D4F44F71F43}"/>
                  </a:ext>
                </a:extLst>
              </p:cNvPr>
              <p:cNvGrpSpPr/>
              <p:nvPr/>
            </p:nvGrpSpPr>
            <p:grpSpPr>
              <a:xfrm>
                <a:off x="3114985" y="2090050"/>
                <a:ext cx="367191" cy="1316763"/>
                <a:chOff x="3066115" y="2019170"/>
                <a:chExt cx="367191" cy="1316763"/>
              </a:xfrm>
            </p:grpSpPr>
            <p:grpSp>
              <p:nvGrpSpPr>
                <p:cNvPr id="682" name="Group 681">
                  <a:extLst>
                    <a:ext uri="{FF2B5EF4-FFF2-40B4-BE49-F238E27FC236}">
                      <a16:creationId xmlns:a16="http://schemas.microsoft.com/office/drawing/2014/main" id="{FE76CF0F-D130-44EB-B938-E1970B471A21}"/>
                    </a:ext>
                  </a:extLst>
                </p:cNvPr>
                <p:cNvGrpSpPr/>
                <p:nvPr/>
              </p:nvGrpSpPr>
              <p:grpSpPr>
                <a:xfrm>
                  <a:off x="3289036" y="2019170"/>
                  <a:ext cx="144270" cy="1316763"/>
                  <a:chOff x="448681" y="1954864"/>
                  <a:chExt cx="144270" cy="1185484"/>
                </a:xfrm>
              </p:grpSpPr>
              <p:sp>
                <p:nvSpPr>
                  <p:cNvPr id="684" name="TextBox 683">
                    <a:extLst>
                      <a:ext uri="{FF2B5EF4-FFF2-40B4-BE49-F238E27FC236}">
                        <a16:creationId xmlns:a16="http://schemas.microsoft.com/office/drawing/2014/main" id="{0D08B808-FCEC-4C20-8809-BF37B040394E}"/>
                      </a:ext>
                    </a:extLst>
                  </p:cNvPr>
                  <p:cNvSpPr txBox="1"/>
                  <p:nvPr/>
                </p:nvSpPr>
                <p:spPr>
                  <a:xfrm>
                    <a:off x="448681" y="2971071"/>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0.4</a:t>
                    </a:r>
                  </a:p>
                </p:txBody>
              </p:sp>
              <p:sp>
                <p:nvSpPr>
                  <p:cNvPr id="685" name="TextBox 684">
                    <a:extLst>
                      <a:ext uri="{FF2B5EF4-FFF2-40B4-BE49-F238E27FC236}">
                        <a16:creationId xmlns:a16="http://schemas.microsoft.com/office/drawing/2014/main" id="{EF45A576-00A4-4C2B-9295-4E100B397874}"/>
                      </a:ext>
                    </a:extLst>
                  </p:cNvPr>
                  <p:cNvSpPr txBox="1"/>
                  <p:nvPr/>
                </p:nvSpPr>
                <p:spPr>
                  <a:xfrm>
                    <a:off x="448681" y="2717019"/>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0.8</a:t>
                    </a:r>
                  </a:p>
                </p:txBody>
              </p:sp>
              <p:sp>
                <p:nvSpPr>
                  <p:cNvPr id="686" name="TextBox 685">
                    <a:extLst>
                      <a:ext uri="{FF2B5EF4-FFF2-40B4-BE49-F238E27FC236}">
                        <a16:creationId xmlns:a16="http://schemas.microsoft.com/office/drawing/2014/main" id="{C2024253-029C-4DA9-A091-0A2A320BEF5F}"/>
                      </a:ext>
                    </a:extLst>
                  </p:cNvPr>
                  <p:cNvSpPr txBox="1"/>
                  <p:nvPr/>
                </p:nvSpPr>
                <p:spPr>
                  <a:xfrm>
                    <a:off x="448681" y="2462967"/>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1.2</a:t>
                    </a:r>
                  </a:p>
                </p:txBody>
              </p:sp>
              <p:sp>
                <p:nvSpPr>
                  <p:cNvPr id="687" name="TextBox 686">
                    <a:extLst>
                      <a:ext uri="{FF2B5EF4-FFF2-40B4-BE49-F238E27FC236}">
                        <a16:creationId xmlns:a16="http://schemas.microsoft.com/office/drawing/2014/main" id="{47F79E0F-2B6A-4E29-976C-F4A623958744}"/>
                      </a:ext>
                    </a:extLst>
                  </p:cNvPr>
                  <p:cNvSpPr txBox="1"/>
                  <p:nvPr/>
                </p:nvSpPr>
                <p:spPr>
                  <a:xfrm>
                    <a:off x="448681" y="2208916"/>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1.6</a:t>
                    </a:r>
                  </a:p>
                </p:txBody>
              </p:sp>
              <p:sp>
                <p:nvSpPr>
                  <p:cNvPr id="688" name="TextBox 687">
                    <a:extLst>
                      <a:ext uri="{FF2B5EF4-FFF2-40B4-BE49-F238E27FC236}">
                        <a16:creationId xmlns:a16="http://schemas.microsoft.com/office/drawing/2014/main" id="{7FA61097-11FB-49BE-BA78-F5677F249481}"/>
                      </a:ext>
                    </a:extLst>
                  </p:cNvPr>
                  <p:cNvSpPr txBox="1"/>
                  <p:nvPr/>
                </p:nvSpPr>
                <p:spPr>
                  <a:xfrm>
                    <a:off x="448681" y="1954864"/>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2.0</a:t>
                    </a:r>
                  </a:p>
                </p:txBody>
              </p:sp>
            </p:grpSp>
            <p:sp>
              <p:nvSpPr>
                <p:cNvPr id="683" name="TextBox 682">
                  <a:extLst>
                    <a:ext uri="{FF2B5EF4-FFF2-40B4-BE49-F238E27FC236}">
                      <a16:creationId xmlns:a16="http://schemas.microsoft.com/office/drawing/2014/main" id="{8CD3F2F3-E5EC-4A02-BFA0-CC30BE760138}"/>
                    </a:ext>
                  </a:extLst>
                </p:cNvPr>
                <p:cNvSpPr txBox="1"/>
                <p:nvPr/>
              </p:nvSpPr>
              <p:spPr>
                <a:xfrm rot="16200000">
                  <a:off x="2574240" y="2607452"/>
                  <a:ext cx="1153028" cy="169277"/>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err="1">
                      <a:ln>
                        <a:noFill/>
                      </a:ln>
                      <a:solidFill>
                        <a:srgbClr val="272727"/>
                      </a:solidFill>
                      <a:effectLst/>
                      <a:uLnTx/>
                      <a:uFillTx/>
                      <a:latin typeface="Poppins Light"/>
                      <a:ea typeface="+mn-ea"/>
                      <a:cs typeface="+mn-cs"/>
                    </a:rPr>
                    <a:t>DHT</a:t>
                  </a:r>
                  <a:r>
                    <a:rPr kumimoji="0" lang="en-GB" sz="1050" b="1" i="0" u="none" strike="noStrike" kern="1200" cap="none" spc="0" normalizeH="0" baseline="0" noProof="0" dirty="0">
                      <a:ln>
                        <a:noFill/>
                      </a:ln>
                      <a:solidFill>
                        <a:srgbClr val="272727"/>
                      </a:solidFill>
                      <a:effectLst/>
                      <a:uLnTx/>
                      <a:uFillTx/>
                      <a:latin typeface="Poppins Light"/>
                      <a:ea typeface="+mn-ea"/>
                      <a:cs typeface="+mn-cs"/>
                    </a:rPr>
                    <a:t> (nmol/L)</a:t>
                  </a:r>
                </a:p>
              </p:txBody>
            </p:sp>
          </p:grpSp>
          <p:grpSp>
            <p:nvGrpSpPr>
              <p:cNvPr id="668" name="Group 667">
                <a:extLst>
                  <a:ext uri="{FF2B5EF4-FFF2-40B4-BE49-F238E27FC236}">
                    <a16:creationId xmlns:a16="http://schemas.microsoft.com/office/drawing/2014/main" id="{3BEE6301-287A-4DEE-84A2-F4DD91A3F7CE}"/>
                  </a:ext>
                </a:extLst>
              </p:cNvPr>
              <p:cNvGrpSpPr/>
              <p:nvPr/>
            </p:nvGrpSpPr>
            <p:grpSpPr>
              <a:xfrm>
                <a:off x="3515530" y="2186458"/>
                <a:ext cx="2322224" cy="1291035"/>
                <a:chOff x="3466660" y="2115578"/>
                <a:chExt cx="2322224" cy="1291035"/>
              </a:xfrm>
            </p:grpSpPr>
            <p:sp>
              <p:nvSpPr>
                <p:cNvPr id="669" name="Freeform: Shape 668">
                  <a:extLst>
                    <a:ext uri="{FF2B5EF4-FFF2-40B4-BE49-F238E27FC236}">
                      <a16:creationId xmlns:a16="http://schemas.microsoft.com/office/drawing/2014/main" id="{09F9AD14-75AA-4680-AD12-061F5A4D5512}"/>
                    </a:ext>
                  </a:extLst>
                </p:cNvPr>
                <p:cNvSpPr/>
                <p:nvPr/>
              </p:nvSpPr>
              <p:spPr>
                <a:xfrm>
                  <a:off x="3513835" y="2115578"/>
                  <a:ext cx="2275049" cy="1231935"/>
                </a:xfrm>
                <a:custGeom>
                  <a:avLst/>
                  <a:gdLst>
                    <a:gd name="connsiteX0" fmla="*/ 0 w 2275049"/>
                    <a:gd name="connsiteY0" fmla="*/ 0 h 933564"/>
                    <a:gd name="connsiteX1" fmla="*/ 0 w 2275049"/>
                    <a:gd name="connsiteY1" fmla="*/ 933564 h 933564"/>
                    <a:gd name="connsiteX2" fmla="*/ 2275049 w 2275049"/>
                    <a:gd name="connsiteY2" fmla="*/ 933564 h 933564"/>
                  </a:gdLst>
                  <a:ahLst/>
                  <a:cxnLst>
                    <a:cxn ang="0">
                      <a:pos x="connsiteX0" y="connsiteY0"/>
                    </a:cxn>
                    <a:cxn ang="0">
                      <a:pos x="connsiteX1" y="connsiteY1"/>
                    </a:cxn>
                    <a:cxn ang="0">
                      <a:pos x="connsiteX2" y="connsiteY2"/>
                    </a:cxn>
                  </a:cxnLst>
                  <a:rect l="l" t="t" r="r" b="b"/>
                  <a:pathLst>
                    <a:path w="2275049" h="933564">
                      <a:moveTo>
                        <a:pt x="0" y="0"/>
                      </a:moveTo>
                      <a:lnTo>
                        <a:pt x="0" y="933564"/>
                      </a:lnTo>
                      <a:lnTo>
                        <a:pt x="2275049" y="933564"/>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70" name="Group 669">
                  <a:extLst>
                    <a:ext uri="{FF2B5EF4-FFF2-40B4-BE49-F238E27FC236}">
                      <a16:creationId xmlns:a16="http://schemas.microsoft.com/office/drawing/2014/main" id="{83E91649-5214-497D-A884-7F8C5B52E632}"/>
                    </a:ext>
                  </a:extLst>
                </p:cNvPr>
                <p:cNvGrpSpPr/>
                <p:nvPr/>
              </p:nvGrpSpPr>
              <p:grpSpPr>
                <a:xfrm>
                  <a:off x="3584520" y="3346633"/>
                  <a:ext cx="2204364" cy="59980"/>
                  <a:chOff x="744165" y="3536348"/>
                  <a:chExt cx="2204364" cy="54000"/>
                </a:xfrm>
              </p:grpSpPr>
              <p:cxnSp>
                <p:nvCxnSpPr>
                  <p:cNvPr id="677" name="Straight Connector 676">
                    <a:extLst>
                      <a:ext uri="{FF2B5EF4-FFF2-40B4-BE49-F238E27FC236}">
                        <a16:creationId xmlns:a16="http://schemas.microsoft.com/office/drawing/2014/main" id="{6DCBEF4C-EB63-44FC-9345-053252F4D4DF}"/>
                      </a:ext>
                    </a:extLst>
                  </p:cNvPr>
                  <p:cNvCxnSpPr/>
                  <p:nvPr/>
                </p:nvCxnSpPr>
                <p:spPr>
                  <a:xfrm>
                    <a:off x="1295256"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8" name="Straight Connector 677">
                    <a:extLst>
                      <a:ext uri="{FF2B5EF4-FFF2-40B4-BE49-F238E27FC236}">
                        <a16:creationId xmlns:a16="http://schemas.microsoft.com/office/drawing/2014/main" id="{687CD9DE-83EC-443E-8BFD-D830B8E36B41}"/>
                      </a:ext>
                    </a:extLst>
                  </p:cNvPr>
                  <p:cNvCxnSpPr/>
                  <p:nvPr/>
                </p:nvCxnSpPr>
                <p:spPr>
                  <a:xfrm>
                    <a:off x="1846347"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9" name="Straight Connector 678">
                    <a:extLst>
                      <a:ext uri="{FF2B5EF4-FFF2-40B4-BE49-F238E27FC236}">
                        <a16:creationId xmlns:a16="http://schemas.microsoft.com/office/drawing/2014/main" id="{3977DE1B-CDC9-4D9A-B9C1-79271CF5BAD8}"/>
                      </a:ext>
                    </a:extLst>
                  </p:cNvPr>
                  <p:cNvCxnSpPr/>
                  <p:nvPr/>
                </p:nvCxnSpPr>
                <p:spPr>
                  <a:xfrm>
                    <a:off x="2397438"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0" name="Straight Connector 679">
                    <a:extLst>
                      <a:ext uri="{FF2B5EF4-FFF2-40B4-BE49-F238E27FC236}">
                        <a16:creationId xmlns:a16="http://schemas.microsoft.com/office/drawing/2014/main" id="{00A81CAF-A1C2-4E0B-ACBC-3D76D473B35D}"/>
                      </a:ext>
                    </a:extLst>
                  </p:cNvPr>
                  <p:cNvCxnSpPr/>
                  <p:nvPr/>
                </p:nvCxnSpPr>
                <p:spPr>
                  <a:xfrm>
                    <a:off x="2948529"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1" name="Straight Connector 680">
                    <a:extLst>
                      <a:ext uri="{FF2B5EF4-FFF2-40B4-BE49-F238E27FC236}">
                        <a16:creationId xmlns:a16="http://schemas.microsoft.com/office/drawing/2014/main" id="{687B26CC-BCDF-426C-AAA3-63E1C53DEF22}"/>
                      </a:ext>
                    </a:extLst>
                  </p:cNvPr>
                  <p:cNvCxnSpPr>
                    <a:cxnSpLocks/>
                  </p:cNvCxnSpPr>
                  <p:nvPr/>
                </p:nvCxnSpPr>
                <p:spPr>
                  <a:xfrm>
                    <a:off x="744165"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71" name="Group 670">
                  <a:extLst>
                    <a:ext uri="{FF2B5EF4-FFF2-40B4-BE49-F238E27FC236}">
                      <a16:creationId xmlns:a16="http://schemas.microsoft.com/office/drawing/2014/main" id="{A22ED218-2DBD-49AA-8F69-B3E0928E16E4}"/>
                    </a:ext>
                  </a:extLst>
                </p:cNvPr>
                <p:cNvGrpSpPr/>
                <p:nvPr/>
              </p:nvGrpSpPr>
              <p:grpSpPr>
                <a:xfrm>
                  <a:off x="3466660" y="2115578"/>
                  <a:ext cx="54000" cy="1126358"/>
                  <a:chOff x="3466660" y="2115578"/>
                  <a:chExt cx="54000" cy="1126358"/>
                </a:xfrm>
              </p:grpSpPr>
              <p:cxnSp>
                <p:nvCxnSpPr>
                  <p:cNvPr id="672" name="Straight Connector 671">
                    <a:extLst>
                      <a:ext uri="{FF2B5EF4-FFF2-40B4-BE49-F238E27FC236}">
                        <a16:creationId xmlns:a16="http://schemas.microsoft.com/office/drawing/2014/main" id="{37E3095E-C3A1-4C2B-B527-9AB56092BA4E}"/>
                      </a:ext>
                    </a:extLst>
                  </p:cNvPr>
                  <p:cNvCxnSpPr/>
                  <p:nvPr/>
                </p:nvCxnSpPr>
                <p:spPr>
                  <a:xfrm rot="5400000">
                    <a:off x="3493660" y="265175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3" name="Straight Connector 672">
                    <a:extLst>
                      <a:ext uri="{FF2B5EF4-FFF2-40B4-BE49-F238E27FC236}">
                        <a16:creationId xmlns:a16="http://schemas.microsoft.com/office/drawing/2014/main" id="{48EF5198-430B-4BF9-8232-1AF9EB653DA6}"/>
                      </a:ext>
                    </a:extLst>
                  </p:cNvPr>
                  <p:cNvCxnSpPr/>
                  <p:nvPr/>
                </p:nvCxnSpPr>
                <p:spPr>
                  <a:xfrm rot="5400000">
                    <a:off x="3493660" y="237016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4" name="Straight Connector 673">
                    <a:extLst>
                      <a:ext uri="{FF2B5EF4-FFF2-40B4-BE49-F238E27FC236}">
                        <a16:creationId xmlns:a16="http://schemas.microsoft.com/office/drawing/2014/main" id="{553FCBDE-9005-4164-8CDB-D018553C92FB}"/>
                      </a:ext>
                    </a:extLst>
                  </p:cNvPr>
                  <p:cNvCxnSpPr/>
                  <p:nvPr/>
                </p:nvCxnSpPr>
                <p:spPr>
                  <a:xfrm rot="5400000">
                    <a:off x="3493660" y="293334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5" name="Straight Connector 674">
                    <a:extLst>
                      <a:ext uri="{FF2B5EF4-FFF2-40B4-BE49-F238E27FC236}">
                        <a16:creationId xmlns:a16="http://schemas.microsoft.com/office/drawing/2014/main" id="{7F30153B-308F-41DA-B0EF-AD61081E8873}"/>
                      </a:ext>
                    </a:extLst>
                  </p:cNvPr>
                  <p:cNvCxnSpPr/>
                  <p:nvPr/>
                </p:nvCxnSpPr>
                <p:spPr>
                  <a:xfrm rot="5400000">
                    <a:off x="3493660" y="321493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6" name="Straight Connector 675">
                    <a:extLst>
                      <a:ext uri="{FF2B5EF4-FFF2-40B4-BE49-F238E27FC236}">
                        <a16:creationId xmlns:a16="http://schemas.microsoft.com/office/drawing/2014/main" id="{735F61F5-3483-4A3C-9282-A6F6D7E7AFA8}"/>
                      </a:ext>
                    </a:extLst>
                  </p:cNvPr>
                  <p:cNvCxnSpPr>
                    <a:cxnSpLocks/>
                  </p:cNvCxnSpPr>
                  <p:nvPr/>
                </p:nvCxnSpPr>
                <p:spPr>
                  <a:xfrm rot="5400000">
                    <a:off x="3493660" y="208857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435" name="Group 434">
              <a:extLst>
                <a:ext uri="{FF2B5EF4-FFF2-40B4-BE49-F238E27FC236}">
                  <a16:creationId xmlns:a16="http://schemas.microsoft.com/office/drawing/2014/main" id="{F81ADEBC-235C-451A-986E-0A83EB583235}"/>
                </a:ext>
              </a:extLst>
            </p:cNvPr>
            <p:cNvGrpSpPr/>
            <p:nvPr/>
          </p:nvGrpSpPr>
          <p:grpSpPr>
            <a:xfrm>
              <a:off x="3088481" y="3754484"/>
              <a:ext cx="2887522" cy="1757526"/>
              <a:chOff x="3114985" y="4124599"/>
              <a:chExt cx="2887522" cy="1757526"/>
            </a:xfrm>
          </p:grpSpPr>
          <p:grpSp>
            <p:nvGrpSpPr>
              <p:cNvPr id="582" name="Group 581">
                <a:extLst>
                  <a:ext uri="{FF2B5EF4-FFF2-40B4-BE49-F238E27FC236}">
                    <a16:creationId xmlns:a16="http://schemas.microsoft.com/office/drawing/2014/main" id="{1D444006-19D2-47FE-916B-B9E19D1F3D0E}"/>
                  </a:ext>
                </a:extLst>
              </p:cNvPr>
              <p:cNvGrpSpPr/>
              <p:nvPr/>
            </p:nvGrpSpPr>
            <p:grpSpPr>
              <a:xfrm>
                <a:off x="3337906" y="4124599"/>
                <a:ext cx="144270" cy="1328908"/>
                <a:chOff x="3289036" y="4308887"/>
                <a:chExt cx="144270" cy="1328908"/>
              </a:xfrm>
            </p:grpSpPr>
            <p:sp>
              <p:nvSpPr>
                <p:cNvPr id="646" name="TextBox 645">
                  <a:extLst>
                    <a:ext uri="{FF2B5EF4-FFF2-40B4-BE49-F238E27FC236}">
                      <a16:creationId xmlns:a16="http://schemas.microsoft.com/office/drawing/2014/main" id="{F4160467-C642-4F60-90FE-18CDD4FFF79E}"/>
                    </a:ext>
                  </a:extLst>
                </p:cNvPr>
                <p:cNvSpPr txBox="1"/>
                <p:nvPr/>
              </p:nvSpPr>
              <p:spPr>
                <a:xfrm>
                  <a:off x="3289036" y="5449772"/>
                  <a:ext cx="144270" cy="188023"/>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0</a:t>
                  </a:r>
                </a:p>
              </p:txBody>
            </p:sp>
            <p:sp>
              <p:nvSpPr>
                <p:cNvPr id="647" name="TextBox 646">
                  <a:extLst>
                    <a:ext uri="{FF2B5EF4-FFF2-40B4-BE49-F238E27FC236}">
                      <a16:creationId xmlns:a16="http://schemas.microsoft.com/office/drawing/2014/main" id="{7B43C9C9-81C3-448F-8B79-A7219B9274D2}"/>
                    </a:ext>
                  </a:extLst>
                </p:cNvPr>
                <p:cNvSpPr txBox="1"/>
                <p:nvPr/>
              </p:nvSpPr>
              <p:spPr>
                <a:xfrm>
                  <a:off x="3289036" y="5221595"/>
                  <a:ext cx="144270" cy="188023"/>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a:t>
                  </a:r>
                </a:p>
              </p:txBody>
            </p:sp>
            <p:sp>
              <p:nvSpPr>
                <p:cNvPr id="648" name="TextBox 647">
                  <a:extLst>
                    <a:ext uri="{FF2B5EF4-FFF2-40B4-BE49-F238E27FC236}">
                      <a16:creationId xmlns:a16="http://schemas.microsoft.com/office/drawing/2014/main" id="{838E9E84-25C2-4C15-B0ED-289B5C7E39AA}"/>
                    </a:ext>
                  </a:extLst>
                </p:cNvPr>
                <p:cNvSpPr txBox="1"/>
                <p:nvPr/>
              </p:nvSpPr>
              <p:spPr>
                <a:xfrm>
                  <a:off x="3289036" y="4993418"/>
                  <a:ext cx="144270" cy="188023"/>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4</a:t>
                  </a:r>
                </a:p>
              </p:txBody>
            </p:sp>
            <p:sp>
              <p:nvSpPr>
                <p:cNvPr id="649" name="TextBox 648">
                  <a:extLst>
                    <a:ext uri="{FF2B5EF4-FFF2-40B4-BE49-F238E27FC236}">
                      <a16:creationId xmlns:a16="http://schemas.microsoft.com/office/drawing/2014/main" id="{F5319E3E-6C4D-4338-9AE1-4A7F69E11F06}"/>
                    </a:ext>
                  </a:extLst>
                </p:cNvPr>
                <p:cNvSpPr txBox="1"/>
                <p:nvPr/>
              </p:nvSpPr>
              <p:spPr>
                <a:xfrm>
                  <a:off x="3289036" y="4765241"/>
                  <a:ext cx="144270" cy="188023"/>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6</a:t>
                  </a:r>
                </a:p>
              </p:txBody>
            </p:sp>
            <p:sp>
              <p:nvSpPr>
                <p:cNvPr id="650" name="TextBox 649">
                  <a:extLst>
                    <a:ext uri="{FF2B5EF4-FFF2-40B4-BE49-F238E27FC236}">
                      <a16:creationId xmlns:a16="http://schemas.microsoft.com/office/drawing/2014/main" id="{0B17EB34-03E2-4C26-AB47-33DC55E73DE4}"/>
                    </a:ext>
                  </a:extLst>
                </p:cNvPr>
                <p:cNvSpPr txBox="1"/>
                <p:nvPr/>
              </p:nvSpPr>
              <p:spPr>
                <a:xfrm>
                  <a:off x="3289036" y="4308887"/>
                  <a:ext cx="144270" cy="188023"/>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10</a:t>
                  </a:r>
                </a:p>
              </p:txBody>
            </p:sp>
            <p:sp>
              <p:nvSpPr>
                <p:cNvPr id="651" name="TextBox 650">
                  <a:extLst>
                    <a:ext uri="{FF2B5EF4-FFF2-40B4-BE49-F238E27FC236}">
                      <a16:creationId xmlns:a16="http://schemas.microsoft.com/office/drawing/2014/main" id="{628FD572-148C-4517-A4D4-3EDBE90965E0}"/>
                    </a:ext>
                  </a:extLst>
                </p:cNvPr>
                <p:cNvSpPr txBox="1"/>
                <p:nvPr/>
              </p:nvSpPr>
              <p:spPr>
                <a:xfrm>
                  <a:off x="3289036" y="4537064"/>
                  <a:ext cx="144270" cy="188023"/>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8</a:t>
                  </a:r>
                </a:p>
              </p:txBody>
            </p:sp>
          </p:grpSp>
          <p:grpSp>
            <p:nvGrpSpPr>
              <p:cNvPr id="583" name="Group 582">
                <a:extLst>
                  <a:ext uri="{FF2B5EF4-FFF2-40B4-BE49-F238E27FC236}">
                    <a16:creationId xmlns:a16="http://schemas.microsoft.com/office/drawing/2014/main" id="{32CC5C73-1F23-478D-ACEA-98ACECB8F888}"/>
                  </a:ext>
                </a:extLst>
              </p:cNvPr>
              <p:cNvGrpSpPr/>
              <p:nvPr/>
            </p:nvGrpSpPr>
            <p:grpSpPr>
              <a:xfrm>
                <a:off x="3508302" y="4221007"/>
                <a:ext cx="54000" cy="1136768"/>
                <a:chOff x="3466660" y="4405295"/>
                <a:chExt cx="54000" cy="1136768"/>
              </a:xfrm>
            </p:grpSpPr>
            <p:cxnSp>
              <p:nvCxnSpPr>
                <p:cNvPr id="640" name="Straight Connector 639">
                  <a:extLst>
                    <a:ext uri="{FF2B5EF4-FFF2-40B4-BE49-F238E27FC236}">
                      <a16:creationId xmlns:a16="http://schemas.microsoft.com/office/drawing/2014/main" id="{3D7E3E60-82CB-4ABC-895A-A8534CA4EAC5}"/>
                    </a:ext>
                  </a:extLst>
                </p:cNvPr>
                <p:cNvCxnSpPr/>
                <p:nvPr/>
              </p:nvCxnSpPr>
              <p:spPr>
                <a:xfrm rot="5400000">
                  <a:off x="3493660" y="506035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1" name="Straight Connector 640">
                  <a:extLst>
                    <a:ext uri="{FF2B5EF4-FFF2-40B4-BE49-F238E27FC236}">
                      <a16:creationId xmlns:a16="http://schemas.microsoft.com/office/drawing/2014/main" id="{E169F4F3-A55F-45CC-BA1F-4C440EFF3EAA}"/>
                    </a:ext>
                  </a:extLst>
                </p:cNvPr>
                <p:cNvCxnSpPr/>
                <p:nvPr/>
              </p:nvCxnSpPr>
              <p:spPr>
                <a:xfrm rot="5400000">
                  <a:off x="3493660" y="4833003"/>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2" name="Straight Connector 641">
                  <a:extLst>
                    <a:ext uri="{FF2B5EF4-FFF2-40B4-BE49-F238E27FC236}">
                      <a16:creationId xmlns:a16="http://schemas.microsoft.com/office/drawing/2014/main" id="{15182766-550C-498D-A952-F09A4E639EA1}"/>
                    </a:ext>
                  </a:extLst>
                </p:cNvPr>
                <p:cNvCxnSpPr/>
                <p:nvPr/>
              </p:nvCxnSpPr>
              <p:spPr>
                <a:xfrm rot="5400000">
                  <a:off x="3493660" y="5287711"/>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3" name="Straight Connector 642">
                  <a:extLst>
                    <a:ext uri="{FF2B5EF4-FFF2-40B4-BE49-F238E27FC236}">
                      <a16:creationId xmlns:a16="http://schemas.microsoft.com/office/drawing/2014/main" id="{88C8B563-16CE-4AFB-8E5F-5EF0C100D4BC}"/>
                    </a:ext>
                  </a:extLst>
                </p:cNvPr>
                <p:cNvCxnSpPr/>
                <p:nvPr/>
              </p:nvCxnSpPr>
              <p:spPr>
                <a:xfrm rot="5400000">
                  <a:off x="3493660" y="5515063"/>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4" name="Straight Connector 643">
                  <a:extLst>
                    <a:ext uri="{FF2B5EF4-FFF2-40B4-BE49-F238E27FC236}">
                      <a16:creationId xmlns:a16="http://schemas.microsoft.com/office/drawing/2014/main" id="{74F3A3C2-862B-4524-8ABC-ADB221A91856}"/>
                    </a:ext>
                  </a:extLst>
                </p:cNvPr>
                <p:cNvCxnSpPr>
                  <a:cxnSpLocks/>
                </p:cNvCxnSpPr>
                <p:nvPr/>
              </p:nvCxnSpPr>
              <p:spPr>
                <a:xfrm rot="5400000">
                  <a:off x="3493660" y="437829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5" name="Straight Connector 644">
                  <a:extLst>
                    <a:ext uri="{FF2B5EF4-FFF2-40B4-BE49-F238E27FC236}">
                      <a16:creationId xmlns:a16="http://schemas.microsoft.com/office/drawing/2014/main" id="{166EDF57-E185-4EFC-BC9F-B20F3FD3E578}"/>
                    </a:ext>
                  </a:extLst>
                </p:cNvPr>
                <p:cNvCxnSpPr/>
                <p:nvPr/>
              </p:nvCxnSpPr>
              <p:spPr>
                <a:xfrm rot="5400000">
                  <a:off x="3493660" y="460564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84" name="Group 583">
                <a:extLst>
                  <a:ext uri="{FF2B5EF4-FFF2-40B4-BE49-F238E27FC236}">
                    <a16:creationId xmlns:a16="http://schemas.microsoft.com/office/drawing/2014/main" id="{FCE73D32-18E7-4407-8C8E-EAD457A2776F}"/>
                  </a:ext>
                </a:extLst>
              </p:cNvPr>
              <p:cNvGrpSpPr/>
              <p:nvPr/>
            </p:nvGrpSpPr>
            <p:grpSpPr>
              <a:xfrm>
                <a:off x="5026209" y="5171853"/>
                <a:ext cx="76508" cy="96799"/>
                <a:chOff x="4059939" y="3018509"/>
                <a:chExt cx="76508" cy="247949"/>
              </a:xfrm>
            </p:grpSpPr>
            <p:cxnSp>
              <p:nvCxnSpPr>
                <p:cNvPr id="637" name="Straight Connector 636">
                  <a:extLst>
                    <a:ext uri="{FF2B5EF4-FFF2-40B4-BE49-F238E27FC236}">
                      <a16:creationId xmlns:a16="http://schemas.microsoft.com/office/drawing/2014/main" id="{5515A025-5B93-4A7B-A9B3-09E559F0D66F}"/>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8" name="Straight Connector 637">
                  <a:extLst>
                    <a:ext uri="{FF2B5EF4-FFF2-40B4-BE49-F238E27FC236}">
                      <a16:creationId xmlns:a16="http://schemas.microsoft.com/office/drawing/2014/main" id="{56603103-97B8-4DE4-BB26-B3BAC30AAEAB}"/>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9" name="Straight Connector 638">
                  <a:extLst>
                    <a:ext uri="{FF2B5EF4-FFF2-40B4-BE49-F238E27FC236}">
                      <a16:creationId xmlns:a16="http://schemas.microsoft.com/office/drawing/2014/main" id="{276D855F-5802-45F0-BB40-9373E87F1FA8}"/>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5" name="Diamond 584">
                <a:extLst>
                  <a:ext uri="{FF2B5EF4-FFF2-40B4-BE49-F238E27FC236}">
                    <a16:creationId xmlns:a16="http://schemas.microsoft.com/office/drawing/2014/main" id="{164E5FF5-6CE5-4F2B-810C-99485545B80F}"/>
                  </a:ext>
                </a:extLst>
              </p:cNvPr>
              <p:cNvSpPr/>
              <p:nvPr/>
            </p:nvSpPr>
            <p:spPr>
              <a:xfrm rot="18900000">
                <a:off x="5026209" y="5182452"/>
                <a:ext cx="76508" cy="75600"/>
              </a:xfrm>
              <a:prstGeom prst="diamond">
                <a:avLst/>
              </a:prstGeom>
              <a:solidFill>
                <a:srgbClr val="00A8E1"/>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86" name="Group 585">
                <a:extLst>
                  <a:ext uri="{FF2B5EF4-FFF2-40B4-BE49-F238E27FC236}">
                    <a16:creationId xmlns:a16="http://schemas.microsoft.com/office/drawing/2014/main" id="{D7D45FB2-FF2D-4272-B953-B9CE85090126}"/>
                  </a:ext>
                </a:extLst>
              </p:cNvPr>
              <p:cNvGrpSpPr/>
              <p:nvPr/>
            </p:nvGrpSpPr>
            <p:grpSpPr>
              <a:xfrm>
                <a:off x="4972028" y="4467390"/>
                <a:ext cx="76508" cy="129872"/>
                <a:chOff x="3952814" y="3018509"/>
                <a:chExt cx="76508" cy="247949"/>
              </a:xfrm>
              <a:effectLst/>
            </p:grpSpPr>
            <p:cxnSp>
              <p:nvCxnSpPr>
                <p:cNvPr id="634" name="Straight Connector 633">
                  <a:extLst>
                    <a:ext uri="{FF2B5EF4-FFF2-40B4-BE49-F238E27FC236}">
                      <a16:creationId xmlns:a16="http://schemas.microsoft.com/office/drawing/2014/main" id="{6FCC891D-C984-4DC6-BE9E-988A84D38DEC}"/>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a:extLst>
                    <a:ext uri="{FF2B5EF4-FFF2-40B4-BE49-F238E27FC236}">
                      <a16:creationId xmlns:a16="http://schemas.microsoft.com/office/drawing/2014/main" id="{3454D2F0-F61A-479F-8BC0-F82568F1F5D8}"/>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6" name="Straight Connector 635">
                  <a:extLst>
                    <a:ext uri="{FF2B5EF4-FFF2-40B4-BE49-F238E27FC236}">
                      <a16:creationId xmlns:a16="http://schemas.microsoft.com/office/drawing/2014/main" id="{A330B731-18DD-42FC-A4D7-75CEF9C8C96C}"/>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7" name="Oval 586">
                <a:extLst>
                  <a:ext uri="{FF2B5EF4-FFF2-40B4-BE49-F238E27FC236}">
                    <a16:creationId xmlns:a16="http://schemas.microsoft.com/office/drawing/2014/main" id="{478FB2FB-7F1D-4285-963B-F5A951F863D9}"/>
                  </a:ext>
                </a:extLst>
              </p:cNvPr>
              <p:cNvSpPr/>
              <p:nvPr/>
            </p:nvSpPr>
            <p:spPr>
              <a:xfrm rot="16200000">
                <a:off x="4974282" y="4496327"/>
                <a:ext cx="72000" cy="7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88" name="Group 587">
                <a:extLst>
                  <a:ext uri="{FF2B5EF4-FFF2-40B4-BE49-F238E27FC236}">
                    <a16:creationId xmlns:a16="http://schemas.microsoft.com/office/drawing/2014/main" id="{9B6A684F-00D6-490B-9F98-F772890F2266}"/>
                  </a:ext>
                </a:extLst>
              </p:cNvPr>
              <p:cNvGrpSpPr/>
              <p:nvPr/>
            </p:nvGrpSpPr>
            <p:grpSpPr>
              <a:xfrm flipV="1">
                <a:off x="5813609" y="5128403"/>
                <a:ext cx="76508" cy="88357"/>
                <a:chOff x="4059939" y="3018509"/>
                <a:chExt cx="76508" cy="247949"/>
              </a:xfrm>
            </p:grpSpPr>
            <p:cxnSp>
              <p:nvCxnSpPr>
                <p:cNvPr id="631" name="Straight Connector 630">
                  <a:extLst>
                    <a:ext uri="{FF2B5EF4-FFF2-40B4-BE49-F238E27FC236}">
                      <a16:creationId xmlns:a16="http://schemas.microsoft.com/office/drawing/2014/main" id="{AA75634F-0C8C-474B-9FC8-FB20A436A9B1}"/>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2" name="Straight Connector 631">
                  <a:extLst>
                    <a:ext uri="{FF2B5EF4-FFF2-40B4-BE49-F238E27FC236}">
                      <a16:creationId xmlns:a16="http://schemas.microsoft.com/office/drawing/2014/main" id="{EDFEA016-FE98-4200-B020-8A3E5F725125}"/>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3" name="Straight Connector 632">
                  <a:extLst>
                    <a:ext uri="{FF2B5EF4-FFF2-40B4-BE49-F238E27FC236}">
                      <a16:creationId xmlns:a16="http://schemas.microsoft.com/office/drawing/2014/main" id="{33BB524C-2350-48D9-9B76-CF5388F7887D}"/>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9" name="Diamond 588">
                <a:extLst>
                  <a:ext uri="{FF2B5EF4-FFF2-40B4-BE49-F238E27FC236}">
                    <a16:creationId xmlns:a16="http://schemas.microsoft.com/office/drawing/2014/main" id="{33CE7A62-9E42-4C1B-9532-665EBC885473}"/>
                  </a:ext>
                </a:extLst>
              </p:cNvPr>
              <p:cNvSpPr/>
              <p:nvPr/>
            </p:nvSpPr>
            <p:spPr>
              <a:xfrm rot="18900000">
                <a:off x="5813610" y="5134781"/>
                <a:ext cx="76508" cy="75600"/>
              </a:xfrm>
              <a:prstGeom prst="diamond">
                <a:avLst/>
              </a:prstGeom>
              <a:solidFill>
                <a:srgbClr val="00A8E1"/>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90" name="Group 589">
                <a:extLst>
                  <a:ext uri="{FF2B5EF4-FFF2-40B4-BE49-F238E27FC236}">
                    <a16:creationId xmlns:a16="http://schemas.microsoft.com/office/drawing/2014/main" id="{1EEB0B0A-201D-4AD4-B0A9-B77C8FA768F6}"/>
                  </a:ext>
                </a:extLst>
              </p:cNvPr>
              <p:cNvGrpSpPr/>
              <p:nvPr/>
            </p:nvGrpSpPr>
            <p:grpSpPr>
              <a:xfrm>
                <a:off x="5757046" y="4407265"/>
                <a:ext cx="76508" cy="150310"/>
                <a:chOff x="3952814" y="3018509"/>
                <a:chExt cx="76508" cy="247949"/>
              </a:xfrm>
              <a:effectLst/>
            </p:grpSpPr>
            <p:cxnSp>
              <p:nvCxnSpPr>
                <p:cNvPr id="628" name="Straight Connector 627">
                  <a:extLst>
                    <a:ext uri="{FF2B5EF4-FFF2-40B4-BE49-F238E27FC236}">
                      <a16:creationId xmlns:a16="http://schemas.microsoft.com/office/drawing/2014/main" id="{836C9FA5-D516-46B1-9C51-2F54BF43BE68}"/>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9" name="Straight Connector 628">
                  <a:extLst>
                    <a:ext uri="{FF2B5EF4-FFF2-40B4-BE49-F238E27FC236}">
                      <a16:creationId xmlns:a16="http://schemas.microsoft.com/office/drawing/2014/main" id="{B947618A-6C0B-4968-913F-366470F9A7A9}"/>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0" name="Straight Connector 629">
                  <a:extLst>
                    <a:ext uri="{FF2B5EF4-FFF2-40B4-BE49-F238E27FC236}">
                      <a16:creationId xmlns:a16="http://schemas.microsoft.com/office/drawing/2014/main" id="{DF97F8CE-C255-4FB0-A695-4C33FFAF1378}"/>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91" name="Oval 590">
                <a:extLst>
                  <a:ext uri="{FF2B5EF4-FFF2-40B4-BE49-F238E27FC236}">
                    <a16:creationId xmlns:a16="http://schemas.microsoft.com/office/drawing/2014/main" id="{32AA0F60-6448-48DE-9F67-2C1561BF9086}"/>
                  </a:ext>
                </a:extLst>
              </p:cNvPr>
              <p:cNvSpPr/>
              <p:nvPr/>
            </p:nvSpPr>
            <p:spPr>
              <a:xfrm rot="16200000">
                <a:off x="5759300" y="4446421"/>
                <a:ext cx="72000" cy="7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92" name="Group 591">
                <a:extLst>
                  <a:ext uri="{FF2B5EF4-FFF2-40B4-BE49-F238E27FC236}">
                    <a16:creationId xmlns:a16="http://schemas.microsoft.com/office/drawing/2014/main" id="{499B6026-B220-465E-AF8D-5924DACD2E60}"/>
                  </a:ext>
                </a:extLst>
              </p:cNvPr>
              <p:cNvGrpSpPr/>
              <p:nvPr/>
            </p:nvGrpSpPr>
            <p:grpSpPr>
              <a:xfrm>
                <a:off x="4005446" y="5110727"/>
                <a:ext cx="76508" cy="85968"/>
                <a:chOff x="4059939" y="3018509"/>
                <a:chExt cx="76508" cy="247949"/>
              </a:xfrm>
            </p:grpSpPr>
            <p:cxnSp>
              <p:nvCxnSpPr>
                <p:cNvPr id="625" name="Straight Connector 624">
                  <a:extLst>
                    <a:ext uri="{FF2B5EF4-FFF2-40B4-BE49-F238E27FC236}">
                      <a16:creationId xmlns:a16="http://schemas.microsoft.com/office/drawing/2014/main" id="{13C233E7-28F6-4EB8-9122-8F2827BFEAA6}"/>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6" name="Straight Connector 625">
                  <a:extLst>
                    <a:ext uri="{FF2B5EF4-FFF2-40B4-BE49-F238E27FC236}">
                      <a16:creationId xmlns:a16="http://schemas.microsoft.com/office/drawing/2014/main" id="{07D44C01-7CAA-48A5-B8E2-DB122103B1B0}"/>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7" name="Straight Connector 626">
                  <a:extLst>
                    <a:ext uri="{FF2B5EF4-FFF2-40B4-BE49-F238E27FC236}">
                      <a16:creationId xmlns:a16="http://schemas.microsoft.com/office/drawing/2014/main" id="{2065E517-8783-40B2-9A98-599D933038B4}"/>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93" name="Diamond 592">
                <a:extLst>
                  <a:ext uri="{FF2B5EF4-FFF2-40B4-BE49-F238E27FC236}">
                    <a16:creationId xmlns:a16="http://schemas.microsoft.com/office/drawing/2014/main" id="{107C2508-F18D-4833-8470-1C3206AA4ED5}"/>
                  </a:ext>
                </a:extLst>
              </p:cNvPr>
              <p:cNvSpPr/>
              <p:nvPr/>
            </p:nvSpPr>
            <p:spPr>
              <a:xfrm rot="18900000">
                <a:off x="4005447" y="5115911"/>
                <a:ext cx="76508" cy="75600"/>
              </a:xfrm>
              <a:prstGeom prst="diamond">
                <a:avLst/>
              </a:prstGeom>
              <a:solidFill>
                <a:srgbClr val="00A8E1"/>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94" name="Group 593">
                <a:extLst>
                  <a:ext uri="{FF2B5EF4-FFF2-40B4-BE49-F238E27FC236}">
                    <a16:creationId xmlns:a16="http://schemas.microsoft.com/office/drawing/2014/main" id="{B0C5CA29-5575-4327-88AF-01906016E45E}"/>
                  </a:ext>
                </a:extLst>
              </p:cNvPr>
              <p:cNvGrpSpPr/>
              <p:nvPr/>
            </p:nvGrpSpPr>
            <p:grpSpPr>
              <a:xfrm>
                <a:off x="3948884" y="4497867"/>
                <a:ext cx="76508" cy="121619"/>
                <a:chOff x="3952814" y="3018509"/>
                <a:chExt cx="76508" cy="247949"/>
              </a:xfrm>
              <a:effectLst/>
            </p:grpSpPr>
            <p:cxnSp>
              <p:nvCxnSpPr>
                <p:cNvPr id="622" name="Straight Connector 621">
                  <a:extLst>
                    <a:ext uri="{FF2B5EF4-FFF2-40B4-BE49-F238E27FC236}">
                      <a16:creationId xmlns:a16="http://schemas.microsoft.com/office/drawing/2014/main" id="{E42EFAE5-F475-4E6D-94C1-6349AA7F8136}"/>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3" name="Straight Connector 622">
                  <a:extLst>
                    <a:ext uri="{FF2B5EF4-FFF2-40B4-BE49-F238E27FC236}">
                      <a16:creationId xmlns:a16="http://schemas.microsoft.com/office/drawing/2014/main" id="{63B2732E-5679-4EA0-9BDD-702DCAC89033}"/>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4" name="Straight Connector 623">
                  <a:extLst>
                    <a:ext uri="{FF2B5EF4-FFF2-40B4-BE49-F238E27FC236}">
                      <a16:creationId xmlns:a16="http://schemas.microsoft.com/office/drawing/2014/main" id="{1479D279-12D3-4024-B3AD-023E797DAB76}"/>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95" name="Oval 594">
                <a:extLst>
                  <a:ext uri="{FF2B5EF4-FFF2-40B4-BE49-F238E27FC236}">
                    <a16:creationId xmlns:a16="http://schemas.microsoft.com/office/drawing/2014/main" id="{D9FD75FD-4FDE-4E78-8BB4-0884019F33C4}"/>
                  </a:ext>
                </a:extLst>
              </p:cNvPr>
              <p:cNvSpPr/>
              <p:nvPr/>
            </p:nvSpPr>
            <p:spPr>
              <a:xfrm rot="16200000">
                <a:off x="3951138" y="4522677"/>
                <a:ext cx="72000" cy="7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96" name="Group 595">
                <a:extLst>
                  <a:ext uri="{FF2B5EF4-FFF2-40B4-BE49-F238E27FC236}">
                    <a16:creationId xmlns:a16="http://schemas.microsoft.com/office/drawing/2014/main" id="{BCB988A3-C4A7-4E39-8620-B1956C4F656B}"/>
                  </a:ext>
                </a:extLst>
              </p:cNvPr>
              <p:cNvGrpSpPr/>
              <p:nvPr/>
            </p:nvGrpSpPr>
            <p:grpSpPr>
              <a:xfrm>
                <a:off x="3580314" y="4493238"/>
                <a:ext cx="133071" cy="120038"/>
                <a:chOff x="3569472" y="4493238"/>
                <a:chExt cx="133071" cy="120038"/>
              </a:xfrm>
            </p:grpSpPr>
            <p:grpSp>
              <p:nvGrpSpPr>
                <p:cNvPr id="612" name="Group 611">
                  <a:extLst>
                    <a:ext uri="{FF2B5EF4-FFF2-40B4-BE49-F238E27FC236}">
                      <a16:creationId xmlns:a16="http://schemas.microsoft.com/office/drawing/2014/main" id="{D5949816-916E-41E9-AD58-CE17574B232C}"/>
                    </a:ext>
                  </a:extLst>
                </p:cNvPr>
                <p:cNvGrpSpPr/>
                <p:nvPr/>
              </p:nvGrpSpPr>
              <p:grpSpPr>
                <a:xfrm>
                  <a:off x="3626034" y="4493238"/>
                  <a:ext cx="76508" cy="120038"/>
                  <a:chOff x="4059939" y="3018509"/>
                  <a:chExt cx="76508" cy="247949"/>
                </a:xfrm>
              </p:grpSpPr>
              <p:cxnSp>
                <p:nvCxnSpPr>
                  <p:cNvPr id="619" name="Straight Connector 618">
                    <a:extLst>
                      <a:ext uri="{FF2B5EF4-FFF2-40B4-BE49-F238E27FC236}">
                        <a16:creationId xmlns:a16="http://schemas.microsoft.com/office/drawing/2014/main" id="{2851A44A-A9B8-44D1-91DE-99823401701C}"/>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0" name="Straight Connector 619">
                    <a:extLst>
                      <a:ext uri="{FF2B5EF4-FFF2-40B4-BE49-F238E27FC236}">
                        <a16:creationId xmlns:a16="http://schemas.microsoft.com/office/drawing/2014/main" id="{4A4D2F28-8E19-4D2B-A84A-6F046161D550}"/>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1" name="Straight Connector 620">
                    <a:extLst>
                      <a:ext uri="{FF2B5EF4-FFF2-40B4-BE49-F238E27FC236}">
                        <a16:creationId xmlns:a16="http://schemas.microsoft.com/office/drawing/2014/main" id="{C5285A5A-9C1B-42EB-9236-9C2CD88200E5}"/>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13" name="Diamond 612">
                  <a:extLst>
                    <a:ext uri="{FF2B5EF4-FFF2-40B4-BE49-F238E27FC236}">
                      <a16:creationId xmlns:a16="http://schemas.microsoft.com/office/drawing/2014/main" id="{0BF06022-D484-439B-9FCA-B22F1D2C0EFB}"/>
                    </a:ext>
                  </a:extLst>
                </p:cNvPr>
                <p:cNvSpPr/>
                <p:nvPr/>
              </p:nvSpPr>
              <p:spPr>
                <a:xfrm rot="18900000">
                  <a:off x="3626035" y="4515457"/>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14" name="Group 613">
                  <a:extLst>
                    <a:ext uri="{FF2B5EF4-FFF2-40B4-BE49-F238E27FC236}">
                      <a16:creationId xmlns:a16="http://schemas.microsoft.com/office/drawing/2014/main" id="{E1E83BF0-487A-4A2B-9F88-9FA11E0E22B8}"/>
                    </a:ext>
                  </a:extLst>
                </p:cNvPr>
                <p:cNvGrpSpPr/>
                <p:nvPr/>
              </p:nvGrpSpPr>
              <p:grpSpPr>
                <a:xfrm>
                  <a:off x="3569472" y="4493238"/>
                  <a:ext cx="76508" cy="119899"/>
                  <a:chOff x="3952814" y="3018509"/>
                  <a:chExt cx="76508" cy="247949"/>
                </a:xfrm>
                <a:effectLst/>
              </p:grpSpPr>
              <p:cxnSp>
                <p:nvCxnSpPr>
                  <p:cNvPr id="616" name="Straight Connector 615">
                    <a:extLst>
                      <a:ext uri="{FF2B5EF4-FFF2-40B4-BE49-F238E27FC236}">
                        <a16:creationId xmlns:a16="http://schemas.microsoft.com/office/drawing/2014/main" id="{C1164468-9BAB-49DA-AB47-5E15FF021182}"/>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7" name="Straight Connector 616">
                    <a:extLst>
                      <a:ext uri="{FF2B5EF4-FFF2-40B4-BE49-F238E27FC236}">
                        <a16:creationId xmlns:a16="http://schemas.microsoft.com/office/drawing/2014/main" id="{5DA40493-2CE6-4E30-A008-524FF2A18205}"/>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8" name="Straight Connector 617">
                    <a:extLst>
                      <a:ext uri="{FF2B5EF4-FFF2-40B4-BE49-F238E27FC236}">
                        <a16:creationId xmlns:a16="http://schemas.microsoft.com/office/drawing/2014/main" id="{F6506B3C-5230-45DF-9752-1300BA2ACDE6}"/>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15" name="Oval 614">
                  <a:extLst>
                    <a:ext uri="{FF2B5EF4-FFF2-40B4-BE49-F238E27FC236}">
                      <a16:creationId xmlns:a16="http://schemas.microsoft.com/office/drawing/2014/main" id="{A5BAB3D8-C37A-4543-BD25-C8C46A8F52BD}"/>
                    </a:ext>
                  </a:extLst>
                </p:cNvPr>
                <p:cNvSpPr/>
                <p:nvPr/>
              </p:nvSpPr>
              <p:spPr>
                <a:xfrm rot="16200000">
                  <a:off x="3571726" y="4518130"/>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597" name="TextBox 596">
                <a:extLst>
                  <a:ext uri="{FF2B5EF4-FFF2-40B4-BE49-F238E27FC236}">
                    <a16:creationId xmlns:a16="http://schemas.microsoft.com/office/drawing/2014/main" id="{691B1035-16E5-46D8-9579-9F6FF55B34DC}"/>
                  </a:ext>
                </a:extLst>
              </p:cNvPr>
              <p:cNvSpPr txBox="1"/>
              <p:nvPr/>
            </p:nvSpPr>
            <p:spPr>
              <a:xfrm>
                <a:off x="3558148" y="5605126"/>
                <a:ext cx="2420352"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Months from randomisation</a:t>
                </a:r>
              </a:p>
            </p:txBody>
          </p:sp>
          <p:grpSp>
            <p:nvGrpSpPr>
              <p:cNvPr id="598" name="Group 597">
                <a:extLst>
                  <a:ext uri="{FF2B5EF4-FFF2-40B4-BE49-F238E27FC236}">
                    <a16:creationId xmlns:a16="http://schemas.microsoft.com/office/drawing/2014/main" id="{90ECCAE7-A413-4139-9DDD-C98A6C2F6491}"/>
                  </a:ext>
                </a:extLst>
              </p:cNvPr>
              <p:cNvGrpSpPr/>
              <p:nvPr/>
            </p:nvGrpSpPr>
            <p:grpSpPr>
              <a:xfrm>
                <a:off x="3508699" y="5454672"/>
                <a:ext cx="2493808" cy="264184"/>
                <a:chOff x="619474" y="3500299"/>
                <a:chExt cx="2493808" cy="261630"/>
              </a:xfrm>
            </p:grpSpPr>
            <p:sp>
              <p:nvSpPr>
                <p:cNvPr id="607" name="TextBox 606">
                  <a:extLst>
                    <a:ext uri="{FF2B5EF4-FFF2-40B4-BE49-F238E27FC236}">
                      <a16:creationId xmlns:a16="http://schemas.microsoft.com/office/drawing/2014/main" id="{8B532DB9-D2C8-4B95-9333-8E09404C088C}"/>
                    </a:ext>
                  </a:extLst>
                </p:cNvPr>
                <p:cNvSpPr txBox="1"/>
                <p:nvPr/>
              </p:nvSpPr>
              <p:spPr>
                <a:xfrm>
                  <a:off x="1683877" y="3500310"/>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72727"/>
                      </a:solidFill>
                      <a:effectLst/>
                      <a:uLnTx/>
                      <a:uFillTx/>
                      <a:latin typeface="Poppins Light"/>
                      <a:ea typeface="+mn-ea"/>
                      <a:cs typeface="+mn-cs"/>
                    </a:rPr>
                    <a:t>12</a:t>
                  </a:r>
                  <a:endParaRPr kumimoji="0" lang="en-GB" sz="11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608" name="TextBox 607">
                  <a:extLst>
                    <a:ext uri="{FF2B5EF4-FFF2-40B4-BE49-F238E27FC236}">
                      <a16:creationId xmlns:a16="http://schemas.microsoft.com/office/drawing/2014/main" id="{A71D795C-8534-44B4-9E8D-9965F86356BB}"/>
                    </a:ext>
                  </a:extLst>
                </p:cNvPr>
                <p:cNvSpPr txBox="1"/>
                <p:nvPr/>
              </p:nvSpPr>
              <p:spPr>
                <a:xfrm>
                  <a:off x="2234112" y="3500310"/>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18</a:t>
                  </a:r>
                </a:p>
              </p:txBody>
            </p:sp>
            <p:sp>
              <p:nvSpPr>
                <p:cNvPr id="609" name="TextBox 608">
                  <a:extLst>
                    <a:ext uri="{FF2B5EF4-FFF2-40B4-BE49-F238E27FC236}">
                      <a16:creationId xmlns:a16="http://schemas.microsoft.com/office/drawing/2014/main" id="{AEEDA35A-60A1-48C9-887E-B383512192FD}"/>
                    </a:ext>
                  </a:extLst>
                </p:cNvPr>
                <p:cNvSpPr txBox="1"/>
                <p:nvPr/>
              </p:nvSpPr>
              <p:spPr>
                <a:xfrm>
                  <a:off x="2784346" y="3500310"/>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24</a:t>
                  </a:r>
                </a:p>
              </p:txBody>
            </p:sp>
            <p:sp>
              <p:nvSpPr>
                <p:cNvPr id="610" name="TextBox 609">
                  <a:extLst>
                    <a:ext uri="{FF2B5EF4-FFF2-40B4-BE49-F238E27FC236}">
                      <a16:creationId xmlns:a16="http://schemas.microsoft.com/office/drawing/2014/main" id="{32698A09-27CF-4AA8-8727-FAEC9DF4AE49}"/>
                    </a:ext>
                  </a:extLst>
                </p:cNvPr>
                <p:cNvSpPr txBox="1"/>
                <p:nvPr/>
              </p:nvSpPr>
              <p:spPr>
                <a:xfrm>
                  <a:off x="1169709" y="3500299"/>
                  <a:ext cx="256802"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6</a:t>
                  </a:r>
                </a:p>
              </p:txBody>
            </p:sp>
            <p:sp>
              <p:nvSpPr>
                <p:cNvPr id="611" name="TextBox 610">
                  <a:extLst>
                    <a:ext uri="{FF2B5EF4-FFF2-40B4-BE49-F238E27FC236}">
                      <a16:creationId xmlns:a16="http://schemas.microsoft.com/office/drawing/2014/main" id="{C6F2FF6F-10EB-4FF6-AF79-3E2AF9610BF1}"/>
                    </a:ext>
                  </a:extLst>
                </p:cNvPr>
                <p:cNvSpPr txBox="1"/>
                <p:nvPr/>
              </p:nvSpPr>
              <p:spPr>
                <a:xfrm>
                  <a:off x="619474" y="3500319"/>
                  <a:ext cx="256802"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0</a:t>
                  </a:r>
                </a:p>
              </p:txBody>
            </p:sp>
          </p:grpSp>
          <p:sp>
            <p:nvSpPr>
              <p:cNvPr id="599" name="TextBox 598">
                <a:extLst>
                  <a:ext uri="{FF2B5EF4-FFF2-40B4-BE49-F238E27FC236}">
                    <a16:creationId xmlns:a16="http://schemas.microsoft.com/office/drawing/2014/main" id="{59C25B27-2821-4967-8927-6B6016B6AD4F}"/>
                  </a:ext>
                </a:extLst>
              </p:cNvPr>
              <p:cNvSpPr txBox="1"/>
              <p:nvPr/>
            </p:nvSpPr>
            <p:spPr>
              <a:xfrm rot="16200000">
                <a:off x="2623110" y="4712881"/>
                <a:ext cx="1153028" cy="169277"/>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err="1">
                    <a:ln>
                      <a:noFill/>
                    </a:ln>
                    <a:solidFill>
                      <a:srgbClr val="272727"/>
                    </a:solidFill>
                    <a:effectLst/>
                    <a:uLnTx/>
                    <a:uFillTx/>
                    <a:latin typeface="Poppins Light"/>
                    <a:ea typeface="+mn-ea"/>
                    <a:cs typeface="+mn-cs"/>
                  </a:rPr>
                  <a:t>FSH</a:t>
                </a:r>
                <a:r>
                  <a:rPr kumimoji="0" lang="en-GB" sz="1050" b="1" i="0" u="none" strike="noStrike" kern="1200" cap="none" spc="0" normalizeH="0" baseline="0" noProof="0" dirty="0">
                    <a:ln>
                      <a:noFill/>
                    </a:ln>
                    <a:solidFill>
                      <a:srgbClr val="272727"/>
                    </a:solidFill>
                    <a:effectLst/>
                    <a:uLnTx/>
                    <a:uFillTx/>
                    <a:latin typeface="Poppins Light"/>
                    <a:ea typeface="+mn-ea"/>
                    <a:cs typeface="+mn-cs"/>
                  </a:rPr>
                  <a:t> (IU/L)</a:t>
                </a:r>
              </a:p>
            </p:txBody>
          </p:sp>
          <p:sp>
            <p:nvSpPr>
              <p:cNvPr id="600" name="Freeform: Shape 599">
                <a:extLst>
                  <a:ext uri="{FF2B5EF4-FFF2-40B4-BE49-F238E27FC236}">
                    <a16:creationId xmlns:a16="http://schemas.microsoft.com/office/drawing/2014/main" id="{E4BABAAA-91A4-4026-90DD-381BD1474E41}"/>
                  </a:ext>
                </a:extLst>
              </p:cNvPr>
              <p:cNvSpPr/>
              <p:nvPr/>
            </p:nvSpPr>
            <p:spPr>
              <a:xfrm>
                <a:off x="3558147" y="4221007"/>
                <a:ext cx="2279607" cy="1234403"/>
              </a:xfrm>
              <a:custGeom>
                <a:avLst/>
                <a:gdLst>
                  <a:gd name="connsiteX0" fmla="*/ 0 w 2275049"/>
                  <a:gd name="connsiteY0" fmla="*/ 0 h 933564"/>
                  <a:gd name="connsiteX1" fmla="*/ 0 w 2275049"/>
                  <a:gd name="connsiteY1" fmla="*/ 933564 h 933564"/>
                  <a:gd name="connsiteX2" fmla="*/ 2275049 w 2275049"/>
                  <a:gd name="connsiteY2" fmla="*/ 933564 h 933564"/>
                </a:gdLst>
                <a:ahLst/>
                <a:cxnLst>
                  <a:cxn ang="0">
                    <a:pos x="connsiteX0" y="connsiteY0"/>
                  </a:cxn>
                  <a:cxn ang="0">
                    <a:pos x="connsiteX1" y="connsiteY1"/>
                  </a:cxn>
                  <a:cxn ang="0">
                    <a:pos x="connsiteX2" y="connsiteY2"/>
                  </a:cxn>
                </a:cxnLst>
                <a:rect l="l" t="t" r="r" b="b"/>
                <a:pathLst>
                  <a:path w="2275049" h="933564">
                    <a:moveTo>
                      <a:pt x="0" y="0"/>
                    </a:moveTo>
                    <a:lnTo>
                      <a:pt x="0" y="933564"/>
                    </a:lnTo>
                    <a:lnTo>
                      <a:pt x="2275049" y="933564"/>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601" name="Group 600">
                <a:extLst>
                  <a:ext uri="{FF2B5EF4-FFF2-40B4-BE49-F238E27FC236}">
                    <a16:creationId xmlns:a16="http://schemas.microsoft.com/office/drawing/2014/main" id="{2E179AAA-18F2-4DF0-BECF-E5D5E7819373}"/>
                  </a:ext>
                </a:extLst>
              </p:cNvPr>
              <p:cNvGrpSpPr/>
              <p:nvPr/>
            </p:nvGrpSpPr>
            <p:grpSpPr>
              <a:xfrm>
                <a:off x="3633390" y="5452062"/>
                <a:ext cx="2204364" cy="59980"/>
                <a:chOff x="744165" y="3536348"/>
                <a:chExt cx="2204364" cy="54000"/>
              </a:xfrm>
            </p:grpSpPr>
            <p:cxnSp>
              <p:nvCxnSpPr>
                <p:cNvPr id="602" name="Straight Connector 601">
                  <a:extLst>
                    <a:ext uri="{FF2B5EF4-FFF2-40B4-BE49-F238E27FC236}">
                      <a16:creationId xmlns:a16="http://schemas.microsoft.com/office/drawing/2014/main" id="{7F55FAC3-CEFB-4C03-84AE-03577FAFA9D7}"/>
                    </a:ext>
                  </a:extLst>
                </p:cNvPr>
                <p:cNvCxnSpPr/>
                <p:nvPr/>
              </p:nvCxnSpPr>
              <p:spPr>
                <a:xfrm>
                  <a:off x="1295256"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a:extLst>
                    <a:ext uri="{FF2B5EF4-FFF2-40B4-BE49-F238E27FC236}">
                      <a16:creationId xmlns:a16="http://schemas.microsoft.com/office/drawing/2014/main" id="{0769878C-D1CD-4DDE-BF04-70B73F378942}"/>
                    </a:ext>
                  </a:extLst>
                </p:cNvPr>
                <p:cNvCxnSpPr/>
                <p:nvPr/>
              </p:nvCxnSpPr>
              <p:spPr>
                <a:xfrm>
                  <a:off x="1846347"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4" name="Straight Connector 603">
                  <a:extLst>
                    <a:ext uri="{FF2B5EF4-FFF2-40B4-BE49-F238E27FC236}">
                      <a16:creationId xmlns:a16="http://schemas.microsoft.com/office/drawing/2014/main" id="{D71DB0A0-88DA-4967-9A2C-A550752347D6}"/>
                    </a:ext>
                  </a:extLst>
                </p:cNvPr>
                <p:cNvCxnSpPr/>
                <p:nvPr/>
              </p:nvCxnSpPr>
              <p:spPr>
                <a:xfrm>
                  <a:off x="2397438"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a:extLst>
                    <a:ext uri="{FF2B5EF4-FFF2-40B4-BE49-F238E27FC236}">
                      <a16:creationId xmlns:a16="http://schemas.microsoft.com/office/drawing/2014/main" id="{C040F9B5-F491-4BA6-8A6A-74D04AD8CFB6}"/>
                    </a:ext>
                  </a:extLst>
                </p:cNvPr>
                <p:cNvCxnSpPr/>
                <p:nvPr/>
              </p:nvCxnSpPr>
              <p:spPr>
                <a:xfrm>
                  <a:off x="2948529"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6" name="Straight Connector 605">
                  <a:extLst>
                    <a:ext uri="{FF2B5EF4-FFF2-40B4-BE49-F238E27FC236}">
                      <a16:creationId xmlns:a16="http://schemas.microsoft.com/office/drawing/2014/main" id="{71CE6AE5-B693-46F8-916E-A34D258CA26D}"/>
                    </a:ext>
                  </a:extLst>
                </p:cNvPr>
                <p:cNvCxnSpPr>
                  <a:cxnSpLocks/>
                </p:cNvCxnSpPr>
                <p:nvPr/>
              </p:nvCxnSpPr>
              <p:spPr>
                <a:xfrm>
                  <a:off x="744165"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436" name="Group 435">
              <a:extLst>
                <a:ext uri="{FF2B5EF4-FFF2-40B4-BE49-F238E27FC236}">
                  <a16:creationId xmlns:a16="http://schemas.microsoft.com/office/drawing/2014/main" id="{C4DE00DD-ED50-42AF-A8F2-3B4848877625}"/>
                </a:ext>
              </a:extLst>
            </p:cNvPr>
            <p:cNvGrpSpPr/>
            <p:nvPr/>
          </p:nvGrpSpPr>
          <p:grpSpPr>
            <a:xfrm>
              <a:off x="5975858" y="2071442"/>
              <a:ext cx="2945692" cy="1681760"/>
              <a:chOff x="6022240" y="2186456"/>
              <a:chExt cx="2945692" cy="1681760"/>
            </a:xfrm>
          </p:grpSpPr>
          <p:grpSp>
            <p:nvGrpSpPr>
              <p:cNvPr id="517" name="Group 516">
                <a:extLst>
                  <a:ext uri="{FF2B5EF4-FFF2-40B4-BE49-F238E27FC236}">
                    <a16:creationId xmlns:a16="http://schemas.microsoft.com/office/drawing/2014/main" id="{2B8CB3CF-459F-47C0-B7EA-5D40A3DA5C26}"/>
                  </a:ext>
                </a:extLst>
              </p:cNvPr>
              <p:cNvGrpSpPr/>
              <p:nvPr/>
            </p:nvGrpSpPr>
            <p:grpSpPr>
              <a:xfrm>
                <a:off x="8009801" y="2412902"/>
                <a:ext cx="76508" cy="296366"/>
                <a:chOff x="4059939" y="3018509"/>
                <a:chExt cx="76508" cy="247949"/>
              </a:xfrm>
            </p:grpSpPr>
            <p:cxnSp>
              <p:nvCxnSpPr>
                <p:cNvPr id="579" name="Straight Connector 578">
                  <a:extLst>
                    <a:ext uri="{FF2B5EF4-FFF2-40B4-BE49-F238E27FC236}">
                      <a16:creationId xmlns:a16="http://schemas.microsoft.com/office/drawing/2014/main" id="{17AC986D-9E62-4C7D-B2AB-DC1565D3C23F}"/>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0" name="Straight Connector 579">
                  <a:extLst>
                    <a:ext uri="{FF2B5EF4-FFF2-40B4-BE49-F238E27FC236}">
                      <a16:creationId xmlns:a16="http://schemas.microsoft.com/office/drawing/2014/main" id="{3F4B0C09-F5E9-4FC7-816F-101F6FA10FB2}"/>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1" name="Straight Connector 580">
                  <a:extLst>
                    <a:ext uri="{FF2B5EF4-FFF2-40B4-BE49-F238E27FC236}">
                      <a16:creationId xmlns:a16="http://schemas.microsoft.com/office/drawing/2014/main" id="{13D5B48C-A18C-4DB9-B30C-53D3E28D51C4}"/>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18" name="Diamond 517">
                <a:extLst>
                  <a:ext uri="{FF2B5EF4-FFF2-40B4-BE49-F238E27FC236}">
                    <a16:creationId xmlns:a16="http://schemas.microsoft.com/office/drawing/2014/main" id="{C58C2902-4E21-4E80-86BD-39F1B87727F5}"/>
                  </a:ext>
                </a:extLst>
              </p:cNvPr>
              <p:cNvSpPr/>
              <p:nvPr/>
            </p:nvSpPr>
            <p:spPr>
              <a:xfrm rot="18900000">
                <a:off x="8009801" y="2523285"/>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19" name="Group 518">
                <a:extLst>
                  <a:ext uri="{FF2B5EF4-FFF2-40B4-BE49-F238E27FC236}">
                    <a16:creationId xmlns:a16="http://schemas.microsoft.com/office/drawing/2014/main" id="{A316B146-44AD-47DD-8A8F-6EDFBE95F78E}"/>
                  </a:ext>
                </a:extLst>
              </p:cNvPr>
              <p:cNvGrpSpPr/>
              <p:nvPr/>
            </p:nvGrpSpPr>
            <p:grpSpPr>
              <a:xfrm>
                <a:off x="7953239" y="2929735"/>
                <a:ext cx="76508" cy="259011"/>
                <a:chOff x="3952814" y="3018509"/>
                <a:chExt cx="76508" cy="247949"/>
              </a:xfrm>
              <a:effectLst/>
            </p:grpSpPr>
            <p:cxnSp>
              <p:nvCxnSpPr>
                <p:cNvPr id="576" name="Straight Connector 575">
                  <a:extLst>
                    <a:ext uri="{FF2B5EF4-FFF2-40B4-BE49-F238E27FC236}">
                      <a16:creationId xmlns:a16="http://schemas.microsoft.com/office/drawing/2014/main" id="{1C74CF7B-8831-4E4B-86B7-896449C56AA8}"/>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7" name="Straight Connector 576">
                  <a:extLst>
                    <a:ext uri="{FF2B5EF4-FFF2-40B4-BE49-F238E27FC236}">
                      <a16:creationId xmlns:a16="http://schemas.microsoft.com/office/drawing/2014/main" id="{0C4A6861-7DF7-419F-8CD5-46CB7D07D087}"/>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a:extLst>
                    <a:ext uri="{FF2B5EF4-FFF2-40B4-BE49-F238E27FC236}">
                      <a16:creationId xmlns:a16="http://schemas.microsoft.com/office/drawing/2014/main" id="{24A18538-AE25-4F82-8C84-37C128016DF4}"/>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20" name="Oval 519">
                <a:extLst>
                  <a:ext uri="{FF2B5EF4-FFF2-40B4-BE49-F238E27FC236}">
                    <a16:creationId xmlns:a16="http://schemas.microsoft.com/office/drawing/2014/main" id="{77A217C3-571C-441D-B9A7-FAC5BD5EC2F0}"/>
                  </a:ext>
                </a:extLst>
              </p:cNvPr>
              <p:cNvSpPr/>
              <p:nvPr/>
            </p:nvSpPr>
            <p:spPr>
              <a:xfrm rot="16200000">
                <a:off x="7955493" y="3023241"/>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21" name="Group 520">
                <a:extLst>
                  <a:ext uri="{FF2B5EF4-FFF2-40B4-BE49-F238E27FC236}">
                    <a16:creationId xmlns:a16="http://schemas.microsoft.com/office/drawing/2014/main" id="{9626B102-31CF-496C-82F4-03C816C5290E}"/>
                  </a:ext>
                </a:extLst>
              </p:cNvPr>
              <p:cNvGrpSpPr/>
              <p:nvPr/>
            </p:nvGrpSpPr>
            <p:grpSpPr>
              <a:xfrm>
                <a:off x="8797201" y="2557400"/>
                <a:ext cx="76508" cy="292822"/>
                <a:chOff x="4059939" y="3018509"/>
                <a:chExt cx="76508" cy="247949"/>
              </a:xfrm>
            </p:grpSpPr>
            <p:cxnSp>
              <p:nvCxnSpPr>
                <p:cNvPr id="573" name="Straight Connector 572">
                  <a:extLst>
                    <a:ext uri="{FF2B5EF4-FFF2-40B4-BE49-F238E27FC236}">
                      <a16:creationId xmlns:a16="http://schemas.microsoft.com/office/drawing/2014/main" id="{DB9580E8-A1C6-4783-A015-82C02ACA9B24}"/>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4" name="Straight Connector 573">
                  <a:extLst>
                    <a:ext uri="{FF2B5EF4-FFF2-40B4-BE49-F238E27FC236}">
                      <a16:creationId xmlns:a16="http://schemas.microsoft.com/office/drawing/2014/main" id="{A6AAD994-B0A8-4A6F-A09F-407F7E11C176}"/>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5" name="Straight Connector 574">
                  <a:extLst>
                    <a:ext uri="{FF2B5EF4-FFF2-40B4-BE49-F238E27FC236}">
                      <a16:creationId xmlns:a16="http://schemas.microsoft.com/office/drawing/2014/main" id="{93200F2E-136F-4815-BFEC-BDC7033BD753}"/>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22" name="Diamond 521">
                <a:extLst>
                  <a:ext uri="{FF2B5EF4-FFF2-40B4-BE49-F238E27FC236}">
                    <a16:creationId xmlns:a16="http://schemas.microsoft.com/office/drawing/2014/main" id="{093D158A-4ABA-41FB-A208-9D371F6BD633}"/>
                  </a:ext>
                </a:extLst>
              </p:cNvPr>
              <p:cNvSpPr/>
              <p:nvPr/>
            </p:nvSpPr>
            <p:spPr>
              <a:xfrm rot="18900000">
                <a:off x="8797201" y="2666011"/>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23" name="Group 522">
                <a:extLst>
                  <a:ext uri="{FF2B5EF4-FFF2-40B4-BE49-F238E27FC236}">
                    <a16:creationId xmlns:a16="http://schemas.microsoft.com/office/drawing/2014/main" id="{18154E72-459B-4672-B276-A1B29C1D3CD1}"/>
                  </a:ext>
                </a:extLst>
              </p:cNvPr>
              <p:cNvGrpSpPr/>
              <p:nvPr/>
            </p:nvGrpSpPr>
            <p:grpSpPr>
              <a:xfrm>
                <a:off x="8740640" y="2913471"/>
                <a:ext cx="76508" cy="258417"/>
                <a:chOff x="3952814" y="3018509"/>
                <a:chExt cx="76508" cy="247949"/>
              </a:xfrm>
              <a:effectLst/>
            </p:grpSpPr>
            <p:cxnSp>
              <p:nvCxnSpPr>
                <p:cNvPr id="570" name="Straight Connector 569">
                  <a:extLst>
                    <a:ext uri="{FF2B5EF4-FFF2-40B4-BE49-F238E27FC236}">
                      <a16:creationId xmlns:a16="http://schemas.microsoft.com/office/drawing/2014/main" id="{F1EC6D0C-2C54-4991-8891-7DF4131E91A4}"/>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a:extLst>
                    <a:ext uri="{FF2B5EF4-FFF2-40B4-BE49-F238E27FC236}">
                      <a16:creationId xmlns:a16="http://schemas.microsoft.com/office/drawing/2014/main" id="{4AA8E0E2-E8EC-4B64-A0B3-35AA0117FD9D}"/>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a:extLst>
                    <a:ext uri="{FF2B5EF4-FFF2-40B4-BE49-F238E27FC236}">
                      <a16:creationId xmlns:a16="http://schemas.microsoft.com/office/drawing/2014/main" id="{457B9B47-57CE-4D59-BD41-9B63636BFEA9}"/>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24" name="Oval 523">
                <a:extLst>
                  <a:ext uri="{FF2B5EF4-FFF2-40B4-BE49-F238E27FC236}">
                    <a16:creationId xmlns:a16="http://schemas.microsoft.com/office/drawing/2014/main" id="{B9C09FFF-7FB5-45D6-911F-F8B16573FCC4}"/>
                  </a:ext>
                </a:extLst>
              </p:cNvPr>
              <p:cNvSpPr/>
              <p:nvPr/>
            </p:nvSpPr>
            <p:spPr>
              <a:xfrm rot="16200000">
                <a:off x="8742894" y="3006679"/>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25" name="Group 524">
                <a:extLst>
                  <a:ext uri="{FF2B5EF4-FFF2-40B4-BE49-F238E27FC236}">
                    <a16:creationId xmlns:a16="http://schemas.microsoft.com/office/drawing/2014/main" id="{95E8B61E-FEBA-4A9E-9AD9-6811296D020A}"/>
                  </a:ext>
                </a:extLst>
              </p:cNvPr>
              <p:cNvGrpSpPr/>
              <p:nvPr/>
            </p:nvGrpSpPr>
            <p:grpSpPr>
              <a:xfrm>
                <a:off x="6989040" y="2473577"/>
                <a:ext cx="76508" cy="282675"/>
                <a:chOff x="6793883" y="2671958"/>
                <a:chExt cx="76508" cy="142827"/>
              </a:xfrm>
            </p:grpSpPr>
            <p:cxnSp>
              <p:nvCxnSpPr>
                <p:cNvPr id="567" name="Straight Connector 566">
                  <a:extLst>
                    <a:ext uri="{FF2B5EF4-FFF2-40B4-BE49-F238E27FC236}">
                      <a16:creationId xmlns:a16="http://schemas.microsoft.com/office/drawing/2014/main" id="{93D17860-77F7-4864-BE7B-210F56D366D9}"/>
                    </a:ext>
                  </a:extLst>
                </p:cNvPr>
                <p:cNvCxnSpPr/>
                <p:nvPr/>
              </p:nvCxnSpPr>
              <p:spPr>
                <a:xfrm rot="16200000" flipH="1">
                  <a:off x="6760756" y="2743404"/>
                  <a:ext cx="14276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8" name="Straight Connector 567">
                  <a:extLst>
                    <a:ext uri="{FF2B5EF4-FFF2-40B4-BE49-F238E27FC236}">
                      <a16:creationId xmlns:a16="http://schemas.microsoft.com/office/drawing/2014/main" id="{BA6E0887-8242-41B2-A068-B78440C8E83F}"/>
                    </a:ext>
                  </a:extLst>
                </p:cNvPr>
                <p:cNvCxnSpPr/>
                <p:nvPr/>
              </p:nvCxnSpPr>
              <p:spPr>
                <a:xfrm rot="16200000">
                  <a:off x="6832137" y="2776531"/>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a:extLst>
                    <a:ext uri="{FF2B5EF4-FFF2-40B4-BE49-F238E27FC236}">
                      <a16:creationId xmlns:a16="http://schemas.microsoft.com/office/drawing/2014/main" id="{591BAD69-AEB8-4FC3-9DC2-90657D069D2B}"/>
                    </a:ext>
                  </a:extLst>
                </p:cNvPr>
                <p:cNvCxnSpPr/>
                <p:nvPr/>
              </p:nvCxnSpPr>
              <p:spPr>
                <a:xfrm rot="16200000">
                  <a:off x="6832137" y="26337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26" name="Diamond 525">
                <a:extLst>
                  <a:ext uri="{FF2B5EF4-FFF2-40B4-BE49-F238E27FC236}">
                    <a16:creationId xmlns:a16="http://schemas.microsoft.com/office/drawing/2014/main" id="{2EEDEC6C-0F13-4A92-9B20-EAFEBB973022}"/>
                  </a:ext>
                </a:extLst>
              </p:cNvPr>
              <p:cNvSpPr/>
              <p:nvPr/>
            </p:nvSpPr>
            <p:spPr>
              <a:xfrm rot="18900000">
                <a:off x="6989040" y="2575202"/>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27" name="Group 526">
                <a:extLst>
                  <a:ext uri="{FF2B5EF4-FFF2-40B4-BE49-F238E27FC236}">
                    <a16:creationId xmlns:a16="http://schemas.microsoft.com/office/drawing/2014/main" id="{9033406C-E894-4CC8-8523-998A19E930F0}"/>
                  </a:ext>
                </a:extLst>
              </p:cNvPr>
              <p:cNvGrpSpPr/>
              <p:nvPr/>
            </p:nvGrpSpPr>
            <p:grpSpPr>
              <a:xfrm>
                <a:off x="6932479" y="2956318"/>
                <a:ext cx="76508" cy="211956"/>
                <a:chOff x="3952814" y="3018509"/>
                <a:chExt cx="76508" cy="247949"/>
              </a:xfrm>
              <a:effectLst/>
            </p:grpSpPr>
            <p:cxnSp>
              <p:nvCxnSpPr>
                <p:cNvPr id="564" name="Straight Connector 563">
                  <a:extLst>
                    <a:ext uri="{FF2B5EF4-FFF2-40B4-BE49-F238E27FC236}">
                      <a16:creationId xmlns:a16="http://schemas.microsoft.com/office/drawing/2014/main" id="{FB5840DC-BEBF-417B-A264-8ECB62016348}"/>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a:extLst>
                    <a:ext uri="{FF2B5EF4-FFF2-40B4-BE49-F238E27FC236}">
                      <a16:creationId xmlns:a16="http://schemas.microsoft.com/office/drawing/2014/main" id="{46F4C646-B340-49F1-BE3F-DA2819856B70}"/>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565">
                  <a:extLst>
                    <a:ext uri="{FF2B5EF4-FFF2-40B4-BE49-F238E27FC236}">
                      <a16:creationId xmlns:a16="http://schemas.microsoft.com/office/drawing/2014/main" id="{44846C36-F06B-4D9E-BD85-D902DCE55B63}"/>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28" name="Oval 527">
                <a:extLst>
                  <a:ext uri="{FF2B5EF4-FFF2-40B4-BE49-F238E27FC236}">
                    <a16:creationId xmlns:a16="http://schemas.microsoft.com/office/drawing/2014/main" id="{4E1B27CC-158F-4110-8A7A-D29BFA5B2F42}"/>
                  </a:ext>
                </a:extLst>
              </p:cNvPr>
              <p:cNvSpPr/>
              <p:nvPr/>
            </p:nvSpPr>
            <p:spPr>
              <a:xfrm rot="16200000">
                <a:off x="6934733" y="3026297"/>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29" name="Group 528">
                <a:extLst>
                  <a:ext uri="{FF2B5EF4-FFF2-40B4-BE49-F238E27FC236}">
                    <a16:creationId xmlns:a16="http://schemas.microsoft.com/office/drawing/2014/main" id="{9E3ADB26-E31B-4089-9F35-D239F109E237}"/>
                  </a:ext>
                </a:extLst>
              </p:cNvPr>
              <p:cNvGrpSpPr/>
              <p:nvPr/>
            </p:nvGrpSpPr>
            <p:grpSpPr>
              <a:xfrm>
                <a:off x="6553066" y="2922509"/>
                <a:ext cx="76508" cy="207816"/>
                <a:chOff x="3952814" y="3018509"/>
                <a:chExt cx="76508" cy="247949"/>
              </a:xfrm>
              <a:effectLst/>
            </p:grpSpPr>
            <p:cxnSp>
              <p:nvCxnSpPr>
                <p:cNvPr id="561" name="Straight Connector 560">
                  <a:extLst>
                    <a:ext uri="{FF2B5EF4-FFF2-40B4-BE49-F238E27FC236}">
                      <a16:creationId xmlns:a16="http://schemas.microsoft.com/office/drawing/2014/main" id="{B13E3D40-911C-4E37-9597-5950EE6E2997}"/>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2" name="Straight Connector 561">
                  <a:extLst>
                    <a:ext uri="{FF2B5EF4-FFF2-40B4-BE49-F238E27FC236}">
                      <a16:creationId xmlns:a16="http://schemas.microsoft.com/office/drawing/2014/main" id="{C0873FC1-FBBB-407C-9DCD-4F29532B8B14}"/>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3" name="Straight Connector 562">
                  <a:extLst>
                    <a:ext uri="{FF2B5EF4-FFF2-40B4-BE49-F238E27FC236}">
                      <a16:creationId xmlns:a16="http://schemas.microsoft.com/office/drawing/2014/main" id="{2AC5F7DE-F99E-4A13-82C8-2D3AFFDD37E1}"/>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30" name="Oval 529">
                <a:extLst>
                  <a:ext uri="{FF2B5EF4-FFF2-40B4-BE49-F238E27FC236}">
                    <a16:creationId xmlns:a16="http://schemas.microsoft.com/office/drawing/2014/main" id="{ABF3BB0C-C1F4-491D-B917-7D29F297CD60}"/>
                  </a:ext>
                </a:extLst>
              </p:cNvPr>
              <p:cNvSpPr/>
              <p:nvPr/>
            </p:nvSpPr>
            <p:spPr>
              <a:xfrm rot="16200000">
                <a:off x="6553065" y="2997287"/>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531" name="TextBox 530">
                <a:extLst>
                  <a:ext uri="{FF2B5EF4-FFF2-40B4-BE49-F238E27FC236}">
                    <a16:creationId xmlns:a16="http://schemas.microsoft.com/office/drawing/2014/main" id="{C8B6DDB6-3695-49A6-80DA-935839497335}"/>
                  </a:ext>
                </a:extLst>
              </p:cNvPr>
              <p:cNvSpPr txBox="1"/>
              <p:nvPr/>
            </p:nvSpPr>
            <p:spPr>
              <a:xfrm>
                <a:off x="6474125" y="3591217"/>
                <a:ext cx="2399584"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Months from randomisation</a:t>
                </a:r>
              </a:p>
            </p:txBody>
          </p:sp>
          <p:grpSp>
            <p:nvGrpSpPr>
              <p:cNvPr id="532" name="Group 531">
                <a:extLst>
                  <a:ext uri="{FF2B5EF4-FFF2-40B4-BE49-F238E27FC236}">
                    <a16:creationId xmlns:a16="http://schemas.microsoft.com/office/drawing/2014/main" id="{74970128-1A5D-4D48-9149-48F472A13791}"/>
                  </a:ext>
                </a:extLst>
              </p:cNvPr>
              <p:cNvGrpSpPr/>
              <p:nvPr/>
            </p:nvGrpSpPr>
            <p:grpSpPr>
              <a:xfrm>
                <a:off x="6474124" y="3440786"/>
                <a:ext cx="2493808" cy="264164"/>
                <a:chOff x="615346" y="3520759"/>
                <a:chExt cx="2493808" cy="261610"/>
              </a:xfrm>
            </p:grpSpPr>
            <p:sp>
              <p:nvSpPr>
                <p:cNvPr id="556" name="TextBox 555">
                  <a:extLst>
                    <a:ext uri="{FF2B5EF4-FFF2-40B4-BE49-F238E27FC236}">
                      <a16:creationId xmlns:a16="http://schemas.microsoft.com/office/drawing/2014/main" id="{DC3BDA64-060E-4774-B32C-5E45F7004D51}"/>
                    </a:ext>
                  </a:extLst>
                </p:cNvPr>
                <p:cNvSpPr txBox="1"/>
                <p:nvPr/>
              </p:nvSpPr>
              <p:spPr>
                <a:xfrm>
                  <a:off x="1679749" y="3520759"/>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72727"/>
                      </a:solidFill>
                      <a:effectLst/>
                      <a:uLnTx/>
                      <a:uFillTx/>
                      <a:latin typeface="Poppins Light"/>
                      <a:ea typeface="+mn-ea"/>
                      <a:cs typeface="+mn-cs"/>
                    </a:rPr>
                    <a:t>12</a:t>
                  </a:r>
                  <a:endParaRPr kumimoji="0" lang="en-GB" sz="11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557" name="TextBox 556">
                  <a:extLst>
                    <a:ext uri="{FF2B5EF4-FFF2-40B4-BE49-F238E27FC236}">
                      <a16:creationId xmlns:a16="http://schemas.microsoft.com/office/drawing/2014/main" id="{87450C26-75DD-4A03-946F-0D768C9D838E}"/>
                    </a:ext>
                  </a:extLst>
                </p:cNvPr>
                <p:cNvSpPr txBox="1"/>
                <p:nvPr/>
              </p:nvSpPr>
              <p:spPr>
                <a:xfrm>
                  <a:off x="2229984" y="3520759"/>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18</a:t>
                  </a:r>
                </a:p>
              </p:txBody>
            </p:sp>
            <p:sp>
              <p:nvSpPr>
                <p:cNvPr id="558" name="TextBox 557">
                  <a:extLst>
                    <a:ext uri="{FF2B5EF4-FFF2-40B4-BE49-F238E27FC236}">
                      <a16:creationId xmlns:a16="http://schemas.microsoft.com/office/drawing/2014/main" id="{304284BB-5A71-4F68-B3CA-E2688BDB0FC6}"/>
                    </a:ext>
                  </a:extLst>
                </p:cNvPr>
                <p:cNvSpPr txBox="1"/>
                <p:nvPr/>
              </p:nvSpPr>
              <p:spPr>
                <a:xfrm>
                  <a:off x="2780218" y="3520759"/>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24</a:t>
                  </a:r>
                </a:p>
              </p:txBody>
            </p:sp>
            <p:sp>
              <p:nvSpPr>
                <p:cNvPr id="559" name="TextBox 558">
                  <a:extLst>
                    <a:ext uri="{FF2B5EF4-FFF2-40B4-BE49-F238E27FC236}">
                      <a16:creationId xmlns:a16="http://schemas.microsoft.com/office/drawing/2014/main" id="{5666B3E5-74D7-4E28-8013-CF77E4C1F3C2}"/>
                    </a:ext>
                  </a:extLst>
                </p:cNvPr>
                <p:cNvSpPr txBox="1"/>
                <p:nvPr/>
              </p:nvSpPr>
              <p:spPr>
                <a:xfrm>
                  <a:off x="1165581" y="3520759"/>
                  <a:ext cx="256802"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6</a:t>
                  </a:r>
                </a:p>
              </p:txBody>
            </p:sp>
            <p:sp>
              <p:nvSpPr>
                <p:cNvPr id="560" name="TextBox 559">
                  <a:extLst>
                    <a:ext uri="{FF2B5EF4-FFF2-40B4-BE49-F238E27FC236}">
                      <a16:creationId xmlns:a16="http://schemas.microsoft.com/office/drawing/2014/main" id="{28B95489-2C1F-4022-969F-E8C73030FE6A}"/>
                    </a:ext>
                  </a:extLst>
                </p:cNvPr>
                <p:cNvSpPr txBox="1"/>
                <p:nvPr/>
              </p:nvSpPr>
              <p:spPr>
                <a:xfrm>
                  <a:off x="615346" y="3520759"/>
                  <a:ext cx="256802"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0</a:t>
                  </a:r>
                </a:p>
              </p:txBody>
            </p:sp>
          </p:grpSp>
          <p:grpSp>
            <p:nvGrpSpPr>
              <p:cNvPr id="533" name="Group 532">
                <a:extLst>
                  <a:ext uri="{FF2B5EF4-FFF2-40B4-BE49-F238E27FC236}">
                    <a16:creationId xmlns:a16="http://schemas.microsoft.com/office/drawing/2014/main" id="{954FEDCA-2DF5-48AF-9852-BFE17B0A8C44}"/>
                  </a:ext>
                </a:extLst>
              </p:cNvPr>
              <p:cNvGrpSpPr/>
              <p:nvPr/>
            </p:nvGrpSpPr>
            <p:grpSpPr>
              <a:xfrm>
                <a:off x="6022240" y="2186456"/>
                <a:ext cx="429489" cy="1199718"/>
                <a:chOff x="3003817" y="2115576"/>
                <a:chExt cx="429489" cy="1199718"/>
              </a:xfrm>
            </p:grpSpPr>
            <p:grpSp>
              <p:nvGrpSpPr>
                <p:cNvPr id="551" name="Group 550">
                  <a:extLst>
                    <a:ext uri="{FF2B5EF4-FFF2-40B4-BE49-F238E27FC236}">
                      <a16:creationId xmlns:a16="http://schemas.microsoft.com/office/drawing/2014/main" id="{7374C0AE-4694-4C3D-B6DC-40EDEE219F4F}"/>
                    </a:ext>
                  </a:extLst>
                </p:cNvPr>
                <p:cNvGrpSpPr/>
                <p:nvPr/>
              </p:nvGrpSpPr>
              <p:grpSpPr>
                <a:xfrm>
                  <a:off x="3289036" y="2227727"/>
                  <a:ext cx="144270" cy="1087567"/>
                  <a:chOff x="448681" y="2142629"/>
                  <a:chExt cx="144270" cy="979139"/>
                </a:xfrm>
              </p:grpSpPr>
              <p:sp>
                <p:nvSpPr>
                  <p:cNvPr id="553" name="TextBox 552">
                    <a:extLst>
                      <a:ext uri="{FF2B5EF4-FFF2-40B4-BE49-F238E27FC236}">
                        <a16:creationId xmlns:a16="http://schemas.microsoft.com/office/drawing/2014/main" id="{B18D0EF5-76F6-434D-B695-012DD9BB53F7}"/>
                      </a:ext>
                    </a:extLst>
                  </p:cNvPr>
                  <p:cNvSpPr txBox="1"/>
                  <p:nvPr/>
                </p:nvSpPr>
                <p:spPr>
                  <a:xfrm>
                    <a:off x="448681" y="2952491"/>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180</a:t>
                    </a:r>
                  </a:p>
                </p:txBody>
              </p:sp>
              <p:sp>
                <p:nvSpPr>
                  <p:cNvPr id="554" name="TextBox 553">
                    <a:extLst>
                      <a:ext uri="{FF2B5EF4-FFF2-40B4-BE49-F238E27FC236}">
                        <a16:creationId xmlns:a16="http://schemas.microsoft.com/office/drawing/2014/main" id="{E80AA531-FD9B-4413-AEF5-35231C6D27C8}"/>
                      </a:ext>
                    </a:extLst>
                  </p:cNvPr>
                  <p:cNvSpPr txBox="1"/>
                  <p:nvPr/>
                </p:nvSpPr>
                <p:spPr>
                  <a:xfrm>
                    <a:off x="448681" y="2554707"/>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220</a:t>
                    </a:r>
                  </a:p>
                </p:txBody>
              </p:sp>
              <p:sp>
                <p:nvSpPr>
                  <p:cNvPr id="555" name="TextBox 554">
                    <a:extLst>
                      <a:ext uri="{FF2B5EF4-FFF2-40B4-BE49-F238E27FC236}">
                        <a16:creationId xmlns:a16="http://schemas.microsoft.com/office/drawing/2014/main" id="{61B984A0-11C4-4542-A418-2620E5CA2457}"/>
                      </a:ext>
                    </a:extLst>
                  </p:cNvPr>
                  <p:cNvSpPr txBox="1"/>
                  <p:nvPr/>
                </p:nvSpPr>
                <p:spPr>
                  <a:xfrm>
                    <a:off x="448681" y="2142629"/>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260</a:t>
                    </a:r>
                  </a:p>
                </p:txBody>
              </p:sp>
            </p:grpSp>
            <p:sp>
              <p:nvSpPr>
                <p:cNvPr id="552" name="TextBox 551">
                  <a:extLst>
                    <a:ext uri="{FF2B5EF4-FFF2-40B4-BE49-F238E27FC236}">
                      <a16:creationId xmlns:a16="http://schemas.microsoft.com/office/drawing/2014/main" id="{A42A4B2B-903B-43DE-A892-15CFFBCDD0FB}"/>
                    </a:ext>
                  </a:extLst>
                </p:cNvPr>
                <p:cNvSpPr txBox="1"/>
                <p:nvPr/>
              </p:nvSpPr>
              <p:spPr>
                <a:xfrm rot="16200000">
                  <a:off x="2511942" y="2607451"/>
                  <a:ext cx="1153028" cy="169277"/>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272727"/>
                      </a:solidFill>
                      <a:effectLst/>
                      <a:uLnTx/>
                      <a:uFillTx/>
                      <a:latin typeface="Poppins Light"/>
                      <a:ea typeface="+mn-ea"/>
                      <a:cs typeface="+mn-cs"/>
                    </a:rPr>
                    <a:t>E2 (</a:t>
                  </a:r>
                  <a:r>
                    <a:rPr kumimoji="0" lang="en-GB" sz="1050" b="1" i="0" u="none" strike="noStrike" kern="1200" cap="none" spc="0" normalizeH="0" baseline="0" noProof="0" dirty="0" err="1">
                      <a:ln>
                        <a:noFill/>
                      </a:ln>
                      <a:solidFill>
                        <a:srgbClr val="272727"/>
                      </a:solidFill>
                      <a:effectLst/>
                      <a:uLnTx/>
                      <a:uFillTx/>
                      <a:latin typeface="Poppins Light"/>
                      <a:ea typeface="+mn-ea"/>
                      <a:cs typeface="+mn-cs"/>
                    </a:rPr>
                    <a:t>pg</a:t>
                  </a:r>
                  <a:r>
                    <a:rPr kumimoji="0" lang="en-GB" sz="1050" b="1" i="0" u="none" strike="noStrike" kern="1200" cap="none" spc="0" normalizeH="0" baseline="0" noProof="0" dirty="0">
                      <a:ln>
                        <a:noFill/>
                      </a:ln>
                      <a:solidFill>
                        <a:srgbClr val="272727"/>
                      </a:solidFill>
                      <a:effectLst/>
                      <a:uLnTx/>
                      <a:uFillTx/>
                      <a:latin typeface="Poppins Light"/>
                      <a:ea typeface="+mn-ea"/>
                      <a:cs typeface="+mn-cs"/>
                    </a:rPr>
                    <a:t>/mL)</a:t>
                  </a:r>
                </a:p>
              </p:txBody>
            </p:sp>
          </p:grpSp>
          <p:grpSp>
            <p:nvGrpSpPr>
              <p:cNvPr id="534" name="Group 533">
                <a:extLst>
                  <a:ext uri="{FF2B5EF4-FFF2-40B4-BE49-F238E27FC236}">
                    <a16:creationId xmlns:a16="http://schemas.microsoft.com/office/drawing/2014/main" id="{1E429C0C-EFC2-43A7-A272-871180B114F1}"/>
                  </a:ext>
                </a:extLst>
              </p:cNvPr>
              <p:cNvGrpSpPr/>
              <p:nvPr/>
            </p:nvGrpSpPr>
            <p:grpSpPr>
              <a:xfrm>
                <a:off x="6485083" y="2186458"/>
                <a:ext cx="2322224" cy="1291035"/>
                <a:chOff x="3466660" y="2115578"/>
                <a:chExt cx="2322224" cy="1291035"/>
              </a:xfrm>
            </p:grpSpPr>
            <p:sp>
              <p:nvSpPr>
                <p:cNvPr id="540" name="Freeform: Shape 539">
                  <a:extLst>
                    <a:ext uri="{FF2B5EF4-FFF2-40B4-BE49-F238E27FC236}">
                      <a16:creationId xmlns:a16="http://schemas.microsoft.com/office/drawing/2014/main" id="{03B804F8-339F-4D45-9FA3-6D54F759CB7C}"/>
                    </a:ext>
                  </a:extLst>
                </p:cNvPr>
                <p:cNvSpPr/>
                <p:nvPr/>
              </p:nvSpPr>
              <p:spPr>
                <a:xfrm>
                  <a:off x="3513835" y="2115578"/>
                  <a:ext cx="2275049" cy="1231935"/>
                </a:xfrm>
                <a:custGeom>
                  <a:avLst/>
                  <a:gdLst>
                    <a:gd name="connsiteX0" fmla="*/ 0 w 2275049"/>
                    <a:gd name="connsiteY0" fmla="*/ 0 h 933564"/>
                    <a:gd name="connsiteX1" fmla="*/ 0 w 2275049"/>
                    <a:gd name="connsiteY1" fmla="*/ 933564 h 933564"/>
                    <a:gd name="connsiteX2" fmla="*/ 2275049 w 2275049"/>
                    <a:gd name="connsiteY2" fmla="*/ 933564 h 933564"/>
                  </a:gdLst>
                  <a:ahLst/>
                  <a:cxnLst>
                    <a:cxn ang="0">
                      <a:pos x="connsiteX0" y="connsiteY0"/>
                    </a:cxn>
                    <a:cxn ang="0">
                      <a:pos x="connsiteX1" y="connsiteY1"/>
                    </a:cxn>
                    <a:cxn ang="0">
                      <a:pos x="connsiteX2" y="connsiteY2"/>
                    </a:cxn>
                  </a:cxnLst>
                  <a:rect l="l" t="t" r="r" b="b"/>
                  <a:pathLst>
                    <a:path w="2275049" h="933564">
                      <a:moveTo>
                        <a:pt x="0" y="0"/>
                      </a:moveTo>
                      <a:lnTo>
                        <a:pt x="0" y="933564"/>
                      </a:lnTo>
                      <a:lnTo>
                        <a:pt x="2275049" y="933564"/>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541" name="Group 540">
                  <a:extLst>
                    <a:ext uri="{FF2B5EF4-FFF2-40B4-BE49-F238E27FC236}">
                      <a16:creationId xmlns:a16="http://schemas.microsoft.com/office/drawing/2014/main" id="{E500F1AC-5A00-4EE0-94F3-E65D397EC5E5}"/>
                    </a:ext>
                  </a:extLst>
                </p:cNvPr>
                <p:cNvGrpSpPr/>
                <p:nvPr/>
              </p:nvGrpSpPr>
              <p:grpSpPr>
                <a:xfrm>
                  <a:off x="3584520" y="3346633"/>
                  <a:ext cx="2204364" cy="59980"/>
                  <a:chOff x="744165" y="3536348"/>
                  <a:chExt cx="2204364" cy="54000"/>
                </a:xfrm>
              </p:grpSpPr>
              <p:cxnSp>
                <p:nvCxnSpPr>
                  <p:cNvPr id="546" name="Straight Connector 545">
                    <a:extLst>
                      <a:ext uri="{FF2B5EF4-FFF2-40B4-BE49-F238E27FC236}">
                        <a16:creationId xmlns:a16="http://schemas.microsoft.com/office/drawing/2014/main" id="{E1A4EA47-1D3E-462C-88AF-818AC48BAAD7}"/>
                      </a:ext>
                    </a:extLst>
                  </p:cNvPr>
                  <p:cNvCxnSpPr/>
                  <p:nvPr/>
                </p:nvCxnSpPr>
                <p:spPr>
                  <a:xfrm>
                    <a:off x="1295256"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a:extLst>
                      <a:ext uri="{FF2B5EF4-FFF2-40B4-BE49-F238E27FC236}">
                        <a16:creationId xmlns:a16="http://schemas.microsoft.com/office/drawing/2014/main" id="{D027BC8B-0E53-48BF-8D8E-06854DD66202}"/>
                      </a:ext>
                    </a:extLst>
                  </p:cNvPr>
                  <p:cNvCxnSpPr/>
                  <p:nvPr/>
                </p:nvCxnSpPr>
                <p:spPr>
                  <a:xfrm>
                    <a:off x="1846347"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8" name="Straight Connector 547">
                    <a:extLst>
                      <a:ext uri="{FF2B5EF4-FFF2-40B4-BE49-F238E27FC236}">
                        <a16:creationId xmlns:a16="http://schemas.microsoft.com/office/drawing/2014/main" id="{007C4CB6-025A-4CA4-B199-E6E12A9D3599}"/>
                      </a:ext>
                    </a:extLst>
                  </p:cNvPr>
                  <p:cNvCxnSpPr/>
                  <p:nvPr/>
                </p:nvCxnSpPr>
                <p:spPr>
                  <a:xfrm>
                    <a:off x="2397438"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a:extLst>
                      <a:ext uri="{FF2B5EF4-FFF2-40B4-BE49-F238E27FC236}">
                        <a16:creationId xmlns:a16="http://schemas.microsoft.com/office/drawing/2014/main" id="{F1C7D5B6-3642-40D6-BAFD-8D4BB85D28DB}"/>
                      </a:ext>
                    </a:extLst>
                  </p:cNvPr>
                  <p:cNvCxnSpPr/>
                  <p:nvPr/>
                </p:nvCxnSpPr>
                <p:spPr>
                  <a:xfrm>
                    <a:off x="2948529"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0" name="Straight Connector 549">
                    <a:extLst>
                      <a:ext uri="{FF2B5EF4-FFF2-40B4-BE49-F238E27FC236}">
                        <a16:creationId xmlns:a16="http://schemas.microsoft.com/office/drawing/2014/main" id="{A39407B9-1FF5-4736-89C8-C23AAA10292A}"/>
                      </a:ext>
                    </a:extLst>
                  </p:cNvPr>
                  <p:cNvCxnSpPr>
                    <a:cxnSpLocks/>
                  </p:cNvCxnSpPr>
                  <p:nvPr/>
                </p:nvCxnSpPr>
                <p:spPr>
                  <a:xfrm>
                    <a:off x="744165"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42" name="Group 541">
                  <a:extLst>
                    <a:ext uri="{FF2B5EF4-FFF2-40B4-BE49-F238E27FC236}">
                      <a16:creationId xmlns:a16="http://schemas.microsoft.com/office/drawing/2014/main" id="{9464CB66-2E2E-47C7-BA7D-BDC2FEA93565}"/>
                    </a:ext>
                  </a:extLst>
                </p:cNvPr>
                <p:cNvGrpSpPr/>
                <p:nvPr/>
              </p:nvGrpSpPr>
              <p:grpSpPr>
                <a:xfrm>
                  <a:off x="3466660" y="2322209"/>
                  <a:ext cx="54000" cy="902265"/>
                  <a:chOff x="3466660" y="2322209"/>
                  <a:chExt cx="54000" cy="902265"/>
                </a:xfrm>
              </p:grpSpPr>
              <p:cxnSp>
                <p:nvCxnSpPr>
                  <p:cNvPr id="543" name="Straight Connector 542">
                    <a:extLst>
                      <a:ext uri="{FF2B5EF4-FFF2-40B4-BE49-F238E27FC236}">
                        <a16:creationId xmlns:a16="http://schemas.microsoft.com/office/drawing/2014/main" id="{C97DB503-6DBE-403E-8AF6-C9664D812156}"/>
                      </a:ext>
                    </a:extLst>
                  </p:cNvPr>
                  <p:cNvCxnSpPr/>
                  <p:nvPr/>
                </p:nvCxnSpPr>
                <p:spPr>
                  <a:xfrm rot="5400000">
                    <a:off x="3493660" y="275507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4" name="Straight Connector 543">
                    <a:extLst>
                      <a:ext uri="{FF2B5EF4-FFF2-40B4-BE49-F238E27FC236}">
                        <a16:creationId xmlns:a16="http://schemas.microsoft.com/office/drawing/2014/main" id="{F27466EF-74B3-47CD-A2E8-C22CE5A10885}"/>
                      </a:ext>
                    </a:extLst>
                  </p:cNvPr>
                  <p:cNvCxnSpPr/>
                  <p:nvPr/>
                </p:nvCxnSpPr>
                <p:spPr>
                  <a:xfrm rot="5400000">
                    <a:off x="3493660" y="319747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a:extLst>
                      <a:ext uri="{FF2B5EF4-FFF2-40B4-BE49-F238E27FC236}">
                        <a16:creationId xmlns:a16="http://schemas.microsoft.com/office/drawing/2014/main" id="{5AF7A9A3-49A3-4347-939D-B2F550AA209B}"/>
                      </a:ext>
                    </a:extLst>
                  </p:cNvPr>
                  <p:cNvCxnSpPr>
                    <a:cxnSpLocks/>
                  </p:cNvCxnSpPr>
                  <p:nvPr/>
                </p:nvCxnSpPr>
                <p:spPr>
                  <a:xfrm rot="5400000">
                    <a:off x="3493660" y="229520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535" name="Group 534">
                <a:extLst>
                  <a:ext uri="{FF2B5EF4-FFF2-40B4-BE49-F238E27FC236}">
                    <a16:creationId xmlns:a16="http://schemas.microsoft.com/office/drawing/2014/main" id="{1C243B4D-0609-4A98-9BFC-0804C0BDCB45}"/>
                  </a:ext>
                </a:extLst>
              </p:cNvPr>
              <p:cNvGrpSpPr/>
              <p:nvPr/>
            </p:nvGrpSpPr>
            <p:grpSpPr>
              <a:xfrm>
                <a:off x="6607903" y="2940578"/>
                <a:ext cx="76508" cy="204203"/>
                <a:chOff x="3952814" y="3018509"/>
                <a:chExt cx="76508" cy="247949"/>
              </a:xfrm>
              <a:effectLst/>
            </p:grpSpPr>
            <p:cxnSp>
              <p:nvCxnSpPr>
                <p:cNvPr id="537" name="Straight Connector 536">
                  <a:extLst>
                    <a:ext uri="{FF2B5EF4-FFF2-40B4-BE49-F238E27FC236}">
                      <a16:creationId xmlns:a16="http://schemas.microsoft.com/office/drawing/2014/main" id="{A439C536-BD6B-4D8D-823D-961A97A71D64}"/>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8" name="Straight Connector 537">
                  <a:extLst>
                    <a:ext uri="{FF2B5EF4-FFF2-40B4-BE49-F238E27FC236}">
                      <a16:creationId xmlns:a16="http://schemas.microsoft.com/office/drawing/2014/main" id="{4DBF0497-15D1-4239-85DD-3DE091A7C795}"/>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9" name="Straight Connector 538">
                  <a:extLst>
                    <a:ext uri="{FF2B5EF4-FFF2-40B4-BE49-F238E27FC236}">
                      <a16:creationId xmlns:a16="http://schemas.microsoft.com/office/drawing/2014/main" id="{0DA765C9-43D9-4A9D-AFF6-44826133F3D4}"/>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36" name="Diamond 535">
                <a:extLst>
                  <a:ext uri="{FF2B5EF4-FFF2-40B4-BE49-F238E27FC236}">
                    <a16:creationId xmlns:a16="http://schemas.microsoft.com/office/drawing/2014/main" id="{96582E28-4486-4B68-8EC8-2C0AC29255C1}"/>
                  </a:ext>
                </a:extLst>
              </p:cNvPr>
              <p:cNvSpPr/>
              <p:nvPr/>
            </p:nvSpPr>
            <p:spPr>
              <a:xfrm rot="18900000">
                <a:off x="6607903" y="3012061"/>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437" name="Group 436">
              <a:extLst>
                <a:ext uri="{FF2B5EF4-FFF2-40B4-BE49-F238E27FC236}">
                  <a16:creationId xmlns:a16="http://schemas.microsoft.com/office/drawing/2014/main" id="{62229BB9-AAA7-402B-A391-0B6FDB3A21AA}"/>
                </a:ext>
              </a:extLst>
            </p:cNvPr>
            <p:cNvGrpSpPr/>
            <p:nvPr/>
          </p:nvGrpSpPr>
          <p:grpSpPr>
            <a:xfrm>
              <a:off x="6012544" y="3772832"/>
              <a:ext cx="2918945" cy="1739178"/>
              <a:chOff x="6048987" y="4142947"/>
              <a:chExt cx="2918945" cy="1739178"/>
            </a:xfrm>
          </p:grpSpPr>
          <p:grpSp>
            <p:nvGrpSpPr>
              <p:cNvPr id="444" name="Group 443">
                <a:extLst>
                  <a:ext uri="{FF2B5EF4-FFF2-40B4-BE49-F238E27FC236}">
                    <a16:creationId xmlns:a16="http://schemas.microsoft.com/office/drawing/2014/main" id="{AD2DA642-7F44-4049-83F2-4E205D235C3A}"/>
                  </a:ext>
                </a:extLst>
              </p:cNvPr>
              <p:cNvGrpSpPr/>
              <p:nvPr/>
            </p:nvGrpSpPr>
            <p:grpSpPr>
              <a:xfrm>
                <a:off x="8009801" y="4861788"/>
                <a:ext cx="76508" cy="167274"/>
                <a:chOff x="4059939" y="3018509"/>
                <a:chExt cx="76508" cy="247949"/>
              </a:xfrm>
            </p:grpSpPr>
            <p:cxnSp>
              <p:nvCxnSpPr>
                <p:cNvPr id="514" name="Straight Connector 513">
                  <a:extLst>
                    <a:ext uri="{FF2B5EF4-FFF2-40B4-BE49-F238E27FC236}">
                      <a16:creationId xmlns:a16="http://schemas.microsoft.com/office/drawing/2014/main" id="{905A6DFD-844E-4BD6-AABE-0EB81EB57903}"/>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5" name="Straight Connector 514">
                  <a:extLst>
                    <a:ext uri="{FF2B5EF4-FFF2-40B4-BE49-F238E27FC236}">
                      <a16:creationId xmlns:a16="http://schemas.microsoft.com/office/drawing/2014/main" id="{5F67862B-B515-44B2-9882-0C029751A661}"/>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8876C61C-B63E-4B89-AA16-8495CDDA1B78}"/>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45" name="Diamond 444">
                <a:extLst>
                  <a:ext uri="{FF2B5EF4-FFF2-40B4-BE49-F238E27FC236}">
                    <a16:creationId xmlns:a16="http://schemas.microsoft.com/office/drawing/2014/main" id="{FA0E7854-20BE-43E7-81AA-ACD89FE722C2}"/>
                  </a:ext>
                </a:extLst>
              </p:cNvPr>
              <p:cNvSpPr/>
              <p:nvPr/>
            </p:nvSpPr>
            <p:spPr>
              <a:xfrm rot="18900000">
                <a:off x="8009802" y="4907625"/>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46" name="Group 445">
                <a:extLst>
                  <a:ext uri="{FF2B5EF4-FFF2-40B4-BE49-F238E27FC236}">
                    <a16:creationId xmlns:a16="http://schemas.microsoft.com/office/drawing/2014/main" id="{5F778CFB-C107-43E7-BA69-4EFEDAC5F95C}"/>
                  </a:ext>
                </a:extLst>
              </p:cNvPr>
              <p:cNvGrpSpPr/>
              <p:nvPr/>
            </p:nvGrpSpPr>
            <p:grpSpPr>
              <a:xfrm>
                <a:off x="7953239" y="4711872"/>
                <a:ext cx="76508" cy="174316"/>
                <a:chOff x="3952814" y="3018509"/>
                <a:chExt cx="76508" cy="247949"/>
              </a:xfrm>
              <a:effectLst/>
            </p:grpSpPr>
            <p:cxnSp>
              <p:nvCxnSpPr>
                <p:cNvPr id="511" name="Straight Connector 510">
                  <a:extLst>
                    <a:ext uri="{FF2B5EF4-FFF2-40B4-BE49-F238E27FC236}">
                      <a16:creationId xmlns:a16="http://schemas.microsoft.com/office/drawing/2014/main" id="{9858F641-C9AE-411F-8AE3-DB263508B3E1}"/>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2" name="Straight Connector 511">
                  <a:extLst>
                    <a:ext uri="{FF2B5EF4-FFF2-40B4-BE49-F238E27FC236}">
                      <a16:creationId xmlns:a16="http://schemas.microsoft.com/office/drawing/2014/main" id="{0AA986A9-ABE5-42E6-A852-017AAB42EF31}"/>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7B589F93-4175-4A7F-965B-28BC2E5F6CB2}"/>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47" name="Oval 446">
                <a:extLst>
                  <a:ext uri="{FF2B5EF4-FFF2-40B4-BE49-F238E27FC236}">
                    <a16:creationId xmlns:a16="http://schemas.microsoft.com/office/drawing/2014/main" id="{0578ABAB-51EE-4954-B7B7-FAF0FECE11A8}"/>
                  </a:ext>
                </a:extLst>
              </p:cNvPr>
              <p:cNvSpPr/>
              <p:nvPr/>
            </p:nvSpPr>
            <p:spPr>
              <a:xfrm rot="16200000">
                <a:off x="7955493" y="4763031"/>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48" name="Group 447">
                <a:extLst>
                  <a:ext uri="{FF2B5EF4-FFF2-40B4-BE49-F238E27FC236}">
                    <a16:creationId xmlns:a16="http://schemas.microsoft.com/office/drawing/2014/main" id="{64FDFC30-679D-4C54-B265-42E0D6F26D87}"/>
                  </a:ext>
                </a:extLst>
              </p:cNvPr>
              <p:cNvGrpSpPr/>
              <p:nvPr/>
            </p:nvGrpSpPr>
            <p:grpSpPr>
              <a:xfrm>
                <a:off x="8797201" y="4833800"/>
                <a:ext cx="76508" cy="155746"/>
                <a:chOff x="4059939" y="3018509"/>
                <a:chExt cx="76508" cy="247949"/>
              </a:xfrm>
            </p:grpSpPr>
            <p:cxnSp>
              <p:nvCxnSpPr>
                <p:cNvPr id="508" name="Straight Connector 507">
                  <a:extLst>
                    <a:ext uri="{FF2B5EF4-FFF2-40B4-BE49-F238E27FC236}">
                      <a16:creationId xmlns:a16="http://schemas.microsoft.com/office/drawing/2014/main" id="{52E9486E-4A0C-40A1-8D39-7894BBA3C46B}"/>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9" name="Straight Connector 508">
                  <a:extLst>
                    <a:ext uri="{FF2B5EF4-FFF2-40B4-BE49-F238E27FC236}">
                      <a16:creationId xmlns:a16="http://schemas.microsoft.com/office/drawing/2014/main" id="{86EA38D3-DCA2-4D95-B17D-45B6E9FEDA31}"/>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a:extLst>
                    <a:ext uri="{FF2B5EF4-FFF2-40B4-BE49-F238E27FC236}">
                      <a16:creationId xmlns:a16="http://schemas.microsoft.com/office/drawing/2014/main" id="{2C925468-2D4A-4A90-9FFB-B7594FA7819B}"/>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49" name="Diamond 448">
                <a:extLst>
                  <a:ext uri="{FF2B5EF4-FFF2-40B4-BE49-F238E27FC236}">
                    <a16:creationId xmlns:a16="http://schemas.microsoft.com/office/drawing/2014/main" id="{25B24414-B669-41B1-A36C-232A043BC633}"/>
                  </a:ext>
                </a:extLst>
              </p:cNvPr>
              <p:cNvSpPr/>
              <p:nvPr/>
            </p:nvSpPr>
            <p:spPr>
              <a:xfrm rot="18900000">
                <a:off x="8797202" y="4873873"/>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50" name="Group 449">
                <a:extLst>
                  <a:ext uri="{FF2B5EF4-FFF2-40B4-BE49-F238E27FC236}">
                    <a16:creationId xmlns:a16="http://schemas.microsoft.com/office/drawing/2014/main" id="{C86E4B11-43E6-4DF9-B890-BB7392D5F3EF}"/>
                  </a:ext>
                </a:extLst>
              </p:cNvPr>
              <p:cNvGrpSpPr/>
              <p:nvPr/>
            </p:nvGrpSpPr>
            <p:grpSpPr>
              <a:xfrm>
                <a:off x="8740640" y="4601945"/>
                <a:ext cx="76508" cy="204867"/>
                <a:chOff x="3952814" y="3018509"/>
                <a:chExt cx="76508" cy="247949"/>
              </a:xfrm>
              <a:effectLst/>
            </p:grpSpPr>
            <p:cxnSp>
              <p:nvCxnSpPr>
                <p:cNvPr id="505" name="Straight Connector 504">
                  <a:extLst>
                    <a:ext uri="{FF2B5EF4-FFF2-40B4-BE49-F238E27FC236}">
                      <a16:creationId xmlns:a16="http://schemas.microsoft.com/office/drawing/2014/main" id="{B0B10E35-71EA-4D06-A37C-5D3AA3438C0B}"/>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a:extLst>
                    <a:ext uri="{FF2B5EF4-FFF2-40B4-BE49-F238E27FC236}">
                      <a16:creationId xmlns:a16="http://schemas.microsoft.com/office/drawing/2014/main" id="{5DEDE954-AEA0-4D4B-BBA7-6C688C728F55}"/>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7" name="Straight Connector 506">
                  <a:extLst>
                    <a:ext uri="{FF2B5EF4-FFF2-40B4-BE49-F238E27FC236}">
                      <a16:creationId xmlns:a16="http://schemas.microsoft.com/office/drawing/2014/main" id="{89CF722C-D998-40D4-8C82-00F1052B4626}"/>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51" name="Oval 450">
                <a:extLst>
                  <a:ext uri="{FF2B5EF4-FFF2-40B4-BE49-F238E27FC236}">
                    <a16:creationId xmlns:a16="http://schemas.microsoft.com/office/drawing/2014/main" id="{C4AB55AC-3D7A-49DB-B638-36A580F6EAD5}"/>
                  </a:ext>
                </a:extLst>
              </p:cNvPr>
              <p:cNvSpPr/>
              <p:nvPr/>
            </p:nvSpPr>
            <p:spPr>
              <a:xfrm rot="16200000">
                <a:off x="8742894" y="4660228"/>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52" name="Group 451">
                <a:extLst>
                  <a:ext uri="{FF2B5EF4-FFF2-40B4-BE49-F238E27FC236}">
                    <a16:creationId xmlns:a16="http://schemas.microsoft.com/office/drawing/2014/main" id="{4FFA9178-00C8-4E77-B7FF-F11D7B52F4FF}"/>
                  </a:ext>
                </a:extLst>
              </p:cNvPr>
              <p:cNvGrpSpPr/>
              <p:nvPr/>
            </p:nvGrpSpPr>
            <p:grpSpPr>
              <a:xfrm>
                <a:off x="6989040" y="4825627"/>
                <a:ext cx="76508" cy="158986"/>
                <a:chOff x="6793883" y="2671958"/>
                <a:chExt cx="76508" cy="142827"/>
              </a:xfrm>
            </p:grpSpPr>
            <p:cxnSp>
              <p:nvCxnSpPr>
                <p:cNvPr id="502" name="Straight Connector 501">
                  <a:extLst>
                    <a:ext uri="{FF2B5EF4-FFF2-40B4-BE49-F238E27FC236}">
                      <a16:creationId xmlns:a16="http://schemas.microsoft.com/office/drawing/2014/main" id="{E7304BB4-1584-4A94-BAC9-5692C0005BC3}"/>
                    </a:ext>
                  </a:extLst>
                </p:cNvPr>
                <p:cNvCxnSpPr/>
                <p:nvPr/>
              </p:nvCxnSpPr>
              <p:spPr>
                <a:xfrm rot="16200000" flipH="1">
                  <a:off x="6760756" y="2743404"/>
                  <a:ext cx="14276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3" name="Straight Connector 502">
                  <a:extLst>
                    <a:ext uri="{FF2B5EF4-FFF2-40B4-BE49-F238E27FC236}">
                      <a16:creationId xmlns:a16="http://schemas.microsoft.com/office/drawing/2014/main" id="{A8D1E0AD-B758-466C-ACC4-E163762C4782}"/>
                    </a:ext>
                  </a:extLst>
                </p:cNvPr>
                <p:cNvCxnSpPr/>
                <p:nvPr/>
              </p:nvCxnSpPr>
              <p:spPr>
                <a:xfrm rot="16200000">
                  <a:off x="6832137" y="2776531"/>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4" name="Straight Connector 503">
                  <a:extLst>
                    <a:ext uri="{FF2B5EF4-FFF2-40B4-BE49-F238E27FC236}">
                      <a16:creationId xmlns:a16="http://schemas.microsoft.com/office/drawing/2014/main" id="{7AD5EA1C-2B63-40F1-BEE1-CA2526B75CDA}"/>
                    </a:ext>
                  </a:extLst>
                </p:cNvPr>
                <p:cNvCxnSpPr/>
                <p:nvPr/>
              </p:nvCxnSpPr>
              <p:spPr>
                <a:xfrm rot="16200000">
                  <a:off x="6832137" y="26337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53" name="Diamond 452">
                <a:extLst>
                  <a:ext uri="{FF2B5EF4-FFF2-40B4-BE49-F238E27FC236}">
                    <a16:creationId xmlns:a16="http://schemas.microsoft.com/office/drawing/2014/main" id="{94788B0A-C035-4FDC-A87F-20FFF29F98A9}"/>
                  </a:ext>
                </a:extLst>
              </p:cNvPr>
              <p:cNvSpPr/>
              <p:nvPr/>
            </p:nvSpPr>
            <p:spPr>
              <a:xfrm rot="18900000">
                <a:off x="6989040" y="4867320"/>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58" name="Group 457">
                <a:extLst>
                  <a:ext uri="{FF2B5EF4-FFF2-40B4-BE49-F238E27FC236}">
                    <a16:creationId xmlns:a16="http://schemas.microsoft.com/office/drawing/2014/main" id="{59D053DE-B378-465A-AD46-74BE209410B2}"/>
                  </a:ext>
                </a:extLst>
              </p:cNvPr>
              <p:cNvGrpSpPr/>
              <p:nvPr/>
            </p:nvGrpSpPr>
            <p:grpSpPr>
              <a:xfrm>
                <a:off x="6932479" y="4706705"/>
                <a:ext cx="76508" cy="163607"/>
                <a:chOff x="3952814" y="3018509"/>
                <a:chExt cx="76508" cy="247949"/>
              </a:xfrm>
              <a:effectLst/>
            </p:grpSpPr>
            <p:cxnSp>
              <p:nvCxnSpPr>
                <p:cNvPr id="499" name="Straight Connector 498">
                  <a:extLst>
                    <a:ext uri="{FF2B5EF4-FFF2-40B4-BE49-F238E27FC236}">
                      <a16:creationId xmlns:a16="http://schemas.microsoft.com/office/drawing/2014/main" id="{64CE9959-47ED-4D67-9119-655534988EAD}"/>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0" name="Straight Connector 499">
                  <a:extLst>
                    <a:ext uri="{FF2B5EF4-FFF2-40B4-BE49-F238E27FC236}">
                      <a16:creationId xmlns:a16="http://schemas.microsoft.com/office/drawing/2014/main" id="{673CF0F1-E7A2-4B3B-AA3E-748D5371DFA2}"/>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1" name="Straight Connector 500">
                  <a:extLst>
                    <a:ext uri="{FF2B5EF4-FFF2-40B4-BE49-F238E27FC236}">
                      <a16:creationId xmlns:a16="http://schemas.microsoft.com/office/drawing/2014/main" id="{8AD635A2-07FA-4B57-B4B4-A62D130E5F0A}"/>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59" name="Oval 458">
                <a:extLst>
                  <a:ext uri="{FF2B5EF4-FFF2-40B4-BE49-F238E27FC236}">
                    <a16:creationId xmlns:a16="http://schemas.microsoft.com/office/drawing/2014/main" id="{F8FC8284-AE44-4178-B73D-E623EE1F15F9}"/>
                  </a:ext>
                </a:extLst>
              </p:cNvPr>
              <p:cNvSpPr/>
              <p:nvPr/>
            </p:nvSpPr>
            <p:spPr>
              <a:xfrm rot="16200000">
                <a:off x="6934733" y="4752509"/>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60" name="Group 459">
                <a:extLst>
                  <a:ext uri="{FF2B5EF4-FFF2-40B4-BE49-F238E27FC236}">
                    <a16:creationId xmlns:a16="http://schemas.microsoft.com/office/drawing/2014/main" id="{3DFD6706-B1E8-4080-A46A-60DB8F2E03A1}"/>
                  </a:ext>
                </a:extLst>
              </p:cNvPr>
              <p:cNvGrpSpPr/>
              <p:nvPr/>
            </p:nvGrpSpPr>
            <p:grpSpPr>
              <a:xfrm>
                <a:off x="6553066" y="4853870"/>
                <a:ext cx="76508" cy="149792"/>
                <a:chOff x="3952814" y="3018509"/>
                <a:chExt cx="76508" cy="247949"/>
              </a:xfrm>
              <a:effectLst/>
            </p:grpSpPr>
            <p:cxnSp>
              <p:nvCxnSpPr>
                <p:cNvPr id="496" name="Straight Connector 495">
                  <a:extLst>
                    <a:ext uri="{FF2B5EF4-FFF2-40B4-BE49-F238E27FC236}">
                      <a16:creationId xmlns:a16="http://schemas.microsoft.com/office/drawing/2014/main" id="{7E90A70A-40F2-4C17-8444-A23B7CC74C94}"/>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7" name="Straight Connector 496">
                  <a:extLst>
                    <a:ext uri="{FF2B5EF4-FFF2-40B4-BE49-F238E27FC236}">
                      <a16:creationId xmlns:a16="http://schemas.microsoft.com/office/drawing/2014/main" id="{2B8C0C38-2C03-4F62-99CE-0F1A3861BEB4}"/>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8" name="Straight Connector 497">
                  <a:extLst>
                    <a:ext uri="{FF2B5EF4-FFF2-40B4-BE49-F238E27FC236}">
                      <a16:creationId xmlns:a16="http://schemas.microsoft.com/office/drawing/2014/main" id="{BF0729CF-5CF1-4B8D-AA04-514F276D9CA0}"/>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61" name="Oval 460">
                <a:extLst>
                  <a:ext uri="{FF2B5EF4-FFF2-40B4-BE49-F238E27FC236}">
                    <a16:creationId xmlns:a16="http://schemas.microsoft.com/office/drawing/2014/main" id="{99284ED3-7453-4E74-911B-EB6A2ECE1130}"/>
                  </a:ext>
                </a:extLst>
              </p:cNvPr>
              <p:cNvSpPr/>
              <p:nvPr/>
            </p:nvSpPr>
            <p:spPr>
              <a:xfrm rot="16200000">
                <a:off x="6553065" y="4892767"/>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62" name="TextBox 461">
                <a:extLst>
                  <a:ext uri="{FF2B5EF4-FFF2-40B4-BE49-F238E27FC236}">
                    <a16:creationId xmlns:a16="http://schemas.microsoft.com/office/drawing/2014/main" id="{B14859C7-88A8-4FFF-9AAB-5CC355D92BF8}"/>
                  </a:ext>
                </a:extLst>
              </p:cNvPr>
              <p:cNvSpPr txBox="1"/>
              <p:nvPr/>
            </p:nvSpPr>
            <p:spPr>
              <a:xfrm>
                <a:off x="6441790" y="5605126"/>
                <a:ext cx="2393659" cy="27699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Months from randomisation</a:t>
                </a:r>
              </a:p>
            </p:txBody>
          </p:sp>
          <p:grpSp>
            <p:nvGrpSpPr>
              <p:cNvPr id="463" name="Group 462">
                <a:extLst>
                  <a:ext uri="{FF2B5EF4-FFF2-40B4-BE49-F238E27FC236}">
                    <a16:creationId xmlns:a16="http://schemas.microsoft.com/office/drawing/2014/main" id="{D5B856E6-5F11-4BF6-A7A4-C2780FBD6FF3}"/>
                  </a:ext>
                </a:extLst>
              </p:cNvPr>
              <p:cNvGrpSpPr/>
              <p:nvPr/>
            </p:nvGrpSpPr>
            <p:grpSpPr>
              <a:xfrm>
                <a:off x="6472987" y="5454672"/>
                <a:ext cx="2494945" cy="264184"/>
                <a:chOff x="614209" y="3500299"/>
                <a:chExt cx="2494945" cy="261630"/>
              </a:xfrm>
            </p:grpSpPr>
            <p:sp>
              <p:nvSpPr>
                <p:cNvPr id="491" name="TextBox 490">
                  <a:extLst>
                    <a:ext uri="{FF2B5EF4-FFF2-40B4-BE49-F238E27FC236}">
                      <a16:creationId xmlns:a16="http://schemas.microsoft.com/office/drawing/2014/main" id="{D1095EC1-CACF-4D9D-B8FC-64EF60ADA881}"/>
                    </a:ext>
                  </a:extLst>
                </p:cNvPr>
                <p:cNvSpPr txBox="1"/>
                <p:nvPr/>
              </p:nvSpPr>
              <p:spPr>
                <a:xfrm>
                  <a:off x="1679749" y="3500310"/>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272727"/>
                      </a:solidFill>
                      <a:effectLst/>
                      <a:uLnTx/>
                      <a:uFillTx/>
                      <a:latin typeface="Poppins Light"/>
                      <a:ea typeface="+mn-ea"/>
                      <a:cs typeface="+mn-cs"/>
                    </a:rPr>
                    <a:t>12</a:t>
                  </a:r>
                  <a:endParaRPr kumimoji="0" lang="en-GB" sz="11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492" name="TextBox 491">
                  <a:extLst>
                    <a:ext uri="{FF2B5EF4-FFF2-40B4-BE49-F238E27FC236}">
                      <a16:creationId xmlns:a16="http://schemas.microsoft.com/office/drawing/2014/main" id="{4E7C4777-8C6C-4A57-943F-D66F320C0D41}"/>
                    </a:ext>
                  </a:extLst>
                </p:cNvPr>
                <p:cNvSpPr txBox="1"/>
                <p:nvPr/>
              </p:nvSpPr>
              <p:spPr>
                <a:xfrm>
                  <a:off x="2229984" y="3500310"/>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18</a:t>
                  </a:r>
                </a:p>
              </p:txBody>
            </p:sp>
            <p:sp>
              <p:nvSpPr>
                <p:cNvPr id="493" name="TextBox 492">
                  <a:extLst>
                    <a:ext uri="{FF2B5EF4-FFF2-40B4-BE49-F238E27FC236}">
                      <a16:creationId xmlns:a16="http://schemas.microsoft.com/office/drawing/2014/main" id="{84955A5B-266C-49A1-9CC8-A22C86E27EB5}"/>
                    </a:ext>
                  </a:extLst>
                </p:cNvPr>
                <p:cNvSpPr txBox="1"/>
                <p:nvPr/>
              </p:nvSpPr>
              <p:spPr>
                <a:xfrm>
                  <a:off x="2780218" y="3500310"/>
                  <a:ext cx="328936"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24</a:t>
                  </a:r>
                </a:p>
              </p:txBody>
            </p:sp>
            <p:sp>
              <p:nvSpPr>
                <p:cNvPr id="494" name="TextBox 493">
                  <a:extLst>
                    <a:ext uri="{FF2B5EF4-FFF2-40B4-BE49-F238E27FC236}">
                      <a16:creationId xmlns:a16="http://schemas.microsoft.com/office/drawing/2014/main" id="{74F32FB5-AA27-4FDF-9FF9-E05417592E6C}"/>
                    </a:ext>
                  </a:extLst>
                </p:cNvPr>
                <p:cNvSpPr txBox="1"/>
                <p:nvPr/>
              </p:nvSpPr>
              <p:spPr>
                <a:xfrm>
                  <a:off x="1170636" y="3500299"/>
                  <a:ext cx="256802"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6</a:t>
                  </a:r>
                </a:p>
              </p:txBody>
            </p:sp>
            <p:sp>
              <p:nvSpPr>
                <p:cNvPr id="495" name="TextBox 494">
                  <a:extLst>
                    <a:ext uri="{FF2B5EF4-FFF2-40B4-BE49-F238E27FC236}">
                      <a16:creationId xmlns:a16="http://schemas.microsoft.com/office/drawing/2014/main" id="{44CA5E3E-89BA-4469-A99A-91BD6A0CDEE9}"/>
                    </a:ext>
                  </a:extLst>
                </p:cNvPr>
                <p:cNvSpPr txBox="1"/>
                <p:nvPr/>
              </p:nvSpPr>
              <p:spPr>
                <a:xfrm>
                  <a:off x="614209" y="3500319"/>
                  <a:ext cx="256802" cy="261610"/>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0</a:t>
                  </a:r>
                </a:p>
              </p:txBody>
            </p:sp>
          </p:grpSp>
          <p:grpSp>
            <p:nvGrpSpPr>
              <p:cNvPr id="464" name="Group 463">
                <a:extLst>
                  <a:ext uri="{FF2B5EF4-FFF2-40B4-BE49-F238E27FC236}">
                    <a16:creationId xmlns:a16="http://schemas.microsoft.com/office/drawing/2014/main" id="{DB3BBDF7-ED56-4870-A04E-A749DC9F0BA9}"/>
                  </a:ext>
                </a:extLst>
              </p:cNvPr>
              <p:cNvGrpSpPr/>
              <p:nvPr/>
            </p:nvGrpSpPr>
            <p:grpSpPr>
              <a:xfrm>
                <a:off x="6048987" y="4142947"/>
                <a:ext cx="402742" cy="1312678"/>
                <a:chOff x="3030564" y="2037518"/>
                <a:chExt cx="402742" cy="1312678"/>
              </a:xfrm>
            </p:grpSpPr>
            <p:grpSp>
              <p:nvGrpSpPr>
                <p:cNvPr id="484" name="Group 483">
                  <a:extLst>
                    <a:ext uri="{FF2B5EF4-FFF2-40B4-BE49-F238E27FC236}">
                      <a16:creationId xmlns:a16="http://schemas.microsoft.com/office/drawing/2014/main" id="{2F690326-0941-4C3E-80A5-585F778561AD}"/>
                    </a:ext>
                  </a:extLst>
                </p:cNvPr>
                <p:cNvGrpSpPr/>
                <p:nvPr/>
              </p:nvGrpSpPr>
              <p:grpSpPr>
                <a:xfrm>
                  <a:off x="3289036" y="2037518"/>
                  <a:ext cx="144270" cy="1312678"/>
                  <a:chOff x="448681" y="1971383"/>
                  <a:chExt cx="144270" cy="1181807"/>
                </a:xfrm>
              </p:grpSpPr>
              <p:sp>
                <p:nvSpPr>
                  <p:cNvPr id="486" name="TextBox 485">
                    <a:extLst>
                      <a:ext uri="{FF2B5EF4-FFF2-40B4-BE49-F238E27FC236}">
                        <a16:creationId xmlns:a16="http://schemas.microsoft.com/office/drawing/2014/main" id="{EFE28187-B6C9-4275-9A2D-35AFBAC6A5E1}"/>
                      </a:ext>
                    </a:extLst>
                  </p:cNvPr>
                  <p:cNvSpPr txBox="1"/>
                  <p:nvPr/>
                </p:nvSpPr>
                <p:spPr>
                  <a:xfrm>
                    <a:off x="448681" y="2983913"/>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30</a:t>
                    </a:r>
                  </a:p>
                </p:txBody>
              </p:sp>
              <p:sp>
                <p:nvSpPr>
                  <p:cNvPr id="487" name="TextBox 486">
                    <a:extLst>
                      <a:ext uri="{FF2B5EF4-FFF2-40B4-BE49-F238E27FC236}">
                        <a16:creationId xmlns:a16="http://schemas.microsoft.com/office/drawing/2014/main" id="{4F4A7097-746F-484E-B383-F0AD046E66B5}"/>
                      </a:ext>
                    </a:extLst>
                  </p:cNvPr>
                  <p:cNvSpPr txBox="1"/>
                  <p:nvPr/>
                </p:nvSpPr>
                <p:spPr>
                  <a:xfrm>
                    <a:off x="448681" y="2477648"/>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40</a:t>
                    </a:r>
                  </a:p>
                </p:txBody>
              </p:sp>
              <p:sp>
                <p:nvSpPr>
                  <p:cNvPr id="488" name="TextBox 487">
                    <a:extLst>
                      <a:ext uri="{FF2B5EF4-FFF2-40B4-BE49-F238E27FC236}">
                        <a16:creationId xmlns:a16="http://schemas.microsoft.com/office/drawing/2014/main" id="{D85FB4CF-4301-4251-AA3C-3CF55638B230}"/>
                      </a:ext>
                    </a:extLst>
                  </p:cNvPr>
                  <p:cNvSpPr txBox="1"/>
                  <p:nvPr/>
                </p:nvSpPr>
                <p:spPr>
                  <a:xfrm>
                    <a:off x="448681" y="2224516"/>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45</a:t>
                    </a:r>
                  </a:p>
                </p:txBody>
              </p:sp>
              <p:sp>
                <p:nvSpPr>
                  <p:cNvPr id="489" name="TextBox 488">
                    <a:extLst>
                      <a:ext uri="{FF2B5EF4-FFF2-40B4-BE49-F238E27FC236}">
                        <a16:creationId xmlns:a16="http://schemas.microsoft.com/office/drawing/2014/main" id="{4FDA5052-7159-4004-973F-A9630ACAEBEA}"/>
                      </a:ext>
                    </a:extLst>
                  </p:cNvPr>
                  <p:cNvSpPr txBox="1"/>
                  <p:nvPr/>
                </p:nvSpPr>
                <p:spPr>
                  <a:xfrm>
                    <a:off x="448681" y="2730781"/>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35</a:t>
                    </a:r>
                  </a:p>
                </p:txBody>
              </p:sp>
              <p:sp>
                <p:nvSpPr>
                  <p:cNvPr id="490" name="TextBox 489">
                    <a:extLst>
                      <a:ext uri="{FF2B5EF4-FFF2-40B4-BE49-F238E27FC236}">
                        <a16:creationId xmlns:a16="http://schemas.microsoft.com/office/drawing/2014/main" id="{4295517B-1E7A-4ACC-9AC8-6A534EC6823C}"/>
                      </a:ext>
                    </a:extLst>
                  </p:cNvPr>
                  <p:cNvSpPr txBox="1"/>
                  <p:nvPr/>
                </p:nvSpPr>
                <p:spPr>
                  <a:xfrm>
                    <a:off x="448681" y="1971383"/>
                    <a:ext cx="144270" cy="16927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50</a:t>
                    </a:r>
                  </a:p>
                </p:txBody>
              </p:sp>
            </p:grpSp>
            <p:sp>
              <p:nvSpPr>
                <p:cNvPr id="485" name="TextBox 484">
                  <a:extLst>
                    <a:ext uri="{FF2B5EF4-FFF2-40B4-BE49-F238E27FC236}">
                      <a16:creationId xmlns:a16="http://schemas.microsoft.com/office/drawing/2014/main" id="{09D60566-0792-4FB5-849B-F08969A98E06}"/>
                    </a:ext>
                  </a:extLst>
                </p:cNvPr>
                <p:cNvSpPr txBox="1"/>
                <p:nvPr/>
              </p:nvSpPr>
              <p:spPr>
                <a:xfrm rot="16200000">
                  <a:off x="2538689" y="2591193"/>
                  <a:ext cx="1153028" cy="169277"/>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272727"/>
                      </a:solidFill>
                      <a:effectLst/>
                      <a:uLnTx/>
                      <a:uFillTx/>
                      <a:latin typeface="Poppins Light"/>
                      <a:ea typeface="+mn-ea"/>
                      <a:cs typeface="+mn-cs"/>
                    </a:rPr>
                    <a:t>E2 (</a:t>
                  </a:r>
                  <a:r>
                    <a:rPr kumimoji="0" lang="en-GB" sz="1050" b="1" i="0" u="none" strike="noStrike" kern="1200" cap="none" spc="0" normalizeH="0" baseline="0" noProof="0" dirty="0" err="1">
                      <a:ln>
                        <a:noFill/>
                      </a:ln>
                      <a:solidFill>
                        <a:srgbClr val="272727"/>
                      </a:solidFill>
                      <a:effectLst/>
                      <a:uLnTx/>
                      <a:uFillTx/>
                      <a:latin typeface="Poppins Light"/>
                      <a:ea typeface="+mn-ea"/>
                      <a:cs typeface="+mn-cs"/>
                    </a:rPr>
                    <a:t>pg</a:t>
                  </a:r>
                  <a:r>
                    <a:rPr kumimoji="0" lang="en-GB" sz="1050" b="1" i="0" u="none" strike="noStrike" kern="1200" cap="none" spc="0" normalizeH="0" baseline="0" noProof="0" dirty="0">
                      <a:ln>
                        <a:noFill/>
                      </a:ln>
                      <a:solidFill>
                        <a:srgbClr val="272727"/>
                      </a:solidFill>
                      <a:effectLst/>
                      <a:uLnTx/>
                      <a:uFillTx/>
                      <a:latin typeface="Poppins Light"/>
                      <a:ea typeface="+mn-ea"/>
                      <a:cs typeface="+mn-cs"/>
                    </a:rPr>
                    <a:t>/mL)</a:t>
                  </a:r>
                </a:p>
              </p:txBody>
            </p:sp>
          </p:grpSp>
          <p:grpSp>
            <p:nvGrpSpPr>
              <p:cNvPr id="465" name="Group 464">
                <a:extLst>
                  <a:ext uri="{FF2B5EF4-FFF2-40B4-BE49-F238E27FC236}">
                    <a16:creationId xmlns:a16="http://schemas.microsoft.com/office/drawing/2014/main" id="{2DB747C6-51C5-4264-89EE-3BC07B062825}"/>
                  </a:ext>
                </a:extLst>
              </p:cNvPr>
              <p:cNvGrpSpPr/>
              <p:nvPr/>
            </p:nvGrpSpPr>
            <p:grpSpPr>
              <a:xfrm>
                <a:off x="6485083" y="4236958"/>
                <a:ext cx="2322224" cy="1275084"/>
                <a:chOff x="3466660" y="2131529"/>
                <a:chExt cx="2322224" cy="1275084"/>
              </a:xfrm>
            </p:grpSpPr>
            <p:sp>
              <p:nvSpPr>
                <p:cNvPr id="471" name="Freeform: Shape 470">
                  <a:extLst>
                    <a:ext uri="{FF2B5EF4-FFF2-40B4-BE49-F238E27FC236}">
                      <a16:creationId xmlns:a16="http://schemas.microsoft.com/office/drawing/2014/main" id="{8E573755-06DC-4FAD-A92F-3E39395297FA}"/>
                    </a:ext>
                  </a:extLst>
                </p:cNvPr>
                <p:cNvSpPr/>
                <p:nvPr/>
              </p:nvSpPr>
              <p:spPr>
                <a:xfrm>
                  <a:off x="3513835" y="2133059"/>
                  <a:ext cx="2275049" cy="1214454"/>
                </a:xfrm>
                <a:custGeom>
                  <a:avLst/>
                  <a:gdLst>
                    <a:gd name="connsiteX0" fmla="*/ 0 w 2275049"/>
                    <a:gd name="connsiteY0" fmla="*/ 0 h 933564"/>
                    <a:gd name="connsiteX1" fmla="*/ 0 w 2275049"/>
                    <a:gd name="connsiteY1" fmla="*/ 933564 h 933564"/>
                    <a:gd name="connsiteX2" fmla="*/ 2275049 w 2275049"/>
                    <a:gd name="connsiteY2" fmla="*/ 933564 h 933564"/>
                  </a:gdLst>
                  <a:ahLst/>
                  <a:cxnLst>
                    <a:cxn ang="0">
                      <a:pos x="connsiteX0" y="connsiteY0"/>
                    </a:cxn>
                    <a:cxn ang="0">
                      <a:pos x="connsiteX1" y="connsiteY1"/>
                    </a:cxn>
                    <a:cxn ang="0">
                      <a:pos x="connsiteX2" y="connsiteY2"/>
                    </a:cxn>
                  </a:cxnLst>
                  <a:rect l="l" t="t" r="r" b="b"/>
                  <a:pathLst>
                    <a:path w="2275049" h="933564">
                      <a:moveTo>
                        <a:pt x="0" y="0"/>
                      </a:moveTo>
                      <a:lnTo>
                        <a:pt x="0" y="933564"/>
                      </a:lnTo>
                      <a:lnTo>
                        <a:pt x="2275049" y="933564"/>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72" name="Group 471">
                  <a:extLst>
                    <a:ext uri="{FF2B5EF4-FFF2-40B4-BE49-F238E27FC236}">
                      <a16:creationId xmlns:a16="http://schemas.microsoft.com/office/drawing/2014/main" id="{EFA4872D-4FEA-40B6-9AA3-78C833D98B97}"/>
                    </a:ext>
                  </a:extLst>
                </p:cNvPr>
                <p:cNvGrpSpPr/>
                <p:nvPr/>
              </p:nvGrpSpPr>
              <p:grpSpPr>
                <a:xfrm>
                  <a:off x="3584520" y="3346633"/>
                  <a:ext cx="2204364" cy="59980"/>
                  <a:chOff x="744165" y="3536348"/>
                  <a:chExt cx="2204364" cy="54000"/>
                </a:xfrm>
              </p:grpSpPr>
              <p:cxnSp>
                <p:nvCxnSpPr>
                  <p:cNvPr id="479" name="Straight Connector 478">
                    <a:extLst>
                      <a:ext uri="{FF2B5EF4-FFF2-40B4-BE49-F238E27FC236}">
                        <a16:creationId xmlns:a16="http://schemas.microsoft.com/office/drawing/2014/main" id="{3B40A823-D467-44C1-BEA8-2D0BA35326F5}"/>
                      </a:ext>
                    </a:extLst>
                  </p:cNvPr>
                  <p:cNvCxnSpPr/>
                  <p:nvPr/>
                </p:nvCxnSpPr>
                <p:spPr>
                  <a:xfrm>
                    <a:off x="1295256"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0" name="Straight Connector 479">
                    <a:extLst>
                      <a:ext uri="{FF2B5EF4-FFF2-40B4-BE49-F238E27FC236}">
                        <a16:creationId xmlns:a16="http://schemas.microsoft.com/office/drawing/2014/main" id="{D5D940E2-D1C5-48A4-94BD-FE59FF412A0C}"/>
                      </a:ext>
                    </a:extLst>
                  </p:cNvPr>
                  <p:cNvCxnSpPr/>
                  <p:nvPr/>
                </p:nvCxnSpPr>
                <p:spPr>
                  <a:xfrm>
                    <a:off x="1846347"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1" name="Straight Connector 480">
                    <a:extLst>
                      <a:ext uri="{FF2B5EF4-FFF2-40B4-BE49-F238E27FC236}">
                        <a16:creationId xmlns:a16="http://schemas.microsoft.com/office/drawing/2014/main" id="{CFD95074-51A6-4C1B-AD79-9D6E7842B8CA}"/>
                      </a:ext>
                    </a:extLst>
                  </p:cNvPr>
                  <p:cNvCxnSpPr/>
                  <p:nvPr/>
                </p:nvCxnSpPr>
                <p:spPr>
                  <a:xfrm>
                    <a:off x="2397438"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2" name="Straight Connector 481">
                    <a:extLst>
                      <a:ext uri="{FF2B5EF4-FFF2-40B4-BE49-F238E27FC236}">
                        <a16:creationId xmlns:a16="http://schemas.microsoft.com/office/drawing/2014/main" id="{1574D57D-C3D3-4B58-B438-4E3EF8822F8C}"/>
                      </a:ext>
                    </a:extLst>
                  </p:cNvPr>
                  <p:cNvCxnSpPr/>
                  <p:nvPr/>
                </p:nvCxnSpPr>
                <p:spPr>
                  <a:xfrm>
                    <a:off x="2948529"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3" name="Straight Connector 482">
                    <a:extLst>
                      <a:ext uri="{FF2B5EF4-FFF2-40B4-BE49-F238E27FC236}">
                        <a16:creationId xmlns:a16="http://schemas.microsoft.com/office/drawing/2014/main" id="{5075101C-EECE-4603-8B79-BEA81A77668B}"/>
                      </a:ext>
                    </a:extLst>
                  </p:cNvPr>
                  <p:cNvCxnSpPr>
                    <a:cxnSpLocks/>
                  </p:cNvCxnSpPr>
                  <p:nvPr/>
                </p:nvCxnSpPr>
                <p:spPr>
                  <a:xfrm>
                    <a:off x="744165"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3" name="Group 472">
                  <a:extLst>
                    <a:ext uri="{FF2B5EF4-FFF2-40B4-BE49-F238E27FC236}">
                      <a16:creationId xmlns:a16="http://schemas.microsoft.com/office/drawing/2014/main" id="{5AAEC88E-773C-43E6-A0A3-219B31C3083F}"/>
                    </a:ext>
                  </a:extLst>
                </p:cNvPr>
                <p:cNvGrpSpPr/>
                <p:nvPr/>
              </p:nvGrpSpPr>
              <p:grpSpPr>
                <a:xfrm>
                  <a:off x="3466660" y="2131529"/>
                  <a:ext cx="54000" cy="1124655"/>
                  <a:chOff x="3466660" y="2131529"/>
                  <a:chExt cx="54000" cy="1124655"/>
                </a:xfrm>
              </p:grpSpPr>
              <p:cxnSp>
                <p:nvCxnSpPr>
                  <p:cNvPr id="474" name="Straight Connector 473">
                    <a:extLst>
                      <a:ext uri="{FF2B5EF4-FFF2-40B4-BE49-F238E27FC236}">
                        <a16:creationId xmlns:a16="http://schemas.microsoft.com/office/drawing/2014/main" id="{63863652-8326-4E16-A2E5-9ECE5D42A786}"/>
                      </a:ext>
                    </a:extLst>
                  </p:cNvPr>
                  <p:cNvCxnSpPr/>
                  <p:nvPr/>
                </p:nvCxnSpPr>
                <p:spPr>
                  <a:xfrm rot="5400000">
                    <a:off x="3493660" y="266685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a:extLst>
                      <a:ext uri="{FF2B5EF4-FFF2-40B4-BE49-F238E27FC236}">
                        <a16:creationId xmlns:a16="http://schemas.microsoft.com/office/drawing/2014/main" id="{A08C7D94-542B-4A1F-BC35-2DD77FF79AE2}"/>
                      </a:ext>
                    </a:extLst>
                  </p:cNvPr>
                  <p:cNvCxnSpPr/>
                  <p:nvPr/>
                </p:nvCxnSpPr>
                <p:spPr>
                  <a:xfrm rot="5400000">
                    <a:off x="3493660" y="322918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a16="http://schemas.microsoft.com/office/drawing/2014/main" id="{AA5281A3-4311-45CA-8F9A-F96395084E52}"/>
                      </a:ext>
                    </a:extLst>
                  </p:cNvPr>
                  <p:cNvCxnSpPr>
                    <a:cxnSpLocks/>
                  </p:cNvCxnSpPr>
                  <p:nvPr/>
                </p:nvCxnSpPr>
                <p:spPr>
                  <a:xfrm rot="5400000">
                    <a:off x="3493660" y="2385693"/>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a16="http://schemas.microsoft.com/office/drawing/2014/main" id="{F9D3B5A5-0EB6-4BC7-AC70-8E2F14F23215}"/>
                      </a:ext>
                    </a:extLst>
                  </p:cNvPr>
                  <p:cNvCxnSpPr/>
                  <p:nvPr/>
                </p:nvCxnSpPr>
                <p:spPr>
                  <a:xfrm rot="5400000">
                    <a:off x="3493660" y="2948021"/>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8" name="Straight Connector 477">
                    <a:extLst>
                      <a:ext uri="{FF2B5EF4-FFF2-40B4-BE49-F238E27FC236}">
                        <a16:creationId xmlns:a16="http://schemas.microsoft.com/office/drawing/2014/main" id="{313F966F-221F-46AD-A6D3-E5938DEDC649}"/>
                      </a:ext>
                    </a:extLst>
                  </p:cNvPr>
                  <p:cNvCxnSpPr>
                    <a:cxnSpLocks/>
                  </p:cNvCxnSpPr>
                  <p:nvPr/>
                </p:nvCxnSpPr>
                <p:spPr>
                  <a:xfrm rot="5400000">
                    <a:off x="3493660" y="210452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466" name="Group 465">
                <a:extLst>
                  <a:ext uri="{FF2B5EF4-FFF2-40B4-BE49-F238E27FC236}">
                    <a16:creationId xmlns:a16="http://schemas.microsoft.com/office/drawing/2014/main" id="{D9731CC2-EAAE-4ECE-96DE-75EB6542809E}"/>
                  </a:ext>
                </a:extLst>
              </p:cNvPr>
              <p:cNvGrpSpPr/>
              <p:nvPr/>
            </p:nvGrpSpPr>
            <p:grpSpPr>
              <a:xfrm>
                <a:off x="6607903" y="4876702"/>
                <a:ext cx="76508" cy="155535"/>
                <a:chOff x="3952814" y="3018509"/>
                <a:chExt cx="76508" cy="247949"/>
              </a:xfrm>
              <a:effectLst/>
            </p:grpSpPr>
            <p:cxnSp>
              <p:nvCxnSpPr>
                <p:cNvPr id="468" name="Straight Connector 467">
                  <a:extLst>
                    <a:ext uri="{FF2B5EF4-FFF2-40B4-BE49-F238E27FC236}">
                      <a16:creationId xmlns:a16="http://schemas.microsoft.com/office/drawing/2014/main" id="{B81014EF-77B8-4419-95BE-8C5D17C0BC14}"/>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87670D82-BF53-4116-ADDD-44E48FD103AB}"/>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a:extLst>
                    <a:ext uri="{FF2B5EF4-FFF2-40B4-BE49-F238E27FC236}">
                      <a16:creationId xmlns:a16="http://schemas.microsoft.com/office/drawing/2014/main" id="{032F331B-9656-4C5D-9ED3-EA8CA6D8D9B4}"/>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67" name="Diamond 466">
                <a:extLst>
                  <a:ext uri="{FF2B5EF4-FFF2-40B4-BE49-F238E27FC236}">
                    <a16:creationId xmlns:a16="http://schemas.microsoft.com/office/drawing/2014/main" id="{F0D1620D-7B12-44A6-94FD-72EE88EC0EA6}"/>
                  </a:ext>
                </a:extLst>
              </p:cNvPr>
              <p:cNvSpPr/>
              <p:nvPr/>
            </p:nvSpPr>
            <p:spPr>
              <a:xfrm rot="18900000">
                <a:off x="6607903" y="4910085"/>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438" name="Rounded Rectangle 71">
              <a:extLst>
                <a:ext uri="{FF2B5EF4-FFF2-40B4-BE49-F238E27FC236}">
                  <a16:creationId xmlns:a16="http://schemas.microsoft.com/office/drawing/2014/main" id="{408198F8-ED02-4A05-BBD1-94B6E88A4C33}"/>
                </a:ext>
              </a:extLst>
            </p:cNvPr>
            <p:cNvSpPr/>
            <p:nvPr/>
          </p:nvSpPr>
          <p:spPr>
            <a:xfrm>
              <a:off x="129685" y="1723023"/>
              <a:ext cx="8895045" cy="3818804"/>
            </a:xfrm>
            <a:prstGeom prst="roundRect">
              <a:avLst>
                <a:gd name="adj" fmla="val 4295"/>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439" name="Group 438">
              <a:extLst>
                <a:ext uri="{FF2B5EF4-FFF2-40B4-BE49-F238E27FC236}">
                  <a16:creationId xmlns:a16="http://schemas.microsoft.com/office/drawing/2014/main" id="{E9899905-26DC-49D1-AE56-9E92E6B8856A}"/>
                </a:ext>
              </a:extLst>
            </p:cNvPr>
            <p:cNvGrpSpPr/>
            <p:nvPr/>
          </p:nvGrpSpPr>
          <p:grpSpPr>
            <a:xfrm>
              <a:off x="7318824" y="1786445"/>
              <a:ext cx="1198922" cy="261610"/>
              <a:chOff x="3889824" y="1975809"/>
              <a:chExt cx="1198922" cy="261610"/>
            </a:xfrm>
          </p:grpSpPr>
          <p:sp>
            <p:nvSpPr>
              <p:cNvPr id="440" name="TextBox 439">
                <a:extLst>
                  <a:ext uri="{FF2B5EF4-FFF2-40B4-BE49-F238E27FC236}">
                    <a16:creationId xmlns:a16="http://schemas.microsoft.com/office/drawing/2014/main" id="{9CC8BDC1-A7A1-4717-A5F3-850830D5B312}"/>
                  </a:ext>
                </a:extLst>
              </p:cNvPr>
              <p:cNvSpPr txBox="1"/>
              <p:nvPr/>
            </p:nvSpPr>
            <p:spPr>
              <a:xfrm>
                <a:off x="3968136" y="1975809"/>
                <a:ext cx="633507" cy="261610"/>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Placebo</a:t>
                </a:r>
              </a:p>
            </p:txBody>
          </p:sp>
          <p:sp>
            <p:nvSpPr>
              <p:cNvPr id="441" name="TextBox 440">
                <a:extLst>
                  <a:ext uri="{FF2B5EF4-FFF2-40B4-BE49-F238E27FC236}">
                    <a16:creationId xmlns:a16="http://schemas.microsoft.com/office/drawing/2014/main" id="{DFCDA919-2D0A-4997-8218-88C490CC0EB1}"/>
                  </a:ext>
                </a:extLst>
              </p:cNvPr>
              <p:cNvSpPr txBox="1"/>
              <p:nvPr/>
            </p:nvSpPr>
            <p:spPr>
              <a:xfrm>
                <a:off x="4692484" y="1975809"/>
                <a:ext cx="396262" cy="261610"/>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err="1">
                    <a:ln>
                      <a:noFill/>
                    </a:ln>
                    <a:solidFill>
                      <a:srgbClr val="272727"/>
                    </a:solidFill>
                    <a:effectLst/>
                    <a:uLnTx/>
                    <a:uFillTx/>
                    <a:latin typeface="Poppins Light"/>
                    <a:ea typeface="+mn-ea"/>
                    <a:cs typeface="+mn-cs"/>
                  </a:rPr>
                  <a:t>TTh</a:t>
                </a:r>
                <a:endParaRPr kumimoji="0" lang="en-GB" sz="1100" b="0" i="0" u="none" strike="noStrike" kern="1200" cap="none" spc="0" normalizeH="0" baseline="0" noProof="0" dirty="0">
                  <a:ln>
                    <a:noFill/>
                  </a:ln>
                  <a:solidFill>
                    <a:srgbClr val="272727"/>
                  </a:solidFill>
                  <a:effectLst/>
                  <a:uLnTx/>
                  <a:uFillTx/>
                  <a:latin typeface="Poppins Light"/>
                  <a:ea typeface="+mn-ea"/>
                  <a:cs typeface="+mn-cs"/>
                </a:endParaRPr>
              </a:p>
            </p:txBody>
          </p:sp>
          <p:sp>
            <p:nvSpPr>
              <p:cNvPr id="442" name="Oval 441">
                <a:extLst>
                  <a:ext uri="{FF2B5EF4-FFF2-40B4-BE49-F238E27FC236}">
                    <a16:creationId xmlns:a16="http://schemas.microsoft.com/office/drawing/2014/main" id="{E6C48B42-261F-4222-A8F0-E1907179D7E0}"/>
                  </a:ext>
                </a:extLst>
              </p:cNvPr>
              <p:cNvSpPr/>
              <p:nvPr/>
            </p:nvSpPr>
            <p:spPr>
              <a:xfrm>
                <a:off x="3889824" y="2070613"/>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443" name="Diamond 442">
                <a:extLst>
                  <a:ext uri="{FF2B5EF4-FFF2-40B4-BE49-F238E27FC236}">
                    <a16:creationId xmlns:a16="http://schemas.microsoft.com/office/drawing/2014/main" id="{03F54C09-8896-4350-A2D2-60F289787B85}"/>
                  </a:ext>
                </a:extLst>
              </p:cNvPr>
              <p:cNvSpPr/>
              <p:nvPr/>
            </p:nvSpPr>
            <p:spPr>
              <a:xfrm rot="18900000">
                <a:off x="4659432" y="2068812"/>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spTree>
    <p:extLst>
      <p:ext uri="{BB962C8B-B14F-4D97-AF65-F5344CB8AC3E}">
        <p14:creationId xmlns:p14="http://schemas.microsoft.com/office/powerpoint/2010/main" val="1143715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6415B2-5FA1-4B2A-81AF-A87DD5B8E235}"/>
              </a:ext>
            </a:extLst>
          </p:cNvPr>
          <p:cNvSpPr>
            <a:spLocks noGrp="1"/>
          </p:cNvSpPr>
          <p:nvPr>
            <p:ph type="title"/>
          </p:nvPr>
        </p:nvSpPr>
        <p:spPr>
          <a:xfrm>
            <a:off x="158716" y="-6579"/>
            <a:ext cx="11453275" cy="991337"/>
          </a:xfrm>
        </p:spPr>
        <p:txBody>
          <a:bodyPr>
            <a:normAutofit/>
          </a:bodyPr>
          <a:lstStyle/>
          <a:p>
            <a:r>
              <a:rPr lang="en-GB" sz="3200" dirty="0">
                <a:solidFill>
                  <a:schemeClr val="accent5"/>
                </a:solidFill>
              </a:rPr>
              <a:t>The T4DM study: primary outcomes</a:t>
            </a:r>
          </a:p>
        </p:txBody>
      </p:sp>
      <p:pic>
        <p:nvPicPr>
          <p:cNvPr id="12" name="ORIGINAL" hidden="1">
            <a:extLst>
              <a:ext uri="{FF2B5EF4-FFF2-40B4-BE49-F238E27FC236}">
                <a16:creationId xmlns:a16="http://schemas.microsoft.com/office/drawing/2014/main" id="{BA5D3F38-F55C-4025-AB30-2C71B19F0658}"/>
              </a:ext>
            </a:extLst>
          </p:cNvPr>
          <p:cNvPicPr>
            <a:picLocks noChangeAspect="1"/>
          </p:cNvPicPr>
          <p:nvPr/>
        </p:nvPicPr>
        <p:blipFill rotWithShape="1">
          <a:blip r:embed="rId3"/>
          <a:srcRect l="16012" t="29076" r="37929" b="19183"/>
          <a:stretch/>
        </p:blipFill>
        <p:spPr>
          <a:xfrm>
            <a:off x="3723267" y="1820529"/>
            <a:ext cx="3341666" cy="2655737"/>
          </a:xfrm>
          <a:prstGeom prst="rect">
            <a:avLst/>
          </a:prstGeom>
        </p:spPr>
      </p:pic>
      <p:sp>
        <p:nvSpPr>
          <p:cNvPr id="40" name="Rounded Rectangle 60">
            <a:extLst>
              <a:ext uri="{FF2B5EF4-FFF2-40B4-BE49-F238E27FC236}">
                <a16:creationId xmlns:a16="http://schemas.microsoft.com/office/drawing/2014/main" id="{0F1E2EE1-3776-4021-A897-1A43326B627C}"/>
              </a:ext>
            </a:extLst>
          </p:cNvPr>
          <p:cNvSpPr/>
          <p:nvPr/>
        </p:nvSpPr>
        <p:spPr>
          <a:xfrm>
            <a:off x="523783" y="4823224"/>
            <a:ext cx="10136618" cy="627680"/>
          </a:xfrm>
          <a:prstGeom prst="roundRect">
            <a:avLst>
              <a:gd name="adj" fmla="val 23793"/>
            </a:avLst>
          </a:prstGeom>
          <a:solidFill>
            <a:schemeClr val="accent1"/>
          </a:solidFill>
        </p:spPr>
        <p:txBody>
          <a:bodyPr wrap="square" tIns="0" bIns="0" anchor="ctr">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00" b="1" i="0" u="none" strike="noStrike" kern="1200" cap="none" spc="0" normalizeH="0" baseline="0" noProof="0" dirty="0" err="1">
                <a:ln>
                  <a:noFill/>
                </a:ln>
                <a:solidFill>
                  <a:prstClr val="white"/>
                </a:solidFill>
                <a:effectLst/>
                <a:uLnTx/>
                <a:uFillTx/>
                <a:latin typeface="Poppins Light"/>
                <a:ea typeface="+mn-ea"/>
                <a:cs typeface="+mn-cs"/>
              </a:rPr>
              <a:t>TTh</a:t>
            </a:r>
            <a:r>
              <a:rPr kumimoji="0" lang="en-GB" sz="1500" b="1" i="0" u="none" strike="noStrike" kern="1200" cap="none" spc="0" normalizeH="0" baseline="0" noProof="0" dirty="0">
                <a:ln>
                  <a:noFill/>
                </a:ln>
                <a:solidFill>
                  <a:prstClr val="white"/>
                </a:solidFill>
                <a:effectLst/>
                <a:uLnTx/>
                <a:uFillTx/>
                <a:latin typeface="Poppins Light"/>
                <a:ea typeface="+mn-ea"/>
                <a:cs typeface="+mn-cs"/>
              </a:rPr>
              <a:t> decreased RR of T2DM at 2 years by ~40% beyond lifestyle programme alone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00" b="1" i="0" u="none" strike="noStrike" kern="1200" cap="none" spc="0" normalizeH="0" baseline="0" noProof="0" dirty="0">
                <a:ln>
                  <a:noFill/>
                </a:ln>
                <a:solidFill>
                  <a:prstClr val="white"/>
                </a:solidFill>
                <a:effectLst/>
                <a:uLnTx/>
                <a:uFillTx/>
                <a:latin typeface="Poppins Light"/>
                <a:ea typeface="+mn-ea"/>
                <a:cs typeface="+mn-cs"/>
              </a:rPr>
              <a:t>There was no relationship between baseline testosterone and the treatment effect (p=0.26)</a:t>
            </a:r>
          </a:p>
        </p:txBody>
      </p:sp>
      <p:grpSp>
        <p:nvGrpSpPr>
          <p:cNvPr id="5" name="Group 4"/>
          <p:cNvGrpSpPr/>
          <p:nvPr/>
        </p:nvGrpSpPr>
        <p:grpSpPr>
          <a:xfrm>
            <a:off x="523782" y="1143886"/>
            <a:ext cx="10136026" cy="1639072"/>
            <a:chOff x="598996" y="1173703"/>
            <a:chExt cx="8150588" cy="1639072"/>
          </a:xfrm>
        </p:grpSpPr>
        <p:sp>
          <p:nvSpPr>
            <p:cNvPr id="32" name="Rounded Rectangle 71">
              <a:extLst>
                <a:ext uri="{FF2B5EF4-FFF2-40B4-BE49-F238E27FC236}">
                  <a16:creationId xmlns:a16="http://schemas.microsoft.com/office/drawing/2014/main" id="{DCF52B97-CFA1-4A28-90B1-94DE034B5123}"/>
                </a:ext>
              </a:extLst>
            </p:cNvPr>
            <p:cNvSpPr/>
            <p:nvPr/>
          </p:nvSpPr>
          <p:spPr>
            <a:xfrm>
              <a:off x="598996" y="1173703"/>
              <a:ext cx="8150588" cy="1639072"/>
            </a:xfrm>
            <a:prstGeom prst="roundRect">
              <a:avLst>
                <a:gd name="adj" fmla="val 8605"/>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9" name="TextBox 8">
              <a:extLst>
                <a:ext uri="{FF2B5EF4-FFF2-40B4-BE49-F238E27FC236}">
                  <a16:creationId xmlns:a16="http://schemas.microsoft.com/office/drawing/2014/main" id="{CD80D8BF-EFAD-4535-90B1-F8CF8D1E2DE8}"/>
                </a:ext>
              </a:extLst>
            </p:cNvPr>
            <p:cNvSpPr txBox="1"/>
            <p:nvPr/>
          </p:nvSpPr>
          <p:spPr>
            <a:xfrm>
              <a:off x="4888132" y="1658367"/>
              <a:ext cx="3577255" cy="99257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RR 0.59 (95% CI: 0.43, 080); p&lt;0.001</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Adjusted analyses for baseline: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Testosterone RR 0.61 (95% CI: 0.45, 0.84); p=0.002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*Risk factors RR 0.65 (95% CI: 0.50, 0.86); p=0.002</a:t>
              </a:r>
            </a:p>
          </p:txBody>
        </p:sp>
        <p:sp>
          <p:nvSpPr>
            <p:cNvPr id="19" name="Freeform: Shape 18">
              <a:extLst>
                <a:ext uri="{FF2B5EF4-FFF2-40B4-BE49-F238E27FC236}">
                  <a16:creationId xmlns:a16="http://schemas.microsoft.com/office/drawing/2014/main" id="{94282EAD-52C2-4038-959D-C59814F2EC05}"/>
                </a:ext>
              </a:extLst>
            </p:cNvPr>
            <p:cNvSpPr/>
            <p:nvPr/>
          </p:nvSpPr>
          <p:spPr>
            <a:xfrm>
              <a:off x="4672819" y="1776656"/>
              <a:ext cx="119358" cy="756000"/>
            </a:xfrm>
            <a:custGeom>
              <a:avLst/>
              <a:gdLst>
                <a:gd name="connsiteX0" fmla="*/ 0 w 119358"/>
                <a:gd name="connsiteY0" fmla="*/ 0 h 586672"/>
                <a:gd name="connsiteX1" fmla="*/ 119358 w 119358"/>
                <a:gd name="connsiteY1" fmla="*/ 0 h 586672"/>
                <a:gd name="connsiteX2" fmla="*/ 119358 w 119358"/>
                <a:gd name="connsiteY2" fmla="*/ 586672 h 586672"/>
                <a:gd name="connsiteX3" fmla="*/ 18207 w 119358"/>
                <a:gd name="connsiteY3" fmla="*/ 586672 h 586672"/>
              </a:gdLst>
              <a:ahLst/>
              <a:cxnLst>
                <a:cxn ang="0">
                  <a:pos x="connsiteX0" y="connsiteY0"/>
                </a:cxn>
                <a:cxn ang="0">
                  <a:pos x="connsiteX1" y="connsiteY1"/>
                </a:cxn>
                <a:cxn ang="0">
                  <a:pos x="connsiteX2" y="connsiteY2"/>
                </a:cxn>
                <a:cxn ang="0">
                  <a:pos x="connsiteX3" y="connsiteY3"/>
                </a:cxn>
              </a:cxnLst>
              <a:rect l="l" t="t" r="r" b="b"/>
              <a:pathLst>
                <a:path w="119358" h="586672">
                  <a:moveTo>
                    <a:pt x="0" y="0"/>
                  </a:moveTo>
                  <a:lnTo>
                    <a:pt x="119358" y="0"/>
                  </a:lnTo>
                  <a:lnTo>
                    <a:pt x="119358" y="586672"/>
                  </a:lnTo>
                  <a:lnTo>
                    <a:pt x="18207" y="586672"/>
                  </a:lnTo>
                </a:path>
              </a:pathLst>
            </a:custGeom>
            <a:noFill/>
            <a:ln w="19050">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5294"/>
                </a:solidFill>
                <a:effectLst/>
                <a:uLnTx/>
                <a:uFillTx/>
                <a:latin typeface="Poppins Light"/>
                <a:ea typeface="+mn-ea"/>
                <a:cs typeface="+mn-cs"/>
              </a:endParaRPr>
            </a:p>
          </p:txBody>
        </p:sp>
        <p:grpSp>
          <p:nvGrpSpPr>
            <p:cNvPr id="6" name="Group 5">
              <a:extLst>
                <a:ext uri="{FF2B5EF4-FFF2-40B4-BE49-F238E27FC236}">
                  <a16:creationId xmlns:a16="http://schemas.microsoft.com/office/drawing/2014/main" id="{3D050C5A-2A64-4346-B90E-08C598CCD9D3}"/>
                </a:ext>
              </a:extLst>
            </p:cNvPr>
            <p:cNvGrpSpPr/>
            <p:nvPr/>
          </p:nvGrpSpPr>
          <p:grpSpPr>
            <a:xfrm>
              <a:off x="1961381" y="1719310"/>
              <a:ext cx="2548290" cy="819904"/>
              <a:chOff x="2283126" y="1672153"/>
              <a:chExt cx="2548290" cy="819904"/>
            </a:xfrm>
          </p:grpSpPr>
          <p:sp>
            <p:nvSpPr>
              <p:cNvPr id="22" name="Rectangle 21">
                <a:extLst>
                  <a:ext uri="{FF2B5EF4-FFF2-40B4-BE49-F238E27FC236}">
                    <a16:creationId xmlns:a16="http://schemas.microsoft.com/office/drawing/2014/main" id="{7E56BF3E-E6B6-473C-9B21-D60617C3CA01}"/>
                  </a:ext>
                </a:extLst>
              </p:cNvPr>
              <p:cNvSpPr/>
              <p:nvPr/>
            </p:nvSpPr>
            <p:spPr>
              <a:xfrm>
                <a:off x="2283126" y="2158796"/>
                <a:ext cx="1493175" cy="3332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Poppins Light"/>
                    <a:ea typeface="+mn-ea"/>
                    <a:cs typeface="+mn-cs"/>
                  </a:rPr>
                  <a:t>55/443 (12.4%)</a:t>
                </a:r>
              </a:p>
            </p:txBody>
          </p:sp>
          <p:sp>
            <p:nvSpPr>
              <p:cNvPr id="30" name="Rectangle 29">
                <a:extLst>
                  <a:ext uri="{FF2B5EF4-FFF2-40B4-BE49-F238E27FC236}">
                    <a16:creationId xmlns:a16="http://schemas.microsoft.com/office/drawing/2014/main" id="{0920F681-A5C5-4866-A646-E8F9B1F2CEBF}"/>
                  </a:ext>
                </a:extLst>
              </p:cNvPr>
              <p:cNvSpPr/>
              <p:nvPr/>
            </p:nvSpPr>
            <p:spPr>
              <a:xfrm>
                <a:off x="2283126" y="1672153"/>
                <a:ext cx="2548290" cy="333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Poppins Light"/>
                    <a:ea typeface="+mn-ea"/>
                    <a:cs typeface="+mn-cs"/>
                  </a:rPr>
                  <a:t>87/413 (21.1%)</a:t>
                </a:r>
              </a:p>
            </p:txBody>
          </p:sp>
        </p:grpSp>
        <p:sp>
          <p:nvSpPr>
            <p:cNvPr id="43" name="Round Same Side Corner Rectangle 72">
              <a:extLst>
                <a:ext uri="{FF2B5EF4-FFF2-40B4-BE49-F238E27FC236}">
                  <a16:creationId xmlns:a16="http://schemas.microsoft.com/office/drawing/2014/main" id="{276DE3F0-205D-4A20-85F5-F173A6FADC28}"/>
                </a:ext>
              </a:extLst>
            </p:cNvPr>
            <p:cNvSpPr/>
            <p:nvPr/>
          </p:nvSpPr>
          <p:spPr>
            <a:xfrm>
              <a:off x="599642" y="1173703"/>
              <a:ext cx="8149296" cy="288000"/>
            </a:xfrm>
            <a:prstGeom prst="round2SameRect">
              <a:avLst>
                <a:gd name="adj1" fmla="val 39203"/>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0" bIns="0" rtlCol="0" anchor="t">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Poppins Light"/>
                  <a:ea typeface="+mn-ea"/>
                  <a:cs typeface="+mn-cs"/>
                </a:rPr>
                <a:t>Primary outcome 1: proportion of men with OGTT 2-hour glucose ≥11.1 mmol/L at 2 years</a:t>
              </a:r>
            </a:p>
          </p:txBody>
        </p:sp>
        <p:grpSp>
          <p:nvGrpSpPr>
            <p:cNvPr id="120" name="Group 119">
              <a:extLst>
                <a:ext uri="{FF2B5EF4-FFF2-40B4-BE49-F238E27FC236}">
                  <a16:creationId xmlns:a16="http://schemas.microsoft.com/office/drawing/2014/main" id="{79268DCC-4C5D-4D5C-BDD4-987C230C1C91}"/>
                </a:ext>
              </a:extLst>
            </p:cNvPr>
            <p:cNvGrpSpPr/>
            <p:nvPr/>
          </p:nvGrpSpPr>
          <p:grpSpPr>
            <a:xfrm>
              <a:off x="708337" y="1648776"/>
              <a:ext cx="1266623" cy="966635"/>
              <a:chOff x="708337" y="1833838"/>
              <a:chExt cx="1266623" cy="966635"/>
            </a:xfrm>
          </p:grpSpPr>
          <p:grpSp>
            <p:nvGrpSpPr>
              <p:cNvPr id="21" name="Group 20">
                <a:extLst>
                  <a:ext uri="{FF2B5EF4-FFF2-40B4-BE49-F238E27FC236}">
                    <a16:creationId xmlns:a16="http://schemas.microsoft.com/office/drawing/2014/main" id="{F91E21C4-E2AC-4106-87CE-C9277C017242}"/>
                  </a:ext>
                </a:extLst>
              </p:cNvPr>
              <p:cNvGrpSpPr/>
              <p:nvPr/>
            </p:nvGrpSpPr>
            <p:grpSpPr>
              <a:xfrm>
                <a:off x="708337" y="1833838"/>
                <a:ext cx="1262134" cy="966635"/>
                <a:chOff x="708337" y="1744655"/>
                <a:chExt cx="1262134" cy="1174795"/>
              </a:xfrm>
            </p:grpSpPr>
            <p:sp>
              <p:nvSpPr>
                <p:cNvPr id="115" name="Round Same Side Corner Rectangle 218">
                  <a:extLst>
                    <a:ext uri="{FF2B5EF4-FFF2-40B4-BE49-F238E27FC236}">
                      <a16:creationId xmlns:a16="http://schemas.microsoft.com/office/drawing/2014/main" id="{C529DB3D-70D9-411C-AFEA-E7B050C53C30}"/>
                    </a:ext>
                  </a:extLst>
                </p:cNvPr>
                <p:cNvSpPr/>
                <p:nvPr/>
              </p:nvSpPr>
              <p:spPr>
                <a:xfrm rot="16200000">
                  <a:off x="759637" y="1693355"/>
                  <a:ext cx="1159534" cy="1262133"/>
                </a:xfrm>
                <a:prstGeom prst="round2SameRect">
                  <a:avLst>
                    <a:gd name="adj1" fmla="val 14556"/>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17" name="Rectangle: Single Corner Rounded 116">
                  <a:extLst>
                    <a:ext uri="{FF2B5EF4-FFF2-40B4-BE49-F238E27FC236}">
                      <a16:creationId xmlns:a16="http://schemas.microsoft.com/office/drawing/2014/main" id="{101E407D-FE6B-40DB-801F-32580EB6936E}"/>
                    </a:ext>
                  </a:extLst>
                </p:cNvPr>
                <p:cNvSpPr/>
                <p:nvPr/>
              </p:nvSpPr>
              <p:spPr>
                <a:xfrm flipH="1" flipV="1">
                  <a:off x="708337" y="2329652"/>
                  <a:ext cx="1262134" cy="589798"/>
                </a:xfrm>
                <a:prstGeom prst="round1Rect">
                  <a:avLst>
                    <a:gd name="adj" fmla="val 29553"/>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13" name="TextBox 12">
                <a:extLst>
                  <a:ext uri="{FF2B5EF4-FFF2-40B4-BE49-F238E27FC236}">
                    <a16:creationId xmlns:a16="http://schemas.microsoft.com/office/drawing/2014/main" id="{D77FEED8-E2B6-4CAA-B4CD-ED23174B1D43}"/>
                  </a:ext>
                </a:extLst>
              </p:cNvPr>
              <p:cNvSpPr txBox="1"/>
              <p:nvPr/>
            </p:nvSpPr>
            <p:spPr>
              <a:xfrm>
                <a:off x="963144" y="1905503"/>
                <a:ext cx="1011816" cy="81560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a:ln>
                      <a:noFill/>
                    </a:ln>
                    <a:solidFill>
                      <a:srgbClr val="272727"/>
                    </a:solidFill>
                    <a:effectLst/>
                    <a:uLnTx/>
                    <a:uFillTx/>
                    <a:latin typeface="Poppins Light"/>
                    <a:ea typeface="+mn-ea"/>
                    <a:cs typeface="+mn-cs"/>
                  </a:rPr>
                  <a:t>Placebo</a:t>
                </a:r>
              </a:p>
              <a:p>
                <a:pPr marL="0" marR="0" lvl="0" indent="0" algn="r"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err="1">
                    <a:ln>
                      <a:noFill/>
                    </a:ln>
                    <a:solidFill>
                      <a:srgbClr val="272727"/>
                    </a:solidFill>
                    <a:effectLst/>
                    <a:uLnTx/>
                    <a:uFillTx/>
                    <a:latin typeface="Poppins Light"/>
                    <a:ea typeface="+mn-ea"/>
                    <a:cs typeface="+mn-cs"/>
                  </a:rPr>
                  <a:t>TTh</a:t>
                </a:r>
                <a:endParaRPr kumimoji="0" lang="en-GB" sz="1600" b="1" i="0" u="none" strike="noStrike" kern="1200" cap="none" spc="0" normalizeH="0" baseline="0" noProof="0" dirty="0">
                  <a:ln>
                    <a:noFill/>
                  </a:ln>
                  <a:solidFill>
                    <a:srgbClr val="272727"/>
                  </a:solidFill>
                  <a:effectLst/>
                  <a:uLnTx/>
                  <a:uFillTx/>
                  <a:latin typeface="Poppins Light"/>
                  <a:ea typeface="+mn-ea"/>
                  <a:cs typeface="+mn-cs"/>
                </a:endParaRPr>
              </a:p>
            </p:txBody>
          </p:sp>
          <p:grpSp>
            <p:nvGrpSpPr>
              <p:cNvPr id="119" name="Group 118">
                <a:extLst>
                  <a:ext uri="{FF2B5EF4-FFF2-40B4-BE49-F238E27FC236}">
                    <a16:creationId xmlns:a16="http://schemas.microsoft.com/office/drawing/2014/main" id="{44846023-E5C1-417B-B646-4FF9198B361D}"/>
                  </a:ext>
                </a:extLst>
              </p:cNvPr>
              <p:cNvGrpSpPr/>
              <p:nvPr/>
            </p:nvGrpSpPr>
            <p:grpSpPr>
              <a:xfrm>
                <a:off x="1901628" y="1834438"/>
                <a:ext cx="68400" cy="962840"/>
                <a:chOff x="1901628" y="1745605"/>
                <a:chExt cx="68400" cy="1152000"/>
              </a:xfrm>
            </p:grpSpPr>
            <p:grpSp>
              <p:nvGrpSpPr>
                <p:cNvPr id="16" name="Group 15">
                  <a:extLst>
                    <a:ext uri="{FF2B5EF4-FFF2-40B4-BE49-F238E27FC236}">
                      <a16:creationId xmlns:a16="http://schemas.microsoft.com/office/drawing/2014/main" id="{67844BE6-F56F-4475-A591-D0E1E7E09084}"/>
                    </a:ext>
                  </a:extLst>
                </p:cNvPr>
                <p:cNvGrpSpPr/>
                <p:nvPr/>
              </p:nvGrpSpPr>
              <p:grpSpPr>
                <a:xfrm>
                  <a:off x="1901628" y="1754387"/>
                  <a:ext cx="68400" cy="1135582"/>
                  <a:chOff x="1901628" y="1754387"/>
                  <a:chExt cx="68400" cy="1135582"/>
                </a:xfrm>
              </p:grpSpPr>
              <p:cxnSp>
                <p:nvCxnSpPr>
                  <p:cNvPr id="15" name="Straight Connector 14">
                    <a:extLst>
                      <a:ext uri="{FF2B5EF4-FFF2-40B4-BE49-F238E27FC236}">
                        <a16:creationId xmlns:a16="http://schemas.microsoft.com/office/drawing/2014/main" id="{14558E52-0D5A-4C7E-BE95-357682DB65A3}"/>
                      </a:ext>
                    </a:extLst>
                  </p:cNvPr>
                  <p:cNvCxnSpPr/>
                  <p:nvPr/>
                </p:nvCxnSpPr>
                <p:spPr>
                  <a:xfrm>
                    <a:off x="1901628" y="1754387"/>
                    <a:ext cx="68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CB5B0E15-0098-44B7-A0A7-1D56F0E79598}"/>
                      </a:ext>
                    </a:extLst>
                  </p:cNvPr>
                  <p:cNvCxnSpPr/>
                  <p:nvPr/>
                </p:nvCxnSpPr>
                <p:spPr>
                  <a:xfrm>
                    <a:off x="1901628" y="2320829"/>
                    <a:ext cx="68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E31DCA5-D8D3-4877-BAA2-FAA7E43F7458}"/>
                      </a:ext>
                    </a:extLst>
                  </p:cNvPr>
                  <p:cNvCxnSpPr/>
                  <p:nvPr/>
                </p:nvCxnSpPr>
                <p:spPr>
                  <a:xfrm>
                    <a:off x="1901628" y="2889969"/>
                    <a:ext cx="68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18" name="Straight Connector 117">
                  <a:extLst>
                    <a:ext uri="{FF2B5EF4-FFF2-40B4-BE49-F238E27FC236}">
                      <a16:creationId xmlns:a16="http://schemas.microsoft.com/office/drawing/2014/main" id="{81680D76-376B-42AE-96F6-06EB9C930662}"/>
                    </a:ext>
                  </a:extLst>
                </p:cNvPr>
                <p:cNvCxnSpPr>
                  <a:cxnSpLocks/>
                </p:cNvCxnSpPr>
                <p:nvPr/>
              </p:nvCxnSpPr>
              <p:spPr>
                <a:xfrm>
                  <a:off x="1961381" y="1745605"/>
                  <a:ext cx="0" cy="1152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11" name="Group 10"/>
          <p:cNvGrpSpPr/>
          <p:nvPr/>
        </p:nvGrpSpPr>
        <p:grpSpPr>
          <a:xfrm>
            <a:off x="504824" y="2975091"/>
            <a:ext cx="10163178" cy="1656000"/>
            <a:chOff x="583714" y="3259912"/>
            <a:chExt cx="8149942" cy="1656000"/>
          </a:xfrm>
        </p:grpSpPr>
        <p:sp>
          <p:nvSpPr>
            <p:cNvPr id="10" name="TextBox 9">
              <a:extLst>
                <a:ext uri="{FF2B5EF4-FFF2-40B4-BE49-F238E27FC236}">
                  <a16:creationId xmlns:a16="http://schemas.microsoft.com/office/drawing/2014/main" id="{7AA94D0D-9705-4650-B6E5-9A9DD830B6C0}"/>
                </a:ext>
              </a:extLst>
            </p:cNvPr>
            <p:cNvSpPr txBox="1"/>
            <p:nvPr/>
          </p:nvSpPr>
          <p:spPr>
            <a:xfrm>
              <a:off x="953632" y="3757763"/>
              <a:ext cx="3712672" cy="99257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Mean difference -0.75 (95% CI: 01.10, -0.40); p&lt;0.001</a:t>
              </a:r>
            </a:p>
            <a:p>
              <a:pPr marL="0" marR="0" lvl="0" indent="0" algn="r" defTabSz="914400" rtl="0" eaLnBrk="1" fontAlgn="auto" latinLnBrk="0" hangingPunct="1">
                <a:lnSpc>
                  <a:spcPct val="100000"/>
                </a:lnSpc>
                <a:spcBef>
                  <a:spcPts val="30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Adjusted analyses for baseline: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Testosterone -0.69 (95% CI: -1.05, -0.33); p&lt;0.001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Poppins Light"/>
                  <a:ea typeface="+mn-ea"/>
                  <a:cs typeface="+mn-cs"/>
                </a:rPr>
                <a:t>*Risk factors -0.71 (95% CI: -1.07, -0.35); p&lt;0.001</a:t>
              </a:r>
            </a:p>
          </p:txBody>
        </p:sp>
        <p:grpSp>
          <p:nvGrpSpPr>
            <p:cNvPr id="8" name="Group 7">
              <a:extLst>
                <a:ext uri="{FF2B5EF4-FFF2-40B4-BE49-F238E27FC236}">
                  <a16:creationId xmlns:a16="http://schemas.microsoft.com/office/drawing/2014/main" id="{451AA96C-A9DE-4DFB-A6BB-19C6BB9D3834}"/>
                </a:ext>
              </a:extLst>
            </p:cNvPr>
            <p:cNvGrpSpPr/>
            <p:nvPr/>
          </p:nvGrpSpPr>
          <p:grpSpPr>
            <a:xfrm>
              <a:off x="4950324" y="3818706"/>
              <a:ext cx="2367164" cy="819904"/>
              <a:chOff x="2982436" y="3423680"/>
              <a:chExt cx="2367164" cy="819904"/>
            </a:xfrm>
          </p:grpSpPr>
          <p:sp>
            <p:nvSpPr>
              <p:cNvPr id="26" name="Rectangle 25">
                <a:extLst>
                  <a:ext uri="{FF2B5EF4-FFF2-40B4-BE49-F238E27FC236}">
                    <a16:creationId xmlns:a16="http://schemas.microsoft.com/office/drawing/2014/main" id="{82711BE2-0FE9-4BCF-A4BE-BC00D0CA464D}"/>
                  </a:ext>
                </a:extLst>
              </p:cNvPr>
              <p:cNvSpPr/>
              <p:nvPr/>
            </p:nvSpPr>
            <p:spPr>
              <a:xfrm>
                <a:off x="2982436" y="3910323"/>
                <a:ext cx="2367164" cy="3332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Poppins Light"/>
                    <a:ea typeface="+mn-ea"/>
                    <a:cs typeface="+mn-cs"/>
                  </a:rPr>
                  <a:t>-1.70 mmol/L</a:t>
                </a:r>
              </a:p>
            </p:txBody>
          </p:sp>
          <p:sp>
            <p:nvSpPr>
              <p:cNvPr id="27" name="Rectangle 26">
                <a:extLst>
                  <a:ext uri="{FF2B5EF4-FFF2-40B4-BE49-F238E27FC236}">
                    <a16:creationId xmlns:a16="http://schemas.microsoft.com/office/drawing/2014/main" id="{83128EB9-499E-44A8-A66B-80D522FD4248}"/>
                  </a:ext>
                </a:extLst>
              </p:cNvPr>
              <p:cNvSpPr/>
              <p:nvPr/>
            </p:nvSpPr>
            <p:spPr>
              <a:xfrm>
                <a:off x="4030808" y="3423680"/>
                <a:ext cx="1318792" cy="333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Poppins Light"/>
                    <a:ea typeface="+mn-ea"/>
                    <a:cs typeface="+mn-cs"/>
                  </a:rPr>
                  <a:t>-0.95 mmol/L</a:t>
                </a:r>
              </a:p>
            </p:txBody>
          </p:sp>
        </p:grpSp>
        <p:sp>
          <p:nvSpPr>
            <p:cNvPr id="29" name="Freeform: Shape 28">
              <a:extLst>
                <a:ext uri="{FF2B5EF4-FFF2-40B4-BE49-F238E27FC236}">
                  <a16:creationId xmlns:a16="http://schemas.microsoft.com/office/drawing/2014/main" id="{8F977D8F-97F5-446D-B831-2E9858464B03}"/>
                </a:ext>
              </a:extLst>
            </p:cNvPr>
            <p:cNvSpPr/>
            <p:nvPr/>
          </p:nvSpPr>
          <p:spPr>
            <a:xfrm flipH="1">
              <a:off x="4719098" y="3876052"/>
              <a:ext cx="119358" cy="756000"/>
            </a:xfrm>
            <a:custGeom>
              <a:avLst/>
              <a:gdLst>
                <a:gd name="connsiteX0" fmla="*/ 0 w 119358"/>
                <a:gd name="connsiteY0" fmla="*/ 0 h 586672"/>
                <a:gd name="connsiteX1" fmla="*/ 119358 w 119358"/>
                <a:gd name="connsiteY1" fmla="*/ 0 h 586672"/>
                <a:gd name="connsiteX2" fmla="*/ 119358 w 119358"/>
                <a:gd name="connsiteY2" fmla="*/ 586672 h 586672"/>
                <a:gd name="connsiteX3" fmla="*/ 18207 w 119358"/>
                <a:gd name="connsiteY3" fmla="*/ 586672 h 586672"/>
              </a:gdLst>
              <a:ahLst/>
              <a:cxnLst>
                <a:cxn ang="0">
                  <a:pos x="connsiteX0" y="connsiteY0"/>
                </a:cxn>
                <a:cxn ang="0">
                  <a:pos x="connsiteX1" y="connsiteY1"/>
                </a:cxn>
                <a:cxn ang="0">
                  <a:pos x="connsiteX2" y="connsiteY2"/>
                </a:cxn>
                <a:cxn ang="0">
                  <a:pos x="connsiteX3" y="connsiteY3"/>
                </a:cxn>
              </a:cxnLst>
              <a:rect l="l" t="t" r="r" b="b"/>
              <a:pathLst>
                <a:path w="119358" h="586672">
                  <a:moveTo>
                    <a:pt x="0" y="0"/>
                  </a:moveTo>
                  <a:lnTo>
                    <a:pt x="119358" y="0"/>
                  </a:lnTo>
                  <a:lnTo>
                    <a:pt x="119358" y="586672"/>
                  </a:lnTo>
                  <a:lnTo>
                    <a:pt x="18207" y="586672"/>
                  </a:lnTo>
                </a:path>
              </a:pathLst>
            </a:custGeom>
            <a:noFill/>
            <a:ln w="19050">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5294"/>
                </a:solidFill>
                <a:effectLst/>
                <a:uLnTx/>
                <a:uFillTx/>
                <a:latin typeface="Poppins Light"/>
                <a:ea typeface="+mn-ea"/>
                <a:cs typeface="+mn-cs"/>
              </a:endParaRPr>
            </a:p>
          </p:txBody>
        </p:sp>
        <p:sp>
          <p:nvSpPr>
            <p:cNvPr id="38" name="Rounded Rectangle 71">
              <a:extLst>
                <a:ext uri="{FF2B5EF4-FFF2-40B4-BE49-F238E27FC236}">
                  <a16:creationId xmlns:a16="http://schemas.microsoft.com/office/drawing/2014/main" id="{4BA319DA-87D3-49AD-A74D-16323E50C634}"/>
                </a:ext>
              </a:extLst>
            </p:cNvPr>
            <p:cNvSpPr/>
            <p:nvPr/>
          </p:nvSpPr>
          <p:spPr>
            <a:xfrm>
              <a:off x="583714" y="3259912"/>
              <a:ext cx="8143846" cy="1656000"/>
            </a:xfrm>
            <a:prstGeom prst="roundRect">
              <a:avLst>
                <a:gd name="adj" fmla="val 6694"/>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39" name="Round Same Side Corner Rectangle 72">
              <a:extLst>
                <a:ext uri="{FF2B5EF4-FFF2-40B4-BE49-F238E27FC236}">
                  <a16:creationId xmlns:a16="http://schemas.microsoft.com/office/drawing/2014/main" id="{4553A60A-F48E-47F4-8359-293B81E24047}"/>
                </a:ext>
              </a:extLst>
            </p:cNvPr>
            <p:cNvSpPr/>
            <p:nvPr/>
          </p:nvSpPr>
          <p:spPr>
            <a:xfrm>
              <a:off x="583714" y="3259912"/>
              <a:ext cx="8149942" cy="505535"/>
            </a:xfrm>
            <a:prstGeom prst="round2SameRect">
              <a:avLst>
                <a:gd name="adj1" fmla="val 4138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tIns="0" bIns="0" rtlCol="0" anchor="t">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Poppins Light"/>
                  <a:ea typeface="+mn-ea"/>
                  <a:cs typeface="+mn-cs"/>
                </a:rPr>
                <a:t>Primary outcome 2: mean change in OGTT 2-hour glucose at 2 years (mmol/L)</a:t>
              </a:r>
            </a:p>
          </p:txBody>
        </p:sp>
        <p:grpSp>
          <p:nvGrpSpPr>
            <p:cNvPr id="122" name="Group 121">
              <a:extLst>
                <a:ext uri="{FF2B5EF4-FFF2-40B4-BE49-F238E27FC236}">
                  <a16:creationId xmlns:a16="http://schemas.microsoft.com/office/drawing/2014/main" id="{D52AD0F1-FFE6-4344-8CA4-F03BB924ACDB}"/>
                </a:ext>
              </a:extLst>
            </p:cNvPr>
            <p:cNvGrpSpPr/>
            <p:nvPr/>
          </p:nvGrpSpPr>
          <p:grpSpPr>
            <a:xfrm flipH="1">
              <a:off x="7325061" y="3741540"/>
              <a:ext cx="1266622" cy="966635"/>
              <a:chOff x="528560" y="1744655"/>
              <a:chExt cx="1266622" cy="1174795"/>
            </a:xfrm>
          </p:grpSpPr>
          <p:sp>
            <p:nvSpPr>
              <p:cNvPr id="130" name="Round Same Side Corner Rectangle 218">
                <a:extLst>
                  <a:ext uri="{FF2B5EF4-FFF2-40B4-BE49-F238E27FC236}">
                    <a16:creationId xmlns:a16="http://schemas.microsoft.com/office/drawing/2014/main" id="{2AE11406-855A-4D06-B6FE-FFD55AE795EE}"/>
                  </a:ext>
                </a:extLst>
              </p:cNvPr>
              <p:cNvSpPr/>
              <p:nvPr/>
            </p:nvSpPr>
            <p:spPr>
              <a:xfrm rot="16200000">
                <a:off x="584349" y="1693355"/>
                <a:ext cx="1159534" cy="1262133"/>
              </a:xfrm>
              <a:prstGeom prst="round2SameRect">
                <a:avLst>
                  <a:gd name="adj1" fmla="val 14556"/>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31" name="Rectangle: Single Corner Rounded 130">
                <a:extLst>
                  <a:ext uri="{FF2B5EF4-FFF2-40B4-BE49-F238E27FC236}">
                    <a16:creationId xmlns:a16="http://schemas.microsoft.com/office/drawing/2014/main" id="{5DC05EE9-F570-4AD6-95B2-C25343A85DDB}"/>
                  </a:ext>
                </a:extLst>
              </p:cNvPr>
              <p:cNvSpPr/>
              <p:nvPr/>
            </p:nvSpPr>
            <p:spPr>
              <a:xfrm flipH="1" flipV="1">
                <a:off x="528560" y="2329652"/>
                <a:ext cx="1262134" cy="589798"/>
              </a:xfrm>
              <a:prstGeom prst="round1Rect">
                <a:avLst>
                  <a:gd name="adj" fmla="val 29553"/>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123" name="TextBox 122">
              <a:extLst>
                <a:ext uri="{FF2B5EF4-FFF2-40B4-BE49-F238E27FC236}">
                  <a16:creationId xmlns:a16="http://schemas.microsoft.com/office/drawing/2014/main" id="{7BE12F02-53D1-40F6-A488-070F5C4E6095}"/>
                </a:ext>
              </a:extLst>
            </p:cNvPr>
            <p:cNvSpPr txBox="1"/>
            <p:nvPr/>
          </p:nvSpPr>
          <p:spPr>
            <a:xfrm>
              <a:off x="7317488" y="3813205"/>
              <a:ext cx="1011815" cy="8156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a:ln>
                    <a:noFill/>
                  </a:ln>
                  <a:solidFill>
                    <a:srgbClr val="272727"/>
                  </a:solidFill>
                  <a:effectLst/>
                  <a:uLnTx/>
                  <a:uFillTx/>
                  <a:latin typeface="Poppins Light"/>
                  <a:ea typeface="+mn-ea"/>
                  <a:cs typeface="+mn-cs"/>
                </a:rPr>
                <a:t>Placebo</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600" b="1" i="0" u="none" strike="noStrike" kern="1200" cap="none" spc="0" normalizeH="0" baseline="0" noProof="0" dirty="0" err="1">
                  <a:ln>
                    <a:noFill/>
                  </a:ln>
                  <a:solidFill>
                    <a:srgbClr val="272727"/>
                  </a:solidFill>
                  <a:effectLst/>
                  <a:uLnTx/>
                  <a:uFillTx/>
                  <a:latin typeface="Poppins Light"/>
                  <a:ea typeface="+mn-ea"/>
                  <a:cs typeface="+mn-cs"/>
                </a:rPr>
                <a:t>TTh</a:t>
              </a:r>
              <a:endParaRPr kumimoji="0" lang="en-GB" sz="1600" b="1" i="0" u="none" strike="noStrike" kern="1200" cap="none" spc="0" normalizeH="0" baseline="0" noProof="0" dirty="0">
                <a:ln>
                  <a:noFill/>
                </a:ln>
                <a:solidFill>
                  <a:srgbClr val="272727"/>
                </a:solidFill>
                <a:effectLst/>
                <a:uLnTx/>
                <a:uFillTx/>
                <a:latin typeface="Poppins Light"/>
                <a:ea typeface="+mn-ea"/>
                <a:cs typeface="+mn-cs"/>
              </a:endParaRPr>
            </a:p>
          </p:txBody>
        </p:sp>
        <p:grpSp>
          <p:nvGrpSpPr>
            <p:cNvPr id="124" name="Group 123">
              <a:extLst>
                <a:ext uri="{FF2B5EF4-FFF2-40B4-BE49-F238E27FC236}">
                  <a16:creationId xmlns:a16="http://schemas.microsoft.com/office/drawing/2014/main" id="{A058CA54-F7CE-411D-9844-CFD450522AAB}"/>
                </a:ext>
              </a:extLst>
            </p:cNvPr>
            <p:cNvGrpSpPr/>
            <p:nvPr/>
          </p:nvGrpSpPr>
          <p:grpSpPr>
            <a:xfrm rot="10800000">
              <a:off x="7311555" y="3742140"/>
              <a:ext cx="68400" cy="962840"/>
              <a:chOff x="1726340" y="1745605"/>
              <a:chExt cx="68400" cy="1152000"/>
            </a:xfrm>
          </p:grpSpPr>
          <p:grpSp>
            <p:nvGrpSpPr>
              <p:cNvPr id="125" name="Group 124">
                <a:extLst>
                  <a:ext uri="{FF2B5EF4-FFF2-40B4-BE49-F238E27FC236}">
                    <a16:creationId xmlns:a16="http://schemas.microsoft.com/office/drawing/2014/main" id="{E4113D02-DAF7-436D-84BB-D52C3C25C4C9}"/>
                  </a:ext>
                </a:extLst>
              </p:cNvPr>
              <p:cNvGrpSpPr/>
              <p:nvPr/>
            </p:nvGrpSpPr>
            <p:grpSpPr>
              <a:xfrm>
                <a:off x="1726340" y="1754387"/>
                <a:ext cx="68400" cy="1135582"/>
                <a:chOff x="1726340" y="1754387"/>
                <a:chExt cx="68400" cy="1135582"/>
              </a:xfrm>
            </p:grpSpPr>
            <p:cxnSp>
              <p:nvCxnSpPr>
                <p:cNvPr id="127" name="Straight Connector 126">
                  <a:extLst>
                    <a:ext uri="{FF2B5EF4-FFF2-40B4-BE49-F238E27FC236}">
                      <a16:creationId xmlns:a16="http://schemas.microsoft.com/office/drawing/2014/main" id="{E0B8AF3D-982E-4786-97E5-1AA5975E089B}"/>
                    </a:ext>
                  </a:extLst>
                </p:cNvPr>
                <p:cNvCxnSpPr/>
                <p:nvPr/>
              </p:nvCxnSpPr>
              <p:spPr>
                <a:xfrm>
                  <a:off x="1726340" y="1754387"/>
                  <a:ext cx="68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FAE614EB-6851-4C6C-9263-732B41731994}"/>
                    </a:ext>
                  </a:extLst>
                </p:cNvPr>
                <p:cNvCxnSpPr/>
                <p:nvPr/>
              </p:nvCxnSpPr>
              <p:spPr>
                <a:xfrm>
                  <a:off x="1726340" y="2320830"/>
                  <a:ext cx="68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5D44D8C0-78CE-4C40-A0DB-B0E8C905742E}"/>
                    </a:ext>
                  </a:extLst>
                </p:cNvPr>
                <p:cNvCxnSpPr/>
                <p:nvPr/>
              </p:nvCxnSpPr>
              <p:spPr>
                <a:xfrm>
                  <a:off x="1726340" y="2889969"/>
                  <a:ext cx="68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26" name="Straight Connector 125">
                <a:extLst>
                  <a:ext uri="{FF2B5EF4-FFF2-40B4-BE49-F238E27FC236}">
                    <a16:creationId xmlns:a16="http://schemas.microsoft.com/office/drawing/2014/main" id="{CDA53615-B873-412D-AB19-A5FFC644F796}"/>
                  </a:ext>
                </a:extLst>
              </p:cNvPr>
              <p:cNvCxnSpPr>
                <a:cxnSpLocks/>
              </p:cNvCxnSpPr>
              <p:nvPr/>
            </p:nvCxnSpPr>
            <p:spPr>
              <a:xfrm>
                <a:off x="1786093" y="1745605"/>
                <a:ext cx="0" cy="1152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44" name="Picture 2" descr="T4D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8864" y="146447"/>
            <a:ext cx="1318275" cy="81166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1444548" y="5624847"/>
            <a:ext cx="10155577" cy="70788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*Centre, age group (50–59, 60–74 years), WC (95–100, 101–115, &gt;115 cm), 2-hour glucose on OGTT (7.8–9.5, 9.6–11.0, 11.1–15.0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mmol</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/L), smoking (yes, no),</a:t>
            </a:r>
            <a:br>
              <a:rPr kumimoji="0" lang="en-GB" sz="1000" b="0" i="0" u="none" strike="noStrike" kern="1200" cap="none" spc="0" normalizeH="0" baseline="0" noProof="0" dirty="0">
                <a:ln>
                  <a:noFill/>
                </a:ln>
                <a:solidFill>
                  <a:srgbClr val="000000"/>
                </a:solidFill>
                <a:effectLst/>
                <a:uLnTx/>
                <a:uFillTx/>
                <a:latin typeface="Poppins Light"/>
                <a:ea typeface="+mn-ea"/>
                <a:cs typeface="+mn-cs"/>
              </a:rPr>
            </a:br>
            <a:r>
              <a:rPr kumimoji="0" lang="en-GB" sz="1000" b="0" i="0" u="none" strike="noStrike" kern="1200" cap="none" spc="0" normalizeH="0" baseline="0" noProof="0" dirty="0">
                <a:ln>
                  <a:noFill/>
                </a:ln>
                <a:solidFill>
                  <a:srgbClr val="000000"/>
                </a:solidFill>
                <a:effectLst/>
                <a:uLnTx/>
                <a:uFillTx/>
                <a:latin typeface="Poppins Light"/>
                <a:ea typeface="+mn-ea"/>
                <a:cs typeface="+mn-cs"/>
              </a:rPr>
              <a:t>first-degree family history of T2DM (yes, no), baseline serum testosterone (≤8, 8–11, ≥11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mmol</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Poppins Light"/>
                <a:ea typeface="+mn-ea"/>
                <a:cs typeface="+mn-cs"/>
              </a:rPr>
              <a:t>CI, confidence interval; OGTT, oral glucose tolerance test; T2DM, type 2 diabetes mellitus; </a:t>
            </a:r>
            <a:r>
              <a:rPr kumimoji="0" lang="en-GB" sz="1000" b="0"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1000" b="0" i="0" u="none" strike="noStrike" kern="1200" cap="none" spc="0" normalizeH="0" baseline="0" noProof="0" dirty="0">
                <a:ln>
                  <a:noFill/>
                </a:ln>
                <a:solidFill>
                  <a:srgbClr val="000000"/>
                </a:solidFill>
                <a:effectLst/>
                <a:uLnTx/>
                <a:uFillTx/>
                <a:latin typeface="Poppins Light"/>
                <a:ea typeface="+mn-ea"/>
                <a:cs typeface="+mn-cs"/>
              </a:rPr>
              <a:t>, testosterone therapy; WC, waist circumference</a:t>
            </a:r>
          </a:p>
          <a:p>
            <a:pPr>
              <a:defRPr/>
            </a:pPr>
            <a:r>
              <a:rPr kumimoji="0" lang="da-DK" sz="1000" i="0" u="none" strike="noStrike" kern="1200" cap="none" spc="0" normalizeH="0" baseline="0" noProof="0" dirty="0">
                <a:ln>
                  <a:noFill/>
                </a:ln>
                <a:solidFill>
                  <a:schemeClr val="accent5"/>
                </a:solidFill>
                <a:effectLst/>
                <a:uLnTx/>
                <a:uFillTx/>
                <a:latin typeface="Poppins Light"/>
                <a:ea typeface="+mn-ea"/>
                <a:cs typeface="+mn-cs"/>
              </a:rPr>
              <a:t>Wittert, G et al. Lancet Diabetes Endocrinol 2021; 9: 32–45</a:t>
            </a:r>
            <a:endParaRPr kumimoji="0" lang="en-GB" sz="1000" b="0" i="0" u="none" strike="noStrike" kern="1200" cap="none" spc="0" normalizeH="0" baseline="0" noProof="0" dirty="0">
              <a:ln>
                <a:noFill/>
              </a:ln>
              <a:solidFill>
                <a:srgbClr val="000000"/>
              </a:solidFill>
              <a:effectLst/>
              <a:uLnTx/>
              <a:uFillTx/>
              <a:latin typeface="Poppins Light"/>
              <a:ea typeface="+mn-ea"/>
              <a:cs typeface="+mn-cs"/>
            </a:endParaRPr>
          </a:p>
        </p:txBody>
      </p:sp>
    </p:spTree>
    <p:extLst>
      <p:ext uri="{BB962C8B-B14F-4D97-AF65-F5344CB8AC3E}">
        <p14:creationId xmlns:p14="http://schemas.microsoft.com/office/powerpoint/2010/main" val="3618559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524000" y="5918592"/>
            <a:ext cx="9144000" cy="369332"/>
          </a:xfrm>
        </p:spPr>
        <p:txBody>
          <a:bodyPr/>
          <a:lstStyle/>
          <a:p>
            <a:pPr>
              <a:spcBef>
                <a:spcPts val="0"/>
              </a:spcBef>
            </a:pPr>
            <a:r>
              <a:rPr lang="en-GB" dirty="0">
                <a:solidFill>
                  <a:schemeClr val="accent5"/>
                </a:solidFill>
              </a:rPr>
              <a:t>LUTS, lower urinary tract symptoms; </a:t>
            </a:r>
            <a:r>
              <a:rPr lang="en-GB" dirty="0" err="1">
                <a:solidFill>
                  <a:schemeClr val="accent5"/>
                </a:solidFill>
              </a:rPr>
              <a:t>TTh</a:t>
            </a:r>
            <a:r>
              <a:rPr lang="en-GB" dirty="0">
                <a:solidFill>
                  <a:schemeClr val="accent5"/>
                </a:solidFill>
              </a:rPr>
              <a:t>, testosterone therapy</a:t>
            </a:r>
          </a:p>
          <a:p>
            <a:pPr>
              <a:spcBef>
                <a:spcPts val="0"/>
              </a:spcBef>
            </a:pPr>
            <a:r>
              <a:rPr kumimoji="0" lang="da-DK" sz="1000" i="0" u="none" strike="noStrike" kern="1200" cap="none" spc="0" normalizeH="0" baseline="0" noProof="0" dirty="0">
                <a:ln>
                  <a:noFill/>
                </a:ln>
                <a:solidFill>
                  <a:schemeClr val="accent5"/>
                </a:solidFill>
                <a:effectLst/>
                <a:uLnTx/>
                <a:uFillTx/>
                <a:latin typeface="Poppins Light"/>
                <a:ea typeface="+mn-ea"/>
                <a:cs typeface="+mn-cs"/>
              </a:rPr>
              <a:t>Wittert, G et al. Lancet Diabetes Endocrinol 2021; 9: 32–45</a:t>
            </a:r>
          </a:p>
        </p:txBody>
      </p:sp>
      <p:sp>
        <p:nvSpPr>
          <p:cNvPr id="133" name="Title 10">
            <a:extLst>
              <a:ext uri="{FF2B5EF4-FFF2-40B4-BE49-F238E27FC236}">
                <a16:creationId xmlns:a16="http://schemas.microsoft.com/office/drawing/2014/main" id="{D0505A90-47BF-48BB-B9B7-8DD73DF514DD}"/>
              </a:ext>
            </a:extLst>
          </p:cNvPr>
          <p:cNvSpPr>
            <a:spLocks noGrp="1"/>
          </p:cNvSpPr>
          <p:nvPr>
            <p:ph type="title"/>
          </p:nvPr>
        </p:nvSpPr>
        <p:spPr>
          <a:xfrm>
            <a:off x="310431" y="117109"/>
            <a:ext cx="8229600" cy="834047"/>
          </a:xfrm>
        </p:spPr>
        <p:txBody>
          <a:bodyPr>
            <a:normAutofit/>
          </a:bodyPr>
          <a:lstStyle/>
          <a:p>
            <a:r>
              <a:rPr lang="en-GB" sz="3200" dirty="0">
                <a:solidFill>
                  <a:schemeClr val="accent5"/>
                </a:solidFill>
              </a:rPr>
              <a:t>The T4DM study: secondary outcomes</a:t>
            </a:r>
          </a:p>
        </p:txBody>
      </p:sp>
      <p:grpSp>
        <p:nvGrpSpPr>
          <p:cNvPr id="3" name="Group 2"/>
          <p:cNvGrpSpPr/>
          <p:nvPr/>
        </p:nvGrpSpPr>
        <p:grpSpPr>
          <a:xfrm>
            <a:off x="710214" y="1115092"/>
            <a:ext cx="10289219" cy="4755507"/>
            <a:chOff x="549881" y="1115091"/>
            <a:chExt cx="8048075" cy="4755507"/>
          </a:xfrm>
        </p:grpSpPr>
        <p:sp>
          <p:nvSpPr>
            <p:cNvPr id="134" name="TextBox 133">
              <a:extLst>
                <a:ext uri="{FF2B5EF4-FFF2-40B4-BE49-F238E27FC236}">
                  <a16:creationId xmlns:a16="http://schemas.microsoft.com/office/drawing/2014/main" id="{F330D70D-81C7-449C-B6CB-090FFC30F008}"/>
                </a:ext>
              </a:extLst>
            </p:cNvPr>
            <p:cNvSpPr txBox="1"/>
            <p:nvPr/>
          </p:nvSpPr>
          <p:spPr>
            <a:xfrm>
              <a:off x="2658409" y="5562821"/>
              <a:ext cx="37988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Poppins Light"/>
                  <a:ea typeface="+mn-ea"/>
                  <a:cs typeface="+mn-cs"/>
                </a:rPr>
                <a:t>All p&lt;0.001 unless otherwise stated</a:t>
              </a:r>
            </a:p>
          </p:txBody>
        </p:sp>
        <p:grpSp>
          <p:nvGrpSpPr>
            <p:cNvPr id="2" name="Group 1"/>
            <p:cNvGrpSpPr/>
            <p:nvPr/>
          </p:nvGrpSpPr>
          <p:grpSpPr>
            <a:xfrm>
              <a:off x="553278" y="1115091"/>
              <a:ext cx="8044678" cy="4374760"/>
              <a:chOff x="553278" y="1214481"/>
              <a:chExt cx="8044678" cy="4374760"/>
            </a:xfrm>
          </p:grpSpPr>
          <p:grpSp>
            <p:nvGrpSpPr>
              <p:cNvPr id="135" name="Group 134">
                <a:extLst>
                  <a:ext uri="{FF2B5EF4-FFF2-40B4-BE49-F238E27FC236}">
                    <a16:creationId xmlns:a16="http://schemas.microsoft.com/office/drawing/2014/main" id="{000852E0-5FB9-4E5D-8908-73413C80547D}"/>
                  </a:ext>
                </a:extLst>
              </p:cNvPr>
              <p:cNvGrpSpPr/>
              <p:nvPr/>
            </p:nvGrpSpPr>
            <p:grpSpPr>
              <a:xfrm>
                <a:off x="4673956" y="1214481"/>
                <a:ext cx="3924000" cy="4374759"/>
                <a:chOff x="4648200" y="1804460"/>
                <a:chExt cx="4101384" cy="4010544"/>
              </a:xfrm>
            </p:grpSpPr>
            <p:sp>
              <p:nvSpPr>
                <p:cNvPr id="136" name="Rounded Rectangle 71">
                  <a:extLst>
                    <a:ext uri="{FF2B5EF4-FFF2-40B4-BE49-F238E27FC236}">
                      <a16:creationId xmlns:a16="http://schemas.microsoft.com/office/drawing/2014/main" id="{43BA51B1-680F-4A3F-A1F1-150DA6625132}"/>
                    </a:ext>
                  </a:extLst>
                </p:cNvPr>
                <p:cNvSpPr/>
                <p:nvPr/>
              </p:nvSpPr>
              <p:spPr>
                <a:xfrm>
                  <a:off x="4648200" y="1804460"/>
                  <a:ext cx="4101384" cy="4010544"/>
                </a:xfrm>
                <a:prstGeom prst="roundRect">
                  <a:avLst>
                    <a:gd name="adj" fmla="val 3095"/>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Poppins Light"/>
                    <a:ea typeface="+mn-ea"/>
                    <a:cs typeface="+mn-cs"/>
                  </a:endParaRPr>
                </a:p>
              </p:txBody>
            </p:sp>
            <p:sp>
              <p:nvSpPr>
                <p:cNvPr id="137" name="Round Same Side Corner Rectangle 72">
                  <a:extLst>
                    <a:ext uri="{FF2B5EF4-FFF2-40B4-BE49-F238E27FC236}">
                      <a16:creationId xmlns:a16="http://schemas.microsoft.com/office/drawing/2014/main" id="{562465F2-D8D1-4490-956D-7F38ADC9A263}"/>
                    </a:ext>
                  </a:extLst>
                </p:cNvPr>
                <p:cNvSpPr/>
                <p:nvPr/>
              </p:nvSpPr>
              <p:spPr>
                <a:xfrm>
                  <a:off x="4648204" y="1804460"/>
                  <a:ext cx="4100734" cy="264023"/>
                </a:xfrm>
                <a:prstGeom prst="round2SameRect">
                  <a:avLst>
                    <a:gd name="adj1" fmla="val 33063"/>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Change from baseline in sexual function</a:t>
                  </a:r>
                </a:p>
              </p:txBody>
            </p:sp>
          </p:grpSp>
          <p:grpSp>
            <p:nvGrpSpPr>
              <p:cNvPr id="138" name="Group 137">
                <a:extLst>
                  <a:ext uri="{FF2B5EF4-FFF2-40B4-BE49-F238E27FC236}">
                    <a16:creationId xmlns:a16="http://schemas.microsoft.com/office/drawing/2014/main" id="{BDE2499E-0B69-4126-A61A-5171F485CA44}"/>
                  </a:ext>
                </a:extLst>
              </p:cNvPr>
              <p:cNvGrpSpPr/>
              <p:nvPr/>
            </p:nvGrpSpPr>
            <p:grpSpPr>
              <a:xfrm>
                <a:off x="553278" y="1223505"/>
                <a:ext cx="3924000" cy="4365736"/>
                <a:chOff x="553278" y="1815031"/>
                <a:chExt cx="4101384" cy="4006180"/>
              </a:xfrm>
            </p:grpSpPr>
            <p:sp>
              <p:nvSpPr>
                <p:cNvPr id="139" name="Rounded Rectangle 71">
                  <a:extLst>
                    <a:ext uri="{FF2B5EF4-FFF2-40B4-BE49-F238E27FC236}">
                      <a16:creationId xmlns:a16="http://schemas.microsoft.com/office/drawing/2014/main" id="{B908008C-6BAB-496D-9AC9-73520202EFCE}"/>
                    </a:ext>
                  </a:extLst>
                </p:cNvPr>
                <p:cNvSpPr/>
                <p:nvPr/>
              </p:nvSpPr>
              <p:spPr>
                <a:xfrm>
                  <a:off x="553278" y="1815031"/>
                  <a:ext cx="4101384" cy="4006180"/>
                </a:xfrm>
                <a:prstGeom prst="roundRect">
                  <a:avLst>
                    <a:gd name="adj" fmla="val 3095"/>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40" name="Round Same Side Corner Rectangle 72">
                  <a:extLst>
                    <a:ext uri="{FF2B5EF4-FFF2-40B4-BE49-F238E27FC236}">
                      <a16:creationId xmlns:a16="http://schemas.microsoft.com/office/drawing/2014/main" id="{35F70A4E-9694-41CF-B4B5-4B1F1593D364}"/>
                    </a:ext>
                  </a:extLst>
                </p:cNvPr>
                <p:cNvSpPr/>
                <p:nvPr/>
              </p:nvSpPr>
              <p:spPr>
                <a:xfrm>
                  <a:off x="553282" y="1815031"/>
                  <a:ext cx="4100734" cy="264281"/>
                </a:xfrm>
                <a:prstGeom prst="round2SameRect">
                  <a:avLst>
                    <a:gd name="adj1" fmla="val 32362"/>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Poppins Light"/>
                      <a:ea typeface="+mn-ea"/>
                      <a:cs typeface="+mn-cs"/>
                    </a:rPr>
                    <a:t>Change from baseline in body composition</a:t>
                  </a:r>
                </a:p>
              </p:txBody>
            </p:sp>
          </p:grpSp>
        </p:grpSp>
        <p:grpSp>
          <p:nvGrpSpPr>
            <p:cNvPr id="144" name="Group 143">
              <a:extLst>
                <a:ext uri="{FF2B5EF4-FFF2-40B4-BE49-F238E27FC236}">
                  <a16:creationId xmlns:a16="http://schemas.microsoft.com/office/drawing/2014/main" id="{5F2088BD-195D-459D-9333-5FC79AFAB446}"/>
                </a:ext>
              </a:extLst>
            </p:cNvPr>
            <p:cNvGrpSpPr/>
            <p:nvPr/>
          </p:nvGrpSpPr>
          <p:grpSpPr>
            <a:xfrm>
              <a:off x="549881" y="1440995"/>
              <a:ext cx="7984134" cy="4014187"/>
              <a:chOff x="549881" y="1530446"/>
              <a:chExt cx="7984134" cy="4014187"/>
            </a:xfrm>
          </p:grpSpPr>
          <p:grpSp>
            <p:nvGrpSpPr>
              <p:cNvPr id="145" name="Group 144">
                <a:extLst>
                  <a:ext uri="{FF2B5EF4-FFF2-40B4-BE49-F238E27FC236}">
                    <a16:creationId xmlns:a16="http://schemas.microsoft.com/office/drawing/2014/main" id="{6019061C-53DA-48A8-AA4F-12A2CB6ADECC}"/>
                  </a:ext>
                </a:extLst>
              </p:cNvPr>
              <p:cNvGrpSpPr/>
              <p:nvPr/>
            </p:nvGrpSpPr>
            <p:grpSpPr>
              <a:xfrm>
                <a:off x="549881" y="1530446"/>
                <a:ext cx="7984134" cy="3614933"/>
                <a:chOff x="549881" y="1660936"/>
                <a:chExt cx="7984134" cy="3156261"/>
              </a:xfrm>
            </p:grpSpPr>
            <p:grpSp>
              <p:nvGrpSpPr>
                <p:cNvPr id="154" name="Group 153">
                  <a:extLst>
                    <a:ext uri="{FF2B5EF4-FFF2-40B4-BE49-F238E27FC236}">
                      <a16:creationId xmlns:a16="http://schemas.microsoft.com/office/drawing/2014/main" id="{A5399DB2-D72F-451A-B1CD-EEFCC3848700}"/>
                    </a:ext>
                  </a:extLst>
                </p:cNvPr>
                <p:cNvGrpSpPr/>
                <p:nvPr/>
              </p:nvGrpSpPr>
              <p:grpSpPr>
                <a:xfrm>
                  <a:off x="549881" y="1660936"/>
                  <a:ext cx="2335717" cy="3141979"/>
                  <a:chOff x="582731" y="1660936"/>
                  <a:chExt cx="2335717" cy="3141979"/>
                </a:xfrm>
              </p:grpSpPr>
              <p:sp>
                <p:nvSpPr>
                  <p:cNvPr id="220" name="TextBox 219">
                    <a:extLst>
                      <a:ext uri="{FF2B5EF4-FFF2-40B4-BE49-F238E27FC236}">
                        <a16:creationId xmlns:a16="http://schemas.microsoft.com/office/drawing/2014/main" id="{9B60272E-FAD8-4DB7-BE5A-520622CD2EE2}"/>
                      </a:ext>
                    </a:extLst>
                  </p:cNvPr>
                  <p:cNvSpPr txBox="1"/>
                  <p:nvPr/>
                </p:nvSpPr>
                <p:spPr>
                  <a:xfrm>
                    <a:off x="696707" y="2062683"/>
                    <a:ext cx="672789" cy="403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800"/>
                      </a:spcAft>
                      <a:buClrTx/>
                      <a:buSzTx/>
                      <a:buFontTx/>
                      <a:buNone/>
                      <a:tabLst/>
                      <a:defRPr/>
                    </a:pPr>
                    <a:r>
                      <a:rPr kumimoji="0" lang="en-GB" sz="1200" b="1" i="0" u="none" strike="noStrike" kern="1200" cap="none" spc="0" normalizeH="0" baseline="0" noProof="0" dirty="0">
                        <a:ln>
                          <a:noFill/>
                        </a:ln>
                        <a:solidFill>
                          <a:srgbClr val="005294"/>
                        </a:solidFill>
                        <a:effectLst/>
                        <a:uLnTx/>
                        <a:uFillTx/>
                        <a:latin typeface="Poppins Light"/>
                        <a:ea typeface="+mn-ea"/>
                        <a:cs typeface="+mn-cs"/>
                      </a:rPr>
                      <a:t>p=0.06</a:t>
                    </a:r>
                  </a:p>
                </p:txBody>
              </p:sp>
              <p:grpSp>
                <p:nvGrpSpPr>
                  <p:cNvPr id="221" name="Group 220">
                    <a:extLst>
                      <a:ext uri="{FF2B5EF4-FFF2-40B4-BE49-F238E27FC236}">
                        <a16:creationId xmlns:a16="http://schemas.microsoft.com/office/drawing/2014/main" id="{03492807-C6A8-4793-97BA-C762BF97E8D5}"/>
                      </a:ext>
                    </a:extLst>
                  </p:cNvPr>
                  <p:cNvGrpSpPr/>
                  <p:nvPr/>
                </p:nvGrpSpPr>
                <p:grpSpPr>
                  <a:xfrm>
                    <a:off x="2281933" y="4476306"/>
                    <a:ext cx="444895" cy="234680"/>
                    <a:chOff x="5714284" y="4887786"/>
                    <a:chExt cx="444895" cy="234680"/>
                  </a:xfrm>
                </p:grpSpPr>
                <p:sp>
                  <p:nvSpPr>
                    <p:cNvPr id="257" name="Rectangle 256">
                      <a:extLst>
                        <a:ext uri="{FF2B5EF4-FFF2-40B4-BE49-F238E27FC236}">
                          <a16:creationId xmlns:a16="http://schemas.microsoft.com/office/drawing/2014/main" id="{80F0DC2E-A038-4F93-8591-1BDA0422EFA0}"/>
                        </a:ext>
                      </a:extLst>
                    </p:cNvPr>
                    <p:cNvSpPr/>
                    <p:nvPr/>
                  </p:nvSpPr>
                  <p:spPr>
                    <a:xfrm>
                      <a:off x="5805726" y="5005445"/>
                      <a:ext cx="353453"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sp>
                  <p:nvSpPr>
                    <p:cNvPr id="258" name="Rectangle 257">
                      <a:extLst>
                        <a:ext uri="{FF2B5EF4-FFF2-40B4-BE49-F238E27FC236}">
                          <a16:creationId xmlns:a16="http://schemas.microsoft.com/office/drawing/2014/main" id="{FB3AF12E-12C9-41E5-B0FC-583466A2E5C7}"/>
                        </a:ext>
                      </a:extLst>
                    </p:cNvPr>
                    <p:cNvSpPr/>
                    <p:nvPr/>
                  </p:nvSpPr>
                  <p:spPr>
                    <a:xfrm flipH="1">
                      <a:off x="5714284" y="4887786"/>
                      <a:ext cx="91442"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grpSp>
              <p:grpSp>
                <p:nvGrpSpPr>
                  <p:cNvPr id="222" name="Group 221">
                    <a:extLst>
                      <a:ext uri="{FF2B5EF4-FFF2-40B4-BE49-F238E27FC236}">
                        <a16:creationId xmlns:a16="http://schemas.microsoft.com/office/drawing/2014/main" id="{37837EBD-B025-44B1-B9F8-7790A086E5EB}"/>
                      </a:ext>
                    </a:extLst>
                  </p:cNvPr>
                  <p:cNvGrpSpPr/>
                  <p:nvPr/>
                </p:nvGrpSpPr>
                <p:grpSpPr>
                  <a:xfrm>
                    <a:off x="1649615" y="3687847"/>
                    <a:ext cx="723760" cy="234680"/>
                    <a:chOff x="5081966" y="4887786"/>
                    <a:chExt cx="723760" cy="234680"/>
                  </a:xfrm>
                </p:grpSpPr>
                <p:sp>
                  <p:nvSpPr>
                    <p:cNvPr id="255" name="Rectangle 254">
                      <a:extLst>
                        <a:ext uri="{FF2B5EF4-FFF2-40B4-BE49-F238E27FC236}">
                          <a16:creationId xmlns:a16="http://schemas.microsoft.com/office/drawing/2014/main" id="{6B210F73-F3E1-49E6-B486-720E9A623081}"/>
                        </a:ext>
                      </a:extLst>
                    </p:cNvPr>
                    <p:cNvSpPr/>
                    <p:nvPr/>
                  </p:nvSpPr>
                  <p:spPr>
                    <a:xfrm flipH="1">
                      <a:off x="5081966" y="5005445"/>
                      <a:ext cx="723760"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sp>
                  <p:nvSpPr>
                    <p:cNvPr id="256" name="Rectangle 255">
                      <a:extLst>
                        <a:ext uri="{FF2B5EF4-FFF2-40B4-BE49-F238E27FC236}">
                          <a16:creationId xmlns:a16="http://schemas.microsoft.com/office/drawing/2014/main" id="{873BA59D-1B37-40BD-90CE-B182C1FC14B0}"/>
                        </a:ext>
                      </a:extLst>
                    </p:cNvPr>
                    <p:cNvSpPr/>
                    <p:nvPr/>
                  </p:nvSpPr>
                  <p:spPr>
                    <a:xfrm flipH="1">
                      <a:off x="5563772" y="4887786"/>
                      <a:ext cx="241954"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grpSp>
              <p:grpSp>
                <p:nvGrpSpPr>
                  <p:cNvPr id="223" name="Group 222">
                    <a:extLst>
                      <a:ext uri="{FF2B5EF4-FFF2-40B4-BE49-F238E27FC236}">
                        <a16:creationId xmlns:a16="http://schemas.microsoft.com/office/drawing/2014/main" id="{0C3F83EA-F9E1-40F8-AC99-05451099DCDC}"/>
                      </a:ext>
                    </a:extLst>
                  </p:cNvPr>
                  <p:cNvGrpSpPr/>
                  <p:nvPr/>
                </p:nvGrpSpPr>
                <p:grpSpPr>
                  <a:xfrm>
                    <a:off x="1431901" y="3293618"/>
                    <a:ext cx="941474" cy="234680"/>
                    <a:chOff x="4864252" y="4887786"/>
                    <a:chExt cx="941474" cy="234680"/>
                  </a:xfrm>
                </p:grpSpPr>
                <p:sp>
                  <p:nvSpPr>
                    <p:cNvPr id="253" name="Rectangle 252">
                      <a:extLst>
                        <a:ext uri="{FF2B5EF4-FFF2-40B4-BE49-F238E27FC236}">
                          <a16:creationId xmlns:a16="http://schemas.microsoft.com/office/drawing/2014/main" id="{C4FF8D52-1DFC-4D32-857E-174C90678E52}"/>
                        </a:ext>
                      </a:extLst>
                    </p:cNvPr>
                    <p:cNvSpPr/>
                    <p:nvPr/>
                  </p:nvSpPr>
                  <p:spPr>
                    <a:xfrm flipH="1">
                      <a:off x="4864252" y="5005445"/>
                      <a:ext cx="941474"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sp>
                  <p:nvSpPr>
                    <p:cNvPr id="254" name="Rectangle 253">
                      <a:extLst>
                        <a:ext uri="{FF2B5EF4-FFF2-40B4-BE49-F238E27FC236}">
                          <a16:creationId xmlns:a16="http://schemas.microsoft.com/office/drawing/2014/main" id="{BB2E7CDC-708E-4F75-BB10-F7199B603B99}"/>
                        </a:ext>
                      </a:extLst>
                    </p:cNvPr>
                    <p:cNvSpPr/>
                    <p:nvPr/>
                  </p:nvSpPr>
                  <p:spPr>
                    <a:xfrm flipH="1">
                      <a:off x="5420843" y="4887786"/>
                      <a:ext cx="384881"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grpSp>
              <p:grpSp>
                <p:nvGrpSpPr>
                  <p:cNvPr id="224" name="Group 223">
                    <a:extLst>
                      <a:ext uri="{FF2B5EF4-FFF2-40B4-BE49-F238E27FC236}">
                        <a16:creationId xmlns:a16="http://schemas.microsoft.com/office/drawing/2014/main" id="{311D2A13-1643-4534-AF6B-9D18F9378519}"/>
                      </a:ext>
                    </a:extLst>
                  </p:cNvPr>
                  <p:cNvGrpSpPr/>
                  <p:nvPr/>
                </p:nvGrpSpPr>
                <p:grpSpPr>
                  <a:xfrm>
                    <a:off x="2105867" y="2899389"/>
                    <a:ext cx="340769" cy="234680"/>
                    <a:chOff x="5289212" y="4887786"/>
                    <a:chExt cx="657984" cy="234680"/>
                  </a:xfrm>
                </p:grpSpPr>
                <p:sp>
                  <p:nvSpPr>
                    <p:cNvPr id="251" name="Rectangle 250">
                      <a:extLst>
                        <a:ext uri="{FF2B5EF4-FFF2-40B4-BE49-F238E27FC236}">
                          <a16:creationId xmlns:a16="http://schemas.microsoft.com/office/drawing/2014/main" id="{7B94A099-C447-45B9-9E93-446F7BE9F346}"/>
                        </a:ext>
                      </a:extLst>
                    </p:cNvPr>
                    <p:cNvSpPr/>
                    <p:nvPr/>
                  </p:nvSpPr>
                  <p:spPr>
                    <a:xfrm>
                      <a:off x="5805726" y="5005445"/>
                      <a:ext cx="141470"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sp>
                  <p:nvSpPr>
                    <p:cNvPr id="252" name="Rectangle 251">
                      <a:extLst>
                        <a:ext uri="{FF2B5EF4-FFF2-40B4-BE49-F238E27FC236}">
                          <a16:creationId xmlns:a16="http://schemas.microsoft.com/office/drawing/2014/main" id="{9CAD7756-A5A5-436A-80DD-1D4B837D246A}"/>
                        </a:ext>
                      </a:extLst>
                    </p:cNvPr>
                    <p:cNvSpPr/>
                    <p:nvPr/>
                  </p:nvSpPr>
                  <p:spPr>
                    <a:xfrm flipH="1">
                      <a:off x="5289212" y="4887786"/>
                      <a:ext cx="516516"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grpSp>
              <p:grpSp>
                <p:nvGrpSpPr>
                  <p:cNvPr id="225" name="Group 224">
                    <a:extLst>
                      <a:ext uri="{FF2B5EF4-FFF2-40B4-BE49-F238E27FC236}">
                        <a16:creationId xmlns:a16="http://schemas.microsoft.com/office/drawing/2014/main" id="{1BCED1CF-6350-4DF6-902C-34F2C1C0A641}"/>
                      </a:ext>
                    </a:extLst>
                  </p:cNvPr>
                  <p:cNvGrpSpPr/>
                  <p:nvPr/>
                </p:nvGrpSpPr>
                <p:grpSpPr>
                  <a:xfrm>
                    <a:off x="949143" y="2508054"/>
                    <a:ext cx="1424232" cy="231786"/>
                    <a:chOff x="4381494" y="4890680"/>
                    <a:chExt cx="1424232" cy="231786"/>
                  </a:xfrm>
                </p:grpSpPr>
                <p:sp>
                  <p:nvSpPr>
                    <p:cNvPr id="249" name="Rectangle 248">
                      <a:extLst>
                        <a:ext uri="{FF2B5EF4-FFF2-40B4-BE49-F238E27FC236}">
                          <a16:creationId xmlns:a16="http://schemas.microsoft.com/office/drawing/2014/main" id="{392E5B8F-E606-4081-959A-F66C41F0595B}"/>
                        </a:ext>
                      </a:extLst>
                    </p:cNvPr>
                    <p:cNvSpPr/>
                    <p:nvPr/>
                  </p:nvSpPr>
                  <p:spPr>
                    <a:xfrm flipH="1">
                      <a:off x="4381494" y="5005445"/>
                      <a:ext cx="1424232"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sp>
                  <p:nvSpPr>
                    <p:cNvPr id="250" name="Rectangle 249">
                      <a:extLst>
                        <a:ext uri="{FF2B5EF4-FFF2-40B4-BE49-F238E27FC236}">
                          <a16:creationId xmlns:a16="http://schemas.microsoft.com/office/drawing/2014/main" id="{962F2A8F-5A27-446E-8147-A63989EDD690}"/>
                        </a:ext>
                      </a:extLst>
                    </p:cNvPr>
                    <p:cNvSpPr/>
                    <p:nvPr/>
                  </p:nvSpPr>
                  <p:spPr>
                    <a:xfrm flipH="1">
                      <a:off x="4818816" y="4890680"/>
                      <a:ext cx="986910"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grpSp>
              <p:grpSp>
                <p:nvGrpSpPr>
                  <p:cNvPr id="226" name="Group 225">
                    <a:extLst>
                      <a:ext uri="{FF2B5EF4-FFF2-40B4-BE49-F238E27FC236}">
                        <a16:creationId xmlns:a16="http://schemas.microsoft.com/office/drawing/2014/main" id="{74611017-9F77-4494-9DCF-17063A0A84F2}"/>
                      </a:ext>
                    </a:extLst>
                  </p:cNvPr>
                  <p:cNvGrpSpPr/>
                  <p:nvPr/>
                </p:nvGrpSpPr>
                <p:grpSpPr>
                  <a:xfrm>
                    <a:off x="1464085" y="2110931"/>
                    <a:ext cx="909290" cy="234680"/>
                    <a:chOff x="4896436" y="4887786"/>
                    <a:chExt cx="909290" cy="234680"/>
                  </a:xfrm>
                </p:grpSpPr>
                <p:sp>
                  <p:nvSpPr>
                    <p:cNvPr id="247" name="Rectangle 246">
                      <a:extLst>
                        <a:ext uri="{FF2B5EF4-FFF2-40B4-BE49-F238E27FC236}">
                          <a16:creationId xmlns:a16="http://schemas.microsoft.com/office/drawing/2014/main" id="{8B71BC89-E0C7-4A9E-8E62-BDCC6203C268}"/>
                        </a:ext>
                      </a:extLst>
                    </p:cNvPr>
                    <p:cNvSpPr/>
                    <p:nvPr/>
                  </p:nvSpPr>
                  <p:spPr>
                    <a:xfrm flipH="1">
                      <a:off x="4896436" y="5005445"/>
                      <a:ext cx="909290"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sp>
                  <p:nvSpPr>
                    <p:cNvPr id="248" name="Rectangle 247">
                      <a:extLst>
                        <a:ext uri="{FF2B5EF4-FFF2-40B4-BE49-F238E27FC236}">
                          <a16:creationId xmlns:a16="http://schemas.microsoft.com/office/drawing/2014/main" id="{F86315D0-B2F9-4633-8462-30C8AD1A4314}"/>
                        </a:ext>
                      </a:extLst>
                    </p:cNvPr>
                    <p:cNvSpPr/>
                    <p:nvPr/>
                  </p:nvSpPr>
                  <p:spPr>
                    <a:xfrm flipH="1">
                      <a:off x="5087645" y="4887786"/>
                      <a:ext cx="718079"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grpSp>
              <p:grpSp>
                <p:nvGrpSpPr>
                  <p:cNvPr id="227" name="Group 226">
                    <a:extLst>
                      <a:ext uri="{FF2B5EF4-FFF2-40B4-BE49-F238E27FC236}">
                        <a16:creationId xmlns:a16="http://schemas.microsoft.com/office/drawing/2014/main" id="{56CBE3D5-E0A9-434A-93DD-E700C975FA89}"/>
                      </a:ext>
                    </a:extLst>
                  </p:cNvPr>
                  <p:cNvGrpSpPr/>
                  <p:nvPr/>
                </p:nvGrpSpPr>
                <p:grpSpPr>
                  <a:xfrm>
                    <a:off x="754158" y="1878866"/>
                    <a:ext cx="2028398" cy="59980"/>
                    <a:chOff x="4992963" y="2290346"/>
                    <a:chExt cx="2028398" cy="59980"/>
                  </a:xfrm>
                </p:grpSpPr>
                <p:sp>
                  <p:nvSpPr>
                    <p:cNvPr id="239" name="Freeform: Shape 156">
                      <a:extLst>
                        <a:ext uri="{FF2B5EF4-FFF2-40B4-BE49-F238E27FC236}">
                          <a16:creationId xmlns:a16="http://schemas.microsoft.com/office/drawing/2014/main" id="{5E21CB50-4F15-4148-99D9-E2DE06CFF926}"/>
                        </a:ext>
                      </a:extLst>
                    </p:cNvPr>
                    <p:cNvSpPr/>
                    <p:nvPr/>
                  </p:nvSpPr>
                  <p:spPr>
                    <a:xfrm>
                      <a:off x="4993873" y="2342139"/>
                      <a:ext cx="2026800" cy="0"/>
                    </a:xfrm>
                    <a:custGeom>
                      <a:avLst/>
                      <a:gdLst>
                        <a:gd name="connsiteX0" fmla="*/ 0 w 2275049"/>
                        <a:gd name="connsiteY0" fmla="*/ 0 h 933564"/>
                        <a:gd name="connsiteX1" fmla="*/ 0 w 2275049"/>
                        <a:gd name="connsiteY1" fmla="*/ 933564 h 933564"/>
                        <a:gd name="connsiteX2" fmla="*/ 2275049 w 2275049"/>
                        <a:gd name="connsiteY2" fmla="*/ 933564 h 933564"/>
                        <a:gd name="connsiteX0" fmla="*/ 0 w 2275049"/>
                        <a:gd name="connsiteY0" fmla="*/ 0 h 0"/>
                        <a:gd name="connsiteX1" fmla="*/ 2275049 w 2275049"/>
                        <a:gd name="connsiteY1" fmla="*/ 0 h 0"/>
                      </a:gdLst>
                      <a:ahLst/>
                      <a:cxnLst>
                        <a:cxn ang="0">
                          <a:pos x="connsiteX0" y="connsiteY0"/>
                        </a:cxn>
                        <a:cxn ang="0">
                          <a:pos x="connsiteX1" y="connsiteY1"/>
                        </a:cxn>
                      </a:cxnLst>
                      <a:rect l="l" t="t" r="r" b="b"/>
                      <a:pathLst>
                        <a:path w="2275049">
                          <a:moveTo>
                            <a:pt x="0" y="0"/>
                          </a:moveTo>
                          <a:lnTo>
                            <a:pt x="2275049" y="0"/>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grpSp>
                  <p:nvGrpSpPr>
                    <p:cNvPr id="240" name="Group 239">
                      <a:extLst>
                        <a:ext uri="{FF2B5EF4-FFF2-40B4-BE49-F238E27FC236}">
                          <a16:creationId xmlns:a16="http://schemas.microsoft.com/office/drawing/2014/main" id="{30E76039-BE9D-43B0-A970-5BC18A9B5A63}"/>
                        </a:ext>
                      </a:extLst>
                    </p:cNvPr>
                    <p:cNvGrpSpPr/>
                    <p:nvPr/>
                  </p:nvGrpSpPr>
                  <p:grpSpPr>
                    <a:xfrm>
                      <a:off x="4992963" y="2290346"/>
                      <a:ext cx="2028398" cy="59980"/>
                      <a:chOff x="4994749" y="2342140"/>
                      <a:chExt cx="2028398" cy="59980"/>
                    </a:xfrm>
                  </p:grpSpPr>
                  <p:cxnSp>
                    <p:nvCxnSpPr>
                      <p:cNvPr id="241" name="Straight Connector 240">
                        <a:extLst>
                          <a:ext uri="{FF2B5EF4-FFF2-40B4-BE49-F238E27FC236}">
                            <a16:creationId xmlns:a16="http://schemas.microsoft.com/office/drawing/2014/main" id="{01D81A75-F5DD-4058-8A65-5104A1A0F7D2}"/>
                          </a:ext>
                        </a:extLst>
                      </p:cNvPr>
                      <p:cNvCxnSpPr/>
                      <p:nvPr/>
                    </p:nvCxnSpPr>
                    <p:spPr>
                      <a:xfrm rot="10800000">
                        <a:off x="6616037"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C1B11EA3-1C75-40A5-ADE9-0A7CE0CAEE70}"/>
                          </a:ext>
                        </a:extLst>
                      </p:cNvPr>
                      <p:cNvCxnSpPr/>
                      <p:nvPr/>
                    </p:nvCxnSpPr>
                    <p:spPr>
                      <a:xfrm rot="10800000">
                        <a:off x="5805393"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3832DB12-8A97-4F0A-830D-48383711DC5A}"/>
                          </a:ext>
                        </a:extLst>
                      </p:cNvPr>
                      <p:cNvCxnSpPr/>
                      <p:nvPr/>
                    </p:nvCxnSpPr>
                    <p:spPr>
                      <a:xfrm rot="10800000">
                        <a:off x="5400071"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a16="http://schemas.microsoft.com/office/drawing/2014/main" id="{2A99ED1C-1303-4AE3-9F34-52295AA61510}"/>
                          </a:ext>
                        </a:extLst>
                      </p:cNvPr>
                      <p:cNvCxnSpPr/>
                      <p:nvPr/>
                    </p:nvCxnSpPr>
                    <p:spPr>
                      <a:xfrm rot="10800000">
                        <a:off x="4994749"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FB082354-30AA-494C-8970-385BC671C8C7}"/>
                          </a:ext>
                        </a:extLst>
                      </p:cNvPr>
                      <p:cNvCxnSpPr>
                        <a:cxnSpLocks/>
                      </p:cNvCxnSpPr>
                      <p:nvPr/>
                    </p:nvCxnSpPr>
                    <p:spPr>
                      <a:xfrm rot="10800000">
                        <a:off x="7023147"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4EAD3144-A64C-41D9-BB2A-1ED1001821E0}"/>
                          </a:ext>
                        </a:extLst>
                      </p:cNvPr>
                      <p:cNvCxnSpPr/>
                      <p:nvPr/>
                    </p:nvCxnSpPr>
                    <p:spPr>
                      <a:xfrm rot="10800000">
                        <a:off x="6210715"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228" name="Group 227">
                    <a:extLst>
                      <a:ext uri="{FF2B5EF4-FFF2-40B4-BE49-F238E27FC236}">
                        <a16:creationId xmlns:a16="http://schemas.microsoft.com/office/drawing/2014/main" id="{B1EB84E2-B25A-4B4A-9169-FB2817EAA0CE}"/>
                      </a:ext>
                    </a:extLst>
                  </p:cNvPr>
                  <p:cNvGrpSpPr/>
                  <p:nvPr/>
                </p:nvGrpSpPr>
                <p:grpSpPr>
                  <a:xfrm>
                    <a:off x="582731" y="1660936"/>
                    <a:ext cx="2335717" cy="228416"/>
                    <a:chOff x="582731" y="1660936"/>
                    <a:chExt cx="2335717" cy="228416"/>
                  </a:xfrm>
                </p:grpSpPr>
                <p:sp>
                  <p:nvSpPr>
                    <p:cNvPr id="233" name="TextBox 232">
                      <a:extLst>
                        <a:ext uri="{FF2B5EF4-FFF2-40B4-BE49-F238E27FC236}">
                          <a16:creationId xmlns:a16="http://schemas.microsoft.com/office/drawing/2014/main" id="{7AA7E7F8-BD68-4F6E-A270-6C994BD96893}"/>
                        </a:ext>
                      </a:extLst>
                    </p:cNvPr>
                    <p:cNvSpPr txBox="1"/>
                    <p:nvPr/>
                  </p:nvSpPr>
                  <p:spPr>
                    <a:xfrm>
                      <a:off x="1805142" y="1660936"/>
                      <a:ext cx="338555" cy="22841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a:t>
                      </a:r>
                    </a:p>
                  </p:txBody>
                </p:sp>
                <p:sp>
                  <p:nvSpPr>
                    <p:cNvPr id="234" name="TextBox 233">
                      <a:extLst>
                        <a:ext uri="{FF2B5EF4-FFF2-40B4-BE49-F238E27FC236}">
                          <a16:creationId xmlns:a16="http://schemas.microsoft.com/office/drawing/2014/main" id="{A3199499-AE41-4944-A6AA-D8B5413467D8}"/>
                        </a:ext>
                      </a:extLst>
                    </p:cNvPr>
                    <p:cNvSpPr txBox="1"/>
                    <p:nvPr/>
                  </p:nvSpPr>
                  <p:spPr>
                    <a:xfrm>
                      <a:off x="2240343" y="1660936"/>
                      <a:ext cx="271228" cy="22841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0</a:t>
                      </a:r>
                    </a:p>
                  </p:txBody>
                </p:sp>
                <p:sp>
                  <p:nvSpPr>
                    <p:cNvPr id="235" name="TextBox 234">
                      <a:extLst>
                        <a:ext uri="{FF2B5EF4-FFF2-40B4-BE49-F238E27FC236}">
                          <a16:creationId xmlns:a16="http://schemas.microsoft.com/office/drawing/2014/main" id="{CCE8E527-9AA3-4544-8A13-D19C8CAC825F}"/>
                        </a:ext>
                      </a:extLst>
                    </p:cNvPr>
                    <p:cNvSpPr txBox="1"/>
                    <p:nvPr/>
                  </p:nvSpPr>
                  <p:spPr>
                    <a:xfrm>
                      <a:off x="2653632" y="1660936"/>
                      <a:ext cx="264816" cy="22841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2</a:t>
                      </a:r>
                    </a:p>
                  </p:txBody>
                </p:sp>
                <p:sp>
                  <p:nvSpPr>
                    <p:cNvPr id="236" name="TextBox 235">
                      <a:extLst>
                        <a:ext uri="{FF2B5EF4-FFF2-40B4-BE49-F238E27FC236}">
                          <a16:creationId xmlns:a16="http://schemas.microsoft.com/office/drawing/2014/main" id="{F8791EC4-E796-447B-BDAE-AD1EB26B26E1}"/>
                        </a:ext>
                      </a:extLst>
                    </p:cNvPr>
                    <p:cNvSpPr txBox="1"/>
                    <p:nvPr/>
                  </p:nvSpPr>
                  <p:spPr>
                    <a:xfrm>
                      <a:off x="989398" y="1660936"/>
                      <a:ext cx="346570" cy="22841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-6</a:t>
                      </a:r>
                    </a:p>
                  </p:txBody>
                </p:sp>
                <p:sp>
                  <p:nvSpPr>
                    <p:cNvPr id="237" name="TextBox 236">
                      <a:extLst>
                        <a:ext uri="{FF2B5EF4-FFF2-40B4-BE49-F238E27FC236}">
                          <a16:creationId xmlns:a16="http://schemas.microsoft.com/office/drawing/2014/main" id="{145E38D5-2E45-4E2F-B736-E21AEFF097F3}"/>
                        </a:ext>
                      </a:extLst>
                    </p:cNvPr>
                    <p:cNvSpPr txBox="1"/>
                    <p:nvPr/>
                  </p:nvSpPr>
                  <p:spPr>
                    <a:xfrm>
                      <a:off x="582731" y="1660936"/>
                      <a:ext cx="346570" cy="22841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-8</a:t>
                      </a:r>
                    </a:p>
                  </p:txBody>
                </p:sp>
                <p:sp>
                  <p:nvSpPr>
                    <p:cNvPr id="238" name="TextBox 237">
                      <a:extLst>
                        <a:ext uri="{FF2B5EF4-FFF2-40B4-BE49-F238E27FC236}">
                          <a16:creationId xmlns:a16="http://schemas.microsoft.com/office/drawing/2014/main" id="{83323E71-9078-4172-8695-F6CE668C4DB9}"/>
                        </a:ext>
                      </a:extLst>
                    </p:cNvPr>
                    <p:cNvSpPr txBox="1"/>
                    <p:nvPr/>
                  </p:nvSpPr>
                  <p:spPr>
                    <a:xfrm>
                      <a:off x="1395157" y="1660936"/>
                      <a:ext cx="344967" cy="22841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-4</a:t>
                      </a:r>
                    </a:p>
                  </p:txBody>
                </p:sp>
              </p:grpSp>
              <p:grpSp>
                <p:nvGrpSpPr>
                  <p:cNvPr id="229" name="Group 228">
                    <a:extLst>
                      <a:ext uri="{FF2B5EF4-FFF2-40B4-BE49-F238E27FC236}">
                        <a16:creationId xmlns:a16="http://schemas.microsoft.com/office/drawing/2014/main" id="{4050DDDE-3779-4A6D-A27E-B1D7E02493C9}"/>
                      </a:ext>
                    </a:extLst>
                  </p:cNvPr>
                  <p:cNvGrpSpPr/>
                  <p:nvPr/>
                </p:nvGrpSpPr>
                <p:grpSpPr>
                  <a:xfrm>
                    <a:off x="2354147" y="4083664"/>
                    <a:ext cx="75453" cy="233092"/>
                    <a:chOff x="5710728" y="4889374"/>
                    <a:chExt cx="372971" cy="233092"/>
                  </a:xfrm>
                </p:grpSpPr>
                <p:sp>
                  <p:nvSpPr>
                    <p:cNvPr id="231" name="Rectangle 230">
                      <a:extLst>
                        <a:ext uri="{FF2B5EF4-FFF2-40B4-BE49-F238E27FC236}">
                          <a16:creationId xmlns:a16="http://schemas.microsoft.com/office/drawing/2014/main" id="{5E4A67CD-E323-4675-B312-4A647A6FE1FD}"/>
                        </a:ext>
                      </a:extLst>
                    </p:cNvPr>
                    <p:cNvSpPr/>
                    <p:nvPr/>
                  </p:nvSpPr>
                  <p:spPr>
                    <a:xfrm>
                      <a:off x="5805724" y="5005445"/>
                      <a:ext cx="277975"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sp>
                  <p:nvSpPr>
                    <p:cNvPr id="232" name="Rectangle 231">
                      <a:extLst>
                        <a:ext uri="{FF2B5EF4-FFF2-40B4-BE49-F238E27FC236}">
                          <a16:creationId xmlns:a16="http://schemas.microsoft.com/office/drawing/2014/main" id="{B8648B88-E32B-429F-AA51-57306F3F0F22}"/>
                        </a:ext>
                      </a:extLst>
                    </p:cNvPr>
                    <p:cNvSpPr/>
                    <p:nvPr/>
                  </p:nvSpPr>
                  <p:spPr>
                    <a:xfrm flipH="1">
                      <a:off x="5710728" y="4889374"/>
                      <a:ext cx="88976"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grpSp>
              <p:cxnSp>
                <p:nvCxnSpPr>
                  <p:cNvPr id="230" name="Straight Connector 229">
                    <a:extLst>
                      <a:ext uri="{FF2B5EF4-FFF2-40B4-BE49-F238E27FC236}">
                        <a16:creationId xmlns:a16="http://schemas.microsoft.com/office/drawing/2014/main" id="{F0032E78-172E-40B2-9792-B4A6610EE661}"/>
                      </a:ext>
                    </a:extLst>
                  </p:cNvPr>
                  <p:cNvCxnSpPr>
                    <a:cxnSpLocks/>
                  </p:cNvCxnSpPr>
                  <p:nvPr/>
                </p:nvCxnSpPr>
                <p:spPr>
                  <a:xfrm>
                    <a:off x="2375171" y="1908856"/>
                    <a:ext cx="0" cy="289405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5" name="Group 154">
                  <a:extLst>
                    <a:ext uri="{FF2B5EF4-FFF2-40B4-BE49-F238E27FC236}">
                      <a16:creationId xmlns:a16="http://schemas.microsoft.com/office/drawing/2014/main" id="{14B020EF-BF97-49A8-9623-134D83100B98}"/>
                    </a:ext>
                  </a:extLst>
                </p:cNvPr>
                <p:cNvGrpSpPr/>
                <p:nvPr/>
              </p:nvGrpSpPr>
              <p:grpSpPr>
                <a:xfrm>
                  <a:off x="2731391" y="2042352"/>
                  <a:ext cx="1684286" cy="2766348"/>
                  <a:chOff x="2731391" y="2042352"/>
                  <a:chExt cx="1684286" cy="2766348"/>
                </a:xfrm>
              </p:grpSpPr>
              <p:grpSp>
                <p:nvGrpSpPr>
                  <p:cNvPr id="208" name="Group 207">
                    <a:extLst>
                      <a:ext uri="{FF2B5EF4-FFF2-40B4-BE49-F238E27FC236}">
                        <a16:creationId xmlns:a16="http://schemas.microsoft.com/office/drawing/2014/main" id="{FE26364C-1279-4202-A4BA-74D8A5F28AB9}"/>
                      </a:ext>
                    </a:extLst>
                  </p:cNvPr>
                  <p:cNvGrpSpPr/>
                  <p:nvPr/>
                </p:nvGrpSpPr>
                <p:grpSpPr>
                  <a:xfrm rot="10800000">
                    <a:off x="2749014" y="2042352"/>
                    <a:ext cx="1666663" cy="2766348"/>
                    <a:chOff x="642216" y="2928581"/>
                    <a:chExt cx="2380392" cy="2608738"/>
                  </a:xfrm>
                </p:grpSpPr>
                <p:sp>
                  <p:nvSpPr>
                    <p:cNvPr id="216" name="Round Same Side Corner Rectangle 218">
                      <a:extLst>
                        <a:ext uri="{FF2B5EF4-FFF2-40B4-BE49-F238E27FC236}">
                          <a16:creationId xmlns:a16="http://schemas.microsoft.com/office/drawing/2014/main" id="{070850B3-EBD6-461D-A576-543352539E3F}"/>
                        </a:ext>
                      </a:extLst>
                    </p:cNvPr>
                    <p:cNvSpPr/>
                    <p:nvPr/>
                  </p:nvSpPr>
                  <p:spPr>
                    <a:xfrm rot="5400000" flipV="1">
                      <a:off x="528041" y="3042756"/>
                      <a:ext cx="2608738" cy="2380388"/>
                    </a:xfrm>
                    <a:prstGeom prst="round2SameRect">
                      <a:avLst>
                        <a:gd name="adj1" fmla="val 6061"/>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7" name="Rectangle 216">
                      <a:extLst>
                        <a:ext uri="{FF2B5EF4-FFF2-40B4-BE49-F238E27FC236}">
                          <a16:creationId xmlns:a16="http://schemas.microsoft.com/office/drawing/2014/main" id="{D10C66B1-8ACA-4C15-9B19-D6D60F3CA2B4}"/>
                        </a:ext>
                      </a:extLst>
                    </p:cNvPr>
                    <p:cNvSpPr/>
                    <p:nvPr/>
                  </p:nvSpPr>
                  <p:spPr>
                    <a:xfrm>
                      <a:off x="642216" y="3314048"/>
                      <a:ext cx="2380389" cy="370043"/>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8" name="Rectangle 217">
                      <a:extLst>
                        <a:ext uri="{FF2B5EF4-FFF2-40B4-BE49-F238E27FC236}">
                          <a16:creationId xmlns:a16="http://schemas.microsoft.com/office/drawing/2014/main" id="{B1B0B3E3-9C60-4BE2-8813-71D6F99D3E17}"/>
                        </a:ext>
                      </a:extLst>
                    </p:cNvPr>
                    <p:cNvSpPr/>
                    <p:nvPr/>
                  </p:nvSpPr>
                  <p:spPr>
                    <a:xfrm>
                      <a:off x="642216" y="4060771"/>
                      <a:ext cx="2380389" cy="370043"/>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219" name="Rectangle 218">
                      <a:extLst>
                        <a:ext uri="{FF2B5EF4-FFF2-40B4-BE49-F238E27FC236}">
                          <a16:creationId xmlns:a16="http://schemas.microsoft.com/office/drawing/2014/main" id="{8C0DFEB9-56DB-465B-BC63-57FF1918BCB0}"/>
                        </a:ext>
                      </a:extLst>
                    </p:cNvPr>
                    <p:cNvSpPr/>
                    <p:nvPr/>
                  </p:nvSpPr>
                  <p:spPr>
                    <a:xfrm>
                      <a:off x="642219" y="4808728"/>
                      <a:ext cx="2380389" cy="368390"/>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sp>
                <p:nvSpPr>
                  <p:cNvPr id="209" name="TextBox 208">
                    <a:extLst>
                      <a:ext uri="{FF2B5EF4-FFF2-40B4-BE49-F238E27FC236}">
                        <a16:creationId xmlns:a16="http://schemas.microsoft.com/office/drawing/2014/main" id="{50A137DD-76E5-4AA8-B43C-B9BE15D98B00}"/>
                      </a:ext>
                    </a:extLst>
                  </p:cNvPr>
                  <p:cNvSpPr txBox="1"/>
                  <p:nvPr/>
                </p:nvSpPr>
                <p:spPr>
                  <a:xfrm>
                    <a:off x="2731391" y="2108258"/>
                    <a:ext cx="1657185" cy="240230"/>
                  </a:xfrm>
                  <a:prstGeom prst="rect">
                    <a:avLst/>
                  </a:prstGeom>
                  <a:noFill/>
                </p:spPr>
                <p:txBody>
                  <a:bodyPr wrap="square" rtlCol="0" anchor="ctr">
                    <a:spAutoFit/>
                  </a:bodyPr>
                  <a:lstStyle/>
                  <a:p>
                    <a:pPr marL="0" marR="0" lvl="0" indent="0" algn="l" defTabSz="914400" rtl="0" eaLnBrk="1" fontAlgn="auto" latinLnBrk="0" hangingPunct="1">
                      <a:lnSpc>
                        <a:spcPct val="99000"/>
                      </a:lnSpc>
                      <a:spcBef>
                        <a:spcPts val="0"/>
                      </a:spcBef>
                      <a:spcAft>
                        <a:spcPts val="180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Body weight (kg)</a:t>
                    </a:r>
                  </a:p>
                </p:txBody>
              </p:sp>
              <p:sp>
                <p:nvSpPr>
                  <p:cNvPr id="210" name="TextBox 209">
                    <a:extLst>
                      <a:ext uri="{FF2B5EF4-FFF2-40B4-BE49-F238E27FC236}">
                        <a16:creationId xmlns:a16="http://schemas.microsoft.com/office/drawing/2014/main" id="{C4588716-1B7A-4C4D-AB8E-7DC5ACB260AA}"/>
                      </a:ext>
                    </a:extLst>
                  </p:cNvPr>
                  <p:cNvSpPr txBox="1"/>
                  <p:nvPr/>
                </p:nvSpPr>
                <p:spPr>
                  <a:xfrm>
                    <a:off x="2731391" y="3989083"/>
                    <a:ext cx="1657185" cy="399841"/>
                  </a:xfrm>
                  <a:prstGeom prst="rect">
                    <a:avLst/>
                  </a:prstGeom>
                  <a:noFill/>
                </p:spPr>
                <p:txBody>
                  <a:bodyPr wrap="square" rtlCol="0" anchor="ctr">
                    <a:spAutoFit/>
                  </a:bodyPr>
                  <a:lstStyle/>
                  <a:p>
                    <a:pPr marL="0" marR="0" lvl="0" indent="0" algn="l" defTabSz="914400" rtl="0" eaLnBrk="1" fontAlgn="auto" latinLnBrk="0" hangingPunct="1">
                      <a:lnSpc>
                        <a:spcPct val="99000"/>
                      </a:lnSpc>
                      <a:spcBef>
                        <a:spcPts val="0"/>
                      </a:spcBef>
                      <a:spcAft>
                        <a:spcPts val="180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Arm muscle mass (kg)</a:t>
                    </a:r>
                  </a:p>
                </p:txBody>
              </p:sp>
              <p:sp>
                <p:nvSpPr>
                  <p:cNvPr id="211" name="TextBox 210">
                    <a:extLst>
                      <a:ext uri="{FF2B5EF4-FFF2-40B4-BE49-F238E27FC236}">
                        <a16:creationId xmlns:a16="http://schemas.microsoft.com/office/drawing/2014/main" id="{1F1ECA25-3D06-4FA4-A52B-42C61AEDCD67}"/>
                      </a:ext>
                    </a:extLst>
                  </p:cNvPr>
                  <p:cNvSpPr txBox="1"/>
                  <p:nvPr/>
                </p:nvSpPr>
                <p:spPr>
                  <a:xfrm>
                    <a:off x="2731391" y="2414928"/>
                    <a:ext cx="1657185" cy="399841"/>
                  </a:xfrm>
                  <a:prstGeom prst="rect">
                    <a:avLst/>
                  </a:prstGeom>
                  <a:noFill/>
                </p:spPr>
                <p:txBody>
                  <a:bodyPr wrap="square" rtlCol="0" anchor="ctr">
                    <a:spAutoFit/>
                  </a:bodyPr>
                  <a:lstStyle/>
                  <a:p>
                    <a:pPr marL="0" marR="0" lvl="0" indent="0" algn="l" defTabSz="914400" rtl="0" eaLnBrk="1" fontAlgn="auto" latinLnBrk="0" hangingPunct="1">
                      <a:lnSpc>
                        <a:spcPct val="99000"/>
                      </a:lnSpc>
                      <a:spcBef>
                        <a:spcPts val="0"/>
                      </a:spcBef>
                      <a:spcAft>
                        <a:spcPts val="1800"/>
                      </a:spcAft>
                      <a:buClrTx/>
                      <a:buSzTx/>
                      <a:buFontTx/>
                      <a:buNone/>
                      <a:tabLst/>
                      <a:defRPr/>
                    </a:pPr>
                    <a:r>
                      <a:rPr kumimoji="0" lang="en-GB" sz="1200" b="1" i="0" u="none" strike="noStrike" kern="1200" cap="none" spc="-50" normalizeH="0" baseline="0" noProof="0" dirty="0">
                        <a:ln>
                          <a:noFill/>
                        </a:ln>
                        <a:solidFill>
                          <a:srgbClr val="272727"/>
                        </a:solidFill>
                        <a:effectLst/>
                        <a:uLnTx/>
                        <a:uFillTx/>
                        <a:latin typeface="Poppins Light"/>
                        <a:ea typeface="+mn-ea"/>
                        <a:cs typeface="+mn-cs"/>
                      </a:rPr>
                      <a:t>Waist circumference (cm)</a:t>
                    </a:r>
                  </a:p>
                </p:txBody>
              </p:sp>
              <p:sp>
                <p:nvSpPr>
                  <p:cNvPr id="212" name="TextBox 211">
                    <a:extLst>
                      <a:ext uri="{FF2B5EF4-FFF2-40B4-BE49-F238E27FC236}">
                        <a16:creationId xmlns:a16="http://schemas.microsoft.com/office/drawing/2014/main" id="{C1B68F11-272D-4ECE-BD57-EA477186AB6A}"/>
                      </a:ext>
                    </a:extLst>
                  </p:cNvPr>
                  <p:cNvSpPr txBox="1"/>
                  <p:nvPr/>
                </p:nvSpPr>
                <p:spPr>
                  <a:xfrm>
                    <a:off x="2731391" y="2808467"/>
                    <a:ext cx="1657185" cy="399841"/>
                  </a:xfrm>
                  <a:prstGeom prst="rect">
                    <a:avLst/>
                  </a:prstGeom>
                  <a:noFill/>
                </p:spPr>
                <p:txBody>
                  <a:bodyPr wrap="square" rtlCol="0" anchor="ctr">
                    <a:spAutoFit/>
                  </a:bodyPr>
                  <a:lstStyle/>
                  <a:p>
                    <a:pPr marL="0" marR="0" lvl="0" indent="0" algn="l" defTabSz="914400" rtl="0" eaLnBrk="1" fontAlgn="auto" latinLnBrk="0" hangingPunct="1">
                      <a:lnSpc>
                        <a:spcPct val="99000"/>
                      </a:lnSpc>
                      <a:spcBef>
                        <a:spcPts val="0"/>
                      </a:spcBef>
                      <a:spcAft>
                        <a:spcPts val="180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Total muscle mass (kg)</a:t>
                    </a:r>
                  </a:p>
                </p:txBody>
              </p:sp>
              <p:sp>
                <p:nvSpPr>
                  <p:cNvPr id="213" name="TextBox 212">
                    <a:extLst>
                      <a:ext uri="{FF2B5EF4-FFF2-40B4-BE49-F238E27FC236}">
                        <a16:creationId xmlns:a16="http://schemas.microsoft.com/office/drawing/2014/main" id="{34E169EE-C6E5-4FA4-B080-34CC43C9846C}"/>
                      </a:ext>
                    </a:extLst>
                  </p:cNvPr>
                  <p:cNvSpPr txBox="1"/>
                  <p:nvPr/>
                </p:nvSpPr>
                <p:spPr>
                  <a:xfrm>
                    <a:off x="2731391" y="3281810"/>
                    <a:ext cx="1657185" cy="240230"/>
                  </a:xfrm>
                  <a:prstGeom prst="rect">
                    <a:avLst/>
                  </a:prstGeom>
                  <a:noFill/>
                </p:spPr>
                <p:txBody>
                  <a:bodyPr wrap="square" rtlCol="0" anchor="ctr">
                    <a:spAutoFit/>
                  </a:bodyPr>
                  <a:lstStyle/>
                  <a:p>
                    <a:pPr marL="0" marR="0" lvl="0" indent="0" algn="l" defTabSz="914400" rtl="0" eaLnBrk="1" fontAlgn="auto" latinLnBrk="0" hangingPunct="1">
                      <a:lnSpc>
                        <a:spcPct val="99000"/>
                      </a:lnSpc>
                      <a:spcBef>
                        <a:spcPts val="0"/>
                      </a:spcBef>
                      <a:spcAft>
                        <a:spcPts val="180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Total fat mass (kg)</a:t>
                    </a:r>
                  </a:p>
                </p:txBody>
              </p:sp>
              <p:sp>
                <p:nvSpPr>
                  <p:cNvPr id="214" name="TextBox 213">
                    <a:extLst>
                      <a:ext uri="{FF2B5EF4-FFF2-40B4-BE49-F238E27FC236}">
                        <a16:creationId xmlns:a16="http://schemas.microsoft.com/office/drawing/2014/main" id="{06A2BC83-4C95-4C02-8704-3C189EC54B0C}"/>
                      </a:ext>
                    </a:extLst>
                  </p:cNvPr>
                  <p:cNvSpPr txBox="1"/>
                  <p:nvPr/>
                </p:nvSpPr>
                <p:spPr>
                  <a:xfrm>
                    <a:off x="2731391" y="3675350"/>
                    <a:ext cx="1657185" cy="240230"/>
                  </a:xfrm>
                  <a:prstGeom prst="rect">
                    <a:avLst/>
                  </a:prstGeom>
                  <a:noFill/>
                </p:spPr>
                <p:txBody>
                  <a:bodyPr wrap="square" rtlCol="0" anchor="ctr">
                    <a:spAutoFit/>
                  </a:bodyPr>
                  <a:lstStyle/>
                  <a:p>
                    <a:pPr marL="0" marR="0" lvl="0" indent="0" algn="l" defTabSz="914400" rtl="0" eaLnBrk="1" fontAlgn="auto" latinLnBrk="0" hangingPunct="1">
                      <a:lnSpc>
                        <a:spcPct val="99000"/>
                      </a:lnSpc>
                      <a:spcBef>
                        <a:spcPts val="0"/>
                      </a:spcBef>
                      <a:spcAft>
                        <a:spcPts val="180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Abdominal fat (%)</a:t>
                    </a:r>
                  </a:p>
                </p:txBody>
              </p:sp>
              <p:sp>
                <p:nvSpPr>
                  <p:cNvPr id="215" name="TextBox 214">
                    <a:extLst>
                      <a:ext uri="{FF2B5EF4-FFF2-40B4-BE49-F238E27FC236}">
                        <a16:creationId xmlns:a16="http://schemas.microsoft.com/office/drawing/2014/main" id="{80ED8D08-687E-435A-9145-487FA8B10868}"/>
                      </a:ext>
                    </a:extLst>
                  </p:cNvPr>
                  <p:cNvSpPr txBox="1"/>
                  <p:nvPr/>
                </p:nvSpPr>
                <p:spPr>
                  <a:xfrm>
                    <a:off x="2731391" y="4462428"/>
                    <a:ext cx="1657185" cy="240230"/>
                  </a:xfrm>
                  <a:prstGeom prst="rect">
                    <a:avLst/>
                  </a:prstGeom>
                  <a:noFill/>
                </p:spPr>
                <p:txBody>
                  <a:bodyPr wrap="square" rtlCol="0" anchor="ctr">
                    <a:spAutoFit/>
                  </a:bodyPr>
                  <a:lstStyle/>
                  <a:p>
                    <a:pPr marL="0" marR="0" lvl="0" indent="0" algn="l" defTabSz="914400" rtl="0" eaLnBrk="1" fontAlgn="auto" latinLnBrk="0" hangingPunct="1">
                      <a:lnSpc>
                        <a:spcPct val="99000"/>
                      </a:lnSpc>
                      <a:spcBef>
                        <a:spcPts val="0"/>
                      </a:spcBef>
                      <a:spcAft>
                        <a:spcPts val="180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Grip strength (kg)</a:t>
                    </a:r>
                  </a:p>
                </p:txBody>
              </p:sp>
            </p:grpSp>
            <p:grpSp>
              <p:nvGrpSpPr>
                <p:cNvPr id="156" name="Group 155">
                  <a:extLst>
                    <a:ext uri="{FF2B5EF4-FFF2-40B4-BE49-F238E27FC236}">
                      <a16:creationId xmlns:a16="http://schemas.microsoft.com/office/drawing/2014/main" id="{400CD192-178B-47A3-B16F-46BADBB5279C}"/>
                    </a:ext>
                  </a:extLst>
                </p:cNvPr>
                <p:cNvGrpSpPr/>
                <p:nvPr/>
              </p:nvGrpSpPr>
              <p:grpSpPr>
                <a:xfrm>
                  <a:off x="4610583" y="1660936"/>
                  <a:ext cx="2405447" cy="3156261"/>
                  <a:chOff x="4610583" y="1660936"/>
                  <a:chExt cx="2405447" cy="3156261"/>
                </a:xfrm>
              </p:grpSpPr>
              <p:sp>
                <p:nvSpPr>
                  <p:cNvPr id="172" name="TextBox 171">
                    <a:extLst>
                      <a:ext uri="{FF2B5EF4-FFF2-40B4-BE49-F238E27FC236}">
                        <a16:creationId xmlns:a16="http://schemas.microsoft.com/office/drawing/2014/main" id="{97FB530E-AE33-4F8C-BA54-B52BC73A5604}"/>
                      </a:ext>
                    </a:extLst>
                  </p:cNvPr>
                  <p:cNvSpPr txBox="1"/>
                  <p:nvPr/>
                </p:nvSpPr>
                <p:spPr>
                  <a:xfrm>
                    <a:off x="4817234" y="4486559"/>
                    <a:ext cx="672789" cy="2418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800"/>
                      </a:spcAft>
                      <a:buClrTx/>
                      <a:buSzTx/>
                      <a:buFontTx/>
                      <a:buNone/>
                      <a:tabLst/>
                      <a:defRPr/>
                    </a:pPr>
                    <a:r>
                      <a:rPr kumimoji="0" lang="en-GB" sz="1200" b="1" i="0" u="none" strike="noStrike" kern="1200" cap="none" spc="0" normalizeH="0" baseline="0" noProof="0" dirty="0">
                        <a:ln>
                          <a:noFill/>
                        </a:ln>
                        <a:solidFill>
                          <a:srgbClr val="005294"/>
                        </a:solidFill>
                        <a:effectLst/>
                        <a:uLnTx/>
                        <a:uFillTx/>
                        <a:latin typeface="Poppins Light"/>
                        <a:ea typeface="+mn-ea"/>
                        <a:cs typeface="+mn-cs"/>
                      </a:rPr>
                      <a:t>p=0.14</a:t>
                    </a:r>
                  </a:p>
                </p:txBody>
              </p:sp>
              <p:grpSp>
                <p:nvGrpSpPr>
                  <p:cNvPr id="173" name="Group 172">
                    <a:extLst>
                      <a:ext uri="{FF2B5EF4-FFF2-40B4-BE49-F238E27FC236}">
                        <a16:creationId xmlns:a16="http://schemas.microsoft.com/office/drawing/2014/main" id="{F88A9D40-4EC5-4D21-A5D5-69F6985E5DA6}"/>
                      </a:ext>
                    </a:extLst>
                  </p:cNvPr>
                  <p:cNvGrpSpPr/>
                  <p:nvPr/>
                </p:nvGrpSpPr>
                <p:grpSpPr>
                  <a:xfrm>
                    <a:off x="5627633" y="4478413"/>
                    <a:ext cx="1090777" cy="232573"/>
                    <a:chOff x="5805725" y="4889893"/>
                    <a:chExt cx="1090777" cy="232573"/>
                  </a:xfrm>
                </p:grpSpPr>
                <p:sp>
                  <p:nvSpPr>
                    <p:cNvPr id="206" name="Rectangle 205">
                      <a:extLst>
                        <a:ext uri="{FF2B5EF4-FFF2-40B4-BE49-F238E27FC236}">
                          <a16:creationId xmlns:a16="http://schemas.microsoft.com/office/drawing/2014/main" id="{E9D95723-76E0-4D83-8C27-94434E1E1534}"/>
                        </a:ext>
                      </a:extLst>
                    </p:cNvPr>
                    <p:cNvSpPr/>
                    <p:nvPr/>
                  </p:nvSpPr>
                  <p:spPr>
                    <a:xfrm>
                      <a:off x="5805726" y="5005445"/>
                      <a:ext cx="1090776"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sp>
                  <p:nvSpPr>
                    <p:cNvPr id="207" name="Rectangle 206">
                      <a:extLst>
                        <a:ext uri="{FF2B5EF4-FFF2-40B4-BE49-F238E27FC236}">
                          <a16:creationId xmlns:a16="http://schemas.microsoft.com/office/drawing/2014/main" id="{85711FA5-7CAE-4157-8E71-B1862298C658}"/>
                        </a:ext>
                      </a:extLst>
                    </p:cNvPr>
                    <p:cNvSpPr/>
                    <p:nvPr/>
                  </p:nvSpPr>
                  <p:spPr>
                    <a:xfrm>
                      <a:off x="5805725" y="4889893"/>
                      <a:ext cx="717797"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grpSp>
              <p:grpSp>
                <p:nvGrpSpPr>
                  <p:cNvPr id="174" name="Group 173">
                    <a:extLst>
                      <a:ext uri="{FF2B5EF4-FFF2-40B4-BE49-F238E27FC236}">
                        <a16:creationId xmlns:a16="http://schemas.microsoft.com/office/drawing/2014/main" id="{E43DF829-90AE-4DB7-90FD-786AD06C8967}"/>
                      </a:ext>
                    </a:extLst>
                  </p:cNvPr>
                  <p:cNvGrpSpPr/>
                  <p:nvPr/>
                </p:nvGrpSpPr>
                <p:grpSpPr>
                  <a:xfrm>
                    <a:off x="5540084" y="4003231"/>
                    <a:ext cx="501649" cy="234680"/>
                    <a:chOff x="5718176" y="4887786"/>
                    <a:chExt cx="501649" cy="234680"/>
                  </a:xfrm>
                </p:grpSpPr>
                <p:sp>
                  <p:nvSpPr>
                    <p:cNvPr id="204" name="Rectangle 203">
                      <a:extLst>
                        <a:ext uri="{FF2B5EF4-FFF2-40B4-BE49-F238E27FC236}">
                          <a16:creationId xmlns:a16="http://schemas.microsoft.com/office/drawing/2014/main" id="{CC0B5E5B-A500-4AFA-8F61-17FD7948A9ED}"/>
                        </a:ext>
                      </a:extLst>
                    </p:cNvPr>
                    <p:cNvSpPr/>
                    <p:nvPr/>
                  </p:nvSpPr>
                  <p:spPr>
                    <a:xfrm>
                      <a:off x="5805726" y="5005445"/>
                      <a:ext cx="414099"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sp>
                  <p:nvSpPr>
                    <p:cNvPr id="205" name="Rectangle 204">
                      <a:extLst>
                        <a:ext uri="{FF2B5EF4-FFF2-40B4-BE49-F238E27FC236}">
                          <a16:creationId xmlns:a16="http://schemas.microsoft.com/office/drawing/2014/main" id="{930AB69D-DBCB-48BF-B116-AF72715AB968}"/>
                        </a:ext>
                      </a:extLst>
                    </p:cNvPr>
                    <p:cNvSpPr/>
                    <p:nvPr/>
                  </p:nvSpPr>
                  <p:spPr>
                    <a:xfrm flipH="1">
                      <a:off x="5718176" y="4887786"/>
                      <a:ext cx="87550"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grpSp>
              <p:grpSp>
                <p:nvGrpSpPr>
                  <p:cNvPr id="175" name="Group 174">
                    <a:extLst>
                      <a:ext uri="{FF2B5EF4-FFF2-40B4-BE49-F238E27FC236}">
                        <a16:creationId xmlns:a16="http://schemas.microsoft.com/office/drawing/2014/main" id="{0D8C83AF-65A8-49EE-A10E-FCAE851EDC4B}"/>
                      </a:ext>
                    </a:extLst>
                  </p:cNvPr>
                  <p:cNvGrpSpPr/>
                  <p:nvPr/>
                </p:nvGrpSpPr>
                <p:grpSpPr>
                  <a:xfrm>
                    <a:off x="5125746" y="3530156"/>
                    <a:ext cx="1073150" cy="234680"/>
                    <a:chOff x="5303838" y="4887786"/>
                    <a:chExt cx="1073150" cy="234680"/>
                  </a:xfrm>
                </p:grpSpPr>
                <p:sp>
                  <p:nvSpPr>
                    <p:cNvPr id="202" name="Rectangle 201">
                      <a:extLst>
                        <a:ext uri="{FF2B5EF4-FFF2-40B4-BE49-F238E27FC236}">
                          <a16:creationId xmlns:a16="http://schemas.microsoft.com/office/drawing/2014/main" id="{FCBAF1C1-586B-438C-B623-FD6A0F0ADEAB}"/>
                        </a:ext>
                      </a:extLst>
                    </p:cNvPr>
                    <p:cNvSpPr/>
                    <p:nvPr/>
                  </p:nvSpPr>
                  <p:spPr>
                    <a:xfrm>
                      <a:off x="5805726" y="5005445"/>
                      <a:ext cx="571262"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sp>
                  <p:nvSpPr>
                    <p:cNvPr id="203" name="Rectangle 202">
                      <a:extLst>
                        <a:ext uri="{FF2B5EF4-FFF2-40B4-BE49-F238E27FC236}">
                          <a16:creationId xmlns:a16="http://schemas.microsoft.com/office/drawing/2014/main" id="{7C3146D6-F5D7-4D61-ABF7-7AA6DF4593AF}"/>
                        </a:ext>
                      </a:extLst>
                    </p:cNvPr>
                    <p:cNvSpPr/>
                    <p:nvPr/>
                  </p:nvSpPr>
                  <p:spPr>
                    <a:xfrm flipH="1">
                      <a:off x="5303838" y="4887786"/>
                      <a:ext cx="501887"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grpSp>
              <p:grpSp>
                <p:nvGrpSpPr>
                  <p:cNvPr id="176" name="Group 175">
                    <a:extLst>
                      <a:ext uri="{FF2B5EF4-FFF2-40B4-BE49-F238E27FC236}">
                        <a16:creationId xmlns:a16="http://schemas.microsoft.com/office/drawing/2014/main" id="{49BDC7CF-82BE-4427-9B78-3D1E8BC33A10}"/>
                      </a:ext>
                    </a:extLst>
                  </p:cNvPr>
                  <p:cNvGrpSpPr/>
                  <p:nvPr/>
                </p:nvGrpSpPr>
                <p:grpSpPr>
                  <a:xfrm>
                    <a:off x="5627631" y="3057081"/>
                    <a:ext cx="564912" cy="234680"/>
                    <a:chOff x="5805726" y="4887786"/>
                    <a:chExt cx="1090776" cy="234680"/>
                  </a:xfrm>
                </p:grpSpPr>
                <p:sp>
                  <p:nvSpPr>
                    <p:cNvPr id="200" name="Rectangle 199">
                      <a:extLst>
                        <a:ext uri="{FF2B5EF4-FFF2-40B4-BE49-F238E27FC236}">
                          <a16:creationId xmlns:a16="http://schemas.microsoft.com/office/drawing/2014/main" id="{A6903A5C-D187-45D4-B3E9-621F99F6CBD9}"/>
                        </a:ext>
                      </a:extLst>
                    </p:cNvPr>
                    <p:cNvSpPr/>
                    <p:nvPr/>
                  </p:nvSpPr>
                  <p:spPr>
                    <a:xfrm>
                      <a:off x="5805726" y="5005445"/>
                      <a:ext cx="1090776"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sp>
                  <p:nvSpPr>
                    <p:cNvPr id="201" name="Rectangle 200">
                      <a:extLst>
                        <a:ext uri="{FF2B5EF4-FFF2-40B4-BE49-F238E27FC236}">
                          <a16:creationId xmlns:a16="http://schemas.microsoft.com/office/drawing/2014/main" id="{3B2BF9CC-B774-4752-BCEA-8454CE1D2A75}"/>
                        </a:ext>
                      </a:extLst>
                    </p:cNvPr>
                    <p:cNvSpPr/>
                    <p:nvPr/>
                  </p:nvSpPr>
                  <p:spPr>
                    <a:xfrm>
                      <a:off x="5805727" y="4887786"/>
                      <a:ext cx="235567"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grpSp>
              <p:grpSp>
                <p:nvGrpSpPr>
                  <p:cNvPr id="177" name="Group 176">
                    <a:extLst>
                      <a:ext uri="{FF2B5EF4-FFF2-40B4-BE49-F238E27FC236}">
                        <a16:creationId xmlns:a16="http://schemas.microsoft.com/office/drawing/2014/main" id="{9237002B-4429-4E1E-804B-3264788B8C02}"/>
                      </a:ext>
                    </a:extLst>
                  </p:cNvPr>
                  <p:cNvGrpSpPr/>
                  <p:nvPr/>
                </p:nvGrpSpPr>
                <p:grpSpPr>
                  <a:xfrm>
                    <a:off x="5171784" y="2584006"/>
                    <a:ext cx="682624" cy="234680"/>
                    <a:chOff x="5349876" y="4887786"/>
                    <a:chExt cx="682624" cy="234680"/>
                  </a:xfrm>
                </p:grpSpPr>
                <p:sp>
                  <p:nvSpPr>
                    <p:cNvPr id="198" name="Rectangle 197">
                      <a:extLst>
                        <a:ext uri="{FF2B5EF4-FFF2-40B4-BE49-F238E27FC236}">
                          <a16:creationId xmlns:a16="http://schemas.microsoft.com/office/drawing/2014/main" id="{35F9EA53-0136-4E03-BC31-80D7CE2646DD}"/>
                        </a:ext>
                      </a:extLst>
                    </p:cNvPr>
                    <p:cNvSpPr/>
                    <p:nvPr/>
                  </p:nvSpPr>
                  <p:spPr>
                    <a:xfrm>
                      <a:off x="5805726" y="5005445"/>
                      <a:ext cx="226774"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sp>
                  <p:nvSpPr>
                    <p:cNvPr id="199" name="Rectangle 198">
                      <a:extLst>
                        <a:ext uri="{FF2B5EF4-FFF2-40B4-BE49-F238E27FC236}">
                          <a16:creationId xmlns:a16="http://schemas.microsoft.com/office/drawing/2014/main" id="{8AED947B-F789-40D2-BFC3-E237AFE07F30}"/>
                        </a:ext>
                      </a:extLst>
                    </p:cNvPr>
                    <p:cNvSpPr/>
                    <p:nvPr/>
                  </p:nvSpPr>
                  <p:spPr>
                    <a:xfrm flipH="1">
                      <a:off x="5349876" y="4887786"/>
                      <a:ext cx="455850"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grpSp>
              <p:grpSp>
                <p:nvGrpSpPr>
                  <p:cNvPr id="178" name="Group 177">
                    <a:extLst>
                      <a:ext uri="{FF2B5EF4-FFF2-40B4-BE49-F238E27FC236}">
                        <a16:creationId xmlns:a16="http://schemas.microsoft.com/office/drawing/2014/main" id="{7F9F715F-2F56-4EC9-9A24-17CCB6D9BD90}"/>
                      </a:ext>
                    </a:extLst>
                  </p:cNvPr>
                  <p:cNvGrpSpPr/>
                  <p:nvPr/>
                </p:nvGrpSpPr>
                <p:grpSpPr>
                  <a:xfrm>
                    <a:off x="4862222" y="2110931"/>
                    <a:ext cx="1704974" cy="234680"/>
                    <a:chOff x="5040314" y="4887786"/>
                    <a:chExt cx="1704974" cy="234680"/>
                  </a:xfrm>
                </p:grpSpPr>
                <p:sp>
                  <p:nvSpPr>
                    <p:cNvPr id="196" name="Rectangle 195">
                      <a:extLst>
                        <a:ext uri="{FF2B5EF4-FFF2-40B4-BE49-F238E27FC236}">
                          <a16:creationId xmlns:a16="http://schemas.microsoft.com/office/drawing/2014/main" id="{5A3342CD-509C-4C72-B455-33AD017D152B}"/>
                        </a:ext>
                      </a:extLst>
                    </p:cNvPr>
                    <p:cNvSpPr/>
                    <p:nvPr/>
                  </p:nvSpPr>
                  <p:spPr>
                    <a:xfrm>
                      <a:off x="5805726" y="5005445"/>
                      <a:ext cx="939562"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sp>
                  <p:nvSpPr>
                    <p:cNvPr id="197" name="Rectangle 196">
                      <a:extLst>
                        <a:ext uri="{FF2B5EF4-FFF2-40B4-BE49-F238E27FC236}">
                          <a16:creationId xmlns:a16="http://schemas.microsoft.com/office/drawing/2014/main" id="{A2B549B7-CEEF-4789-A366-755433F2B757}"/>
                        </a:ext>
                      </a:extLst>
                    </p:cNvPr>
                    <p:cNvSpPr/>
                    <p:nvPr/>
                  </p:nvSpPr>
                  <p:spPr>
                    <a:xfrm flipH="1">
                      <a:off x="5040314" y="4887786"/>
                      <a:ext cx="765412"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grpSp>
              <p:cxnSp>
                <p:nvCxnSpPr>
                  <p:cNvPr id="179" name="Straight Connector 178">
                    <a:extLst>
                      <a:ext uri="{FF2B5EF4-FFF2-40B4-BE49-F238E27FC236}">
                        <a16:creationId xmlns:a16="http://schemas.microsoft.com/office/drawing/2014/main" id="{66AD299A-888B-4861-BEEB-383A4BAA1F7A}"/>
                      </a:ext>
                    </a:extLst>
                  </p:cNvPr>
                  <p:cNvCxnSpPr>
                    <a:cxnSpLocks/>
                  </p:cNvCxnSpPr>
                  <p:nvPr/>
                </p:nvCxnSpPr>
                <p:spPr>
                  <a:xfrm>
                    <a:off x="5627633" y="1938846"/>
                    <a:ext cx="0" cy="28783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0" name="Group 179">
                    <a:extLst>
                      <a:ext uri="{FF2B5EF4-FFF2-40B4-BE49-F238E27FC236}">
                        <a16:creationId xmlns:a16="http://schemas.microsoft.com/office/drawing/2014/main" id="{F47F5EEB-51F6-40D3-8CEB-A5832BCD26E9}"/>
                      </a:ext>
                    </a:extLst>
                  </p:cNvPr>
                  <p:cNvGrpSpPr/>
                  <p:nvPr/>
                </p:nvGrpSpPr>
                <p:grpSpPr>
                  <a:xfrm>
                    <a:off x="4814871" y="1878866"/>
                    <a:ext cx="2028398" cy="59980"/>
                    <a:chOff x="4992963" y="2290346"/>
                    <a:chExt cx="2028398" cy="59980"/>
                  </a:xfrm>
                </p:grpSpPr>
                <p:sp>
                  <p:nvSpPr>
                    <p:cNvPr id="188" name="Freeform: Shape 74">
                      <a:extLst>
                        <a:ext uri="{FF2B5EF4-FFF2-40B4-BE49-F238E27FC236}">
                          <a16:creationId xmlns:a16="http://schemas.microsoft.com/office/drawing/2014/main" id="{A50931A4-2490-4C36-83EA-E979F7B094C0}"/>
                        </a:ext>
                      </a:extLst>
                    </p:cNvPr>
                    <p:cNvSpPr/>
                    <p:nvPr/>
                  </p:nvSpPr>
                  <p:spPr>
                    <a:xfrm>
                      <a:off x="4993873" y="2342139"/>
                      <a:ext cx="2026800" cy="0"/>
                    </a:xfrm>
                    <a:custGeom>
                      <a:avLst/>
                      <a:gdLst>
                        <a:gd name="connsiteX0" fmla="*/ 0 w 2275049"/>
                        <a:gd name="connsiteY0" fmla="*/ 0 h 933564"/>
                        <a:gd name="connsiteX1" fmla="*/ 0 w 2275049"/>
                        <a:gd name="connsiteY1" fmla="*/ 933564 h 933564"/>
                        <a:gd name="connsiteX2" fmla="*/ 2275049 w 2275049"/>
                        <a:gd name="connsiteY2" fmla="*/ 933564 h 933564"/>
                        <a:gd name="connsiteX0" fmla="*/ 0 w 2275049"/>
                        <a:gd name="connsiteY0" fmla="*/ 0 h 0"/>
                        <a:gd name="connsiteX1" fmla="*/ 2275049 w 2275049"/>
                        <a:gd name="connsiteY1" fmla="*/ 0 h 0"/>
                      </a:gdLst>
                      <a:ahLst/>
                      <a:cxnLst>
                        <a:cxn ang="0">
                          <a:pos x="connsiteX0" y="connsiteY0"/>
                        </a:cxn>
                        <a:cxn ang="0">
                          <a:pos x="connsiteX1" y="connsiteY1"/>
                        </a:cxn>
                      </a:cxnLst>
                      <a:rect l="l" t="t" r="r" b="b"/>
                      <a:pathLst>
                        <a:path w="2275049">
                          <a:moveTo>
                            <a:pt x="0" y="0"/>
                          </a:moveTo>
                          <a:lnTo>
                            <a:pt x="2275049" y="0"/>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grpSp>
                  <p:nvGrpSpPr>
                    <p:cNvPr id="189" name="Group 188">
                      <a:extLst>
                        <a:ext uri="{FF2B5EF4-FFF2-40B4-BE49-F238E27FC236}">
                          <a16:creationId xmlns:a16="http://schemas.microsoft.com/office/drawing/2014/main" id="{A7821291-97D5-4003-808B-37CF00F55A6E}"/>
                        </a:ext>
                      </a:extLst>
                    </p:cNvPr>
                    <p:cNvGrpSpPr/>
                    <p:nvPr/>
                  </p:nvGrpSpPr>
                  <p:grpSpPr>
                    <a:xfrm>
                      <a:off x="4992963" y="2290346"/>
                      <a:ext cx="2028398" cy="59980"/>
                      <a:chOff x="4994749" y="2342140"/>
                      <a:chExt cx="2028398" cy="59980"/>
                    </a:xfrm>
                  </p:grpSpPr>
                  <p:cxnSp>
                    <p:nvCxnSpPr>
                      <p:cNvPr id="190" name="Straight Connector 189">
                        <a:extLst>
                          <a:ext uri="{FF2B5EF4-FFF2-40B4-BE49-F238E27FC236}">
                            <a16:creationId xmlns:a16="http://schemas.microsoft.com/office/drawing/2014/main" id="{3911EE9E-52C2-4B7C-9CD4-220B0166F39B}"/>
                          </a:ext>
                        </a:extLst>
                      </p:cNvPr>
                      <p:cNvCxnSpPr/>
                      <p:nvPr/>
                    </p:nvCxnSpPr>
                    <p:spPr>
                      <a:xfrm rot="10800000">
                        <a:off x="6616037"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714C7D4B-A610-4FEA-8283-213DF6D07F89}"/>
                          </a:ext>
                        </a:extLst>
                      </p:cNvPr>
                      <p:cNvCxnSpPr/>
                      <p:nvPr/>
                    </p:nvCxnSpPr>
                    <p:spPr>
                      <a:xfrm rot="10800000">
                        <a:off x="5805393"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9E5CCAE0-8D1E-4EB1-876C-27D5E6127776}"/>
                          </a:ext>
                        </a:extLst>
                      </p:cNvPr>
                      <p:cNvCxnSpPr/>
                      <p:nvPr/>
                    </p:nvCxnSpPr>
                    <p:spPr>
                      <a:xfrm rot="10800000">
                        <a:off x="5400071"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E1D55040-BD89-493A-827A-E25A9EC27355}"/>
                          </a:ext>
                        </a:extLst>
                      </p:cNvPr>
                      <p:cNvCxnSpPr/>
                      <p:nvPr/>
                    </p:nvCxnSpPr>
                    <p:spPr>
                      <a:xfrm rot="10800000">
                        <a:off x="4994749"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DE5EFF18-562C-4DF1-9E3E-1F7E2141F214}"/>
                          </a:ext>
                        </a:extLst>
                      </p:cNvPr>
                      <p:cNvCxnSpPr>
                        <a:cxnSpLocks/>
                      </p:cNvCxnSpPr>
                      <p:nvPr/>
                    </p:nvCxnSpPr>
                    <p:spPr>
                      <a:xfrm rot="10800000">
                        <a:off x="7023147"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9EF502BE-5F51-4656-B5DB-F74B9764DEE2}"/>
                          </a:ext>
                        </a:extLst>
                      </p:cNvPr>
                      <p:cNvCxnSpPr/>
                      <p:nvPr/>
                    </p:nvCxnSpPr>
                    <p:spPr>
                      <a:xfrm rot="10800000">
                        <a:off x="6210715"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181" name="Group 180">
                    <a:extLst>
                      <a:ext uri="{FF2B5EF4-FFF2-40B4-BE49-F238E27FC236}">
                        <a16:creationId xmlns:a16="http://schemas.microsoft.com/office/drawing/2014/main" id="{C3C3F498-17A3-44AB-92D1-E3CDA4E6C011}"/>
                      </a:ext>
                    </a:extLst>
                  </p:cNvPr>
                  <p:cNvGrpSpPr/>
                  <p:nvPr/>
                </p:nvGrpSpPr>
                <p:grpSpPr>
                  <a:xfrm>
                    <a:off x="4610583" y="1660936"/>
                    <a:ext cx="2405447" cy="228416"/>
                    <a:chOff x="4788675" y="2094316"/>
                    <a:chExt cx="2405447" cy="228416"/>
                  </a:xfrm>
                </p:grpSpPr>
                <p:sp>
                  <p:nvSpPr>
                    <p:cNvPr id="182" name="TextBox 181">
                      <a:extLst>
                        <a:ext uri="{FF2B5EF4-FFF2-40B4-BE49-F238E27FC236}">
                          <a16:creationId xmlns:a16="http://schemas.microsoft.com/office/drawing/2014/main" id="{6A54BC08-8A89-4C06-9B82-D428813E3485}"/>
                        </a:ext>
                      </a:extLst>
                    </p:cNvPr>
                    <p:cNvSpPr txBox="1"/>
                    <p:nvPr/>
                  </p:nvSpPr>
                  <p:spPr>
                    <a:xfrm>
                      <a:off x="6021505" y="2094316"/>
                      <a:ext cx="383439" cy="22841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0.5</a:t>
                      </a:r>
                    </a:p>
                  </p:txBody>
                </p:sp>
                <p:sp>
                  <p:nvSpPr>
                    <p:cNvPr id="183" name="TextBox 182">
                      <a:extLst>
                        <a:ext uri="{FF2B5EF4-FFF2-40B4-BE49-F238E27FC236}">
                          <a16:creationId xmlns:a16="http://schemas.microsoft.com/office/drawing/2014/main" id="{0F61D98F-FF6F-4105-9CA4-C4B9606CCE3D}"/>
                        </a:ext>
                      </a:extLst>
                    </p:cNvPr>
                    <p:cNvSpPr txBox="1"/>
                    <p:nvPr/>
                  </p:nvSpPr>
                  <p:spPr>
                    <a:xfrm>
                      <a:off x="6445485" y="2094316"/>
                      <a:ext cx="338554" cy="22841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1.0</a:t>
                      </a:r>
                    </a:p>
                  </p:txBody>
                </p:sp>
                <p:sp>
                  <p:nvSpPr>
                    <p:cNvPr id="184" name="TextBox 183">
                      <a:extLst>
                        <a:ext uri="{FF2B5EF4-FFF2-40B4-BE49-F238E27FC236}">
                          <a16:creationId xmlns:a16="http://schemas.microsoft.com/office/drawing/2014/main" id="{350D8693-FEFA-4F24-953A-39B0495CB560}"/>
                        </a:ext>
                      </a:extLst>
                    </p:cNvPr>
                    <p:cNvSpPr txBox="1"/>
                    <p:nvPr/>
                  </p:nvSpPr>
                  <p:spPr>
                    <a:xfrm>
                      <a:off x="6855568" y="2094316"/>
                      <a:ext cx="338554" cy="22841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1.5</a:t>
                      </a:r>
                    </a:p>
                  </p:txBody>
                </p:sp>
                <p:sp>
                  <p:nvSpPr>
                    <p:cNvPr id="185" name="TextBox 184">
                      <a:extLst>
                        <a:ext uri="{FF2B5EF4-FFF2-40B4-BE49-F238E27FC236}">
                          <a16:creationId xmlns:a16="http://schemas.microsoft.com/office/drawing/2014/main" id="{9FFAF032-BD98-4B33-9A43-ABC68C867941}"/>
                        </a:ext>
                      </a:extLst>
                    </p:cNvPr>
                    <p:cNvSpPr txBox="1"/>
                    <p:nvPr/>
                  </p:nvSpPr>
                  <p:spPr>
                    <a:xfrm>
                      <a:off x="5172900" y="2094316"/>
                      <a:ext cx="457176" cy="22841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-0.5</a:t>
                      </a:r>
                    </a:p>
                  </p:txBody>
                </p:sp>
                <p:sp>
                  <p:nvSpPr>
                    <p:cNvPr id="186" name="TextBox 185">
                      <a:extLst>
                        <a:ext uri="{FF2B5EF4-FFF2-40B4-BE49-F238E27FC236}">
                          <a16:creationId xmlns:a16="http://schemas.microsoft.com/office/drawing/2014/main" id="{44DCF46B-F531-4BB3-8003-01A9198F550B}"/>
                        </a:ext>
                      </a:extLst>
                    </p:cNvPr>
                    <p:cNvSpPr txBox="1"/>
                    <p:nvPr/>
                  </p:nvSpPr>
                  <p:spPr>
                    <a:xfrm>
                      <a:off x="4788675" y="2094316"/>
                      <a:ext cx="412292" cy="22841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-1.0</a:t>
                      </a:r>
                    </a:p>
                  </p:txBody>
                </p:sp>
                <p:sp>
                  <p:nvSpPr>
                    <p:cNvPr id="187" name="TextBox 186">
                      <a:extLst>
                        <a:ext uri="{FF2B5EF4-FFF2-40B4-BE49-F238E27FC236}">
                          <a16:creationId xmlns:a16="http://schemas.microsoft.com/office/drawing/2014/main" id="{A84678B2-6ACD-4F06-81F4-346DD775D144}"/>
                        </a:ext>
                      </a:extLst>
                    </p:cNvPr>
                    <p:cNvSpPr txBox="1"/>
                    <p:nvPr/>
                  </p:nvSpPr>
                  <p:spPr>
                    <a:xfrm>
                      <a:off x="5670831" y="2094316"/>
                      <a:ext cx="271228" cy="228416"/>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72727"/>
                          </a:solidFill>
                          <a:effectLst/>
                          <a:uLnTx/>
                          <a:uFillTx/>
                          <a:latin typeface="Poppins Light"/>
                          <a:ea typeface="+mn-ea"/>
                          <a:cs typeface="+mn-cs"/>
                        </a:rPr>
                        <a:t>0</a:t>
                      </a:r>
                    </a:p>
                  </p:txBody>
                </p:sp>
              </p:grpSp>
            </p:grpSp>
            <p:grpSp>
              <p:nvGrpSpPr>
                <p:cNvPr id="157" name="Group 156">
                  <a:extLst>
                    <a:ext uri="{FF2B5EF4-FFF2-40B4-BE49-F238E27FC236}">
                      <a16:creationId xmlns:a16="http://schemas.microsoft.com/office/drawing/2014/main" id="{5FB81AEE-14E1-4A04-ADE3-DAED8F798AC0}"/>
                    </a:ext>
                  </a:extLst>
                </p:cNvPr>
                <p:cNvGrpSpPr/>
                <p:nvPr/>
              </p:nvGrpSpPr>
              <p:grpSpPr>
                <a:xfrm>
                  <a:off x="6855184" y="1986185"/>
                  <a:ext cx="1678831" cy="2824722"/>
                  <a:chOff x="6803979" y="1986185"/>
                  <a:chExt cx="1678831" cy="2824722"/>
                </a:xfrm>
              </p:grpSpPr>
              <p:sp>
                <p:nvSpPr>
                  <p:cNvPr id="158" name="Rectangle 157">
                    <a:extLst>
                      <a:ext uri="{FF2B5EF4-FFF2-40B4-BE49-F238E27FC236}">
                        <a16:creationId xmlns:a16="http://schemas.microsoft.com/office/drawing/2014/main" id="{73FC2F2D-96D5-46BA-865E-55422A086C5F}"/>
                      </a:ext>
                    </a:extLst>
                  </p:cNvPr>
                  <p:cNvSpPr/>
                  <p:nvPr/>
                </p:nvSpPr>
                <p:spPr>
                  <a:xfrm rot="10800000">
                    <a:off x="6816149" y="3447109"/>
                    <a:ext cx="1666661" cy="392400"/>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59" name="Group 158">
                    <a:extLst>
                      <a:ext uri="{FF2B5EF4-FFF2-40B4-BE49-F238E27FC236}">
                        <a16:creationId xmlns:a16="http://schemas.microsoft.com/office/drawing/2014/main" id="{BEC8E058-D419-489C-AE9C-BA8C71B08D0B}"/>
                      </a:ext>
                    </a:extLst>
                  </p:cNvPr>
                  <p:cNvGrpSpPr/>
                  <p:nvPr/>
                </p:nvGrpSpPr>
                <p:grpSpPr>
                  <a:xfrm>
                    <a:off x="6816142" y="1986185"/>
                    <a:ext cx="1666668" cy="2824722"/>
                    <a:chOff x="6768950" y="2397665"/>
                    <a:chExt cx="1666668" cy="2824722"/>
                  </a:xfrm>
                </p:grpSpPr>
                <p:sp>
                  <p:nvSpPr>
                    <p:cNvPr id="167" name="Round Same Side Corner Rectangle 218">
                      <a:extLst>
                        <a:ext uri="{FF2B5EF4-FFF2-40B4-BE49-F238E27FC236}">
                          <a16:creationId xmlns:a16="http://schemas.microsoft.com/office/drawing/2014/main" id="{4511549C-F790-4265-AC15-3EF759C88710}"/>
                        </a:ext>
                      </a:extLst>
                    </p:cNvPr>
                    <p:cNvSpPr/>
                    <p:nvPr/>
                  </p:nvSpPr>
                  <p:spPr>
                    <a:xfrm rot="16200000" flipV="1">
                      <a:off x="6191030" y="2975593"/>
                      <a:ext cx="2822515" cy="1666660"/>
                    </a:xfrm>
                    <a:prstGeom prst="round2SameRect">
                      <a:avLst>
                        <a:gd name="adj1" fmla="val 6061"/>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nvGrpSpPr>
                    <p:cNvPr id="168" name="Group 167">
                      <a:extLst>
                        <a:ext uri="{FF2B5EF4-FFF2-40B4-BE49-F238E27FC236}">
                          <a16:creationId xmlns:a16="http://schemas.microsoft.com/office/drawing/2014/main" id="{163B4CF8-E6E1-4627-A639-AA57C30F9D06}"/>
                        </a:ext>
                      </a:extLst>
                    </p:cNvPr>
                    <p:cNvGrpSpPr/>
                    <p:nvPr/>
                  </p:nvGrpSpPr>
                  <p:grpSpPr>
                    <a:xfrm>
                      <a:off x="6768950" y="2863293"/>
                      <a:ext cx="1666668" cy="2359094"/>
                      <a:chOff x="6768950" y="2863293"/>
                      <a:chExt cx="1666668" cy="2359094"/>
                    </a:xfrm>
                  </p:grpSpPr>
                  <p:sp>
                    <p:nvSpPr>
                      <p:cNvPr id="169" name="Rectangle: Single Corner Rounded 214">
                        <a:extLst>
                          <a:ext uri="{FF2B5EF4-FFF2-40B4-BE49-F238E27FC236}">
                            <a16:creationId xmlns:a16="http://schemas.microsoft.com/office/drawing/2014/main" id="{5BA601CE-123E-4B59-9EC1-441B734DDA4E}"/>
                          </a:ext>
                        </a:extLst>
                      </p:cNvPr>
                      <p:cNvSpPr/>
                      <p:nvPr/>
                    </p:nvSpPr>
                    <p:spPr>
                      <a:xfrm rot="10800000" flipH="1">
                        <a:off x="6768957" y="4772156"/>
                        <a:ext cx="1666661" cy="450231"/>
                      </a:xfrm>
                      <a:prstGeom prst="round1Rect">
                        <a:avLst>
                          <a:gd name="adj" fmla="val 19903"/>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70" name="Rectangle 169">
                        <a:extLst>
                          <a:ext uri="{FF2B5EF4-FFF2-40B4-BE49-F238E27FC236}">
                            <a16:creationId xmlns:a16="http://schemas.microsoft.com/office/drawing/2014/main" id="{3A0FDE9A-F3B9-4896-9179-B47C58CD9DA0}"/>
                          </a:ext>
                        </a:extLst>
                      </p:cNvPr>
                      <p:cNvSpPr/>
                      <p:nvPr/>
                    </p:nvSpPr>
                    <p:spPr>
                      <a:xfrm rot="10800000">
                        <a:off x="6768950" y="2863293"/>
                        <a:ext cx="1666661" cy="474054"/>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Light"/>
                          <a:ea typeface="+mn-ea"/>
                          <a:cs typeface="+mn-cs"/>
                        </a:endParaRPr>
                      </a:p>
                    </p:txBody>
                  </p:sp>
                  <p:sp>
                    <p:nvSpPr>
                      <p:cNvPr id="171" name="Rectangle 170">
                        <a:extLst>
                          <a:ext uri="{FF2B5EF4-FFF2-40B4-BE49-F238E27FC236}">
                            <a16:creationId xmlns:a16="http://schemas.microsoft.com/office/drawing/2014/main" id="{28EA6E5F-78DD-40EC-9E16-77B4FAF7ECCF}"/>
                          </a:ext>
                        </a:extLst>
                      </p:cNvPr>
                      <p:cNvSpPr/>
                      <p:nvPr/>
                    </p:nvSpPr>
                    <p:spPr>
                      <a:xfrm rot="10800000">
                        <a:off x="6768952" y="3817724"/>
                        <a:ext cx="1666661" cy="476163"/>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grpSp>
                <p:nvGrpSpPr>
                  <p:cNvPr id="160" name="Group 159">
                    <a:extLst>
                      <a:ext uri="{FF2B5EF4-FFF2-40B4-BE49-F238E27FC236}">
                        <a16:creationId xmlns:a16="http://schemas.microsoft.com/office/drawing/2014/main" id="{8557DB47-C42F-43C2-805D-E26914C91EEB}"/>
                      </a:ext>
                    </a:extLst>
                  </p:cNvPr>
                  <p:cNvGrpSpPr/>
                  <p:nvPr/>
                </p:nvGrpSpPr>
                <p:grpSpPr>
                  <a:xfrm>
                    <a:off x="6803979" y="2039204"/>
                    <a:ext cx="1676619" cy="2681145"/>
                    <a:chOff x="5567755" y="2450684"/>
                    <a:chExt cx="1676619" cy="2681145"/>
                  </a:xfrm>
                </p:grpSpPr>
                <p:sp>
                  <p:nvSpPr>
                    <p:cNvPr id="161" name="TextBox 160">
                      <a:extLst>
                        <a:ext uri="{FF2B5EF4-FFF2-40B4-BE49-F238E27FC236}">
                          <a16:creationId xmlns:a16="http://schemas.microsoft.com/office/drawing/2014/main" id="{8EB45C73-4A11-4105-ADE6-D033D9181DBB}"/>
                        </a:ext>
                      </a:extLst>
                    </p:cNvPr>
                    <p:cNvSpPr txBox="1"/>
                    <p:nvPr/>
                  </p:nvSpPr>
                  <p:spPr>
                    <a:xfrm>
                      <a:off x="5567755" y="2450684"/>
                      <a:ext cx="1676619" cy="386964"/>
                    </a:xfrm>
                    <a:prstGeom prst="rect">
                      <a:avLst/>
                    </a:prstGeom>
                    <a:noFill/>
                  </p:spPr>
                  <p:txBody>
                    <a:bodyPr wrap="square" rtlCol="0" anchor="ctr">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Erectile function score</a:t>
                      </a:r>
                    </a:p>
                  </p:txBody>
                </p:sp>
                <p:sp>
                  <p:nvSpPr>
                    <p:cNvPr id="162" name="TextBox 161">
                      <a:extLst>
                        <a:ext uri="{FF2B5EF4-FFF2-40B4-BE49-F238E27FC236}">
                          <a16:creationId xmlns:a16="http://schemas.microsoft.com/office/drawing/2014/main" id="{FBB8402E-1024-4801-B1EA-511A7C761875}"/>
                        </a:ext>
                      </a:extLst>
                    </p:cNvPr>
                    <p:cNvSpPr txBox="1"/>
                    <p:nvPr/>
                  </p:nvSpPr>
                  <p:spPr>
                    <a:xfrm>
                      <a:off x="5567755" y="3471447"/>
                      <a:ext cx="1676619" cy="233791"/>
                    </a:xfrm>
                    <a:prstGeom prst="rect">
                      <a:avLst/>
                    </a:prstGeom>
                    <a:noFill/>
                  </p:spPr>
                  <p:txBody>
                    <a:bodyPr wrap="square" rtlCol="0" anchor="ctr">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Sexual desire score</a:t>
                      </a:r>
                    </a:p>
                  </p:txBody>
                </p:sp>
                <p:sp>
                  <p:nvSpPr>
                    <p:cNvPr id="163" name="TextBox 162">
                      <a:extLst>
                        <a:ext uri="{FF2B5EF4-FFF2-40B4-BE49-F238E27FC236}">
                          <a16:creationId xmlns:a16="http://schemas.microsoft.com/office/drawing/2014/main" id="{535983F0-0C49-4BAC-B835-BD3E2B14FB30}"/>
                        </a:ext>
                      </a:extLst>
                    </p:cNvPr>
                    <p:cNvSpPr txBox="1"/>
                    <p:nvPr/>
                  </p:nvSpPr>
                  <p:spPr>
                    <a:xfrm>
                      <a:off x="5567755" y="2914809"/>
                      <a:ext cx="1676619" cy="386964"/>
                    </a:xfrm>
                    <a:prstGeom prst="rect">
                      <a:avLst/>
                    </a:prstGeom>
                    <a:noFill/>
                  </p:spPr>
                  <p:txBody>
                    <a:bodyPr wrap="square" rtlCol="0" anchor="ctr">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30" normalizeH="0" baseline="0" noProof="0" dirty="0">
                          <a:ln>
                            <a:noFill/>
                          </a:ln>
                          <a:solidFill>
                            <a:srgbClr val="272727"/>
                          </a:solidFill>
                          <a:effectLst/>
                          <a:uLnTx/>
                          <a:uFillTx/>
                          <a:latin typeface="Poppins Light"/>
                          <a:ea typeface="+mn-ea"/>
                          <a:cs typeface="+mn-cs"/>
                        </a:rPr>
                        <a:t>Orgasmic function score</a:t>
                      </a:r>
                    </a:p>
                  </p:txBody>
                </p:sp>
                <p:sp>
                  <p:nvSpPr>
                    <p:cNvPr id="164" name="TextBox 163">
                      <a:extLst>
                        <a:ext uri="{FF2B5EF4-FFF2-40B4-BE49-F238E27FC236}">
                          <a16:creationId xmlns:a16="http://schemas.microsoft.com/office/drawing/2014/main" id="{2AE03605-13E4-4AB2-8A67-FBB97EA0FFF2}"/>
                        </a:ext>
                      </a:extLst>
                    </p:cNvPr>
                    <p:cNvSpPr txBox="1"/>
                    <p:nvPr/>
                  </p:nvSpPr>
                  <p:spPr>
                    <a:xfrm>
                      <a:off x="5567755" y="4343441"/>
                      <a:ext cx="1676619" cy="386964"/>
                    </a:xfrm>
                    <a:prstGeom prst="rect">
                      <a:avLst/>
                    </a:prstGeom>
                    <a:noFill/>
                  </p:spPr>
                  <p:txBody>
                    <a:bodyPr wrap="square" rtlCol="0" anchor="ctr">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Overall sexual </a:t>
                      </a:r>
                      <a:br>
                        <a:rPr kumimoji="0" lang="en-GB" sz="1200" b="1" i="0" u="none" strike="noStrike" kern="1200" cap="none" spc="0" normalizeH="0" baseline="0" noProof="0" dirty="0">
                          <a:ln>
                            <a:noFill/>
                          </a:ln>
                          <a:solidFill>
                            <a:srgbClr val="272727"/>
                          </a:solidFill>
                          <a:effectLst/>
                          <a:uLnTx/>
                          <a:uFillTx/>
                          <a:latin typeface="Poppins Light"/>
                          <a:ea typeface="+mn-ea"/>
                          <a:cs typeface="+mn-cs"/>
                        </a:rPr>
                      </a:br>
                      <a:r>
                        <a:rPr kumimoji="0" lang="en-GB" sz="1200" b="1" i="0" u="none" strike="noStrike" kern="1200" cap="none" spc="0" normalizeH="0" baseline="0" noProof="0" dirty="0">
                          <a:ln>
                            <a:noFill/>
                          </a:ln>
                          <a:solidFill>
                            <a:srgbClr val="272727"/>
                          </a:solidFill>
                          <a:effectLst/>
                          <a:uLnTx/>
                          <a:uFillTx/>
                          <a:latin typeface="Poppins Light"/>
                          <a:ea typeface="+mn-ea"/>
                          <a:cs typeface="+mn-cs"/>
                        </a:rPr>
                        <a:t>satisfaction score</a:t>
                      </a:r>
                    </a:p>
                  </p:txBody>
                </p:sp>
                <p:sp>
                  <p:nvSpPr>
                    <p:cNvPr id="165" name="TextBox 164">
                      <a:extLst>
                        <a:ext uri="{FF2B5EF4-FFF2-40B4-BE49-F238E27FC236}">
                          <a16:creationId xmlns:a16="http://schemas.microsoft.com/office/drawing/2014/main" id="{763A5E0A-A4EB-4604-AB8C-7EA4C783961F}"/>
                        </a:ext>
                      </a:extLst>
                    </p:cNvPr>
                    <p:cNvSpPr txBox="1"/>
                    <p:nvPr/>
                  </p:nvSpPr>
                  <p:spPr>
                    <a:xfrm>
                      <a:off x="5567756" y="3867477"/>
                      <a:ext cx="1547908" cy="386964"/>
                    </a:xfrm>
                    <a:prstGeom prst="rect">
                      <a:avLst/>
                    </a:prstGeom>
                    <a:noFill/>
                  </p:spPr>
                  <p:txBody>
                    <a:bodyPr wrap="square" rtlCol="0" anchor="ctr">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Intercourse </a:t>
                      </a:r>
                      <a:br>
                        <a:rPr kumimoji="0" lang="en-GB" sz="1200" b="1" i="0" u="none" strike="noStrike" kern="1200" cap="none" spc="0" normalizeH="0" baseline="0" noProof="0" dirty="0">
                          <a:ln>
                            <a:noFill/>
                          </a:ln>
                          <a:solidFill>
                            <a:srgbClr val="272727"/>
                          </a:solidFill>
                          <a:effectLst/>
                          <a:uLnTx/>
                          <a:uFillTx/>
                          <a:latin typeface="Poppins Light"/>
                          <a:ea typeface="+mn-ea"/>
                          <a:cs typeface="+mn-cs"/>
                        </a:rPr>
                      </a:br>
                      <a:r>
                        <a:rPr kumimoji="0" lang="en-GB" sz="1200" b="1" i="0" u="none" strike="noStrike" kern="1200" cap="none" spc="0" normalizeH="0" baseline="0" noProof="0" dirty="0">
                          <a:ln>
                            <a:noFill/>
                          </a:ln>
                          <a:solidFill>
                            <a:srgbClr val="272727"/>
                          </a:solidFill>
                          <a:effectLst/>
                          <a:uLnTx/>
                          <a:uFillTx/>
                          <a:latin typeface="Poppins Light"/>
                          <a:ea typeface="+mn-ea"/>
                          <a:cs typeface="+mn-cs"/>
                        </a:rPr>
                        <a:t>satisfaction score</a:t>
                      </a:r>
                    </a:p>
                  </p:txBody>
                </p:sp>
                <p:sp>
                  <p:nvSpPr>
                    <p:cNvPr id="166" name="TextBox 165">
                      <a:extLst>
                        <a:ext uri="{FF2B5EF4-FFF2-40B4-BE49-F238E27FC236}">
                          <a16:creationId xmlns:a16="http://schemas.microsoft.com/office/drawing/2014/main" id="{CF1A3691-5E6E-4635-8715-E548385DCBDE}"/>
                        </a:ext>
                      </a:extLst>
                    </p:cNvPr>
                    <p:cNvSpPr txBox="1"/>
                    <p:nvPr/>
                  </p:nvSpPr>
                  <p:spPr>
                    <a:xfrm>
                      <a:off x="5567755" y="4898038"/>
                      <a:ext cx="1676619" cy="233791"/>
                    </a:xfrm>
                    <a:prstGeom prst="rect">
                      <a:avLst/>
                    </a:prstGeom>
                    <a:noFill/>
                  </p:spPr>
                  <p:txBody>
                    <a:bodyPr wrap="square" rtlCol="0" anchor="ctr">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72727"/>
                          </a:solidFill>
                          <a:effectLst/>
                          <a:uLnTx/>
                          <a:uFillTx/>
                          <a:latin typeface="Poppins Light"/>
                          <a:ea typeface="+mn-ea"/>
                          <a:cs typeface="+mn-cs"/>
                        </a:rPr>
                        <a:t>Total </a:t>
                      </a:r>
                      <a:r>
                        <a:rPr kumimoji="0" lang="en-GB" sz="1200" b="1" i="0" u="none" strike="noStrike" kern="1200" cap="none" spc="0" normalizeH="0" baseline="0" noProof="0" dirty="0" err="1">
                          <a:ln>
                            <a:noFill/>
                          </a:ln>
                          <a:solidFill>
                            <a:srgbClr val="272727"/>
                          </a:solidFill>
                          <a:effectLst/>
                          <a:uLnTx/>
                          <a:uFillTx/>
                          <a:latin typeface="Poppins Light"/>
                          <a:ea typeface="+mn-ea"/>
                          <a:cs typeface="+mn-cs"/>
                        </a:rPr>
                        <a:t>LUTS</a:t>
                      </a:r>
                      <a:r>
                        <a:rPr kumimoji="0" lang="en-GB" sz="1200" b="1" i="0" u="none" strike="noStrike" kern="1200" cap="none" spc="0" normalizeH="0" baseline="0" noProof="0" dirty="0">
                          <a:ln>
                            <a:noFill/>
                          </a:ln>
                          <a:solidFill>
                            <a:srgbClr val="272727"/>
                          </a:solidFill>
                          <a:effectLst/>
                          <a:uLnTx/>
                          <a:uFillTx/>
                          <a:latin typeface="Poppins Light"/>
                          <a:ea typeface="+mn-ea"/>
                          <a:cs typeface="+mn-cs"/>
                        </a:rPr>
                        <a:t> score</a:t>
                      </a:r>
                    </a:p>
                  </p:txBody>
                </p:sp>
              </p:grpSp>
            </p:grpSp>
          </p:grpSp>
          <p:grpSp>
            <p:nvGrpSpPr>
              <p:cNvPr id="146" name="Group 145">
                <a:extLst>
                  <a:ext uri="{FF2B5EF4-FFF2-40B4-BE49-F238E27FC236}">
                    <a16:creationId xmlns:a16="http://schemas.microsoft.com/office/drawing/2014/main" id="{3082F65C-4022-45E3-A0DB-D537D5CFFD8A}"/>
                  </a:ext>
                </a:extLst>
              </p:cNvPr>
              <p:cNvGrpSpPr/>
              <p:nvPr/>
            </p:nvGrpSpPr>
            <p:grpSpPr>
              <a:xfrm>
                <a:off x="1556792" y="5267634"/>
                <a:ext cx="1916973" cy="276999"/>
                <a:chOff x="1010378" y="4939136"/>
                <a:chExt cx="1916973" cy="276999"/>
              </a:xfrm>
            </p:grpSpPr>
            <p:sp>
              <p:nvSpPr>
                <p:cNvPr id="151" name="TextBox 150">
                  <a:extLst>
                    <a:ext uri="{FF2B5EF4-FFF2-40B4-BE49-F238E27FC236}">
                      <a16:creationId xmlns:a16="http://schemas.microsoft.com/office/drawing/2014/main" id="{75606FB4-0624-4061-8B44-BA141D2EC5E5}"/>
                    </a:ext>
                  </a:extLst>
                </p:cNvPr>
                <p:cNvSpPr txBox="1"/>
                <p:nvPr/>
              </p:nvSpPr>
              <p:spPr>
                <a:xfrm>
                  <a:off x="1085375" y="4939136"/>
                  <a:ext cx="18419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55663" algn="l"/>
                    </a:tabLst>
                    <a:defRPr/>
                  </a:pPr>
                  <a:r>
                    <a:rPr kumimoji="0" lang="en-GB" sz="1200" b="0" i="0" u="none" strike="noStrike" kern="1200" cap="none" spc="0" normalizeH="0" baseline="0" noProof="0" dirty="0">
                      <a:ln>
                        <a:noFill/>
                      </a:ln>
                      <a:solidFill>
                        <a:srgbClr val="005294"/>
                      </a:solidFill>
                      <a:effectLst/>
                      <a:uLnTx/>
                      <a:uFillTx/>
                      <a:latin typeface="Poppins Light"/>
                      <a:ea typeface="+mn-ea"/>
                      <a:cs typeface="+mn-cs"/>
                    </a:rPr>
                    <a:t>Placebo	</a:t>
                  </a:r>
                  <a:r>
                    <a:rPr kumimoji="0" lang="en-GB" sz="1200" b="0" i="0" u="none" strike="noStrike" kern="1200" cap="none" spc="0" normalizeH="0" baseline="0" noProof="0" dirty="0" err="1">
                      <a:ln>
                        <a:noFill/>
                      </a:ln>
                      <a:solidFill>
                        <a:srgbClr val="005294"/>
                      </a:solidFill>
                      <a:effectLst/>
                      <a:uLnTx/>
                      <a:uFillTx/>
                      <a:latin typeface="Poppins Light"/>
                      <a:ea typeface="+mn-ea"/>
                      <a:cs typeface="+mn-cs"/>
                    </a:rPr>
                    <a:t>TTh</a:t>
                  </a:r>
                  <a:endParaRPr kumimoji="0" lang="en-GB" sz="1200" b="0"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152" name="Rectangle 151">
                  <a:extLst>
                    <a:ext uri="{FF2B5EF4-FFF2-40B4-BE49-F238E27FC236}">
                      <a16:creationId xmlns:a16="http://schemas.microsoft.com/office/drawing/2014/main" id="{B3C2EE6F-E128-4795-AC49-91E2E9DBBA29}"/>
                    </a:ext>
                  </a:extLst>
                </p:cNvPr>
                <p:cNvSpPr/>
                <p:nvPr/>
              </p:nvSpPr>
              <p:spPr>
                <a:xfrm>
                  <a:off x="1675882" y="5022989"/>
                  <a:ext cx="108000"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sp>
              <p:nvSpPr>
                <p:cNvPr id="153" name="Rectangle 152">
                  <a:extLst>
                    <a:ext uri="{FF2B5EF4-FFF2-40B4-BE49-F238E27FC236}">
                      <a16:creationId xmlns:a16="http://schemas.microsoft.com/office/drawing/2014/main" id="{CBA635C7-431F-4D55-9084-756D8FFD334B}"/>
                    </a:ext>
                  </a:extLst>
                </p:cNvPr>
                <p:cNvSpPr/>
                <p:nvPr/>
              </p:nvSpPr>
              <p:spPr>
                <a:xfrm>
                  <a:off x="1010378" y="5025242"/>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grpSp>
          <p:grpSp>
            <p:nvGrpSpPr>
              <p:cNvPr id="147" name="Group 146">
                <a:extLst>
                  <a:ext uri="{FF2B5EF4-FFF2-40B4-BE49-F238E27FC236}">
                    <a16:creationId xmlns:a16="http://schemas.microsoft.com/office/drawing/2014/main" id="{6631C701-029F-4901-9571-6C4ADD748565}"/>
                  </a:ext>
                </a:extLst>
              </p:cNvPr>
              <p:cNvGrpSpPr/>
              <p:nvPr/>
            </p:nvGrpSpPr>
            <p:grpSpPr>
              <a:xfrm>
                <a:off x="5677470" y="5267634"/>
                <a:ext cx="1916973" cy="276999"/>
                <a:chOff x="1010378" y="4939136"/>
                <a:chExt cx="1916973" cy="276999"/>
              </a:xfrm>
            </p:grpSpPr>
            <p:sp>
              <p:nvSpPr>
                <p:cNvPr id="148" name="TextBox 147">
                  <a:extLst>
                    <a:ext uri="{FF2B5EF4-FFF2-40B4-BE49-F238E27FC236}">
                      <a16:creationId xmlns:a16="http://schemas.microsoft.com/office/drawing/2014/main" id="{AD8FA8D7-342E-4C3B-9262-F0CAAB63FC97}"/>
                    </a:ext>
                  </a:extLst>
                </p:cNvPr>
                <p:cNvSpPr txBox="1"/>
                <p:nvPr/>
              </p:nvSpPr>
              <p:spPr>
                <a:xfrm>
                  <a:off x="1085375" y="4939136"/>
                  <a:ext cx="18419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855663" algn="l"/>
                    </a:tabLst>
                    <a:defRPr/>
                  </a:pPr>
                  <a:r>
                    <a:rPr kumimoji="0" lang="en-GB" sz="1200" b="0" i="0" u="none" strike="noStrike" kern="1200" cap="none" spc="0" normalizeH="0" baseline="0" noProof="0" dirty="0">
                      <a:ln>
                        <a:noFill/>
                      </a:ln>
                      <a:solidFill>
                        <a:srgbClr val="005294"/>
                      </a:solidFill>
                      <a:effectLst/>
                      <a:uLnTx/>
                      <a:uFillTx/>
                      <a:latin typeface="Poppins Light"/>
                      <a:ea typeface="+mn-ea"/>
                      <a:cs typeface="+mn-cs"/>
                    </a:rPr>
                    <a:t>Placebo	</a:t>
                  </a:r>
                  <a:r>
                    <a:rPr kumimoji="0" lang="en-GB" sz="1200" b="0" i="0" u="none" strike="noStrike" kern="1200" cap="none" spc="0" normalizeH="0" baseline="0" noProof="0" dirty="0" err="1">
                      <a:ln>
                        <a:noFill/>
                      </a:ln>
                      <a:solidFill>
                        <a:srgbClr val="005294"/>
                      </a:solidFill>
                      <a:effectLst/>
                      <a:uLnTx/>
                      <a:uFillTx/>
                      <a:latin typeface="Poppins Light"/>
                      <a:ea typeface="+mn-ea"/>
                      <a:cs typeface="+mn-cs"/>
                    </a:rPr>
                    <a:t>TTh</a:t>
                  </a:r>
                  <a:endParaRPr kumimoji="0" lang="en-GB" sz="1200" b="0" i="0" u="none" strike="noStrike" kern="1200" cap="none" spc="0" normalizeH="0" baseline="0" noProof="0" dirty="0">
                    <a:ln>
                      <a:noFill/>
                    </a:ln>
                    <a:solidFill>
                      <a:srgbClr val="005294"/>
                    </a:solidFill>
                    <a:effectLst/>
                    <a:uLnTx/>
                    <a:uFillTx/>
                    <a:latin typeface="Poppins Light"/>
                    <a:ea typeface="+mn-ea"/>
                    <a:cs typeface="+mn-cs"/>
                  </a:endParaRPr>
                </a:p>
              </p:txBody>
            </p:sp>
            <p:sp>
              <p:nvSpPr>
                <p:cNvPr id="149" name="Rectangle 148">
                  <a:extLst>
                    <a:ext uri="{FF2B5EF4-FFF2-40B4-BE49-F238E27FC236}">
                      <a16:creationId xmlns:a16="http://schemas.microsoft.com/office/drawing/2014/main" id="{E61BADD1-2F54-47A2-9A81-1D1BC52B0EF2}"/>
                    </a:ext>
                  </a:extLst>
                </p:cNvPr>
                <p:cNvSpPr/>
                <p:nvPr/>
              </p:nvSpPr>
              <p:spPr>
                <a:xfrm>
                  <a:off x="1682166" y="5025242"/>
                  <a:ext cx="108000"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sp>
              <p:nvSpPr>
                <p:cNvPr id="150" name="Rectangle 149">
                  <a:extLst>
                    <a:ext uri="{FF2B5EF4-FFF2-40B4-BE49-F238E27FC236}">
                      <a16:creationId xmlns:a16="http://schemas.microsoft.com/office/drawing/2014/main" id="{BBCE7326-3BD1-4A2C-A78D-661C094DD3D6}"/>
                    </a:ext>
                  </a:extLst>
                </p:cNvPr>
                <p:cNvSpPr/>
                <p:nvPr/>
              </p:nvSpPr>
              <p:spPr>
                <a:xfrm>
                  <a:off x="1010378" y="5025242"/>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Poppins Light"/>
                    <a:ea typeface="+mn-ea"/>
                    <a:cs typeface="+mn-cs"/>
                  </a:endParaRPr>
                </a:p>
              </p:txBody>
            </p:sp>
          </p:grpSp>
        </p:grpSp>
      </p:grpSp>
      <p:pic>
        <p:nvPicPr>
          <p:cNvPr id="126" name="Picture 2" descr="T4D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152401"/>
            <a:ext cx="1318275" cy="81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694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E706727-A929-4B63-A258-B26380ABD113}"/>
              </a:ext>
            </a:extLst>
          </p:cNvPr>
          <p:cNvSpPr>
            <a:spLocks noGrp="1"/>
          </p:cNvSpPr>
          <p:nvPr>
            <p:ph type="title"/>
          </p:nvPr>
        </p:nvSpPr>
        <p:spPr>
          <a:xfrm>
            <a:off x="169429" y="155506"/>
            <a:ext cx="11629747" cy="780381"/>
          </a:xfrm>
        </p:spPr>
        <p:txBody>
          <a:bodyPr>
            <a:noAutofit/>
          </a:bodyPr>
          <a:lstStyle/>
          <a:p>
            <a:r>
              <a:rPr lang="en-GB" sz="3200" dirty="0">
                <a:solidFill>
                  <a:schemeClr val="accent5"/>
                </a:solidFill>
              </a:rPr>
              <a:t>The T4DM study: secondary outcomes (cont.)</a:t>
            </a:r>
          </a:p>
        </p:txBody>
      </p:sp>
      <p:sp>
        <p:nvSpPr>
          <p:cNvPr id="18" name="Text Placeholder 17">
            <a:extLst>
              <a:ext uri="{FF2B5EF4-FFF2-40B4-BE49-F238E27FC236}">
                <a16:creationId xmlns:a16="http://schemas.microsoft.com/office/drawing/2014/main" id="{66606A9F-2F12-42B2-B9C2-6AE498D48AEC}"/>
              </a:ext>
            </a:extLst>
          </p:cNvPr>
          <p:cNvSpPr>
            <a:spLocks noGrp="1"/>
          </p:cNvSpPr>
          <p:nvPr>
            <p:ph type="body" sz="quarter" idx="11"/>
          </p:nvPr>
        </p:nvSpPr>
        <p:spPr>
          <a:xfrm>
            <a:off x="1524000" y="5899578"/>
            <a:ext cx="9144000" cy="369332"/>
          </a:xfrm>
        </p:spPr>
        <p:txBody>
          <a:bodyPr/>
          <a:lstStyle/>
          <a:p>
            <a:pPr>
              <a:spcBef>
                <a:spcPts val="0"/>
              </a:spcBef>
            </a:pPr>
            <a:r>
              <a:rPr lang="en-GB" dirty="0">
                <a:solidFill>
                  <a:schemeClr val="accent5"/>
                </a:solidFill>
              </a:rPr>
              <a:t>CI, confidence interval; OGTT, oral glucose tolerance test; </a:t>
            </a:r>
            <a:r>
              <a:rPr lang="en-GB" dirty="0" err="1">
                <a:solidFill>
                  <a:schemeClr val="accent5"/>
                </a:solidFill>
              </a:rPr>
              <a:t>TTh</a:t>
            </a:r>
            <a:r>
              <a:rPr lang="en-GB" dirty="0">
                <a:solidFill>
                  <a:schemeClr val="accent5"/>
                </a:solidFill>
              </a:rPr>
              <a:t>, testosterone therapy</a:t>
            </a:r>
          </a:p>
          <a:p>
            <a:pPr>
              <a:spcBef>
                <a:spcPts val="0"/>
              </a:spcBef>
            </a:pPr>
            <a:r>
              <a:rPr kumimoji="0" lang="da-DK" sz="1000" i="0" u="none" strike="noStrike" kern="1200" cap="none" spc="0" normalizeH="0" baseline="0" noProof="0" dirty="0">
                <a:ln>
                  <a:noFill/>
                </a:ln>
                <a:solidFill>
                  <a:schemeClr val="accent5"/>
                </a:solidFill>
                <a:effectLst/>
                <a:uLnTx/>
                <a:uFillTx/>
                <a:latin typeface="Poppins Light"/>
                <a:ea typeface="+mn-ea"/>
                <a:cs typeface="+mn-cs"/>
              </a:rPr>
              <a:t>Wittert, G et al. Lancet Diabetes Endocrinol 2021; 9: 32–45</a:t>
            </a:r>
            <a:endParaRPr lang="en-GB" dirty="0">
              <a:solidFill>
                <a:schemeClr val="accent5"/>
              </a:solidFill>
            </a:endParaRPr>
          </a:p>
        </p:txBody>
      </p:sp>
      <p:pic>
        <p:nvPicPr>
          <p:cNvPr id="6" name="Picture 2" descr="T4D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8862" y="162491"/>
            <a:ext cx="1318275" cy="811666"/>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23507728-0935-42D9-85F4-BF116197EEEF}"/>
              </a:ext>
            </a:extLst>
          </p:cNvPr>
          <p:cNvGrpSpPr/>
          <p:nvPr/>
        </p:nvGrpSpPr>
        <p:grpSpPr>
          <a:xfrm>
            <a:off x="1640657" y="1228880"/>
            <a:ext cx="8368205" cy="4632428"/>
            <a:chOff x="100384" y="1431599"/>
            <a:chExt cx="7791703" cy="4398566"/>
          </a:xfrm>
        </p:grpSpPr>
        <p:graphicFrame>
          <p:nvGraphicFramePr>
            <p:cNvPr id="41" name="Group 132">
              <a:extLst>
                <a:ext uri="{FF2B5EF4-FFF2-40B4-BE49-F238E27FC236}">
                  <a16:creationId xmlns:a16="http://schemas.microsoft.com/office/drawing/2014/main" id="{162FF257-D068-494D-B169-3B402C5EDE39}"/>
                </a:ext>
              </a:extLst>
            </p:cNvPr>
            <p:cNvGraphicFramePr>
              <a:graphicFrameLocks/>
            </p:cNvGraphicFramePr>
            <p:nvPr>
              <p:extLst>
                <p:ext uri="{D42A27DB-BD31-4B8C-83A1-F6EECF244321}">
                  <p14:modId xmlns:p14="http://schemas.microsoft.com/office/powerpoint/2010/main" val="187783175"/>
                </p:ext>
              </p:extLst>
            </p:nvPr>
          </p:nvGraphicFramePr>
          <p:xfrm>
            <a:off x="100384" y="1431599"/>
            <a:ext cx="7791703" cy="3592179"/>
          </p:xfrm>
          <a:graphic>
            <a:graphicData uri="http://schemas.openxmlformats.org/drawingml/2006/table">
              <a:tbl>
                <a:tblPr>
                  <a:tableStyleId>{9D7B26C5-4107-4FEC-AEDC-1716B250A1EF}</a:tableStyleId>
                </a:tblPr>
                <a:tblGrid>
                  <a:gridCol w="2087645">
                    <a:extLst>
                      <a:ext uri="{9D8B030D-6E8A-4147-A177-3AD203B41FA5}">
                        <a16:colId xmlns:a16="http://schemas.microsoft.com/office/drawing/2014/main" val="20000"/>
                      </a:ext>
                    </a:extLst>
                  </a:gridCol>
                  <a:gridCol w="1012371">
                    <a:extLst>
                      <a:ext uri="{9D8B030D-6E8A-4147-A177-3AD203B41FA5}">
                        <a16:colId xmlns:a16="http://schemas.microsoft.com/office/drawing/2014/main" val="20001"/>
                      </a:ext>
                    </a:extLst>
                  </a:gridCol>
                  <a:gridCol w="1088571">
                    <a:extLst>
                      <a:ext uri="{9D8B030D-6E8A-4147-A177-3AD203B41FA5}">
                        <a16:colId xmlns:a16="http://schemas.microsoft.com/office/drawing/2014/main" val="20002"/>
                      </a:ext>
                    </a:extLst>
                  </a:gridCol>
                  <a:gridCol w="2220686">
                    <a:extLst>
                      <a:ext uri="{9D8B030D-6E8A-4147-A177-3AD203B41FA5}">
                        <a16:colId xmlns:a16="http://schemas.microsoft.com/office/drawing/2014/main" val="20006"/>
                      </a:ext>
                    </a:extLst>
                  </a:gridCol>
                  <a:gridCol w="1338942">
                    <a:extLst>
                      <a:ext uri="{9D8B030D-6E8A-4147-A177-3AD203B41FA5}">
                        <a16:colId xmlns:a16="http://schemas.microsoft.com/office/drawing/2014/main" val="20004"/>
                      </a:ext>
                    </a:extLst>
                  </a:gridCol>
                  <a:gridCol w="619990">
                    <a:extLst>
                      <a:ext uri="{9D8B030D-6E8A-4147-A177-3AD203B41FA5}">
                        <a16:colId xmlns:a16="http://schemas.microsoft.com/office/drawing/2014/main" val="20005"/>
                      </a:ext>
                    </a:extLst>
                  </a:gridCol>
                </a:tblGrid>
                <a:tr h="0">
                  <a:tc rowSpan="2">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1" i="0" u="none" strike="noStrike" cap="none" normalizeH="0" baseline="0" dirty="0">
                          <a:ln>
                            <a:noFill/>
                          </a:ln>
                          <a:solidFill>
                            <a:schemeClr val="bg1"/>
                          </a:solidFill>
                          <a:effectLst/>
                          <a:latin typeface="+mj-lt"/>
                          <a:cs typeface="Arial" charset="0"/>
                        </a:endParaRPr>
                      </a:p>
                    </a:txBody>
                    <a:tcPr marL="60505" marR="60505" marT="18000" marB="18000" anchor="ctr" horzOverflow="overflow">
                      <a:lnL>
                        <a:noFill/>
                      </a:lnL>
                      <a:lnR>
                        <a:noFill/>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1" i="0" u="none" strike="noStrike" kern="1200" cap="none" normalizeH="0" baseline="0" dirty="0">
                            <a:ln>
                              <a:noFill/>
                            </a:ln>
                            <a:solidFill>
                              <a:schemeClr val="bg1"/>
                            </a:solidFill>
                            <a:effectLst/>
                            <a:latin typeface="+mj-lt"/>
                            <a:ea typeface="+mn-ea"/>
                            <a:cs typeface="+mn-cs"/>
                          </a:rPr>
                          <a:t>Placebo</a:t>
                        </a:r>
                        <a:endParaRPr kumimoji="0" lang="en-GB" altLang="en-US" sz="1400" b="1" i="0" u="none" strike="noStrike" kern="1200" cap="none" normalizeH="0" baseline="0" dirty="0">
                          <a:ln>
                            <a:noFill/>
                          </a:ln>
                          <a:solidFill>
                            <a:schemeClr val="bg1"/>
                          </a:solidFill>
                          <a:effectLst/>
                          <a:latin typeface="+mj-lt"/>
                          <a:ea typeface="+mn-ea"/>
                          <a:cs typeface="Arial" charset="0"/>
                        </a:endParaRPr>
                      </a:p>
                    </a:txBody>
                    <a:tcPr marL="60505" marR="60505" marT="18000" marB="18000" anchor="ctr" horzOverflow="overflow">
                      <a:lnL>
                        <a:noFill/>
                      </a:lnL>
                      <a:lnR>
                        <a:noFill/>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sz="1400" b="1" kern="1200" dirty="0" err="1">
                            <a:solidFill>
                              <a:schemeClr val="bg1"/>
                            </a:solidFill>
                            <a:latin typeface="+mj-lt"/>
                            <a:ea typeface="+mn-ea"/>
                            <a:cs typeface="+mn-cs"/>
                          </a:rPr>
                          <a:t>TTh</a:t>
                        </a:r>
                        <a:endParaRPr lang="en-GB" sz="1400" b="1" kern="1200" dirty="0">
                          <a:solidFill>
                            <a:schemeClr val="bg1"/>
                          </a:solidFill>
                          <a:latin typeface="+mj-lt"/>
                          <a:ea typeface="+mn-ea"/>
                          <a:cs typeface="+mn-cs"/>
                        </a:endParaRPr>
                      </a:p>
                    </a:txBody>
                    <a:tcPr marL="60505" marR="60505" marT="18000" marB="18000" anchor="ctr" horzOverflow="overflow">
                      <a:lnL>
                        <a:noFill/>
                      </a:lnL>
                      <a:lnR>
                        <a:noFill/>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gridSpan="2">
                    <a:txBody>
                      <a:bodyPr/>
                      <a:lstStyle/>
                      <a:p>
                        <a:pPr algn="ctr"/>
                        <a:r>
                          <a:rPr lang="en-GB" sz="1400" b="1" dirty="0">
                            <a:solidFill>
                              <a:schemeClr val="bg1"/>
                            </a:solidFill>
                            <a:latin typeface="+mj-lt"/>
                          </a:rPr>
                          <a:t>Relative</a:t>
                        </a:r>
                        <a:r>
                          <a:rPr lang="en-GB" sz="1400" b="1" baseline="0" dirty="0">
                            <a:solidFill>
                              <a:schemeClr val="bg1"/>
                            </a:solidFill>
                            <a:latin typeface="+mj-lt"/>
                          </a:rPr>
                          <a:t> risk</a:t>
                        </a:r>
                        <a:r>
                          <a:rPr lang="en-GB" sz="1400" b="1" dirty="0">
                            <a:solidFill>
                              <a:schemeClr val="bg1"/>
                            </a:solidFill>
                            <a:latin typeface="+mj-lt"/>
                          </a:rPr>
                          <a:t> (95% CI)</a:t>
                        </a:r>
                      </a:p>
                    </a:txBody>
                    <a:tcPr marL="60505" marR="60505" marT="18000" marB="18000" anchor="ctr" horzOverflow="overflow">
                      <a:lnL>
                        <a:noFill/>
                      </a:lnL>
                      <a:lnR>
                        <a:noFill/>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hMerge="1">
                    <a:txBody>
                      <a:bodyPr/>
                      <a:lstStyle/>
                      <a:p>
                        <a:endParaRPr lang="en-GB"/>
                      </a:p>
                    </a:txBody>
                    <a:tcPr/>
                  </a:tc>
                  <a:tc rowSpan="2">
                    <a:txBody>
                      <a:bodyPr/>
                      <a:lstStyle/>
                      <a:p>
                        <a:pPr algn="ctr"/>
                        <a:r>
                          <a:rPr lang="en-GB" sz="1400" b="1" dirty="0">
                            <a:solidFill>
                              <a:schemeClr val="bg1"/>
                            </a:solidFill>
                            <a:latin typeface="+mj-lt"/>
                          </a:rPr>
                          <a:t>p value</a:t>
                        </a:r>
                      </a:p>
                    </a:txBody>
                    <a:tcPr marL="60505" marR="60505" marT="18000" marB="18000" anchor="ctr" horzOverflow="overflow">
                      <a:lnL>
                        <a:noFill/>
                      </a:lnL>
                      <a:lnR>
                        <a:noFill/>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87487">
                  <a:tc vMerge="1">
                    <a:txBody>
                      <a:bodyPr/>
                      <a:lstStyle/>
                      <a:p>
                        <a:endParaRPr lang="en-GB"/>
                      </a:p>
                    </a:txBody>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u="none" strike="noStrike" kern="1200" cap="none" normalizeH="0" baseline="0" dirty="0">
                            <a:ln>
                              <a:noFill/>
                            </a:ln>
                            <a:solidFill>
                              <a:schemeClr val="bg1"/>
                            </a:solidFill>
                            <a:effectLst/>
                            <a:latin typeface="+mj-lt"/>
                            <a:ea typeface="+mn-ea"/>
                            <a:cs typeface="+mn-cs"/>
                          </a:rPr>
                          <a:t>n/N (%)</a:t>
                        </a:r>
                        <a:endParaRPr lang="en-GB" sz="1400" b="1" kern="1200" dirty="0">
                          <a:solidFill>
                            <a:schemeClr val="bg1"/>
                          </a:solidFill>
                          <a:latin typeface="+mj-lt"/>
                          <a:ea typeface="+mn-ea"/>
                          <a:cs typeface="+mn-cs"/>
                        </a:endParaRPr>
                      </a:p>
                    </a:txBody>
                    <a:tcPr marL="60505" marR="60505" marT="18000" marB="18000"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gridSpan="2" vMerge="1">
                    <a:txBody>
                      <a:bodyPr/>
                      <a:lstStyle/>
                      <a:p>
                        <a:pPr algn="ctr"/>
                        <a:endParaRPr lang="en-GB" sz="1600" b="1" dirty="0">
                          <a:solidFill>
                            <a:schemeClr val="bg1"/>
                          </a:solidFill>
                          <a:latin typeface="+mj-lt"/>
                        </a:endParaRPr>
                      </a:p>
                    </a:txBody>
                    <a:tcPr marL="60505" marR="60505" marT="18000" marB="18000" anchor="ctr" horzOverflow="overflow">
                      <a:lnL>
                        <a:noFill/>
                      </a:lnL>
                      <a:lnR>
                        <a:noFill/>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vMerge="1">
                    <a:txBody>
                      <a:bodyPr/>
                      <a:lstStyle/>
                      <a:p>
                        <a:endParaRPr lang="en-GB"/>
                      </a:p>
                    </a:txBody>
                    <a:tcPr/>
                  </a:tc>
                  <a:tc vMerge="1">
                    <a:txBody>
                      <a:bodyPr/>
                      <a:lstStyle/>
                      <a:p>
                        <a:pPr algn="ctr"/>
                        <a:endParaRPr lang="en-GB" sz="1600" b="1" dirty="0">
                          <a:solidFill>
                            <a:schemeClr val="bg1"/>
                          </a:solidFill>
                          <a:latin typeface="+mj-lt"/>
                        </a:endParaRPr>
                      </a:p>
                    </a:txBody>
                    <a:tcPr marL="60505" marR="60505" marT="18000" marB="18000" anchor="ctr" horzOverflow="overflow">
                      <a:lnL>
                        <a:noFill/>
                      </a:lnL>
                      <a:lnR>
                        <a:noFill/>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18800">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600" b="1" baseline="0" dirty="0">
                            <a:solidFill>
                              <a:schemeClr val="accent5"/>
                            </a:solidFill>
                            <a:latin typeface="+mj-lt"/>
                          </a:rPr>
                          <a:t>Endpoint</a:t>
                        </a:r>
                        <a:endParaRPr lang="en-GB" sz="1600" b="1" baseline="30000" dirty="0">
                          <a:solidFill>
                            <a:schemeClr val="accent5"/>
                          </a:solidFill>
                          <a:latin typeface="+mj-lt"/>
                        </a:endParaRPr>
                      </a:p>
                    </a:txBody>
                    <a:tcPr marL="60505" marR="60505" marT="18000" marB="18000" anchor="b" horzOverflow="overflow">
                      <a:lnT w="19050" cap="flat" cmpd="sng" algn="ctr">
                        <a:solidFill>
                          <a:schemeClr val="tx2"/>
                        </a:solidFill>
                        <a:prstDash val="solid"/>
                        <a:round/>
                        <a:headEnd type="none" w="med" len="med"/>
                        <a:tailEnd type="none" w="med" len="med"/>
                      </a:lnT>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accent5"/>
                          </a:solidFill>
                          <a:effectLst/>
                          <a:latin typeface="+mj-lt"/>
                          <a:cs typeface="Arial" charset="0"/>
                        </a:endParaRPr>
                      </a:p>
                    </a:txBody>
                    <a:tcPr marL="60505" marR="60505" marT="18000" marB="18000" anchor="ctr" horzOverflow="overflow">
                      <a:lnT w="19050" cap="flat" cmpd="sng" algn="ctr">
                        <a:solidFill>
                          <a:schemeClr val="tx2"/>
                        </a:solidFill>
                        <a:prstDash val="solid"/>
                        <a:round/>
                        <a:headEnd type="none" w="med" len="med"/>
                        <a:tailEnd type="none" w="med" len="med"/>
                      </a:lnT>
                    </a:tcPr>
                  </a:tc>
                  <a:tc>
                    <a:txBody>
                      <a:bodyPr/>
                      <a:lstStyle/>
                      <a:p>
                        <a:endParaRPr lang="en-GB" dirty="0">
                          <a:solidFill>
                            <a:schemeClr val="accent5"/>
                          </a:solidFill>
                        </a:endParaRPr>
                      </a:p>
                    </a:txBody>
                    <a:tcPr marL="60505" marR="60505" marT="18000" marB="18000" anchor="ctr" horzOverflow="overflow">
                      <a:lnT w="19050" cap="flat" cmpd="sng" algn="ctr">
                        <a:solidFill>
                          <a:schemeClr val="tx2"/>
                        </a:solidFill>
                        <a:prstDash val="solid"/>
                        <a:round/>
                        <a:headEnd type="none" w="med" len="med"/>
                        <a:tailEnd type="none" w="med" len="med"/>
                      </a:lnT>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accent5"/>
                          </a:solidFill>
                          <a:effectLst/>
                          <a:latin typeface="+mj-lt"/>
                          <a:cs typeface="Arial" charset="0"/>
                        </a:endParaRPr>
                      </a:p>
                    </a:txBody>
                    <a:tcPr marL="60505" marR="60505" marT="18000" marB="18000" anchor="ctr" horzOverflow="overflow">
                      <a:lnT w="19050"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accent5"/>
                          </a:solidFill>
                          <a:effectLst/>
                          <a:latin typeface="+mj-lt"/>
                          <a:cs typeface="Arial" charset="0"/>
                        </a:endParaRPr>
                      </a:p>
                    </a:txBody>
                    <a:tcPr marL="60505" marR="60505" marT="18000" marB="18000" anchor="ctr" horzOverflow="overflow">
                      <a:lnT w="19050"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accent5"/>
                          </a:solidFill>
                          <a:effectLst/>
                          <a:latin typeface="+mj-lt"/>
                          <a:cs typeface="Arial" charset="0"/>
                        </a:endParaRPr>
                      </a:p>
                    </a:txBody>
                    <a:tcPr marL="60505" marR="60505" marT="18000" marB="18000" anchor="ctr" horzOverflow="overflow">
                      <a:lnT w="19050"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002"/>
                    </a:ext>
                  </a:extLst>
                </a:tr>
                <a:tr h="720000">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600" b="1" i="0" u="none" strike="noStrike" kern="1200" cap="none" normalizeH="0" baseline="0" dirty="0">
                            <a:ln>
                              <a:noFill/>
                            </a:ln>
                            <a:solidFill>
                              <a:schemeClr val="accent5"/>
                            </a:solidFill>
                            <a:effectLst/>
                            <a:latin typeface="+mn-lt"/>
                            <a:ea typeface="+mn-ea"/>
                            <a:cs typeface="+mn-cs"/>
                          </a:rPr>
                          <a:t>Normalised blood glucose (OGTT 2-hour glucose &lt;7.8 </a:t>
                        </a:r>
                        <a:r>
                          <a:rPr kumimoji="0" lang="en-GB" sz="1600" b="1" i="0" u="none" strike="noStrike" kern="1200" cap="none" normalizeH="0" baseline="0" dirty="0" err="1">
                            <a:ln>
                              <a:noFill/>
                            </a:ln>
                            <a:solidFill>
                              <a:schemeClr val="accent5"/>
                            </a:solidFill>
                            <a:effectLst/>
                            <a:latin typeface="+mn-lt"/>
                            <a:ea typeface="+mn-ea"/>
                            <a:cs typeface="+mn-cs"/>
                          </a:rPr>
                          <a:t>mmol</a:t>
                        </a:r>
                        <a:r>
                          <a:rPr kumimoji="0" lang="en-GB" sz="1600" b="1" i="0" u="none" strike="noStrike" kern="1200" cap="none" normalizeH="0" baseline="0" dirty="0">
                            <a:ln>
                              <a:noFill/>
                            </a:ln>
                            <a:solidFill>
                              <a:schemeClr val="accent5"/>
                            </a:solidFill>
                            <a:effectLst/>
                            <a:latin typeface="+mn-lt"/>
                            <a:ea typeface="+mn-ea"/>
                            <a:cs typeface="+mn-cs"/>
                          </a:rPr>
                          <a:t>/L)</a:t>
                        </a:r>
                      </a:p>
                    </a:txBody>
                    <a:tcPr marL="60505" marR="60505" marT="18000" marB="18000" anchor="ctr" horzOverflow="overflow">
                      <a:solidFill>
                        <a:srgbClr val="D5DEEF"/>
                      </a:solidFill>
                    </a:tcPr>
                  </a:tc>
                  <a:tc>
                    <a:txBody>
                      <a:bodyPr/>
                      <a:lstStyle/>
                      <a:p>
                        <a:pPr algn="ctr"/>
                        <a:r>
                          <a:rPr lang="en-GB" sz="1600" b="0" dirty="0">
                            <a:solidFill>
                              <a:schemeClr val="accent5"/>
                            </a:solidFill>
                            <a:latin typeface="+mj-lt"/>
                          </a:rPr>
                          <a:t>179/413 (43.3)</a:t>
                        </a:r>
                      </a:p>
                    </a:txBody>
                    <a:tcPr marL="60505" marR="60505" marT="18000" marB="18000" anchor="ctr" horzOverflow="overflow">
                      <a:solidFill>
                        <a:srgbClr val="D5DEEF"/>
                      </a:solid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kumimoji="0" lang="en-GB" altLang="en-US" sz="1600" b="0" i="0" u="none" strike="noStrike" kern="1200" cap="none" spc="0" normalizeH="0" baseline="0" noProof="0" dirty="0">
                            <a:ln>
                              <a:noFill/>
                            </a:ln>
                            <a:solidFill>
                              <a:schemeClr val="accent5"/>
                            </a:solidFill>
                            <a:effectLst/>
                            <a:uLnTx/>
                            <a:uFillTx/>
                            <a:latin typeface="+mj-lt"/>
                            <a:ea typeface="+mn-ea"/>
                            <a:cs typeface="Arial" charset="0"/>
                          </a:rPr>
                          <a:t>230/443 (51.9)</a:t>
                        </a:r>
                      </a:p>
                    </a:txBody>
                    <a:tcPr marL="60505" marR="60505" marT="18000" marB="18000" anchor="ctr" horzOverflow="overflow">
                      <a:lnR w="12700" cap="flat" cmpd="sng" algn="ctr">
                        <a:noFill/>
                        <a:prstDash val="solid"/>
                        <a:round/>
                        <a:headEnd type="none" w="med" len="med"/>
                        <a:tailEnd type="none" w="med" len="med"/>
                      </a:lnR>
                      <a:solidFill>
                        <a:srgbClr val="D5DEEF"/>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accent5"/>
                          </a:solidFill>
                          <a:effectLst/>
                          <a:latin typeface="+mj-lt"/>
                          <a:cs typeface="Arial" charset="0"/>
                        </a:endParaRPr>
                      </a:p>
                    </a:txBody>
                    <a:tcPr marL="60505" marR="60505"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D5DEEF"/>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600" b="1" i="0" u="none" strike="noStrike" cap="none" normalizeH="0" baseline="0" dirty="0">
                            <a:ln>
                              <a:noFill/>
                            </a:ln>
                            <a:solidFill>
                              <a:schemeClr val="accent5"/>
                            </a:solidFill>
                            <a:effectLst/>
                            <a:latin typeface="+mj-lt"/>
                            <a:cs typeface="Arial" charset="0"/>
                          </a:rPr>
                          <a:t>1.20 </a:t>
                        </a:r>
                        <a:br>
                          <a:rPr kumimoji="0" lang="en-GB" altLang="en-US" sz="1600" b="1" i="0" u="none" strike="noStrike" cap="none" normalizeH="0" baseline="0" dirty="0">
                            <a:ln>
                              <a:noFill/>
                            </a:ln>
                            <a:solidFill>
                              <a:schemeClr val="accent5"/>
                            </a:solidFill>
                            <a:effectLst/>
                            <a:latin typeface="+mj-lt"/>
                            <a:cs typeface="Arial" charset="0"/>
                          </a:rPr>
                        </a:br>
                        <a:r>
                          <a:rPr kumimoji="0" lang="en-GB" altLang="en-US" sz="1400" b="1" i="0" u="none" strike="noStrike" cap="none" normalizeH="0" baseline="0" dirty="0">
                            <a:ln>
                              <a:noFill/>
                            </a:ln>
                            <a:solidFill>
                              <a:schemeClr val="accent5"/>
                            </a:solidFill>
                            <a:effectLst/>
                            <a:latin typeface="+mj-lt"/>
                            <a:cs typeface="Arial" charset="0"/>
                          </a:rPr>
                          <a:t>(1.04 to 1.38)</a:t>
                        </a:r>
                        <a:endParaRPr kumimoji="0" lang="en-GB" altLang="en-US" sz="1600" b="1" i="0" u="none" strike="noStrike" cap="none" normalizeH="0" baseline="0" dirty="0">
                          <a:ln>
                            <a:noFill/>
                          </a:ln>
                          <a:solidFill>
                            <a:schemeClr val="accent5"/>
                          </a:solidFill>
                          <a:effectLst/>
                          <a:latin typeface="+mj-lt"/>
                          <a:cs typeface="Arial" charset="0"/>
                        </a:endParaRPr>
                      </a:p>
                    </a:txBody>
                    <a:tcPr marL="60505" marR="60505" marT="18000" marB="18000" anchor="ctr" horzOverflow="overflow">
                      <a:lnL w="12700"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D5DEEF"/>
                      </a:solidFill>
                    </a:tcPr>
                  </a:tc>
                  <a:tc>
                    <a:txBody>
                      <a:bodyPr/>
                      <a:lstStyle/>
                      <a:p>
                        <a:pPr marL="0" marR="0" lvl="0" indent="0" algn="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i="0" u="none" strike="noStrike" cap="none" normalizeH="0" baseline="0" dirty="0">
                            <a:ln>
                              <a:noFill/>
                            </a:ln>
                            <a:solidFill>
                              <a:schemeClr val="accent5"/>
                            </a:solidFill>
                            <a:effectLst/>
                            <a:latin typeface="+mj-lt"/>
                            <a:cs typeface="Arial" charset="0"/>
                          </a:rPr>
                          <a:t>0.012</a:t>
                        </a:r>
                      </a:p>
                    </a:txBody>
                    <a:tcPr marL="60505" marR="60505" marT="18000" marB="18000" anchor="ctr" horzOverflow="overflow">
                      <a:lnL w="12700" cap="flat" cmpd="sng" algn="ctr">
                        <a:noFill/>
                        <a:prstDash val="solid"/>
                        <a:round/>
                        <a:headEnd type="none" w="med" len="med"/>
                        <a:tailEnd type="none" w="med" len="med"/>
                      </a:lnL>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D5DEEF"/>
                      </a:solidFill>
                    </a:tcPr>
                  </a:tc>
                  <a:extLst>
                    <a:ext uri="{0D108BD9-81ED-4DB2-BD59-A6C34878D82A}">
                      <a16:rowId xmlns:a16="http://schemas.microsoft.com/office/drawing/2014/main" val="10003"/>
                    </a:ext>
                  </a:extLst>
                </a:tr>
                <a:tr h="720000">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600" b="0" i="0" u="none" strike="noStrike" kern="1200" cap="none" normalizeH="0" baseline="0" dirty="0">
                            <a:ln>
                              <a:noFill/>
                            </a:ln>
                            <a:solidFill>
                              <a:schemeClr val="accent5"/>
                            </a:solidFill>
                            <a:effectLst/>
                            <a:latin typeface="+mn-lt"/>
                            <a:ea typeface="+mn-ea"/>
                            <a:cs typeface="+mn-cs"/>
                          </a:rPr>
                          <a:t>Reported use of </a:t>
                        </a:r>
                        <a:br>
                          <a:rPr kumimoji="0" lang="en-GB" sz="1600" b="0" i="0" u="none" strike="noStrike" kern="1200" cap="none" normalizeH="0" baseline="0" dirty="0">
                            <a:ln>
                              <a:noFill/>
                            </a:ln>
                            <a:solidFill>
                              <a:schemeClr val="accent5"/>
                            </a:solidFill>
                            <a:effectLst/>
                            <a:latin typeface="+mn-lt"/>
                            <a:ea typeface="+mn-ea"/>
                            <a:cs typeface="+mn-cs"/>
                          </a:rPr>
                        </a:br>
                        <a:r>
                          <a:rPr kumimoji="0" lang="en-GB" sz="1600" b="0" i="0" u="none" strike="noStrike" kern="1200" cap="none" normalizeH="0" baseline="0" dirty="0">
                            <a:ln>
                              <a:noFill/>
                            </a:ln>
                            <a:solidFill>
                              <a:schemeClr val="accent5"/>
                            </a:solidFill>
                            <a:effectLst/>
                            <a:latin typeface="+mn-lt"/>
                            <a:ea typeface="+mn-ea"/>
                            <a:cs typeface="+mn-cs"/>
                          </a:rPr>
                          <a:t>anti-diabetic drugs</a:t>
                        </a:r>
                      </a:p>
                    </a:txBody>
                    <a:tcPr marL="60505" marR="60505" marT="18000" marB="18000" anchor="ctr" horzOverflow="overflow">
                      <a:solidFill>
                        <a:srgbClr val="EBEFF7"/>
                      </a:solidFill>
                    </a:tcPr>
                  </a:tc>
                  <a:tc>
                    <a:txBody>
                      <a:bodyPr/>
                      <a:lstStyle/>
                      <a:p>
                        <a:pPr algn="ctr"/>
                        <a:r>
                          <a:rPr lang="en-GB" sz="1600" b="0" dirty="0">
                            <a:solidFill>
                              <a:schemeClr val="accent5"/>
                            </a:solidFill>
                            <a:latin typeface="+mj-lt"/>
                          </a:rPr>
                          <a:t>16/503 (3.2)</a:t>
                        </a:r>
                      </a:p>
                    </a:txBody>
                    <a:tcPr marL="60505" marR="60505" marT="18000" marB="18000" anchor="ctr" horzOverflow="overflow">
                      <a:solidFill>
                        <a:srgbClr val="EBEFF7"/>
                      </a:solid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kumimoji="0" lang="en-GB" altLang="en-US" sz="1600" b="0" i="0" u="none" strike="noStrike" kern="1200" cap="none" spc="0" normalizeH="0" baseline="0" noProof="0" dirty="0">
                            <a:ln>
                              <a:noFill/>
                            </a:ln>
                            <a:solidFill>
                              <a:schemeClr val="accent5"/>
                            </a:solidFill>
                            <a:effectLst/>
                            <a:uLnTx/>
                            <a:uFillTx/>
                            <a:latin typeface="+mj-lt"/>
                            <a:ea typeface="+mn-ea"/>
                            <a:cs typeface="Arial" charset="0"/>
                          </a:rPr>
                          <a:t>20/504 (4.0)</a:t>
                        </a:r>
                      </a:p>
                    </a:txBody>
                    <a:tcPr marL="60505" marR="60505" marT="18000" marB="18000" anchor="ctr" horzOverflow="overflow">
                      <a:lnR w="12700" cap="flat" cmpd="sng" algn="ctr">
                        <a:noFill/>
                        <a:prstDash val="solid"/>
                        <a:round/>
                        <a:headEnd type="none" w="med" len="med"/>
                        <a:tailEnd type="none" w="med" len="med"/>
                      </a:lnR>
                      <a:solidFill>
                        <a:srgbClr val="EBEFF7"/>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accent5"/>
                          </a:solidFill>
                          <a:effectLst/>
                          <a:latin typeface="+mj-lt"/>
                          <a:cs typeface="Arial" charset="0"/>
                        </a:endParaRPr>
                      </a:p>
                    </a:txBody>
                    <a:tcPr marL="60505" marR="60505"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EBEFF7"/>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600" b="0" i="0" u="none" strike="noStrike" cap="none" normalizeH="0" baseline="0" dirty="0">
                            <a:ln>
                              <a:noFill/>
                            </a:ln>
                            <a:solidFill>
                              <a:schemeClr val="accent5"/>
                            </a:solidFill>
                            <a:effectLst/>
                            <a:latin typeface="+mj-lt"/>
                            <a:cs typeface="Arial" charset="0"/>
                          </a:rPr>
                          <a:t>1.25 </a:t>
                        </a:r>
                        <a:br>
                          <a:rPr kumimoji="0" lang="en-GB" altLang="en-US" sz="1600" b="0" i="0" u="none" strike="noStrike" cap="none" normalizeH="0" baseline="0" dirty="0">
                            <a:ln>
                              <a:noFill/>
                            </a:ln>
                            <a:solidFill>
                              <a:schemeClr val="accent5"/>
                            </a:solidFill>
                            <a:effectLst/>
                            <a:latin typeface="+mj-lt"/>
                            <a:cs typeface="Arial" charset="0"/>
                          </a:rPr>
                        </a:br>
                        <a:r>
                          <a:rPr kumimoji="0" lang="en-GB" altLang="en-US" sz="1600" b="0" i="0" u="none" strike="noStrike" cap="none" normalizeH="0" baseline="0" dirty="0">
                            <a:ln>
                              <a:noFill/>
                            </a:ln>
                            <a:solidFill>
                              <a:schemeClr val="accent5"/>
                            </a:solidFill>
                            <a:effectLst/>
                            <a:latin typeface="+mj-lt"/>
                            <a:cs typeface="Arial" charset="0"/>
                          </a:rPr>
                          <a:t>(0.65 to 2.38)</a:t>
                        </a:r>
                      </a:p>
                    </a:txBody>
                    <a:tcPr marL="60505" marR="60505" marT="18000" marB="18000" anchor="ctr" horzOverflow="overflow">
                      <a:lnL w="12700"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EBEFF7"/>
                      </a:solidFill>
                    </a:tcPr>
                  </a:tc>
                  <a:tc>
                    <a:txBody>
                      <a:bodyPr/>
                      <a:lstStyle/>
                      <a:p>
                        <a:pPr marL="0" marR="0" lvl="0" indent="0" algn="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600" b="0" i="0" u="none" strike="noStrike" cap="none" normalizeH="0" baseline="0" dirty="0">
                            <a:ln>
                              <a:noFill/>
                            </a:ln>
                            <a:solidFill>
                              <a:schemeClr val="accent5"/>
                            </a:solidFill>
                            <a:effectLst/>
                            <a:latin typeface="+mj-lt"/>
                            <a:cs typeface="Arial" charset="0"/>
                          </a:rPr>
                          <a:t>0.50</a:t>
                        </a:r>
                      </a:p>
                    </a:txBody>
                    <a:tcPr marL="60505" marR="60505" marT="18000" marB="18000" anchor="ctr" horzOverflow="overflow">
                      <a:lnL w="12700" cap="flat" cmpd="sng" algn="ctr">
                        <a:noFill/>
                        <a:prstDash val="solid"/>
                        <a:round/>
                        <a:headEnd type="none" w="med" len="med"/>
                        <a:tailEnd type="none" w="med" len="med"/>
                      </a:lnL>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EBEFF7"/>
                      </a:solidFill>
                    </a:tcPr>
                  </a:tc>
                  <a:extLst>
                    <a:ext uri="{0D108BD9-81ED-4DB2-BD59-A6C34878D82A}">
                      <a16:rowId xmlns:a16="http://schemas.microsoft.com/office/drawing/2014/main" val="10004"/>
                    </a:ext>
                  </a:extLst>
                </a:tr>
                <a:tr h="720000">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600" b="0" i="0" u="none" strike="noStrike" kern="1200" cap="none" normalizeH="0" baseline="0" dirty="0">
                            <a:ln>
                              <a:noFill/>
                            </a:ln>
                            <a:solidFill>
                              <a:schemeClr val="accent5"/>
                            </a:solidFill>
                            <a:effectLst/>
                            <a:latin typeface="+mn-lt"/>
                            <a:ea typeface="+mn-ea"/>
                            <a:cs typeface="+mn-cs"/>
                          </a:rPr>
                          <a:t>Compliant with </a:t>
                        </a:r>
                        <a:br>
                          <a:rPr kumimoji="0" lang="en-GB" sz="1600" b="0" i="0" u="none" strike="noStrike" kern="1200" cap="none" normalizeH="0" baseline="0" dirty="0">
                            <a:ln>
                              <a:noFill/>
                            </a:ln>
                            <a:solidFill>
                              <a:schemeClr val="accent5"/>
                            </a:solidFill>
                            <a:effectLst/>
                            <a:latin typeface="+mn-lt"/>
                            <a:ea typeface="+mn-ea"/>
                            <a:cs typeface="+mn-cs"/>
                          </a:rPr>
                        </a:br>
                        <a:r>
                          <a:rPr kumimoji="0" lang="en-GB" sz="1600" b="0" i="0" u="none" strike="noStrike" kern="1200" cap="none" normalizeH="0" baseline="0" dirty="0">
                            <a:ln>
                              <a:noFill/>
                            </a:ln>
                            <a:solidFill>
                              <a:schemeClr val="accent5"/>
                            </a:solidFill>
                            <a:effectLst/>
                            <a:latin typeface="+mn-lt"/>
                            <a:ea typeface="+mn-ea"/>
                            <a:cs typeface="+mn-cs"/>
                          </a:rPr>
                          <a:t>lifestyle program</a:t>
                        </a:r>
                      </a:p>
                    </a:txBody>
                    <a:tcPr marL="60505" marR="60505" marT="18000" marB="18000" anchor="ctr" horzOverflow="overflow">
                      <a:solidFill>
                        <a:srgbClr val="D5DEEF"/>
                      </a:solidFill>
                    </a:tcPr>
                  </a:tc>
                  <a:tc>
                    <a:txBody>
                      <a:bodyPr/>
                      <a:lstStyle/>
                      <a:p>
                        <a:pPr algn="ctr"/>
                        <a:r>
                          <a:rPr lang="en-GB" sz="1600" b="0" dirty="0">
                            <a:solidFill>
                              <a:schemeClr val="accent5"/>
                            </a:solidFill>
                            <a:latin typeface="+mj-lt"/>
                          </a:rPr>
                          <a:t>132/471 (28.0)</a:t>
                        </a:r>
                      </a:p>
                    </a:txBody>
                    <a:tcPr marL="60505" marR="60505" marT="18000" marB="18000" anchor="ctr" horzOverflow="overflow">
                      <a:solidFill>
                        <a:srgbClr val="D5DEEF"/>
                      </a:solid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kumimoji="0" lang="en-GB" altLang="en-US" sz="1600" b="0" i="0" u="none" strike="noStrike" kern="1200" cap="none" spc="0" normalizeH="0" baseline="0" noProof="0" dirty="0">
                            <a:ln>
                              <a:noFill/>
                            </a:ln>
                            <a:solidFill>
                              <a:schemeClr val="accent5"/>
                            </a:solidFill>
                            <a:effectLst/>
                            <a:uLnTx/>
                            <a:uFillTx/>
                            <a:latin typeface="+mj-lt"/>
                            <a:ea typeface="+mn-ea"/>
                            <a:cs typeface="Arial" charset="0"/>
                          </a:rPr>
                          <a:t>144/480 (30.0)</a:t>
                        </a:r>
                      </a:p>
                    </a:txBody>
                    <a:tcPr marL="60505" marR="60505" marT="18000" marB="18000" anchor="ctr" horzOverflow="overflow">
                      <a:lnR w="12700" cap="flat" cmpd="sng" algn="ctr">
                        <a:noFill/>
                        <a:prstDash val="solid"/>
                        <a:round/>
                        <a:headEnd type="none" w="med" len="med"/>
                        <a:tailEnd type="none" w="med" len="med"/>
                      </a:lnR>
                      <a:solidFill>
                        <a:srgbClr val="D5DEEF"/>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accent5"/>
                          </a:solidFill>
                          <a:effectLst/>
                          <a:latin typeface="+mj-lt"/>
                          <a:cs typeface="Arial" charset="0"/>
                        </a:endParaRPr>
                      </a:p>
                    </a:txBody>
                    <a:tcPr marL="60505" marR="60505"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D5DEEF"/>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600" b="0" i="0" u="none" strike="noStrike" cap="none" normalizeH="0" baseline="0" dirty="0">
                            <a:ln>
                              <a:noFill/>
                            </a:ln>
                            <a:solidFill>
                              <a:schemeClr val="accent5"/>
                            </a:solidFill>
                            <a:effectLst/>
                            <a:latin typeface="+mj-lt"/>
                            <a:cs typeface="Arial" charset="0"/>
                          </a:rPr>
                          <a:t>1.07 </a:t>
                        </a:r>
                        <a:br>
                          <a:rPr kumimoji="0" lang="en-GB" altLang="en-US" sz="1600" b="0" i="0" u="none" strike="noStrike" cap="none" normalizeH="0" baseline="0" dirty="0">
                            <a:ln>
                              <a:noFill/>
                            </a:ln>
                            <a:solidFill>
                              <a:schemeClr val="accent5"/>
                            </a:solidFill>
                            <a:effectLst/>
                            <a:latin typeface="+mj-lt"/>
                            <a:cs typeface="Arial" charset="0"/>
                          </a:rPr>
                        </a:br>
                        <a:r>
                          <a:rPr kumimoji="0" lang="en-GB" altLang="en-US" sz="1600" b="0" i="0" u="none" strike="noStrike" cap="none" normalizeH="0" baseline="0" dirty="0">
                            <a:ln>
                              <a:noFill/>
                            </a:ln>
                            <a:solidFill>
                              <a:schemeClr val="accent5"/>
                            </a:solidFill>
                            <a:effectLst/>
                            <a:latin typeface="+mj-lt"/>
                            <a:cs typeface="Arial" charset="0"/>
                          </a:rPr>
                          <a:t>(0.88 to 1.31)</a:t>
                        </a:r>
                      </a:p>
                    </a:txBody>
                    <a:tcPr marL="60505" marR="60505" marT="18000" marB="18000" anchor="ctr" horzOverflow="overflow">
                      <a:lnL w="12700"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D5DEEF"/>
                      </a:solidFill>
                    </a:tcPr>
                  </a:tc>
                  <a:tc>
                    <a:txBody>
                      <a:bodyPr/>
                      <a:lstStyle/>
                      <a:p>
                        <a:pPr marL="0" marR="0" lvl="0" indent="0" algn="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600" b="0" i="0" u="none" strike="noStrike" cap="none" normalizeH="0" baseline="0" dirty="0">
                            <a:ln>
                              <a:noFill/>
                            </a:ln>
                            <a:solidFill>
                              <a:schemeClr val="accent5"/>
                            </a:solidFill>
                            <a:effectLst/>
                            <a:latin typeface="+mj-lt"/>
                            <a:cs typeface="Arial" charset="0"/>
                          </a:rPr>
                          <a:t>0.50</a:t>
                        </a:r>
                      </a:p>
                    </a:txBody>
                    <a:tcPr marL="60505" marR="60505" marT="18000" marB="18000" anchor="ctr" horzOverflow="overflow">
                      <a:lnL w="12700" cap="flat" cmpd="sng" algn="ctr">
                        <a:noFill/>
                        <a:prstDash val="solid"/>
                        <a:round/>
                        <a:headEnd type="none" w="med" len="med"/>
                        <a:tailEnd type="none" w="med" len="med"/>
                      </a:lnL>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D5DEEF"/>
                      </a:solidFill>
                    </a:tcPr>
                  </a:tc>
                  <a:extLst>
                    <a:ext uri="{0D108BD9-81ED-4DB2-BD59-A6C34878D82A}">
                      <a16:rowId xmlns:a16="http://schemas.microsoft.com/office/drawing/2014/main" val="10005"/>
                    </a:ext>
                  </a:extLst>
                </a:tr>
                <a:tr h="720000">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600" b="0" i="0" u="none" strike="noStrike" kern="1200" cap="none" normalizeH="0" baseline="0" dirty="0">
                            <a:ln>
                              <a:noFill/>
                            </a:ln>
                            <a:solidFill>
                              <a:schemeClr val="accent5"/>
                            </a:solidFill>
                            <a:effectLst/>
                            <a:latin typeface="+mn-lt"/>
                            <a:ea typeface="+mn-ea"/>
                            <a:cs typeface="+mn-cs"/>
                          </a:rPr>
                          <a:t>Achieved sufficient</a:t>
                        </a:r>
                        <a:br>
                          <a:rPr kumimoji="0" lang="en-GB" sz="1600" b="0" i="0" u="none" strike="noStrike" kern="1200" cap="none" normalizeH="0" baseline="0" dirty="0">
                            <a:ln>
                              <a:noFill/>
                            </a:ln>
                            <a:solidFill>
                              <a:schemeClr val="accent5"/>
                            </a:solidFill>
                            <a:effectLst/>
                            <a:latin typeface="+mn-lt"/>
                            <a:ea typeface="+mn-ea"/>
                            <a:cs typeface="+mn-cs"/>
                          </a:rPr>
                        </a:br>
                        <a:r>
                          <a:rPr kumimoji="0" lang="en-GB" sz="1600" b="0" i="0" u="none" strike="noStrike" kern="1200" cap="none" normalizeH="0" baseline="0" dirty="0">
                            <a:ln>
                              <a:noFill/>
                            </a:ln>
                            <a:solidFill>
                              <a:schemeClr val="accent5"/>
                            </a:solidFill>
                            <a:effectLst/>
                            <a:latin typeface="+mn-lt"/>
                            <a:ea typeface="+mn-ea"/>
                            <a:cs typeface="+mn-cs"/>
                          </a:rPr>
                          <a:t>weekly exercise</a:t>
                        </a:r>
                      </a:p>
                    </a:txBody>
                    <a:tcPr marL="60505" marR="60505" marT="18000" marB="18000" anchor="ctr" horzOverflow="overflow">
                      <a:lnB w="19050" cap="flat" cmpd="sng" algn="ctr">
                        <a:solidFill>
                          <a:schemeClr val="tx2"/>
                        </a:solidFill>
                        <a:prstDash val="solid"/>
                        <a:round/>
                        <a:headEnd type="none" w="med" len="med"/>
                        <a:tailEnd type="none" w="med" len="med"/>
                      </a:lnB>
                      <a:solidFill>
                        <a:srgbClr val="EBEFF7"/>
                      </a:solidFill>
                    </a:tcPr>
                  </a:tc>
                  <a:tc>
                    <a:txBody>
                      <a:bodyPr/>
                      <a:lstStyle/>
                      <a:p>
                        <a:pPr algn="ctr"/>
                        <a:r>
                          <a:rPr lang="en-GB" sz="1600" b="0" dirty="0">
                            <a:solidFill>
                              <a:schemeClr val="accent5"/>
                            </a:solidFill>
                            <a:latin typeface="+mj-lt"/>
                          </a:rPr>
                          <a:t>280/398 (70.4)</a:t>
                        </a:r>
                      </a:p>
                    </a:txBody>
                    <a:tcPr marL="60505" marR="60505" marT="18000" marB="18000" anchor="ctr" horzOverflow="overflow">
                      <a:lnB w="19050" cap="flat" cmpd="sng" algn="ctr">
                        <a:solidFill>
                          <a:schemeClr val="tx2"/>
                        </a:solidFill>
                        <a:prstDash val="solid"/>
                        <a:round/>
                        <a:headEnd type="none" w="med" len="med"/>
                        <a:tailEnd type="none" w="med" len="med"/>
                      </a:lnB>
                      <a:solidFill>
                        <a:srgbClr val="EBEFF7"/>
                      </a:solid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kumimoji="0" lang="en-GB" altLang="en-US" sz="1600" b="0" i="0" u="none" strike="noStrike" kern="1200" cap="none" spc="0" normalizeH="0" baseline="0" noProof="0" dirty="0">
                            <a:ln>
                              <a:noFill/>
                            </a:ln>
                            <a:solidFill>
                              <a:schemeClr val="accent5"/>
                            </a:solidFill>
                            <a:effectLst/>
                            <a:uLnTx/>
                            <a:uFillTx/>
                            <a:latin typeface="+mj-lt"/>
                            <a:ea typeface="+mn-ea"/>
                            <a:cs typeface="Arial" charset="0"/>
                          </a:rPr>
                          <a:t>293/434 (67.5)</a:t>
                        </a:r>
                      </a:p>
                    </a:txBody>
                    <a:tcPr marL="60505" marR="60505" marT="18000" marB="18000" anchor="ctr" horzOverflow="overflow">
                      <a:lnR w="12700" cap="flat" cmpd="sng" algn="ctr">
                        <a:noFill/>
                        <a:prstDash val="solid"/>
                        <a:round/>
                        <a:headEnd type="none" w="med" len="med"/>
                        <a:tailEnd type="none" w="med" len="med"/>
                      </a:lnR>
                      <a:lnB w="19050" cap="flat" cmpd="sng" algn="ctr">
                        <a:solidFill>
                          <a:schemeClr val="tx2"/>
                        </a:solidFill>
                        <a:prstDash val="solid"/>
                        <a:round/>
                        <a:headEnd type="none" w="med" len="med"/>
                        <a:tailEnd type="none" w="med" len="med"/>
                      </a:lnB>
                      <a:solidFill>
                        <a:srgbClr val="EBEFF7"/>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accent5"/>
                          </a:solidFill>
                          <a:effectLst/>
                          <a:latin typeface="+mj-lt"/>
                          <a:cs typeface="Arial" charset="0"/>
                        </a:endParaRPr>
                      </a:p>
                    </a:txBody>
                    <a:tcPr marL="60505" marR="60505"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EBEFF7"/>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600" b="0" i="0" u="none" strike="noStrike" cap="none" normalizeH="0" baseline="0" dirty="0">
                            <a:ln>
                              <a:noFill/>
                            </a:ln>
                            <a:solidFill>
                              <a:schemeClr val="accent5"/>
                            </a:solidFill>
                            <a:effectLst/>
                            <a:latin typeface="+mj-lt"/>
                            <a:cs typeface="Arial" charset="0"/>
                          </a:rPr>
                          <a:t>0.96 </a:t>
                        </a:r>
                        <a:br>
                          <a:rPr kumimoji="0" lang="en-GB" altLang="en-US" sz="1600" b="0" i="0" u="none" strike="noStrike" cap="none" normalizeH="0" baseline="0" dirty="0">
                            <a:ln>
                              <a:noFill/>
                            </a:ln>
                            <a:solidFill>
                              <a:schemeClr val="accent5"/>
                            </a:solidFill>
                            <a:effectLst/>
                            <a:latin typeface="+mj-lt"/>
                            <a:cs typeface="Arial" charset="0"/>
                          </a:rPr>
                        </a:br>
                        <a:r>
                          <a:rPr kumimoji="0" lang="en-GB" altLang="en-US" sz="1600" b="0" i="0" u="none" strike="noStrike" cap="none" normalizeH="0" baseline="0" dirty="0">
                            <a:ln>
                              <a:noFill/>
                            </a:ln>
                            <a:solidFill>
                              <a:schemeClr val="accent5"/>
                            </a:solidFill>
                            <a:effectLst/>
                            <a:latin typeface="+mj-lt"/>
                            <a:cs typeface="Arial" charset="0"/>
                          </a:rPr>
                          <a:t>(0.88 to 1.05)</a:t>
                        </a:r>
                      </a:p>
                    </a:txBody>
                    <a:tcPr marL="60505" marR="60505" marT="18000" marB="18000" anchor="ctr" horzOverflow="overflow">
                      <a:lnL w="12700"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EBEFF7"/>
                      </a:solidFill>
                    </a:tcPr>
                  </a:tc>
                  <a:tc>
                    <a:txBody>
                      <a:bodyPr/>
                      <a:lstStyle/>
                      <a:p>
                        <a:pPr marL="0" marR="0" lvl="0" indent="0" algn="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600" b="0" i="0" u="none" strike="noStrike" cap="none" normalizeH="0" baseline="0" dirty="0">
                            <a:ln>
                              <a:noFill/>
                            </a:ln>
                            <a:solidFill>
                              <a:schemeClr val="accent5"/>
                            </a:solidFill>
                            <a:effectLst/>
                            <a:latin typeface="+mj-lt"/>
                            <a:cs typeface="Arial" charset="0"/>
                          </a:rPr>
                          <a:t>0.38</a:t>
                        </a:r>
                      </a:p>
                    </a:txBody>
                    <a:tcPr marL="60505" marR="60505" marT="18000" marB="18000" anchor="ctr" horzOverflow="overflow">
                      <a:lnL w="12700" cap="flat" cmpd="sng" algn="ctr">
                        <a:noFill/>
                        <a:prstDash val="solid"/>
                        <a:round/>
                        <a:headEnd type="none" w="med" len="med"/>
                        <a:tailEnd type="none" w="med" len="med"/>
                      </a:lnL>
                      <a:lnT w="285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EBEFF7"/>
                      </a:solidFill>
                    </a:tcPr>
                  </a:tc>
                  <a:extLst>
                    <a:ext uri="{0D108BD9-81ED-4DB2-BD59-A6C34878D82A}">
                      <a16:rowId xmlns:a16="http://schemas.microsoft.com/office/drawing/2014/main" val="10006"/>
                    </a:ext>
                  </a:extLst>
                </a:tr>
              </a:tbl>
            </a:graphicData>
          </a:graphic>
        </p:graphicFrame>
        <p:grpSp>
          <p:nvGrpSpPr>
            <p:cNvPr id="42" name="Group 41">
              <a:extLst>
                <a:ext uri="{FF2B5EF4-FFF2-40B4-BE49-F238E27FC236}">
                  <a16:creationId xmlns:a16="http://schemas.microsoft.com/office/drawing/2014/main" id="{A6C9B17B-76CF-4CFC-A125-C1829722E143}"/>
                </a:ext>
              </a:extLst>
            </p:cNvPr>
            <p:cNvGrpSpPr/>
            <p:nvPr/>
          </p:nvGrpSpPr>
          <p:grpSpPr>
            <a:xfrm>
              <a:off x="4049721" y="1779810"/>
              <a:ext cx="2596567" cy="4050355"/>
              <a:chOff x="4623801" y="1943100"/>
              <a:chExt cx="2596567" cy="4050355"/>
            </a:xfrm>
          </p:grpSpPr>
          <p:graphicFrame>
            <p:nvGraphicFramePr>
              <p:cNvPr id="67" name="Chart 66">
                <a:extLst>
                  <a:ext uri="{FF2B5EF4-FFF2-40B4-BE49-F238E27FC236}">
                    <a16:creationId xmlns:a16="http://schemas.microsoft.com/office/drawing/2014/main" id="{FF00FF3B-7143-4506-AC54-AB060B58C0FD}"/>
                  </a:ext>
                </a:extLst>
              </p:cNvPr>
              <p:cNvGraphicFramePr/>
              <p:nvPr/>
            </p:nvGraphicFramePr>
            <p:xfrm>
              <a:off x="4623801" y="1943100"/>
              <a:ext cx="2596567" cy="3921834"/>
            </p:xfrm>
            <a:graphic>
              <a:graphicData uri="http://schemas.openxmlformats.org/drawingml/2006/chart">
                <c:chart xmlns:c="http://schemas.openxmlformats.org/drawingml/2006/chart" xmlns:r="http://schemas.openxmlformats.org/officeDocument/2006/relationships" r:id="rId4"/>
              </a:graphicData>
            </a:graphic>
          </p:graphicFrame>
          <p:grpSp>
            <p:nvGrpSpPr>
              <p:cNvPr id="68" name="Group 67">
                <a:extLst>
                  <a:ext uri="{FF2B5EF4-FFF2-40B4-BE49-F238E27FC236}">
                    <a16:creationId xmlns:a16="http://schemas.microsoft.com/office/drawing/2014/main" id="{1B3AF39D-57F2-4A15-B12C-F2A6B50530B8}"/>
                  </a:ext>
                </a:extLst>
              </p:cNvPr>
              <p:cNvGrpSpPr/>
              <p:nvPr/>
            </p:nvGrpSpPr>
            <p:grpSpPr>
              <a:xfrm>
                <a:off x="4746868" y="5715818"/>
                <a:ext cx="2463377" cy="277637"/>
                <a:chOff x="4963062" y="5461461"/>
                <a:chExt cx="2463377" cy="277637"/>
              </a:xfrm>
            </p:grpSpPr>
            <p:cxnSp>
              <p:nvCxnSpPr>
                <p:cNvPr id="71" name="Straight Arrow Connector 70">
                  <a:extLst>
                    <a:ext uri="{FF2B5EF4-FFF2-40B4-BE49-F238E27FC236}">
                      <a16:creationId xmlns:a16="http://schemas.microsoft.com/office/drawing/2014/main" id="{33B342A6-E968-4931-9D76-AB2EC71153D4}"/>
                    </a:ext>
                  </a:extLst>
                </p:cNvPr>
                <p:cNvCxnSpPr/>
                <p:nvPr/>
              </p:nvCxnSpPr>
              <p:spPr>
                <a:xfrm>
                  <a:off x="6409679" y="5461461"/>
                  <a:ext cx="464513" cy="0"/>
                </a:xfrm>
                <a:prstGeom prst="straightConnector1">
                  <a:avLst/>
                </a:prstGeom>
                <a:ln>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89446055-41F9-4E65-8776-433EB7B034AD}"/>
                    </a:ext>
                  </a:extLst>
                </p:cNvPr>
                <p:cNvCxnSpPr/>
                <p:nvPr/>
              </p:nvCxnSpPr>
              <p:spPr>
                <a:xfrm flipH="1">
                  <a:off x="5901723" y="5461461"/>
                  <a:ext cx="464513" cy="0"/>
                </a:xfrm>
                <a:prstGeom prst="straightConnector1">
                  <a:avLst/>
                </a:prstGeom>
                <a:ln>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C129A005-D605-4912-A67B-0003CDB1B860}"/>
                    </a:ext>
                  </a:extLst>
                </p:cNvPr>
                <p:cNvSpPr txBox="1"/>
                <p:nvPr/>
              </p:nvSpPr>
              <p:spPr>
                <a:xfrm>
                  <a:off x="6342488" y="5462099"/>
                  <a:ext cx="1083951" cy="276999"/>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Favours </a:t>
                  </a:r>
                  <a:r>
                    <a:rPr kumimoji="0" lang="en-GB" sz="1200" b="0" i="0" u="none" strike="noStrike" kern="1200" cap="none" spc="0" normalizeH="0" baseline="0" noProof="0" dirty="0" err="1">
                      <a:ln>
                        <a:noFill/>
                      </a:ln>
                      <a:solidFill>
                        <a:srgbClr val="000000"/>
                      </a:solidFill>
                      <a:effectLst/>
                      <a:uLnTx/>
                      <a:uFillTx/>
                      <a:latin typeface="Poppins Light"/>
                      <a:ea typeface="+mn-ea"/>
                      <a:cs typeface="+mn-cs"/>
                    </a:rPr>
                    <a:t>TTh</a:t>
                  </a:r>
                  <a:endParaRPr kumimoji="0" lang="en-GB" sz="12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74" name="TextBox 73">
                  <a:extLst>
                    <a:ext uri="{FF2B5EF4-FFF2-40B4-BE49-F238E27FC236}">
                      <a16:creationId xmlns:a16="http://schemas.microsoft.com/office/drawing/2014/main" id="{D8898F2A-05CD-4B0B-9E4B-FE3BDCAA7B68}"/>
                    </a:ext>
                  </a:extLst>
                </p:cNvPr>
                <p:cNvSpPr txBox="1"/>
                <p:nvPr/>
              </p:nvSpPr>
              <p:spPr>
                <a:xfrm>
                  <a:off x="4963062" y="5462099"/>
                  <a:ext cx="1463863" cy="276999"/>
                </a:xfrm>
                <a:prstGeom prst="rect">
                  <a:avLst/>
                </a:prstGeom>
                <a:noFill/>
              </p:spPr>
              <p:txBody>
                <a:bodyPr wrap="non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Poppins Light"/>
                      <a:ea typeface="+mn-ea"/>
                      <a:cs typeface="+mn-cs"/>
                    </a:rPr>
                    <a:t>Favours placebo</a:t>
                  </a:r>
                </a:p>
              </p:txBody>
            </p:sp>
          </p:grpSp>
          <p:sp>
            <p:nvSpPr>
              <p:cNvPr id="69" name="TextBox 68">
                <a:extLst>
                  <a:ext uri="{FF2B5EF4-FFF2-40B4-BE49-F238E27FC236}">
                    <a16:creationId xmlns:a16="http://schemas.microsoft.com/office/drawing/2014/main" id="{AEF8421C-780A-4DAA-9292-444207A832B7}"/>
                  </a:ext>
                </a:extLst>
              </p:cNvPr>
              <p:cNvSpPr txBox="1"/>
              <p:nvPr/>
            </p:nvSpPr>
            <p:spPr>
              <a:xfrm>
                <a:off x="6957534" y="5445932"/>
                <a:ext cx="250390"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5</a:t>
                </a:r>
              </a:p>
            </p:txBody>
          </p:sp>
          <p:sp>
            <p:nvSpPr>
              <p:cNvPr id="70" name="TextBox 69">
                <a:extLst>
                  <a:ext uri="{FF2B5EF4-FFF2-40B4-BE49-F238E27FC236}">
                    <a16:creationId xmlns:a16="http://schemas.microsoft.com/office/drawing/2014/main" id="{B87365EA-C109-443E-A2F3-76D0AC6E6F20}"/>
                  </a:ext>
                </a:extLst>
              </p:cNvPr>
              <p:cNvSpPr txBox="1"/>
              <p:nvPr/>
            </p:nvSpPr>
            <p:spPr>
              <a:xfrm>
                <a:off x="5602145" y="5445932"/>
                <a:ext cx="34817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8595B"/>
                    </a:solidFill>
                    <a:effectLst/>
                    <a:uLnTx/>
                    <a:uFillTx/>
                    <a:latin typeface="Poppins Light"/>
                    <a:ea typeface="+mn-ea"/>
                    <a:cs typeface="+mn-cs"/>
                  </a:rPr>
                  <a:t>0.5</a:t>
                </a:r>
              </a:p>
            </p:txBody>
          </p:sp>
        </p:grpSp>
        <p:grpSp>
          <p:nvGrpSpPr>
            <p:cNvPr id="43" name="Group 42">
              <a:extLst>
                <a:ext uri="{FF2B5EF4-FFF2-40B4-BE49-F238E27FC236}">
                  <a16:creationId xmlns:a16="http://schemas.microsoft.com/office/drawing/2014/main" id="{45ABC1E0-D893-442B-A020-BD55A6653B83}"/>
                </a:ext>
              </a:extLst>
            </p:cNvPr>
            <p:cNvGrpSpPr/>
            <p:nvPr/>
          </p:nvGrpSpPr>
          <p:grpSpPr>
            <a:xfrm>
              <a:off x="5622051" y="2615846"/>
              <a:ext cx="167644" cy="167644"/>
              <a:chOff x="5520451" y="2275345"/>
              <a:chExt cx="167644" cy="167644"/>
            </a:xfrm>
          </p:grpSpPr>
          <p:grpSp>
            <p:nvGrpSpPr>
              <p:cNvPr id="62" name="Group 61">
                <a:extLst>
                  <a:ext uri="{FF2B5EF4-FFF2-40B4-BE49-F238E27FC236}">
                    <a16:creationId xmlns:a16="http://schemas.microsoft.com/office/drawing/2014/main" id="{36D5C16F-E78C-4109-8B75-050AA40241DA}"/>
                  </a:ext>
                </a:extLst>
              </p:cNvPr>
              <p:cNvGrpSpPr/>
              <p:nvPr/>
            </p:nvGrpSpPr>
            <p:grpSpPr>
              <a:xfrm>
                <a:off x="5521789" y="2307639"/>
                <a:ext cx="166306" cy="103057"/>
                <a:chOff x="9544657" y="5794153"/>
                <a:chExt cx="166306" cy="103057"/>
              </a:xfrm>
            </p:grpSpPr>
            <p:cxnSp>
              <p:nvCxnSpPr>
                <p:cNvPr id="64" name="Straight Connector 63">
                  <a:extLst>
                    <a:ext uri="{FF2B5EF4-FFF2-40B4-BE49-F238E27FC236}">
                      <a16:creationId xmlns:a16="http://schemas.microsoft.com/office/drawing/2014/main" id="{F767A079-658F-4354-A069-3A4810EDD7B3}"/>
                    </a:ext>
                  </a:extLst>
                </p:cNvPr>
                <p:cNvCxnSpPr/>
                <p:nvPr/>
              </p:nvCxnSpPr>
              <p:spPr>
                <a:xfrm>
                  <a:off x="9544657"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5E6F6B5A-8F77-46A8-B47C-E0A05E07C27F}"/>
                    </a:ext>
                  </a:extLst>
                </p:cNvPr>
                <p:cNvCxnSpPr/>
                <p:nvPr/>
              </p:nvCxnSpPr>
              <p:spPr>
                <a:xfrm>
                  <a:off x="9708620"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8C2CF67-B538-4835-A305-B2D150FAB170}"/>
                    </a:ext>
                  </a:extLst>
                </p:cNvPr>
                <p:cNvCxnSpPr>
                  <a:stCxn id="63" idx="3"/>
                </p:cNvCxnSpPr>
                <p:nvPr/>
              </p:nvCxnSpPr>
              <p:spPr>
                <a:xfrm flipH="1">
                  <a:off x="9544659" y="5845681"/>
                  <a:ext cx="16630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3" name="Diamond 62">
                <a:extLst>
                  <a:ext uri="{FF2B5EF4-FFF2-40B4-BE49-F238E27FC236}">
                    <a16:creationId xmlns:a16="http://schemas.microsoft.com/office/drawing/2014/main" id="{D5D571A5-C467-44C7-BB2C-E70E7267AFD5}"/>
                  </a:ext>
                </a:extLst>
              </p:cNvPr>
              <p:cNvSpPr/>
              <p:nvPr/>
            </p:nvSpPr>
            <p:spPr>
              <a:xfrm>
                <a:off x="5520451" y="2275345"/>
                <a:ext cx="167644" cy="167644"/>
              </a:xfrm>
              <a:prstGeom prst="diamond">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44" name="Group 43">
              <a:extLst>
                <a:ext uri="{FF2B5EF4-FFF2-40B4-BE49-F238E27FC236}">
                  <a16:creationId xmlns:a16="http://schemas.microsoft.com/office/drawing/2014/main" id="{4288C578-7876-46F5-A38C-2C59D4A0923F}"/>
                </a:ext>
              </a:extLst>
            </p:cNvPr>
            <p:cNvGrpSpPr/>
            <p:nvPr/>
          </p:nvGrpSpPr>
          <p:grpSpPr>
            <a:xfrm>
              <a:off x="5363039" y="3358796"/>
              <a:ext cx="735463" cy="167644"/>
              <a:chOff x="5521789" y="2275345"/>
              <a:chExt cx="735463" cy="167644"/>
            </a:xfrm>
          </p:grpSpPr>
          <p:grpSp>
            <p:nvGrpSpPr>
              <p:cNvPr id="57" name="Group 56">
                <a:extLst>
                  <a:ext uri="{FF2B5EF4-FFF2-40B4-BE49-F238E27FC236}">
                    <a16:creationId xmlns:a16="http://schemas.microsoft.com/office/drawing/2014/main" id="{EAE8757E-07E8-40E6-A7CB-C53F3BF4D389}"/>
                  </a:ext>
                </a:extLst>
              </p:cNvPr>
              <p:cNvGrpSpPr/>
              <p:nvPr/>
            </p:nvGrpSpPr>
            <p:grpSpPr>
              <a:xfrm>
                <a:off x="5521789" y="2307639"/>
                <a:ext cx="735463" cy="103057"/>
                <a:chOff x="9544657" y="5794153"/>
                <a:chExt cx="735463" cy="103057"/>
              </a:xfrm>
            </p:grpSpPr>
            <p:cxnSp>
              <p:nvCxnSpPr>
                <p:cNvPr id="59" name="Straight Connector 58">
                  <a:extLst>
                    <a:ext uri="{FF2B5EF4-FFF2-40B4-BE49-F238E27FC236}">
                      <a16:creationId xmlns:a16="http://schemas.microsoft.com/office/drawing/2014/main" id="{82716963-BB1E-4904-8DA9-5E18D6369C54}"/>
                    </a:ext>
                  </a:extLst>
                </p:cNvPr>
                <p:cNvCxnSpPr/>
                <p:nvPr/>
              </p:nvCxnSpPr>
              <p:spPr>
                <a:xfrm>
                  <a:off x="9544657"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C356E75-CB1B-463C-9E05-7CAA6C42C5B0}"/>
                    </a:ext>
                  </a:extLst>
                </p:cNvPr>
                <p:cNvCxnSpPr/>
                <p:nvPr/>
              </p:nvCxnSpPr>
              <p:spPr>
                <a:xfrm>
                  <a:off x="10280120"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B9BA06B-7004-447A-93E7-13DB070CCCFC}"/>
                    </a:ext>
                  </a:extLst>
                </p:cNvPr>
                <p:cNvCxnSpPr/>
                <p:nvPr/>
              </p:nvCxnSpPr>
              <p:spPr>
                <a:xfrm flipH="1">
                  <a:off x="9557856" y="5845681"/>
                  <a:ext cx="70768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 name="Diamond 57">
                <a:extLst>
                  <a:ext uri="{FF2B5EF4-FFF2-40B4-BE49-F238E27FC236}">
                    <a16:creationId xmlns:a16="http://schemas.microsoft.com/office/drawing/2014/main" id="{CC94D310-DF9D-4D00-A07B-DA4B44C41A4A}"/>
                  </a:ext>
                </a:extLst>
              </p:cNvPr>
              <p:cNvSpPr/>
              <p:nvPr/>
            </p:nvSpPr>
            <p:spPr>
              <a:xfrm>
                <a:off x="5803026" y="2275345"/>
                <a:ext cx="167644" cy="167644"/>
              </a:xfrm>
              <a:prstGeom prst="diamond">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45" name="Group 44">
              <a:extLst>
                <a:ext uri="{FF2B5EF4-FFF2-40B4-BE49-F238E27FC236}">
                  <a16:creationId xmlns:a16="http://schemas.microsoft.com/office/drawing/2014/main" id="{2B3D5498-2165-44C4-ACD3-AD4120F255CB}"/>
                </a:ext>
              </a:extLst>
            </p:cNvPr>
            <p:cNvGrpSpPr/>
            <p:nvPr/>
          </p:nvGrpSpPr>
          <p:grpSpPr>
            <a:xfrm>
              <a:off x="5531314" y="4082696"/>
              <a:ext cx="227463" cy="167644"/>
              <a:chOff x="5521789" y="2275345"/>
              <a:chExt cx="227463" cy="167644"/>
            </a:xfrm>
          </p:grpSpPr>
          <p:grpSp>
            <p:nvGrpSpPr>
              <p:cNvPr id="52" name="Group 51">
                <a:extLst>
                  <a:ext uri="{FF2B5EF4-FFF2-40B4-BE49-F238E27FC236}">
                    <a16:creationId xmlns:a16="http://schemas.microsoft.com/office/drawing/2014/main" id="{8AA4DECF-718C-4104-9013-0A7CCE94786C}"/>
                  </a:ext>
                </a:extLst>
              </p:cNvPr>
              <p:cNvGrpSpPr/>
              <p:nvPr/>
            </p:nvGrpSpPr>
            <p:grpSpPr>
              <a:xfrm>
                <a:off x="5521789" y="2307639"/>
                <a:ext cx="227463" cy="103057"/>
                <a:chOff x="9544657" y="5794153"/>
                <a:chExt cx="227463" cy="103057"/>
              </a:xfrm>
            </p:grpSpPr>
            <p:cxnSp>
              <p:nvCxnSpPr>
                <p:cNvPr id="54" name="Straight Connector 53">
                  <a:extLst>
                    <a:ext uri="{FF2B5EF4-FFF2-40B4-BE49-F238E27FC236}">
                      <a16:creationId xmlns:a16="http://schemas.microsoft.com/office/drawing/2014/main" id="{18ADAFB0-98DD-46C5-B1C7-94B3E185394A}"/>
                    </a:ext>
                  </a:extLst>
                </p:cNvPr>
                <p:cNvCxnSpPr/>
                <p:nvPr/>
              </p:nvCxnSpPr>
              <p:spPr>
                <a:xfrm>
                  <a:off x="9544657"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9ABD5FA-4CD0-4C77-BFB2-84C473846AF6}"/>
                    </a:ext>
                  </a:extLst>
                </p:cNvPr>
                <p:cNvCxnSpPr/>
                <p:nvPr/>
              </p:nvCxnSpPr>
              <p:spPr>
                <a:xfrm>
                  <a:off x="9772120"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F5C1BE2-CF99-4D19-B130-6C3BB6AEA66D}"/>
                    </a:ext>
                  </a:extLst>
                </p:cNvPr>
                <p:cNvCxnSpPr/>
                <p:nvPr/>
              </p:nvCxnSpPr>
              <p:spPr>
                <a:xfrm flipH="1">
                  <a:off x="9557856" y="5845681"/>
                  <a:ext cx="208978"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3" name="Diamond 52">
                <a:extLst>
                  <a:ext uri="{FF2B5EF4-FFF2-40B4-BE49-F238E27FC236}">
                    <a16:creationId xmlns:a16="http://schemas.microsoft.com/office/drawing/2014/main" id="{37D84DEC-5C68-4DE6-8EF3-6FD826B3E9F1}"/>
                  </a:ext>
                </a:extLst>
              </p:cNvPr>
              <p:cNvSpPr/>
              <p:nvPr/>
            </p:nvSpPr>
            <p:spPr>
              <a:xfrm>
                <a:off x="5545851" y="2275345"/>
                <a:ext cx="167644" cy="167644"/>
              </a:xfrm>
              <a:prstGeom prst="diamond">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nvGrpSpPr>
            <p:cNvPr id="46" name="Group 45">
              <a:extLst>
                <a:ext uri="{FF2B5EF4-FFF2-40B4-BE49-F238E27FC236}">
                  <a16:creationId xmlns:a16="http://schemas.microsoft.com/office/drawing/2014/main" id="{E6FD2753-A4E2-4F29-8602-E09442662B04}"/>
                </a:ext>
              </a:extLst>
            </p:cNvPr>
            <p:cNvGrpSpPr/>
            <p:nvPr/>
          </p:nvGrpSpPr>
          <p:grpSpPr>
            <a:xfrm>
              <a:off x="5498226" y="4797921"/>
              <a:ext cx="167644" cy="167644"/>
              <a:chOff x="5485526" y="2275345"/>
              <a:chExt cx="167644" cy="167644"/>
            </a:xfrm>
          </p:grpSpPr>
          <p:grpSp>
            <p:nvGrpSpPr>
              <p:cNvPr id="47" name="Group 46">
                <a:extLst>
                  <a:ext uri="{FF2B5EF4-FFF2-40B4-BE49-F238E27FC236}">
                    <a16:creationId xmlns:a16="http://schemas.microsoft.com/office/drawing/2014/main" id="{8F2421BC-1D71-4A63-9088-6250338E1E4B}"/>
                  </a:ext>
                </a:extLst>
              </p:cNvPr>
              <p:cNvGrpSpPr/>
              <p:nvPr/>
            </p:nvGrpSpPr>
            <p:grpSpPr>
              <a:xfrm>
                <a:off x="5521789" y="2307639"/>
                <a:ext cx="131381" cy="103057"/>
                <a:chOff x="9544657" y="5794153"/>
                <a:chExt cx="131381" cy="103057"/>
              </a:xfrm>
            </p:grpSpPr>
            <p:cxnSp>
              <p:nvCxnSpPr>
                <p:cNvPr id="49" name="Straight Connector 48">
                  <a:extLst>
                    <a:ext uri="{FF2B5EF4-FFF2-40B4-BE49-F238E27FC236}">
                      <a16:creationId xmlns:a16="http://schemas.microsoft.com/office/drawing/2014/main" id="{DDF70D62-3BF4-4F1F-8427-B588A5B4DA5D}"/>
                    </a:ext>
                  </a:extLst>
                </p:cNvPr>
                <p:cNvCxnSpPr/>
                <p:nvPr/>
              </p:nvCxnSpPr>
              <p:spPr>
                <a:xfrm>
                  <a:off x="9544657"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2FAA89C-4FA7-4C67-9E20-B31D97FAB571}"/>
                    </a:ext>
                  </a:extLst>
                </p:cNvPr>
                <p:cNvCxnSpPr/>
                <p:nvPr/>
              </p:nvCxnSpPr>
              <p:spPr>
                <a:xfrm>
                  <a:off x="9645120"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E609EDE-65EA-4EEC-9B67-C2CE4690CB9A}"/>
                    </a:ext>
                  </a:extLst>
                </p:cNvPr>
                <p:cNvCxnSpPr>
                  <a:stCxn id="48" idx="3"/>
                </p:cNvCxnSpPr>
                <p:nvPr/>
              </p:nvCxnSpPr>
              <p:spPr>
                <a:xfrm flipH="1">
                  <a:off x="9557856" y="5845681"/>
                  <a:ext cx="118182"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8" name="Diamond 47">
                <a:extLst>
                  <a:ext uri="{FF2B5EF4-FFF2-40B4-BE49-F238E27FC236}">
                    <a16:creationId xmlns:a16="http://schemas.microsoft.com/office/drawing/2014/main" id="{0BC8E5C6-0C03-4AE2-B5D2-DFA3136D90BC}"/>
                  </a:ext>
                </a:extLst>
              </p:cNvPr>
              <p:cNvSpPr/>
              <p:nvPr/>
            </p:nvSpPr>
            <p:spPr>
              <a:xfrm>
                <a:off x="5485526" y="2275345"/>
                <a:ext cx="167644" cy="167644"/>
              </a:xfrm>
              <a:prstGeom prst="diamond">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grpSp>
      </p:grpSp>
    </p:spTree>
    <p:extLst>
      <p:ext uri="{BB962C8B-B14F-4D97-AF65-F5344CB8AC3E}">
        <p14:creationId xmlns:p14="http://schemas.microsoft.com/office/powerpoint/2010/main" val="305075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503176" y="1199626"/>
            <a:ext cx="10474037" cy="4104036"/>
          </a:xfrm>
        </p:spPr>
        <p:txBody>
          <a:bodyPr>
            <a:noAutofit/>
          </a:bodyPr>
          <a:lstStyle/>
          <a:p>
            <a:r>
              <a:rPr lang="en-GB" sz="2000" b="1" dirty="0" err="1"/>
              <a:t>Swerdloff</a:t>
            </a:r>
            <a:r>
              <a:rPr lang="en-GB" sz="2000" b="1" dirty="0"/>
              <a:t>, RS et al. </a:t>
            </a:r>
            <a:br>
              <a:rPr lang="en-GB" sz="2000" dirty="0"/>
            </a:br>
            <a:r>
              <a:rPr lang="en-GB" sz="2000" dirty="0"/>
              <a:t>Long-Term Pharmacokinetics of Transdermal Testosterone Gel in Hypogonadal Men </a:t>
            </a:r>
            <a:br>
              <a:rPr lang="en-GB" sz="2000" dirty="0"/>
            </a:br>
            <a:r>
              <a:rPr lang="en-GB" sz="2000" i="1" dirty="0"/>
              <a:t>J Clin Endocrinol </a:t>
            </a:r>
            <a:r>
              <a:rPr lang="en-GB" sz="2000" i="1" dirty="0" err="1"/>
              <a:t>Metab</a:t>
            </a:r>
            <a:r>
              <a:rPr lang="en-GB" sz="2000" i="1" dirty="0"/>
              <a:t>, 2000 Vol. 85 No. 12</a:t>
            </a:r>
            <a:br>
              <a:rPr lang="en-GB" sz="2000" i="1" dirty="0"/>
            </a:br>
            <a:br>
              <a:rPr lang="en-GB" sz="2000" i="1" dirty="0"/>
            </a:br>
            <a:r>
              <a:rPr lang="en-GB" sz="2000" b="1" dirty="0"/>
              <a:t>Wang C, </a:t>
            </a:r>
            <a:r>
              <a:rPr lang="en-GB" sz="2000" b="1" dirty="0" err="1"/>
              <a:t>Swerdloff</a:t>
            </a:r>
            <a:r>
              <a:rPr lang="en-GB" sz="2000" b="1" dirty="0"/>
              <a:t> RS et al. </a:t>
            </a:r>
            <a:br>
              <a:rPr lang="en-GB" sz="2000" i="1" dirty="0"/>
            </a:br>
            <a:r>
              <a:rPr lang="en-GB" sz="2000" dirty="0"/>
              <a:t>Transdermal testosterone gel improves sexual function, mood, muscle strength, and body composition parameters in hypogonadal men.</a:t>
            </a:r>
            <a:br>
              <a:rPr lang="en-GB" sz="2000" i="1" dirty="0"/>
            </a:br>
            <a:r>
              <a:rPr lang="en-GB" sz="2000" i="1" dirty="0"/>
              <a:t>J Clin Endo </a:t>
            </a:r>
            <a:r>
              <a:rPr lang="en-GB" sz="2000" i="1" dirty="0" err="1"/>
              <a:t>Metab</a:t>
            </a:r>
            <a:r>
              <a:rPr lang="en-GB" sz="2000" i="1" dirty="0"/>
              <a:t>. 2000 ;85: 2839-53. (Clinical Features)</a:t>
            </a:r>
            <a:br>
              <a:rPr lang="en-GB" sz="2000" i="1" dirty="0"/>
            </a:br>
            <a:br>
              <a:rPr lang="en-GB" sz="2000" i="1" dirty="0"/>
            </a:br>
            <a:r>
              <a:rPr lang="en-GB" sz="2000" b="1" dirty="0"/>
              <a:t>Wang C, </a:t>
            </a:r>
            <a:r>
              <a:rPr lang="en-GB" sz="2000" b="1" dirty="0" err="1"/>
              <a:t>Swerdloff</a:t>
            </a:r>
            <a:r>
              <a:rPr lang="en-GB" sz="2000" b="1" dirty="0"/>
              <a:t> RS et al. </a:t>
            </a:r>
            <a:br>
              <a:rPr lang="en-GB" sz="2000" i="1" dirty="0"/>
            </a:br>
            <a:r>
              <a:rPr lang="en-GB" sz="2000" dirty="0"/>
              <a:t>Effects of transdermal testosterone gel on bone turnover markers and bone mineral density in hypogonadal men.</a:t>
            </a:r>
            <a:br>
              <a:rPr lang="en-GB" sz="2000" i="1" dirty="0"/>
            </a:br>
            <a:r>
              <a:rPr lang="en-GB" sz="2000" i="1" dirty="0"/>
              <a:t>Clin Endocrinol 2001; 54: 739-50. (Clinical Features)</a:t>
            </a:r>
            <a:br>
              <a:rPr lang="en-GB" sz="3200" i="1" dirty="0"/>
            </a:br>
            <a:endParaRPr lang="en-GB" sz="3200" i="1" dirty="0"/>
          </a:p>
        </p:txBody>
      </p:sp>
    </p:spTree>
    <p:extLst>
      <p:ext uri="{BB962C8B-B14F-4D97-AF65-F5344CB8AC3E}">
        <p14:creationId xmlns:p14="http://schemas.microsoft.com/office/powerpoint/2010/main" val="14070392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524000" y="5852827"/>
            <a:ext cx="9144000" cy="507831"/>
          </a:xfrm>
        </p:spPr>
        <p:txBody>
          <a:bodyPr/>
          <a:lstStyle/>
          <a:p>
            <a:pPr>
              <a:spcBef>
                <a:spcPts val="0"/>
              </a:spcBef>
            </a:pPr>
            <a:r>
              <a:rPr lang="en-GB" dirty="0">
                <a:solidFill>
                  <a:schemeClr val="accent5"/>
                </a:solidFill>
              </a:rPr>
              <a:t>*Denominators reflect patients with ≥1 haematocrit reading on study</a:t>
            </a:r>
          </a:p>
          <a:p>
            <a:pPr>
              <a:spcBef>
                <a:spcPts val="0"/>
              </a:spcBef>
            </a:pPr>
            <a:r>
              <a:rPr lang="en-GB" dirty="0">
                <a:solidFill>
                  <a:schemeClr val="accent5"/>
                </a:solidFill>
              </a:rPr>
              <a:t>BPH, benign prostatic hyperplasia; IHD, ischaemic heart disease; PSA, prostate-specific antigen; </a:t>
            </a:r>
            <a:r>
              <a:rPr lang="en-GB" dirty="0" err="1">
                <a:solidFill>
                  <a:schemeClr val="accent5"/>
                </a:solidFill>
              </a:rPr>
              <a:t>TTh</a:t>
            </a:r>
            <a:r>
              <a:rPr lang="en-GB" dirty="0">
                <a:solidFill>
                  <a:schemeClr val="accent5"/>
                </a:solidFill>
              </a:rPr>
              <a:t>, testosterone therapy</a:t>
            </a:r>
          </a:p>
          <a:p>
            <a:pPr>
              <a:spcBef>
                <a:spcPts val="0"/>
              </a:spcBef>
            </a:pPr>
            <a:r>
              <a:rPr kumimoji="0" lang="da-DK" sz="1000" i="0" u="none" strike="noStrike" kern="1200" cap="none" spc="0" normalizeH="0" baseline="0" noProof="0" dirty="0">
                <a:ln>
                  <a:noFill/>
                </a:ln>
                <a:solidFill>
                  <a:schemeClr val="accent5"/>
                </a:solidFill>
                <a:effectLst/>
                <a:uLnTx/>
                <a:uFillTx/>
                <a:latin typeface="Poppins Light"/>
                <a:ea typeface="+mn-ea"/>
                <a:cs typeface="+mn-cs"/>
              </a:rPr>
              <a:t>Wittert, G et al. Lancet Diabetes Endocrinol 2021; 9: 32–45</a:t>
            </a:r>
          </a:p>
        </p:txBody>
      </p:sp>
      <p:sp>
        <p:nvSpPr>
          <p:cNvPr id="5" name="Content Placeholder 5">
            <a:extLst>
              <a:ext uri="{FF2B5EF4-FFF2-40B4-BE49-F238E27FC236}">
                <a16:creationId xmlns:a16="http://schemas.microsoft.com/office/drawing/2014/main" id="{13AC9B4A-BF12-4274-98B0-C802B997A8DE}"/>
              </a:ext>
            </a:extLst>
          </p:cNvPr>
          <p:cNvSpPr>
            <a:spLocks noGrp="1"/>
          </p:cNvSpPr>
          <p:nvPr>
            <p:ph sz="half" idx="1"/>
          </p:nvPr>
        </p:nvSpPr>
        <p:spPr>
          <a:xfrm>
            <a:off x="544462" y="1160146"/>
            <a:ext cx="5789860" cy="4349195"/>
          </a:xfrm>
        </p:spPr>
        <p:txBody>
          <a:bodyPr vert="horz" lIns="0" tIns="45720" rIns="91440" bIns="45720" rtlCol="0">
            <a:normAutofit/>
          </a:bodyPr>
          <a:lstStyle/>
          <a:p>
            <a:pPr marL="0" indent="0">
              <a:buNone/>
            </a:pPr>
            <a:r>
              <a:rPr lang="en-GB" sz="2000" b="1" dirty="0">
                <a:solidFill>
                  <a:schemeClr val="accent5"/>
                </a:solidFill>
              </a:rPr>
              <a:t>Summary of safety triggers by treatment</a:t>
            </a:r>
          </a:p>
        </p:txBody>
      </p:sp>
      <p:sp>
        <p:nvSpPr>
          <p:cNvPr id="6" name="Content Placeholder 6">
            <a:extLst>
              <a:ext uri="{FF2B5EF4-FFF2-40B4-BE49-F238E27FC236}">
                <a16:creationId xmlns:a16="http://schemas.microsoft.com/office/drawing/2014/main" id="{24650109-7EEF-4443-82CF-298BF86DC2CD}"/>
              </a:ext>
            </a:extLst>
          </p:cNvPr>
          <p:cNvSpPr txBox="1">
            <a:spLocks/>
          </p:cNvSpPr>
          <p:nvPr/>
        </p:nvSpPr>
        <p:spPr>
          <a:xfrm>
            <a:off x="6185893" y="1139280"/>
            <a:ext cx="5104212" cy="4525963"/>
          </a:xfrm>
          <a:prstGeom prst="rect">
            <a:avLst/>
          </a:prstGeom>
        </p:spPr>
        <p:txBody>
          <a:bodyPr lIns="0"/>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005294"/>
              </a:buClr>
              <a:buSzTx/>
              <a:buFont typeface="Arial"/>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Summary of Serious AEs by treatment</a:t>
            </a:r>
          </a:p>
        </p:txBody>
      </p:sp>
      <p:sp>
        <p:nvSpPr>
          <p:cNvPr id="7" name="Title 3">
            <a:extLst>
              <a:ext uri="{FF2B5EF4-FFF2-40B4-BE49-F238E27FC236}">
                <a16:creationId xmlns:a16="http://schemas.microsoft.com/office/drawing/2014/main" id="{33C2250B-ADC9-41BA-84E0-6F9ADDFE58B0}"/>
              </a:ext>
            </a:extLst>
          </p:cNvPr>
          <p:cNvSpPr>
            <a:spLocks noGrp="1"/>
          </p:cNvSpPr>
          <p:nvPr>
            <p:ph type="title"/>
          </p:nvPr>
        </p:nvSpPr>
        <p:spPr>
          <a:xfrm>
            <a:off x="329953" y="152401"/>
            <a:ext cx="8229600" cy="834047"/>
          </a:xfrm>
        </p:spPr>
        <p:txBody>
          <a:bodyPr>
            <a:normAutofit/>
          </a:bodyPr>
          <a:lstStyle/>
          <a:p>
            <a:r>
              <a:rPr lang="en-GB" sz="3200" dirty="0">
                <a:solidFill>
                  <a:schemeClr val="accent5"/>
                </a:solidFill>
              </a:rPr>
              <a:t>The T4DM study: safety</a:t>
            </a:r>
          </a:p>
        </p:txBody>
      </p:sp>
      <p:graphicFrame>
        <p:nvGraphicFramePr>
          <p:cNvPr id="8" name="Table 5">
            <a:extLst>
              <a:ext uri="{FF2B5EF4-FFF2-40B4-BE49-F238E27FC236}">
                <a16:creationId xmlns:a16="http://schemas.microsoft.com/office/drawing/2014/main" id="{10EC4E16-3740-4C50-8FA9-40CEBBAB2221}"/>
              </a:ext>
            </a:extLst>
          </p:cNvPr>
          <p:cNvGraphicFramePr>
            <a:graphicFrameLocks/>
          </p:cNvGraphicFramePr>
          <p:nvPr/>
        </p:nvGraphicFramePr>
        <p:xfrm>
          <a:off x="750972" y="1726065"/>
          <a:ext cx="4747407" cy="3343084"/>
        </p:xfrm>
        <a:graphic>
          <a:graphicData uri="http://schemas.openxmlformats.org/drawingml/2006/table">
            <a:tbl>
              <a:tblPr firstRow="1" bandRow="1">
                <a:tableStyleId>{5C22544A-7EE6-4342-B048-85BDC9FD1C3A}</a:tableStyleId>
              </a:tblPr>
              <a:tblGrid>
                <a:gridCol w="2525124">
                  <a:extLst>
                    <a:ext uri="{9D8B030D-6E8A-4147-A177-3AD203B41FA5}">
                      <a16:colId xmlns:a16="http://schemas.microsoft.com/office/drawing/2014/main" val="2290725032"/>
                    </a:ext>
                  </a:extLst>
                </a:gridCol>
                <a:gridCol w="972515">
                  <a:extLst>
                    <a:ext uri="{9D8B030D-6E8A-4147-A177-3AD203B41FA5}">
                      <a16:colId xmlns:a16="http://schemas.microsoft.com/office/drawing/2014/main" val="2768790470"/>
                    </a:ext>
                  </a:extLst>
                </a:gridCol>
                <a:gridCol w="1249768">
                  <a:extLst>
                    <a:ext uri="{9D8B030D-6E8A-4147-A177-3AD203B41FA5}">
                      <a16:colId xmlns:a16="http://schemas.microsoft.com/office/drawing/2014/main" val="1528233743"/>
                    </a:ext>
                  </a:extLst>
                </a:gridCol>
              </a:tblGrid>
              <a:tr h="561337">
                <a:tc>
                  <a:txBody>
                    <a:bodyPr/>
                    <a:lstStyle/>
                    <a:p>
                      <a:endParaRPr lang="en-GB" sz="1300" dirty="0"/>
                    </a:p>
                  </a:txBody>
                  <a:tcPr>
                    <a:lnB w="12700" cap="flat" cmpd="sng" algn="ctr">
                      <a:noFill/>
                      <a:prstDash val="solid"/>
                      <a:round/>
                      <a:headEnd type="none" w="med" len="med"/>
                      <a:tailEnd type="none" w="med" len="med"/>
                    </a:lnB>
                  </a:tcPr>
                </a:tc>
                <a:tc>
                  <a:txBody>
                    <a:bodyPr/>
                    <a:lstStyle/>
                    <a:p>
                      <a:pPr algn="ctr"/>
                      <a:r>
                        <a:rPr lang="en-GB" sz="1300" dirty="0"/>
                        <a:t>Placebo</a:t>
                      </a:r>
                    </a:p>
                  </a:txBody>
                  <a:tcPr anchor="ctr">
                    <a:lnB w="12700" cap="flat" cmpd="sng" algn="ctr">
                      <a:solidFill>
                        <a:schemeClr val="bg1"/>
                      </a:solidFill>
                      <a:prstDash val="solid"/>
                      <a:round/>
                      <a:headEnd type="none" w="med" len="med"/>
                      <a:tailEnd type="none" w="med" len="med"/>
                    </a:lnB>
                  </a:tcPr>
                </a:tc>
                <a:tc>
                  <a:txBody>
                    <a:bodyPr/>
                    <a:lstStyle/>
                    <a:p>
                      <a:pPr algn="ctr"/>
                      <a:r>
                        <a:rPr lang="en-GB" sz="1300" dirty="0" err="1"/>
                        <a:t>TTh</a:t>
                      </a:r>
                      <a:endParaRPr lang="en-GB" sz="1300" dirty="0"/>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81386924"/>
                  </a:ext>
                </a:extLst>
              </a:tr>
              <a:tr h="561337">
                <a:tc>
                  <a:txBody>
                    <a:bodyPr/>
                    <a:lstStyle/>
                    <a:p>
                      <a:r>
                        <a:rPr lang="en-GB" sz="1300" b="1" dirty="0">
                          <a:solidFill>
                            <a:schemeClr val="bg1"/>
                          </a:solidFill>
                        </a:rPr>
                        <a:t>Participants receiving </a:t>
                      </a:r>
                      <a:br>
                        <a:rPr lang="en-GB" sz="1300" b="1" dirty="0">
                          <a:solidFill>
                            <a:schemeClr val="bg1"/>
                          </a:solidFill>
                        </a:rPr>
                      </a:br>
                      <a:r>
                        <a:rPr lang="en-GB" sz="1300" b="1" dirty="0">
                          <a:solidFill>
                            <a:schemeClr val="bg1"/>
                          </a:solidFill>
                        </a:rPr>
                        <a:t>≥1 dose of treatment</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F9AD3"/>
                    </a:solidFill>
                  </a:tcPr>
                </a:tc>
                <a:tc>
                  <a:txBody>
                    <a:bodyPr/>
                    <a:lstStyle/>
                    <a:p>
                      <a:pPr algn="ctr"/>
                      <a:r>
                        <a:rPr lang="en-GB" sz="1300" b="0" dirty="0">
                          <a:solidFill>
                            <a:schemeClr val="bg1"/>
                          </a:solidFill>
                        </a:rPr>
                        <a:t>503/503</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F9AD3"/>
                    </a:solidFill>
                  </a:tcPr>
                </a:tc>
                <a:tc>
                  <a:txBody>
                    <a:bodyPr/>
                    <a:lstStyle/>
                    <a:p>
                      <a:pPr algn="ctr"/>
                      <a:r>
                        <a:rPr lang="en-GB" sz="1300" b="0" dirty="0">
                          <a:solidFill>
                            <a:schemeClr val="bg1"/>
                          </a:solidFill>
                        </a:rPr>
                        <a:t>504/504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F9AD3"/>
                    </a:solidFill>
                  </a:tcPr>
                </a:tc>
                <a:extLst>
                  <a:ext uri="{0D108BD9-81ED-4DB2-BD59-A6C34878D82A}">
                    <a16:rowId xmlns:a16="http://schemas.microsoft.com/office/drawing/2014/main" val="4123868004"/>
                  </a:ext>
                </a:extLst>
              </a:tr>
              <a:tr h="561337">
                <a:tc>
                  <a:txBody>
                    <a:bodyPr/>
                    <a:lstStyle/>
                    <a:p>
                      <a:r>
                        <a:rPr lang="en-GB" sz="1300" dirty="0">
                          <a:solidFill>
                            <a:schemeClr val="accent5"/>
                          </a:solidFill>
                        </a:rPr>
                        <a:t>Any trigger</a:t>
                      </a:r>
                    </a:p>
                  </a:txBody>
                  <a:tcPr>
                    <a:lnT w="38100" cap="flat" cmpd="sng" algn="ctr">
                      <a:solidFill>
                        <a:schemeClr val="bg1"/>
                      </a:solidFill>
                      <a:prstDash val="solid"/>
                      <a:round/>
                      <a:headEnd type="none" w="med" len="med"/>
                      <a:tailEnd type="none" w="med" len="med"/>
                    </a:lnT>
                    <a:solidFill>
                      <a:srgbClr val="D5DEEF"/>
                    </a:solidFill>
                  </a:tcPr>
                </a:tc>
                <a:tc>
                  <a:txBody>
                    <a:bodyPr/>
                    <a:lstStyle/>
                    <a:p>
                      <a:pPr algn="ctr"/>
                      <a:r>
                        <a:rPr lang="en-GB" sz="1300" dirty="0">
                          <a:solidFill>
                            <a:schemeClr val="accent5"/>
                          </a:solidFill>
                        </a:rPr>
                        <a:t>93/485 (19.2%)</a:t>
                      </a:r>
                    </a:p>
                  </a:txBody>
                  <a:tcPr>
                    <a:lnT w="38100" cap="flat" cmpd="sng" algn="ctr">
                      <a:solidFill>
                        <a:schemeClr val="bg1"/>
                      </a:solidFill>
                      <a:prstDash val="solid"/>
                      <a:round/>
                      <a:headEnd type="none" w="med" len="med"/>
                      <a:tailEnd type="none" w="med" len="med"/>
                    </a:lnT>
                    <a:solidFill>
                      <a:srgbClr val="D5DEEF"/>
                    </a:solidFill>
                  </a:tcPr>
                </a:tc>
                <a:tc>
                  <a:txBody>
                    <a:bodyPr/>
                    <a:lstStyle/>
                    <a:p>
                      <a:pPr algn="ctr"/>
                      <a:r>
                        <a:rPr lang="en-GB" sz="1300" dirty="0">
                          <a:solidFill>
                            <a:schemeClr val="accent5"/>
                          </a:solidFill>
                        </a:rPr>
                        <a:t>185/492 (37.6%)</a:t>
                      </a:r>
                    </a:p>
                  </a:txBody>
                  <a:tcPr>
                    <a:lnT w="38100" cap="flat" cmpd="sng" algn="ctr">
                      <a:solidFill>
                        <a:schemeClr val="bg1"/>
                      </a:solidFill>
                      <a:prstDash val="solid"/>
                      <a:round/>
                      <a:headEnd type="none" w="med" len="med"/>
                      <a:tailEnd type="none" w="med" len="med"/>
                    </a:lnT>
                    <a:solidFill>
                      <a:srgbClr val="D5DEEF"/>
                    </a:solidFill>
                  </a:tcPr>
                </a:tc>
                <a:extLst>
                  <a:ext uri="{0D108BD9-81ED-4DB2-BD59-A6C34878D82A}">
                    <a16:rowId xmlns:a16="http://schemas.microsoft.com/office/drawing/2014/main" val="1215739794"/>
                  </a:ext>
                </a:extLst>
              </a:tr>
              <a:tr h="561337">
                <a:tc>
                  <a:txBody>
                    <a:bodyPr/>
                    <a:lstStyle/>
                    <a:p>
                      <a:r>
                        <a:rPr lang="en-GB" sz="1300" b="1" dirty="0">
                          <a:solidFill>
                            <a:schemeClr val="accent5"/>
                          </a:solidFill>
                        </a:rPr>
                        <a:t>Haematocrit ≥54%*</a:t>
                      </a:r>
                      <a:endParaRPr lang="en-GB" sz="1300" b="1" baseline="30000" dirty="0">
                        <a:solidFill>
                          <a:schemeClr val="accent5"/>
                        </a:solidFill>
                      </a:endParaRPr>
                    </a:p>
                  </a:txBody>
                  <a:tcPr>
                    <a:solidFill>
                      <a:srgbClr val="EBEFF7"/>
                    </a:solidFill>
                  </a:tcPr>
                </a:tc>
                <a:tc>
                  <a:txBody>
                    <a:bodyPr/>
                    <a:lstStyle/>
                    <a:p>
                      <a:pPr algn="ctr"/>
                      <a:r>
                        <a:rPr lang="en-GB" sz="1300" b="1" dirty="0">
                          <a:solidFill>
                            <a:schemeClr val="accent5"/>
                          </a:solidFill>
                        </a:rPr>
                        <a:t>6/484 (1.2%)</a:t>
                      </a:r>
                    </a:p>
                  </a:txBody>
                  <a:tcPr>
                    <a:solidFill>
                      <a:srgbClr val="EBEFF7"/>
                    </a:solidFill>
                  </a:tcPr>
                </a:tc>
                <a:tc>
                  <a:txBody>
                    <a:bodyPr/>
                    <a:lstStyle/>
                    <a:p>
                      <a:pPr algn="ctr"/>
                      <a:r>
                        <a:rPr lang="en-GB" sz="1300" b="1" dirty="0">
                          <a:solidFill>
                            <a:schemeClr val="accent5"/>
                          </a:solidFill>
                        </a:rPr>
                        <a:t>106/491 (21.6%)</a:t>
                      </a:r>
                    </a:p>
                  </a:txBody>
                  <a:tcPr>
                    <a:solidFill>
                      <a:srgbClr val="EBEFF7"/>
                    </a:solidFill>
                  </a:tcPr>
                </a:tc>
                <a:extLst>
                  <a:ext uri="{0D108BD9-81ED-4DB2-BD59-A6C34878D82A}">
                    <a16:rowId xmlns:a16="http://schemas.microsoft.com/office/drawing/2014/main" val="1556919016"/>
                  </a:ext>
                </a:extLst>
              </a:tr>
              <a:tr h="561337">
                <a:tc>
                  <a:txBody>
                    <a:bodyPr/>
                    <a:lstStyle/>
                    <a:p>
                      <a:r>
                        <a:rPr lang="en-GB" sz="1300" dirty="0">
                          <a:solidFill>
                            <a:schemeClr val="accent5"/>
                          </a:solidFill>
                        </a:rPr>
                        <a:t>Increased PSA</a:t>
                      </a:r>
                      <a:endParaRPr lang="en-GB" sz="1300" baseline="30000" dirty="0">
                        <a:solidFill>
                          <a:schemeClr val="accent5"/>
                        </a:solidFill>
                      </a:endParaRPr>
                    </a:p>
                  </a:txBody>
                  <a:tcPr>
                    <a:solidFill>
                      <a:srgbClr val="D5DEEF"/>
                    </a:solidFill>
                  </a:tcPr>
                </a:tc>
                <a:tc>
                  <a:txBody>
                    <a:bodyPr/>
                    <a:lstStyle/>
                    <a:p>
                      <a:pPr algn="ctr"/>
                      <a:r>
                        <a:rPr lang="en-GB" sz="1300" dirty="0">
                          <a:solidFill>
                            <a:schemeClr val="accent5"/>
                          </a:solidFill>
                        </a:rPr>
                        <a:t>87/468 (18.6%)</a:t>
                      </a:r>
                    </a:p>
                  </a:txBody>
                  <a:tcPr>
                    <a:solidFill>
                      <a:srgbClr val="D5DEEF"/>
                    </a:solidFill>
                  </a:tcPr>
                </a:tc>
                <a:tc>
                  <a:txBody>
                    <a:bodyPr/>
                    <a:lstStyle/>
                    <a:p>
                      <a:pPr algn="ctr"/>
                      <a:r>
                        <a:rPr lang="en-GB" sz="1300" dirty="0">
                          <a:solidFill>
                            <a:schemeClr val="accent5"/>
                          </a:solidFill>
                        </a:rPr>
                        <a:t>109/480 (22.7%)</a:t>
                      </a:r>
                    </a:p>
                  </a:txBody>
                  <a:tcPr>
                    <a:solidFill>
                      <a:srgbClr val="D5DEEF"/>
                    </a:solidFill>
                  </a:tcPr>
                </a:tc>
                <a:extLst>
                  <a:ext uri="{0D108BD9-81ED-4DB2-BD59-A6C34878D82A}">
                    <a16:rowId xmlns:a16="http://schemas.microsoft.com/office/drawing/2014/main" val="105870187"/>
                  </a:ext>
                </a:extLst>
              </a:tr>
              <a:tr h="536399">
                <a:tc gridSpan="3">
                  <a:txBody>
                    <a:bodyPr/>
                    <a:lstStyle/>
                    <a:p>
                      <a:pPr marL="0" indent="0">
                        <a:lnSpc>
                          <a:spcPct val="90000"/>
                        </a:lnSpc>
                      </a:pPr>
                      <a:r>
                        <a:rPr lang="en-GB" sz="1300" baseline="0" dirty="0">
                          <a:solidFill>
                            <a:schemeClr val="tx2"/>
                          </a:solidFill>
                        </a:rPr>
                        <a:t> </a:t>
                      </a:r>
                      <a:r>
                        <a:rPr lang="en-GB" sz="1300" b="1" baseline="0" dirty="0">
                          <a:solidFill>
                            <a:schemeClr val="accent5"/>
                          </a:solidFill>
                        </a:rPr>
                        <a:t>25/106 (5% of total) had HCT ≥ 54 on repeat testing and                                     </a:t>
                      </a:r>
                    </a:p>
                    <a:p>
                      <a:pPr marL="0" indent="0">
                        <a:lnSpc>
                          <a:spcPct val="90000"/>
                        </a:lnSpc>
                      </a:pPr>
                      <a:r>
                        <a:rPr lang="en-GB" sz="1300" b="1" baseline="0" dirty="0">
                          <a:solidFill>
                            <a:schemeClr val="accent5"/>
                          </a:solidFill>
                        </a:rPr>
                        <a:t> were excluded from the study</a:t>
                      </a:r>
                    </a:p>
                  </a:txBody>
                  <a:tcPr marL="0" marR="0" marT="36000">
                    <a:noFill/>
                  </a:tcPr>
                </a:tc>
                <a:tc hMerge="1">
                  <a:txBody>
                    <a:bodyPr/>
                    <a:lstStyle/>
                    <a:p>
                      <a:pPr algn="ctr"/>
                      <a:endParaRPr lang="en-GB" sz="1300" dirty="0"/>
                    </a:p>
                  </a:txBody>
                  <a:tcPr/>
                </a:tc>
                <a:tc hMerge="1">
                  <a:txBody>
                    <a:bodyPr/>
                    <a:lstStyle/>
                    <a:p>
                      <a:pPr algn="ctr"/>
                      <a:endParaRPr lang="en-GB" sz="1300" dirty="0"/>
                    </a:p>
                  </a:txBody>
                  <a:tcPr/>
                </a:tc>
                <a:extLst>
                  <a:ext uri="{0D108BD9-81ED-4DB2-BD59-A6C34878D82A}">
                    <a16:rowId xmlns:a16="http://schemas.microsoft.com/office/drawing/2014/main" val="1614046231"/>
                  </a:ext>
                </a:extLst>
              </a:tr>
            </a:tbl>
          </a:graphicData>
        </a:graphic>
      </p:graphicFrame>
      <p:graphicFrame>
        <p:nvGraphicFramePr>
          <p:cNvPr id="9" name="Table 5">
            <a:extLst>
              <a:ext uri="{FF2B5EF4-FFF2-40B4-BE49-F238E27FC236}">
                <a16:creationId xmlns:a16="http://schemas.microsoft.com/office/drawing/2014/main" id="{D6BA4ECE-1116-4337-AE50-3309413DB309}"/>
              </a:ext>
            </a:extLst>
          </p:cNvPr>
          <p:cNvGraphicFramePr>
            <a:graphicFrameLocks/>
          </p:cNvGraphicFramePr>
          <p:nvPr/>
        </p:nvGraphicFramePr>
        <p:xfrm>
          <a:off x="6185893" y="1726065"/>
          <a:ext cx="4902316" cy="3450520"/>
        </p:xfrm>
        <a:graphic>
          <a:graphicData uri="http://schemas.openxmlformats.org/drawingml/2006/table">
            <a:tbl>
              <a:tblPr firstRow="1" bandRow="1">
                <a:tableStyleId>{5C22544A-7EE6-4342-B048-85BDC9FD1C3A}</a:tableStyleId>
              </a:tblPr>
              <a:tblGrid>
                <a:gridCol w="2607520">
                  <a:extLst>
                    <a:ext uri="{9D8B030D-6E8A-4147-A177-3AD203B41FA5}">
                      <a16:colId xmlns:a16="http://schemas.microsoft.com/office/drawing/2014/main" val="2290725032"/>
                    </a:ext>
                  </a:extLst>
                </a:gridCol>
                <a:gridCol w="1004248">
                  <a:extLst>
                    <a:ext uri="{9D8B030D-6E8A-4147-A177-3AD203B41FA5}">
                      <a16:colId xmlns:a16="http://schemas.microsoft.com/office/drawing/2014/main" val="2768790470"/>
                    </a:ext>
                  </a:extLst>
                </a:gridCol>
                <a:gridCol w="1290548">
                  <a:extLst>
                    <a:ext uri="{9D8B030D-6E8A-4147-A177-3AD203B41FA5}">
                      <a16:colId xmlns:a16="http://schemas.microsoft.com/office/drawing/2014/main" val="1528233743"/>
                    </a:ext>
                  </a:extLst>
                </a:gridCol>
              </a:tblGrid>
              <a:tr h="370840">
                <a:tc>
                  <a:txBody>
                    <a:bodyPr/>
                    <a:lstStyle/>
                    <a:p>
                      <a:endParaRPr lang="en-GB" sz="1300" dirty="0"/>
                    </a:p>
                  </a:txBody>
                  <a:tcPr>
                    <a:lnB w="12700" cap="flat" cmpd="sng" algn="ctr">
                      <a:noFill/>
                      <a:prstDash val="solid"/>
                      <a:round/>
                      <a:headEnd type="none" w="med" len="med"/>
                      <a:tailEnd type="none" w="med" len="med"/>
                    </a:lnB>
                  </a:tcPr>
                </a:tc>
                <a:tc>
                  <a:txBody>
                    <a:bodyPr/>
                    <a:lstStyle/>
                    <a:p>
                      <a:pPr algn="ctr"/>
                      <a:r>
                        <a:rPr lang="en-GB" sz="1300" dirty="0"/>
                        <a:t>Placebo</a:t>
                      </a:r>
                    </a:p>
                  </a:txBody>
                  <a:tcPr anchor="ctr">
                    <a:lnB w="12700" cap="flat" cmpd="sng" algn="ctr">
                      <a:solidFill>
                        <a:schemeClr val="bg1"/>
                      </a:solidFill>
                      <a:prstDash val="solid"/>
                      <a:round/>
                      <a:headEnd type="none" w="med" len="med"/>
                      <a:tailEnd type="none" w="med" len="med"/>
                    </a:lnB>
                  </a:tcPr>
                </a:tc>
                <a:tc>
                  <a:txBody>
                    <a:bodyPr/>
                    <a:lstStyle/>
                    <a:p>
                      <a:pPr algn="ctr"/>
                      <a:r>
                        <a:rPr lang="en-GB" sz="1300" dirty="0" err="1"/>
                        <a:t>TTh</a:t>
                      </a:r>
                      <a:endParaRPr lang="en-GB" sz="1300" dirty="0"/>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81386924"/>
                  </a:ext>
                </a:extLst>
              </a:tr>
              <a:tr h="370840">
                <a:tc>
                  <a:txBody>
                    <a:bodyPr/>
                    <a:lstStyle/>
                    <a:p>
                      <a:br>
                        <a:rPr lang="en-GB" sz="1300" b="1" dirty="0">
                          <a:solidFill>
                            <a:schemeClr val="bg1"/>
                          </a:solidFill>
                        </a:rPr>
                      </a:br>
                      <a:endParaRPr lang="en-GB" sz="1300" b="1" dirty="0">
                        <a:solidFill>
                          <a:schemeClr val="bg1"/>
                        </a:solidFill>
                      </a:endParaRP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F9AD3"/>
                    </a:solidFill>
                  </a:tcPr>
                </a:tc>
                <a:tc>
                  <a:txBody>
                    <a:bodyPr/>
                    <a:lstStyle/>
                    <a:p>
                      <a:pPr algn="ctr"/>
                      <a:r>
                        <a:rPr lang="en-GB" sz="1300" b="0" dirty="0">
                          <a:solidFill>
                            <a:schemeClr val="bg1"/>
                          </a:solidFill>
                        </a:rPr>
                        <a:t>41 (7%)</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F9AD3"/>
                    </a:solidFill>
                  </a:tcPr>
                </a:tc>
                <a:tc>
                  <a:txBody>
                    <a:bodyPr/>
                    <a:lstStyle/>
                    <a:p>
                      <a:pPr algn="ctr"/>
                      <a:r>
                        <a:rPr lang="en-GB" sz="1300" b="0" dirty="0">
                          <a:solidFill>
                            <a:schemeClr val="bg1"/>
                          </a:solidFill>
                        </a:rPr>
                        <a:t>55 (11%)</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F9AD3"/>
                    </a:solidFill>
                  </a:tcPr>
                </a:tc>
                <a:extLst>
                  <a:ext uri="{0D108BD9-81ED-4DB2-BD59-A6C34878D82A}">
                    <a16:rowId xmlns:a16="http://schemas.microsoft.com/office/drawing/2014/main" val="4123868004"/>
                  </a:ext>
                </a:extLst>
              </a:tr>
              <a:tr h="324000">
                <a:tc>
                  <a:txBody>
                    <a:bodyPr/>
                    <a:lstStyle/>
                    <a:p>
                      <a:r>
                        <a:rPr lang="en-GB" sz="1300" b="1" dirty="0">
                          <a:solidFill>
                            <a:schemeClr val="accent5"/>
                          </a:solidFill>
                        </a:rPr>
                        <a:t>Arrhythmias</a:t>
                      </a:r>
                    </a:p>
                  </a:txBody>
                  <a:tcPr anchor="ctr">
                    <a:lnT w="38100" cap="flat" cmpd="sng" algn="ctr">
                      <a:solidFill>
                        <a:schemeClr val="bg1"/>
                      </a:solidFill>
                      <a:prstDash val="solid"/>
                      <a:round/>
                      <a:headEnd type="none" w="med" len="med"/>
                      <a:tailEnd type="none" w="med" len="med"/>
                    </a:lnT>
                    <a:solidFill>
                      <a:srgbClr val="D5DEEF"/>
                    </a:solidFill>
                  </a:tcPr>
                </a:tc>
                <a:tc>
                  <a:txBody>
                    <a:bodyPr/>
                    <a:lstStyle/>
                    <a:p>
                      <a:pPr algn="ctr"/>
                      <a:r>
                        <a:rPr lang="en-GB" sz="1300" dirty="0">
                          <a:solidFill>
                            <a:schemeClr val="accent5"/>
                          </a:solidFill>
                        </a:rPr>
                        <a:t>3</a:t>
                      </a:r>
                    </a:p>
                  </a:txBody>
                  <a:tcPr anchor="ctr">
                    <a:lnT w="38100" cap="flat" cmpd="sng" algn="ctr">
                      <a:solidFill>
                        <a:schemeClr val="bg1"/>
                      </a:solidFill>
                      <a:prstDash val="solid"/>
                      <a:round/>
                      <a:headEnd type="none" w="med" len="med"/>
                      <a:tailEnd type="none" w="med" len="med"/>
                    </a:lnT>
                    <a:solidFill>
                      <a:srgbClr val="D5DEEF"/>
                    </a:solidFill>
                  </a:tcPr>
                </a:tc>
                <a:tc>
                  <a:txBody>
                    <a:bodyPr/>
                    <a:lstStyle/>
                    <a:p>
                      <a:pPr algn="ctr"/>
                      <a:r>
                        <a:rPr lang="en-GB" sz="1300" dirty="0">
                          <a:solidFill>
                            <a:schemeClr val="accent5"/>
                          </a:solidFill>
                        </a:rPr>
                        <a:t>8</a:t>
                      </a:r>
                    </a:p>
                  </a:txBody>
                  <a:tcPr anchor="ctr">
                    <a:lnT w="38100" cap="flat" cmpd="sng" algn="ctr">
                      <a:solidFill>
                        <a:schemeClr val="bg1"/>
                      </a:solidFill>
                      <a:prstDash val="solid"/>
                      <a:round/>
                      <a:headEnd type="none" w="med" len="med"/>
                      <a:tailEnd type="none" w="med" len="med"/>
                    </a:lnT>
                    <a:solidFill>
                      <a:srgbClr val="D5DEEF"/>
                    </a:solidFill>
                  </a:tcPr>
                </a:tc>
                <a:extLst>
                  <a:ext uri="{0D108BD9-81ED-4DB2-BD59-A6C34878D82A}">
                    <a16:rowId xmlns:a16="http://schemas.microsoft.com/office/drawing/2014/main" val="1215739794"/>
                  </a:ext>
                </a:extLst>
              </a:tr>
              <a:tr h="324000">
                <a:tc>
                  <a:txBody>
                    <a:bodyPr/>
                    <a:lstStyle/>
                    <a:p>
                      <a:r>
                        <a:rPr lang="en-GB" sz="1300" b="1" baseline="0" dirty="0" err="1">
                          <a:solidFill>
                            <a:schemeClr val="accent5"/>
                          </a:solidFill>
                        </a:rPr>
                        <a:t>IHD</a:t>
                      </a:r>
                      <a:endParaRPr lang="en-GB" sz="1300" b="1" baseline="0" dirty="0">
                        <a:solidFill>
                          <a:schemeClr val="accent5"/>
                        </a:solidFill>
                      </a:endParaRPr>
                    </a:p>
                  </a:txBody>
                  <a:tcPr anchor="ctr">
                    <a:solidFill>
                      <a:srgbClr val="EBEFF7"/>
                    </a:solidFill>
                  </a:tcPr>
                </a:tc>
                <a:tc>
                  <a:txBody>
                    <a:bodyPr/>
                    <a:lstStyle/>
                    <a:p>
                      <a:pPr algn="ctr"/>
                      <a:r>
                        <a:rPr lang="en-GB" sz="1300" dirty="0">
                          <a:solidFill>
                            <a:schemeClr val="accent5"/>
                          </a:solidFill>
                        </a:rPr>
                        <a:t>13</a:t>
                      </a:r>
                    </a:p>
                  </a:txBody>
                  <a:tcPr anchor="ctr">
                    <a:solidFill>
                      <a:srgbClr val="EBEFF7"/>
                    </a:solidFill>
                  </a:tcPr>
                </a:tc>
                <a:tc>
                  <a:txBody>
                    <a:bodyPr/>
                    <a:lstStyle/>
                    <a:p>
                      <a:pPr algn="ctr"/>
                      <a:r>
                        <a:rPr lang="en-GB" sz="1300" dirty="0">
                          <a:solidFill>
                            <a:schemeClr val="accent5"/>
                          </a:solidFill>
                        </a:rPr>
                        <a:t>7</a:t>
                      </a:r>
                    </a:p>
                  </a:txBody>
                  <a:tcPr anchor="ctr">
                    <a:solidFill>
                      <a:srgbClr val="EBEFF7"/>
                    </a:solidFill>
                  </a:tcPr>
                </a:tc>
                <a:extLst>
                  <a:ext uri="{0D108BD9-81ED-4DB2-BD59-A6C34878D82A}">
                    <a16:rowId xmlns:a16="http://schemas.microsoft.com/office/drawing/2014/main" val="1556919016"/>
                  </a:ext>
                </a:extLst>
              </a:tr>
              <a:tr h="324000">
                <a:tc>
                  <a:txBody>
                    <a:bodyPr/>
                    <a:lstStyle/>
                    <a:p>
                      <a:r>
                        <a:rPr lang="en-GB" sz="1300" b="1" baseline="0" dirty="0">
                          <a:solidFill>
                            <a:schemeClr val="accent5"/>
                          </a:solidFill>
                        </a:rPr>
                        <a:t>Cerebrovascular disease</a:t>
                      </a:r>
                    </a:p>
                  </a:txBody>
                  <a:tcPr anchor="ctr">
                    <a:solidFill>
                      <a:srgbClr val="D5DEEF"/>
                    </a:solidFill>
                  </a:tcPr>
                </a:tc>
                <a:tc>
                  <a:txBody>
                    <a:bodyPr/>
                    <a:lstStyle/>
                    <a:p>
                      <a:pPr algn="ctr"/>
                      <a:r>
                        <a:rPr lang="en-GB" sz="1300" dirty="0">
                          <a:solidFill>
                            <a:schemeClr val="accent5"/>
                          </a:solidFill>
                        </a:rPr>
                        <a:t>3</a:t>
                      </a:r>
                    </a:p>
                  </a:txBody>
                  <a:tcPr anchor="ctr">
                    <a:solidFill>
                      <a:srgbClr val="D5DEEF"/>
                    </a:solidFill>
                  </a:tcPr>
                </a:tc>
                <a:tc>
                  <a:txBody>
                    <a:bodyPr/>
                    <a:lstStyle/>
                    <a:p>
                      <a:pPr algn="ctr"/>
                      <a:r>
                        <a:rPr lang="en-GB" sz="1300" dirty="0">
                          <a:solidFill>
                            <a:schemeClr val="accent5"/>
                          </a:solidFill>
                        </a:rPr>
                        <a:t>4</a:t>
                      </a:r>
                    </a:p>
                  </a:txBody>
                  <a:tcPr anchor="ctr">
                    <a:solidFill>
                      <a:srgbClr val="D5DEEF"/>
                    </a:solidFill>
                  </a:tcPr>
                </a:tc>
                <a:extLst>
                  <a:ext uri="{0D108BD9-81ED-4DB2-BD59-A6C34878D82A}">
                    <a16:rowId xmlns:a16="http://schemas.microsoft.com/office/drawing/2014/main" val="105870187"/>
                  </a:ext>
                </a:extLst>
              </a:tr>
              <a:tr h="324000">
                <a:tc>
                  <a:txBody>
                    <a:bodyPr/>
                    <a:lstStyle/>
                    <a:p>
                      <a:r>
                        <a:rPr lang="en-GB" sz="1300" b="1" baseline="0" dirty="0" err="1">
                          <a:solidFill>
                            <a:schemeClr val="accent5"/>
                          </a:solidFill>
                        </a:rPr>
                        <a:t>BPH</a:t>
                      </a:r>
                      <a:endParaRPr lang="en-GB" sz="1300" b="1" baseline="0" dirty="0">
                        <a:solidFill>
                          <a:schemeClr val="accent5"/>
                        </a:solidFill>
                      </a:endParaRPr>
                    </a:p>
                  </a:txBody>
                  <a:tcPr anchor="ctr">
                    <a:solidFill>
                      <a:srgbClr val="EBEFF7"/>
                    </a:solidFill>
                  </a:tcPr>
                </a:tc>
                <a:tc>
                  <a:txBody>
                    <a:bodyPr/>
                    <a:lstStyle/>
                    <a:p>
                      <a:pPr algn="ctr"/>
                      <a:r>
                        <a:rPr lang="en-GB" sz="1300" dirty="0">
                          <a:solidFill>
                            <a:schemeClr val="accent5"/>
                          </a:solidFill>
                        </a:rPr>
                        <a:t>3</a:t>
                      </a:r>
                    </a:p>
                  </a:txBody>
                  <a:tcPr anchor="ctr">
                    <a:solidFill>
                      <a:srgbClr val="EBEFF7"/>
                    </a:solidFill>
                  </a:tcPr>
                </a:tc>
                <a:tc>
                  <a:txBody>
                    <a:bodyPr/>
                    <a:lstStyle/>
                    <a:p>
                      <a:pPr algn="ctr"/>
                      <a:r>
                        <a:rPr lang="en-GB" sz="1300" dirty="0">
                          <a:solidFill>
                            <a:schemeClr val="accent5"/>
                          </a:solidFill>
                        </a:rPr>
                        <a:t>8</a:t>
                      </a:r>
                    </a:p>
                  </a:txBody>
                  <a:tcPr anchor="ctr">
                    <a:solidFill>
                      <a:srgbClr val="EBEFF7"/>
                    </a:solidFill>
                  </a:tcPr>
                </a:tc>
                <a:extLst>
                  <a:ext uri="{0D108BD9-81ED-4DB2-BD59-A6C34878D82A}">
                    <a16:rowId xmlns:a16="http://schemas.microsoft.com/office/drawing/2014/main" val="3723584947"/>
                  </a:ext>
                </a:extLst>
              </a:tr>
              <a:tr h="324000">
                <a:tc>
                  <a:txBody>
                    <a:bodyPr/>
                    <a:lstStyle/>
                    <a:p>
                      <a:r>
                        <a:rPr lang="en-GB" sz="1300" b="1" baseline="0" dirty="0">
                          <a:solidFill>
                            <a:schemeClr val="accent5"/>
                          </a:solidFill>
                        </a:rPr>
                        <a:t>Prostate cancer</a:t>
                      </a:r>
                    </a:p>
                  </a:txBody>
                  <a:tcPr anchor="ctr">
                    <a:solidFill>
                      <a:srgbClr val="D5DEEF"/>
                    </a:solidFill>
                  </a:tcPr>
                </a:tc>
                <a:tc>
                  <a:txBody>
                    <a:bodyPr/>
                    <a:lstStyle/>
                    <a:p>
                      <a:pPr algn="ctr"/>
                      <a:r>
                        <a:rPr lang="en-GB" sz="1300" dirty="0">
                          <a:solidFill>
                            <a:schemeClr val="accent5"/>
                          </a:solidFill>
                        </a:rPr>
                        <a:t>5</a:t>
                      </a:r>
                    </a:p>
                  </a:txBody>
                  <a:tcPr anchor="ctr">
                    <a:solidFill>
                      <a:srgbClr val="D5DEEF"/>
                    </a:solidFill>
                  </a:tcPr>
                </a:tc>
                <a:tc>
                  <a:txBody>
                    <a:bodyPr/>
                    <a:lstStyle/>
                    <a:p>
                      <a:pPr algn="ctr"/>
                      <a:r>
                        <a:rPr lang="en-GB" sz="1300" dirty="0">
                          <a:solidFill>
                            <a:schemeClr val="accent5"/>
                          </a:solidFill>
                        </a:rPr>
                        <a:t>4</a:t>
                      </a:r>
                    </a:p>
                  </a:txBody>
                  <a:tcPr anchor="ctr">
                    <a:solidFill>
                      <a:srgbClr val="D5DEEF"/>
                    </a:solidFill>
                  </a:tcPr>
                </a:tc>
                <a:extLst>
                  <a:ext uri="{0D108BD9-81ED-4DB2-BD59-A6C34878D82A}">
                    <a16:rowId xmlns:a16="http://schemas.microsoft.com/office/drawing/2014/main" val="2098286244"/>
                  </a:ext>
                </a:extLst>
              </a:tr>
              <a:tr h="324000">
                <a:tc>
                  <a:txBody>
                    <a:bodyPr/>
                    <a:lstStyle/>
                    <a:p>
                      <a:r>
                        <a:rPr lang="en-GB" sz="1300" b="1" baseline="0" dirty="0">
                          <a:solidFill>
                            <a:schemeClr val="accent5"/>
                          </a:solidFill>
                        </a:rPr>
                        <a:t>Depression</a:t>
                      </a:r>
                    </a:p>
                  </a:txBody>
                  <a:tcPr anchor="ctr">
                    <a:solidFill>
                      <a:srgbClr val="EBEFF7"/>
                    </a:solidFill>
                  </a:tcPr>
                </a:tc>
                <a:tc>
                  <a:txBody>
                    <a:bodyPr/>
                    <a:lstStyle/>
                    <a:p>
                      <a:pPr algn="ctr"/>
                      <a:r>
                        <a:rPr lang="en-GB" sz="1300" dirty="0">
                          <a:solidFill>
                            <a:schemeClr val="accent5"/>
                          </a:solidFill>
                        </a:rPr>
                        <a:t>3</a:t>
                      </a:r>
                    </a:p>
                  </a:txBody>
                  <a:tcPr anchor="ctr">
                    <a:solidFill>
                      <a:srgbClr val="EBEFF7"/>
                    </a:solidFill>
                  </a:tcPr>
                </a:tc>
                <a:tc>
                  <a:txBody>
                    <a:bodyPr/>
                    <a:lstStyle/>
                    <a:p>
                      <a:pPr algn="ctr"/>
                      <a:r>
                        <a:rPr lang="en-GB" sz="1300" dirty="0">
                          <a:solidFill>
                            <a:schemeClr val="accent5"/>
                          </a:solidFill>
                        </a:rPr>
                        <a:t>1</a:t>
                      </a:r>
                    </a:p>
                  </a:txBody>
                  <a:tcPr anchor="ctr">
                    <a:solidFill>
                      <a:srgbClr val="EBEFF7"/>
                    </a:solidFill>
                  </a:tcPr>
                </a:tc>
                <a:extLst>
                  <a:ext uri="{0D108BD9-81ED-4DB2-BD59-A6C34878D82A}">
                    <a16:rowId xmlns:a16="http://schemas.microsoft.com/office/drawing/2014/main" val="1529168176"/>
                  </a:ext>
                </a:extLst>
              </a:tr>
              <a:tr h="324000">
                <a:tc>
                  <a:txBody>
                    <a:bodyPr/>
                    <a:lstStyle/>
                    <a:p>
                      <a:r>
                        <a:rPr lang="en-GB" sz="1300" b="1" baseline="0" dirty="0">
                          <a:solidFill>
                            <a:schemeClr val="accent5"/>
                          </a:solidFill>
                        </a:rPr>
                        <a:t>Venous thrombotic events</a:t>
                      </a:r>
                    </a:p>
                  </a:txBody>
                  <a:tcPr anchor="ctr">
                    <a:solidFill>
                      <a:srgbClr val="D5DEEF"/>
                    </a:solidFill>
                  </a:tcPr>
                </a:tc>
                <a:tc>
                  <a:txBody>
                    <a:bodyPr/>
                    <a:lstStyle/>
                    <a:p>
                      <a:pPr algn="ctr"/>
                      <a:r>
                        <a:rPr lang="en-GB" sz="1300" dirty="0">
                          <a:solidFill>
                            <a:schemeClr val="accent5"/>
                          </a:solidFill>
                        </a:rPr>
                        <a:t>0</a:t>
                      </a:r>
                    </a:p>
                  </a:txBody>
                  <a:tcPr anchor="ctr">
                    <a:solidFill>
                      <a:srgbClr val="D5DEEF"/>
                    </a:solidFill>
                  </a:tcPr>
                </a:tc>
                <a:tc>
                  <a:txBody>
                    <a:bodyPr/>
                    <a:lstStyle/>
                    <a:p>
                      <a:pPr algn="ctr"/>
                      <a:r>
                        <a:rPr lang="en-GB" sz="1300" dirty="0">
                          <a:solidFill>
                            <a:schemeClr val="accent5"/>
                          </a:solidFill>
                        </a:rPr>
                        <a:t>2</a:t>
                      </a:r>
                    </a:p>
                  </a:txBody>
                  <a:tcPr anchor="ctr">
                    <a:solidFill>
                      <a:srgbClr val="D5DEEF"/>
                    </a:solidFill>
                  </a:tcPr>
                </a:tc>
                <a:extLst>
                  <a:ext uri="{0D108BD9-81ED-4DB2-BD59-A6C34878D82A}">
                    <a16:rowId xmlns:a16="http://schemas.microsoft.com/office/drawing/2014/main" val="4219943010"/>
                  </a:ext>
                </a:extLst>
              </a:tr>
              <a:tr h="324000">
                <a:tc>
                  <a:txBody>
                    <a:bodyPr/>
                    <a:lstStyle/>
                    <a:p>
                      <a:r>
                        <a:rPr lang="en-GB" sz="1300" b="1" baseline="0" dirty="0">
                          <a:solidFill>
                            <a:schemeClr val="accent5"/>
                          </a:solidFill>
                        </a:rPr>
                        <a:t>Other cancers</a:t>
                      </a:r>
                    </a:p>
                  </a:txBody>
                  <a:tcPr anchor="ctr">
                    <a:solidFill>
                      <a:srgbClr val="EBEFF7"/>
                    </a:solidFill>
                  </a:tcPr>
                </a:tc>
                <a:tc>
                  <a:txBody>
                    <a:bodyPr/>
                    <a:lstStyle/>
                    <a:p>
                      <a:pPr algn="ctr"/>
                      <a:r>
                        <a:rPr lang="en-GB" sz="1300" dirty="0">
                          <a:solidFill>
                            <a:schemeClr val="accent5"/>
                          </a:solidFill>
                        </a:rPr>
                        <a:t>10</a:t>
                      </a:r>
                    </a:p>
                  </a:txBody>
                  <a:tcPr anchor="ctr">
                    <a:solidFill>
                      <a:srgbClr val="EBEFF7"/>
                    </a:solidFill>
                  </a:tcPr>
                </a:tc>
                <a:tc>
                  <a:txBody>
                    <a:bodyPr/>
                    <a:lstStyle/>
                    <a:p>
                      <a:pPr algn="ctr"/>
                      <a:r>
                        <a:rPr lang="en-GB" sz="1300" dirty="0">
                          <a:solidFill>
                            <a:schemeClr val="accent5"/>
                          </a:solidFill>
                        </a:rPr>
                        <a:t>4</a:t>
                      </a:r>
                    </a:p>
                  </a:txBody>
                  <a:tcPr anchor="ctr">
                    <a:solidFill>
                      <a:srgbClr val="EBEFF7"/>
                    </a:solidFill>
                  </a:tcPr>
                </a:tc>
                <a:extLst>
                  <a:ext uri="{0D108BD9-81ED-4DB2-BD59-A6C34878D82A}">
                    <a16:rowId xmlns:a16="http://schemas.microsoft.com/office/drawing/2014/main" val="1853277893"/>
                  </a:ext>
                </a:extLst>
              </a:tr>
            </a:tbl>
          </a:graphicData>
        </a:graphic>
      </p:graphicFrame>
      <p:sp>
        <p:nvSpPr>
          <p:cNvPr id="10" name="Rounded Rectangle 60">
            <a:extLst>
              <a:ext uri="{FF2B5EF4-FFF2-40B4-BE49-F238E27FC236}">
                <a16:creationId xmlns:a16="http://schemas.microsoft.com/office/drawing/2014/main" id="{2AC4F445-7149-4C31-B561-B97A78C6BC2B}"/>
              </a:ext>
            </a:extLst>
          </p:cNvPr>
          <p:cNvSpPr/>
          <p:nvPr/>
        </p:nvSpPr>
        <p:spPr>
          <a:xfrm>
            <a:off x="6678079" y="5302315"/>
            <a:ext cx="4034973" cy="347387"/>
          </a:xfrm>
          <a:prstGeom prst="roundRect">
            <a:avLst>
              <a:gd name="adj" fmla="val 27900"/>
            </a:avLst>
          </a:prstGeom>
          <a:solidFill>
            <a:schemeClr val="accent1"/>
          </a:solidFill>
        </p:spPr>
        <p:txBody>
          <a:bodyPr wrap="square" tIns="0" bIns="0" anchor="t">
            <a:noAutofit/>
          </a:bodyPr>
          <a:lstStyle/>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Poppins Light"/>
                <a:ea typeface="+mn-ea"/>
                <a:cs typeface="+mn-cs"/>
              </a:rPr>
              <a:t>There were 2 deaths in each group</a:t>
            </a:r>
          </a:p>
        </p:txBody>
      </p:sp>
      <p:sp>
        <p:nvSpPr>
          <p:cNvPr id="11" name="Rounded Rectangle 60">
            <a:extLst>
              <a:ext uri="{FF2B5EF4-FFF2-40B4-BE49-F238E27FC236}">
                <a16:creationId xmlns:a16="http://schemas.microsoft.com/office/drawing/2014/main" id="{7253247B-42A2-4105-90F4-094F49DB943E}"/>
              </a:ext>
            </a:extLst>
          </p:cNvPr>
          <p:cNvSpPr/>
          <p:nvPr/>
        </p:nvSpPr>
        <p:spPr>
          <a:xfrm>
            <a:off x="750972" y="3397607"/>
            <a:ext cx="4743776" cy="552956"/>
          </a:xfrm>
          <a:prstGeom prst="roundRect">
            <a:avLst>
              <a:gd name="adj" fmla="val 12996"/>
            </a:avLst>
          </a:prstGeom>
          <a:noFill/>
          <a:ln w="28575">
            <a:solidFill>
              <a:schemeClr val="accent2"/>
            </a:solidFill>
          </a:ln>
        </p:spPr>
        <p:txBody>
          <a:bodyPr wrap="square">
            <a:noAutofit/>
          </a:bodyPr>
          <a:lstStyle/>
          <a:p>
            <a:pPr marL="0" marR="0" lvl="0" indent="0" algn="ctr" defTabSz="914400" rtl="0" eaLnBrk="1" fontAlgn="auto" latinLnBrk="0" hangingPunct="1">
              <a:lnSpc>
                <a:spcPct val="100000"/>
              </a:lnSpc>
              <a:spcBef>
                <a:spcPts val="180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Light"/>
              <a:ea typeface="+mn-ea"/>
              <a:cs typeface="+mn-cs"/>
            </a:endParaRPr>
          </a:p>
        </p:txBody>
      </p:sp>
      <p:pic>
        <p:nvPicPr>
          <p:cNvPr id="12" name="Picture 2" descr="T4D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8862" y="138375"/>
            <a:ext cx="1318275" cy="81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6071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1B72754-CF67-412A-AE49-3294A8D2F038}"/>
              </a:ext>
            </a:extLst>
          </p:cNvPr>
          <p:cNvSpPr txBox="1">
            <a:spLocks noGrp="1"/>
          </p:cNvSpPr>
          <p:nvPr>
            <p:ph idx="1"/>
          </p:nvPr>
        </p:nvSpPr>
        <p:spPr>
          <a:xfrm>
            <a:off x="380466" y="1158062"/>
            <a:ext cx="10718276" cy="4695131"/>
          </a:xfrm>
          <a:prstGeom prst="rect">
            <a:avLst/>
          </a:prstGeom>
          <a:noFill/>
        </p:spPr>
        <p:txBody>
          <a:bodyPr wrap="square" rtlCol="0">
            <a:spAutoFit/>
          </a:bodyPr>
          <a:lstStyle/>
          <a:p>
            <a:r>
              <a:rPr lang="en-GB" sz="1700" dirty="0">
                <a:solidFill>
                  <a:srgbClr val="000000"/>
                </a:solidFill>
                <a:cs typeface="Arial" panose="020B0604020202020204" pitchFamily="34" charset="0"/>
              </a:rPr>
              <a:t>Whilst not specifically licensed for the treatment of certain conditions, testosterone therapy in men with testosterone deficiency has beneficial impacts on a range of other parameters</a:t>
            </a:r>
          </a:p>
          <a:p>
            <a:r>
              <a:rPr lang="en-GB" sz="1700" dirty="0" err="1">
                <a:solidFill>
                  <a:srgbClr val="000000"/>
                </a:solidFill>
                <a:cs typeface="Arial" panose="020B0604020202020204" pitchFamily="34" charset="0"/>
              </a:rPr>
              <a:t>TTh</a:t>
            </a:r>
            <a:r>
              <a:rPr lang="en-GB" sz="1700" dirty="0">
                <a:solidFill>
                  <a:srgbClr val="000000"/>
                </a:solidFill>
                <a:cs typeface="Arial" panose="020B0604020202020204" pitchFamily="34" charset="0"/>
              </a:rPr>
              <a:t> significantly increases haemoglobin levels in older men with low testosterone and unexplained anaemia</a:t>
            </a:r>
          </a:p>
          <a:p>
            <a:r>
              <a:rPr lang="en-GB" sz="1700" dirty="0" err="1">
                <a:solidFill>
                  <a:srgbClr val="000000"/>
                </a:solidFill>
                <a:cs typeface="Arial" panose="020B0604020202020204" pitchFamily="34" charset="0"/>
              </a:rPr>
              <a:t>TTh</a:t>
            </a:r>
            <a:r>
              <a:rPr lang="en-GB" sz="1700" dirty="0">
                <a:solidFill>
                  <a:srgbClr val="000000"/>
                </a:solidFill>
                <a:cs typeface="Arial" panose="020B0604020202020204" pitchFamily="34" charset="0"/>
              </a:rPr>
              <a:t> significantly increases volumetric BMD and bone strength versus placebo in older men with low testosterone</a:t>
            </a:r>
          </a:p>
          <a:p>
            <a:r>
              <a:rPr lang="en-GB" sz="1700" dirty="0">
                <a:solidFill>
                  <a:srgbClr val="000000"/>
                </a:solidFill>
                <a:cs typeface="Arial" panose="020B0604020202020204" pitchFamily="34" charset="0"/>
              </a:rPr>
              <a:t>Low testosterone levels occur in over 40% of men with T2DM and have been associated with increased mortality, with testosterone therapy independently associated with reduced mortality in such men.</a:t>
            </a:r>
          </a:p>
          <a:p>
            <a:r>
              <a:rPr lang="en-GB" sz="1700" dirty="0">
                <a:solidFill>
                  <a:srgbClr val="000000"/>
                </a:solidFill>
                <a:cs typeface="Arial" panose="020B0604020202020204" pitchFamily="34" charset="0"/>
              </a:rPr>
              <a:t>Guidelines (ADA, AACE, EAU, BSSM) currently recommend screening type 2 diabetic men for testosterone deficiency, especially in the presence of ED </a:t>
            </a:r>
          </a:p>
          <a:p>
            <a:r>
              <a:rPr lang="en-GB" sz="1700" dirty="0" err="1">
                <a:solidFill>
                  <a:srgbClr val="000000"/>
                </a:solidFill>
                <a:cs typeface="Arial" panose="020B0604020202020204" pitchFamily="34" charset="0"/>
              </a:rPr>
              <a:t>TTh</a:t>
            </a:r>
            <a:r>
              <a:rPr lang="en-GB" sz="1700" dirty="0">
                <a:solidFill>
                  <a:srgbClr val="000000"/>
                </a:solidFill>
                <a:cs typeface="Arial" panose="020B0604020202020204" pitchFamily="34" charset="0"/>
              </a:rPr>
              <a:t> in hypogonadal men with prediabetes and type 2 diabetes improves insulin sensitivity</a:t>
            </a:r>
          </a:p>
          <a:p>
            <a:r>
              <a:rPr lang="en-GB" sz="1700" dirty="0">
                <a:solidFill>
                  <a:srgbClr val="000000"/>
                </a:solidFill>
                <a:cs typeface="Arial" panose="020B0604020202020204" pitchFamily="34" charset="0"/>
              </a:rPr>
              <a:t>Improvement in glycaemic control (and reduction in progression of diabetes) is very important for reduction in complications of diabetes including mortality however changes can take time  </a:t>
            </a:r>
          </a:p>
          <a:p>
            <a:r>
              <a:rPr lang="en-GB" sz="1700" dirty="0" err="1">
                <a:solidFill>
                  <a:srgbClr val="000000"/>
                </a:solidFill>
                <a:cs typeface="Arial" panose="020B0604020202020204" pitchFamily="34" charset="0"/>
              </a:rPr>
              <a:t>TTh</a:t>
            </a:r>
            <a:r>
              <a:rPr lang="en-GB" sz="1700" dirty="0">
                <a:solidFill>
                  <a:srgbClr val="000000"/>
                </a:solidFill>
                <a:cs typeface="Arial" panose="020B0604020202020204" pitchFamily="34" charset="0"/>
              </a:rPr>
              <a:t> plus lifestyle program  has been shown to decrease the relative risk of type 2 diabetes at 2 years by approximately 40% beyond lifestyle program alone. </a:t>
            </a:r>
          </a:p>
          <a:p>
            <a:pPr marL="0" indent="0">
              <a:buClrTx/>
              <a:buNone/>
            </a:pPr>
            <a:endParaRPr lang="en-GB" sz="1600" dirty="0">
              <a:solidFill>
                <a:srgbClr val="000000"/>
              </a:solidFill>
              <a:cs typeface="Arial" panose="020B0604020202020204" pitchFamily="34" charset="0"/>
            </a:endParaRPr>
          </a:p>
          <a:p>
            <a:endParaRPr lang="en-GB" sz="1200" dirty="0"/>
          </a:p>
        </p:txBody>
      </p:sp>
      <p:sp>
        <p:nvSpPr>
          <p:cNvPr id="6" name="Title 1">
            <a:extLst>
              <a:ext uri="{FF2B5EF4-FFF2-40B4-BE49-F238E27FC236}">
                <a16:creationId xmlns:a16="http://schemas.microsoft.com/office/drawing/2014/main" id="{A11CEB54-E6E7-4806-B0F0-13113DC8D627}"/>
              </a:ext>
            </a:extLst>
          </p:cNvPr>
          <p:cNvSpPr>
            <a:spLocks noGrp="1"/>
          </p:cNvSpPr>
          <p:nvPr>
            <p:ph type="title"/>
          </p:nvPr>
        </p:nvSpPr>
        <p:spPr>
          <a:xfrm>
            <a:off x="254524" y="204953"/>
            <a:ext cx="11189616" cy="618883"/>
          </a:xfrm>
        </p:spPr>
        <p:txBody>
          <a:bodyPr>
            <a:normAutofit fontScale="90000"/>
          </a:bodyPr>
          <a:lstStyle/>
          <a:p>
            <a:pPr algn="ctr"/>
            <a:r>
              <a:rPr lang="en-GB" sz="4000" dirty="0">
                <a:solidFill>
                  <a:srgbClr val="000000"/>
                </a:solidFill>
              </a:rPr>
              <a:t>Secondary Clinical Benefits - Summary </a:t>
            </a:r>
          </a:p>
        </p:txBody>
      </p:sp>
    </p:spTree>
    <p:extLst>
      <p:ext uri="{BB962C8B-B14F-4D97-AF65-F5344CB8AC3E}">
        <p14:creationId xmlns:p14="http://schemas.microsoft.com/office/powerpoint/2010/main" val="37175988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9838-222E-48AF-A481-C5C589E06B7C}"/>
              </a:ext>
            </a:extLst>
          </p:cNvPr>
          <p:cNvSpPr>
            <a:spLocks noGrp="1"/>
          </p:cNvSpPr>
          <p:nvPr>
            <p:ph type="title"/>
          </p:nvPr>
        </p:nvSpPr>
        <p:spPr>
          <a:xfrm>
            <a:off x="539260" y="1187739"/>
            <a:ext cx="10652454" cy="1774104"/>
          </a:xfrm>
        </p:spPr>
        <p:txBody>
          <a:bodyPr>
            <a:normAutofit/>
          </a:bodyPr>
          <a:lstStyle/>
          <a:p>
            <a:r>
              <a:rPr lang="en-GB" sz="4400" dirty="0"/>
              <a:t>Patient Case Studies</a:t>
            </a:r>
          </a:p>
        </p:txBody>
      </p:sp>
    </p:spTree>
    <p:extLst>
      <p:ext uri="{BB962C8B-B14F-4D97-AF65-F5344CB8AC3E}">
        <p14:creationId xmlns:p14="http://schemas.microsoft.com/office/powerpoint/2010/main" val="2244495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144" y="52295"/>
            <a:ext cx="7463846" cy="953546"/>
          </a:xfrm>
        </p:spPr>
        <p:txBody>
          <a:bodyPr>
            <a:normAutofit fontScale="90000"/>
          </a:bodyPr>
          <a:lstStyle/>
          <a:p>
            <a:pPr algn="l"/>
            <a:r>
              <a:rPr lang="en-US" dirty="0">
                <a:solidFill>
                  <a:schemeClr val="accent5"/>
                </a:solidFill>
              </a:rPr>
              <a:t>Case study – Part 1: Patient Profile</a:t>
            </a:r>
          </a:p>
        </p:txBody>
      </p:sp>
      <p:sp>
        <p:nvSpPr>
          <p:cNvPr id="4" name="TextBox 3"/>
          <p:cNvSpPr txBox="1"/>
          <p:nvPr/>
        </p:nvSpPr>
        <p:spPr>
          <a:xfrm>
            <a:off x="1541107" y="5841807"/>
            <a:ext cx="8503920"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272727"/>
              </a:solidFill>
              <a:effectLst/>
              <a:uLnTx/>
              <a:uFillTx/>
              <a:latin typeface="Poppins Ligh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272727"/>
                </a:solidFill>
                <a:effectLst/>
                <a:uLnTx/>
                <a:uFillTx/>
                <a:latin typeface="Poppins Light"/>
                <a:ea typeface="+mn-ea"/>
                <a:cs typeface="Arial" panose="020B0604020202020204" pitchFamily="34" charset="0"/>
              </a:rPr>
              <a:t> * This patient profile is based on a real patient, and has been anonymised and reproduced with permission</a:t>
            </a:r>
            <a:r>
              <a:rPr kumimoji="0" lang="en-GB" sz="80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075620" y="1221282"/>
            <a:ext cx="943489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Chris: 54 year old office worker with type 2 diabetes mellitus (T2DM)</a:t>
            </a:r>
            <a:endParaRPr kumimoji="0" lang="en-US" sz="2000" b="1"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8" name="Rectangle 7"/>
          <p:cNvSpPr/>
          <p:nvPr/>
        </p:nvSpPr>
        <p:spPr>
          <a:xfrm>
            <a:off x="876301" y="2186021"/>
            <a:ext cx="6086474" cy="3149580"/>
          </a:xfrm>
          <a:prstGeom prst="rect">
            <a:avLst/>
          </a:prstGeom>
        </p:spPr>
        <p:txBody>
          <a:bodyPr wrap="square">
            <a:spAutoFit/>
          </a:bodyPr>
          <a:lstStyle/>
          <a:p>
            <a:pPr marL="263525" marR="0" lvl="0" indent="-173038" algn="l" defTabSz="914400" rtl="0" eaLnBrk="1" fontAlgn="auto" latinLnBrk="0" hangingPunct="1">
              <a:lnSpc>
                <a:spcPct val="100000"/>
              </a:lnSpc>
              <a:spcBef>
                <a:spcPts val="0"/>
              </a:spcBef>
              <a:spcAft>
                <a:spcPts val="400"/>
              </a:spcAft>
              <a:buClrTx/>
              <a:buSzTx/>
              <a:buFont typeface="Arial"/>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He has had erectile dysfunction for several years which is putting a strain on his marriage.</a:t>
            </a:r>
          </a:p>
          <a:p>
            <a:pPr marL="90487" marR="0" lvl="0" indent="0" algn="l" defTabSz="914400" rtl="0" eaLnBrk="1" fontAlgn="auto" latinLnBrk="0" hangingPunct="1">
              <a:lnSpc>
                <a:spcPct val="100000"/>
              </a:lnSpc>
              <a:spcBef>
                <a:spcPts val="0"/>
              </a:spcBef>
              <a:spcAft>
                <a:spcPts val="40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Poppins Light"/>
              <a:ea typeface="+mn-ea"/>
              <a:cs typeface="+mn-cs"/>
            </a:endParaRPr>
          </a:p>
          <a:p>
            <a:pPr marL="263525" marR="0" lvl="0" indent="-173038" algn="l" defTabSz="914400" rtl="0" eaLnBrk="1" fontAlgn="auto" latinLnBrk="0" hangingPunct="1">
              <a:lnSpc>
                <a:spcPct val="100000"/>
              </a:lnSpc>
              <a:spcBef>
                <a:spcPts val="0"/>
              </a:spcBef>
              <a:spcAft>
                <a:spcPts val="400"/>
              </a:spcAft>
              <a:buClrTx/>
              <a:buSzTx/>
              <a:buFont typeface="Arial"/>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Whilst he was being managed by the secondary care diabetic team he was started on daily sildenafil 50mg for erectile dysfunction which worked on rare occasions. </a:t>
            </a:r>
          </a:p>
          <a:p>
            <a:pPr marL="90487" marR="0" lvl="0" indent="0" algn="l" defTabSz="914400" rtl="0" eaLnBrk="1" fontAlgn="auto" latinLnBrk="0" hangingPunct="1">
              <a:lnSpc>
                <a:spcPct val="100000"/>
              </a:lnSpc>
              <a:spcBef>
                <a:spcPts val="0"/>
              </a:spcBef>
              <a:spcAft>
                <a:spcPts val="40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Poppins Light"/>
              <a:ea typeface="+mn-ea"/>
              <a:cs typeface="+mn-cs"/>
            </a:endParaRPr>
          </a:p>
          <a:p>
            <a:pPr marL="263525" marR="0" lvl="0" indent="-173038" algn="l" defTabSz="914400" rtl="0" eaLnBrk="1" fontAlgn="auto" latinLnBrk="0" hangingPunct="1">
              <a:lnSpc>
                <a:spcPct val="100000"/>
              </a:lnSpc>
              <a:spcBef>
                <a:spcPts val="0"/>
              </a:spcBef>
              <a:spcAft>
                <a:spcPts val="400"/>
              </a:spcAft>
              <a:buClrTx/>
              <a:buSzTx/>
              <a:buFont typeface="Arial"/>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He didn’t think anymore could be done about it.</a:t>
            </a:r>
          </a:p>
          <a:p>
            <a:pPr marL="90487" marR="0" lvl="0" indent="0" algn="l" defTabSz="914400" rtl="0" eaLnBrk="1" fontAlgn="auto" latinLnBrk="0" hangingPunct="1">
              <a:lnSpc>
                <a:spcPct val="100000"/>
              </a:lnSpc>
              <a:spcBef>
                <a:spcPts val="0"/>
              </a:spcBef>
              <a:spcAft>
                <a:spcPts val="400"/>
              </a:spcAft>
              <a:buClrTx/>
              <a:buSzTx/>
              <a:buFontTx/>
              <a:buNone/>
              <a:tabLst/>
              <a:defRPr/>
            </a:pPr>
            <a:endParaRPr kumimoji="0" lang="en-US" sz="2000" b="0" i="0" u="none" strike="noStrike" kern="1200" cap="none" spc="0" normalizeH="0" baseline="0" noProof="0" dirty="0">
              <a:ln>
                <a:noFill/>
              </a:ln>
              <a:solidFill>
                <a:srgbClr val="272727"/>
              </a:solidFill>
              <a:effectLst/>
              <a:uLnTx/>
              <a:uFillTx/>
              <a:latin typeface="Arial"/>
              <a:ea typeface="+mn-ea"/>
              <a:cs typeface="+mn-cs"/>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8868" y="1935400"/>
            <a:ext cx="3445800" cy="3445800"/>
          </a:xfrm>
          <a:prstGeom prst="rect">
            <a:avLst/>
          </a:prstGeom>
        </p:spPr>
      </p:pic>
    </p:spTree>
    <p:extLst>
      <p:ext uri="{BB962C8B-B14F-4D97-AF65-F5344CB8AC3E}">
        <p14:creationId xmlns:p14="http://schemas.microsoft.com/office/powerpoint/2010/main" val="22724842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17" y="115472"/>
            <a:ext cx="10707624" cy="834047"/>
          </a:xfrm>
        </p:spPr>
        <p:txBody>
          <a:bodyPr>
            <a:normAutofit/>
          </a:bodyPr>
          <a:lstStyle/>
          <a:p>
            <a:pPr algn="ctr"/>
            <a:r>
              <a:rPr lang="en-US" dirty="0">
                <a:solidFill>
                  <a:schemeClr val="accent5"/>
                </a:solidFill>
              </a:rPr>
              <a:t>Case study – Part 2: Route to Diagnosis</a:t>
            </a:r>
          </a:p>
        </p:txBody>
      </p:sp>
      <p:sp>
        <p:nvSpPr>
          <p:cNvPr id="6" name="Rectangle 5"/>
          <p:cNvSpPr/>
          <p:nvPr/>
        </p:nvSpPr>
        <p:spPr>
          <a:xfrm>
            <a:off x="451816" y="1144924"/>
            <a:ext cx="922558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Chris: 54 year old office worker with type 2 diabetes mellitus (T2DM)</a:t>
            </a:r>
            <a:endParaRPr kumimoji="0" lang="en-US" sz="2000" b="1"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8" name="Rectangle 7"/>
          <p:cNvSpPr/>
          <p:nvPr/>
        </p:nvSpPr>
        <p:spPr>
          <a:xfrm>
            <a:off x="451816" y="1740438"/>
            <a:ext cx="9021368" cy="3026470"/>
          </a:xfrm>
          <a:prstGeom prst="rect">
            <a:avLst/>
          </a:prstGeom>
        </p:spPr>
        <p:txBody>
          <a:bodyPr wrap="square">
            <a:spAutoFit/>
          </a:bodyPr>
          <a:lstStyle/>
          <a:p>
            <a:pPr marL="263525" marR="0" lvl="0" indent="-173038" algn="l" defTabSz="914400" rtl="0" eaLnBrk="1" fontAlgn="auto" latinLnBrk="0" hangingPunct="1">
              <a:lnSpc>
                <a:spcPct val="100000"/>
              </a:lnSpc>
              <a:spcBef>
                <a:spcPts val="0"/>
              </a:spcBef>
              <a:spcAft>
                <a:spcPts val="40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He had his bloods taken in GP diabetic clinic and a testosterone level was added  to the screening.</a:t>
            </a:r>
          </a:p>
          <a:p>
            <a:pPr marL="720725" marR="0" lvl="1"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Total Testosterone (TT) = 5.6nmol/L, Free Testosterone (FT) = 0.125nmol/L</a:t>
            </a:r>
          </a:p>
          <a:p>
            <a:pPr marL="263525" marR="0" lvl="0" indent="-173038" algn="l" defTabSz="914400" rtl="0" eaLnBrk="1" fontAlgn="auto" latinLnBrk="0" hangingPunct="1">
              <a:lnSpc>
                <a:spcPct val="100000"/>
              </a:lnSpc>
              <a:spcBef>
                <a:spcPts val="0"/>
              </a:spcBef>
              <a:spcAft>
                <a:spcPts val="40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Chris was asked to attend the practice to discuss these results. On further questioning it transpired                                 that he was dissatisfied with his erections and had a low libido.</a:t>
            </a:r>
          </a:p>
          <a:p>
            <a:pPr marL="720725" marR="0" lvl="1"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His AMS score was 48 (moderate to severe symptoms)</a:t>
            </a:r>
          </a:p>
          <a:p>
            <a:pPr marL="720725" marR="0" lvl="1"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Waist circumference: 42 inches</a:t>
            </a:r>
          </a:p>
          <a:p>
            <a:pPr marL="720725" marR="0" lvl="1"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HbA1c: 68mmol/mol</a:t>
            </a:r>
          </a:p>
          <a:p>
            <a:pPr marL="263525" marR="0" lvl="0" indent="-173038" algn="l" defTabSz="914400" rtl="0" eaLnBrk="1" fontAlgn="auto" latinLnBrk="0" hangingPunct="1">
              <a:lnSpc>
                <a:spcPct val="100000"/>
              </a:lnSpc>
              <a:spcBef>
                <a:spcPts val="0"/>
              </a:spcBef>
              <a:spcAft>
                <a:spcPts val="40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Chris was counselled regarding TD and had no contraindications to testosterone therapy (</a:t>
            </a:r>
            <a:r>
              <a:rPr kumimoji="0" lang="en-GB" sz="1600" b="0"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sz="1600" b="0" i="0" u="none" strike="noStrike" kern="1200" cap="none" spc="0" normalizeH="0" baseline="0" noProof="0" dirty="0">
                <a:ln>
                  <a:noFill/>
                </a:ln>
                <a:solidFill>
                  <a:srgbClr val="000000"/>
                </a:solidFill>
                <a:effectLst/>
                <a:uLnTx/>
                <a:uFillTx/>
                <a:latin typeface="Poppins Light"/>
                <a:ea typeface="+mn-ea"/>
                <a:cs typeface="+mn-cs"/>
              </a:rPr>
              <a:t>). </a:t>
            </a:r>
          </a:p>
          <a:p>
            <a:pPr marL="263525" marR="0" lvl="0" indent="-173038" algn="l" defTabSz="914400" rtl="0" eaLnBrk="1" fontAlgn="auto" latinLnBrk="0" hangingPunct="1">
              <a:lnSpc>
                <a:spcPct val="100000"/>
              </a:lnSpc>
              <a:spcBef>
                <a:spcPts val="0"/>
              </a:spcBef>
              <a:spcAft>
                <a:spcPts val="40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He was started on daily testosterone gel and his PDE5i was changed to a daily dose.</a:t>
            </a:r>
          </a:p>
          <a:p>
            <a:pPr marL="90487" marR="0" lvl="0" indent="0" algn="l" defTabSz="914400" rtl="0" eaLnBrk="1" fontAlgn="auto" latinLnBrk="0" hangingPunct="1">
              <a:lnSpc>
                <a:spcPct val="100000"/>
              </a:lnSpc>
              <a:spcBef>
                <a:spcPts val="0"/>
              </a:spcBef>
              <a:spcAft>
                <a:spcPts val="400"/>
              </a:spcAft>
              <a:buClrTx/>
              <a:buSzTx/>
              <a:buFontTx/>
              <a:buNone/>
              <a:tabLst/>
              <a:defRPr/>
            </a:pPr>
            <a:endParaRPr kumimoji="0" lang="en-US" sz="2000" b="0" i="0" u="none" strike="noStrike" kern="1200" cap="none" spc="0" normalizeH="0" baseline="0" noProof="0" dirty="0">
              <a:ln>
                <a:noFill/>
              </a:ln>
              <a:solidFill>
                <a:srgbClr val="272727"/>
              </a:solidFill>
              <a:effectLst/>
              <a:uLnTx/>
              <a:uFillTx/>
              <a:latin typeface="Arial"/>
              <a:ea typeface="+mn-ea"/>
              <a:cs typeface="+mn-cs"/>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0441" y="1740438"/>
            <a:ext cx="2228058" cy="2228058"/>
          </a:xfrm>
          <a:prstGeom prst="rect">
            <a:avLst/>
          </a:prstGeom>
        </p:spPr>
      </p:pic>
    </p:spTree>
    <p:extLst>
      <p:ext uri="{BB962C8B-B14F-4D97-AF65-F5344CB8AC3E}">
        <p14:creationId xmlns:p14="http://schemas.microsoft.com/office/powerpoint/2010/main" val="1107356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58" y="193956"/>
            <a:ext cx="11106149" cy="834047"/>
          </a:xfrm>
        </p:spPr>
        <p:txBody>
          <a:bodyPr>
            <a:normAutofit/>
          </a:bodyPr>
          <a:lstStyle/>
          <a:p>
            <a:pPr algn="ctr"/>
            <a:r>
              <a:rPr lang="en-US" dirty="0">
                <a:solidFill>
                  <a:srgbClr val="000000"/>
                </a:solidFill>
              </a:rPr>
              <a:t>Case study – Part 3: Two years later</a:t>
            </a:r>
          </a:p>
        </p:txBody>
      </p:sp>
      <p:sp>
        <p:nvSpPr>
          <p:cNvPr id="6" name="Rectangle 5"/>
          <p:cNvSpPr/>
          <p:nvPr/>
        </p:nvSpPr>
        <p:spPr>
          <a:xfrm>
            <a:off x="447675" y="1170944"/>
            <a:ext cx="879157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Chris: 54 year old office worker with type 2 diabetes mellitus (T2DM)</a:t>
            </a:r>
            <a:endParaRPr kumimoji="0" lang="en-US" sz="2000" b="1" i="0" u="none" strike="noStrike" kern="1200" cap="none" spc="0" normalizeH="0" baseline="0" noProof="0" dirty="0">
              <a:ln>
                <a:noFill/>
              </a:ln>
              <a:solidFill>
                <a:srgbClr val="000000"/>
              </a:solidFill>
              <a:effectLst/>
              <a:uLnTx/>
              <a:uFillTx/>
              <a:latin typeface="Poppins Light"/>
              <a:ea typeface="+mn-ea"/>
              <a:cs typeface="+mn-cs"/>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8595" y="5040693"/>
            <a:ext cx="1292726" cy="1292726"/>
          </a:xfrm>
          <a:prstGeom prst="rect">
            <a:avLst/>
          </a:prstGeom>
        </p:spPr>
      </p:pic>
      <p:sp>
        <p:nvSpPr>
          <p:cNvPr id="11" name="Content Placeholder 2">
            <a:extLst>
              <a:ext uri="{FF2B5EF4-FFF2-40B4-BE49-F238E27FC236}">
                <a16:creationId xmlns:a16="http://schemas.microsoft.com/office/drawing/2014/main" id="{B564983D-1ED9-4232-8962-DC55075EC45E}"/>
              </a:ext>
            </a:extLst>
          </p:cNvPr>
          <p:cNvSpPr>
            <a:spLocks noGrp="1"/>
          </p:cNvSpPr>
          <p:nvPr>
            <p:ph idx="1"/>
          </p:nvPr>
        </p:nvSpPr>
        <p:spPr>
          <a:xfrm>
            <a:off x="600679" y="1811059"/>
            <a:ext cx="4819046" cy="3522941"/>
          </a:xfrm>
        </p:spPr>
        <p:txBody>
          <a:bodyPr>
            <a:normAutofit/>
          </a:bodyPr>
          <a:lstStyle/>
          <a:p>
            <a:pPr>
              <a:buClrTx/>
              <a:buFont typeface="Arial" panose="020B0604020202020204" pitchFamily="34" charset="0"/>
              <a:buChar char="•"/>
            </a:pPr>
            <a:r>
              <a:rPr lang="en-GB" sz="1500" dirty="0">
                <a:solidFill>
                  <a:schemeClr val="accent5"/>
                </a:solidFill>
              </a:rPr>
              <a:t>Following Testogel** treatment for his TD after 24 months:</a:t>
            </a:r>
          </a:p>
          <a:p>
            <a:pPr marL="0" indent="0">
              <a:buClrTx/>
              <a:buNone/>
            </a:pPr>
            <a:endParaRPr lang="en-GB" sz="1500" dirty="0">
              <a:solidFill>
                <a:schemeClr val="accent5"/>
              </a:solidFill>
            </a:endParaRPr>
          </a:p>
          <a:p>
            <a:pPr lvl="1">
              <a:buClrTx/>
              <a:buFont typeface="Calibri" panose="020F0502020204030204" pitchFamily="34" charset="0"/>
              <a:buChar char="-"/>
            </a:pPr>
            <a:r>
              <a:rPr lang="en-GB" sz="1800" b="1" dirty="0">
                <a:solidFill>
                  <a:schemeClr val="accent5"/>
                </a:solidFill>
              </a:rPr>
              <a:t>Testosterone: </a:t>
            </a:r>
            <a:r>
              <a:rPr lang="en-GB" sz="1800" dirty="0">
                <a:solidFill>
                  <a:schemeClr val="accent5"/>
                </a:solidFill>
              </a:rPr>
              <a:t>15.9nmol/L</a:t>
            </a:r>
          </a:p>
          <a:p>
            <a:pPr lvl="1">
              <a:buClrTx/>
              <a:buFont typeface="Calibri" panose="020F0502020204030204" pitchFamily="34" charset="0"/>
              <a:buChar char="-"/>
            </a:pPr>
            <a:r>
              <a:rPr lang="en-GB" sz="1800" b="1" dirty="0">
                <a:solidFill>
                  <a:schemeClr val="accent5"/>
                </a:solidFill>
              </a:rPr>
              <a:t>AMS score: </a:t>
            </a:r>
            <a:r>
              <a:rPr lang="en-GB" sz="1800" dirty="0">
                <a:solidFill>
                  <a:schemeClr val="accent5"/>
                </a:solidFill>
              </a:rPr>
              <a:t>32</a:t>
            </a:r>
          </a:p>
          <a:p>
            <a:pPr lvl="1">
              <a:buClrTx/>
              <a:buFont typeface="Calibri" panose="020F0502020204030204" pitchFamily="34" charset="0"/>
              <a:buChar char="-"/>
            </a:pPr>
            <a:r>
              <a:rPr lang="en-GB" sz="1800" b="1" dirty="0">
                <a:solidFill>
                  <a:schemeClr val="accent5"/>
                </a:solidFill>
              </a:rPr>
              <a:t>WC: </a:t>
            </a:r>
            <a:r>
              <a:rPr lang="en-GB" sz="1800" dirty="0">
                <a:solidFill>
                  <a:schemeClr val="accent5"/>
                </a:solidFill>
              </a:rPr>
              <a:t>38 inches</a:t>
            </a:r>
          </a:p>
          <a:p>
            <a:pPr lvl="1">
              <a:buClrTx/>
              <a:buFont typeface="Calibri" panose="020F0502020204030204" pitchFamily="34" charset="0"/>
              <a:buChar char="-"/>
            </a:pPr>
            <a:r>
              <a:rPr lang="en-GB" sz="1800" b="1" dirty="0">
                <a:solidFill>
                  <a:schemeClr val="accent5"/>
                </a:solidFill>
              </a:rPr>
              <a:t>HbA1c: </a:t>
            </a:r>
            <a:r>
              <a:rPr lang="en-GB" sz="1800" dirty="0">
                <a:solidFill>
                  <a:schemeClr val="accent5"/>
                </a:solidFill>
              </a:rPr>
              <a:t>57mmol/mol</a:t>
            </a:r>
          </a:p>
          <a:p>
            <a:pPr>
              <a:buClrTx/>
              <a:buFont typeface="Arial" panose="020B0604020202020204" pitchFamily="34" charset="0"/>
              <a:buChar char="•"/>
            </a:pPr>
            <a:endParaRPr lang="en-GB" sz="1500" dirty="0">
              <a:solidFill>
                <a:schemeClr val="accent5"/>
              </a:solidFill>
            </a:endParaRPr>
          </a:p>
          <a:p>
            <a:pPr>
              <a:buClrTx/>
              <a:buFont typeface="Arial" panose="020B0604020202020204" pitchFamily="34" charset="0"/>
              <a:buChar char="•"/>
            </a:pPr>
            <a:r>
              <a:rPr lang="en-GB" sz="1500" dirty="0">
                <a:solidFill>
                  <a:schemeClr val="accent5"/>
                </a:solidFill>
              </a:rPr>
              <a:t>Feels much better</a:t>
            </a:r>
          </a:p>
          <a:p>
            <a:pPr>
              <a:buClrTx/>
              <a:buFont typeface="Arial" panose="020B0604020202020204" pitchFamily="34" charset="0"/>
              <a:buChar char="•"/>
            </a:pPr>
            <a:r>
              <a:rPr lang="en-GB" sz="1500" dirty="0">
                <a:solidFill>
                  <a:schemeClr val="accent5"/>
                </a:solidFill>
              </a:rPr>
              <a:t>His wife said, </a:t>
            </a:r>
            <a:r>
              <a:rPr lang="en-GB" sz="1500" i="1" dirty="0">
                <a:solidFill>
                  <a:schemeClr val="accent5"/>
                </a:solidFill>
              </a:rPr>
              <a:t>“Thank you so much for helping Chris. He’s like the man I fell in love with” </a:t>
            </a:r>
          </a:p>
          <a:p>
            <a:endParaRPr lang="en-GB" sz="1600" dirty="0"/>
          </a:p>
          <a:p>
            <a:pPr lvl="1"/>
            <a:endParaRPr lang="en-GB" sz="1600" dirty="0"/>
          </a:p>
        </p:txBody>
      </p:sp>
      <p:pic>
        <p:nvPicPr>
          <p:cNvPr id="12" name="Picture 11">
            <a:extLst>
              <a:ext uri="{FF2B5EF4-FFF2-40B4-BE49-F238E27FC236}">
                <a16:creationId xmlns:a16="http://schemas.microsoft.com/office/drawing/2014/main" id="{FDACE631-FEA4-436A-9E54-E8FF5B50853E}"/>
              </a:ext>
            </a:extLst>
          </p:cNvPr>
          <p:cNvPicPr>
            <a:picLocks noChangeAspect="1"/>
          </p:cNvPicPr>
          <p:nvPr/>
        </p:nvPicPr>
        <p:blipFill>
          <a:blip r:embed="rId4"/>
          <a:stretch>
            <a:fillRect/>
          </a:stretch>
        </p:blipFill>
        <p:spPr>
          <a:xfrm>
            <a:off x="5625002" y="1806771"/>
            <a:ext cx="5785706" cy="3124109"/>
          </a:xfrm>
          <a:prstGeom prst="rect">
            <a:avLst/>
          </a:prstGeom>
        </p:spPr>
      </p:pic>
      <p:sp>
        <p:nvSpPr>
          <p:cNvPr id="13" name="Rectangle 12">
            <a:extLst>
              <a:ext uri="{FF2B5EF4-FFF2-40B4-BE49-F238E27FC236}">
                <a16:creationId xmlns:a16="http://schemas.microsoft.com/office/drawing/2014/main" id="{F910AD64-45D1-4F94-A395-27C2101B493A}"/>
              </a:ext>
            </a:extLst>
          </p:cNvPr>
          <p:cNvSpPr/>
          <p:nvPr/>
        </p:nvSpPr>
        <p:spPr>
          <a:xfrm>
            <a:off x="5625001" y="1811059"/>
            <a:ext cx="5785706" cy="31241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Light"/>
              <a:ea typeface="+mn-ea"/>
              <a:cs typeface="+mn-cs"/>
            </a:endParaRPr>
          </a:p>
        </p:txBody>
      </p:sp>
      <p:sp>
        <p:nvSpPr>
          <p:cNvPr id="14" name="Footer Placeholder 3">
            <a:extLst>
              <a:ext uri="{FF2B5EF4-FFF2-40B4-BE49-F238E27FC236}">
                <a16:creationId xmlns:a16="http://schemas.microsoft.com/office/drawing/2014/main" id="{0B81C350-29AF-4870-BC6E-DA9895C971C6}"/>
              </a:ext>
            </a:extLst>
          </p:cNvPr>
          <p:cNvSpPr txBox="1">
            <a:spLocks/>
          </p:cNvSpPr>
          <p:nvPr/>
        </p:nvSpPr>
        <p:spPr>
          <a:xfrm>
            <a:off x="1424777" y="5802605"/>
            <a:ext cx="9882921" cy="44441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This patient profile is based on a real patient and has been anonymised and reproduced with permission.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**This patient started treatment in Sept 2016 on one sachet of </a:t>
            </a:r>
            <a:r>
              <a:rPr kumimoji="0" lang="en-GB" sz="1000" b="1" i="0" u="none" strike="noStrike" kern="1200" cap="none" spc="0" normalizeH="0" baseline="0" noProof="0" dirty="0" err="1">
                <a:ln>
                  <a:noFill/>
                </a:ln>
                <a:solidFill>
                  <a:srgbClr val="000000"/>
                </a:solidFill>
                <a:effectLst/>
                <a:uLnTx/>
                <a:uFillTx/>
                <a:latin typeface="Poppins Light"/>
                <a:ea typeface="+mn-ea"/>
                <a:cs typeface="Arial" panose="020B0604020202020204" pitchFamily="34" charset="0"/>
              </a:rPr>
              <a:t>Testogel</a:t>
            </a:r>
            <a:r>
              <a:rPr kumimoji="0" lang="en-GB" sz="1000" b="1"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50mg per day.  In February 2018 he was changed to Testogel 16.2mg/g pump (40.5mg/day)</a:t>
            </a:r>
            <a:endParaRPr kumimoji="0" lang="en-US" sz="2400" b="1"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Poppins Light"/>
                <a:ea typeface="+mn-ea"/>
                <a:cs typeface="+mn-cs"/>
              </a:rPr>
              <a:t>AMS - Ageing Males’ Symptoms; TD - Testosterone Deficiency; WC - Waist Circumference; T - </a:t>
            </a:r>
            <a:r>
              <a:rPr kumimoji="0" lang="en-US" sz="1000" b="1" i="0" u="none" strike="noStrike" kern="1200" cap="none" spc="0" normalizeH="0" baseline="0" noProof="0" dirty="0">
                <a:ln>
                  <a:noFill/>
                </a:ln>
                <a:solidFill>
                  <a:srgbClr val="000000"/>
                </a:solidFill>
                <a:effectLst/>
                <a:uLnTx/>
                <a:uFillTx/>
                <a:latin typeface="Poppins Light"/>
                <a:ea typeface="+mn-ea"/>
                <a:cs typeface="+mn-cs"/>
              </a:rPr>
              <a:t>Testosterone</a:t>
            </a:r>
            <a:endParaRPr kumimoji="0" lang="en-US" sz="900" b="1" i="0" u="none" strike="noStrike" kern="1200" cap="none" spc="0" normalizeH="0" baseline="0" noProof="0" dirty="0">
              <a:ln>
                <a:noFill/>
              </a:ln>
              <a:solidFill>
                <a:srgbClr val="000000"/>
              </a:solidFill>
              <a:effectLst/>
              <a:uLnTx/>
              <a:uFillTx/>
              <a:latin typeface="Poppins Light"/>
              <a:ea typeface="+mn-ea"/>
              <a:cs typeface="+mn-cs"/>
            </a:endParaRPr>
          </a:p>
        </p:txBody>
      </p:sp>
    </p:spTree>
    <p:extLst>
      <p:ext uri="{BB962C8B-B14F-4D97-AF65-F5344CB8AC3E}">
        <p14:creationId xmlns:p14="http://schemas.microsoft.com/office/powerpoint/2010/main" val="29324707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7D495F-1B6F-47A6-B05B-9654EB118E38}"/>
              </a:ext>
            </a:extLst>
          </p:cNvPr>
          <p:cNvSpPr txBox="1">
            <a:spLocks/>
          </p:cNvSpPr>
          <p:nvPr/>
        </p:nvSpPr>
        <p:spPr>
          <a:xfrm>
            <a:off x="459292" y="233420"/>
            <a:ext cx="10925174" cy="758100"/>
          </a:xfrm>
          <a:prstGeom prst="rect">
            <a:avLst/>
          </a:prstGeom>
        </p:spPr>
        <p:txBody>
          <a:bodyPr vert="horz" lIns="91440" tIns="45720" rIns="91440" bIns="45720" rtlCol="0" anchor="ctr">
            <a:normAutofit/>
          </a:bodyPr>
          <a:lstStyle>
            <a:lvl1pPr algn="l" defTabSz="457200" rtl="0" eaLnBrk="1" latinLnBrk="0" hangingPunct="1">
              <a:lnSpc>
                <a:spcPct val="80000"/>
              </a:lnSpc>
              <a:spcBef>
                <a:spcPct val="0"/>
              </a:spcBef>
              <a:buClr>
                <a:schemeClr val="tx2"/>
              </a:buClr>
              <a:buNone/>
              <a:defRPr sz="4400" b="1" i="0" kern="1200" baseline="0">
                <a:solidFill>
                  <a:schemeClr val="tx2"/>
                </a:solidFill>
                <a:latin typeface="Calibri"/>
                <a:ea typeface="+mj-ea"/>
                <a:cs typeface="+mj-cs"/>
              </a:defRPr>
            </a:lvl1pPr>
          </a:lstStyle>
          <a:p>
            <a:pPr marL="0" marR="0" lvl="0" indent="0" algn="ctr" defTabSz="457200" rtl="0" eaLnBrk="1" fontAlgn="auto" latinLnBrk="0" hangingPunct="1">
              <a:lnSpc>
                <a:spcPct val="80000"/>
              </a:lnSpc>
              <a:spcBef>
                <a:spcPct val="0"/>
              </a:spcBef>
              <a:spcAft>
                <a:spcPts val="0"/>
              </a:spcAft>
              <a:buClr>
                <a:srgbClr val="58595B"/>
              </a:buClr>
              <a:buSzTx/>
              <a:buFontTx/>
              <a:buNone/>
              <a:tabLst/>
              <a:defRPr/>
            </a:pPr>
            <a:r>
              <a:rPr kumimoji="0" lang="en-US" sz="4400" b="0" i="0" u="none" strike="noStrike" kern="1200" cap="none" spc="0" normalizeH="0" baseline="0" noProof="0" dirty="0">
                <a:ln>
                  <a:noFill/>
                </a:ln>
                <a:solidFill>
                  <a:srgbClr val="000000"/>
                </a:solidFill>
                <a:effectLst/>
                <a:uLnTx/>
                <a:uFillTx/>
                <a:latin typeface="Poppins Medium"/>
                <a:ea typeface="+mj-ea"/>
                <a:cs typeface="+mj-cs"/>
              </a:rPr>
              <a:t>Case study 2: Borderline Total Testosterone</a:t>
            </a:r>
          </a:p>
        </p:txBody>
      </p:sp>
      <p:sp>
        <p:nvSpPr>
          <p:cNvPr id="17" name="Rectangle 16">
            <a:extLst>
              <a:ext uri="{FF2B5EF4-FFF2-40B4-BE49-F238E27FC236}">
                <a16:creationId xmlns:a16="http://schemas.microsoft.com/office/drawing/2014/main" id="{4B1AB0D9-15E6-4677-B5B9-F8DA6990E69C}"/>
              </a:ext>
            </a:extLst>
          </p:cNvPr>
          <p:cNvSpPr/>
          <p:nvPr/>
        </p:nvSpPr>
        <p:spPr>
          <a:xfrm>
            <a:off x="504825" y="1873840"/>
            <a:ext cx="6989973" cy="3587457"/>
          </a:xfrm>
          <a:prstGeom prst="rect">
            <a:avLst/>
          </a:prstGeom>
        </p:spPr>
        <p:txBody>
          <a:bodyPr wrap="square">
            <a:spAutoFit/>
          </a:bodyPr>
          <a:lstStyle/>
          <a:p>
            <a:pPr marL="263525" marR="0" lvl="0" indent="-173038" algn="l" defTabSz="914400" rtl="0" eaLnBrk="1" fontAlgn="auto" latinLnBrk="0" hangingPunct="1">
              <a:lnSpc>
                <a:spcPct val="100000"/>
              </a:lnSpc>
              <a:spcBef>
                <a:spcPts val="0"/>
              </a:spcBef>
              <a:spcAft>
                <a:spcPts val="400"/>
              </a:spcAft>
              <a:buClrTx/>
              <a:buSzTx/>
              <a:buFont typeface="Arial"/>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Initial tests done in December 2018:</a:t>
            </a:r>
          </a:p>
          <a:p>
            <a:pPr marL="720725" marR="0" lvl="1" indent="-173038" algn="l" defTabSz="914400" rtl="0" eaLnBrk="1" fontAlgn="auto" latinLnBrk="0" hangingPunct="1">
              <a:lnSpc>
                <a:spcPct val="100000"/>
              </a:lnSpc>
              <a:spcBef>
                <a:spcPts val="0"/>
              </a:spcBef>
              <a:spcAft>
                <a:spcPts val="400"/>
              </a:spcAft>
              <a:buClrTx/>
              <a:buSzTx/>
              <a:buFont typeface="Arial"/>
              <a:buChar char="•"/>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1st – </a:t>
            </a:r>
            <a:r>
              <a:rPr kumimoji="0" lang="en-GB" sz="1200" b="1" i="0" u="none" strike="noStrike" kern="1200" cap="none" spc="0" normalizeH="0" baseline="0" noProof="0" dirty="0">
                <a:ln>
                  <a:noFill/>
                </a:ln>
                <a:solidFill>
                  <a:schemeClr val="accent4">
                    <a:lumMod val="75000"/>
                  </a:schemeClr>
                </a:solidFill>
                <a:effectLst/>
                <a:uLnTx/>
                <a:uFillTx/>
                <a:latin typeface="Poppins Light"/>
                <a:ea typeface="+mn-ea"/>
                <a:cs typeface="+mn-cs"/>
              </a:rPr>
              <a:t>TT (11.2nmol/L) </a:t>
            </a:r>
            <a:r>
              <a:rPr kumimoji="0" lang="en-GB" sz="1200" b="1" i="0" u="none" strike="noStrike" kern="1200" cap="none" spc="0" normalizeH="0" baseline="0" noProof="0" dirty="0">
                <a:ln>
                  <a:noFill/>
                </a:ln>
                <a:solidFill>
                  <a:srgbClr val="000000"/>
                </a:solidFill>
                <a:effectLst/>
                <a:uLnTx/>
                <a:uFillTx/>
                <a:latin typeface="Poppins Light"/>
                <a:ea typeface="+mn-ea"/>
                <a:cs typeface="+mn-cs"/>
              </a:rPr>
              <a:t>SHBG (54nmol/L) </a:t>
            </a:r>
            <a:r>
              <a:rPr kumimoji="0" lang="en-GB" sz="1200" b="1" i="0" u="none" strike="noStrike" kern="1200" cap="none" spc="0" normalizeH="0" baseline="0" noProof="0" dirty="0">
                <a:ln>
                  <a:noFill/>
                </a:ln>
                <a:solidFill>
                  <a:srgbClr val="FF0000"/>
                </a:solidFill>
                <a:effectLst/>
                <a:uLnTx/>
                <a:uFillTx/>
                <a:latin typeface="Poppins Light"/>
                <a:ea typeface="+mn-ea"/>
                <a:cs typeface="+mn-cs"/>
              </a:rPr>
              <a:t>FT (0.161) nmol/L</a:t>
            </a:r>
          </a:p>
          <a:p>
            <a:pPr marL="720725" marR="0" lvl="1" indent="-173038" algn="l" defTabSz="914400" rtl="0" eaLnBrk="1" fontAlgn="auto" latinLnBrk="0" hangingPunct="1">
              <a:lnSpc>
                <a:spcPct val="100000"/>
              </a:lnSpc>
              <a:spcBef>
                <a:spcPts val="0"/>
              </a:spcBef>
              <a:spcAft>
                <a:spcPts val="400"/>
              </a:spcAft>
              <a:buClrTx/>
              <a:buSzTx/>
              <a:buFont typeface="Arial"/>
              <a:buChar char="•"/>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2nd – </a:t>
            </a:r>
            <a:r>
              <a:rPr kumimoji="0" lang="en-GB" sz="1200" b="1" i="0" u="none" strike="noStrike" kern="1200" cap="none" spc="0" normalizeH="0" baseline="0" noProof="0" dirty="0">
                <a:ln>
                  <a:noFill/>
                </a:ln>
                <a:solidFill>
                  <a:schemeClr val="accent4">
                    <a:lumMod val="75000"/>
                  </a:schemeClr>
                </a:solidFill>
                <a:effectLst/>
                <a:uLnTx/>
                <a:uFillTx/>
                <a:latin typeface="Poppins Light"/>
                <a:ea typeface="+mn-ea"/>
                <a:cs typeface="+mn-cs"/>
              </a:rPr>
              <a:t>TT (11.4nmol/L) </a:t>
            </a:r>
            <a:r>
              <a:rPr kumimoji="0" lang="en-GB" sz="1200" b="1" i="0" u="none" strike="noStrike" kern="1200" cap="none" spc="0" normalizeH="0" baseline="0" noProof="0" dirty="0">
                <a:ln>
                  <a:noFill/>
                </a:ln>
                <a:solidFill>
                  <a:srgbClr val="000000"/>
                </a:solidFill>
                <a:effectLst/>
                <a:uLnTx/>
                <a:uFillTx/>
                <a:latin typeface="Poppins Light"/>
                <a:ea typeface="+mn-ea"/>
                <a:cs typeface="+mn-cs"/>
              </a:rPr>
              <a:t>SHBG (55nmol/L) </a:t>
            </a:r>
            <a:r>
              <a:rPr kumimoji="0" lang="en-GB" sz="1200" b="1" i="0" u="none" strike="noStrike" kern="1200" cap="none" spc="0" normalizeH="0" baseline="0" noProof="0" dirty="0">
                <a:ln>
                  <a:noFill/>
                </a:ln>
                <a:solidFill>
                  <a:srgbClr val="FF0000"/>
                </a:solidFill>
                <a:effectLst/>
                <a:uLnTx/>
                <a:uFillTx/>
                <a:latin typeface="Poppins Light"/>
                <a:ea typeface="+mn-ea"/>
                <a:cs typeface="+mn-cs"/>
              </a:rPr>
              <a:t>FT (0.162) nmol/L</a:t>
            </a:r>
          </a:p>
          <a:p>
            <a:pPr marL="720725" marR="0" lvl="1" indent="-173038" algn="l" defTabSz="914400" rtl="0" eaLnBrk="1" fontAlgn="auto" latinLnBrk="0" hangingPunct="1">
              <a:lnSpc>
                <a:spcPct val="100000"/>
              </a:lnSpc>
              <a:spcBef>
                <a:spcPts val="0"/>
              </a:spcBef>
              <a:spcAft>
                <a:spcPts val="400"/>
              </a:spcAft>
              <a:buClrTx/>
              <a:buSzTx/>
              <a:buFont typeface="Arial"/>
              <a:buChar char="•"/>
              <a:tabLst/>
              <a:defRPr/>
            </a:pPr>
            <a:r>
              <a:rPr kumimoji="0" lang="en-GB" sz="1200" b="1" i="0" u="none" strike="noStrike" kern="1200" cap="none" spc="0" normalizeH="0" baseline="0" noProof="0" dirty="0">
                <a:ln>
                  <a:noFill/>
                </a:ln>
                <a:solidFill>
                  <a:srgbClr val="000000"/>
                </a:solidFill>
                <a:effectLst/>
                <a:uLnTx/>
                <a:uFillTx/>
                <a:latin typeface="Poppins Light"/>
                <a:ea typeface="+mn-ea"/>
                <a:cs typeface="+mn-cs"/>
              </a:rPr>
              <a:t>WC 94cm / BMI 28 / AMS 49</a:t>
            </a:r>
          </a:p>
          <a:p>
            <a:pPr marL="263525" marR="0" lvl="0" indent="-173038" algn="l" defTabSz="914400" rtl="0" eaLnBrk="1" fontAlgn="auto" latinLnBrk="0" hangingPunct="1">
              <a:lnSpc>
                <a:spcPct val="100000"/>
              </a:lnSpc>
              <a:spcBef>
                <a:spcPts val="0"/>
              </a:spcBef>
              <a:spcAft>
                <a:spcPts val="400"/>
              </a:spcAft>
              <a:buClrTx/>
              <a:buSzTx/>
              <a:buFont typeface="Arial"/>
              <a:buChar char="•"/>
              <a:tabLst/>
              <a:defRPr/>
            </a:pPr>
            <a:r>
              <a:rPr kumimoji="0" lang="en-IE" sz="1600" b="0" i="0" u="none" strike="noStrike" kern="1200" cap="none" spc="0" normalizeH="0" baseline="0" noProof="0" dirty="0">
                <a:ln>
                  <a:noFill/>
                </a:ln>
                <a:solidFill>
                  <a:srgbClr val="000000"/>
                </a:solidFill>
                <a:effectLst/>
                <a:uLnTx/>
                <a:uFillTx/>
                <a:latin typeface="Poppins Light"/>
                <a:ea typeface="+mn-ea"/>
                <a:cs typeface="+mn-cs"/>
              </a:rPr>
              <a:t>Diagnosed with TD based on symptoms and a low free testosterone.  Treatment started with </a:t>
            </a:r>
            <a:r>
              <a:rPr kumimoji="0" lang="en-IE" sz="1600" b="0" i="0" u="none" strike="noStrike" kern="1200" cap="none" spc="0" normalizeH="0" baseline="0" noProof="0" dirty="0" err="1">
                <a:ln>
                  <a:noFill/>
                </a:ln>
                <a:solidFill>
                  <a:srgbClr val="000000"/>
                </a:solidFill>
                <a:effectLst/>
                <a:uLnTx/>
                <a:uFillTx/>
                <a:latin typeface="Poppins Light"/>
                <a:ea typeface="+mn-ea"/>
                <a:cs typeface="+mn-cs"/>
              </a:rPr>
              <a:t>Testogel</a:t>
            </a:r>
            <a:r>
              <a:rPr kumimoji="0" lang="en-IE" sz="1600" b="0" i="0" u="none" strike="noStrike" kern="1200" cap="none" spc="0" normalizeH="0" baseline="0" noProof="0" dirty="0">
                <a:ln>
                  <a:noFill/>
                </a:ln>
                <a:solidFill>
                  <a:srgbClr val="000000"/>
                </a:solidFill>
                <a:effectLst/>
                <a:uLnTx/>
                <a:uFillTx/>
                <a:latin typeface="Poppins Light"/>
                <a:ea typeface="+mn-ea"/>
                <a:cs typeface="+mn-cs"/>
              </a:rPr>
              <a:t> 16.2mg/g</a:t>
            </a:r>
          </a:p>
          <a:p>
            <a:pPr marL="263525" marR="0" lvl="0" indent="-173038" algn="l" defTabSz="914400" rtl="0" eaLnBrk="1" fontAlgn="auto" latinLnBrk="0" hangingPunct="1">
              <a:lnSpc>
                <a:spcPct val="100000"/>
              </a:lnSpc>
              <a:spcBef>
                <a:spcPts val="0"/>
              </a:spcBef>
              <a:spcAft>
                <a:spcPts val="400"/>
              </a:spcAft>
              <a:buClrTx/>
              <a:buSzTx/>
              <a:buFont typeface="Arial"/>
              <a:buChar char="•"/>
              <a:tabLst/>
              <a:defRPr/>
            </a:pPr>
            <a:r>
              <a:rPr kumimoji="0" lang="en-IE" sz="1600" b="0" i="0" u="none" strike="noStrike" kern="1200" cap="none" spc="0" normalizeH="0" baseline="0" noProof="0" dirty="0">
                <a:ln>
                  <a:noFill/>
                </a:ln>
                <a:solidFill>
                  <a:srgbClr val="000000"/>
                </a:solidFill>
                <a:effectLst/>
                <a:uLnTx/>
                <a:uFillTx/>
                <a:latin typeface="Poppins Light"/>
                <a:ea typeface="+mn-ea"/>
                <a:cs typeface="+mn-cs"/>
              </a:rPr>
              <a:t>Follow up appointment October 2019:</a:t>
            </a:r>
          </a:p>
          <a:p>
            <a:pPr marL="720725" marR="0" lvl="1" indent="-173038" algn="l" defTabSz="914400" rtl="0" eaLnBrk="1" fontAlgn="auto" latinLnBrk="0" hangingPunct="1">
              <a:lnSpc>
                <a:spcPct val="100000"/>
              </a:lnSpc>
              <a:spcBef>
                <a:spcPts val="0"/>
              </a:spcBef>
              <a:spcAft>
                <a:spcPts val="400"/>
              </a:spcAft>
              <a:buClrTx/>
              <a:buSzTx/>
              <a:buFont typeface="Arial"/>
              <a:buChar char="•"/>
              <a:tabLst/>
              <a:defRPr/>
            </a:pPr>
            <a:r>
              <a:rPr kumimoji="0" lang="en-GB" sz="1600" b="1" i="0" u="none" strike="noStrike" kern="1200" cap="none" spc="0" normalizeH="0" baseline="0" noProof="0" dirty="0">
                <a:ln>
                  <a:noFill/>
                </a:ln>
                <a:solidFill>
                  <a:srgbClr val="000000"/>
                </a:solidFill>
                <a:effectLst/>
                <a:uLnTx/>
                <a:uFillTx/>
                <a:latin typeface="Poppins Light"/>
                <a:ea typeface="+mn-ea"/>
                <a:cs typeface="+mn-cs"/>
              </a:rPr>
              <a:t>Most recent TT (20.0) FT (0.307) nmol/L</a:t>
            </a:r>
          </a:p>
          <a:p>
            <a:pPr marL="720725" marR="0" lvl="1" indent="-173038" algn="l" defTabSz="914400" rtl="0" eaLnBrk="1" fontAlgn="auto" latinLnBrk="0" hangingPunct="1">
              <a:lnSpc>
                <a:spcPct val="100000"/>
              </a:lnSpc>
              <a:spcBef>
                <a:spcPts val="0"/>
              </a:spcBef>
              <a:spcAft>
                <a:spcPts val="400"/>
              </a:spcAft>
              <a:buClrTx/>
              <a:buSzTx/>
              <a:buFont typeface="Arial"/>
              <a:buChar char="•"/>
              <a:tabLst/>
              <a:defRPr/>
            </a:pPr>
            <a:r>
              <a:rPr kumimoji="0" lang="en-IE" sz="1600" b="1" i="0" u="none" strike="noStrike" kern="1200" cap="none" spc="0" normalizeH="0" baseline="0" noProof="0" dirty="0">
                <a:ln>
                  <a:noFill/>
                </a:ln>
                <a:solidFill>
                  <a:srgbClr val="000000"/>
                </a:solidFill>
                <a:effectLst/>
                <a:uLnTx/>
                <a:uFillTx/>
                <a:latin typeface="Poppins Light"/>
                <a:ea typeface="+mn-ea"/>
                <a:cs typeface="+mn-cs"/>
              </a:rPr>
              <a:t>Doing very well, symptoms have improved, has confidence to meet new people </a:t>
            </a:r>
            <a:r>
              <a:rPr kumimoji="0" lang="en-GB" sz="1600" b="1" i="0" u="none" strike="noStrike" kern="1200" cap="none" spc="0" normalizeH="0" baseline="0" noProof="0" dirty="0">
                <a:ln>
                  <a:noFill/>
                </a:ln>
                <a:solidFill>
                  <a:srgbClr val="000000"/>
                </a:solidFill>
                <a:effectLst/>
                <a:uLnTx/>
                <a:uFillTx/>
                <a:latin typeface="Poppins Light"/>
                <a:ea typeface="+mn-ea"/>
                <a:cs typeface="+mn-cs"/>
              </a:rPr>
              <a:t>and has started to date again</a:t>
            </a:r>
            <a:r>
              <a:rPr kumimoji="0" lang="en-IE" sz="1600" b="1" i="0" u="none" strike="noStrike" kern="1200" cap="none" spc="0" normalizeH="0" baseline="0" noProof="0" dirty="0">
                <a:ln>
                  <a:noFill/>
                </a:ln>
                <a:solidFill>
                  <a:srgbClr val="000000"/>
                </a:solidFill>
                <a:effectLst/>
                <a:uLnTx/>
                <a:uFillTx/>
                <a:latin typeface="Poppins Light"/>
                <a:ea typeface="+mn-ea"/>
                <a:cs typeface="+mn-cs"/>
              </a:rPr>
              <a:t>.  </a:t>
            </a:r>
          </a:p>
          <a:p>
            <a:pPr marL="720725" marR="0" lvl="1" indent="-173038" algn="l" defTabSz="914400" rtl="0" eaLnBrk="1" fontAlgn="auto" latinLnBrk="0" hangingPunct="1">
              <a:lnSpc>
                <a:spcPct val="100000"/>
              </a:lnSpc>
              <a:spcBef>
                <a:spcPts val="0"/>
              </a:spcBef>
              <a:spcAft>
                <a:spcPts val="400"/>
              </a:spcAft>
              <a:buClrTx/>
              <a:buSzTx/>
              <a:buFont typeface="Arial"/>
              <a:buChar char="•"/>
              <a:tabLst/>
              <a:defRPr/>
            </a:pPr>
            <a:r>
              <a:rPr kumimoji="0" lang="en-IE" sz="1600" b="1" i="0" u="none" strike="noStrike" kern="1200" cap="none" spc="0" normalizeH="0" baseline="0" noProof="0" dirty="0">
                <a:ln>
                  <a:noFill/>
                </a:ln>
                <a:solidFill>
                  <a:srgbClr val="000000"/>
                </a:solidFill>
                <a:effectLst/>
                <a:uLnTx/>
                <a:uFillTx/>
                <a:latin typeface="Poppins Light"/>
                <a:ea typeface="+mn-ea"/>
                <a:cs typeface="+mn-cs"/>
              </a:rPr>
              <a:t>He has increased work capacity, general improvement in quality of life and is very happy with </a:t>
            </a:r>
            <a:r>
              <a:rPr kumimoji="0" lang="en-IE" sz="1600" b="1" i="0" u="none" strike="noStrike" kern="1200" cap="none" spc="0" normalizeH="0" baseline="0" noProof="0" dirty="0" err="1">
                <a:ln>
                  <a:noFill/>
                </a:ln>
                <a:solidFill>
                  <a:srgbClr val="000000"/>
                </a:solidFill>
                <a:effectLst/>
                <a:uLnTx/>
                <a:uFillTx/>
                <a:latin typeface="Poppins Light"/>
                <a:ea typeface="+mn-ea"/>
                <a:cs typeface="+mn-cs"/>
              </a:rPr>
              <a:t>TTh</a:t>
            </a:r>
            <a:endParaRPr kumimoji="0" lang="en-GB" sz="2400" b="0"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l" defTabSz="914400" rtl="0" eaLnBrk="1" fontAlgn="t" latinLnBrk="0" hangingPunct="1">
              <a:lnSpc>
                <a:spcPct val="107000"/>
              </a:lnSpc>
              <a:spcBef>
                <a:spcPts val="0"/>
              </a:spcBef>
              <a:spcAft>
                <a:spcPts val="800"/>
              </a:spcAft>
              <a:buClrTx/>
              <a:buSzTx/>
              <a:buFontTx/>
              <a:buNone/>
              <a:tabLst/>
              <a:defRPr/>
            </a:pPr>
            <a:r>
              <a:rPr kumimoji="0" lang="en-I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sz="2000" b="0" i="0" u="none" strike="noStrike" kern="1200" cap="none" spc="0" normalizeH="0" baseline="0" noProof="0" dirty="0">
              <a:ln>
                <a:noFill/>
              </a:ln>
              <a:solidFill>
                <a:srgbClr val="272727"/>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34F7D395-23BE-4276-8F4A-FCE5A7362E43}"/>
              </a:ext>
            </a:extLst>
          </p:cNvPr>
          <p:cNvSpPr/>
          <p:nvPr/>
        </p:nvSpPr>
        <p:spPr>
          <a:xfrm>
            <a:off x="190500" y="1396703"/>
            <a:ext cx="111633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Peter: 60 year old man complaining of ED, low libido, increased anxiety &amp; fatigue</a:t>
            </a:r>
            <a:endParaRPr kumimoji="0" lang="en-US" sz="2000" b="1"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21" name="TextBox 20">
            <a:extLst>
              <a:ext uri="{FF2B5EF4-FFF2-40B4-BE49-F238E27FC236}">
                <a16:creationId xmlns:a16="http://schemas.microsoft.com/office/drawing/2014/main" id="{440B691E-35CD-497E-9F0A-266256B235C3}"/>
              </a:ext>
            </a:extLst>
          </p:cNvPr>
          <p:cNvSpPr txBox="1"/>
          <p:nvPr/>
        </p:nvSpPr>
        <p:spPr>
          <a:xfrm>
            <a:off x="1426771" y="5749436"/>
            <a:ext cx="8850919"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Poppins Light"/>
                <a:ea typeface="+mn-ea"/>
                <a:cs typeface="Arial" panose="020B0604020202020204" pitchFamily="34" charset="0"/>
              </a:rPr>
              <a:t> This patient profile is based on a real patient, and has been anonymised and reproduced with permission</a:t>
            </a:r>
            <a:r>
              <a:rPr kumimoji="0" lang="en-GB"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23" name="TextBox 22">
            <a:extLst>
              <a:ext uri="{FF2B5EF4-FFF2-40B4-BE49-F238E27FC236}">
                <a16:creationId xmlns:a16="http://schemas.microsoft.com/office/drawing/2014/main" id="{841A1CBA-5CDF-44C8-B9A4-E5B3F024610D}"/>
              </a:ext>
            </a:extLst>
          </p:cNvPr>
          <p:cNvSpPr txBox="1"/>
          <p:nvPr/>
        </p:nvSpPr>
        <p:spPr>
          <a:xfrm>
            <a:off x="1496420" y="5988454"/>
            <a:ext cx="885091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Poppins Light"/>
                <a:ea typeface="+mn-ea"/>
                <a:cs typeface="+mn-cs"/>
              </a:rPr>
              <a:t>AMS - Ageing Males’ Symptoms; TD - Testosterone Deficiency; WC - Waist Circumference; TT – Total Testosterone; FT – Free Testosterone;                                                                                 BMI – Body Mass Index; SHBG – Sex Hormone Binding Globulin; </a:t>
            </a:r>
            <a:r>
              <a:rPr kumimoji="0" lang="en-US" sz="900" b="1" i="0" u="none" strike="noStrike" kern="1200" cap="none" spc="0" normalizeH="0" baseline="0" noProof="0" dirty="0" err="1">
                <a:ln>
                  <a:noFill/>
                </a:ln>
                <a:solidFill>
                  <a:srgbClr val="000000"/>
                </a:solidFill>
                <a:effectLst/>
                <a:uLnTx/>
                <a:uFillTx/>
                <a:latin typeface="Poppins Light"/>
                <a:ea typeface="+mn-ea"/>
                <a:cs typeface="+mn-cs"/>
              </a:rPr>
              <a:t>TTh</a:t>
            </a:r>
            <a:r>
              <a:rPr kumimoji="0" lang="en-US" sz="900" b="1" i="0" u="none" strike="noStrike" kern="1200" cap="none" spc="0" normalizeH="0" baseline="0" noProof="0" dirty="0">
                <a:ln>
                  <a:noFill/>
                </a:ln>
                <a:solidFill>
                  <a:srgbClr val="000000"/>
                </a:solidFill>
                <a:effectLst/>
                <a:uLnTx/>
                <a:uFillTx/>
                <a:latin typeface="Poppins Light"/>
                <a:ea typeface="+mn-ea"/>
                <a:cs typeface="+mn-cs"/>
              </a:rPr>
              <a:t> – Testosterone Therapy</a:t>
            </a:r>
          </a:p>
        </p:txBody>
      </p:sp>
      <p:pic>
        <p:nvPicPr>
          <p:cNvPr id="25" name="Picture 24">
            <a:extLst>
              <a:ext uri="{FF2B5EF4-FFF2-40B4-BE49-F238E27FC236}">
                <a16:creationId xmlns:a16="http://schemas.microsoft.com/office/drawing/2014/main" id="{0539FB88-4535-4378-809B-1C82DC42D229}"/>
              </a:ext>
            </a:extLst>
          </p:cNvPr>
          <p:cNvPicPr>
            <a:picLocks noChangeAspect="1"/>
          </p:cNvPicPr>
          <p:nvPr/>
        </p:nvPicPr>
        <p:blipFill>
          <a:blip r:embed="rId2"/>
          <a:stretch>
            <a:fillRect/>
          </a:stretch>
        </p:blipFill>
        <p:spPr>
          <a:xfrm>
            <a:off x="7695366" y="1928831"/>
            <a:ext cx="3439359" cy="3249257"/>
          </a:xfrm>
          <a:prstGeom prst="rect">
            <a:avLst/>
          </a:prstGeom>
        </p:spPr>
      </p:pic>
    </p:spTree>
    <p:extLst>
      <p:ext uri="{BB962C8B-B14F-4D97-AF65-F5344CB8AC3E}">
        <p14:creationId xmlns:p14="http://schemas.microsoft.com/office/powerpoint/2010/main" val="709650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835033" cy="3141025"/>
          </a:xfrm>
          <a:noFill/>
          <a:ln/>
        </p:spPr>
        <p:txBody>
          <a:bodyPr>
            <a:normAutofit fontScale="92500" lnSpcReduction="20000"/>
          </a:bodyPr>
          <a:lstStyle/>
          <a:p>
            <a:pPr>
              <a:lnSpc>
                <a:spcPct val="130000"/>
              </a:lnSpc>
              <a:buFontTx/>
              <a:buNone/>
            </a:pPr>
            <a:r>
              <a:rPr lang="en-US" altLang="en-US" sz="2200" dirty="0">
                <a:solidFill>
                  <a:schemeClr val="accent5"/>
                </a:solidFill>
              </a:rPr>
              <a:t>1. </a:t>
            </a:r>
            <a:r>
              <a:rPr lang="en-GB" altLang="en-US" sz="2200" dirty="0">
                <a:solidFill>
                  <a:schemeClr val="accent5"/>
                </a:solidFill>
              </a:rPr>
              <a:t>Which of these can NOT be considered a benefit of testosterone therapy (</a:t>
            </a:r>
            <a:r>
              <a:rPr lang="en-GB" altLang="en-US" sz="2200" dirty="0" err="1">
                <a:solidFill>
                  <a:schemeClr val="accent5"/>
                </a:solidFill>
              </a:rPr>
              <a:t>TTh</a:t>
            </a:r>
            <a:r>
              <a:rPr lang="en-GB" altLang="en-US" sz="2200" dirty="0">
                <a:solidFill>
                  <a:schemeClr val="accent5"/>
                </a:solidFill>
              </a:rPr>
              <a:t>) in hypogonadal men?</a:t>
            </a:r>
            <a:endParaRPr lang="en-US" altLang="en-US" dirty="0">
              <a:solidFill>
                <a:schemeClr val="accent5"/>
              </a:solidFill>
            </a:endParaRPr>
          </a:p>
          <a:p>
            <a:pPr lvl="1">
              <a:lnSpc>
                <a:spcPct val="130000"/>
              </a:lnSpc>
              <a:buFontTx/>
              <a:buChar char="•"/>
            </a:pPr>
            <a:r>
              <a:rPr lang="en-US" altLang="en-US" sz="1800" dirty="0">
                <a:solidFill>
                  <a:schemeClr val="accent5"/>
                </a:solidFill>
              </a:rPr>
              <a:t>Increased BMD</a:t>
            </a:r>
          </a:p>
          <a:p>
            <a:pPr lvl="1">
              <a:lnSpc>
                <a:spcPct val="130000"/>
              </a:lnSpc>
              <a:buFontTx/>
              <a:buChar char="•"/>
            </a:pPr>
            <a:r>
              <a:rPr lang="en-US" altLang="en-US" sz="1800" dirty="0">
                <a:solidFill>
                  <a:schemeClr val="accent5"/>
                </a:solidFill>
              </a:rPr>
              <a:t>Improved Sexual Function</a:t>
            </a:r>
          </a:p>
          <a:p>
            <a:pPr lvl="1">
              <a:lnSpc>
                <a:spcPct val="130000"/>
              </a:lnSpc>
              <a:buFontTx/>
              <a:buChar char="•"/>
            </a:pPr>
            <a:r>
              <a:rPr lang="en-US" altLang="en-US" sz="1800" dirty="0">
                <a:solidFill>
                  <a:schemeClr val="accent5"/>
                </a:solidFill>
              </a:rPr>
              <a:t>Improved Vision</a:t>
            </a:r>
          </a:p>
          <a:p>
            <a:pPr lvl="1">
              <a:lnSpc>
                <a:spcPct val="130000"/>
              </a:lnSpc>
              <a:buFontTx/>
              <a:buChar char="•"/>
            </a:pPr>
            <a:r>
              <a:rPr lang="en-US" altLang="en-US" sz="1800" dirty="0">
                <a:solidFill>
                  <a:schemeClr val="accent5"/>
                </a:solidFill>
              </a:rPr>
              <a:t>Improved Body Composition</a:t>
            </a:r>
          </a:p>
          <a:p>
            <a:pPr lvl="1">
              <a:lnSpc>
                <a:spcPct val="130000"/>
              </a:lnSpc>
              <a:buFontTx/>
              <a:buChar char="•"/>
            </a:pPr>
            <a:r>
              <a:rPr lang="en-US" altLang="en-US" sz="1800" dirty="0">
                <a:solidFill>
                  <a:schemeClr val="accent5"/>
                </a:solidFill>
              </a:rPr>
              <a:t>Improved Mood</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4" name="Rectangle 4">
            <a:extLst>
              <a:ext uri="{FF2B5EF4-FFF2-40B4-BE49-F238E27FC236}">
                <a16:creationId xmlns:a16="http://schemas.microsoft.com/office/drawing/2014/main" id="{83171C13-39C9-44A8-98C1-E611AD8386E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3200" b="1" dirty="0">
                <a:solidFill>
                  <a:srgbClr val="000000"/>
                </a:solidFill>
                <a:latin typeface="Poppins Medium"/>
              </a:rPr>
              <a:t>Benefits of </a:t>
            </a:r>
            <a:r>
              <a:rPr lang="en-US" altLang="en-US" sz="3200" b="1" dirty="0" err="1">
                <a:solidFill>
                  <a:srgbClr val="000000"/>
                </a:solidFill>
                <a:latin typeface="Poppins Medium"/>
              </a:rPr>
              <a:t>TTh</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lnSpcReduction="10000"/>
          </a:bodyPr>
          <a:lstStyle/>
          <a:p>
            <a:pPr>
              <a:lnSpc>
                <a:spcPct val="130000"/>
              </a:lnSpc>
              <a:buFontTx/>
              <a:buNone/>
            </a:pPr>
            <a:r>
              <a:rPr lang="en-US" altLang="en-US" sz="2200" dirty="0">
                <a:solidFill>
                  <a:schemeClr val="accent5"/>
                </a:solidFill>
              </a:rPr>
              <a:t>2. </a:t>
            </a:r>
            <a:r>
              <a:rPr lang="en-GB" altLang="en-US" sz="2200" dirty="0">
                <a:solidFill>
                  <a:schemeClr val="accent5"/>
                </a:solidFill>
              </a:rPr>
              <a:t>According to the 2017 BSSM guidelines, how long should HCPs trial testosterone therapy for in men with testosterone deficiency?</a:t>
            </a:r>
            <a:endParaRPr lang="en-US" altLang="en-US" dirty="0">
              <a:solidFill>
                <a:schemeClr val="accent5"/>
              </a:solidFill>
            </a:endParaRPr>
          </a:p>
          <a:p>
            <a:pPr lvl="1">
              <a:lnSpc>
                <a:spcPct val="130000"/>
              </a:lnSpc>
              <a:buFontTx/>
              <a:buChar char="•"/>
            </a:pPr>
            <a:r>
              <a:rPr lang="en-US" altLang="en-US" sz="1800" dirty="0">
                <a:solidFill>
                  <a:schemeClr val="accent5"/>
                </a:solidFill>
              </a:rPr>
              <a:t>&lt;12 months</a:t>
            </a:r>
          </a:p>
          <a:p>
            <a:pPr lvl="1">
              <a:lnSpc>
                <a:spcPct val="130000"/>
              </a:lnSpc>
              <a:buFontTx/>
              <a:buChar char="•"/>
            </a:pPr>
            <a:r>
              <a:rPr lang="en-US" altLang="en-US" sz="1800" dirty="0">
                <a:solidFill>
                  <a:schemeClr val="accent5"/>
                </a:solidFill>
              </a:rPr>
              <a:t>3-6 months</a:t>
            </a:r>
          </a:p>
          <a:p>
            <a:pPr lvl="1">
              <a:lnSpc>
                <a:spcPct val="130000"/>
              </a:lnSpc>
              <a:buFontTx/>
              <a:buChar char="•"/>
            </a:pPr>
            <a:r>
              <a:rPr lang="en-US" altLang="en-US" sz="1800" dirty="0">
                <a:solidFill>
                  <a:schemeClr val="accent5"/>
                </a:solidFill>
              </a:rPr>
              <a:t>2 years</a:t>
            </a:r>
          </a:p>
          <a:p>
            <a:pPr lvl="1">
              <a:lnSpc>
                <a:spcPct val="130000"/>
              </a:lnSpc>
              <a:buFontTx/>
              <a:buChar char="•"/>
            </a:pPr>
            <a:r>
              <a:rPr lang="en-US" altLang="en-US" sz="1800" dirty="0">
                <a:solidFill>
                  <a:schemeClr val="accent5"/>
                </a:solidFill>
              </a:rPr>
              <a:t>≥6 months </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88746E4E-3D2E-4423-A258-611A8573C866}"/>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3200" b="1" dirty="0">
                <a:solidFill>
                  <a:srgbClr val="000000"/>
                </a:solidFill>
                <a:latin typeface="Poppins Medium"/>
              </a:rPr>
              <a:t>Benefits of </a:t>
            </a:r>
            <a:r>
              <a:rPr lang="en-US" altLang="en-US" sz="3200" b="1" dirty="0" err="1">
                <a:solidFill>
                  <a:srgbClr val="000000"/>
                </a:solidFill>
                <a:latin typeface="Poppins Medium"/>
              </a:rPr>
              <a:t>TTh</a:t>
            </a:r>
            <a:r>
              <a:rPr lang="en-US" altLang="en-US" sz="3200" b="1" dirty="0">
                <a:solidFill>
                  <a:srgbClr val="000000"/>
                </a:solidFill>
                <a:latin typeface="Poppins Medium"/>
              </a:rPr>
              <a:t> </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30575293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659923"/>
            <a:ext cx="10617529" cy="3836205"/>
          </a:xfrm>
          <a:noFill/>
          <a:ln/>
        </p:spPr>
        <p:txBody>
          <a:bodyPr>
            <a:normAutofit/>
          </a:bodyPr>
          <a:lstStyle/>
          <a:p>
            <a:pPr>
              <a:lnSpc>
                <a:spcPct val="130000"/>
              </a:lnSpc>
              <a:buFontTx/>
              <a:buNone/>
            </a:pPr>
            <a:r>
              <a:rPr lang="en-US" altLang="en-US" sz="2200" dirty="0">
                <a:solidFill>
                  <a:schemeClr val="accent5"/>
                </a:solidFill>
              </a:rPr>
              <a:t>3. What is the major goal of testosterone therapy?</a:t>
            </a:r>
            <a:endParaRPr lang="en-US" altLang="en-US" dirty="0">
              <a:solidFill>
                <a:schemeClr val="accent5"/>
              </a:solidFill>
            </a:endParaRPr>
          </a:p>
          <a:p>
            <a:pPr lvl="1"/>
            <a:r>
              <a:rPr lang="en-GB" altLang="en-US" dirty="0">
                <a:solidFill>
                  <a:schemeClr val="accent5"/>
                </a:solidFill>
              </a:rPr>
              <a:t>To achieve &amp; maintain normal physiological testosterone levels to relieve symptoms of testosterone deficiency</a:t>
            </a:r>
          </a:p>
          <a:p>
            <a:pPr lvl="1"/>
            <a:r>
              <a:rPr lang="en-GB" altLang="en-US" dirty="0">
                <a:solidFill>
                  <a:schemeClr val="accent5"/>
                </a:solidFill>
              </a:rPr>
              <a:t>To achieve supraphysiological levels of testosterone for the entire dosing interval to generate best patient outcomes</a:t>
            </a:r>
          </a:p>
          <a:p>
            <a:pPr lvl="1"/>
            <a:r>
              <a:rPr lang="en-GB" altLang="en-US" dirty="0">
                <a:solidFill>
                  <a:schemeClr val="accent5"/>
                </a:solidFill>
              </a:rPr>
              <a:t>To alleviate symptoms of TD by using the least amount of </a:t>
            </a:r>
            <a:r>
              <a:rPr lang="en-GB" altLang="en-US" dirty="0" err="1">
                <a:solidFill>
                  <a:schemeClr val="accent5"/>
                </a:solidFill>
              </a:rPr>
              <a:t>TTh</a:t>
            </a:r>
            <a:r>
              <a:rPr lang="en-GB" altLang="en-US" dirty="0">
                <a:solidFill>
                  <a:schemeClr val="accent5"/>
                </a:solidFill>
              </a:rPr>
              <a:t> possible to achieve physiological levels</a:t>
            </a:r>
          </a:p>
          <a:p>
            <a:pPr lvl="1"/>
            <a:r>
              <a:rPr lang="en-GB" altLang="en-US" dirty="0">
                <a:solidFill>
                  <a:schemeClr val="accent5"/>
                </a:solidFill>
              </a:rPr>
              <a:t>To improve erection quality by combining with a PDE5i</a:t>
            </a:r>
            <a:endParaRPr lang="en-US" altLang="en-US" dirty="0">
              <a:solidFill>
                <a:schemeClr val="accent5"/>
              </a:solidFill>
            </a:endParaRPr>
          </a:p>
          <a:p>
            <a:pPr lvl="1">
              <a:buFontTx/>
              <a:buNone/>
            </a:pPr>
            <a:endParaRPr lang="en-US" altLang="en-US" sz="1800"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92DBC169-CFEE-4DD7-8464-7BDA1E77F301}"/>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Benefits of </a:t>
            </a:r>
            <a:r>
              <a:rPr kumimoji="0" lang="en-US" altLang="en-US" sz="3200" b="1" i="0" u="none" strike="noStrike" kern="1200" cap="none" spc="0" normalizeH="0" baseline="0" noProof="0" dirty="0" err="1">
                <a:ln>
                  <a:noFill/>
                </a:ln>
                <a:solidFill>
                  <a:srgbClr val="000000"/>
                </a:solidFill>
                <a:effectLst/>
                <a:uLnTx/>
                <a:uFillTx/>
                <a:latin typeface="Poppins Medium"/>
                <a:ea typeface="+mj-ea"/>
                <a:cs typeface="+mj-cs"/>
              </a:rPr>
              <a:t>TTh</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41731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58869726"/>
              </p:ext>
            </p:extLst>
          </p:nvPr>
        </p:nvGraphicFramePr>
        <p:xfrm>
          <a:off x="521208" y="1252728"/>
          <a:ext cx="10625328" cy="4078224"/>
        </p:xfrm>
        <a:graphic>
          <a:graphicData uri="http://schemas.openxmlformats.org/drawingml/2006/table">
            <a:tbl>
              <a:tblPr firstRow="1" bandRow="1">
                <a:tableStyleId>{93296810-A885-4BE3-A3E7-6D5BEEA58F35}</a:tableStyleId>
              </a:tblPr>
              <a:tblGrid>
                <a:gridCol w="1487109">
                  <a:extLst>
                    <a:ext uri="{9D8B030D-6E8A-4147-A177-3AD203B41FA5}">
                      <a16:colId xmlns:a16="http://schemas.microsoft.com/office/drawing/2014/main" val="20000"/>
                    </a:ext>
                  </a:extLst>
                </a:gridCol>
                <a:gridCol w="9138219">
                  <a:extLst>
                    <a:ext uri="{9D8B030D-6E8A-4147-A177-3AD203B41FA5}">
                      <a16:colId xmlns:a16="http://schemas.microsoft.com/office/drawing/2014/main" val="20001"/>
                    </a:ext>
                  </a:extLst>
                </a:gridCol>
              </a:tblGrid>
              <a:tr h="65003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aseline="0" dirty="0">
                          <a:solidFill>
                            <a:schemeClr val="accent5"/>
                          </a:solidFill>
                        </a:rPr>
                        <a:t>Landmark 6-month study assessing the pharmacokinetic profiles of 2 doses of T gel and a T patch</a:t>
                      </a:r>
                      <a:endParaRPr lang="en-GB" sz="1600" dirty="0">
                        <a:solidFill>
                          <a:schemeClr val="accent5"/>
                        </a:solidFill>
                      </a:endParaRPr>
                    </a:p>
                  </a:txBody>
                  <a:tcP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10000"/>
                  </a:ext>
                </a:extLst>
              </a:tr>
              <a:tr h="1068723">
                <a:tc>
                  <a:txBody>
                    <a:bodyPr/>
                    <a:lstStyle/>
                    <a:p>
                      <a:r>
                        <a:rPr lang="en-GB" sz="1400" dirty="0">
                          <a:solidFill>
                            <a:schemeClr val="accent5"/>
                          </a:solidFill>
                          <a:latin typeface="+mn-lt"/>
                          <a:cs typeface="Arial" panose="020B0604020202020204" pitchFamily="34" charset="0"/>
                        </a:rPr>
                        <a:t>Study design</a:t>
                      </a:r>
                    </a:p>
                  </a:txBody>
                  <a:tcP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100" u="none" strike="noStrike" kern="1200" dirty="0">
                          <a:solidFill>
                            <a:schemeClr val="accent5"/>
                          </a:solidFill>
                          <a:effectLst/>
                          <a:latin typeface="+mn-lt"/>
                          <a:ea typeface="+mn-ea"/>
                          <a:cs typeface="Arial" panose="020B0604020202020204" pitchFamily="34" charset="0"/>
                        </a:rPr>
                        <a:t>A randomised, multicentre (16 centres), 6-month, active-comparator study to compare two doses of Testosterone gel (5g and 10g per day) versus a single dose of two Testosterone patches (total 5mg/day)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u="none" strike="noStrike" kern="1200" dirty="0">
                          <a:solidFill>
                            <a:schemeClr val="accent5"/>
                          </a:solidFill>
                          <a:effectLst/>
                          <a:latin typeface="+mn-lt"/>
                          <a:ea typeface="+mn-ea"/>
                          <a:cs typeface="Arial" panose="020B0604020202020204" pitchFamily="34" charset="0"/>
                        </a:rPr>
                        <a:t>The study was double blinded until day 90 with respect to the T gel groups and open label for the T patch group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accent5"/>
                          </a:solidFill>
                          <a:latin typeface="+mn-lt"/>
                          <a:cs typeface="Arial" panose="020B0604020202020204" pitchFamily="34" charset="0"/>
                        </a:rPr>
                        <a:t>Statistical comparisons between groups were only performed until day 90 (randomised controlled part) using the original treatment assignments (50mg or 100mg T gel, or patch) as the independent groups.</a:t>
                      </a:r>
                    </a:p>
                  </a:txBody>
                  <a:tcPr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1"/>
                  </a:ext>
                </a:extLst>
              </a:tr>
              <a:tr h="1393157">
                <a:tc>
                  <a:txBody>
                    <a:bodyPr/>
                    <a:lstStyle/>
                    <a:p>
                      <a:r>
                        <a:rPr lang="en-GB" sz="1400" dirty="0">
                          <a:solidFill>
                            <a:schemeClr val="accent5"/>
                          </a:solidFill>
                          <a:latin typeface="+mn-lt"/>
                          <a:cs typeface="Arial" panose="020B0604020202020204" pitchFamily="34" charset="0"/>
                        </a:rPr>
                        <a:t>Study population &amp; treatment</a:t>
                      </a:r>
                    </a:p>
                  </a:txBody>
                  <a:tcP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u="none" strike="noStrike" kern="1200" baseline="0" dirty="0">
                          <a:solidFill>
                            <a:schemeClr val="accent5"/>
                          </a:solidFill>
                          <a:effectLst/>
                          <a:latin typeface="+mn-lt"/>
                          <a:ea typeface="+mn-ea"/>
                          <a:cs typeface="Arial" panose="020B0604020202020204" pitchFamily="34" charset="0"/>
                        </a:rPr>
                        <a:t>227 hypogonadal men (aged 19-68 years) with morning serum testosterone levels at ≤10.4 nmol/L (300ng/dL), </a:t>
                      </a:r>
                      <a:r>
                        <a:rPr lang="en-GB" sz="1100" u="none" strike="noStrike" kern="1200" baseline="0" dirty="0">
                          <a:solidFill>
                            <a:schemeClr val="accent5"/>
                          </a:solidFill>
                          <a:effectLst/>
                          <a:latin typeface="+mn-lt"/>
                          <a:cs typeface="Arial" panose="020B0604020202020204" pitchFamily="34" charset="0"/>
                        </a:rPr>
                        <a:t>PSA &lt;4ng/mL</a:t>
                      </a:r>
                      <a:r>
                        <a:rPr lang="en-GB" sz="1100" u="none" strike="noStrike" kern="1200" baseline="0" dirty="0">
                          <a:solidFill>
                            <a:schemeClr val="accent5"/>
                          </a:solidFill>
                          <a:effectLst/>
                          <a:latin typeface="+mn-lt"/>
                          <a:ea typeface="+mn-ea"/>
                          <a:cs typeface="Arial" panose="020B0604020202020204" pitchFamily="34" charset="0"/>
                        </a:rPr>
                        <a:t> and </a:t>
                      </a:r>
                      <a:r>
                        <a:rPr lang="en-GB" sz="1100" u="none" strike="noStrike" kern="1200" baseline="0" dirty="0">
                          <a:solidFill>
                            <a:schemeClr val="accent5"/>
                          </a:solidFill>
                          <a:effectLst/>
                          <a:latin typeface="+mn-lt"/>
                          <a:cs typeface="Arial" panose="020B0604020202020204" pitchFamily="34" charset="0"/>
                        </a:rPr>
                        <a:t>a normal DRE were included in the analysis. </a:t>
                      </a:r>
                    </a:p>
                    <a:p>
                      <a:pPr marL="171450" indent="-171450">
                        <a:buFont typeface="Arial" panose="020B0604020202020204" pitchFamily="34" charset="0"/>
                        <a:buChar char="•"/>
                      </a:pPr>
                      <a:r>
                        <a:rPr lang="en-GB" sz="1100" u="sng" strike="noStrike" kern="1200" dirty="0">
                          <a:solidFill>
                            <a:schemeClr val="accent5"/>
                          </a:solidFill>
                          <a:effectLst/>
                          <a:latin typeface="+mn-lt"/>
                          <a:ea typeface="+mn-ea"/>
                          <a:cs typeface="Arial" panose="020B0604020202020204" pitchFamily="34" charset="0"/>
                        </a:rPr>
                        <a:t>Day 0-90 (Randomised period): </a:t>
                      </a:r>
                    </a:p>
                    <a:p>
                      <a:pPr marL="457200" lvl="1" indent="0">
                        <a:buFont typeface="Wingdings" panose="05000000000000000000" pitchFamily="2" charset="2"/>
                        <a:buNone/>
                      </a:pPr>
                      <a:r>
                        <a:rPr lang="en-GB" sz="1050" u="none" strike="noStrike" kern="1200" dirty="0">
                          <a:solidFill>
                            <a:schemeClr val="accent5"/>
                          </a:solidFill>
                          <a:effectLst/>
                          <a:latin typeface="+mn-lt"/>
                          <a:ea typeface="+mn-ea"/>
                          <a:cs typeface="Arial" panose="020B0604020202020204" pitchFamily="34" charset="0"/>
                        </a:rPr>
                        <a:t>▪ T Gel 50mg/day* (n=73)       ▪ T Gel 100mg/day* (n=78)       ▪ T patch (2x 2.5mg patch)/day** (n=76)</a:t>
                      </a:r>
                      <a:endParaRPr lang="en-GB" sz="1100" u="none" strike="noStrike" kern="1200" dirty="0">
                        <a:solidFill>
                          <a:schemeClr val="accent5"/>
                        </a:solidFill>
                        <a:effectLst/>
                        <a:latin typeface="+mn-lt"/>
                        <a:ea typeface="+mn-ea"/>
                        <a:cs typeface="Arial" panose="020B0604020202020204" pitchFamily="34" charset="0"/>
                      </a:endParaRPr>
                    </a:p>
                    <a:p>
                      <a:pPr marL="171450" indent="-171450">
                        <a:buFont typeface="Arial" panose="020B0604020202020204" pitchFamily="34" charset="0"/>
                        <a:buChar char="•"/>
                      </a:pPr>
                      <a:r>
                        <a:rPr lang="en-GB" sz="1100" u="sng" strike="noStrike" kern="1200" dirty="0">
                          <a:solidFill>
                            <a:schemeClr val="accent5"/>
                          </a:solidFill>
                          <a:effectLst/>
                          <a:latin typeface="+mn-lt"/>
                          <a:ea typeface="+mn-ea"/>
                          <a:cs typeface="Arial" panose="020B0604020202020204" pitchFamily="34" charset="0"/>
                        </a:rPr>
                        <a:t>Day 91-180 (non-randomised period) </a:t>
                      </a:r>
                    </a:p>
                    <a:p>
                      <a:pPr marL="457200" lvl="1" indent="0">
                        <a:buFont typeface="Wingdings" panose="05000000000000000000" pitchFamily="2" charset="2"/>
                        <a:buNone/>
                      </a:pPr>
                      <a:r>
                        <a:rPr lang="en-GB" sz="1050" u="none" strike="noStrike" kern="1200" dirty="0">
                          <a:solidFill>
                            <a:schemeClr val="accent5"/>
                          </a:solidFill>
                          <a:effectLst/>
                          <a:latin typeface="+mn-lt"/>
                          <a:ea typeface="+mn-ea"/>
                          <a:cs typeface="Arial" panose="020B0604020202020204" pitchFamily="34" charset="0"/>
                        </a:rPr>
                        <a:t>▪ Doses could be adjusted to T Gel 75mg/day for patients on; T gel 50mg/day with levels &lt;10.4nmol/L, or T gel 100mg/day with levels &gt;34.7nmol/L</a:t>
                      </a:r>
                    </a:p>
                  </a:txBody>
                  <a:tcP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0002"/>
                  </a:ext>
                </a:extLst>
              </a:tr>
              <a:tr h="966305">
                <a:tc>
                  <a:txBody>
                    <a:bodyPr/>
                    <a:lstStyle/>
                    <a:p>
                      <a:r>
                        <a:rPr lang="en-GB" sz="1400" dirty="0">
                          <a:solidFill>
                            <a:schemeClr val="accent5"/>
                          </a:solidFill>
                          <a:latin typeface="+mn-lt"/>
                          <a:cs typeface="Arial" panose="020B0604020202020204" pitchFamily="34" charset="0"/>
                        </a:rPr>
                        <a:t>Study Objectives</a:t>
                      </a:r>
                    </a:p>
                  </a:txBody>
                  <a:tcP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GB" sz="1100" u="none" strike="noStrike" kern="1200" baseline="0" dirty="0">
                          <a:solidFill>
                            <a:schemeClr val="accent5"/>
                          </a:solidFill>
                          <a:effectLst/>
                          <a:latin typeface="+mn-lt"/>
                          <a:cs typeface="Arial" panose="020B0604020202020204" pitchFamily="34" charset="0"/>
                        </a:rPr>
                        <a:t>To compare pharmacokinetic measurements of T and FT for T-Gel 50mg/day, T-Gel 100mg/day and a T patch (5mg/day), to assess T Gel as a suitable mode of delivery</a:t>
                      </a:r>
                    </a:p>
                    <a:p>
                      <a:pPr marL="171450" indent="-171450">
                        <a:buFont typeface="Arial" panose="020B0604020202020204" pitchFamily="34" charset="0"/>
                        <a:buChar char="•"/>
                      </a:pPr>
                      <a:r>
                        <a:rPr lang="en-GB" sz="1100" u="none" strike="noStrike" kern="1200" baseline="0" dirty="0">
                          <a:solidFill>
                            <a:schemeClr val="accent5"/>
                          </a:solidFill>
                          <a:effectLst/>
                          <a:latin typeface="+mn-lt"/>
                          <a:cs typeface="Arial" panose="020B0604020202020204" pitchFamily="34" charset="0"/>
                        </a:rPr>
                        <a:t>To determine the effect of transdermal T-application on other assays including serum DHT, E2, FSH, LH and SHBG</a:t>
                      </a:r>
                    </a:p>
                    <a:p>
                      <a:pPr marL="171450" indent="-171450">
                        <a:buFont typeface="Arial" panose="020B0604020202020204" pitchFamily="34" charset="0"/>
                        <a:buChar char="•"/>
                      </a:pPr>
                      <a:r>
                        <a:rPr lang="en-GB" sz="1100" u="none" strike="noStrike" kern="1200" baseline="0" dirty="0">
                          <a:solidFill>
                            <a:schemeClr val="accent5"/>
                          </a:solidFill>
                          <a:effectLst/>
                          <a:latin typeface="+mn-lt"/>
                          <a:cs typeface="Arial" panose="020B0604020202020204" pitchFamily="34" charset="0"/>
                        </a:rPr>
                        <a:t>Safety endpoints included any adverse effects and skin irritation.</a:t>
                      </a:r>
                    </a:p>
                  </a:txBody>
                  <a:tcP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3006599910"/>
                  </a:ext>
                </a:extLst>
              </a:tr>
            </a:tbl>
          </a:graphicData>
        </a:graphic>
      </p:graphicFrame>
      <p:sp>
        <p:nvSpPr>
          <p:cNvPr id="3" name="Rectangle 2">
            <a:extLst>
              <a:ext uri="{FF2B5EF4-FFF2-40B4-BE49-F238E27FC236}">
                <a16:creationId xmlns:a16="http://schemas.microsoft.com/office/drawing/2014/main" id="{4CFE7BE7-8BB6-44BB-891D-549807EC79EE}"/>
              </a:ext>
            </a:extLst>
          </p:cNvPr>
          <p:cNvSpPr/>
          <p:nvPr/>
        </p:nvSpPr>
        <p:spPr>
          <a:xfrm>
            <a:off x="1404594" y="5708649"/>
            <a:ext cx="10143242"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*T Gel was applied to the upper arms, shoulders or abdomen. The study was double blinded with respect to the T Gel groups in this period.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Poppins Light"/>
                <a:ea typeface="+mn-ea"/>
                <a:cs typeface="+mn-cs"/>
              </a:rPr>
              <a:t>**Both T patches were applied at the same time to a clean, dry area of skin on the back, abdomen, upper arms or thighs. The study was open label for the T patch group.</a:t>
            </a:r>
            <a:r>
              <a:rPr kumimoji="0" lang="it-IT" sz="900" b="0" i="0" u="none" strike="noStrike" kern="1200" cap="none" spc="0" normalizeH="0" baseline="0" noProof="0" dirty="0">
                <a:ln>
                  <a:noFill/>
                </a:ln>
                <a:solidFill>
                  <a:srgbClr val="000000"/>
                </a:solidFill>
                <a:effectLst/>
                <a:uLnTx/>
                <a:uFillTx/>
                <a:latin typeface="Poppins Ligh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000000"/>
                </a:solidFill>
                <a:effectLst/>
                <a:uLnTx/>
                <a:uFillTx/>
                <a:latin typeface="Poppins Light"/>
                <a:ea typeface="+mn-ea"/>
                <a:cs typeface="+mn-cs"/>
              </a:rPr>
              <a:t> DHT - Dihydrotestosterone; E2 – Oestradiol; LH – Luteinising Hormone; FSH – Follicle Stimulating Hormone; SHBG – Sex Hormone Binding Globulin; T – Testosterone; FT – Free Testosterone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6EAB"/>
              </a:solidFill>
              <a:effectLst/>
              <a:uLnTx/>
              <a:uFillTx/>
              <a:latin typeface="Poppins Light"/>
              <a:ea typeface="+mn-ea"/>
              <a:cs typeface="+mn-cs"/>
            </a:endParaRPr>
          </a:p>
        </p:txBody>
      </p:sp>
      <p:sp>
        <p:nvSpPr>
          <p:cNvPr id="7" name="Title 1">
            <a:extLst>
              <a:ext uri="{FF2B5EF4-FFF2-40B4-BE49-F238E27FC236}">
                <a16:creationId xmlns:a16="http://schemas.microsoft.com/office/drawing/2014/main" id="{0E4FC45D-8FA0-466F-AD63-8A060C57E64D}"/>
              </a:ext>
            </a:extLst>
          </p:cNvPr>
          <p:cNvSpPr>
            <a:spLocks noGrp="1"/>
          </p:cNvSpPr>
          <p:nvPr>
            <p:ph type="title"/>
          </p:nvPr>
        </p:nvSpPr>
        <p:spPr>
          <a:xfrm>
            <a:off x="201168" y="144714"/>
            <a:ext cx="11237976" cy="657211"/>
          </a:xfrm>
        </p:spPr>
        <p:txBody>
          <a:bodyPr>
            <a:noAutofit/>
          </a:bodyPr>
          <a:lstStyle/>
          <a:p>
            <a:pPr algn="ctr"/>
            <a:r>
              <a:rPr lang="en-GB" sz="2000" dirty="0" err="1">
                <a:solidFill>
                  <a:srgbClr val="000000"/>
                </a:solidFill>
              </a:rPr>
              <a:t>Swerdloff</a:t>
            </a:r>
            <a:r>
              <a:rPr lang="en-GB" sz="2000" dirty="0">
                <a:solidFill>
                  <a:srgbClr val="000000"/>
                </a:solidFill>
              </a:rPr>
              <a:t> RS et al. Long-Term Pharmacokinetics of Transdermal Testosterone Gel in Hypogonadal Men </a:t>
            </a:r>
            <a:r>
              <a:rPr lang="it-IT" sz="1800" i="1" dirty="0">
                <a:solidFill>
                  <a:srgbClr val="000000"/>
                </a:solidFill>
              </a:rPr>
              <a:t>J Clin Endocrinol Metab 2000;85(12):4500–10.</a:t>
            </a:r>
            <a:endParaRPr lang="en-GB" i="1" dirty="0">
              <a:solidFill>
                <a:srgbClr val="000000"/>
              </a:solidFill>
            </a:endParaRPr>
          </a:p>
        </p:txBody>
      </p:sp>
    </p:spTree>
    <p:extLst>
      <p:ext uri="{BB962C8B-B14F-4D97-AF65-F5344CB8AC3E}">
        <p14:creationId xmlns:p14="http://schemas.microsoft.com/office/powerpoint/2010/main" val="21888063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fontScale="92500"/>
          </a:bodyPr>
          <a:lstStyle/>
          <a:p>
            <a:pPr>
              <a:lnSpc>
                <a:spcPct val="130000"/>
              </a:lnSpc>
              <a:buFontTx/>
              <a:buNone/>
            </a:pPr>
            <a:r>
              <a:rPr lang="en-US" altLang="en-US" sz="2200" dirty="0">
                <a:solidFill>
                  <a:schemeClr val="accent5"/>
                </a:solidFill>
              </a:rPr>
              <a:t>4. </a:t>
            </a:r>
            <a:r>
              <a:rPr lang="en-GB" altLang="en-US" sz="2200" dirty="0">
                <a:solidFill>
                  <a:schemeClr val="accent5"/>
                </a:solidFill>
              </a:rPr>
              <a:t>Which recent study evaluated the impact of testosterone therapy on body composition in young male cancer survivors?  Which product was used in this study?</a:t>
            </a:r>
            <a:endParaRPr lang="en-US" altLang="en-US" dirty="0">
              <a:solidFill>
                <a:schemeClr val="accent5"/>
              </a:solidFill>
            </a:endParaRPr>
          </a:p>
          <a:p>
            <a:pPr lvl="1">
              <a:lnSpc>
                <a:spcPct val="130000"/>
              </a:lnSpc>
              <a:buFontTx/>
              <a:buChar char="•"/>
            </a:pPr>
            <a:r>
              <a:rPr lang="en-US" altLang="en-US" sz="1800" dirty="0">
                <a:solidFill>
                  <a:schemeClr val="accent5"/>
                </a:solidFill>
              </a:rPr>
              <a:t>TRAMS, 1% gel in sachet</a:t>
            </a:r>
          </a:p>
          <a:p>
            <a:pPr lvl="1">
              <a:lnSpc>
                <a:spcPct val="130000"/>
              </a:lnSpc>
              <a:buFontTx/>
              <a:buChar char="•"/>
            </a:pPr>
            <a:r>
              <a:rPr lang="en-US" altLang="en-US" sz="1800" dirty="0">
                <a:solidFill>
                  <a:schemeClr val="accent5"/>
                </a:solidFill>
              </a:rPr>
              <a:t>TRYMS, 2% gel in pump</a:t>
            </a:r>
          </a:p>
          <a:p>
            <a:pPr lvl="1">
              <a:lnSpc>
                <a:spcPct val="130000"/>
              </a:lnSpc>
              <a:buFontTx/>
              <a:buChar char="•"/>
            </a:pPr>
            <a:r>
              <a:rPr lang="en-US" altLang="en-US" sz="1800" dirty="0">
                <a:solidFill>
                  <a:schemeClr val="accent5"/>
                </a:solidFill>
              </a:rPr>
              <a:t>TRAVERSE, 1.62% gel in pump</a:t>
            </a:r>
          </a:p>
          <a:p>
            <a:pPr lvl="1">
              <a:lnSpc>
                <a:spcPct val="130000"/>
              </a:lnSpc>
              <a:buFontTx/>
              <a:buChar char="•"/>
            </a:pPr>
            <a:r>
              <a:rPr lang="en-US" altLang="en-US" sz="1800" dirty="0">
                <a:solidFill>
                  <a:schemeClr val="accent5"/>
                </a:solidFill>
              </a:rPr>
              <a:t>TERESA, 1% gel in pump</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ACDC6C56-FC89-4663-870A-32DF1CCF6701}"/>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3200" b="1" dirty="0">
                <a:solidFill>
                  <a:srgbClr val="000000"/>
                </a:solidFill>
                <a:latin typeface="Poppins Medium"/>
              </a:rPr>
              <a:t>Benefits of </a:t>
            </a:r>
            <a:r>
              <a:rPr lang="en-US" altLang="en-US" sz="3200" b="1" dirty="0" err="1">
                <a:solidFill>
                  <a:srgbClr val="000000"/>
                </a:solidFill>
                <a:latin typeface="Poppins Medium"/>
              </a:rPr>
              <a:t>TTh</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3300828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442804"/>
            <a:ext cx="10617529" cy="3972392"/>
          </a:xfrm>
          <a:noFill/>
          <a:ln/>
        </p:spPr>
        <p:txBody>
          <a:bodyPr>
            <a:normAutofit/>
          </a:bodyPr>
          <a:lstStyle/>
          <a:p>
            <a:pPr marL="0" indent="0">
              <a:lnSpc>
                <a:spcPct val="130000"/>
              </a:lnSpc>
              <a:buNone/>
            </a:pPr>
            <a:r>
              <a:rPr lang="en-GB" altLang="en-US" dirty="0">
                <a:solidFill>
                  <a:schemeClr val="accent5"/>
                </a:solidFill>
              </a:rPr>
              <a:t>5. What did Wang et al conclude about </a:t>
            </a:r>
            <a:r>
              <a:rPr lang="en-GB" altLang="en-US" dirty="0" err="1">
                <a:solidFill>
                  <a:schemeClr val="accent5"/>
                </a:solidFill>
              </a:rPr>
              <a:t>AndroGel</a:t>
            </a:r>
            <a:r>
              <a:rPr lang="en-GB" altLang="en-US" dirty="0">
                <a:solidFill>
                  <a:schemeClr val="accent5"/>
                </a:solidFill>
              </a:rPr>
              <a:t> in her 2004 publication in the Journal of Clinical Endocrinology &amp; Metabolism</a:t>
            </a:r>
          </a:p>
          <a:p>
            <a:pPr marL="457200" indent="-457200">
              <a:lnSpc>
                <a:spcPct val="130000"/>
              </a:lnSpc>
              <a:buFontTx/>
              <a:buAutoNum type="arabicPeriod" startAt="5"/>
            </a:pPr>
            <a:endParaRPr lang="en-GB" altLang="en-US" sz="400" dirty="0">
              <a:solidFill>
                <a:schemeClr val="accent5"/>
              </a:solidFill>
            </a:endParaRPr>
          </a:p>
          <a:p>
            <a:pPr lvl="1">
              <a:lnSpc>
                <a:spcPct val="130000"/>
              </a:lnSpc>
              <a:buFontTx/>
              <a:buChar char="•"/>
            </a:pPr>
            <a:r>
              <a:rPr lang="en-US" altLang="en-US" sz="1800" dirty="0" err="1">
                <a:solidFill>
                  <a:schemeClr val="accent5"/>
                </a:solidFill>
              </a:rPr>
              <a:t>AndroGel</a:t>
            </a:r>
            <a:r>
              <a:rPr lang="en-US" altLang="en-US" sz="1800" dirty="0">
                <a:solidFill>
                  <a:schemeClr val="accent5"/>
                </a:solidFill>
              </a:rPr>
              <a:t> only improves sexual function and further study is required </a:t>
            </a:r>
          </a:p>
          <a:p>
            <a:pPr lvl="1">
              <a:lnSpc>
                <a:spcPct val="130000"/>
              </a:lnSpc>
              <a:buFontTx/>
              <a:buChar char="•"/>
            </a:pPr>
            <a:r>
              <a:rPr lang="en-US" altLang="en-US" sz="1800" dirty="0" err="1">
                <a:solidFill>
                  <a:schemeClr val="accent5"/>
                </a:solidFill>
              </a:rPr>
              <a:t>AndroGel</a:t>
            </a:r>
            <a:r>
              <a:rPr lang="en-US" altLang="en-US" sz="1800" dirty="0">
                <a:solidFill>
                  <a:schemeClr val="accent5"/>
                </a:solidFill>
              </a:rPr>
              <a:t> is effective &amp; well-tolerated but only in the short-term treatment of hypogonadal men</a:t>
            </a:r>
          </a:p>
          <a:p>
            <a:pPr lvl="1">
              <a:lnSpc>
                <a:spcPct val="130000"/>
              </a:lnSpc>
              <a:buFontTx/>
              <a:buChar char="•"/>
            </a:pPr>
            <a:r>
              <a:rPr lang="en-GB" altLang="en-US" sz="1800" dirty="0" err="1">
                <a:solidFill>
                  <a:schemeClr val="accent5"/>
                </a:solidFill>
              </a:rPr>
              <a:t>AndroGel</a:t>
            </a:r>
            <a:r>
              <a:rPr lang="en-GB" altLang="en-US" sz="1800" dirty="0">
                <a:solidFill>
                  <a:schemeClr val="accent5"/>
                </a:solidFill>
              </a:rPr>
              <a:t> is effective &amp; well-tolerated when used in the long-term treatment of hypogonadal men. </a:t>
            </a:r>
          </a:p>
          <a:p>
            <a:pPr lvl="1">
              <a:lnSpc>
                <a:spcPct val="130000"/>
              </a:lnSpc>
              <a:buFontTx/>
              <a:buChar char="•"/>
            </a:pPr>
            <a:r>
              <a:rPr lang="en-GB" altLang="en-US" sz="1800" dirty="0" err="1">
                <a:solidFill>
                  <a:schemeClr val="accent5"/>
                </a:solidFill>
              </a:rPr>
              <a:t>AndroGel</a:t>
            </a:r>
            <a:r>
              <a:rPr lang="en-GB" altLang="en-US" sz="1800" dirty="0">
                <a:solidFill>
                  <a:schemeClr val="accent5"/>
                </a:solidFill>
              </a:rPr>
              <a:t> 1.62% gel achieves significantly better outcomes than 1% gels </a:t>
            </a:r>
            <a:endParaRPr lang="en-US" altLang="en-US" sz="1800" dirty="0">
              <a:solidFill>
                <a:schemeClr val="accent5"/>
              </a:solidFill>
            </a:endParaRP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ED532877-D835-4B44-97AA-E38EB660BFA6}"/>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3200" b="1" dirty="0">
                <a:solidFill>
                  <a:srgbClr val="000000"/>
                </a:solidFill>
                <a:latin typeface="Poppins Medium"/>
              </a:rPr>
              <a:t>Benefits of </a:t>
            </a:r>
            <a:r>
              <a:rPr lang="en-US" altLang="en-US" sz="3200" b="1" dirty="0" err="1">
                <a:solidFill>
                  <a:srgbClr val="000000"/>
                </a:solidFill>
                <a:latin typeface="Poppins Medium"/>
              </a:rPr>
              <a:t>TTh</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592519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lnSpcReduction="10000"/>
          </a:bodyPr>
          <a:lstStyle/>
          <a:p>
            <a:pPr>
              <a:lnSpc>
                <a:spcPct val="130000"/>
              </a:lnSpc>
              <a:buFontTx/>
              <a:buNone/>
            </a:pPr>
            <a:r>
              <a:rPr lang="en-US" altLang="en-US" sz="2200" dirty="0">
                <a:solidFill>
                  <a:schemeClr val="accent5"/>
                </a:solidFill>
              </a:rPr>
              <a:t>6. </a:t>
            </a:r>
            <a:r>
              <a:rPr lang="en-GB" altLang="en-US" sz="2200" dirty="0">
                <a:solidFill>
                  <a:schemeClr val="accent5"/>
                </a:solidFill>
              </a:rPr>
              <a:t>What study from 2021 demonstrated that </a:t>
            </a:r>
            <a:r>
              <a:rPr lang="en-GB" altLang="en-US" sz="2200" dirty="0" err="1">
                <a:solidFill>
                  <a:schemeClr val="accent5"/>
                </a:solidFill>
              </a:rPr>
              <a:t>TTh</a:t>
            </a:r>
            <a:r>
              <a:rPr lang="en-GB" altLang="en-US" sz="2200" dirty="0">
                <a:solidFill>
                  <a:schemeClr val="accent5"/>
                </a:solidFill>
              </a:rPr>
              <a:t> decreased the 2-year risk of T2DM by 41% beyond lifestyle interventions alone?</a:t>
            </a:r>
            <a:endParaRPr lang="en-US" altLang="en-US" dirty="0">
              <a:solidFill>
                <a:schemeClr val="accent5"/>
              </a:solidFill>
            </a:endParaRPr>
          </a:p>
          <a:p>
            <a:pPr lvl="1">
              <a:lnSpc>
                <a:spcPct val="130000"/>
              </a:lnSpc>
              <a:buFontTx/>
              <a:buChar char="•"/>
            </a:pPr>
            <a:r>
              <a:rPr lang="en-US" altLang="en-US" sz="1800" dirty="0">
                <a:solidFill>
                  <a:schemeClr val="accent5"/>
                </a:solidFill>
              </a:rPr>
              <a:t>T2DM</a:t>
            </a:r>
          </a:p>
          <a:p>
            <a:pPr lvl="1">
              <a:lnSpc>
                <a:spcPct val="130000"/>
              </a:lnSpc>
              <a:buFontTx/>
              <a:buChar char="•"/>
            </a:pPr>
            <a:r>
              <a:rPr lang="en-US" altLang="en-US" sz="1800" dirty="0">
                <a:solidFill>
                  <a:schemeClr val="accent5"/>
                </a:solidFill>
              </a:rPr>
              <a:t>REDUCE</a:t>
            </a:r>
          </a:p>
          <a:p>
            <a:pPr lvl="1">
              <a:lnSpc>
                <a:spcPct val="130000"/>
              </a:lnSpc>
              <a:buFontTx/>
              <a:buChar char="•"/>
            </a:pPr>
            <a:r>
              <a:rPr lang="en-US" altLang="en-US" sz="1800" dirty="0">
                <a:solidFill>
                  <a:schemeClr val="accent5"/>
                </a:solidFill>
              </a:rPr>
              <a:t>T4Bone</a:t>
            </a:r>
          </a:p>
          <a:p>
            <a:pPr lvl="1">
              <a:lnSpc>
                <a:spcPct val="130000"/>
              </a:lnSpc>
              <a:buFontTx/>
              <a:buChar char="•"/>
            </a:pPr>
            <a:r>
              <a:rPr lang="en-US" altLang="en-US" sz="1800" dirty="0">
                <a:solidFill>
                  <a:schemeClr val="accent5"/>
                </a:solidFill>
              </a:rPr>
              <a:t>T4DM</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A9F169D9-C1F1-4258-8886-14069AF6ACD0}"/>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3200" b="1" dirty="0">
                <a:solidFill>
                  <a:srgbClr val="000000"/>
                </a:solidFill>
                <a:latin typeface="Poppins Medium"/>
              </a:rPr>
              <a:t>Benefits of </a:t>
            </a:r>
            <a:r>
              <a:rPr lang="en-US" altLang="en-US" sz="3200" b="1" dirty="0" err="1">
                <a:solidFill>
                  <a:srgbClr val="000000"/>
                </a:solidFill>
                <a:latin typeface="Poppins Medium"/>
              </a:rPr>
              <a:t>TTh</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9063161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313304" y="1699417"/>
            <a:ext cx="10999625" cy="3141025"/>
          </a:xfrm>
          <a:noFill/>
          <a:ln/>
        </p:spPr>
        <p:txBody>
          <a:bodyPr>
            <a:normAutofit fontScale="92500" lnSpcReduction="20000"/>
          </a:bodyPr>
          <a:lstStyle/>
          <a:p>
            <a:pPr>
              <a:lnSpc>
                <a:spcPct val="130000"/>
              </a:lnSpc>
              <a:buFontTx/>
              <a:buNone/>
            </a:pPr>
            <a:r>
              <a:rPr lang="en-US" altLang="en-US" sz="2200" dirty="0">
                <a:solidFill>
                  <a:schemeClr val="accent5"/>
                </a:solidFill>
              </a:rPr>
              <a:t>7. What was one of the main conclusions from the Roy et al study from JAMA Internal Medicine in 2017?</a:t>
            </a:r>
            <a:endParaRPr lang="en-US" altLang="en-US" dirty="0">
              <a:solidFill>
                <a:schemeClr val="accent5"/>
              </a:solidFill>
            </a:endParaRPr>
          </a:p>
          <a:p>
            <a:pPr lvl="1">
              <a:lnSpc>
                <a:spcPct val="130000"/>
              </a:lnSpc>
              <a:buFontTx/>
              <a:buChar char="•"/>
            </a:pPr>
            <a:r>
              <a:rPr lang="en-GB" altLang="en-US" sz="1800" dirty="0" err="1">
                <a:solidFill>
                  <a:schemeClr val="accent5"/>
                </a:solidFill>
              </a:rPr>
              <a:t>TTh</a:t>
            </a:r>
            <a:r>
              <a:rPr lang="en-GB" altLang="en-US" sz="1800" dirty="0">
                <a:solidFill>
                  <a:schemeClr val="accent5"/>
                </a:solidFill>
              </a:rPr>
              <a:t> significantly increases haemoglobin levels in older men with low testosterone and unexplained anaemia</a:t>
            </a:r>
          </a:p>
          <a:p>
            <a:pPr lvl="1">
              <a:lnSpc>
                <a:spcPct val="130000"/>
              </a:lnSpc>
              <a:buFontTx/>
              <a:buChar char="•"/>
            </a:pPr>
            <a:r>
              <a:rPr lang="en-US" altLang="en-US" sz="1800" dirty="0" err="1">
                <a:solidFill>
                  <a:schemeClr val="accent5"/>
                </a:solidFill>
              </a:rPr>
              <a:t>TTh</a:t>
            </a:r>
            <a:r>
              <a:rPr lang="en-US" altLang="en-US" sz="1800" dirty="0">
                <a:solidFill>
                  <a:schemeClr val="accent5"/>
                </a:solidFill>
              </a:rPr>
              <a:t> significantly increase </a:t>
            </a:r>
            <a:r>
              <a:rPr lang="en-US" altLang="en-US" sz="1800" dirty="0" err="1">
                <a:solidFill>
                  <a:schemeClr val="accent5"/>
                </a:solidFill>
              </a:rPr>
              <a:t>vBMD</a:t>
            </a:r>
            <a:r>
              <a:rPr lang="en-US" altLang="en-US" sz="1800" dirty="0">
                <a:solidFill>
                  <a:schemeClr val="accent5"/>
                </a:solidFill>
              </a:rPr>
              <a:t> in older men</a:t>
            </a:r>
          </a:p>
          <a:p>
            <a:pPr lvl="1">
              <a:lnSpc>
                <a:spcPct val="130000"/>
              </a:lnSpc>
              <a:buFontTx/>
              <a:buChar char="•"/>
            </a:pPr>
            <a:r>
              <a:rPr lang="en-US" altLang="en-US" sz="1800" dirty="0" err="1">
                <a:solidFill>
                  <a:schemeClr val="accent5"/>
                </a:solidFill>
              </a:rPr>
              <a:t>TTh</a:t>
            </a:r>
            <a:r>
              <a:rPr lang="en-US" altLang="en-US" sz="1800" dirty="0">
                <a:solidFill>
                  <a:schemeClr val="accent5"/>
                </a:solidFill>
              </a:rPr>
              <a:t> significantly improves sexual function in all men</a:t>
            </a:r>
          </a:p>
          <a:p>
            <a:pPr lvl="1">
              <a:lnSpc>
                <a:spcPct val="130000"/>
              </a:lnSpc>
              <a:buFontTx/>
              <a:buChar char="•"/>
            </a:pPr>
            <a:r>
              <a:rPr lang="en-US" altLang="en-US" sz="1800" dirty="0" err="1">
                <a:solidFill>
                  <a:schemeClr val="accent5"/>
                </a:solidFill>
              </a:rPr>
              <a:t>TTh</a:t>
            </a:r>
            <a:r>
              <a:rPr lang="en-US" altLang="en-US" sz="1800" dirty="0">
                <a:solidFill>
                  <a:schemeClr val="accent5"/>
                </a:solidFill>
              </a:rPr>
              <a:t> in combination with a PDE5i can improve cardiovascular outcomes</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D1B6EC0A-F576-4B49-BDDF-E6377ECB65BB}"/>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3200" b="1" dirty="0">
                <a:solidFill>
                  <a:srgbClr val="000000"/>
                </a:solidFill>
                <a:latin typeface="Poppins Medium"/>
              </a:rPr>
              <a:t>Benefits of </a:t>
            </a:r>
            <a:r>
              <a:rPr lang="en-US" altLang="en-US" sz="3200" b="1" dirty="0" err="1">
                <a:solidFill>
                  <a:srgbClr val="000000"/>
                </a:solidFill>
                <a:latin typeface="Poppins Medium"/>
              </a:rPr>
              <a:t>TTh</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8666151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fontScale="77500" lnSpcReduction="20000"/>
          </a:bodyPr>
          <a:lstStyle/>
          <a:p>
            <a:pPr>
              <a:lnSpc>
                <a:spcPct val="130000"/>
              </a:lnSpc>
              <a:buFontTx/>
              <a:buNone/>
            </a:pPr>
            <a:r>
              <a:rPr lang="en-US" altLang="en-US" sz="2200" dirty="0">
                <a:solidFill>
                  <a:schemeClr val="accent5"/>
                </a:solidFill>
              </a:rPr>
              <a:t>8. </a:t>
            </a:r>
            <a:r>
              <a:rPr lang="en-GB" altLang="en-US" sz="2200" dirty="0">
                <a:solidFill>
                  <a:schemeClr val="accent5"/>
                </a:solidFill>
              </a:rPr>
              <a:t>Which of these statements is true?</a:t>
            </a:r>
            <a:endParaRPr lang="en-US" altLang="en-US" dirty="0">
              <a:solidFill>
                <a:schemeClr val="accent5"/>
              </a:solidFill>
            </a:endParaRPr>
          </a:p>
          <a:p>
            <a:pPr lvl="1">
              <a:lnSpc>
                <a:spcPct val="130000"/>
              </a:lnSpc>
              <a:buFontTx/>
              <a:buChar char="•"/>
            </a:pPr>
            <a:r>
              <a:rPr lang="en-GB" altLang="en-US" sz="1900" dirty="0">
                <a:solidFill>
                  <a:schemeClr val="accent5"/>
                </a:solidFill>
              </a:rPr>
              <a:t>Testosterone 16.2mg/g gel for up to 2 years is efficacious with &gt;77% of patients achieving normal testosterone levels following dose titration</a:t>
            </a:r>
          </a:p>
          <a:p>
            <a:pPr lvl="1">
              <a:lnSpc>
                <a:spcPct val="130000"/>
              </a:lnSpc>
              <a:buFontTx/>
              <a:buChar char="•"/>
            </a:pPr>
            <a:r>
              <a:rPr lang="en-GB" altLang="en-US" sz="1900" dirty="0">
                <a:solidFill>
                  <a:schemeClr val="accent5"/>
                </a:solidFill>
              </a:rPr>
              <a:t>Testosterone 16.2mg/g gel for up to 1 year is efficacious with &gt;82.2% of patients achieving normal testosterone levels following dose titration</a:t>
            </a:r>
          </a:p>
          <a:p>
            <a:pPr lvl="1">
              <a:lnSpc>
                <a:spcPct val="130000"/>
              </a:lnSpc>
              <a:buFontTx/>
              <a:buChar char="•"/>
            </a:pPr>
            <a:r>
              <a:rPr lang="en-GB" altLang="en-US" sz="1900" dirty="0">
                <a:solidFill>
                  <a:schemeClr val="accent5"/>
                </a:solidFill>
              </a:rPr>
              <a:t>Testosterone 16.2mg/g gel for up to 1 year is efficacious with &gt;77% of patients achieving normal testosterone levels following dose titration</a:t>
            </a:r>
          </a:p>
          <a:p>
            <a:pPr lvl="1">
              <a:lnSpc>
                <a:spcPct val="130000"/>
              </a:lnSpc>
              <a:buFontTx/>
              <a:buChar char="•"/>
            </a:pPr>
            <a:r>
              <a:rPr lang="en-GB" altLang="en-US" sz="1900" dirty="0">
                <a:solidFill>
                  <a:schemeClr val="accent5"/>
                </a:solidFill>
              </a:rPr>
              <a:t>Testosterone 16.2mg/g gel for up to 6 months is efficacious with &gt;91% of patients achieving normal testosterone levels following dose titration</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4A1E4C80-D5F5-4AC5-A431-23DD3FF7153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3200" b="1" dirty="0">
                <a:solidFill>
                  <a:srgbClr val="000000"/>
                </a:solidFill>
                <a:latin typeface="Poppins Medium"/>
              </a:rPr>
              <a:t>Benefits of </a:t>
            </a:r>
            <a:r>
              <a:rPr lang="en-US" altLang="en-US" sz="3200" b="1" dirty="0" err="1">
                <a:solidFill>
                  <a:srgbClr val="000000"/>
                </a:solidFill>
                <a:latin typeface="Poppins Medium"/>
              </a:rPr>
              <a:t>TTh</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9364818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521815" y="1708561"/>
            <a:ext cx="10617529" cy="3141025"/>
          </a:xfrm>
          <a:noFill/>
          <a:ln/>
        </p:spPr>
        <p:txBody>
          <a:bodyPr>
            <a:normAutofit lnSpcReduction="10000"/>
          </a:bodyPr>
          <a:lstStyle/>
          <a:p>
            <a:pPr>
              <a:lnSpc>
                <a:spcPct val="130000"/>
              </a:lnSpc>
              <a:buFontTx/>
              <a:buNone/>
            </a:pPr>
            <a:r>
              <a:rPr lang="en-US" altLang="en-US" sz="2200" dirty="0">
                <a:solidFill>
                  <a:schemeClr val="accent5"/>
                </a:solidFill>
              </a:rPr>
              <a:t>9. According to a 2012 NHS Diabetes Factsheet, what percentage of men with T2DM have testosterone levels &lt;12 nmol/L?</a:t>
            </a:r>
          </a:p>
          <a:p>
            <a:pPr lvl="1">
              <a:lnSpc>
                <a:spcPct val="130000"/>
              </a:lnSpc>
              <a:buFontTx/>
              <a:buChar char="•"/>
            </a:pPr>
            <a:r>
              <a:rPr lang="en-US" altLang="en-US" sz="1800" dirty="0">
                <a:solidFill>
                  <a:schemeClr val="accent5"/>
                </a:solidFill>
              </a:rPr>
              <a:t>70%</a:t>
            </a:r>
          </a:p>
          <a:p>
            <a:pPr lvl="1">
              <a:lnSpc>
                <a:spcPct val="130000"/>
              </a:lnSpc>
              <a:buFontTx/>
              <a:buChar char="•"/>
            </a:pPr>
            <a:r>
              <a:rPr lang="en-US" altLang="en-US" sz="1800" dirty="0">
                <a:solidFill>
                  <a:schemeClr val="accent5"/>
                </a:solidFill>
              </a:rPr>
              <a:t>40%</a:t>
            </a:r>
          </a:p>
          <a:p>
            <a:pPr lvl="1">
              <a:lnSpc>
                <a:spcPct val="130000"/>
              </a:lnSpc>
              <a:buFontTx/>
              <a:buChar char="•"/>
            </a:pPr>
            <a:r>
              <a:rPr lang="en-US" altLang="en-US" sz="1800" dirty="0">
                <a:solidFill>
                  <a:schemeClr val="accent5"/>
                </a:solidFill>
              </a:rPr>
              <a:t>50%</a:t>
            </a:r>
          </a:p>
          <a:p>
            <a:pPr lvl="1">
              <a:lnSpc>
                <a:spcPct val="130000"/>
              </a:lnSpc>
              <a:buFontTx/>
              <a:buChar char="•"/>
            </a:pPr>
            <a:r>
              <a:rPr lang="en-US" altLang="en-US" sz="1800" dirty="0">
                <a:solidFill>
                  <a:schemeClr val="accent5"/>
                </a:solidFill>
              </a:rPr>
              <a:t>25%</a:t>
            </a: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7358A46A-4C6A-47A1-A198-B1CE6A750A7B}"/>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3200" b="1" dirty="0">
                <a:solidFill>
                  <a:srgbClr val="000000"/>
                </a:solidFill>
                <a:latin typeface="Poppins Medium"/>
              </a:rPr>
              <a:t>Benefits of </a:t>
            </a:r>
            <a:r>
              <a:rPr lang="en-US" altLang="en-US" sz="3200" b="1" dirty="0" err="1">
                <a:solidFill>
                  <a:srgbClr val="000000"/>
                </a:solidFill>
                <a:latin typeface="Poppins Medium"/>
              </a:rPr>
              <a:t>TTh</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33208234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a:extLst>
              <a:ext uri="{FF2B5EF4-FFF2-40B4-BE49-F238E27FC236}">
                <a16:creationId xmlns:a16="http://schemas.microsoft.com/office/drawing/2014/main" id="{D8D79139-720C-4D1F-AC2A-08F6DDE1355D}"/>
              </a:ext>
            </a:extLst>
          </p:cNvPr>
          <p:cNvSpPr>
            <a:spLocks noGrp="1" noChangeArrowheads="1"/>
          </p:cNvSpPr>
          <p:nvPr>
            <p:ph type="body" idx="1"/>
          </p:nvPr>
        </p:nvSpPr>
        <p:spPr>
          <a:xfrm>
            <a:off x="486890" y="1348638"/>
            <a:ext cx="10761378" cy="4001575"/>
          </a:xfrm>
          <a:noFill/>
          <a:ln/>
        </p:spPr>
        <p:txBody>
          <a:bodyPr>
            <a:normAutofit/>
          </a:bodyPr>
          <a:lstStyle/>
          <a:p>
            <a:pPr>
              <a:lnSpc>
                <a:spcPct val="130000"/>
              </a:lnSpc>
              <a:buFontTx/>
              <a:buNone/>
            </a:pPr>
            <a:r>
              <a:rPr lang="en-US" altLang="en-US" sz="2200" dirty="0">
                <a:solidFill>
                  <a:schemeClr val="accent5"/>
                </a:solidFill>
              </a:rPr>
              <a:t>10. </a:t>
            </a:r>
            <a:r>
              <a:rPr lang="en-GB" altLang="en-US" sz="2200" dirty="0">
                <a:solidFill>
                  <a:schemeClr val="accent5"/>
                </a:solidFill>
              </a:rPr>
              <a:t>A 2013 paper from which author concluded that </a:t>
            </a:r>
            <a:r>
              <a:rPr lang="en-GB" altLang="en-US" sz="2200" dirty="0" err="1">
                <a:solidFill>
                  <a:schemeClr val="accent5"/>
                </a:solidFill>
              </a:rPr>
              <a:t>TTh</a:t>
            </a:r>
            <a:r>
              <a:rPr lang="en-GB" altLang="en-US" sz="2200" dirty="0">
                <a:solidFill>
                  <a:schemeClr val="accent5"/>
                </a:solidFill>
              </a:rPr>
              <a:t> in hypogonadal T2DM men is independently associated with reduced mortality versus untreated hypogonadal T2DM men or </a:t>
            </a:r>
            <a:r>
              <a:rPr lang="en-GB" altLang="en-US" sz="2200" dirty="0" err="1">
                <a:solidFill>
                  <a:schemeClr val="accent5"/>
                </a:solidFill>
              </a:rPr>
              <a:t>eugonadal</a:t>
            </a:r>
            <a:r>
              <a:rPr lang="en-GB" altLang="en-US" sz="2200" dirty="0">
                <a:solidFill>
                  <a:schemeClr val="accent5"/>
                </a:solidFill>
              </a:rPr>
              <a:t> T2DM men? </a:t>
            </a:r>
          </a:p>
          <a:p>
            <a:pPr>
              <a:lnSpc>
                <a:spcPct val="130000"/>
              </a:lnSpc>
              <a:buFontTx/>
              <a:buNone/>
            </a:pPr>
            <a:endParaRPr lang="en-US" altLang="en-US" sz="700" dirty="0">
              <a:solidFill>
                <a:schemeClr val="accent5"/>
              </a:solidFill>
            </a:endParaRPr>
          </a:p>
          <a:p>
            <a:pPr lvl="1">
              <a:lnSpc>
                <a:spcPct val="130000"/>
              </a:lnSpc>
              <a:buFontTx/>
              <a:buChar char="•"/>
            </a:pPr>
            <a:r>
              <a:rPr lang="en-US" altLang="en-US" sz="1800" dirty="0" err="1">
                <a:solidFill>
                  <a:schemeClr val="accent5"/>
                </a:solidFill>
              </a:rPr>
              <a:t>Muraleedharan</a:t>
            </a:r>
            <a:endParaRPr lang="en-US" altLang="en-US" sz="1800" dirty="0">
              <a:solidFill>
                <a:schemeClr val="accent5"/>
              </a:solidFill>
            </a:endParaRPr>
          </a:p>
          <a:p>
            <a:pPr lvl="1">
              <a:lnSpc>
                <a:spcPct val="130000"/>
              </a:lnSpc>
              <a:buFontTx/>
              <a:buChar char="•"/>
            </a:pPr>
            <a:r>
              <a:rPr lang="en-US" altLang="en-US" sz="1800" dirty="0" err="1">
                <a:solidFill>
                  <a:schemeClr val="accent5"/>
                </a:solidFill>
              </a:rPr>
              <a:t>Zitzmann</a:t>
            </a:r>
            <a:endParaRPr lang="en-US" altLang="en-US" sz="1800" dirty="0">
              <a:solidFill>
                <a:schemeClr val="accent5"/>
              </a:solidFill>
            </a:endParaRPr>
          </a:p>
          <a:p>
            <a:pPr lvl="1">
              <a:lnSpc>
                <a:spcPct val="130000"/>
              </a:lnSpc>
              <a:buFontTx/>
              <a:buChar char="•"/>
            </a:pPr>
            <a:r>
              <a:rPr lang="en-US" altLang="en-US" sz="1800" dirty="0">
                <a:solidFill>
                  <a:schemeClr val="accent5"/>
                </a:solidFill>
              </a:rPr>
              <a:t>Morgentaler</a:t>
            </a:r>
          </a:p>
          <a:p>
            <a:pPr lvl="1">
              <a:lnSpc>
                <a:spcPct val="130000"/>
              </a:lnSpc>
              <a:buFontTx/>
              <a:buChar char="•"/>
            </a:pPr>
            <a:r>
              <a:rPr lang="en-US" altLang="en-US" sz="1800" dirty="0" err="1">
                <a:solidFill>
                  <a:schemeClr val="accent5"/>
                </a:solidFill>
              </a:rPr>
              <a:t>Lipshultz</a:t>
            </a:r>
            <a:endParaRPr lang="en-US" altLang="en-US" sz="1800" dirty="0">
              <a:solidFill>
                <a:schemeClr val="accent5"/>
              </a:solidFill>
            </a:endParaRPr>
          </a:p>
          <a:p>
            <a:pPr lvl="1"/>
            <a:endParaRPr lang="en-US" altLang="en-US"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3362FE42-B972-4CBB-B9A7-F7B905A3C709}"/>
              </a:ext>
            </a:extLst>
          </p:cNvPr>
          <p:cNvSpPr txBox="1">
            <a:spLocks noChangeArrowheads="1"/>
          </p:cNvSpPr>
          <p:nvPr/>
        </p:nvSpPr>
        <p:spPr>
          <a:xfrm>
            <a:off x="486890" y="351538"/>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3200" b="1" dirty="0">
                <a:solidFill>
                  <a:srgbClr val="000000"/>
                </a:solidFill>
                <a:latin typeface="Poppins Medium"/>
              </a:rPr>
              <a:t>Benefits of </a:t>
            </a:r>
            <a:r>
              <a:rPr lang="en-US" altLang="en-US" sz="3200" b="1" dirty="0" err="1">
                <a:solidFill>
                  <a:srgbClr val="000000"/>
                </a:solidFill>
                <a:latin typeface="Poppins Medium"/>
              </a:rPr>
              <a:t>TTh</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Questions: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Tree>
    <p:extLst>
      <p:ext uri="{BB962C8B-B14F-4D97-AF65-F5344CB8AC3E}">
        <p14:creationId xmlns:p14="http://schemas.microsoft.com/office/powerpoint/2010/main" val="40152537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1E24EB1-5AB8-4179-BDCD-4C82959BFB44}"/>
              </a:ext>
            </a:extLst>
          </p:cNvPr>
          <p:cNvSpPr txBox="1">
            <a:spLocks noChangeArrowheads="1"/>
          </p:cNvSpPr>
          <p:nvPr/>
        </p:nvSpPr>
        <p:spPr>
          <a:xfrm>
            <a:off x="486890" y="213981"/>
            <a:ext cx="10652454" cy="752867"/>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en-US" sz="3200" b="1" dirty="0">
                <a:solidFill>
                  <a:srgbClr val="000000"/>
                </a:solidFill>
                <a:latin typeface="Poppins Medium"/>
              </a:rPr>
              <a:t>Benefits of </a:t>
            </a:r>
            <a:r>
              <a:rPr lang="en-US" altLang="en-US" sz="3200" b="1" dirty="0" err="1">
                <a:solidFill>
                  <a:srgbClr val="000000"/>
                </a:solidFill>
                <a:latin typeface="Poppins Medium"/>
              </a:rPr>
              <a:t>TTh</a:t>
            </a:r>
            <a:r>
              <a:rPr kumimoji="0" lang="en-US" altLang="en-US" sz="3200" b="1" i="0" u="none" strike="noStrike" kern="1200" cap="none" spc="0" normalizeH="0" baseline="0" noProof="0" dirty="0">
                <a:ln>
                  <a:noFill/>
                </a:ln>
                <a:solidFill>
                  <a:srgbClr val="000000"/>
                </a:solidFill>
                <a:effectLst/>
                <a:uLnTx/>
                <a:uFillTx/>
                <a:latin typeface="Poppins Medium"/>
                <a:ea typeface="+mj-ea"/>
                <a:cs typeface="+mj-cs"/>
              </a:rPr>
              <a:t> Answers:</a:t>
            </a:r>
            <a:endParaRPr kumimoji="0" lang="nl-NL" altLang="en-US" sz="3200" b="1" i="0" u="none" strike="noStrike" kern="1200" cap="none" spc="0" normalizeH="0" baseline="0" noProof="0" dirty="0">
              <a:ln>
                <a:noFill/>
              </a:ln>
              <a:solidFill>
                <a:srgbClr val="000000"/>
              </a:solidFill>
              <a:effectLst/>
              <a:uLnTx/>
              <a:uFillTx/>
              <a:latin typeface="Poppins Medium"/>
              <a:ea typeface="+mj-ea"/>
              <a:cs typeface="+mj-cs"/>
            </a:endParaRPr>
          </a:p>
        </p:txBody>
      </p:sp>
      <p:sp>
        <p:nvSpPr>
          <p:cNvPr id="6" name="Rectangle 5">
            <a:extLst>
              <a:ext uri="{FF2B5EF4-FFF2-40B4-BE49-F238E27FC236}">
                <a16:creationId xmlns:a16="http://schemas.microsoft.com/office/drawing/2014/main" id="{60B3F578-B628-4EA0-822C-B387B6B4A27D}"/>
              </a:ext>
            </a:extLst>
          </p:cNvPr>
          <p:cNvSpPr txBox="1">
            <a:spLocks noChangeArrowheads="1"/>
          </p:cNvSpPr>
          <p:nvPr/>
        </p:nvSpPr>
        <p:spPr>
          <a:xfrm>
            <a:off x="486890" y="966848"/>
            <a:ext cx="10970530" cy="4924303"/>
          </a:xfrm>
          <a:prstGeom prst="rect">
            <a:avLst/>
          </a:prstGeom>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US" altLang="en-US" sz="1800" b="1" i="0" u="none" strike="noStrike" kern="1200" cap="none" spc="0" normalizeH="0" baseline="0" noProof="0" dirty="0">
                <a:ln>
                  <a:noFill/>
                </a:ln>
                <a:solidFill>
                  <a:srgbClr val="000000"/>
                </a:solidFill>
                <a:effectLst/>
                <a:uLnTx/>
                <a:uFillTx/>
                <a:latin typeface="Poppins Light"/>
                <a:ea typeface="+mn-ea"/>
                <a:cs typeface="+mn-cs"/>
              </a:rPr>
              <a:t>Q1: </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Improved Vision</a:t>
            </a:r>
            <a:endParaRPr kumimoji="0" lang="en-GB" altLang="en-US" sz="1800" b="1" i="0" u="none" strike="noStrike" kern="1200" cap="none" spc="0" normalizeH="0" baseline="0" noProof="0" dirty="0">
              <a:ln>
                <a:noFill/>
              </a:ln>
              <a:solidFill>
                <a:srgbClr val="000000"/>
              </a:solidFill>
              <a:effectLst/>
              <a:uLnTx/>
              <a:uFillTx/>
              <a:latin typeface="Poppins Light"/>
              <a:ea typeface="+mn-ea"/>
              <a:cs typeface="+mn-cs"/>
            </a:endParaRP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Q2: </a:t>
            </a:r>
            <a:r>
              <a:rPr kumimoji="0" lang="en-GB" altLang="en-US" sz="1800" i="0" u="none" strike="noStrike" kern="1200" cap="none" spc="0" normalizeH="0" baseline="0" noProof="0" dirty="0">
                <a:ln>
                  <a:noFill/>
                </a:ln>
                <a:solidFill>
                  <a:srgbClr val="000000"/>
                </a:solidFill>
                <a:effectLst/>
                <a:uLnTx/>
                <a:uFillTx/>
                <a:latin typeface="Poppins Light"/>
                <a:ea typeface="+mn-ea"/>
                <a:cs typeface="+mn-cs"/>
              </a:rPr>
              <a:t>≥6 months </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Q3: </a:t>
            </a:r>
            <a:r>
              <a:rPr kumimoji="0" lang="en-GB" altLang="en-US" sz="1800" i="0" u="none" strike="noStrike" kern="1200" cap="none" spc="0" normalizeH="0" baseline="0" noProof="0" dirty="0">
                <a:ln>
                  <a:noFill/>
                </a:ln>
                <a:solidFill>
                  <a:srgbClr val="000000"/>
                </a:solidFill>
                <a:effectLst/>
                <a:uLnTx/>
                <a:uFillTx/>
                <a:latin typeface="Poppins Light"/>
                <a:ea typeface="+mn-ea"/>
                <a:cs typeface="+mn-cs"/>
              </a:rPr>
              <a:t>To achieve &amp; maintain normal physiological testosterone levels to relieve symptoms of testosterone deficiency</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Q4: </a:t>
            </a:r>
            <a:r>
              <a:rPr kumimoji="0" lang="en-GB" altLang="en-US" sz="1800" i="0" u="none" strike="noStrike" kern="1200" cap="none" spc="0" normalizeH="0" baseline="0" noProof="0" dirty="0">
                <a:ln>
                  <a:noFill/>
                </a:ln>
                <a:solidFill>
                  <a:srgbClr val="000000"/>
                </a:solidFill>
                <a:effectLst/>
                <a:uLnTx/>
                <a:uFillTx/>
                <a:latin typeface="Poppins Light"/>
                <a:ea typeface="+mn-ea"/>
                <a:cs typeface="+mn-cs"/>
              </a:rPr>
              <a:t>TRYMS, 2% gel in pump</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Q5: </a:t>
            </a:r>
            <a:r>
              <a:rPr kumimoji="0" lang="en-GB" altLang="en-US" sz="1800" b="0" i="0" u="none" strike="noStrike" kern="1200" cap="none" spc="0" normalizeH="0" baseline="0" noProof="0" dirty="0" err="1">
                <a:ln>
                  <a:noFill/>
                </a:ln>
                <a:solidFill>
                  <a:srgbClr val="000000"/>
                </a:solidFill>
                <a:effectLst/>
                <a:uLnTx/>
                <a:uFillTx/>
                <a:latin typeface="Poppins Light"/>
                <a:ea typeface="+mn-ea"/>
                <a:cs typeface="+mn-cs"/>
              </a:rPr>
              <a:t>AndroGel</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 is effective &amp; well-tolerated when used in the long-term treatment of hypogonadal men</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Q6: </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T4DM</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Q7: </a:t>
            </a:r>
            <a:r>
              <a:rPr kumimoji="0" lang="en-GB" altLang="en-US" sz="1800" b="0" i="0" u="none" strike="noStrike" kern="1200" cap="none" spc="0" normalizeH="0" baseline="0" noProof="0" dirty="0" err="1">
                <a:ln>
                  <a:noFill/>
                </a:ln>
                <a:solidFill>
                  <a:srgbClr val="000000"/>
                </a:solidFill>
                <a:effectLst/>
                <a:uLnTx/>
                <a:uFillTx/>
                <a:latin typeface="Poppins Light"/>
                <a:ea typeface="+mn-ea"/>
                <a:cs typeface="+mn-cs"/>
              </a:rPr>
              <a:t>TTh</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 significantly increases haemoglobin levels in older men with low testosterone and unexplained anaemia</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Q8: </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Testosterone 16.2mg/g gel for up to 1 year is efficacious with &gt;77% of patients achieving normal testosterone levels following dose titration</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Q9: </a:t>
            </a:r>
            <a:r>
              <a:rPr kumimoji="0" lang="en-GB" altLang="en-US" sz="1800" b="0" i="0" u="none" strike="noStrike" kern="1200" cap="none" spc="0" normalizeH="0" baseline="0" noProof="0" dirty="0">
                <a:ln>
                  <a:noFill/>
                </a:ln>
                <a:solidFill>
                  <a:srgbClr val="000000"/>
                </a:solidFill>
                <a:effectLst/>
                <a:uLnTx/>
                <a:uFillTx/>
                <a:latin typeface="Poppins Light"/>
                <a:ea typeface="+mn-ea"/>
                <a:cs typeface="+mn-cs"/>
              </a:rPr>
              <a:t>40%</a:t>
            </a: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r>
              <a:rPr kumimoji="0" lang="en-GB" altLang="en-US" sz="1800" b="1" i="0" u="none" strike="noStrike" kern="1200" cap="none" spc="0" normalizeH="0" baseline="0" noProof="0" dirty="0">
                <a:ln>
                  <a:noFill/>
                </a:ln>
                <a:solidFill>
                  <a:srgbClr val="000000"/>
                </a:solidFill>
                <a:effectLst/>
                <a:uLnTx/>
                <a:uFillTx/>
                <a:latin typeface="Poppins Light"/>
                <a:ea typeface="+mn-ea"/>
                <a:cs typeface="+mn-cs"/>
              </a:rPr>
              <a:t>Q10: </a:t>
            </a:r>
            <a:r>
              <a:rPr kumimoji="0" lang="en-GB" altLang="en-US" sz="1800" b="0" i="0" u="none" strike="noStrike" kern="1200" cap="none" spc="0" normalizeH="0" baseline="0" noProof="0" dirty="0" err="1">
                <a:ln>
                  <a:noFill/>
                </a:ln>
                <a:solidFill>
                  <a:srgbClr val="000000"/>
                </a:solidFill>
                <a:effectLst/>
                <a:uLnTx/>
                <a:uFillTx/>
                <a:latin typeface="Poppins Light"/>
                <a:ea typeface="+mn-ea"/>
                <a:cs typeface="+mn-cs"/>
              </a:rPr>
              <a:t>Muraleedharan</a:t>
            </a:r>
            <a:endParaRPr kumimoji="0" lang="en-GB" altLang="en-US" sz="1800" b="0" i="0" u="none" strike="noStrike" kern="1200" cap="none" spc="0" normalizeH="0" baseline="0" noProof="0" dirty="0">
              <a:ln>
                <a:noFill/>
              </a:ln>
              <a:solidFill>
                <a:srgbClr val="000000"/>
              </a:solidFill>
              <a:effectLst/>
              <a:uLnTx/>
              <a:uFillTx/>
              <a:latin typeface="Poppins Light"/>
              <a:ea typeface="+mn-ea"/>
              <a:cs typeface="+mn-cs"/>
            </a:endParaRP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endParaRPr kumimoji="0" lang="en-GB" altLang="en-US" sz="1800" b="0" i="0" u="none" strike="noStrike" kern="1200" cap="none" spc="0" normalizeH="0" baseline="0" noProof="0" dirty="0">
              <a:ln>
                <a:noFill/>
              </a:ln>
              <a:solidFill>
                <a:srgbClr val="E7E6E6">
                  <a:lumMod val="25000"/>
                </a:srgbClr>
              </a:solidFill>
              <a:effectLst/>
              <a:uLnTx/>
              <a:uFillTx/>
              <a:latin typeface="Poppins Light"/>
              <a:ea typeface="+mn-ea"/>
              <a:cs typeface="+mn-cs"/>
            </a:endParaRP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endParaRPr kumimoji="0" lang="en-GB" altLang="en-US" sz="1800" b="0" i="0" u="none" strike="noStrike" kern="1200" cap="none" spc="0" normalizeH="0" baseline="0" noProof="0" dirty="0">
              <a:ln>
                <a:noFill/>
              </a:ln>
              <a:solidFill>
                <a:srgbClr val="E7E6E6">
                  <a:lumMod val="25000"/>
                </a:srgbClr>
              </a:solidFill>
              <a:effectLst/>
              <a:uLnTx/>
              <a:uFillTx/>
              <a:latin typeface="Poppins Light"/>
              <a:ea typeface="+mn-ea"/>
              <a:cs typeface="+mn-cs"/>
            </a:endParaRPr>
          </a:p>
          <a:p>
            <a:pPr marL="363538" marR="0" lvl="0" indent="-363538" algn="l" defTabSz="914400" rtl="0" eaLnBrk="1" fontAlgn="auto" latinLnBrk="0" hangingPunct="1">
              <a:lnSpc>
                <a:spcPct val="140000"/>
              </a:lnSpc>
              <a:spcBef>
                <a:spcPts val="1000"/>
              </a:spcBef>
              <a:spcAft>
                <a:spcPts val="0"/>
              </a:spcAft>
              <a:buClr>
                <a:srgbClr val="006EAB"/>
              </a:buClr>
              <a:buSzTx/>
              <a:buFont typeface="Wingdings" panose="05000000000000000000" pitchFamily="2" charset="2"/>
              <a:buNone/>
              <a:tabLst/>
              <a:defRPr/>
            </a:pPr>
            <a:endParaRPr kumimoji="0" lang="en-GB" altLang="en-US" sz="1800" b="0" i="0" u="none" strike="noStrike" kern="1200" cap="none" spc="0" normalizeH="0" baseline="0" noProof="0" dirty="0">
              <a:ln>
                <a:noFill/>
              </a:ln>
              <a:solidFill>
                <a:srgbClr val="E7E6E6">
                  <a:lumMod val="25000"/>
                </a:srgbClr>
              </a:solidFill>
              <a:effectLst/>
              <a:uLnTx/>
              <a:uFillTx/>
              <a:latin typeface="Poppins Ligh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6705481" y="5298135"/>
            <a:ext cx="4521842" cy="29618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000000"/>
                </a:solidFill>
                <a:effectLst/>
                <a:uLnTx/>
                <a:uFillTx/>
                <a:latin typeface="Poppins Light"/>
                <a:ea typeface="+mn-ea"/>
                <a:cs typeface="+mn-cs"/>
              </a:rPr>
              <a:t>Figure 1: Adapted from Swerdloff RS, et al 2000.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Poppins Light"/>
                <a:ea typeface="+mn-ea"/>
                <a:cs typeface="+mn-cs"/>
              </a:rPr>
              <a:t>Dotted line denotes the lower limit of the adult male normal range (10.4nmol/L / 300ng/dL)</a:t>
            </a:r>
          </a:p>
        </p:txBody>
      </p:sp>
      <p:sp>
        <p:nvSpPr>
          <p:cNvPr id="8" name="TextBox 7">
            <a:extLst>
              <a:ext uri="{FF2B5EF4-FFF2-40B4-BE49-F238E27FC236}">
                <a16:creationId xmlns:a16="http://schemas.microsoft.com/office/drawing/2014/main" id="{42F9124B-0E2B-4972-8C5D-C44B54DB59D4}"/>
              </a:ext>
            </a:extLst>
          </p:cNvPr>
          <p:cNvSpPr txBox="1"/>
          <p:nvPr/>
        </p:nvSpPr>
        <p:spPr>
          <a:xfrm>
            <a:off x="1591826" y="6080126"/>
            <a:ext cx="75495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6EAB"/>
                </a:solidFill>
                <a:effectLst/>
                <a:uLnTx/>
                <a:uFillTx/>
                <a:latin typeface="Poppins Light"/>
                <a:ea typeface="+mn-ea"/>
                <a:cs typeface="+mn-cs"/>
              </a:rPr>
              <a:t>PK – Pharmacokinetic; </a:t>
            </a:r>
            <a:r>
              <a:rPr kumimoji="0" lang="it-IT" sz="1000" b="1" i="0" u="none" strike="noStrike" kern="1200" cap="none" spc="0" normalizeH="0" baseline="0" noProof="0" dirty="0">
                <a:ln>
                  <a:noFill/>
                </a:ln>
                <a:solidFill>
                  <a:srgbClr val="006EAB"/>
                </a:solidFill>
                <a:effectLst/>
                <a:uLnTx/>
                <a:uFillTx/>
                <a:latin typeface="Poppins Light"/>
                <a:ea typeface="+mn-ea"/>
                <a:cs typeface="+mn-cs"/>
              </a:rPr>
              <a:t>Cav - average serum testosterone level (0-24h); T – Testosterone</a:t>
            </a:r>
            <a:endParaRPr kumimoji="0" lang="en-GB" sz="1000" b="1" i="0" u="none" strike="noStrike" kern="1200" cap="none" spc="0" normalizeH="0" baseline="0" noProof="0" dirty="0">
              <a:ln>
                <a:noFill/>
              </a:ln>
              <a:solidFill>
                <a:srgbClr val="006EAB"/>
              </a:solidFill>
              <a:effectLst/>
              <a:uLnTx/>
              <a:uFillTx/>
              <a:latin typeface="Poppins Light"/>
              <a:ea typeface="+mn-ea"/>
              <a:cs typeface="+mn-cs"/>
            </a:endParaRPr>
          </a:p>
        </p:txBody>
      </p:sp>
      <p:graphicFrame>
        <p:nvGraphicFramePr>
          <p:cNvPr id="9" name="Chart 8">
            <a:extLst>
              <a:ext uri="{FF2B5EF4-FFF2-40B4-BE49-F238E27FC236}">
                <a16:creationId xmlns:a16="http://schemas.microsoft.com/office/drawing/2014/main" id="{D2217B62-15F4-4BB9-8EAF-757D333B29BA}"/>
              </a:ext>
            </a:extLst>
          </p:cNvPr>
          <p:cNvGraphicFramePr>
            <a:graphicFrameLocks/>
          </p:cNvGraphicFramePr>
          <p:nvPr>
            <p:extLst>
              <p:ext uri="{D42A27DB-BD31-4B8C-83A1-F6EECF244321}">
                <p14:modId xmlns:p14="http://schemas.microsoft.com/office/powerpoint/2010/main" val="2504881425"/>
              </p:ext>
            </p:extLst>
          </p:nvPr>
        </p:nvGraphicFramePr>
        <p:xfrm>
          <a:off x="6452190" y="1263685"/>
          <a:ext cx="4775133" cy="4000843"/>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44C97C53-C255-4701-98A6-D2626672EF09}"/>
              </a:ext>
            </a:extLst>
          </p:cNvPr>
          <p:cNvCxnSpPr>
            <a:cxnSpLocks/>
          </p:cNvCxnSpPr>
          <p:nvPr/>
        </p:nvCxnSpPr>
        <p:spPr>
          <a:xfrm>
            <a:off x="7065818" y="3521835"/>
            <a:ext cx="4151084" cy="0"/>
          </a:xfrm>
          <a:prstGeom prst="line">
            <a:avLst/>
          </a:prstGeom>
          <a:ln w="15875">
            <a:solidFill>
              <a:schemeClr val="accent5"/>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4" name="Table 3">
            <a:extLst>
              <a:ext uri="{FF2B5EF4-FFF2-40B4-BE49-F238E27FC236}">
                <a16:creationId xmlns:a16="http://schemas.microsoft.com/office/drawing/2014/main" id="{CCA19995-7EFE-4C52-8F12-469AB7180B4F}"/>
              </a:ext>
            </a:extLst>
          </p:cNvPr>
          <p:cNvGraphicFramePr>
            <a:graphicFrameLocks noGrp="1"/>
          </p:cNvGraphicFramePr>
          <p:nvPr/>
        </p:nvGraphicFramePr>
        <p:xfrm>
          <a:off x="414779" y="1266997"/>
          <a:ext cx="5878987" cy="4031140"/>
        </p:xfrm>
        <a:graphic>
          <a:graphicData uri="http://schemas.openxmlformats.org/drawingml/2006/table">
            <a:tbl>
              <a:tblPr firstRow="1" bandRow="1">
                <a:tableStyleId>{93296810-A885-4BE3-A3E7-6D5BEEA58F35}</a:tableStyleId>
              </a:tblPr>
              <a:tblGrid>
                <a:gridCol w="1081709">
                  <a:extLst>
                    <a:ext uri="{9D8B030D-6E8A-4147-A177-3AD203B41FA5}">
                      <a16:colId xmlns:a16="http://schemas.microsoft.com/office/drawing/2014/main" val="3892744759"/>
                    </a:ext>
                  </a:extLst>
                </a:gridCol>
                <a:gridCol w="4797278">
                  <a:extLst>
                    <a:ext uri="{9D8B030D-6E8A-4147-A177-3AD203B41FA5}">
                      <a16:colId xmlns:a16="http://schemas.microsoft.com/office/drawing/2014/main" val="3360536418"/>
                    </a:ext>
                  </a:extLst>
                </a:gridCol>
              </a:tblGrid>
              <a:tr h="664145">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aseline="0" dirty="0">
                          <a:solidFill>
                            <a:schemeClr val="accent5"/>
                          </a:solidFill>
                        </a:rPr>
                        <a:t>Testosterone levels returned to the normal range with all transdermal testosterone formulations</a:t>
                      </a:r>
                      <a:endParaRPr lang="en-GB" sz="1600" dirty="0">
                        <a:solidFill>
                          <a:schemeClr val="accent5"/>
                        </a:solidFill>
                      </a:endParaRPr>
                    </a:p>
                  </a:txBody>
                  <a:tcP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hMerge="1">
                  <a:txBody>
                    <a:bodyPr/>
                    <a:lstStyle/>
                    <a:p>
                      <a:endParaRPr lang="en-GB" dirty="0"/>
                    </a:p>
                  </a:txBody>
                  <a:tcPr/>
                </a:tc>
                <a:extLst>
                  <a:ext uri="{0D108BD9-81ED-4DB2-BD59-A6C34878D82A}">
                    <a16:rowId xmlns:a16="http://schemas.microsoft.com/office/drawing/2014/main" val="3999514996"/>
                  </a:ext>
                </a:extLst>
              </a:tr>
              <a:tr h="3366995">
                <a:tc>
                  <a:txBody>
                    <a:bodyPr/>
                    <a:lstStyle/>
                    <a:p>
                      <a:pPr algn="ctr"/>
                      <a:r>
                        <a:rPr lang="en-GB" sz="1200" dirty="0">
                          <a:solidFill>
                            <a:schemeClr val="accent5"/>
                          </a:solidFill>
                          <a:latin typeface="+mn-lt"/>
                          <a:cs typeface="Arial" panose="020B0604020202020204" pitchFamily="34" charset="0"/>
                        </a:rPr>
                        <a:t>PK Results</a:t>
                      </a:r>
                    </a:p>
                    <a:p>
                      <a:pPr algn="ctr"/>
                      <a:r>
                        <a:rPr lang="en-GB" sz="1200" dirty="0">
                          <a:solidFill>
                            <a:schemeClr val="accent5"/>
                          </a:solidFill>
                          <a:latin typeface="+mn-lt"/>
                          <a:cs typeface="Arial" panose="020B0604020202020204" pitchFamily="34" charset="0"/>
                        </a:rPr>
                        <a:t>(T Levels)</a:t>
                      </a:r>
                    </a:p>
                    <a:p>
                      <a:pPr algn="ctr"/>
                      <a:endParaRPr lang="en-GB" sz="1200" dirty="0">
                        <a:solidFill>
                          <a:schemeClr val="accent5"/>
                        </a:solidFill>
                        <a:latin typeface="+mn-lt"/>
                        <a:cs typeface="Arial" panose="020B0604020202020204" pitchFamily="34" charset="0"/>
                      </a:endParaRPr>
                    </a:p>
                    <a:p>
                      <a:pPr algn="ctr"/>
                      <a:endParaRPr lang="en-GB" sz="1200" dirty="0">
                        <a:solidFill>
                          <a:schemeClr val="accent5"/>
                        </a:solidFill>
                        <a:latin typeface="+mn-lt"/>
                        <a:cs typeface="Arial" panose="020B0604020202020204" pitchFamily="34" charset="0"/>
                      </a:endParaRPr>
                    </a:p>
                    <a:p>
                      <a:pPr algn="ctr"/>
                      <a:endParaRPr lang="en-GB" sz="1200" dirty="0">
                        <a:solidFill>
                          <a:schemeClr val="accent5"/>
                        </a:solidFill>
                        <a:latin typeface="+mn-lt"/>
                        <a:cs typeface="Arial" panose="020B0604020202020204" pitchFamily="34" charset="0"/>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p>
                      <a:endParaRPr lang="en-GB" sz="800" dirty="0">
                        <a:solidFill>
                          <a:schemeClr val="accent5"/>
                        </a:solidFill>
                      </a:endParaRPr>
                    </a:p>
                  </a:txBody>
                  <a:tcPr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tc>
                  <a:txBody>
                    <a:bodyPr/>
                    <a:lstStyle/>
                    <a:p>
                      <a:pPr marL="0" indent="0" algn="l" defTabSz="457200" rtl="0" eaLnBrk="1" latinLnBrk="0" hangingPunct="1">
                        <a:buFont typeface="Arial" panose="020B0604020202020204" pitchFamily="34" charset="0"/>
                        <a:buNone/>
                      </a:pPr>
                      <a:r>
                        <a:rPr lang="en-GB" sz="1100" b="1" i="0" u="sng" strike="noStrike" kern="1200" baseline="0" dirty="0">
                          <a:solidFill>
                            <a:schemeClr val="accent5"/>
                          </a:solidFill>
                          <a:latin typeface="+mn-lt"/>
                          <a:ea typeface="+mn-ea"/>
                          <a:cs typeface="Arial" panose="020B0604020202020204" pitchFamily="34" charset="0"/>
                        </a:rPr>
                        <a:t>Effect on Serum T levels (Figure 1)</a:t>
                      </a:r>
                    </a:p>
                    <a:p>
                      <a:pPr marL="171450" lvl="0" indent="-171450" algn="l" defTabSz="457200" rtl="0" eaLnBrk="1" latinLnBrk="0" hangingPunct="1">
                        <a:buFont typeface="Arial" panose="020B0604020202020204" pitchFamily="34" charset="0"/>
                        <a:buChar char="•"/>
                      </a:pPr>
                      <a:r>
                        <a:rPr lang="en-GB" sz="1050" b="0" i="0" u="none" strike="noStrike" kern="1200" baseline="0" dirty="0">
                          <a:solidFill>
                            <a:schemeClr val="accent5"/>
                          </a:solidFill>
                          <a:latin typeface="+mn-lt"/>
                          <a:ea typeface="+mn-ea"/>
                          <a:cs typeface="Arial" panose="020B0604020202020204" pitchFamily="34" charset="0"/>
                        </a:rPr>
                        <a:t>At Day 0 (baseline), average serum T concentrations over 24hours were below the normal adult range for all three groups (range 8.22-8.60nmol/L)</a:t>
                      </a:r>
                    </a:p>
                    <a:p>
                      <a:pPr marL="171450" lvl="0" indent="-171450" algn="l" defTabSz="457200" rtl="0" eaLnBrk="1" latinLnBrk="0" hangingPunct="1">
                        <a:buFont typeface="Arial" panose="020B0604020202020204" pitchFamily="34" charset="0"/>
                        <a:buChar char="•"/>
                      </a:pPr>
                      <a:r>
                        <a:rPr lang="en-GB" sz="1050" b="0" i="0" u="none" strike="noStrike" kern="1200" baseline="0" dirty="0">
                          <a:solidFill>
                            <a:schemeClr val="accent5"/>
                          </a:solidFill>
                          <a:latin typeface="+mn-lt"/>
                          <a:ea typeface="+mn-ea"/>
                          <a:cs typeface="Arial" panose="020B0604020202020204" pitchFamily="34" charset="0"/>
                        </a:rPr>
                        <a:t>On Days 30 and 90, after gel application, the Cav in the T Gel 100mg/day group was 27.46nmol/L, 1.4-fold higher than the T Gel 50mg/day group (Cav = 19.62nmol/L and 19.17nmol/L for Days 30 and 90, respectively), and 1.9-fold higher than the T patch group (14.62nmol/L and 14.46nmol/L for Days 30 and 90, respectively) (p=0.0001)</a:t>
                      </a:r>
                    </a:p>
                    <a:p>
                      <a:pPr marL="171450" lvl="0" indent="-171450" algn="l" defTabSz="457200" rtl="0" eaLnBrk="1" latinLnBrk="0" hangingPunct="1">
                        <a:buFont typeface="Arial" panose="020B0604020202020204" pitchFamily="34" charset="0"/>
                        <a:buChar char="•"/>
                      </a:pPr>
                      <a:r>
                        <a:rPr lang="en-GB" sz="1050" b="0" i="0" u="none" strike="noStrike" kern="1200" baseline="0" dirty="0">
                          <a:solidFill>
                            <a:schemeClr val="accent5"/>
                          </a:solidFill>
                          <a:latin typeface="+mn-lt"/>
                          <a:ea typeface="+mn-ea"/>
                          <a:cs typeface="Arial" panose="020B0604020202020204" pitchFamily="34" charset="0"/>
                        </a:rPr>
                        <a:t>On Day 180, the serum T concentrations achieved and the pharmacokinetic parameters were similar to those on Days 30 and 90, for patients who continued in their original randomised treatment groups</a:t>
                      </a:r>
                    </a:p>
                    <a:p>
                      <a:pPr marL="0" indent="0" algn="l" defTabSz="457200" rtl="0" eaLnBrk="1" latinLnBrk="0" hangingPunct="1">
                        <a:spcBef>
                          <a:spcPts val="300"/>
                        </a:spcBef>
                        <a:buFont typeface="Arial" panose="020B0604020202020204" pitchFamily="34" charset="0"/>
                        <a:buNone/>
                      </a:pPr>
                      <a:r>
                        <a:rPr lang="en-GB" sz="1100" b="1" i="0" u="sng" strike="noStrike" kern="1200" baseline="0" dirty="0">
                          <a:solidFill>
                            <a:schemeClr val="accent5"/>
                          </a:solidFill>
                          <a:latin typeface="+mn-lt"/>
                          <a:ea typeface="+mn-ea"/>
                          <a:cs typeface="Arial" panose="020B0604020202020204" pitchFamily="34" charset="0"/>
                        </a:rPr>
                        <a:t>Effect on Serum Free T levels</a:t>
                      </a:r>
                    </a:p>
                    <a:p>
                      <a:pPr marL="171450" indent="-171450" algn="l" defTabSz="457200" rtl="0" eaLnBrk="1" latinLnBrk="0" hangingPunct="1">
                        <a:buFont typeface="Arial" panose="020B0604020202020204" pitchFamily="34" charset="0"/>
                        <a:buChar char="•"/>
                      </a:pPr>
                      <a:r>
                        <a:rPr lang="en-GB" sz="1050" b="0" i="0" u="none" strike="noStrike" kern="1200" baseline="0" dirty="0">
                          <a:solidFill>
                            <a:schemeClr val="accent5"/>
                          </a:solidFill>
                          <a:latin typeface="+mn-lt"/>
                          <a:ea typeface="+mn-ea"/>
                          <a:cs typeface="Arial" panose="020B0604020202020204" pitchFamily="34" charset="0"/>
                        </a:rPr>
                        <a:t>Similar to the total T results, the free T Cav achieved by the T gel 100mg group was 1.4- and 1.7-fold higher than those in the T gel 50mg and T patch groups, respectively (P = 0.001).</a:t>
                      </a:r>
                    </a:p>
                    <a:p>
                      <a:pPr marL="0" indent="0" algn="l" defTabSz="457200" rtl="0" eaLnBrk="1" latinLnBrk="0" hangingPunct="1">
                        <a:buFont typeface="Arial" panose="020B0604020202020204" pitchFamily="34" charset="0"/>
                        <a:buNone/>
                      </a:pPr>
                      <a:endParaRPr lang="en-GB" sz="1050" b="0" i="0" u="none" strike="noStrike" kern="1200" baseline="0" dirty="0">
                        <a:solidFill>
                          <a:schemeClr val="accent5"/>
                        </a:solidFill>
                        <a:latin typeface="+mn-lt"/>
                        <a:ea typeface="+mn-ea"/>
                        <a:cs typeface="Arial" panose="020B0604020202020204" pitchFamily="34" charset="0"/>
                      </a:endParaRPr>
                    </a:p>
                  </a:txBody>
                  <a:tcPr anchor="ctr">
                    <a:lnL w="12700" cap="flat" cmpd="sng" algn="ctr">
                      <a:solidFill>
                        <a:srgbClr val="00A8E1"/>
                      </a:solidFill>
                      <a:prstDash val="solid"/>
                      <a:round/>
                      <a:headEnd type="none" w="med" len="med"/>
                      <a:tailEnd type="none" w="med" len="med"/>
                    </a:lnL>
                    <a:lnR w="12700" cap="flat" cmpd="sng" algn="ctr">
                      <a:solidFill>
                        <a:srgbClr val="00A8E1"/>
                      </a:solidFill>
                      <a:prstDash val="solid"/>
                      <a:round/>
                      <a:headEnd type="none" w="med" len="med"/>
                      <a:tailEnd type="none" w="med" len="med"/>
                    </a:lnR>
                    <a:lnT w="12700" cap="flat" cmpd="sng" algn="ctr">
                      <a:solidFill>
                        <a:srgbClr val="00A8E1"/>
                      </a:solidFill>
                      <a:prstDash val="solid"/>
                      <a:round/>
                      <a:headEnd type="none" w="med" len="med"/>
                      <a:tailEnd type="none" w="med" len="med"/>
                    </a:lnT>
                    <a:lnB w="12700" cap="flat" cmpd="sng" algn="ctr">
                      <a:solidFill>
                        <a:srgbClr val="00A8E1"/>
                      </a:solidFill>
                      <a:prstDash val="solid"/>
                      <a:round/>
                      <a:headEnd type="none" w="med" len="med"/>
                      <a:tailEnd type="none" w="med" len="med"/>
                    </a:lnB>
                    <a:noFill/>
                  </a:tcPr>
                </a:tc>
                <a:extLst>
                  <a:ext uri="{0D108BD9-81ED-4DB2-BD59-A6C34878D82A}">
                    <a16:rowId xmlns:a16="http://schemas.microsoft.com/office/drawing/2014/main" val="1436669771"/>
                  </a:ext>
                </a:extLst>
              </a:tr>
            </a:tbl>
          </a:graphicData>
        </a:graphic>
      </p:graphicFrame>
      <p:sp>
        <p:nvSpPr>
          <p:cNvPr id="11" name="Rectangle 4">
            <a:extLst>
              <a:ext uri="{FF2B5EF4-FFF2-40B4-BE49-F238E27FC236}">
                <a16:creationId xmlns:a16="http://schemas.microsoft.com/office/drawing/2014/main" id="{304B9189-F129-47FD-81C2-C95E8A357583}"/>
              </a:ext>
            </a:extLst>
          </p:cNvPr>
          <p:cNvSpPr>
            <a:spLocks noGrp="1" noChangeArrowheads="1"/>
          </p:cNvSpPr>
          <p:nvPr>
            <p:ph type="title"/>
          </p:nvPr>
        </p:nvSpPr>
        <p:spPr>
          <a:xfrm>
            <a:off x="420070" y="291334"/>
            <a:ext cx="10652454" cy="783405"/>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solidFill>
                  <a:schemeClr val="tx1"/>
                </a:solidFill>
              </a:rPr>
              <a:t>Results of the 6 Month </a:t>
            </a:r>
            <a:r>
              <a:rPr lang="en-US" altLang="en-US" sz="3200" b="1" dirty="0" err="1">
                <a:solidFill>
                  <a:schemeClr val="tx1"/>
                </a:solidFill>
              </a:rPr>
              <a:t>AndroGel</a:t>
            </a:r>
            <a:r>
              <a:rPr lang="en-US" altLang="en-US" sz="3200" b="1" baseline="30000" dirty="0">
                <a:solidFill>
                  <a:schemeClr val="tx1"/>
                </a:solidFill>
              </a:rPr>
              <a:t>®</a:t>
            </a:r>
            <a:r>
              <a:rPr lang="en-US" altLang="en-US" sz="3200" b="1" dirty="0">
                <a:solidFill>
                  <a:schemeClr val="tx1"/>
                </a:solidFill>
              </a:rPr>
              <a:t> 1% Trial </a:t>
            </a:r>
            <a:endParaRPr lang="nl-NL" altLang="en-US" sz="3200" b="1" dirty="0">
              <a:solidFill>
                <a:schemeClr val="tx1"/>
              </a:solidFill>
            </a:endParaRPr>
          </a:p>
        </p:txBody>
      </p:sp>
      <p:sp>
        <p:nvSpPr>
          <p:cNvPr id="10" name="TextBox 9">
            <a:extLst>
              <a:ext uri="{FF2B5EF4-FFF2-40B4-BE49-F238E27FC236}">
                <a16:creationId xmlns:a16="http://schemas.microsoft.com/office/drawing/2014/main" id="{22332D66-F4ED-4607-A43A-221B472F024F}"/>
              </a:ext>
            </a:extLst>
          </p:cNvPr>
          <p:cNvSpPr txBox="1"/>
          <p:nvPr/>
        </p:nvSpPr>
        <p:spPr>
          <a:xfrm>
            <a:off x="1591826" y="5849058"/>
            <a:ext cx="6094602" cy="276999"/>
          </a:xfrm>
          <a:prstGeom prst="rect">
            <a:avLst/>
          </a:prstGeom>
          <a:noFill/>
        </p:spPr>
        <p:txBody>
          <a:bodyPr wrap="square">
            <a:spAutoFit/>
          </a:bodyPr>
          <a:lstStyle/>
          <a:p>
            <a:r>
              <a:rPr lang="en-GB" sz="1200" dirty="0" err="1"/>
              <a:t>Swerdloff</a:t>
            </a:r>
            <a:r>
              <a:rPr lang="en-GB" sz="1200" dirty="0"/>
              <a:t>, RS et al. J Clin Endocrinol </a:t>
            </a:r>
            <a:r>
              <a:rPr lang="en-GB" sz="1200" dirty="0" err="1"/>
              <a:t>Metab</a:t>
            </a:r>
            <a:r>
              <a:rPr lang="en-GB" sz="1200" dirty="0"/>
              <a:t>, 2000 Vol. 85 No. 12</a:t>
            </a:r>
          </a:p>
        </p:txBody>
      </p:sp>
    </p:spTree>
    <p:extLst>
      <p:ext uri="{BB962C8B-B14F-4D97-AF65-F5344CB8AC3E}">
        <p14:creationId xmlns:p14="http://schemas.microsoft.com/office/powerpoint/2010/main" val="41408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F52C2B10-A279-4ECA-91F4-55E243C940FE}"/>
              </a:ext>
            </a:extLst>
          </p:cNvPr>
          <p:cNvSpPr>
            <a:spLocks noGrp="1" noChangeArrowheads="1"/>
          </p:cNvSpPr>
          <p:nvPr>
            <p:ph type="title"/>
          </p:nvPr>
        </p:nvSpPr>
        <p:spPr>
          <a:xfrm>
            <a:off x="437987" y="351891"/>
            <a:ext cx="10652454" cy="711732"/>
          </a:xfrm>
          <a:extLst>
            <a:ext uri="{909E8E84-426E-40DD-AFC4-6F175D3DCCD1}">
              <a14:hiddenFill xmlns:a14="http://schemas.microsoft.com/office/drawing/2010/main">
                <a:solidFill>
                  <a:srgbClr val="FFB300"/>
                </a:solidFill>
              </a14:hiddenFill>
            </a:ext>
          </a:extLst>
        </p:spPr>
        <p:txBody>
          <a:bodyPr>
            <a:normAutofit/>
          </a:bodyPr>
          <a:lstStyle/>
          <a:p>
            <a:pPr algn="l" eaLnBrk="1" hangingPunct="1"/>
            <a:r>
              <a:rPr lang="en-US" altLang="en-US" sz="3200" b="1" dirty="0"/>
              <a:t>Effects on Sexual Function (6 Months)</a:t>
            </a:r>
            <a:endParaRPr lang="nl-NL" altLang="en-US" sz="3200" b="1" dirty="0"/>
          </a:p>
        </p:txBody>
      </p:sp>
      <p:sp>
        <p:nvSpPr>
          <p:cNvPr id="28675" name="Rectangle 5">
            <a:extLst>
              <a:ext uri="{FF2B5EF4-FFF2-40B4-BE49-F238E27FC236}">
                <a16:creationId xmlns:a16="http://schemas.microsoft.com/office/drawing/2014/main" id="{E9164FC2-29EC-463B-A23F-9C05714EE32B}"/>
              </a:ext>
            </a:extLst>
          </p:cNvPr>
          <p:cNvSpPr>
            <a:spLocks noGrp="1" noChangeArrowheads="1"/>
          </p:cNvSpPr>
          <p:nvPr>
            <p:ph type="body" idx="1"/>
          </p:nvPr>
        </p:nvSpPr>
        <p:spPr>
          <a:xfrm>
            <a:off x="83127" y="1341438"/>
            <a:ext cx="5508050" cy="4525962"/>
          </a:xfrm>
          <a:noFill/>
        </p:spPr>
        <p:txBody>
          <a:bodyPr/>
          <a:lstStyle/>
          <a:p>
            <a:pPr eaLnBrk="1" hangingPunct="1">
              <a:lnSpc>
                <a:spcPct val="90000"/>
              </a:lnSpc>
              <a:buFontTx/>
              <a:buNone/>
            </a:pPr>
            <a:endParaRPr lang="en-US" altLang="en-US" dirty="0"/>
          </a:p>
          <a:p>
            <a:pPr lvl="1" eaLnBrk="1" hangingPunct="1">
              <a:lnSpc>
                <a:spcPct val="90000"/>
              </a:lnSpc>
              <a:buFontTx/>
              <a:buChar char="•"/>
            </a:pPr>
            <a:r>
              <a:rPr lang="en-US" altLang="en-US" dirty="0">
                <a:solidFill>
                  <a:schemeClr val="accent5"/>
                </a:solidFill>
              </a:rPr>
              <a:t>Similar scores at baseline </a:t>
            </a:r>
          </a:p>
          <a:p>
            <a:pPr lvl="1" eaLnBrk="1" hangingPunct="1">
              <a:lnSpc>
                <a:spcPct val="90000"/>
              </a:lnSpc>
              <a:buFontTx/>
              <a:buChar char="•"/>
            </a:pPr>
            <a:r>
              <a:rPr lang="en-US" altLang="en-US" dirty="0">
                <a:solidFill>
                  <a:schemeClr val="accent5"/>
                </a:solidFill>
              </a:rPr>
              <a:t>Significant improvement compared to baseline in:</a:t>
            </a:r>
          </a:p>
          <a:p>
            <a:pPr lvl="2" eaLnBrk="1" hangingPunct="1">
              <a:lnSpc>
                <a:spcPct val="90000"/>
              </a:lnSpc>
              <a:buFont typeface="Verdana" panose="020B0604030504040204" pitchFamily="34" charset="0"/>
              <a:buChar char="–"/>
            </a:pPr>
            <a:r>
              <a:rPr lang="en-US" altLang="en-US" dirty="0">
                <a:solidFill>
                  <a:schemeClr val="accent5"/>
                </a:solidFill>
              </a:rPr>
              <a:t>Sexual motivation</a:t>
            </a:r>
          </a:p>
          <a:p>
            <a:pPr lvl="2" eaLnBrk="1" hangingPunct="1">
              <a:lnSpc>
                <a:spcPct val="90000"/>
              </a:lnSpc>
              <a:buFont typeface="Verdana" panose="020B0604030504040204" pitchFamily="34" charset="0"/>
              <a:buChar char="–"/>
            </a:pPr>
            <a:r>
              <a:rPr lang="en-US" altLang="en-US" dirty="0">
                <a:solidFill>
                  <a:schemeClr val="accent5"/>
                </a:solidFill>
              </a:rPr>
              <a:t>Sexual performance</a:t>
            </a:r>
          </a:p>
          <a:p>
            <a:pPr lvl="2" eaLnBrk="1" hangingPunct="1">
              <a:lnSpc>
                <a:spcPct val="90000"/>
              </a:lnSpc>
              <a:buFont typeface="Verdana" panose="020B0604030504040204" pitchFamily="34" charset="0"/>
              <a:buChar char="–"/>
            </a:pPr>
            <a:r>
              <a:rPr lang="en-US" altLang="en-US" dirty="0">
                <a:solidFill>
                  <a:schemeClr val="accent5"/>
                </a:solidFill>
              </a:rPr>
              <a:t>Sexual desire</a:t>
            </a:r>
          </a:p>
          <a:p>
            <a:pPr lvl="2" eaLnBrk="1" hangingPunct="1">
              <a:lnSpc>
                <a:spcPct val="90000"/>
              </a:lnSpc>
              <a:buFont typeface="Verdana" panose="020B0604030504040204" pitchFamily="34" charset="0"/>
              <a:buChar char="–"/>
            </a:pPr>
            <a:r>
              <a:rPr lang="en-US" altLang="en-US" dirty="0">
                <a:solidFill>
                  <a:schemeClr val="accent5"/>
                </a:solidFill>
              </a:rPr>
              <a:t>Satisfaction with erection</a:t>
            </a:r>
          </a:p>
          <a:p>
            <a:pPr lvl="2" eaLnBrk="1" hangingPunct="1">
              <a:lnSpc>
                <a:spcPct val="90000"/>
              </a:lnSpc>
              <a:buFont typeface="Verdana" panose="020B0604030504040204" pitchFamily="34" charset="0"/>
              <a:buChar char="–"/>
            </a:pPr>
            <a:r>
              <a:rPr lang="en-US" altLang="en-US" dirty="0">
                <a:solidFill>
                  <a:schemeClr val="accent5"/>
                </a:solidFill>
              </a:rPr>
              <a:t>For parameters (p=0.0001)</a:t>
            </a:r>
            <a:endParaRPr lang="nl-NL" altLang="en-US" dirty="0">
              <a:solidFill>
                <a:schemeClr val="accent5"/>
              </a:solidFill>
            </a:endParaRPr>
          </a:p>
        </p:txBody>
      </p:sp>
      <p:grpSp>
        <p:nvGrpSpPr>
          <p:cNvPr id="28676" name="Group 6">
            <a:extLst>
              <a:ext uri="{FF2B5EF4-FFF2-40B4-BE49-F238E27FC236}">
                <a16:creationId xmlns:a16="http://schemas.microsoft.com/office/drawing/2014/main" id="{C470347E-55BF-4420-BC65-B9B220F36E1A}"/>
              </a:ext>
            </a:extLst>
          </p:cNvPr>
          <p:cNvGrpSpPr>
            <a:grpSpLocks/>
          </p:cNvGrpSpPr>
          <p:nvPr/>
        </p:nvGrpSpPr>
        <p:grpSpPr bwMode="auto">
          <a:xfrm>
            <a:off x="5992813" y="1169377"/>
            <a:ext cx="4852622" cy="4961549"/>
            <a:chOff x="3434" y="688"/>
            <a:chExt cx="2696" cy="2918"/>
          </a:xfrm>
        </p:grpSpPr>
        <p:grpSp>
          <p:nvGrpSpPr>
            <p:cNvPr id="28681" name="Group 7">
              <a:extLst>
                <a:ext uri="{FF2B5EF4-FFF2-40B4-BE49-F238E27FC236}">
                  <a16:creationId xmlns:a16="http://schemas.microsoft.com/office/drawing/2014/main" id="{46A1EA54-9AA9-41E2-B3B2-46B5A12A810A}"/>
                </a:ext>
              </a:extLst>
            </p:cNvPr>
            <p:cNvGrpSpPr>
              <a:grpSpLocks/>
            </p:cNvGrpSpPr>
            <p:nvPr/>
          </p:nvGrpSpPr>
          <p:grpSpPr bwMode="auto">
            <a:xfrm>
              <a:off x="3434" y="688"/>
              <a:ext cx="2696" cy="2918"/>
              <a:chOff x="3149" y="688"/>
              <a:chExt cx="2981" cy="2918"/>
            </a:xfrm>
          </p:grpSpPr>
          <p:pic>
            <p:nvPicPr>
              <p:cNvPr id="28688" name="Picture 8" descr="white">
                <a:extLst>
                  <a:ext uri="{FF2B5EF4-FFF2-40B4-BE49-F238E27FC236}">
                    <a16:creationId xmlns:a16="http://schemas.microsoft.com/office/drawing/2014/main" id="{189ACD1B-6A6C-44B5-B77B-59AE0474DA77}"/>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3149" y="688"/>
                <a:ext cx="2981" cy="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AutoShape 9">
                <a:extLst>
                  <a:ext uri="{FF2B5EF4-FFF2-40B4-BE49-F238E27FC236}">
                    <a16:creationId xmlns:a16="http://schemas.microsoft.com/office/drawing/2014/main" id="{F1E8351F-D670-450B-917D-36DEB6D84BFB}"/>
                  </a:ext>
                </a:extLst>
              </p:cNvPr>
              <p:cNvSpPr>
                <a:spLocks noChangeArrowheads="1"/>
              </p:cNvSpPr>
              <p:nvPr/>
            </p:nvSpPr>
            <p:spPr bwMode="auto">
              <a:xfrm>
                <a:off x="3216" y="771"/>
                <a:ext cx="2794" cy="2643"/>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altLang="en-US" sz="1800" b="0" i="0" u="none" strike="noStrike" kern="1200" cap="none" spc="0" normalizeH="0" baseline="0" noProof="0">
                  <a:ln>
                    <a:noFill/>
                  </a:ln>
                  <a:solidFill>
                    <a:srgbClr val="006EAB"/>
                  </a:solidFill>
                  <a:effectLst/>
                  <a:uLnTx/>
                  <a:uFillTx/>
                  <a:latin typeface="Verdana" panose="020B0604030504040204" pitchFamily="34" charset="0"/>
                  <a:ea typeface="+mn-ea"/>
                  <a:cs typeface="+mn-cs"/>
                </a:endParaRPr>
              </a:p>
            </p:txBody>
          </p:sp>
        </p:grpSp>
        <p:pic>
          <p:nvPicPr>
            <p:cNvPr id="28682" name="Picture 10" descr="sex 2 2">
              <a:extLst>
                <a:ext uri="{FF2B5EF4-FFF2-40B4-BE49-F238E27FC236}">
                  <a16:creationId xmlns:a16="http://schemas.microsoft.com/office/drawing/2014/main" id="{41910396-7B7E-4F42-B4F3-73CD2A35C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 y="831"/>
              <a:ext cx="2368" cy="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Box 11">
              <a:extLst>
                <a:ext uri="{FF2B5EF4-FFF2-40B4-BE49-F238E27FC236}">
                  <a16:creationId xmlns:a16="http://schemas.microsoft.com/office/drawing/2014/main" id="{32EE5D66-660A-4E18-AEF0-47A17C17C259}"/>
                </a:ext>
              </a:extLst>
            </p:cNvPr>
            <p:cNvSpPr txBox="1">
              <a:spLocks noChangeArrowheads="1"/>
            </p:cNvSpPr>
            <p:nvPr/>
          </p:nvSpPr>
          <p:spPr bwMode="auto">
            <a:xfrm>
              <a:off x="5293" y="2123"/>
              <a:ext cx="294" cy="12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3" panose="05040102010807070707" pitchFamily="18" charset="2"/>
                </a:rPr>
                <a:t>T patch</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3" panose="05040102010807070707" pitchFamily="18" charset="2"/>
              </a:endParaRPr>
            </a:p>
          </p:txBody>
        </p:sp>
        <p:sp>
          <p:nvSpPr>
            <p:cNvPr id="28684" name="Text Box 12">
              <a:extLst>
                <a:ext uri="{FF2B5EF4-FFF2-40B4-BE49-F238E27FC236}">
                  <a16:creationId xmlns:a16="http://schemas.microsoft.com/office/drawing/2014/main" id="{E6893EAB-C43F-4C06-9C1B-A20D61898E91}"/>
                </a:ext>
              </a:extLst>
            </p:cNvPr>
            <p:cNvSpPr txBox="1">
              <a:spLocks noChangeArrowheads="1"/>
            </p:cNvSpPr>
            <p:nvPr/>
          </p:nvSpPr>
          <p:spPr bwMode="auto">
            <a:xfrm>
              <a:off x="5293" y="2208"/>
              <a:ext cx="514" cy="112"/>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50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3" panose="05040102010807070707" pitchFamily="18" charset="2"/>
              </a:endParaRPr>
            </a:p>
          </p:txBody>
        </p:sp>
        <p:sp>
          <p:nvSpPr>
            <p:cNvPr id="28685" name="Text Box 13">
              <a:extLst>
                <a:ext uri="{FF2B5EF4-FFF2-40B4-BE49-F238E27FC236}">
                  <a16:creationId xmlns:a16="http://schemas.microsoft.com/office/drawing/2014/main" id="{7CFC0256-B8A8-4965-8E27-CE8C02E9BBB3}"/>
                </a:ext>
              </a:extLst>
            </p:cNvPr>
            <p:cNvSpPr txBox="1">
              <a:spLocks noChangeArrowheads="1"/>
            </p:cNvSpPr>
            <p:nvPr/>
          </p:nvSpPr>
          <p:spPr bwMode="auto">
            <a:xfrm>
              <a:off x="5287" y="2270"/>
              <a:ext cx="546" cy="112"/>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100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endParaRPr>
            </a:p>
          </p:txBody>
        </p:sp>
        <p:sp>
          <p:nvSpPr>
            <p:cNvPr id="28686" name="Text Box 14">
              <a:extLst>
                <a:ext uri="{FF2B5EF4-FFF2-40B4-BE49-F238E27FC236}">
                  <a16:creationId xmlns:a16="http://schemas.microsoft.com/office/drawing/2014/main" id="{FE807B47-1233-4C68-8217-DA39919C9A95}"/>
                </a:ext>
              </a:extLst>
            </p:cNvPr>
            <p:cNvSpPr txBox="1">
              <a:spLocks noChangeArrowheads="1"/>
            </p:cNvSpPr>
            <p:nvPr/>
          </p:nvSpPr>
          <p:spPr bwMode="auto">
            <a:xfrm>
              <a:off x="5293" y="2345"/>
              <a:ext cx="597" cy="112"/>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50-75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endParaRPr>
            </a:p>
          </p:txBody>
        </p:sp>
        <p:sp>
          <p:nvSpPr>
            <p:cNvPr id="28687" name="Text Box 15">
              <a:extLst>
                <a:ext uri="{FF2B5EF4-FFF2-40B4-BE49-F238E27FC236}">
                  <a16:creationId xmlns:a16="http://schemas.microsoft.com/office/drawing/2014/main" id="{B5F22782-E490-4C52-92FC-4ECBE8E08CC2}"/>
                </a:ext>
              </a:extLst>
            </p:cNvPr>
            <p:cNvSpPr txBox="1">
              <a:spLocks noChangeArrowheads="1"/>
            </p:cNvSpPr>
            <p:nvPr/>
          </p:nvSpPr>
          <p:spPr bwMode="auto">
            <a:xfrm>
              <a:off x="5284" y="2415"/>
              <a:ext cx="629" cy="112"/>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80000"/>
                </a:lnSpc>
                <a:spcBef>
                  <a:spcPct val="100000"/>
                </a:spcBef>
                <a:spcAft>
                  <a:spcPts val="0"/>
                </a:spcAft>
                <a:buClr>
                  <a:srgbClr val="E13154"/>
                </a:buClr>
                <a:buSzPct val="90000"/>
                <a:buFontTx/>
                <a:buNone/>
                <a:tabLst/>
                <a:defRPr/>
              </a:pPr>
              <a:r>
                <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rPr>
                <a:t>100-75 mg/day T gel</a:t>
              </a: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Wingdings 2" panose="05020102010507070707" pitchFamily="18" charset="2"/>
              </a:endParaRPr>
            </a:p>
          </p:txBody>
        </p:sp>
      </p:grpSp>
      <p:sp>
        <p:nvSpPr>
          <p:cNvPr id="28677" name="Text Box 16">
            <a:extLst>
              <a:ext uri="{FF2B5EF4-FFF2-40B4-BE49-F238E27FC236}">
                <a16:creationId xmlns:a16="http://schemas.microsoft.com/office/drawing/2014/main" id="{15CAAB9A-19C0-46BE-BCD5-898769D97FDE}"/>
              </a:ext>
            </a:extLst>
          </p:cNvPr>
          <p:cNvSpPr txBox="1">
            <a:spLocks noChangeArrowheads="1"/>
          </p:cNvSpPr>
          <p:nvPr/>
        </p:nvSpPr>
        <p:spPr bwMode="auto">
          <a:xfrm>
            <a:off x="8135206" y="5875392"/>
            <a:ext cx="4841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Day</a:t>
            </a:r>
          </a:p>
        </p:txBody>
      </p:sp>
      <p:sp>
        <p:nvSpPr>
          <p:cNvPr id="28678" name="Text Box 17">
            <a:extLst>
              <a:ext uri="{FF2B5EF4-FFF2-40B4-BE49-F238E27FC236}">
                <a16:creationId xmlns:a16="http://schemas.microsoft.com/office/drawing/2014/main" id="{4760F7CA-D04A-4194-BD16-6741D33CEDA3}"/>
              </a:ext>
            </a:extLst>
          </p:cNvPr>
          <p:cNvSpPr txBox="1">
            <a:spLocks noChangeArrowheads="1"/>
          </p:cNvSpPr>
          <p:nvPr/>
        </p:nvSpPr>
        <p:spPr bwMode="auto">
          <a:xfrm rot="-5400000">
            <a:off x="5085361" y="4579144"/>
            <a:ext cx="160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Performance (0-7)</a:t>
            </a:r>
          </a:p>
        </p:txBody>
      </p:sp>
      <p:sp>
        <p:nvSpPr>
          <p:cNvPr id="28679" name="Text Box 18">
            <a:extLst>
              <a:ext uri="{FF2B5EF4-FFF2-40B4-BE49-F238E27FC236}">
                <a16:creationId xmlns:a16="http://schemas.microsoft.com/office/drawing/2014/main" id="{60EF2FD8-717B-4A7E-9225-2E080C43895F}"/>
              </a:ext>
            </a:extLst>
          </p:cNvPr>
          <p:cNvSpPr txBox="1">
            <a:spLocks noChangeArrowheads="1"/>
          </p:cNvSpPr>
          <p:nvPr/>
        </p:nvSpPr>
        <p:spPr bwMode="auto">
          <a:xfrm rot="-5400000">
            <a:off x="5182718" y="2311521"/>
            <a:ext cx="1436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Poppins Light"/>
                <a:ea typeface="+mn-ea"/>
                <a:cs typeface="+mn-cs"/>
              </a:rPr>
              <a:t>Motivation (0-7)</a:t>
            </a:r>
          </a:p>
        </p:txBody>
      </p:sp>
      <p:sp>
        <p:nvSpPr>
          <p:cNvPr id="28680" name="Text Box 19">
            <a:extLst>
              <a:ext uri="{FF2B5EF4-FFF2-40B4-BE49-F238E27FC236}">
                <a16:creationId xmlns:a16="http://schemas.microsoft.com/office/drawing/2014/main" id="{D4204245-066D-45A9-AEAB-BB33046E06CF}"/>
              </a:ext>
            </a:extLst>
          </p:cNvPr>
          <p:cNvSpPr txBox="1">
            <a:spLocks noChangeArrowheads="1"/>
          </p:cNvSpPr>
          <p:nvPr/>
        </p:nvSpPr>
        <p:spPr bwMode="auto">
          <a:xfrm>
            <a:off x="1624136" y="5980052"/>
            <a:ext cx="56165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Wang C, </a:t>
            </a:r>
            <a:r>
              <a:rPr kumimoji="0" lang="en-US" altLang="en-US" sz="1100" b="1" i="0" u="none" strike="noStrike" kern="1200" cap="none" spc="0" normalizeH="0" baseline="0" noProof="0" dirty="0" err="1">
                <a:ln>
                  <a:noFill/>
                </a:ln>
                <a:solidFill>
                  <a:srgbClr val="006EAB"/>
                </a:solidFill>
                <a:effectLst/>
                <a:uLnTx/>
                <a:uFillTx/>
                <a:latin typeface="Poppins Light"/>
                <a:ea typeface="+mn-ea"/>
                <a:cs typeface="+mn-cs"/>
              </a:rPr>
              <a:t>Swerdloff</a:t>
            </a:r>
            <a:r>
              <a:rPr kumimoji="0" lang="en-US" altLang="en-US" sz="1100" b="1" i="0" u="none" strike="noStrike" kern="1200" cap="none" spc="0" normalizeH="0" baseline="0" noProof="0" dirty="0">
                <a:ln>
                  <a:noFill/>
                </a:ln>
                <a:solidFill>
                  <a:srgbClr val="006EAB"/>
                </a:solidFill>
                <a:effectLst/>
                <a:uLnTx/>
                <a:uFillTx/>
                <a:latin typeface="Poppins Light"/>
                <a:ea typeface="+mn-ea"/>
                <a:cs typeface="+mn-cs"/>
              </a:rPr>
              <a:t> RS</a:t>
            </a:r>
            <a:r>
              <a:rPr kumimoji="0" lang="en-US" altLang="en-US" sz="1100" b="0" i="0" u="none" strike="noStrike" kern="1200" cap="none" spc="0" normalizeH="0" baseline="0" noProof="0" dirty="0">
                <a:ln>
                  <a:noFill/>
                </a:ln>
                <a:solidFill>
                  <a:srgbClr val="006EAB"/>
                </a:solidFill>
                <a:effectLst/>
                <a:uLnTx/>
                <a:uFillTx/>
                <a:latin typeface="Poppins Light"/>
                <a:ea typeface="+mn-ea"/>
                <a:cs typeface="+mn-cs"/>
              </a:rPr>
              <a:t> </a:t>
            </a:r>
            <a:r>
              <a:rPr kumimoji="0" lang="en-US" altLang="en-US" sz="1100" b="0" i="1" u="none" strike="noStrike" kern="1200" cap="none" spc="0" normalizeH="0" baseline="0" noProof="0" dirty="0">
                <a:ln>
                  <a:noFill/>
                </a:ln>
                <a:solidFill>
                  <a:srgbClr val="006EAB"/>
                </a:solidFill>
                <a:effectLst/>
                <a:uLnTx/>
                <a:uFillTx/>
                <a:latin typeface="Poppins Light"/>
                <a:ea typeface="+mn-ea"/>
                <a:cs typeface="+mn-cs"/>
              </a:rPr>
              <a:t>et al. </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J Clin Endocrinol Metab. 2000; </a:t>
            </a:r>
            <a:r>
              <a:rPr kumimoji="0" lang="de-DE" altLang="en-US" sz="1100" b="1" i="0" u="none" strike="noStrike" kern="1200" cap="none" spc="0" normalizeH="0" baseline="0" noProof="0" dirty="0">
                <a:ln>
                  <a:noFill/>
                </a:ln>
                <a:solidFill>
                  <a:srgbClr val="006EAB"/>
                </a:solidFill>
                <a:effectLst/>
                <a:uLnTx/>
                <a:uFillTx/>
                <a:latin typeface="Poppins Light"/>
                <a:ea typeface="+mn-ea"/>
                <a:cs typeface="+mn-cs"/>
              </a:rPr>
              <a:t>85</a:t>
            </a:r>
            <a:r>
              <a:rPr kumimoji="0" lang="de-DE" altLang="en-US" sz="1100" b="0" i="1" u="none" strike="noStrike" kern="1200" cap="none" spc="0" normalizeH="0" baseline="0" noProof="0" dirty="0">
                <a:ln>
                  <a:noFill/>
                </a:ln>
                <a:solidFill>
                  <a:srgbClr val="006EAB"/>
                </a:solidFill>
                <a:effectLst/>
                <a:uLnTx/>
                <a:uFillTx/>
                <a:latin typeface="Poppins Light"/>
                <a:ea typeface="+mn-ea"/>
                <a:cs typeface="+mn-cs"/>
              </a:rPr>
              <a:t>:2839-53</a:t>
            </a:r>
            <a:r>
              <a:rPr kumimoji="0" lang="de-DE" altLang="en-US" sz="1100" b="0" i="1" u="none" strike="noStrike" kern="1200" cap="none" spc="0" normalizeH="0" baseline="0" noProof="0" dirty="0">
                <a:ln>
                  <a:noFill/>
                </a:ln>
                <a:solidFill>
                  <a:srgbClr val="006EAB"/>
                </a:solidFill>
                <a:effectLst/>
                <a:uLnTx/>
                <a:uFillTx/>
                <a:latin typeface="Verdana" panose="020B0604030504040204" pitchFamily="34" charset="0"/>
                <a:ea typeface="+mn-ea"/>
                <a:cs typeface="+mn-cs"/>
              </a:rPr>
              <a:t>.</a:t>
            </a:r>
          </a:p>
        </p:txBody>
      </p:sp>
    </p:spTree>
  </p:cSld>
  <p:clrMapOvr>
    <a:masterClrMapping/>
  </p:clrMapOvr>
  <p:transition/>
</p:sld>
</file>

<file path=ppt/theme/theme1.xml><?xml version="1.0" encoding="utf-8"?>
<a:theme xmlns:a="http://schemas.openxmlformats.org/drawingml/2006/main" name="1_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0" ma:contentTypeDescription="Create a new document." ma:contentTypeScope="" ma:versionID="7e7cc3e53a1c6c13768d61cee4c666df">
  <xsd:schema xmlns:xsd="http://www.w3.org/2001/XMLSchema" xmlns:xs="http://www.w3.org/2001/XMLSchema" xmlns:p="http://schemas.microsoft.com/office/2006/metadata/properties" xmlns:ns2="2bd39ed4-040d-4575-9ecd-51b09e17f4f6" targetNamespace="http://schemas.microsoft.com/office/2006/metadata/properties" ma:root="true" ma:fieldsID="e59c39555b5737b5f5563e59e9207369" ns2:_="">
    <xsd:import namespace="2bd39ed4-040d-4575-9ecd-51b09e17f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0EEF92-CC43-4C84-8BC9-470E54E1C7F2}"/>
</file>

<file path=customXml/itemProps2.xml><?xml version="1.0" encoding="utf-8"?>
<ds:datastoreItem xmlns:ds="http://schemas.openxmlformats.org/officeDocument/2006/customXml" ds:itemID="{814EB36C-A959-4E0B-95A6-8D3F05A417FB}"/>
</file>

<file path=customXml/itemProps3.xml><?xml version="1.0" encoding="utf-8"?>
<ds:datastoreItem xmlns:ds="http://schemas.openxmlformats.org/officeDocument/2006/customXml" ds:itemID="{69103D48-027E-4B56-9B52-C4B90DC6D07D}"/>
</file>

<file path=docProps/app.xml><?xml version="1.0" encoding="utf-8"?>
<Properties xmlns="http://schemas.openxmlformats.org/officeDocument/2006/extended-properties" xmlns:vt="http://schemas.openxmlformats.org/officeDocument/2006/docPropsVTypes">
  <TotalTime>1883</TotalTime>
  <Words>19409</Words>
  <Application>Microsoft Office PowerPoint</Application>
  <PresentationFormat>Widescreen</PresentationFormat>
  <Paragraphs>1913</Paragraphs>
  <Slides>77</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Calibri</vt:lpstr>
      <vt:lpstr>Poppins Light</vt:lpstr>
      <vt:lpstr>Poppins Medium</vt:lpstr>
      <vt:lpstr>Verdana</vt:lpstr>
      <vt:lpstr>Wingdings</vt:lpstr>
      <vt:lpstr>Wingdings 2</vt:lpstr>
      <vt:lpstr>1_Office Theme</vt:lpstr>
      <vt:lpstr>Benefits of Testosterone          Therapy (TTh)</vt:lpstr>
      <vt:lpstr>Overall Benefits of Testosterone Therapy (TTh)</vt:lpstr>
      <vt:lpstr>PowerPoint Presentation</vt:lpstr>
      <vt:lpstr>Primary Clinical Benefits  of Testosterone Therapy (TTh)</vt:lpstr>
      <vt:lpstr>Testosterone Therapy (TTh)</vt:lpstr>
      <vt:lpstr>Swerdloff, RS et al.  Long-Term Pharmacokinetics of Transdermal Testosterone Gel in Hypogonadal Men  J Clin Endocrinol Metab, 2000 Vol. 85 No. 12  Wang C, Swerdloff RS et al.  Transdermal testosterone gel improves sexual function, mood, muscle strength, and body composition parameters in hypogonadal men. J Clin Endo Metab. 2000 ;85: 2839-53. (Clinical Features)  Wang C, Swerdloff RS et al.  Effects of transdermal testosterone gel on bone turnover markers and bone mineral density in hypogonadal men. Clin Endocrinol 2001; 54: 739-50. (Clinical Features) </vt:lpstr>
      <vt:lpstr>Swerdloff RS et al. Long-Term Pharmacokinetics of Transdermal Testosterone Gel in Hypogonadal Men J Clin Endocrinol Metab 2000;85(12):4500–10.</vt:lpstr>
      <vt:lpstr>Results of the 6 Month AndroGel® 1% Trial </vt:lpstr>
      <vt:lpstr>Effects on Sexual Function (6 Months)</vt:lpstr>
      <vt:lpstr>Effects on Mood (6 Months)</vt:lpstr>
      <vt:lpstr>Effects on Body Composition (6 Months)</vt:lpstr>
      <vt:lpstr>Effects on Muscle Strength (6 Months)</vt:lpstr>
      <vt:lpstr>Effects on Bone Mineral Density (6 Months)</vt:lpstr>
      <vt:lpstr>Wang, C et al.  Long-Term Testosterone Gel Treatment Maintains Beneficial Effects on Sexual Function and Mood, Lean and Fat Mass, and Bone Mineral Density in Hypogonadal Men   J Clin Endocrinol Metab, May 2004, 89(5):2085–2098.  </vt:lpstr>
      <vt:lpstr>Wang C et al. Long-Term Testosterone Gel (AndroGel*) Treatment Maintains Beneficial Effects on Sexual Function and Mood, Lean and Fat Mass, and Bone Mineral Density in Hypogonadal Men.                                   J Clin Endocrinol Metab 2004;89:2085–98.</vt:lpstr>
      <vt:lpstr>Results of the 3 Year AndroGel® 1% Trial </vt:lpstr>
      <vt:lpstr>Effects on Sexual Function (3 Years)</vt:lpstr>
      <vt:lpstr>PowerPoint Presentation</vt:lpstr>
      <vt:lpstr>PowerPoint Presentation</vt:lpstr>
      <vt:lpstr>PowerPoint Presentation</vt:lpstr>
      <vt:lpstr>Kaufman JM et al.  Efficacy and Safety Study of 16.2mg/g Testosterone Gel for the Treatment of Hypogonadal Men  J Sex Med 2011;2079-2089  Kaufman JM et al.  One-year efficacy and safety study of a 16.2mg/g testosterone gel in hypogonadal men:  J Sex Med 2012;9:1149–61</vt:lpstr>
      <vt:lpstr>Kaufman, JM et al (2011): 82.2% of hypogonadal men achieved T levels within the normal range at Day 182, following treatment with testosterone 16.2mg/g gel </vt:lpstr>
      <vt:lpstr>PowerPoint Presentation</vt:lpstr>
      <vt:lpstr>Snyder PJ et al.  Effects of Testosterone Treatment in Older Men N Engl J Med 2016;374:611–24  Walsh JS et al.  Testosterone replacement in young male cancer survivors: A 6-month double-blind randomised placebo-controlled trial PLoS Med 2019;16:e1002960. </vt:lpstr>
      <vt:lpstr>Sexual Function Trial: effect of TTh on sexual activity in older men with low testosterone</vt:lpstr>
      <vt:lpstr>Sexual Function Trial: TTh significantly improved sexual function versus placebo in older men with low testosterone</vt:lpstr>
      <vt:lpstr>TRYMS Study 2019: TTh is associated with improvement in body composition including reduction in trunk fat mass in young, male cancer survivors</vt:lpstr>
      <vt:lpstr>TRYMS Study 2019: TTh is associated with improvement in body composition including reduction in trunk fat mass in young, male cancer survivors (cont.)</vt:lpstr>
      <vt:lpstr>Primary Clinical Benefits - Summary (1/2)</vt:lpstr>
      <vt:lpstr>Primary Clinical Benefits - Summary (2/2)</vt:lpstr>
      <vt:lpstr>Secondary Clinical Benefits of Testosterone Therapy (TTh)</vt:lpstr>
      <vt:lpstr>Roy CN et al.  Association of Testosterone Levels With Anaemia in Older Men.                                            A Controlled Clinical Trial JAMA Intern Med 2017;177:480–90  Snyder PJ et al.  Effect of Testosterone Treatment on Volumetric Bone Density and Strength in Older Men With Low Testosterone. A Controlled Clinical Trial JAMA Intern Med 2017;177:471–9.  Tang-Fui NM et al Effect of Testosterone treatment on bone microarchitecture and bone mineral density in men: a two-year RCT The Journal of Clinical Endocrinology &amp; Metabolism, dgab149</vt:lpstr>
      <vt:lpstr>Anaemia Trial: relationship between testosterone levels and anaemia, and impact of TTh in older men</vt:lpstr>
      <vt:lpstr>TTh significantly increased Hb levels in older men with low testosterone and unexplained anaemia</vt:lpstr>
      <vt:lpstr>TTh significantly increased Hb levels in older men with low testosterone and anaemia of known cause</vt:lpstr>
      <vt:lpstr>TTh significantly increased Hb levels in older men with low testosterone without anaemia</vt:lpstr>
      <vt:lpstr>Bone Trial: effect of TTh on bone mineral density and strength in older men with low testosterone</vt:lpstr>
      <vt:lpstr>Bone Trial: TTh significantly increased vBMD and bone strength versus placebo in older men with low testosterone</vt:lpstr>
      <vt:lpstr>Effect of Testosterone treatment on bone microarchitecture and bone mineral density in men: a two-year RCT (T4Bone)</vt:lpstr>
      <vt:lpstr>Effect of Testosterone treatment on bone microarchitecture and bone mineral density in men: a two-year RCT (T4Bone)</vt:lpstr>
      <vt:lpstr>Testosterone Therapy  &amp; Diabetes</vt:lpstr>
      <vt:lpstr>Men with T2DM frequently have low testosterone levels</vt:lpstr>
      <vt:lpstr>Low testosterone and hypogonadal symptoms are common in men with T2DM</vt:lpstr>
      <vt:lpstr>Low testosterone and T2DM are linked</vt:lpstr>
      <vt:lpstr>Guideline recommendations for men with T2DM</vt:lpstr>
      <vt:lpstr>TTh significantly improves glycaemic control in obese, hypogonadal men</vt:lpstr>
      <vt:lpstr>Significant improvements in glycaemic control with TTh are lost if treatment is interrupted, but reappear when TTh is resumed</vt:lpstr>
      <vt:lpstr>TTh is independently associated with reduced mortality in men with T2DM</vt:lpstr>
      <vt:lpstr>TTh is independently associated with reduced mortality in men with T2DM</vt:lpstr>
      <vt:lpstr>Long-term TTh use in men with hypogonadism prevents progression from prediabetes to T2DM and improves glycaemic control, lipid profile and AMS scale score</vt:lpstr>
      <vt:lpstr>Long-term TTh use in men with hypogonadism prevents progression from prediabetes to T2DM and improves glycaemic control, lipid profile and AMS scale score</vt:lpstr>
      <vt:lpstr>Long-term TTh use in men with hypogonadism and T2DM significantly improves glycaemic control</vt:lpstr>
      <vt:lpstr>Long-term TTh use in men with hypogonadism and T2DM  is associated with disease remission, return to normal glucose control, and decreased all-cause mortality</vt:lpstr>
      <vt:lpstr>The T4DM study: in high-risk men, TTh decreased the 2-year risk of T2DM by 41% beyond lifestyle interventions alone</vt:lpstr>
      <vt:lpstr>T4DM Participants n=1007</vt:lpstr>
      <vt:lpstr>The T4DM study: Changes in HPG axis markers over time</vt:lpstr>
      <vt:lpstr>The T4DM study: primary outcomes</vt:lpstr>
      <vt:lpstr>The T4DM study: secondary outcomes</vt:lpstr>
      <vt:lpstr>The T4DM study: secondary outcomes (cont.)</vt:lpstr>
      <vt:lpstr>The T4DM study: safety</vt:lpstr>
      <vt:lpstr>Secondary Clinical Benefits - Summary </vt:lpstr>
      <vt:lpstr>Patient Case Studies</vt:lpstr>
      <vt:lpstr>Case study – Part 1: Patient Profile</vt:lpstr>
      <vt:lpstr>Case study – Part 2: Route to Diagnosis</vt:lpstr>
      <vt:lpstr>Case study – Part 3: Two years later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jones</dc:creator>
  <cp:lastModifiedBy>richard jones</cp:lastModifiedBy>
  <cp:revision>45</cp:revision>
  <dcterms:created xsi:type="dcterms:W3CDTF">2021-03-27T10:52:21Z</dcterms:created>
  <dcterms:modified xsi:type="dcterms:W3CDTF">2021-03-30T10:26:13Z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ies>
</file>