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500" r:id="rId2"/>
    <p:sldId id="501" r:id="rId3"/>
    <p:sldId id="390" r:id="rId4"/>
    <p:sldId id="391" r:id="rId5"/>
    <p:sldId id="392" r:id="rId6"/>
    <p:sldId id="510" r:id="rId7"/>
    <p:sldId id="503" r:id="rId8"/>
    <p:sldId id="504" r:id="rId9"/>
    <p:sldId id="505" r:id="rId10"/>
    <p:sldId id="506" r:id="rId11"/>
    <p:sldId id="507" r:id="rId12"/>
    <p:sldId id="508" r:id="rId13"/>
    <p:sldId id="362" r:id="rId14"/>
    <p:sldId id="397" r:id="rId15"/>
  </p:sldIdLst>
  <p:sldSz cx="12192000" cy="6858000"/>
  <p:notesSz cx="6858000" cy="9144000"/>
  <p:embeddedFontLst>
    <p:embeddedFont>
      <p:font typeface="Arial Narrow" panose="020B0606020202030204" pitchFamily="34" charset="0"/>
      <p:regular r:id="rId17"/>
      <p:bold r:id="rId18"/>
      <p:italic r:id="rId19"/>
      <p:boldItalic r:id="rId20"/>
    </p:embeddedFont>
    <p:embeddedFont>
      <p:font typeface="Calibri" panose="020F0502020204030204" pitchFamily="34" charset="0"/>
      <p:regular r:id="rId21"/>
      <p:bold r:id="rId22"/>
      <p:italic r:id="rId23"/>
      <p:boldItalic r:id="rId24"/>
    </p:embeddedFont>
    <p:embeddedFont>
      <p:font typeface="Poppins Light" panose="020B0604020202020204" charset="0"/>
      <p:regular r:id="rId25"/>
      <p:italic r:id="rId26"/>
    </p:embeddedFont>
    <p:embeddedFont>
      <p:font typeface="Poppins Medium" panose="020B0604020202020204" charset="0"/>
      <p:regular r:id="rId27"/>
      <p:italic r:id="rId28"/>
    </p:embeddedFont>
    <p:embeddedFont>
      <p:font typeface="Verdana" panose="020B060403050404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81199" autoAdjust="0"/>
  </p:normalViewPr>
  <p:slideViewPr>
    <p:cSldViewPr snapToGrid="0" showGuides="1">
      <p:cViewPr varScale="1">
        <p:scale>
          <a:sx n="92" d="100"/>
          <a:sy n="92" d="100"/>
        </p:scale>
        <p:origin x="1200" y="9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customXml" Target="../customXml/item3.xml"/><Relationship Id="rId21" Type="http://schemas.openxmlformats.org/officeDocument/2006/relationships/font" Target="fonts/font5.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B489FB-C429-4B5D-8498-6EB76CCEE956}" type="datetimeFigureOut">
              <a:rPr lang="en-GB" smtClean="0"/>
              <a:t>24/03/2021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984888-CB99-4036-82FD-431DCF68B846}" type="slidenum">
              <a:rPr lang="en-GB" smtClean="0"/>
              <a:t>‹#›</a:t>
            </a:fld>
            <a:endParaRPr lang="en-GB"/>
          </a:p>
        </p:txBody>
      </p:sp>
    </p:spTree>
    <p:extLst>
      <p:ext uri="{BB962C8B-B14F-4D97-AF65-F5344CB8AC3E}">
        <p14:creationId xmlns:p14="http://schemas.microsoft.com/office/powerpoint/2010/main" val="1119352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AB48FED2-59B6-4572-8347-F6B0A1C43AFE}"/>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90CDD20A-9517-4EB6-A9DB-0AC84B46D6EC}" type="slidenum">
              <a:rPr lang="en-GB" altLang="en-US">
                <a:latin typeface="Arial" panose="020B0604020202020204" pitchFamily="34" charset="0"/>
              </a:rPr>
              <a:pPr eaLnBrk="1" hangingPunct="1"/>
              <a:t>5</a:t>
            </a:fld>
            <a:endParaRPr lang="en-GB" altLang="en-US">
              <a:latin typeface="Arial" panose="020B0604020202020204" pitchFamily="34" charset="0"/>
            </a:endParaRPr>
          </a:p>
        </p:txBody>
      </p:sp>
      <p:sp>
        <p:nvSpPr>
          <p:cNvPr id="136195" name="Rectangle 7">
            <a:extLst>
              <a:ext uri="{FF2B5EF4-FFF2-40B4-BE49-F238E27FC236}">
                <a16:creationId xmlns:a16="http://schemas.microsoft.com/office/drawing/2014/main" id="{3020D189-2193-416E-AAFA-8B8F53B90955}"/>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r" eaLnBrk="1" hangingPunct="1"/>
            <a:fld id="{4E9D3A1A-FBF7-4AEF-99D4-7B9DA91D3D53}" type="slidenum">
              <a:rPr lang="en-GB" altLang="en-US" sz="1200">
                <a:latin typeface="Arial" panose="020B0604020202020204" pitchFamily="34" charset="0"/>
                <a:cs typeface="Arial" panose="020B0604020202020204" pitchFamily="34" charset="0"/>
              </a:rPr>
              <a:pPr algn="r" eaLnBrk="1" hangingPunct="1"/>
              <a:t>5</a:t>
            </a:fld>
            <a:endParaRPr lang="en-GB" altLang="en-US" sz="1200">
              <a:latin typeface="Arial" panose="020B0604020202020204" pitchFamily="34" charset="0"/>
              <a:cs typeface="Arial" panose="020B0604020202020204" pitchFamily="34" charset="0"/>
            </a:endParaRPr>
          </a:p>
        </p:txBody>
      </p:sp>
      <p:sp>
        <p:nvSpPr>
          <p:cNvPr id="136196" name="Rectangle 2">
            <a:extLst>
              <a:ext uri="{FF2B5EF4-FFF2-40B4-BE49-F238E27FC236}">
                <a16:creationId xmlns:a16="http://schemas.microsoft.com/office/drawing/2014/main" id="{2A05B79B-4ABD-4518-AC81-5A47FC4D1AE2}"/>
              </a:ext>
            </a:extLst>
          </p:cNvPr>
          <p:cNvSpPr>
            <a:spLocks noGrp="1" noRot="1" noChangeAspect="1" noChangeArrowheads="1" noTextEdit="1"/>
          </p:cNvSpPr>
          <p:nvPr>
            <p:ph type="sldImg"/>
          </p:nvPr>
        </p:nvSpPr>
        <p:spPr>
          <a:ln/>
        </p:spPr>
      </p:sp>
      <p:sp>
        <p:nvSpPr>
          <p:cNvPr id="136197" name="Rectangle 3">
            <a:extLst>
              <a:ext uri="{FF2B5EF4-FFF2-40B4-BE49-F238E27FC236}">
                <a16:creationId xmlns:a16="http://schemas.microsoft.com/office/drawing/2014/main" id="{9A0A4FE6-30F8-4EFF-A863-51B70987825F}"/>
              </a:ext>
            </a:extLst>
          </p:cNvPr>
          <p:cNvSpPr>
            <a:spLocks noGrp="1" noChangeArrowheads="1"/>
          </p:cNvSpPr>
          <p:nvPr>
            <p:ph type="body" idx="1"/>
          </p:nvPr>
        </p:nvSpPr>
        <p:spPr>
          <a:xfrm>
            <a:off x="914400" y="4341813"/>
            <a:ext cx="5029200" cy="4116387"/>
          </a:xfrm>
          <a:noFill/>
        </p:spPr>
        <p:txBody>
          <a:bodyPr/>
          <a:lstStyle/>
          <a:p>
            <a:pPr eaLnBrk="1" hangingPunct="1"/>
            <a:endParaRPr lang="fr-BE"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0" i="0" u="none" strike="noStrike" baseline="0" dirty="0">
                <a:solidFill>
                  <a:schemeClr val="accent5"/>
                </a:solidFill>
              </a:rPr>
              <a:t>Significant decreases in fat mass were associated with testosterone therapy; after 6 months, the mean (SD) decrease in fat mass following testosterone and placebo treatment was –1.16 ± 0.16 and – 0.14 ± 0.12 kg, respectively (p &lt; 0.001). </a:t>
            </a:r>
          </a:p>
          <a:p>
            <a:pPr algn="l"/>
            <a:r>
              <a:rPr lang="en-GB" sz="1200" b="0" i="0" u="none" strike="noStrike" baseline="0" dirty="0">
                <a:solidFill>
                  <a:schemeClr val="accent5"/>
                </a:solidFill>
              </a:rPr>
              <a:t>This decrease in fat mass was largely similar across subgroups of age, baseline total testosterone, and baseline BMI. </a:t>
            </a:r>
          </a:p>
          <a:p>
            <a:pPr algn="l"/>
            <a:r>
              <a:rPr lang="en-GB" sz="1200" b="0" i="0" u="none" strike="noStrike" baseline="0" dirty="0">
                <a:solidFill>
                  <a:schemeClr val="accent5"/>
                </a:solidFill>
              </a:rPr>
              <a:t>The effect on body fat mass was somewhat more pronounced in the obese population (i.e. BMI ≥30 kg/m2). </a:t>
            </a:r>
          </a:p>
          <a:p>
            <a:pPr algn="l"/>
            <a:r>
              <a:rPr lang="en-GB" sz="1200" b="0" i="0" u="none" strike="noStrike" baseline="0" dirty="0">
                <a:solidFill>
                  <a:schemeClr val="accent5"/>
                </a:solidFill>
              </a:rPr>
              <a:t>Over the next 12 months of the study there was a statistically significant progressive decrease of fat mass. </a:t>
            </a:r>
          </a:p>
          <a:p>
            <a:pPr algn="l"/>
            <a:r>
              <a:rPr lang="en-GB" sz="1200" b="0" i="0" u="none" strike="noStrike" baseline="0" dirty="0">
                <a:solidFill>
                  <a:schemeClr val="accent5"/>
                </a:solidFill>
              </a:rPr>
              <a:t>In the testosterone treated group at month 18, fat mass had decreased further (by an additional –1.11 ± 0.24 kg to a total of 2.45 ± 0.48 kg. In the placebo group that switched to testosterone after 6 months an almost similar decrease in fat mass was seen at the end of the 18 month study</a:t>
            </a:r>
            <a:endParaRPr lang="en-GB" sz="1200"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A4984888-CB99-4036-82FD-431DCF68B846}" type="slidenum">
              <a:rPr lang="en-GB" smtClean="0"/>
              <a:t>6</a:t>
            </a:fld>
            <a:endParaRPr lang="en-GB"/>
          </a:p>
        </p:txBody>
      </p:sp>
    </p:spTree>
    <p:extLst>
      <p:ext uri="{BB962C8B-B14F-4D97-AF65-F5344CB8AC3E}">
        <p14:creationId xmlns:p14="http://schemas.microsoft.com/office/powerpoint/2010/main" val="1881411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chemeClr val="accent5"/>
                </a:solidFill>
              </a:rPr>
              <a:t>Five patients experienced serious adverse events considered to be potentially related to the study medication (testosterone group). One patient was diagnosed with prostate cancer and subsequently treated with radical prostatectomy. Another underwent a prostate biopsy in which intraepithelial neoplasia was diagnosed, and the third experienced a worsening of prostate-related symptoms which resolved following transurethral resection of the prostate (TURP). A fourth patient had a tendon rupture of the biceps, and a fifth a deep vein thrombosis. </a:t>
            </a:r>
            <a:endParaRPr lang="en-GB" dirty="0"/>
          </a:p>
        </p:txBody>
      </p:sp>
      <p:sp>
        <p:nvSpPr>
          <p:cNvPr id="4" name="Slide Number Placeholder 3"/>
          <p:cNvSpPr>
            <a:spLocks noGrp="1"/>
          </p:cNvSpPr>
          <p:nvPr>
            <p:ph type="sldNum" sz="quarter" idx="5"/>
          </p:nvPr>
        </p:nvSpPr>
        <p:spPr/>
        <p:txBody>
          <a:bodyPr/>
          <a:lstStyle/>
          <a:p>
            <a:fld id="{A4984888-CB99-4036-82FD-431DCF68B846}" type="slidenum">
              <a:rPr lang="en-GB" smtClean="0"/>
              <a:t>10</a:t>
            </a:fld>
            <a:endParaRPr lang="en-GB"/>
          </a:p>
        </p:txBody>
      </p:sp>
    </p:spTree>
    <p:extLst>
      <p:ext uri="{BB962C8B-B14F-4D97-AF65-F5344CB8AC3E}">
        <p14:creationId xmlns:p14="http://schemas.microsoft.com/office/powerpoint/2010/main" val="142663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984888-CB99-4036-82FD-431DCF68B846}" type="slidenum">
              <a:rPr lang="en-GB" smtClean="0"/>
              <a:t>11</a:t>
            </a:fld>
            <a:endParaRPr lang="en-GB"/>
          </a:p>
        </p:txBody>
      </p:sp>
    </p:spTree>
    <p:extLst>
      <p:ext uri="{BB962C8B-B14F-4D97-AF65-F5344CB8AC3E}">
        <p14:creationId xmlns:p14="http://schemas.microsoft.com/office/powerpoint/2010/main" val="1804867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984888-CB99-4036-82FD-431DCF68B846}" type="slidenum">
              <a:rPr lang="en-GB" smtClean="0"/>
              <a:t>12</a:t>
            </a:fld>
            <a:endParaRPr lang="en-GB"/>
          </a:p>
        </p:txBody>
      </p:sp>
    </p:spTree>
    <p:extLst>
      <p:ext uri="{BB962C8B-B14F-4D97-AF65-F5344CB8AC3E}">
        <p14:creationId xmlns:p14="http://schemas.microsoft.com/office/powerpoint/2010/main" val="3956266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956B5967-0F0B-4343-B9C5-9579D9C31F68}"/>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C784F092-EE63-40EA-BD48-AB934C73DC06}" type="slidenum">
              <a:rPr lang="en-GB" altLang="en-US">
                <a:latin typeface="Arial" panose="020B0604020202020204" pitchFamily="34" charset="0"/>
              </a:rPr>
              <a:pPr eaLnBrk="1" hangingPunct="1"/>
              <a:t>14</a:t>
            </a:fld>
            <a:endParaRPr lang="en-GB" altLang="en-US">
              <a:latin typeface="Arial" panose="020B0604020202020204" pitchFamily="34" charset="0"/>
            </a:endParaRPr>
          </a:p>
        </p:txBody>
      </p:sp>
      <p:sp>
        <p:nvSpPr>
          <p:cNvPr id="139267" name="Rectangle 2">
            <a:extLst>
              <a:ext uri="{FF2B5EF4-FFF2-40B4-BE49-F238E27FC236}">
                <a16:creationId xmlns:a16="http://schemas.microsoft.com/office/drawing/2014/main" id="{E1A65123-B44B-4965-870A-2D76B818E5E5}"/>
              </a:ext>
            </a:extLst>
          </p:cNvPr>
          <p:cNvSpPr>
            <a:spLocks noGrp="1" noRot="1" noChangeAspect="1" noChangeArrowheads="1" noTextEdit="1"/>
          </p:cNvSpPr>
          <p:nvPr>
            <p:ph type="sldImg"/>
          </p:nvPr>
        </p:nvSpPr>
        <p:spPr>
          <a:ln/>
        </p:spPr>
      </p:sp>
      <p:sp>
        <p:nvSpPr>
          <p:cNvPr id="139268" name="Rectangle 3">
            <a:extLst>
              <a:ext uri="{FF2B5EF4-FFF2-40B4-BE49-F238E27FC236}">
                <a16:creationId xmlns:a16="http://schemas.microsoft.com/office/drawing/2014/main" id="{9ACD7DD2-73CB-4681-8F96-CCA74311961E}"/>
              </a:ext>
            </a:extLst>
          </p:cNvPr>
          <p:cNvSpPr>
            <a:spLocks noGrp="1" noChangeArrowheads="1"/>
          </p:cNvSpPr>
          <p:nvPr>
            <p:ph type="body" idx="1"/>
          </p:nvPr>
        </p:nvSpPr>
        <p:spPr>
          <a:xfrm>
            <a:off x="685800" y="4341813"/>
            <a:ext cx="5486400" cy="4116387"/>
          </a:xfrm>
          <a:noFill/>
        </p:spPr>
        <p:txBody>
          <a:bodyPr/>
          <a:lstStyle/>
          <a:p>
            <a:pPr eaLnBrk="1" hangingPunct="1"/>
            <a:endParaRPr lang="fr-BE"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1F4DC-DE03-428B-A6B8-D099DE2AC6B9}"/>
              </a:ext>
            </a:extLst>
          </p:cNvPr>
          <p:cNvSpPr>
            <a:spLocks noGrp="1"/>
          </p:cNvSpPr>
          <p:nvPr>
            <p:ph type="ctrTitle" hasCustomPrompt="1"/>
          </p:nvPr>
        </p:nvSpPr>
        <p:spPr>
          <a:xfrm>
            <a:off x="670956" y="457200"/>
            <a:ext cx="10474037" cy="1960050"/>
          </a:xfrm>
        </p:spPr>
        <p:txBody>
          <a:bodyPr anchor="b"/>
          <a:lstStyle>
            <a:lvl1pPr algn="l">
              <a:defRPr sz="4800"/>
            </a:lvl1pPr>
          </a:lstStyle>
          <a:p>
            <a:r>
              <a:rPr lang="en-US" dirty="0"/>
              <a:t>HERE IS THE MAIN TITLE</a:t>
            </a:r>
            <a:endParaRPr lang="en-GB" dirty="0"/>
          </a:p>
        </p:txBody>
      </p:sp>
      <p:sp>
        <p:nvSpPr>
          <p:cNvPr id="3" name="Subtitle 2">
            <a:extLst>
              <a:ext uri="{FF2B5EF4-FFF2-40B4-BE49-F238E27FC236}">
                <a16:creationId xmlns:a16="http://schemas.microsoft.com/office/drawing/2014/main" id="{C64935D9-ED78-4CDD-BA44-DB51FE9C22E4}"/>
              </a:ext>
            </a:extLst>
          </p:cNvPr>
          <p:cNvSpPr>
            <a:spLocks noGrp="1"/>
          </p:cNvSpPr>
          <p:nvPr>
            <p:ph type="subTitle" idx="1"/>
          </p:nvPr>
        </p:nvSpPr>
        <p:spPr>
          <a:xfrm>
            <a:off x="706581" y="2601119"/>
            <a:ext cx="8473045" cy="2481520"/>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37310BBD-AEFC-4104-A139-A21286FF97A9}"/>
              </a:ext>
            </a:extLst>
          </p:cNvPr>
          <p:cNvSpPr>
            <a:spLocks noGrp="1"/>
          </p:cNvSpPr>
          <p:nvPr>
            <p:ph type="dt" sz="half" idx="10"/>
          </p:nvPr>
        </p:nvSpPr>
        <p:spPr/>
        <p:txBody>
          <a:bodyPr/>
          <a:lstStyle/>
          <a:p>
            <a:fld id="{E7B736C5-0A92-4502-AA74-B995BDCF208A}" type="datetimeFigureOut">
              <a:rPr lang="en-GB" smtClean="0"/>
              <a:t>24/03/2021</a:t>
            </a:fld>
            <a:endParaRPr lang="en-GB"/>
          </a:p>
        </p:txBody>
      </p:sp>
      <p:sp>
        <p:nvSpPr>
          <p:cNvPr id="5" name="Footer Placeholder 4">
            <a:extLst>
              <a:ext uri="{FF2B5EF4-FFF2-40B4-BE49-F238E27FC236}">
                <a16:creationId xmlns:a16="http://schemas.microsoft.com/office/drawing/2014/main" id="{BF8AB2A1-A7A6-4581-BB46-7DE3C97F7D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E9B314-D687-47AA-957E-11B89CAB37B1}"/>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8989656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34" userDrawn="1">
          <p15:clr>
            <a:srgbClr val="FBAE40"/>
          </p15:clr>
        </p15:guide>
        <p15:guide id="3" pos="7106" userDrawn="1">
          <p15:clr>
            <a:srgbClr val="FBAE40"/>
          </p15:clr>
        </p15:guide>
        <p15:guide id="4" orient="horz" pos="187" userDrawn="1">
          <p15:clr>
            <a:srgbClr val="FBAE40"/>
          </p15:clr>
        </p15:guide>
        <p15:guide id="5" orient="horz" pos="4247" userDrawn="1">
          <p15:clr>
            <a:srgbClr val="FBAE40"/>
          </p15:clr>
        </p15:guide>
        <p15:guide id="6" pos="100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A3F3C-72B0-4542-8401-A719D3F3BF41}"/>
              </a:ext>
            </a:extLst>
          </p:cNvPr>
          <p:cNvSpPr>
            <a:spLocks noGrp="1"/>
          </p:cNvSpPr>
          <p:nvPr>
            <p:ph type="title" hasCustomPrompt="1"/>
          </p:nvPr>
        </p:nvSpPr>
        <p:spPr/>
        <p:txBody>
          <a:bodyPr/>
          <a:lstStyle>
            <a:lvl1pPr>
              <a:defRPr sz="3600"/>
            </a:lvl1pPr>
          </a:lstStyle>
          <a:p>
            <a:r>
              <a:rPr lang="en-US" dirty="0"/>
              <a:t>CLICK TO EDIT MASTER TITLE STYLE</a:t>
            </a:r>
            <a:endParaRPr lang="en-GB" dirty="0"/>
          </a:p>
        </p:txBody>
      </p:sp>
      <p:sp>
        <p:nvSpPr>
          <p:cNvPr id="3" name="Vertical Text Placeholder 2">
            <a:extLst>
              <a:ext uri="{FF2B5EF4-FFF2-40B4-BE49-F238E27FC236}">
                <a16:creationId xmlns:a16="http://schemas.microsoft.com/office/drawing/2014/main" id="{59EA80C7-1B9A-4454-80C3-6D83A051FB14}"/>
              </a:ext>
            </a:extLst>
          </p:cNvPr>
          <p:cNvSpPr>
            <a:spLocks noGrp="1"/>
          </p:cNvSpPr>
          <p:nvPr>
            <p:ph type="body" orient="vert" idx="1"/>
          </p:nvPr>
        </p:nvSpPr>
        <p:spPr>
          <a:xfrm>
            <a:off x="1595437" y="1813750"/>
            <a:ext cx="9793287" cy="396359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95A4362-C09C-4C17-B12F-EBEE6E91148B}"/>
              </a:ext>
            </a:extLst>
          </p:cNvPr>
          <p:cNvSpPr>
            <a:spLocks noGrp="1"/>
          </p:cNvSpPr>
          <p:nvPr>
            <p:ph type="dt" sz="half" idx="10"/>
          </p:nvPr>
        </p:nvSpPr>
        <p:spPr/>
        <p:txBody>
          <a:bodyPr/>
          <a:lstStyle/>
          <a:p>
            <a:fld id="{E7B736C5-0A92-4502-AA74-B995BDCF208A}" type="datetimeFigureOut">
              <a:rPr lang="en-GB" smtClean="0"/>
              <a:t>24/03/2021</a:t>
            </a:fld>
            <a:endParaRPr lang="en-GB"/>
          </a:p>
        </p:txBody>
      </p:sp>
      <p:sp>
        <p:nvSpPr>
          <p:cNvPr id="5" name="Footer Placeholder 4">
            <a:extLst>
              <a:ext uri="{FF2B5EF4-FFF2-40B4-BE49-F238E27FC236}">
                <a16:creationId xmlns:a16="http://schemas.microsoft.com/office/drawing/2014/main" id="{48EA6B0E-33BE-4305-B447-D03F4A203A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A487E8-9DC1-4516-A8D6-5F9948381829}"/>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696983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E2248D-9E44-4D54-AB28-48CE9512DF6F}"/>
              </a:ext>
            </a:extLst>
          </p:cNvPr>
          <p:cNvSpPr>
            <a:spLocks noGrp="1"/>
          </p:cNvSpPr>
          <p:nvPr>
            <p:ph type="title" orient="vert" hasCustomPrompt="1"/>
          </p:nvPr>
        </p:nvSpPr>
        <p:spPr>
          <a:xfrm>
            <a:off x="8724900" y="365125"/>
            <a:ext cx="2628900" cy="5430033"/>
          </a:xfrm>
        </p:spPr>
        <p:txBody>
          <a:bodyPr vert="eaVert"/>
          <a:lstStyle>
            <a:lvl1pPr>
              <a:defRPr sz="3600"/>
            </a:lvl1pPr>
          </a:lstStyle>
          <a:p>
            <a:r>
              <a:rPr lang="en-US" dirty="0"/>
              <a:t>CLICK TO EDIT MASTER TITLE STYLE</a:t>
            </a:r>
            <a:endParaRPr lang="en-GB" dirty="0"/>
          </a:p>
        </p:txBody>
      </p:sp>
      <p:sp>
        <p:nvSpPr>
          <p:cNvPr id="3" name="Vertical Text Placeholder 2">
            <a:extLst>
              <a:ext uri="{FF2B5EF4-FFF2-40B4-BE49-F238E27FC236}">
                <a16:creationId xmlns:a16="http://schemas.microsoft.com/office/drawing/2014/main" id="{3B64EB79-FC22-4D6A-B30B-8BBB87ADE3EC}"/>
              </a:ext>
            </a:extLst>
          </p:cNvPr>
          <p:cNvSpPr>
            <a:spLocks noGrp="1"/>
          </p:cNvSpPr>
          <p:nvPr>
            <p:ph type="body" orient="vert" idx="1"/>
          </p:nvPr>
        </p:nvSpPr>
        <p:spPr>
          <a:xfrm>
            <a:off x="838200" y="365125"/>
            <a:ext cx="7734300" cy="543003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97EF15F-7695-422E-8136-2E3719E38EFF}"/>
              </a:ext>
            </a:extLst>
          </p:cNvPr>
          <p:cNvSpPr>
            <a:spLocks noGrp="1"/>
          </p:cNvSpPr>
          <p:nvPr>
            <p:ph type="dt" sz="half" idx="10"/>
          </p:nvPr>
        </p:nvSpPr>
        <p:spPr/>
        <p:txBody>
          <a:bodyPr/>
          <a:lstStyle/>
          <a:p>
            <a:fld id="{E7B736C5-0A92-4502-AA74-B995BDCF208A}" type="datetimeFigureOut">
              <a:rPr lang="en-GB" smtClean="0"/>
              <a:t>24/03/2021</a:t>
            </a:fld>
            <a:endParaRPr lang="en-GB"/>
          </a:p>
        </p:txBody>
      </p:sp>
      <p:sp>
        <p:nvSpPr>
          <p:cNvPr id="5" name="Footer Placeholder 4">
            <a:extLst>
              <a:ext uri="{FF2B5EF4-FFF2-40B4-BE49-F238E27FC236}">
                <a16:creationId xmlns:a16="http://schemas.microsoft.com/office/drawing/2014/main" id="{5F31E0BD-0534-4C88-A8C0-9D98EC96F0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B5EB4F-35B8-436F-953B-1FE1CB1A3B5F}"/>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120387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7E3E-461D-448D-BC3C-443911F7B654}"/>
              </a:ext>
            </a:extLst>
          </p:cNvPr>
          <p:cNvSpPr>
            <a:spLocks noGrp="1"/>
          </p:cNvSpPr>
          <p:nvPr>
            <p:ph type="title" hasCustomPrompt="1"/>
          </p:nvPr>
        </p:nvSpPr>
        <p:spPr>
          <a:xfrm>
            <a:off x="694708" y="483651"/>
            <a:ext cx="10652454" cy="1774104"/>
          </a:xfrm>
        </p:spPr>
        <p:txBody>
          <a:bodyPr/>
          <a:lstStyle>
            <a:lvl1pPr>
              <a:defRPr sz="36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AD39C72-89A7-4E43-B23E-1E4F002FE5B3}"/>
              </a:ext>
            </a:extLst>
          </p:cNvPr>
          <p:cNvSpPr>
            <a:spLocks noGrp="1"/>
          </p:cNvSpPr>
          <p:nvPr>
            <p:ph idx="1"/>
          </p:nvPr>
        </p:nvSpPr>
        <p:spPr>
          <a:xfrm>
            <a:off x="688767" y="2612570"/>
            <a:ext cx="10617529" cy="3141025"/>
          </a:xfrm>
        </p:spPr>
        <p:txBody>
          <a:bodyPr/>
          <a:lstStyle>
            <a:lvl1pPr>
              <a:buClr>
                <a:schemeClr val="tx1"/>
              </a:buClr>
              <a:buFont typeface="Wingdings" panose="05000000000000000000" pitchFamily="2" charset="2"/>
              <a:buChar char="§"/>
              <a:defRPr sz="2400"/>
            </a:lvl1pPr>
            <a:lvl2pPr>
              <a:buClr>
                <a:schemeClr val="tx1"/>
              </a:buClr>
              <a:buFont typeface="Wingdings" panose="05000000000000000000" pitchFamily="2" charset="2"/>
              <a:buChar char="§"/>
              <a:defRPr sz="2000"/>
            </a:lvl2pPr>
            <a:lvl3pPr>
              <a:buClr>
                <a:schemeClr val="tx1"/>
              </a:buClr>
              <a:buFont typeface="Wingdings" panose="05000000000000000000" pitchFamily="2" charset="2"/>
              <a:buChar char="§"/>
              <a:defRPr sz="1800"/>
            </a:lvl3pPr>
            <a:lvl4pPr>
              <a:buClr>
                <a:schemeClr val="tx1"/>
              </a:buClr>
              <a:buFont typeface="Wingdings" panose="05000000000000000000" pitchFamily="2" charset="2"/>
              <a:buChar char="§"/>
              <a:defRPr sz="1600"/>
            </a:lvl4pPr>
            <a:lvl5pPr>
              <a:buClr>
                <a:schemeClr val="tx1"/>
              </a:buClr>
              <a:buFont typeface="Wingdings" panose="05000000000000000000" pitchFamily="2" charset="2"/>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EE4DDDE-EFC3-46D0-8447-311BF249F18D}"/>
              </a:ext>
            </a:extLst>
          </p:cNvPr>
          <p:cNvSpPr>
            <a:spLocks noGrp="1"/>
          </p:cNvSpPr>
          <p:nvPr>
            <p:ph type="dt" sz="half" idx="10"/>
          </p:nvPr>
        </p:nvSpPr>
        <p:spPr/>
        <p:txBody>
          <a:bodyPr/>
          <a:lstStyle>
            <a:lvl1pPr>
              <a:defRPr>
                <a:solidFill>
                  <a:schemeClr val="tx1">
                    <a:lumMod val="20000"/>
                    <a:lumOff val="80000"/>
                  </a:schemeClr>
                </a:solidFill>
              </a:defRPr>
            </a:lvl1pPr>
          </a:lstStyle>
          <a:p>
            <a:fld id="{E7B736C5-0A92-4502-AA74-B995BDCF208A}" type="datetimeFigureOut">
              <a:rPr lang="en-GB" smtClean="0"/>
              <a:pPr/>
              <a:t>24/03/2021</a:t>
            </a:fld>
            <a:endParaRPr lang="en-GB" dirty="0"/>
          </a:p>
        </p:txBody>
      </p:sp>
      <p:sp>
        <p:nvSpPr>
          <p:cNvPr id="5" name="Footer Placeholder 4">
            <a:extLst>
              <a:ext uri="{FF2B5EF4-FFF2-40B4-BE49-F238E27FC236}">
                <a16:creationId xmlns:a16="http://schemas.microsoft.com/office/drawing/2014/main" id="{DE061B96-1EB1-4186-AC99-9CE56E80D81B}"/>
              </a:ext>
            </a:extLst>
          </p:cNvPr>
          <p:cNvSpPr>
            <a:spLocks noGrp="1"/>
          </p:cNvSpPr>
          <p:nvPr>
            <p:ph type="ftr" sz="quarter" idx="11"/>
          </p:nvPr>
        </p:nvSpPr>
        <p:spPr/>
        <p:txBody>
          <a:bodyPr/>
          <a:lstStyle>
            <a:lvl1pPr>
              <a:defRPr>
                <a:solidFill>
                  <a:schemeClr val="tx1">
                    <a:lumMod val="20000"/>
                    <a:lumOff val="80000"/>
                  </a:schemeClr>
                </a:solidFill>
              </a:defRPr>
            </a:lvl1pPr>
          </a:lstStyle>
          <a:p>
            <a:endParaRPr lang="en-GB" dirty="0">
              <a:solidFill>
                <a:schemeClr val="tx1">
                  <a:lumMod val="20000"/>
                  <a:lumOff val="80000"/>
                </a:schemeClr>
              </a:solidFill>
            </a:endParaRPr>
          </a:p>
        </p:txBody>
      </p:sp>
      <p:sp>
        <p:nvSpPr>
          <p:cNvPr id="6" name="Slide Number Placeholder 5">
            <a:extLst>
              <a:ext uri="{FF2B5EF4-FFF2-40B4-BE49-F238E27FC236}">
                <a16:creationId xmlns:a16="http://schemas.microsoft.com/office/drawing/2014/main" id="{5C9DBE08-DC3D-4503-9D13-C5B2020B13D9}"/>
              </a:ext>
            </a:extLst>
          </p:cNvPr>
          <p:cNvSpPr>
            <a:spLocks noGrp="1"/>
          </p:cNvSpPr>
          <p:nvPr>
            <p:ph type="sldNum" sz="quarter" idx="12"/>
          </p:nvPr>
        </p:nvSpPr>
        <p:spPr/>
        <p:txBody>
          <a:bodyPr/>
          <a:lstStyle>
            <a:lvl1pPr>
              <a:defRPr>
                <a:solidFill>
                  <a:schemeClr val="tx1">
                    <a:lumMod val="20000"/>
                    <a:lumOff val="80000"/>
                  </a:schemeClr>
                </a:solidFill>
              </a:defRPr>
            </a:lvl1pPr>
          </a:lstStyle>
          <a:p>
            <a:fld id="{24443D20-B41A-4E7F-B431-D4A85DE2CB5E}" type="slidenum">
              <a:rPr lang="en-GB" smtClean="0"/>
              <a:pPr/>
              <a:t>‹#›</a:t>
            </a:fld>
            <a:endParaRPr lang="en-GB" dirty="0">
              <a:solidFill>
                <a:schemeClr val="tx1">
                  <a:lumMod val="20000"/>
                  <a:lumOff val="80000"/>
                </a:schemeClr>
              </a:solidFill>
            </a:endParaRPr>
          </a:p>
        </p:txBody>
      </p:sp>
    </p:spTree>
    <p:extLst>
      <p:ext uri="{BB962C8B-B14F-4D97-AF65-F5344CB8AC3E}">
        <p14:creationId xmlns:p14="http://schemas.microsoft.com/office/powerpoint/2010/main" val="2759763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09D69-5867-4F94-B7CC-C5D5DE9EA867}"/>
              </a:ext>
            </a:extLst>
          </p:cNvPr>
          <p:cNvSpPr>
            <a:spLocks noGrp="1"/>
          </p:cNvSpPr>
          <p:nvPr>
            <p:ph type="title" hasCustomPrompt="1"/>
          </p:nvPr>
        </p:nvSpPr>
        <p:spPr>
          <a:xfrm>
            <a:off x="701213" y="1709738"/>
            <a:ext cx="10640007" cy="2852737"/>
          </a:xfrm>
        </p:spPr>
        <p:txBody>
          <a:bodyPr anchor="b"/>
          <a:lstStyle>
            <a:lvl1pPr>
              <a:defRPr sz="36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D5423864-DFF3-4FD3-B035-8111D2A02C04}"/>
              </a:ext>
            </a:extLst>
          </p:cNvPr>
          <p:cNvSpPr>
            <a:spLocks noGrp="1"/>
          </p:cNvSpPr>
          <p:nvPr>
            <p:ph type="body" idx="1"/>
          </p:nvPr>
        </p:nvSpPr>
        <p:spPr>
          <a:xfrm>
            <a:off x="707152" y="4589463"/>
            <a:ext cx="10640007" cy="1045379"/>
          </a:xfrm>
        </p:spPr>
        <p:txBody>
          <a:bodyPr/>
          <a:lstStyle>
            <a:lvl1pPr marL="0" indent="0">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1644B5D1-BA80-473B-99D2-40AC1A142664}"/>
              </a:ext>
            </a:extLst>
          </p:cNvPr>
          <p:cNvSpPr>
            <a:spLocks noGrp="1"/>
          </p:cNvSpPr>
          <p:nvPr>
            <p:ph type="dt" sz="half" idx="10"/>
          </p:nvPr>
        </p:nvSpPr>
        <p:spPr/>
        <p:txBody>
          <a:bodyPr/>
          <a:lstStyle/>
          <a:p>
            <a:fld id="{E7B736C5-0A92-4502-AA74-B995BDCF208A}" type="datetimeFigureOut">
              <a:rPr lang="en-GB" smtClean="0"/>
              <a:t>24/03/2021</a:t>
            </a:fld>
            <a:endParaRPr lang="en-GB"/>
          </a:p>
        </p:txBody>
      </p:sp>
      <p:sp>
        <p:nvSpPr>
          <p:cNvPr id="5" name="Footer Placeholder 4">
            <a:extLst>
              <a:ext uri="{FF2B5EF4-FFF2-40B4-BE49-F238E27FC236}">
                <a16:creationId xmlns:a16="http://schemas.microsoft.com/office/drawing/2014/main" id="{7748CC5B-AFC8-48CF-B0F4-FDB5D36F6A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ECAC44-1422-465F-A1E2-44EEC09C3B5F}"/>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1151033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81708-F5FF-48FA-B940-8B639C81ADD5}"/>
              </a:ext>
            </a:extLst>
          </p:cNvPr>
          <p:cNvSpPr>
            <a:spLocks noGrp="1"/>
          </p:cNvSpPr>
          <p:nvPr>
            <p:ph type="title" hasCustomPrompt="1"/>
          </p:nvPr>
        </p:nvSpPr>
        <p:spPr>
          <a:xfrm>
            <a:off x="706579" y="365125"/>
            <a:ext cx="10682146" cy="1325563"/>
          </a:xfrm>
        </p:spPr>
        <p:txBody>
          <a:bodyPr/>
          <a:lstStyle>
            <a:lvl1pPr>
              <a:defRPr sz="36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662EE47-83AE-48BB-9C5F-9BB0C40C9811}"/>
              </a:ext>
            </a:extLst>
          </p:cNvPr>
          <p:cNvSpPr>
            <a:spLocks noGrp="1"/>
          </p:cNvSpPr>
          <p:nvPr>
            <p:ph sz="half" idx="1"/>
          </p:nvPr>
        </p:nvSpPr>
        <p:spPr>
          <a:xfrm>
            <a:off x="694703" y="1825625"/>
            <a:ext cx="5146958" cy="3868593"/>
          </a:xfrm>
        </p:spPr>
        <p:txBody>
          <a:bodyPr/>
          <a:lstStyle>
            <a:lvl1pPr>
              <a:buClr>
                <a:schemeClr val="tx1"/>
              </a:buClr>
              <a:buFont typeface="Wingdings" panose="05000000000000000000" pitchFamily="2" charset="2"/>
              <a:buChar char="§"/>
              <a:defRPr/>
            </a:lvl1pPr>
            <a:lvl2pPr>
              <a:buClr>
                <a:schemeClr val="tx1"/>
              </a:buClr>
              <a:buFont typeface="Wingdings" panose="05000000000000000000" pitchFamily="2" charset="2"/>
              <a:buChar char="§"/>
              <a:defRPr/>
            </a:lvl2pPr>
            <a:lvl3pPr>
              <a:buClr>
                <a:schemeClr val="tx1"/>
              </a:buClr>
              <a:buFont typeface="Wingdings" panose="05000000000000000000" pitchFamily="2" charset="2"/>
              <a:buChar char="§"/>
              <a:defRPr/>
            </a:lvl3pPr>
            <a:lvl4pPr>
              <a:buClr>
                <a:schemeClr val="tx1"/>
              </a:buClr>
              <a:buFont typeface="Wingdings" panose="05000000000000000000" pitchFamily="2" charset="2"/>
              <a:buChar char="§"/>
              <a:defRPr/>
            </a:lvl4pPr>
            <a:lvl5pPr>
              <a:buClr>
                <a:schemeClr val="tx1"/>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13F0DFCC-45EB-4AA4-B615-6006019834E2}"/>
              </a:ext>
            </a:extLst>
          </p:cNvPr>
          <p:cNvSpPr>
            <a:spLocks noGrp="1"/>
          </p:cNvSpPr>
          <p:nvPr>
            <p:ph sz="half" idx="2"/>
          </p:nvPr>
        </p:nvSpPr>
        <p:spPr>
          <a:xfrm>
            <a:off x="6205993" y="1825625"/>
            <a:ext cx="5182732" cy="3868593"/>
          </a:xfrm>
        </p:spPr>
        <p:txBody>
          <a:bodyPr/>
          <a:lstStyle>
            <a:lvl1pPr>
              <a:buClr>
                <a:schemeClr val="tx1"/>
              </a:buClr>
              <a:buFont typeface="Wingdings" panose="05000000000000000000" pitchFamily="2" charset="2"/>
              <a:buChar char="§"/>
              <a:defRPr/>
            </a:lvl1pPr>
            <a:lvl2pPr>
              <a:buClr>
                <a:schemeClr val="tx1"/>
              </a:buClr>
              <a:buFont typeface="Wingdings" panose="05000000000000000000" pitchFamily="2" charset="2"/>
              <a:buChar char="§"/>
              <a:defRPr/>
            </a:lvl2pPr>
            <a:lvl3pPr>
              <a:buClr>
                <a:schemeClr val="tx1"/>
              </a:buClr>
              <a:buFont typeface="Wingdings" panose="05000000000000000000" pitchFamily="2" charset="2"/>
              <a:buChar char="§"/>
              <a:defRPr/>
            </a:lvl3pPr>
            <a:lvl4pPr>
              <a:buClr>
                <a:schemeClr val="tx1"/>
              </a:buClr>
              <a:buFont typeface="Wingdings" panose="05000000000000000000" pitchFamily="2" charset="2"/>
              <a:buChar char="§"/>
              <a:defRPr/>
            </a:lvl4pPr>
            <a:lvl5pPr>
              <a:buClr>
                <a:schemeClr val="tx1"/>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232E0965-C859-4EB6-89D3-7FD9C1057807}"/>
              </a:ext>
            </a:extLst>
          </p:cNvPr>
          <p:cNvSpPr>
            <a:spLocks noGrp="1"/>
          </p:cNvSpPr>
          <p:nvPr>
            <p:ph type="dt" sz="half" idx="10"/>
          </p:nvPr>
        </p:nvSpPr>
        <p:spPr/>
        <p:txBody>
          <a:bodyPr/>
          <a:lstStyle/>
          <a:p>
            <a:fld id="{E7B736C5-0A92-4502-AA74-B995BDCF208A}" type="datetimeFigureOut">
              <a:rPr lang="en-GB" smtClean="0"/>
              <a:t>24/03/2021</a:t>
            </a:fld>
            <a:endParaRPr lang="en-GB"/>
          </a:p>
        </p:txBody>
      </p:sp>
      <p:sp>
        <p:nvSpPr>
          <p:cNvPr id="6" name="Footer Placeholder 5">
            <a:extLst>
              <a:ext uri="{FF2B5EF4-FFF2-40B4-BE49-F238E27FC236}">
                <a16:creationId xmlns:a16="http://schemas.microsoft.com/office/drawing/2014/main" id="{30D12ECF-E291-41D6-AD1D-AAA71CA683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BCD248-3503-42B9-A86F-91923AF1607A}"/>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1480928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24EF-528E-46A0-BF0D-6CA6E99996D1}"/>
              </a:ext>
            </a:extLst>
          </p:cNvPr>
          <p:cNvSpPr>
            <a:spLocks noGrp="1"/>
          </p:cNvSpPr>
          <p:nvPr>
            <p:ph type="title" hasCustomPrompt="1"/>
          </p:nvPr>
        </p:nvSpPr>
        <p:spPr>
          <a:xfrm>
            <a:off x="703226" y="365125"/>
            <a:ext cx="10515600" cy="1325563"/>
          </a:xfrm>
        </p:spPr>
        <p:txBody>
          <a:bodyPr/>
          <a:lstStyle>
            <a:lvl1pPr>
              <a:defRPr sz="36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0E204860-339B-4335-A0A5-39EC4A9C927C}"/>
              </a:ext>
            </a:extLst>
          </p:cNvPr>
          <p:cNvSpPr>
            <a:spLocks noGrp="1"/>
          </p:cNvSpPr>
          <p:nvPr>
            <p:ph type="body" idx="1" hasCustomPrompt="1"/>
          </p:nvPr>
        </p:nvSpPr>
        <p:spPr>
          <a:xfrm>
            <a:off x="703220" y="1690688"/>
            <a:ext cx="5115689" cy="791234"/>
          </a:xfrm>
        </p:spPr>
        <p:txBody>
          <a:bodyPr anchor="b">
            <a:normAutofit/>
          </a:bodyPr>
          <a:lstStyle>
            <a:lvl1pPr marL="0" indent="0">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346196D-4EAC-45DF-8CCF-F084BEE22347}"/>
              </a:ext>
            </a:extLst>
          </p:cNvPr>
          <p:cNvSpPr>
            <a:spLocks noGrp="1"/>
          </p:cNvSpPr>
          <p:nvPr>
            <p:ph sz="half" idx="2"/>
          </p:nvPr>
        </p:nvSpPr>
        <p:spPr>
          <a:xfrm>
            <a:off x="701629" y="2505075"/>
            <a:ext cx="5115689" cy="32900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1E1857B0-6DA1-4E2B-A5D7-75DC5DEFD046}"/>
              </a:ext>
            </a:extLst>
          </p:cNvPr>
          <p:cNvSpPr>
            <a:spLocks noGrp="1"/>
          </p:cNvSpPr>
          <p:nvPr>
            <p:ph type="body" sz="quarter" idx="3" hasCustomPrompt="1"/>
          </p:nvPr>
        </p:nvSpPr>
        <p:spPr>
          <a:xfrm>
            <a:off x="6234540" y="1687101"/>
            <a:ext cx="4984286" cy="733041"/>
          </a:xfrm>
        </p:spPr>
        <p:txBody>
          <a:bodyPr anchor="b"/>
          <a:lstStyle>
            <a:lvl1pPr marL="0" indent="0">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08117D5-3F7B-4181-90B3-28944E4516DE}"/>
              </a:ext>
            </a:extLst>
          </p:cNvPr>
          <p:cNvSpPr>
            <a:spLocks noGrp="1"/>
          </p:cNvSpPr>
          <p:nvPr>
            <p:ph sz="quarter" idx="4"/>
          </p:nvPr>
        </p:nvSpPr>
        <p:spPr>
          <a:xfrm>
            <a:off x="6240480" y="2516951"/>
            <a:ext cx="4978282" cy="32782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3A035A0-9E61-4FBF-83CB-DE2F14351C9F}"/>
              </a:ext>
            </a:extLst>
          </p:cNvPr>
          <p:cNvSpPr>
            <a:spLocks noGrp="1"/>
          </p:cNvSpPr>
          <p:nvPr>
            <p:ph type="dt" sz="half" idx="10"/>
          </p:nvPr>
        </p:nvSpPr>
        <p:spPr/>
        <p:txBody>
          <a:bodyPr/>
          <a:lstStyle/>
          <a:p>
            <a:fld id="{E7B736C5-0A92-4502-AA74-B995BDCF208A}" type="datetimeFigureOut">
              <a:rPr lang="en-GB" smtClean="0"/>
              <a:t>24/03/2021</a:t>
            </a:fld>
            <a:endParaRPr lang="en-GB"/>
          </a:p>
        </p:txBody>
      </p:sp>
      <p:sp>
        <p:nvSpPr>
          <p:cNvPr id="8" name="Footer Placeholder 7">
            <a:extLst>
              <a:ext uri="{FF2B5EF4-FFF2-40B4-BE49-F238E27FC236}">
                <a16:creationId xmlns:a16="http://schemas.microsoft.com/office/drawing/2014/main" id="{A90C0A21-114E-469B-BAF9-B45ECAB82BC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2A90647-2E4D-4A1E-9B9F-292488369537}"/>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2384049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10E4A-D5DA-4C4B-B8BE-9DDA91B3529E}"/>
              </a:ext>
            </a:extLst>
          </p:cNvPr>
          <p:cNvSpPr>
            <a:spLocks noGrp="1"/>
          </p:cNvSpPr>
          <p:nvPr>
            <p:ph type="title" hasCustomPrompt="1"/>
          </p:nvPr>
        </p:nvSpPr>
        <p:spPr/>
        <p:txBody>
          <a:bodyPr/>
          <a:lstStyle>
            <a:lvl1pPr>
              <a:defRPr sz="3600"/>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777FD586-4B54-4C10-89D5-E4D9BD6A0AD8}"/>
              </a:ext>
            </a:extLst>
          </p:cNvPr>
          <p:cNvSpPr>
            <a:spLocks noGrp="1"/>
          </p:cNvSpPr>
          <p:nvPr>
            <p:ph type="dt" sz="half" idx="10"/>
          </p:nvPr>
        </p:nvSpPr>
        <p:spPr/>
        <p:txBody>
          <a:bodyPr/>
          <a:lstStyle/>
          <a:p>
            <a:fld id="{E7B736C5-0A92-4502-AA74-B995BDCF208A}" type="datetimeFigureOut">
              <a:rPr lang="en-GB" smtClean="0"/>
              <a:t>24/03/2021</a:t>
            </a:fld>
            <a:endParaRPr lang="en-GB"/>
          </a:p>
        </p:txBody>
      </p:sp>
      <p:sp>
        <p:nvSpPr>
          <p:cNvPr id="4" name="Footer Placeholder 3">
            <a:extLst>
              <a:ext uri="{FF2B5EF4-FFF2-40B4-BE49-F238E27FC236}">
                <a16:creationId xmlns:a16="http://schemas.microsoft.com/office/drawing/2014/main" id="{701D6CCB-E602-48D4-AF04-1CBCA403581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E68710B-6D14-4617-AD4E-48509171E1DD}"/>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499354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6F89FF-03DB-4633-84D0-08FBDD5A2F9F}"/>
              </a:ext>
            </a:extLst>
          </p:cNvPr>
          <p:cNvSpPr>
            <a:spLocks noGrp="1"/>
          </p:cNvSpPr>
          <p:nvPr>
            <p:ph type="dt" sz="half" idx="10"/>
          </p:nvPr>
        </p:nvSpPr>
        <p:spPr/>
        <p:txBody>
          <a:bodyPr/>
          <a:lstStyle/>
          <a:p>
            <a:fld id="{E7B736C5-0A92-4502-AA74-B995BDCF208A}" type="datetimeFigureOut">
              <a:rPr lang="en-GB" smtClean="0"/>
              <a:t>24/03/2021</a:t>
            </a:fld>
            <a:endParaRPr lang="en-GB"/>
          </a:p>
        </p:txBody>
      </p:sp>
      <p:sp>
        <p:nvSpPr>
          <p:cNvPr id="3" name="Footer Placeholder 2">
            <a:extLst>
              <a:ext uri="{FF2B5EF4-FFF2-40B4-BE49-F238E27FC236}">
                <a16:creationId xmlns:a16="http://schemas.microsoft.com/office/drawing/2014/main" id="{A7FE62DE-D883-4164-86CD-4E3CEA5C668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1CC548-CD17-49A7-913D-0D8C045CEDB5}"/>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17038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76D22-5159-49E3-BB7F-52F868160056}"/>
              </a:ext>
            </a:extLst>
          </p:cNvPr>
          <p:cNvSpPr>
            <a:spLocks noGrp="1"/>
          </p:cNvSpPr>
          <p:nvPr>
            <p:ph type="title" hasCustomPrompt="1"/>
          </p:nvPr>
        </p:nvSpPr>
        <p:spPr>
          <a:xfrm>
            <a:off x="709157" y="457200"/>
            <a:ext cx="4114800" cy="1600200"/>
          </a:xfrm>
        </p:spPr>
        <p:txBody>
          <a:bodyPr anchor="b"/>
          <a:lstStyle>
            <a:lvl1pPr>
              <a:defRPr sz="28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A7C6D47-356F-44E5-8080-0113B776CD43}"/>
              </a:ext>
            </a:extLst>
          </p:cNvPr>
          <p:cNvSpPr>
            <a:spLocks noGrp="1"/>
          </p:cNvSpPr>
          <p:nvPr>
            <p:ph idx="1"/>
          </p:nvPr>
        </p:nvSpPr>
        <p:spPr>
          <a:xfrm>
            <a:off x="5183188" y="1276597"/>
            <a:ext cx="6172200" cy="4453247"/>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76ACAD40-8C40-4217-8ACC-A274E474F51C}"/>
              </a:ext>
            </a:extLst>
          </p:cNvPr>
          <p:cNvSpPr>
            <a:spLocks noGrp="1"/>
          </p:cNvSpPr>
          <p:nvPr>
            <p:ph type="body" sz="half" idx="2"/>
          </p:nvPr>
        </p:nvSpPr>
        <p:spPr>
          <a:xfrm>
            <a:off x="703223" y="2057400"/>
            <a:ext cx="4114800" cy="36724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A774C5-3E17-4B09-9890-8D828AF267DE}"/>
              </a:ext>
            </a:extLst>
          </p:cNvPr>
          <p:cNvSpPr>
            <a:spLocks noGrp="1"/>
          </p:cNvSpPr>
          <p:nvPr>
            <p:ph type="dt" sz="half" idx="10"/>
          </p:nvPr>
        </p:nvSpPr>
        <p:spPr/>
        <p:txBody>
          <a:bodyPr/>
          <a:lstStyle/>
          <a:p>
            <a:fld id="{E7B736C5-0A92-4502-AA74-B995BDCF208A}" type="datetimeFigureOut">
              <a:rPr lang="en-GB" smtClean="0"/>
              <a:t>24/03/2021</a:t>
            </a:fld>
            <a:endParaRPr lang="en-GB"/>
          </a:p>
        </p:txBody>
      </p:sp>
      <p:sp>
        <p:nvSpPr>
          <p:cNvPr id="6" name="Footer Placeholder 5">
            <a:extLst>
              <a:ext uri="{FF2B5EF4-FFF2-40B4-BE49-F238E27FC236}">
                <a16:creationId xmlns:a16="http://schemas.microsoft.com/office/drawing/2014/main" id="{02138872-F0D3-4D9B-A29D-2E63240AC6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D469C9-220D-4F45-B812-5201BDA43341}"/>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519030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A2670-8927-44BD-A2FE-2BA7E37A3333}"/>
              </a:ext>
            </a:extLst>
          </p:cNvPr>
          <p:cNvSpPr>
            <a:spLocks noGrp="1"/>
          </p:cNvSpPr>
          <p:nvPr>
            <p:ph type="title" hasCustomPrompt="1"/>
          </p:nvPr>
        </p:nvSpPr>
        <p:spPr>
          <a:xfrm>
            <a:off x="697282" y="457200"/>
            <a:ext cx="3932237" cy="1549262"/>
          </a:xfrm>
        </p:spPr>
        <p:txBody>
          <a:bodyPr anchor="b"/>
          <a:lstStyle>
            <a:lvl1pPr>
              <a:defRPr sz="2800"/>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DF2F50D4-D809-48FF-8949-7B800C3A4AE3}"/>
              </a:ext>
            </a:extLst>
          </p:cNvPr>
          <p:cNvSpPr>
            <a:spLocks noGrp="1"/>
          </p:cNvSpPr>
          <p:nvPr>
            <p:ph type="pic" idx="1"/>
          </p:nvPr>
        </p:nvSpPr>
        <p:spPr>
          <a:xfrm>
            <a:off x="5183188" y="987426"/>
            <a:ext cx="6172200" cy="47602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28753EC-9A03-46E4-8CB3-5AC09D9695E0}"/>
              </a:ext>
            </a:extLst>
          </p:cNvPr>
          <p:cNvSpPr>
            <a:spLocks noGrp="1"/>
          </p:cNvSpPr>
          <p:nvPr>
            <p:ph type="body" sz="half" idx="2"/>
          </p:nvPr>
        </p:nvSpPr>
        <p:spPr>
          <a:xfrm>
            <a:off x="697282" y="2057400"/>
            <a:ext cx="3932237" cy="369025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E853C9-3EFB-41BB-ABA2-1F7831FA8D11}"/>
              </a:ext>
            </a:extLst>
          </p:cNvPr>
          <p:cNvSpPr>
            <a:spLocks noGrp="1"/>
          </p:cNvSpPr>
          <p:nvPr>
            <p:ph type="dt" sz="half" idx="10"/>
          </p:nvPr>
        </p:nvSpPr>
        <p:spPr/>
        <p:txBody>
          <a:bodyPr/>
          <a:lstStyle/>
          <a:p>
            <a:fld id="{E7B736C5-0A92-4502-AA74-B995BDCF208A}" type="datetimeFigureOut">
              <a:rPr lang="en-GB" smtClean="0"/>
              <a:t>24/03/2021</a:t>
            </a:fld>
            <a:endParaRPr lang="en-GB"/>
          </a:p>
        </p:txBody>
      </p:sp>
      <p:sp>
        <p:nvSpPr>
          <p:cNvPr id="6" name="Footer Placeholder 5">
            <a:extLst>
              <a:ext uri="{FF2B5EF4-FFF2-40B4-BE49-F238E27FC236}">
                <a16:creationId xmlns:a16="http://schemas.microsoft.com/office/drawing/2014/main" id="{0647DE5F-360D-44E3-B2AD-9C0C9E2253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575E9E-46EA-46B7-B5EC-1FAABD06E2AB}"/>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752375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6D8B279-006E-45AE-9DF4-35CD375C41F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pic>
        <p:nvPicPr>
          <p:cNvPr id="12" name="Picture 11">
            <a:extLst>
              <a:ext uri="{FF2B5EF4-FFF2-40B4-BE49-F238E27FC236}">
                <a16:creationId xmlns:a16="http://schemas.microsoft.com/office/drawing/2014/main" id="{676482FF-5E57-49AE-9949-EC9D18A552B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77413" y="5803980"/>
            <a:ext cx="982312" cy="485699"/>
          </a:xfrm>
          <a:prstGeom prst="rect">
            <a:avLst/>
          </a:prstGeom>
        </p:spPr>
      </p:pic>
      <p:sp>
        <p:nvSpPr>
          <p:cNvPr id="2" name="Title Placeholder 1">
            <a:extLst>
              <a:ext uri="{FF2B5EF4-FFF2-40B4-BE49-F238E27FC236}">
                <a16:creationId xmlns:a16="http://schemas.microsoft.com/office/drawing/2014/main" id="{FDB02495-A369-4DE5-A8E8-FCE65F233CF8}"/>
              </a:ext>
            </a:extLst>
          </p:cNvPr>
          <p:cNvSpPr>
            <a:spLocks noGrp="1"/>
          </p:cNvSpPr>
          <p:nvPr>
            <p:ph type="title"/>
          </p:nvPr>
        </p:nvSpPr>
        <p:spPr>
          <a:xfrm>
            <a:off x="694705" y="365125"/>
            <a:ext cx="10635342"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E4BE7ED-C0A1-4E9D-A00C-6999EAB33095}"/>
              </a:ext>
            </a:extLst>
          </p:cNvPr>
          <p:cNvSpPr>
            <a:spLocks noGrp="1"/>
          </p:cNvSpPr>
          <p:nvPr>
            <p:ph type="body" idx="1"/>
          </p:nvPr>
        </p:nvSpPr>
        <p:spPr>
          <a:xfrm>
            <a:off x="718458" y="1813750"/>
            <a:ext cx="10670268" cy="39902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28E994A6-E6C9-4077-8907-747E4514C333}"/>
              </a:ext>
            </a:extLst>
          </p:cNvPr>
          <p:cNvSpPr>
            <a:spLocks noGrp="1"/>
          </p:cNvSpPr>
          <p:nvPr>
            <p:ph type="dt" sz="half" idx="2"/>
          </p:nvPr>
        </p:nvSpPr>
        <p:spPr>
          <a:xfrm>
            <a:off x="838200" y="6463225"/>
            <a:ext cx="2743200" cy="365125"/>
          </a:xfrm>
          <a:prstGeom prst="rect">
            <a:avLst/>
          </a:prstGeom>
        </p:spPr>
        <p:txBody>
          <a:bodyPr vert="horz" lIns="91440" tIns="45720" rIns="91440" bIns="45720" rtlCol="0" anchor="ctr"/>
          <a:lstStyle>
            <a:lvl1pPr algn="l">
              <a:defRPr sz="1100">
                <a:solidFill>
                  <a:schemeClr val="tx1">
                    <a:lumMod val="20000"/>
                    <a:lumOff val="80000"/>
                  </a:schemeClr>
                </a:solidFill>
              </a:defRPr>
            </a:lvl1pPr>
          </a:lstStyle>
          <a:p>
            <a:fld id="{E7B736C5-0A92-4502-AA74-B995BDCF208A}" type="datetimeFigureOut">
              <a:rPr lang="en-GB" smtClean="0"/>
              <a:pPr/>
              <a:t>24/03/2021</a:t>
            </a:fld>
            <a:endParaRPr lang="en-GB" sz="1100" dirty="0"/>
          </a:p>
        </p:txBody>
      </p:sp>
      <p:sp>
        <p:nvSpPr>
          <p:cNvPr id="5" name="Footer Placeholder 4">
            <a:extLst>
              <a:ext uri="{FF2B5EF4-FFF2-40B4-BE49-F238E27FC236}">
                <a16:creationId xmlns:a16="http://schemas.microsoft.com/office/drawing/2014/main" id="{9A9EEE4E-F268-4348-9641-5AD819CF922F}"/>
              </a:ext>
            </a:extLst>
          </p:cNvPr>
          <p:cNvSpPr>
            <a:spLocks noGrp="1"/>
          </p:cNvSpPr>
          <p:nvPr>
            <p:ph type="ftr" sz="quarter" idx="3"/>
          </p:nvPr>
        </p:nvSpPr>
        <p:spPr>
          <a:xfrm>
            <a:off x="4038600" y="6457289"/>
            <a:ext cx="4114800" cy="365125"/>
          </a:xfrm>
          <a:prstGeom prst="rect">
            <a:avLst/>
          </a:prstGeom>
        </p:spPr>
        <p:txBody>
          <a:bodyPr vert="horz" lIns="91440" tIns="45720" rIns="91440" bIns="45720" rtlCol="0" anchor="ctr"/>
          <a:lstStyle>
            <a:lvl1pPr algn="ctr">
              <a:defRPr sz="1100">
                <a:solidFill>
                  <a:schemeClr val="tx1">
                    <a:lumMod val="20000"/>
                    <a:lumOff val="80000"/>
                  </a:schemeClr>
                </a:solidFill>
              </a:defRPr>
            </a:lvl1pPr>
          </a:lstStyle>
          <a:p>
            <a:endParaRPr lang="en-GB" sz="1100" dirty="0"/>
          </a:p>
        </p:txBody>
      </p:sp>
      <p:sp>
        <p:nvSpPr>
          <p:cNvPr id="6" name="Slide Number Placeholder 5">
            <a:extLst>
              <a:ext uri="{FF2B5EF4-FFF2-40B4-BE49-F238E27FC236}">
                <a16:creationId xmlns:a16="http://schemas.microsoft.com/office/drawing/2014/main" id="{19FF2274-0980-4F9F-8131-07FE6DF6C569}"/>
              </a:ext>
            </a:extLst>
          </p:cNvPr>
          <p:cNvSpPr>
            <a:spLocks noGrp="1"/>
          </p:cNvSpPr>
          <p:nvPr>
            <p:ph type="sldNum" sz="quarter" idx="4"/>
          </p:nvPr>
        </p:nvSpPr>
        <p:spPr>
          <a:xfrm>
            <a:off x="8610600" y="6457288"/>
            <a:ext cx="2743200" cy="365125"/>
          </a:xfrm>
          <a:prstGeom prst="rect">
            <a:avLst/>
          </a:prstGeom>
        </p:spPr>
        <p:txBody>
          <a:bodyPr vert="horz" lIns="91440" tIns="45720" rIns="91440" bIns="45720" rtlCol="0" anchor="ctr"/>
          <a:lstStyle>
            <a:lvl1pPr algn="r">
              <a:defRPr sz="1200">
                <a:solidFill>
                  <a:schemeClr val="tx1">
                    <a:lumMod val="20000"/>
                    <a:lumOff val="80000"/>
                  </a:schemeClr>
                </a:solidFill>
              </a:defRPr>
            </a:lvl1pPr>
          </a:lstStyle>
          <a:p>
            <a:fld id="{24443D20-B41A-4E7F-B431-D4A85DE2CB5E}" type="slidenum">
              <a:rPr lang="en-GB" smtClean="0"/>
              <a:pPr/>
              <a:t>‹#›</a:t>
            </a:fld>
            <a:endParaRPr lang="en-GB" dirty="0">
              <a:solidFill>
                <a:schemeClr val="tx1">
                  <a:lumMod val="20000"/>
                  <a:lumOff val="80000"/>
                </a:schemeClr>
              </a:solidFill>
            </a:endParaRPr>
          </a:p>
        </p:txBody>
      </p:sp>
    </p:spTree>
    <p:extLst>
      <p:ext uri="{BB962C8B-B14F-4D97-AF65-F5344CB8AC3E}">
        <p14:creationId xmlns:p14="http://schemas.microsoft.com/office/powerpoint/2010/main" val="3823364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3817" userDrawn="1">
          <p15:clr>
            <a:srgbClr val="F26B43"/>
          </p15:clr>
        </p15:guide>
        <p15:guide id="3" orient="horz" pos="187" userDrawn="1">
          <p15:clr>
            <a:srgbClr val="F26B43"/>
          </p15:clr>
        </p15:guide>
        <p15:guide id="4" pos="234" userDrawn="1">
          <p15:clr>
            <a:srgbClr val="F26B43"/>
          </p15:clr>
        </p15:guide>
        <p15:guide id="5" pos="7174" userDrawn="1">
          <p15:clr>
            <a:srgbClr val="F26B43"/>
          </p15:clr>
        </p15:guide>
        <p15:guide id="6" pos="506" userDrawn="1">
          <p15:clr>
            <a:srgbClr val="F26B43"/>
          </p15:clr>
        </p15:guide>
        <p15:guide id="7" pos="100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F6548-8578-46DC-BEEF-D3F387794DCB}"/>
              </a:ext>
            </a:extLst>
          </p:cNvPr>
          <p:cNvSpPr>
            <a:spLocks noGrp="1"/>
          </p:cNvSpPr>
          <p:nvPr>
            <p:ph type="ctrTitle"/>
          </p:nvPr>
        </p:nvSpPr>
        <p:spPr>
          <a:xfrm>
            <a:off x="552450" y="1951470"/>
            <a:ext cx="10920845" cy="1960050"/>
          </a:xfrm>
        </p:spPr>
        <p:txBody>
          <a:bodyPr>
            <a:noAutofit/>
          </a:bodyPr>
          <a:lstStyle/>
          <a:p>
            <a:r>
              <a:rPr lang="en-GB" sz="2800" dirty="0" err="1">
                <a:effectLst/>
                <a:ea typeface="Calibri" panose="020F0502020204030204" pitchFamily="34" charset="0"/>
                <a:cs typeface="Calibri" panose="020F0502020204030204" pitchFamily="34" charset="0"/>
              </a:rPr>
              <a:t>Behre</a:t>
            </a:r>
            <a:r>
              <a:rPr lang="en-GB" sz="2800" dirty="0">
                <a:effectLst/>
                <a:ea typeface="Calibri" panose="020F0502020204030204" pitchFamily="34" charset="0"/>
                <a:cs typeface="Calibri" panose="020F0502020204030204" pitchFamily="34" charset="0"/>
              </a:rPr>
              <a:t>, HM et al </a:t>
            </a:r>
            <a:br>
              <a:rPr lang="en-GB" sz="2800" dirty="0">
                <a:effectLst/>
                <a:ea typeface="Calibri" panose="020F0502020204030204" pitchFamily="34" charset="0"/>
                <a:cs typeface="Calibri" panose="020F0502020204030204" pitchFamily="34" charset="0"/>
              </a:rPr>
            </a:br>
            <a:br>
              <a:rPr lang="en-GB" sz="2800" dirty="0">
                <a:effectLst/>
                <a:ea typeface="Calibri" panose="020F0502020204030204" pitchFamily="34" charset="0"/>
                <a:cs typeface="Calibri" panose="020F0502020204030204" pitchFamily="34" charset="0"/>
              </a:rPr>
            </a:br>
            <a:r>
              <a:rPr lang="en-GB" sz="2400" dirty="0">
                <a:effectLst/>
                <a:ea typeface="Calibri" panose="020F0502020204030204" pitchFamily="34" charset="0"/>
                <a:cs typeface="Calibri" panose="020F0502020204030204" pitchFamily="34" charset="0"/>
              </a:rPr>
              <a:t>A randomized, double-blind, placebo-controlled trial of testosterone gel on body composition and health-related quality-of-life in men with hypogonadal to low-normal levels of serum testosterone and symptoms of androgen deficiency over 6 months with 12 months open-label follow-up (The PADAM Study)</a:t>
            </a:r>
            <a:br>
              <a:rPr lang="en-GB" sz="2400" dirty="0">
                <a:effectLst/>
                <a:ea typeface="Calibri" panose="020F0502020204030204" pitchFamily="34" charset="0"/>
                <a:cs typeface="Calibri" panose="020F0502020204030204" pitchFamily="34" charset="0"/>
              </a:rPr>
            </a:br>
            <a:br>
              <a:rPr lang="en-GB" sz="2800" dirty="0">
                <a:effectLst/>
                <a:ea typeface="Calibri" panose="020F0502020204030204" pitchFamily="34" charset="0"/>
                <a:cs typeface="Calibri" panose="020F0502020204030204" pitchFamily="34" charset="0"/>
              </a:rPr>
            </a:br>
            <a:r>
              <a:rPr lang="en-GB" sz="2400" i="1" dirty="0">
                <a:effectLst/>
                <a:ea typeface="Calibri" panose="020F0502020204030204" pitchFamily="34" charset="0"/>
                <a:cs typeface="Calibri" panose="020F0502020204030204" pitchFamily="34" charset="0"/>
              </a:rPr>
              <a:t>The Aging Male, 2012; 15(4): 198–207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sz="3200" i="1" dirty="0"/>
          </a:p>
        </p:txBody>
      </p:sp>
      <p:sp>
        <p:nvSpPr>
          <p:cNvPr id="4" name="Subtitle 2">
            <a:extLst>
              <a:ext uri="{FF2B5EF4-FFF2-40B4-BE49-F238E27FC236}">
                <a16:creationId xmlns:a16="http://schemas.microsoft.com/office/drawing/2014/main" id="{AA75F787-039B-4C14-8933-B227907D4A98}"/>
              </a:ext>
            </a:extLst>
          </p:cNvPr>
          <p:cNvSpPr>
            <a:spLocks noGrp="1"/>
          </p:cNvSpPr>
          <p:nvPr>
            <p:ph type="subTitle" idx="1"/>
          </p:nvPr>
        </p:nvSpPr>
        <p:spPr>
          <a:xfrm>
            <a:off x="625186" y="3724132"/>
            <a:ext cx="8472487" cy="2481262"/>
          </a:xfrm>
        </p:spPr>
        <p:txBody>
          <a:bodyPr/>
          <a:lstStyle/>
          <a:p>
            <a:r>
              <a:rPr lang="en-GB" dirty="0"/>
              <a:t>Besins Healthcare</a:t>
            </a:r>
          </a:p>
          <a:p>
            <a:r>
              <a:rPr lang="en-GB" dirty="0"/>
              <a:t>Global Medical Affairs</a:t>
            </a:r>
          </a:p>
          <a:p>
            <a:r>
              <a:rPr lang="en-GB" dirty="0"/>
              <a:t>March 2021</a:t>
            </a:r>
          </a:p>
        </p:txBody>
      </p:sp>
    </p:spTree>
    <p:extLst>
      <p:ext uri="{BB962C8B-B14F-4D97-AF65-F5344CB8AC3E}">
        <p14:creationId xmlns:p14="http://schemas.microsoft.com/office/powerpoint/2010/main" val="3914737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9">
            <a:extLst>
              <a:ext uri="{FF2B5EF4-FFF2-40B4-BE49-F238E27FC236}">
                <a16:creationId xmlns:a16="http://schemas.microsoft.com/office/drawing/2014/main" id="{3CC8A049-64FB-46FE-8667-900A2747A0AF}"/>
              </a:ext>
            </a:extLst>
          </p:cNvPr>
          <p:cNvSpPr txBox="1">
            <a:spLocks/>
          </p:cNvSpPr>
          <p:nvPr/>
        </p:nvSpPr>
        <p:spPr>
          <a:xfrm>
            <a:off x="399257" y="359570"/>
            <a:ext cx="7991475" cy="573087"/>
          </a:xfrm>
          <a:prstGeom prst="rect">
            <a:avLst/>
          </a:prstGeom>
        </p:spPr>
        <p:txBody>
          <a:bodyPr vert="horz" lIns="93335" tIns="46674" rIns="93335" bIns="46674"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3200" b="1" dirty="0"/>
              <a:t>Safety Data – Adverse Events</a:t>
            </a:r>
          </a:p>
        </p:txBody>
      </p:sp>
      <p:sp>
        <p:nvSpPr>
          <p:cNvPr id="5" name="Text Box 4">
            <a:extLst>
              <a:ext uri="{FF2B5EF4-FFF2-40B4-BE49-F238E27FC236}">
                <a16:creationId xmlns:a16="http://schemas.microsoft.com/office/drawing/2014/main" id="{ADF9CC07-2B32-46DB-AEDD-CE56FD995805}"/>
              </a:ext>
            </a:extLst>
          </p:cNvPr>
          <p:cNvSpPr txBox="1">
            <a:spLocks noChangeArrowheads="1"/>
          </p:cNvSpPr>
          <p:nvPr/>
        </p:nvSpPr>
        <p:spPr bwMode="auto">
          <a:xfrm>
            <a:off x="1552575" y="5906699"/>
            <a:ext cx="82804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sz="1200" dirty="0" err="1">
                <a:latin typeface="+mn-lt"/>
                <a:ea typeface="Calibri" panose="020F0502020204030204" pitchFamily="34" charset="0"/>
                <a:cs typeface="Calibri" panose="020F0502020204030204" pitchFamily="34" charset="0"/>
              </a:rPr>
              <a:t>Behre</a:t>
            </a:r>
            <a:r>
              <a:rPr lang="en-GB" sz="1200" dirty="0">
                <a:latin typeface="+mn-lt"/>
                <a:ea typeface="Calibri" panose="020F0502020204030204" pitchFamily="34" charset="0"/>
                <a:cs typeface="Calibri" panose="020F0502020204030204" pitchFamily="34" charset="0"/>
              </a:rPr>
              <a:t>, HM et al. The Aging Male, 2012; 15(4): 198–207</a:t>
            </a:r>
            <a:endParaRPr lang="en-US" altLang="en-US" sz="1200" dirty="0">
              <a:latin typeface="+mn-lt"/>
            </a:endParaRPr>
          </a:p>
        </p:txBody>
      </p:sp>
      <p:sp>
        <p:nvSpPr>
          <p:cNvPr id="7" name="TextBox 6">
            <a:extLst>
              <a:ext uri="{FF2B5EF4-FFF2-40B4-BE49-F238E27FC236}">
                <a16:creationId xmlns:a16="http://schemas.microsoft.com/office/drawing/2014/main" id="{663CA52B-7596-476F-9BD6-B6223C2A09AC}"/>
              </a:ext>
            </a:extLst>
          </p:cNvPr>
          <p:cNvSpPr txBox="1"/>
          <p:nvPr/>
        </p:nvSpPr>
        <p:spPr>
          <a:xfrm>
            <a:off x="399257" y="1194736"/>
            <a:ext cx="10916443" cy="3970318"/>
          </a:xfrm>
          <a:prstGeom prst="rect">
            <a:avLst/>
          </a:prstGeom>
          <a:noFill/>
        </p:spPr>
        <p:txBody>
          <a:bodyPr wrap="square">
            <a:spAutoFit/>
          </a:bodyPr>
          <a:lstStyle/>
          <a:p>
            <a:pPr marL="285750" indent="-285750">
              <a:buFont typeface="Arial" panose="020B0604020202020204" pitchFamily="34" charset="0"/>
              <a:buChar char="•"/>
            </a:pPr>
            <a:r>
              <a:rPr lang="en-GB" dirty="0">
                <a:solidFill>
                  <a:schemeClr val="accent5"/>
                </a:solidFill>
              </a:rPr>
              <a:t>During the double-blind treatment phase, 10/183 (5.5%) and 12/179 (6.7%) patients in the testosterone and placebo groups, respectively, discontinued the study due to adverse events.</a:t>
            </a:r>
          </a:p>
          <a:p>
            <a:pPr marL="285750" indent="-285750">
              <a:buFont typeface="Arial" panose="020B0604020202020204" pitchFamily="34" charset="0"/>
              <a:buChar char="•"/>
            </a:pPr>
            <a:endParaRPr lang="en-GB" dirty="0">
              <a:solidFill>
                <a:schemeClr val="accent5"/>
              </a:solidFill>
            </a:endParaRPr>
          </a:p>
          <a:p>
            <a:pPr marL="285750" indent="-285750">
              <a:buFont typeface="Arial" panose="020B0604020202020204" pitchFamily="34" charset="0"/>
              <a:buChar char="•"/>
            </a:pPr>
            <a:r>
              <a:rPr lang="en-GB" dirty="0">
                <a:solidFill>
                  <a:schemeClr val="accent5"/>
                </a:solidFill>
              </a:rPr>
              <a:t>Adverse event profiles were similar in the groups receiving testosterone and placebo. </a:t>
            </a:r>
          </a:p>
          <a:p>
            <a:pPr marL="285750" indent="-285750">
              <a:buFont typeface="Arial" panose="020B0604020202020204" pitchFamily="34" charset="0"/>
              <a:buChar char="•"/>
            </a:pPr>
            <a:endParaRPr lang="en-GB" dirty="0">
              <a:solidFill>
                <a:schemeClr val="accent5"/>
              </a:solidFill>
            </a:endParaRPr>
          </a:p>
          <a:p>
            <a:pPr marL="285750" indent="-285750">
              <a:buFont typeface="Arial" panose="020B0604020202020204" pitchFamily="34" charset="0"/>
              <a:buChar char="•"/>
            </a:pPr>
            <a:r>
              <a:rPr lang="en-GB" dirty="0">
                <a:solidFill>
                  <a:schemeClr val="accent5"/>
                </a:solidFill>
              </a:rPr>
              <a:t>The number of patients experiencing one or more serious adverse events was 7/183 (3.8%) and 6/179 (3.4%) in testosterone and placebo groups, respectively. </a:t>
            </a:r>
          </a:p>
          <a:p>
            <a:pPr marL="285750" indent="-285750">
              <a:buFont typeface="Arial" panose="020B0604020202020204" pitchFamily="34" charset="0"/>
              <a:buChar char="•"/>
            </a:pPr>
            <a:endParaRPr lang="en-GB" dirty="0">
              <a:solidFill>
                <a:schemeClr val="accent5"/>
              </a:solidFill>
            </a:endParaRPr>
          </a:p>
          <a:p>
            <a:pPr marL="285750" indent="-285750">
              <a:buFont typeface="Arial" panose="020B0604020202020204" pitchFamily="34" charset="0"/>
              <a:buChar char="•"/>
            </a:pPr>
            <a:r>
              <a:rPr lang="en-GB" dirty="0">
                <a:solidFill>
                  <a:schemeClr val="accent5"/>
                </a:solidFill>
              </a:rPr>
              <a:t>Five patients experienced serious adverse events considered to be potentially related to the study medication (testosterone group).</a:t>
            </a:r>
          </a:p>
          <a:p>
            <a:pPr marL="285750" indent="-285750">
              <a:buFont typeface="Arial" panose="020B0604020202020204" pitchFamily="34" charset="0"/>
              <a:buChar char="•"/>
            </a:pPr>
            <a:endParaRPr lang="en-GB" dirty="0">
              <a:solidFill>
                <a:schemeClr val="accent5"/>
              </a:solidFill>
            </a:endParaRPr>
          </a:p>
          <a:p>
            <a:pPr marL="285750" indent="-285750">
              <a:buFont typeface="Arial" panose="020B0604020202020204" pitchFamily="34" charset="0"/>
              <a:buChar char="•"/>
            </a:pPr>
            <a:r>
              <a:rPr lang="en-GB" dirty="0">
                <a:solidFill>
                  <a:schemeClr val="accent5"/>
                </a:solidFill>
              </a:rPr>
              <a:t>One patient in the testosterone group died of coronary artery disease; this cause of death was not considered related to the study medication.</a:t>
            </a:r>
          </a:p>
        </p:txBody>
      </p:sp>
    </p:spTree>
    <p:extLst>
      <p:ext uri="{BB962C8B-B14F-4D97-AF65-F5344CB8AC3E}">
        <p14:creationId xmlns:p14="http://schemas.microsoft.com/office/powerpoint/2010/main" val="3029594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9">
            <a:extLst>
              <a:ext uri="{FF2B5EF4-FFF2-40B4-BE49-F238E27FC236}">
                <a16:creationId xmlns:a16="http://schemas.microsoft.com/office/drawing/2014/main" id="{3CC8A049-64FB-46FE-8667-900A2747A0AF}"/>
              </a:ext>
            </a:extLst>
          </p:cNvPr>
          <p:cNvSpPr txBox="1">
            <a:spLocks/>
          </p:cNvSpPr>
          <p:nvPr/>
        </p:nvSpPr>
        <p:spPr>
          <a:xfrm>
            <a:off x="399257" y="359570"/>
            <a:ext cx="7991475" cy="573087"/>
          </a:xfrm>
          <a:prstGeom prst="rect">
            <a:avLst/>
          </a:prstGeom>
        </p:spPr>
        <p:txBody>
          <a:bodyPr vert="horz" lIns="93335" tIns="46674" rIns="93335" bIns="46674"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3200" b="1" dirty="0"/>
              <a:t>Safety Data – Haematocrit</a:t>
            </a:r>
          </a:p>
        </p:txBody>
      </p:sp>
      <p:sp>
        <p:nvSpPr>
          <p:cNvPr id="5" name="Text Box 4">
            <a:extLst>
              <a:ext uri="{FF2B5EF4-FFF2-40B4-BE49-F238E27FC236}">
                <a16:creationId xmlns:a16="http://schemas.microsoft.com/office/drawing/2014/main" id="{ADF9CC07-2B32-46DB-AEDD-CE56FD995805}"/>
              </a:ext>
            </a:extLst>
          </p:cNvPr>
          <p:cNvSpPr txBox="1">
            <a:spLocks noChangeArrowheads="1"/>
          </p:cNvSpPr>
          <p:nvPr/>
        </p:nvSpPr>
        <p:spPr bwMode="auto">
          <a:xfrm>
            <a:off x="1552575" y="5906699"/>
            <a:ext cx="82804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sz="1200" dirty="0" err="1">
                <a:latin typeface="+mn-lt"/>
                <a:ea typeface="Calibri" panose="020F0502020204030204" pitchFamily="34" charset="0"/>
                <a:cs typeface="Calibri" panose="020F0502020204030204" pitchFamily="34" charset="0"/>
              </a:rPr>
              <a:t>Behre</a:t>
            </a:r>
            <a:r>
              <a:rPr lang="en-GB" sz="1200" dirty="0">
                <a:latin typeface="+mn-lt"/>
                <a:ea typeface="Calibri" panose="020F0502020204030204" pitchFamily="34" charset="0"/>
                <a:cs typeface="Calibri" panose="020F0502020204030204" pitchFamily="34" charset="0"/>
              </a:rPr>
              <a:t>, HM et al. The Aging Male, 2012; 15(4): 198–207</a:t>
            </a:r>
            <a:endParaRPr lang="en-US" altLang="en-US" sz="1200" dirty="0">
              <a:latin typeface="+mn-lt"/>
            </a:endParaRPr>
          </a:p>
        </p:txBody>
      </p:sp>
      <p:sp>
        <p:nvSpPr>
          <p:cNvPr id="7" name="TextBox 6">
            <a:extLst>
              <a:ext uri="{FF2B5EF4-FFF2-40B4-BE49-F238E27FC236}">
                <a16:creationId xmlns:a16="http://schemas.microsoft.com/office/drawing/2014/main" id="{663CA52B-7596-476F-9BD6-B6223C2A09AC}"/>
              </a:ext>
            </a:extLst>
          </p:cNvPr>
          <p:cNvSpPr txBox="1"/>
          <p:nvPr/>
        </p:nvSpPr>
        <p:spPr>
          <a:xfrm>
            <a:off x="399257" y="1388352"/>
            <a:ext cx="10916443" cy="2031325"/>
          </a:xfrm>
          <a:prstGeom prst="rect">
            <a:avLst/>
          </a:prstGeom>
          <a:noFill/>
        </p:spPr>
        <p:txBody>
          <a:bodyPr wrap="square">
            <a:spAutoFit/>
          </a:bodyPr>
          <a:lstStyle/>
          <a:p>
            <a:pPr marL="285750" indent="-285750">
              <a:buFont typeface="Arial" panose="020B0604020202020204" pitchFamily="34" charset="0"/>
              <a:buChar char="•"/>
            </a:pPr>
            <a:r>
              <a:rPr lang="en-GB" dirty="0">
                <a:solidFill>
                  <a:schemeClr val="accent5"/>
                </a:solidFill>
              </a:rPr>
              <a:t>The number of patients in the testosterone group that discontinued the study due to increased haematocrit (&gt;54%) during the first 6 months of treatment was 2/183 (1.1%). </a:t>
            </a:r>
          </a:p>
          <a:p>
            <a:pPr marL="285750" indent="-285750">
              <a:buFont typeface="Arial" panose="020B0604020202020204" pitchFamily="34" charset="0"/>
              <a:buChar char="•"/>
            </a:pPr>
            <a:endParaRPr lang="en-GB" dirty="0">
              <a:solidFill>
                <a:schemeClr val="accent5"/>
              </a:solidFill>
            </a:endParaRPr>
          </a:p>
          <a:p>
            <a:pPr marL="285750" indent="-285750">
              <a:buFont typeface="Arial" panose="020B0604020202020204" pitchFamily="34" charset="0"/>
              <a:buChar char="•"/>
            </a:pPr>
            <a:r>
              <a:rPr lang="en-GB" dirty="0">
                <a:solidFill>
                  <a:schemeClr val="accent5"/>
                </a:solidFill>
              </a:rPr>
              <a:t>No patients in the placebo group discontinued due to an increased haematocrit.</a:t>
            </a:r>
          </a:p>
          <a:p>
            <a:pPr marL="285750" indent="-285750">
              <a:buFont typeface="Arial" panose="020B0604020202020204" pitchFamily="34" charset="0"/>
              <a:buChar char="•"/>
            </a:pPr>
            <a:endParaRPr lang="en-GB" dirty="0">
              <a:solidFill>
                <a:schemeClr val="accent5"/>
              </a:solidFill>
            </a:endParaRPr>
          </a:p>
          <a:p>
            <a:pPr marL="285750" indent="-285750">
              <a:buFont typeface="Arial" panose="020B0604020202020204" pitchFamily="34" charset="0"/>
              <a:buChar char="•"/>
            </a:pPr>
            <a:r>
              <a:rPr lang="en-GB" dirty="0">
                <a:solidFill>
                  <a:schemeClr val="accent5"/>
                </a:solidFill>
              </a:rPr>
              <a:t>In the 12 months extension period 21/249 patients left the study because of elevations of the haematocrit.</a:t>
            </a:r>
          </a:p>
        </p:txBody>
      </p:sp>
    </p:spTree>
    <p:extLst>
      <p:ext uri="{BB962C8B-B14F-4D97-AF65-F5344CB8AC3E}">
        <p14:creationId xmlns:p14="http://schemas.microsoft.com/office/powerpoint/2010/main" val="760408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9">
            <a:extLst>
              <a:ext uri="{FF2B5EF4-FFF2-40B4-BE49-F238E27FC236}">
                <a16:creationId xmlns:a16="http://schemas.microsoft.com/office/drawing/2014/main" id="{3CC8A049-64FB-46FE-8667-900A2747A0AF}"/>
              </a:ext>
            </a:extLst>
          </p:cNvPr>
          <p:cNvSpPr txBox="1">
            <a:spLocks/>
          </p:cNvSpPr>
          <p:nvPr/>
        </p:nvSpPr>
        <p:spPr>
          <a:xfrm>
            <a:off x="399257" y="359570"/>
            <a:ext cx="7991475" cy="573087"/>
          </a:xfrm>
          <a:prstGeom prst="rect">
            <a:avLst/>
          </a:prstGeom>
        </p:spPr>
        <p:txBody>
          <a:bodyPr vert="horz" lIns="93335" tIns="46674" rIns="93335" bIns="46674"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3200" b="1" dirty="0"/>
              <a:t>Safety Data – Prostate</a:t>
            </a:r>
          </a:p>
        </p:txBody>
      </p:sp>
      <p:sp>
        <p:nvSpPr>
          <p:cNvPr id="5" name="Text Box 4">
            <a:extLst>
              <a:ext uri="{FF2B5EF4-FFF2-40B4-BE49-F238E27FC236}">
                <a16:creationId xmlns:a16="http://schemas.microsoft.com/office/drawing/2014/main" id="{ADF9CC07-2B32-46DB-AEDD-CE56FD995805}"/>
              </a:ext>
            </a:extLst>
          </p:cNvPr>
          <p:cNvSpPr txBox="1">
            <a:spLocks noChangeArrowheads="1"/>
          </p:cNvSpPr>
          <p:nvPr/>
        </p:nvSpPr>
        <p:spPr bwMode="auto">
          <a:xfrm>
            <a:off x="1552575" y="5906699"/>
            <a:ext cx="82804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sz="1200" dirty="0" err="1">
                <a:latin typeface="+mn-lt"/>
                <a:ea typeface="Calibri" panose="020F0502020204030204" pitchFamily="34" charset="0"/>
                <a:cs typeface="Calibri" panose="020F0502020204030204" pitchFamily="34" charset="0"/>
              </a:rPr>
              <a:t>Behre</a:t>
            </a:r>
            <a:r>
              <a:rPr lang="en-GB" sz="1200" dirty="0">
                <a:latin typeface="+mn-lt"/>
                <a:ea typeface="Calibri" panose="020F0502020204030204" pitchFamily="34" charset="0"/>
                <a:cs typeface="Calibri" panose="020F0502020204030204" pitchFamily="34" charset="0"/>
              </a:rPr>
              <a:t>, HM et al. The Aging Male, 2012; 15(4): 198–207</a:t>
            </a:r>
            <a:endParaRPr lang="en-US" altLang="en-US" sz="1200" dirty="0">
              <a:latin typeface="+mn-lt"/>
            </a:endParaRPr>
          </a:p>
        </p:txBody>
      </p:sp>
      <p:sp>
        <p:nvSpPr>
          <p:cNvPr id="7" name="TextBox 6">
            <a:extLst>
              <a:ext uri="{FF2B5EF4-FFF2-40B4-BE49-F238E27FC236}">
                <a16:creationId xmlns:a16="http://schemas.microsoft.com/office/drawing/2014/main" id="{663CA52B-7596-476F-9BD6-B6223C2A09AC}"/>
              </a:ext>
            </a:extLst>
          </p:cNvPr>
          <p:cNvSpPr txBox="1"/>
          <p:nvPr/>
        </p:nvSpPr>
        <p:spPr>
          <a:xfrm>
            <a:off x="399255" y="1124203"/>
            <a:ext cx="10916443" cy="2031325"/>
          </a:xfrm>
          <a:prstGeom prst="rect">
            <a:avLst/>
          </a:prstGeom>
          <a:noFill/>
        </p:spPr>
        <p:txBody>
          <a:bodyPr wrap="square">
            <a:spAutoFit/>
          </a:bodyPr>
          <a:lstStyle/>
          <a:p>
            <a:pPr marL="285750" indent="-285750">
              <a:buFont typeface="Arial" panose="020B0604020202020204" pitchFamily="34" charset="0"/>
              <a:buChar char="•"/>
            </a:pPr>
            <a:r>
              <a:rPr lang="en-GB" dirty="0">
                <a:solidFill>
                  <a:schemeClr val="accent5"/>
                </a:solidFill>
              </a:rPr>
              <a:t>Mean International Prostate Symptom Score (IPSS) at baseline and 6 months, respectively, were 7.1 and 6.4 in the testosterone group and 8.1 and 8.7 in the placebo group. </a:t>
            </a:r>
          </a:p>
          <a:p>
            <a:pPr marL="285750" indent="-285750">
              <a:buFont typeface="Arial" panose="020B0604020202020204" pitchFamily="34" charset="0"/>
              <a:buChar char="•"/>
            </a:pPr>
            <a:endParaRPr lang="en-GB" dirty="0">
              <a:solidFill>
                <a:schemeClr val="accent5"/>
              </a:solidFill>
            </a:endParaRPr>
          </a:p>
          <a:p>
            <a:pPr marL="285750" indent="-285750">
              <a:buFont typeface="Arial" panose="020B0604020202020204" pitchFamily="34" charset="0"/>
              <a:buChar char="•"/>
            </a:pPr>
            <a:r>
              <a:rPr lang="en-GB" dirty="0">
                <a:solidFill>
                  <a:schemeClr val="accent5"/>
                </a:solidFill>
              </a:rPr>
              <a:t>Subsequent treatment with testosterone gel until month 18 resulted in mean values of 6.1.</a:t>
            </a:r>
          </a:p>
          <a:p>
            <a:pPr marL="285750" indent="-285750">
              <a:buFont typeface="Arial" panose="020B0604020202020204" pitchFamily="34" charset="0"/>
              <a:buChar char="•"/>
            </a:pPr>
            <a:endParaRPr lang="en-GB" dirty="0">
              <a:solidFill>
                <a:schemeClr val="accent5"/>
              </a:solidFill>
            </a:endParaRPr>
          </a:p>
          <a:p>
            <a:pPr marL="285750" indent="-285750">
              <a:buFont typeface="Arial" panose="020B0604020202020204" pitchFamily="34" charset="0"/>
              <a:buChar char="•"/>
            </a:pPr>
            <a:r>
              <a:rPr lang="en-GB" dirty="0">
                <a:solidFill>
                  <a:schemeClr val="accent5"/>
                </a:solidFill>
              </a:rPr>
              <a:t>Abnormal digital rectal examinations at baseline and 6 months were reported in 14.4% and 9.8% of testosterone-treated patients, and 13.6% and 8.5% of patients in the placebo group. </a:t>
            </a:r>
          </a:p>
        </p:txBody>
      </p:sp>
      <p:sp>
        <p:nvSpPr>
          <p:cNvPr id="8" name="TextBox 7">
            <a:extLst>
              <a:ext uri="{FF2B5EF4-FFF2-40B4-BE49-F238E27FC236}">
                <a16:creationId xmlns:a16="http://schemas.microsoft.com/office/drawing/2014/main" id="{5E4698D8-5522-45C1-936E-2DAAAC8E13C6}"/>
              </a:ext>
            </a:extLst>
          </p:cNvPr>
          <p:cNvSpPr txBox="1"/>
          <p:nvPr/>
        </p:nvSpPr>
        <p:spPr>
          <a:xfrm>
            <a:off x="2153118" y="3290500"/>
            <a:ext cx="7408719" cy="276999"/>
          </a:xfrm>
          <a:prstGeom prst="rect">
            <a:avLst/>
          </a:prstGeom>
          <a:noFill/>
        </p:spPr>
        <p:txBody>
          <a:bodyPr wrap="square">
            <a:spAutoFit/>
          </a:bodyPr>
          <a:lstStyle/>
          <a:p>
            <a:r>
              <a:rPr lang="en-GB" sz="1200" b="1" dirty="0">
                <a:solidFill>
                  <a:schemeClr val="accent5"/>
                </a:solidFill>
              </a:rPr>
              <a:t>Discontinuations due to increases of serum PSA &gt;1 ng/mL and/or &gt;50% above value at screening</a:t>
            </a:r>
          </a:p>
        </p:txBody>
      </p:sp>
      <p:pic>
        <p:nvPicPr>
          <p:cNvPr id="10" name="Picture 9">
            <a:extLst>
              <a:ext uri="{FF2B5EF4-FFF2-40B4-BE49-F238E27FC236}">
                <a16:creationId xmlns:a16="http://schemas.microsoft.com/office/drawing/2014/main" id="{524F921D-5E90-4E54-8BFA-909C8ABA0D01}"/>
              </a:ext>
            </a:extLst>
          </p:cNvPr>
          <p:cNvPicPr>
            <a:picLocks noChangeAspect="1"/>
          </p:cNvPicPr>
          <p:nvPr/>
        </p:nvPicPr>
        <p:blipFill>
          <a:blip r:embed="rId3"/>
          <a:stretch>
            <a:fillRect/>
          </a:stretch>
        </p:blipFill>
        <p:spPr>
          <a:xfrm>
            <a:off x="1560836" y="3576611"/>
            <a:ext cx="8593282" cy="2195116"/>
          </a:xfrm>
          <a:prstGeom prst="rect">
            <a:avLst/>
          </a:prstGeom>
        </p:spPr>
      </p:pic>
    </p:spTree>
    <p:extLst>
      <p:ext uri="{BB962C8B-B14F-4D97-AF65-F5344CB8AC3E}">
        <p14:creationId xmlns:p14="http://schemas.microsoft.com/office/powerpoint/2010/main" val="943217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2162" name="Straight Connector 104">
            <a:extLst>
              <a:ext uri="{FF2B5EF4-FFF2-40B4-BE49-F238E27FC236}">
                <a16:creationId xmlns:a16="http://schemas.microsoft.com/office/drawing/2014/main" id="{08A04508-A137-4584-A9C7-B9AE046E896C}"/>
              </a:ext>
            </a:extLst>
          </p:cNvPr>
          <p:cNvCxnSpPr>
            <a:cxnSpLocks noChangeShapeType="1"/>
          </p:cNvCxnSpPr>
          <p:nvPr/>
        </p:nvCxnSpPr>
        <p:spPr bwMode="auto">
          <a:xfrm>
            <a:off x="6032356" y="1557339"/>
            <a:ext cx="431800" cy="1587"/>
          </a:xfrm>
          <a:prstGeom prst="line">
            <a:avLst/>
          </a:prstGeom>
          <a:noFill/>
          <a:ln w="38100" algn="ctr">
            <a:solidFill>
              <a:srgbClr val="979797"/>
            </a:solidFill>
            <a:round/>
            <a:headEnd/>
            <a:tailEnd/>
          </a:ln>
          <a:extLst>
            <a:ext uri="{909E8E84-426E-40DD-AFC4-6F175D3DCCD1}">
              <a14:hiddenFill xmlns:a14="http://schemas.microsoft.com/office/drawing/2010/main">
                <a:noFill/>
              </a14:hiddenFill>
            </a:ext>
          </a:extLst>
        </p:spPr>
      </p:cxnSp>
      <p:sp>
        <p:nvSpPr>
          <p:cNvPr id="92163" name="Title 109">
            <a:extLst>
              <a:ext uri="{FF2B5EF4-FFF2-40B4-BE49-F238E27FC236}">
                <a16:creationId xmlns:a16="http://schemas.microsoft.com/office/drawing/2014/main" id="{BEE6F50C-5F48-4E44-AE06-8D155EDC0166}"/>
              </a:ext>
            </a:extLst>
          </p:cNvPr>
          <p:cNvSpPr>
            <a:spLocks noGrp="1"/>
          </p:cNvSpPr>
          <p:nvPr>
            <p:ph type="title" idx="4294967295"/>
          </p:nvPr>
        </p:nvSpPr>
        <p:spPr>
          <a:xfrm>
            <a:off x="399257" y="359570"/>
            <a:ext cx="7991475" cy="573087"/>
          </a:xfrm>
        </p:spPr>
        <p:txBody>
          <a:bodyPr vert="horz" lIns="93335" tIns="46674" rIns="93335" bIns="46674" rtlCol="0" anchor="t">
            <a:normAutofit/>
          </a:bodyPr>
          <a:lstStyle/>
          <a:p>
            <a:pPr eaLnBrk="1" hangingPunct="1"/>
            <a:r>
              <a:rPr lang="en-GB" altLang="en-US" sz="3200" b="1" dirty="0"/>
              <a:t>Safety Data – Mean PSA Levels</a:t>
            </a:r>
          </a:p>
        </p:txBody>
      </p:sp>
      <p:cxnSp>
        <p:nvCxnSpPr>
          <p:cNvPr id="92164" name="Straight Connector 103">
            <a:extLst>
              <a:ext uri="{FF2B5EF4-FFF2-40B4-BE49-F238E27FC236}">
                <a16:creationId xmlns:a16="http://schemas.microsoft.com/office/drawing/2014/main" id="{09C39F33-3CEA-47B4-A903-FBC7C4AFC037}"/>
              </a:ext>
            </a:extLst>
          </p:cNvPr>
          <p:cNvCxnSpPr>
            <a:cxnSpLocks noChangeShapeType="1"/>
          </p:cNvCxnSpPr>
          <p:nvPr/>
        </p:nvCxnSpPr>
        <p:spPr bwMode="auto">
          <a:xfrm>
            <a:off x="6222856" y="1995489"/>
            <a:ext cx="431800" cy="1587"/>
          </a:xfrm>
          <a:prstGeom prst="line">
            <a:avLst/>
          </a:prstGeom>
          <a:noFill/>
          <a:ln w="38100" algn="ctr">
            <a:solidFill>
              <a:srgbClr val="3E9282"/>
            </a:solidFill>
            <a:round/>
            <a:headEnd/>
            <a:tailEnd/>
          </a:ln>
          <a:extLst>
            <a:ext uri="{909E8E84-426E-40DD-AFC4-6F175D3DCCD1}">
              <a14:hiddenFill xmlns:a14="http://schemas.microsoft.com/office/drawing/2010/main">
                <a:noFill/>
              </a14:hiddenFill>
            </a:ext>
          </a:extLst>
        </p:spPr>
      </p:cxnSp>
      <p:sp>
        <p:nvSpPr>
          <p:cNvPr id="92165" name="Freeform 92">
            <a:extLst>
              <a:ext uri="{FF2B5EF4-FFF2-40B4-BE49-F238E27FC236}">
                <a16:creationId xmlns:a16="http://schemas.microsoft.com/office/drawing/2014/main" id="{E6171247-76F1-499C-B713-9A6E7D1F28B2}"/>
              </a:ext>
            </a:extLst>
          </p:cNvPr>
          <p:cNvSpPr>
            <a:spLocks noChangeArrowheads="1"/>
          </p:cNvSpPr>
          <p:nvPr/>
        </p:nvSpPr>
        <p:spPr bwMode="auto">
          <a:xfrm>
            <a:off x="2644632" y="2592388"/>
            <a:ext cx="5095875" cy="476250"/>
          </a:xfrm>
          <a:custGeom>
            <a:avLst/>
            <a:gdLst>
              <a:gd name="T0" fmla="*/ 0 w 5095875"/>
              <a:gd name="T1" fmla="*/ 476250 h 476250"/>
              <a:gd name="T2" fmla="*/ 1019175 w 5095875"/>
              <a:gd name="T3" fmla="*/ 371475 h 476250"/>
              <a:gd name="T4" fmla="*/ 2043113 w 5095875"/>
              <a:gd name="T5" fmla="*/ 200025 h 476250"/>
              <a:gd name="T6" fmla="*/ 3057526 w 5095875"/>
              <a:gd name="T7" fmla="*/ 142875 h 476250"/>
              <a:gd name="T8" fmla="*/ 4071938 w 5095875"/>
              <a:gd name="T9" fmla="*/ 52387 h 476250"/>
              <a:gd name="T10" fmla="*/ 5095875 w 5095875"/>
              <a:gd name="T11" fmla="*/ 0 h 476250"/>
              <a:gd name="T12" fmla="*/ 0 60000 65536"/>
              <a:gd name="T13" fmla="*/ 0 60000 65536"/>
              <a:gd name="T14" fmla="*/ 0 60000 65536"/>
              <a:gd name="T15" fmla="*/ 0 60000 65536"/>
              <a:gd name="T16" fmla="*/ 0 60000 65536"/>
              <a:gd name="T17" fmla="*/ 0 60000 65536"/>
              <a:gd name="T18" fmla="*/ 0 w 5095875"/>
              <a:gd name="T19" fmla="*/ 0 h 476250"/>
              <a:gd name="T20" fmla="*/ 5095875 w 5095875"/>
              <a:gd name="T21" fmla="*/ 476250 h 476250"/>
            </a:gdLst>
            <a:ahLst/>
            <a:cxnLst>
              <a:cxn ang="T12">
                <a:pos x="T0" y="T1"/>
              </a:cxn>
              <a:cxn ang="T13">
                <a:pos x="T2" y="T3"/>
              </a:cxn>
              <a:cxn ang="T14">
                <a:pos x="T4" y="T5"/>
              </a:cxn>
              <a:cxn ang="T15">
                <a:pos x="T6" y="T7"/>
              </a:cxn>
              <a:cxn ang="T16">
                <a:pos x="T8" y="T9"/>
              </a:cxn>
              <a:cxn ang="T17">
                <a:pos x="T10" y="T11"/>
              </a:cxn>
            </a:cxnLst>
            <a:rect l="T18" t="T19" r="T20" b="T21"/>
            <a:pathLst>
              <a:path w="5095875" h="476250">
                <a:moveTo>
                  <a:pt x="0" y="476250"/>
                </a:moveTo>
                <a:lnTo>
                  <a:pt x="1019175" y="371475"/>
                </a:lnTo>
                <a:lnTo>
                  <a:pt x="2043112" y="200025"/>
                </a:lnTo>
                <a:lnTo>
                  <a:pt x="3057525" y="142875"/>
                </a:lnTo>
                <a:lnTo>
                  <a:pt x="4071937" y="52387"/>
                </a:lnTo>
                <a:lnTo>
                  <a:pt x="5095875" y="0"/>
                </a:lnTo>
              </a:path>
            </a:pathLst>
          </a:custGeom>
          <a:noFill/>
          <a:ln w="38100" algn="ctr">
            <a:solidFill>
              <a:srgbClr val="3E9282"/>
            </a:solidFill>
            <a:round/>
            <a:headEnd/>
            <a:tailEnd/>
          </a:ln>
          <a:extLst>
            <a:ext uri="{909E8E84-426E-40DD-AFC4-6F175D3DCCD1}">
              <a14:hiddenFill xmlns:a14="http://schemas.microsoft.com/office/drawing/2010/main">
                <a:solidFill>
                  <a:srgbClr val="3E9282"/>
                </a:solidFill>
              </a14:hiddenFill>
            </a:ext>
          </a:extLst>
        </p:spPr>
        <p:txBody>
          <a:bodyPr/>
          <a:lstStyle/>
          <a:p>
            <a:endParaRPr lang="en-GB"/>
          </a:p>
        </p:txBody>
      </p:sp>
      <p:sp>
        <p:nvSpPr>
          <p:cNvPr id="92166" name="Rectangle 85">
            <a:extLst>
              <a:ext uri="{FF2B5EF4-FFF2-40B4-BE49-F238E27FC236}">
                <a16:creationId xmlns:a16="http://schemas.microsoft.com/office/drawing/2014/main" id="{08545110-C533-4B77-A038-CD66E98B0D17}"/>
              </a:ext>
            </a:extLst>
          </p:cNvPr>
          <p:cNvSpPr>
            <a:spLocks noChangeArrowheads="1"/>
          </p:cNvSpPr>
          <p:nvPr/>
        </p:nvSpPr>
        <p:spPr bwMode="auto">
          <a:xfrm>
            <a:off x="6670531" y="2597151"/>
            <a:ext cx="100012" cy="100013"/>
          </a:xfrm>
          <a:prstGeom prst="rect">
            <a:avLst/>
          </a:prstGeom>
          <a:solidFill>
            <a:srgbClr val="3E9282"/>
          </a:solidFill>
          <a:ln w="6350" algn="ctr">
            <a:solidFill>
              <a:schemeClr val="tx1"/>
            </a:solidFill>
            <a:round/>
            <a:headEnd/>
            <a:tailEnd/>
          </a:ln>
        </p:spPr>
        <p:txBody>
          <a:bodyPr/>
          <a:lstStyle>
            <a:lvl1pPr defTabSz="995363" eaLnBrk="0" hangingPunct="0">
              <a:defRPr>
                <a:solidFill>
                  <a:schemeClr val="tx1"/>
                </a:solidFill>
                <a:latin typeface="Verdana" panose="020B0604030504040204" pitchFamily="34" charset="0"/>
              </a:defRPr>
            </a:lvl1pPr>
            <a:lvl2pPr marL="742950" indent="-285750" defTabSz="995363" eaLnBrk="0" hangingPunct="0">
              <a:defRPr>
                <a:solidFill>
                  <a:schemeClr val="tx1"/>
                </a:solidFill>
                <a:latin typeface="Verdana" panose="020B0604030504040204" pitchFamily="34" charset="0"/>
              </a:defRPr>
            </a:lvl2pPr>
            <a:lvl3pPr marL="1143000" indent="-228600" defTabSz="995363" eaLnBrk="0" hangingPunct="0">
              <a:defRPr>
                <a:solidFill>
                  <a:schemeClr val="tx1"/>
                </a:solidFill>
                <a:latin typeface="Verdana" panose="020B0604030504040204" pitchFamily="34" charset="0"/>
              </a:defRPr>
            </a:lvl3pPr>
            <a:lvl4pPr marL="1600200" indent="-228600" defTabSz="995363" eaLnBrk="0" hangingPunct="0">
              <a:defRPr>
                <a:solidFill>
                  <a:schemeClr val="tx1"/>
                </a:solidFill>
                <a:latin typeface="Verdana" panose="020B0604030504040204" pitchFamily="34" charset="0"/>
              </a:defRPr>
            </a:lvl4pPr>
            <a:lvl5pPr marL="2057400" indent="-228600" defTabSz="995363" eaLnBrk="0" hangingPunct="0">
              <a:defRPr>
                <a:solidFill>
                  <a:schemeClr val="tx1"/>
                </a:solidFill>
                <a:latin typeface="Verdana" panose="020B0604030504040204" pitchFamily="34" charset="0"/>
              </a:defRPr>
            </a:lvl5pPr>
            <a:lvl6pPr marL="2514600" indent="-228600" defTabSz="995363" eaLnBrk="0" fontAlgn="base" hangingPunct="0">
              <a:spcBef>
                <a:spcPct val="0"/>
              </a:spcBef>
              <a:spcAft>
                <a:spcPct val="0"/>
              </a:spcAft>
              <a:defRPr>
                <a:solidFill>
                  <a:schemeClr val="tx1"/>
                </a:solidFill>
                <a:latin typeface="Verdana" panose="020B0604030504040204" pitchFamily="34" charset="0"/>
              </a:defRPr>
            </a:lvl6pPr>
            <a:lvl7pPr marL="2971800" indent="-228600" defTabSz="995363" eaLnBrk="0" fontAlgn="base" hangingPunct="0">
              <a:spcBef>
                <a:spcPct val="0"/>
              </a:spcBef>
              <a:spcAft>
                <a:spcPct val="0"/>
              </a:spcAft>
              <a:defRPr>
                <a:solidFill>
                  <a:schemeClr val="tx1"/>
                </a:solidFill>
                <a:latin typeface="Verdana" panose="020B0604030504040204" pitchFamily="34" charset="0"/>
              </a:defRPr>
            </a:lvl7pPr>
            <a:lvl8pPr marL="3429000" indent="-228600" defTabSz="995363" eaLnBrk="0" fontAlgn="base" hangingPunct="0">
              <a:spcBef>
                <a:spcPct val="0"/>
              </a:spcBef>
              <a:spcAft>
                <a:spcPct val="0"/>
              </a:spcAft>
              <a:defRPr>
                <a:solidFill>
                  <a:schemeClr val="tx1"/>
                </a:solidFill>
                <a:latin typeface="Verdana" panose="020B0604030504040204" pitchFamily="34" charset="0"/>
              </a:defRPr>
            </a:lvl8pPr>
            <a:lvl9pPr marL="3886200" indent="-228600" defTabSz="995363"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FR" altLang="en-US" sz="2100">
              <a:latin typeface="Arial Narrow" panose="020B0606020202030204" pitchFamily="34" charset="0"/>
              <a:ea typeface="MS PGothic" panose="020B0600070205080204" pitchFamily="34" charset="-128"/>
            </a:endParaRPr>
          </a:p>
        </p:txBody>
      </p:sp>
      <p:sp>
        <p:nvSpPr>
          <p:cNvPr id="92167" name="Freeform 90">
            <a:extLst>
              <a:ext uri="{FF2B5EF4-FFF2-40B4-BE49-F238E27FC236}">
                <a16:creationId xmlns:a16="http://schemas.microsoft.com/office/drawing/2014/main" id="{47937A23-571A-4D14-83FA-6E03725466D2}"/>
              </a:ext>
            </a:extLst>
          </p:cNvPr>
          <p:cNvSpPr>
            <a:spLocks noChangeArrowheads="1"/>
          </p:cNvSpPr>
          <p:nvPr/>
        </p:nvSpPr>
        <p:spPr bwMode="auto">
          <a:xfrm>
            <a:off x="4668693" y="2636838"/>
            <a:ext cx="3048000" cy="482600"/>
          </a:xfrm>
          <a:custGeom>
            <a:avLst/>
            <a:gdLst>
              <a:gd name="T0" fmla="*/ 0 w 3048000"/>
              <a:gd name="T1" fmla="*/ 482600 h 482600"/>
              <a:gd name="T2" fmla="*/ 1014413 w 3048000"/>
              <a:gd name="T3" fmla="*/ 225425 h 482600"/>
              <a:gd name="T4" fmla="*/ 2038350 w 3048000"/>
              <a:gd name="T5" fmla="*/ 0 h 482600"/>
              <a:gd name="T6" fmla="*/ 3048000 w 3048000"/>
              <a:gd name="T7" fmla="*/ 82550 h 482600"/>
              <a:gd name="T8" fmla="*/ 0 60000 65536"/>
              <a:gd name="T9" fmla="*/ 0 60000 65536"/>
              <a:gd name="T10" fmla="*/ 0 60000 65536"/>
              <a:gd name="T11" fmla="*/ 0 60000 65536"/>
              <a:gd name="T12" fmla="*/ 0 w 3048000"/>
              <a:gd name="T13" fmla="*/ 0 h 482600"/>
              <a:gd name="T14" fmla="*/ 3048000 w 3048000"/>
              <a:gd name="T15" fmla="*/ 482600 h 482600"/>
            </a:gdLst>
            <a:ahLst/>
            <a:cxnLst>
              <a:cxn ang="T8">
                <a:pos x="T0" y="T1"/>
              </a:cxn>
              <a:cxn ang="T9">
                <a:pos x="T2" y="T3"/>
              </a:cxn>
              <a:cxn ang="T10">
                <a:pos x="T4" y="T5"/>
              </a:cxn>
              <a:cxn ang="T11">
                <a:pos x="T6" y="T7"/>
              </a:cxn>
            </a:cxnLst>
            <a:rect l="T12" t="T13" r="T14" b="T15"/>
            <a:pathLst>
              <a:path w="3048000" h="482600">
                <a:moveTo>
                  <a:pt x="0" y="482600"/>
                </a:moveTo>
                <a:lnTo>
                  <a:pt x="1014413" y="225425"/>
                </a:lnTo>
                <a:lnTo>
                  <a:pt x="2038350" y="0"/>
                </a:lnTo>
                <a:lnTo>
                  <a:pt x="3048000" y="82550"/>
                </a:lnTo>
              </a:path>
            </a:pathLst>
          </a:custGeom>
          <a:noFill/>
          <a:ln w="38100" algn="ctr">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92168" name="Freeform 89">
            <a:extLst>
              <a:ext uri="{FF2B5EF4-FFF2-40B4-BE49-F238E27FC236}">
                <a16:creationId xmlns:a16="http://schemas.microsoft.com/office/drawing/2014/main" id="{76654051-0E99-4D2E-A632-6FAE70A72462}"/>
              </a:ext>
            </a:extLst>
          </p:cNvPr>
          <p:cNvSpPr>
            <a:spLocks noChangeArrowheads="1"/>
          </p:cNvSpPr>
          <p:nvPr/>
        </p:nvSpPr>
        <p:spPr bwMode="auto">
          <a:xfrm>
            <a:off x="2644631" y="2990850"/>
            <a:ext cx="2043112" cy="109538"/>
          </a:xfrm>
          <a:custGeom>
            <a:avLst/>
            <a:gdLst>
              <a:gd name="T0" fmla="*/ 0 w 2043112"/>
              <a:gd name="T1" fmla="*/ 0 h 109538"/>
              <a:gd name="T2" fmla="*/ 1019175 w 2043112"/>
              <a:gd name="T3" fmla="*/ 57150 h 109538"/>
              <a:gd name="T4" fmla="*/ 2043112 w 2043112"/>
              <a:gd name="T5" fmla="*/ 109538 h 109538"/>
              <a:gd name="T6" fmla="*/ 0 60000 65536"/>
              <a:gd name="T7" fmla="*/ 0 60000 65536"/>
              <a:gd name="T8" fmla="*/ 0 60000 65536"/>
              <a:gd name="T9" fmla="*/ 0 w 2043112"/>
              <a:gd name="T10" fmla="*/ 0 h 109538"/>
              <a:gd name="T11" fmla="*/ 2043112 w 2043112"/>
              <a:gd name="T12" fmla="*/ 109538 h 109538"/>
            </a:gdLst>
            <a:ahLst/>
            <a:cxnLst>
              <a:cxn ang="T6">
                <a:pos x="T0" y="T1"/>
              </a:cxn>
              <a:cxn ang="T7">
                <a:pos x="T2" y="T3"/>
              </a:cxn>
              <a:cxn ang="T8">
                <a:pos x="T4" y="T5"/>
              </a:cxn>
            </a:cxnLst>
            <a:rect l="T9" t="T10" r="T11" b="T12"/>
            <a:pathLst>
              <a:path w="2043112" h="109538">
                <a:moveTo>
                  <a:pt x="0" y="0"/>
                </a:moveTo>
                <a:lnTo>
                  <a:pt x="1019175" y="57150"/>
                </a:lnTo>
                <a:lnTo>
                  <a:pt x="2043112" y="109538"/>
                </a:lnTo>
              </a:path>
            </a:pathLst>
          </a:custGeom>
          <a:noFill/>
          <a:ln w="38100" algn="ctr">
            <a:solidFill>
              <a:srgbClr val="979797"/>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92169" name="Text Box 4">
            <a:extLst>
              <a:ext uri="{FF2B5EF4-FFF2-40B4-BE49-F238E27FC236}">
                <a16:creationId xmlns:a16="http://schemas.microsoft.com/office/drawing/2014/main" id="{16D927A5-5CEA-4AF0-9E67-0118543973AD}"/>
              </a:ext>
            </a:extLst>
          </p:cNvPr>
          <p:cNvSpPr txBox="1">
            <a:spLocks noChangeArrowheads="1"/>
          </p:cNvSpPr>
          <p:nvPr/>
        </p:nvSpPr>
        <p:spPr bwMode="auto">
          <a:xfrm rot="16200000">
            <a:off x="1258466" y="3245436"/>
            <a:ext cx="14229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GB" altLang="en-US" sz="1600" b="1" dirty="0">
                <a:solidFill>
                  <a:schemeClr val="accent5"/>
                </a:solidFill>
                <a:latin typeface="+mn-lt"/>
                <a:ea typeface="MS PGothic" panose="020B0600070205080204" pitchFamily="34" charset="-128"/>
              </a:rPr>
              <a:t>PSA (ng/ml)</a:t>
            </a:r>
          </a:p>
        </p:txBody>
      </p:sp>
      <p:sp>
        <p:nvSpPr>
          <p:cNvPr id="92170" name="Text Box 10">
            <a:extLst>
              <a:ext uri="{FF2B5EF4-FFF2-40B4-BE49-F238E27FC236}">
                <a16:creationId xmlns:a16="http://schemas.microsoft.com/office/drawing/2014/main" id="{AA22A24A-2336-4E68-8760-2E6E3F9B3C9F}"/>
              </a:ext>
            </a:extLst>
          </p:cNvPr>
          <p:cNvSpPr txBox="1">
            <a:spLocks noChangeArrowheads="1"/>
          </p:cNvSpPr>
          <p:nvPr/>
        </p:nvSpPr>
        <p:spPr bwMode="auto">
          <a:xfrm>
            <a:off x="4525818" y="4905375"/>
            <a:ext cx="3127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tabLst>
                <a:tab pos="1563688" algn="ctr"/>
                <a:tab pos="4703763" algn="ctr"/>
              </a:tabLst>
              <a:defRPr>
                <a:solidFill>
                  <a:schemeClr val="tx1"/>
                </a:solidFill>
                <a:latin typeface="Verdana" panose="020B0604030504040204" pitchFamily="34" charset="0"/>
              </a:defRPr>
            </a:lvl1pPr>
            <a:lvl2pPr marL="742950" indent="-285750" eaLnBrk="0" hangingPunct="0">
              <a:tabLst>
                <a:tab pos="1563688" algn="ctr"/>
                <a:tab pos="4703763" algn="ctr"/>
              </a:tabLst>
              <a:defRPr>
                <a:solidFill>
                  <a:schemeClr val="tx1"/>
                </a:solidFill>
                <a:latin typeface="Verdana" panose="020B0604030504040204" pitchFamily="34" charset="0"/>
              </a:defRPr>
            </a:lvl2pPr>
            <a:lvl3pPr marL="1143000" indent="-228600" eaLnBrk="0" hangingPunct="0">
              <a:tabLst>
                <a:tab pos="1563688" algn="ctr"/>
                <a:tab pos="4703763" algn="ctr"/>
              </a:tabLst>
              <a:defRPr>
                <a:solidFill>
                  <a:schemeClr val="tx1"/>
                </a:solidFill>
                <a:latin typeface="Verdana" panose="020B0604030504040204" pitchFamily="34" charset="0"/>
              </a:defRPr>
            </a:lvl3pPr>
            <a:lvl4pPr marL="1600200" indent="-228600" eaLnBrk="0" hangingPunct="0">
              <a:tabLst>
                <a:tab pos="1563688" algn="ctr"/>
                <a:tab pos="4703763" algn="ctr"/>
              </a:tabLst>
              <a:defRPr>
                <a:solidFill>
                  <a:schemeClr val="tx1"/>
                </a:solidFill>
                <a:latin typeface="Verdana" panose="020B0604030504040204" pitchFamily="34" charset="0"/>
              </a:defRPr>
            </a:lvl4pPr>
            <a:lvl5pPr marL="2057400" indent="-228600" eaLnBrk="0" hangingPunct="0">
              <a:tabLst>
                <a:tab pos="1563688" algn="ctr"/>
                <a:tab pos="4703763" algn="ctr"/>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9pPr>
          </a:lstStyle>
          <a:p>
            <a:pPr algn="ctr"/>
            <a:r>
              <a:rPr lang="en-GB" altLang="en-US" sz="1600" dirty="0">
                <a:solidFill>
                  <a:schemeClr val="accent5"/>
                </a:solidFill>
                <a:latin typeface="+mn-lt"/>
                <a:ea typeface="MS PGothic" panose="020B0600070205080204" pitchFamily="34" charset="-128"/>
              </a:rPr>
              <a:t>6</a:t>
            </a:r>
          </a:p>
        </p:txBody>
      </p:sp>
      <p:sp>
        <p:nvSpPr>
          <p:cNvPr id="92171" name="Text Box 11">
            <a:extLst>
              <a:ext uri="{FF2B5EF4-FFF2-40B4-BE49-F238E27FC236}">
                <a16:creationId xmlns:a16="http://schemas.microsoft.com/office/drawing/2014/main" id="{E37D0FE7-9FAD-4785-8339-2784281E1484}"/>
              </a:ext>
            </a:extLst>
          </p:cNvPr>
          <p:cNvSpPr txBox="1">
            <a:spLocks noChangeArrowheads="1"/>
          </p:cNvSpPr>
          <p:nvPr/>
        </p:nvSpPr>
        <p:spPr bwMode="auto">
          <a:xfrm>
            <a:off x="6545596" y="4918075"/>
            <a:ext cx="3609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tabLst>
                <a:tab pos="1563688" algn="ctr"/>
                <a:tab pos="4703763" algn="ctr"/>
              </a:tabLst>
              <a:defRPr>
                <a:solidFill>
                  <a:schemeClr val="tx1"/>
                </a:solidFill>
                <a:latin typeface="Verdana" panose="020B0604030504040204" pitchFamily="34" charset="0"/>
              </a:defRPr>
            </a:lvl1pPr>
            <a:lvl2pPr marL="742950" indent="-285750" eaLnBrk="0" hangingPunct="0">
              <a:tabLst>
                <a:tab pos="1563688" algn="ctr"/>
                <a:tab pos="4703763" algn="ctr"/>
              </a:tabLst>
              <a:defRPr>
                <a:solidFill>
                  <a:schemeClr val="tx1"/>
                </a:solidFill>
                <a:latin typeface="Verdana" panose="020B0604030504040204" pitchFamily="34" charset="0"/>
              </a:defRPr>
            </a:lvl2pPr>
            <a:lvl3pPr marL="1143000" indent="-228600" eaLnBrk="0" hangingPunct="0">
              <a:tabLst>
                <a:tab pos="1563688" algn="ctr"/>
                <a:tab pos="4703763" algn="ctr"/>
              </a:tabLst>
              <a:defRPr>
                <a:solidFill>
                  <a:schemeClr val="tx1"/>
                </a:solidFill>
                <a:latin typeface="Verdana" panose="020B0604030504040204" pitchFamily="34" charset="0"/>
              </a:defRPr>
            </a:lvl3pPr>
            <a:lvl4pPr marL="1600200" indent="-228600" eaLnBrk="0" hangingPunct="0">
              <a:tabLst>
                <a:tab pos="1563688" algn="ctr"/>
                <a:tab pos="4703763" algn="ctr"/>
              </a:tabLst>
              <a:defRPr>
                <a:solidFill>
                  <a:schemeClr val="tx1"/>
                </a:solidFill>
                <a:latin typeface="Verdana" panose="020B0604030504040204" pitchFamily="34" charset="0"/>
              </a:defRPr>
            </a:lvl4pPr>
            <a:lvl5pPr marL="2057400" indent="-228600" eaLnBrk="0" hangingPunct="0">
              <a:tabLst>
                <a:tab pos="1563688" algn="ctr"/>
                <a:tab pos="4703763" algn="ctr"/>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9pPr>
          </a:lstStyle>
          <a:p>
            <a:pPr algn="ctr"/>
            <a:r>
              <a:rPr lang="en-GB" altLang="en-US" sz="1600">
                <a:solidFill>
                  <a:schemeClr val="accent5"/>
                </a:solidFill>
                <a:latin typeface="+mn-lt"/>
                <a:ea typeface="MS PGothic" panose="020B0600070205080204" pitchFamily="34" charset="-128"/>
              </a:rPr>
              <a:t>12</a:t>
            </a:r>
          </a:p>
        </p:txBody>
      </p:sp>
      <p:sp>
        <p:nvSpPr>
          <p:cNvPr id="16" name="Line 50">
            <a:extLst>
              <a:ext uri="{FF2B5EF4-FFF2-40B4-BE49-F238E27FC236}">
                <a16:creationId xmlns:a16="http://schemas.microsoft.com/office/drawing/2014/main" id="{ECE287DA-1B21-4B26-BDD8-BF68C21C1E15}"/>
              </a:ext>
            </a:extLst>
          </p:cNvPr>
          <p:cNvSpPr>
            <a:spLocks noChangeShapeType="1"/>
          </p:cNvSpPr>
          <p:nvPr/>
        </p:nvSpPr>
        <p:spPr bwMode="auto">
          <a:xfrm flipV="1">
            <a:off x="5714857" y="4864101"/>
            <a:ext cx="1587" cy="53975"/>
          </a:xfrm>
          <a:prstGeom prst="line">
            <a:avLst/>
          </a:prstGeom>
          <a:noFill/>
          <a:ln w="19050">
            <a:solidFill>
              <a:schemeClr val="tx1"/>
            </a:solidFill>
            <a:round/>
            <a:headEnd/>
            <a:tailEnd/>
          </a:ln>
        </p:spPr>
        <p:txBody>
          <a:bodyPr/>
          <a:lstStyle/>
          <a:p>
            <a:pPr>
              <a:defRPr/>
            </a:pPr>
            <a:endParaRPr lang="en-GB" sz="1600">
              <a:ea typeface="ＭＳ Ｐゴシック" pitchFamily="34" charset="-128"/>
            </a:endParaRPr>
          </a:p>
        </p:txBody>
      </p:sp>
      <p:sp>
        <p:nvSpPr>
          <p:cNvPr id="17" name="Line 47">
            <a:extLst>
              <a:ext uri="{FF2B5EF4-FFF2-40B4-BE49-F238E27FC236}">
                <a16:creationId xmlns:a16="http://schemas.microsoft.com/office/drawing/2014/main" id="{3F05C8E3-2F84-4A8A-9EF4-62F85ED1AAA8}"/>
              </a:ext>
            </a:extLst>
          </p:cNvPr>
          <p:cNvSpPr>
            <a:spLocks noChangeShapeType="1"/>
          </p:cNvSpPr>
          <p:nvPr/>
        </p:nvSpPr>
        <p:spPr bwMode="auto">
          <a:xfrm>
            <a:off x="2647807" y="4864100"/>
            <a:ext cx="5089525" cy="1588"/>
          </a:xfrm>
          <a:prstGeom prst="line">
            <a:avLst/>
          </a:prstGeom>
          <a:noFill/>
          <a:ln w="19050">
            <a:solidFill>
              <a:schemeClr val="tx1"/>
            </a:solidFill>
            <a:round/>
            <a:headEnd/>
            <a:tailEnd/>
          </a:ln>
        </p:spPr>
        <p:txBody>
          <a:bodyPr/>
          <a:lstStyle/>
          <a:p>
            <a:pPr>
              <a:defRPr/>
            </a:pPr>
            <a:endParaRPr lang="en-GB" sz="1600">
              <a:ea typeface="ＭＳ Ｐゴシック" pitchFamily="34" charset="-128"/>
            </a:endParaRPr>
          </a:p>
        </p:txBody>
      </p:sp>
      <p:grpSp>
        <p:nvGrpSpPr>
          <p:cNvPr id="92174" name="Group 69">
            <a:extLst>
              <a:ext uri="{FF2B5EF4-FFF2-40B4-BE49-F238E27FC236}">
                <a16:creationId xmlns:a16="http://schemas.microsoft.com/office/drawing/2014/main" id="{8DE38CF1-9C80-4D13-B45A-51E983F06F20}"/>
              </a:ext>
            </a:extLst>
          </p:cNvPr>
          <p:cNvGrpSpPr>
            <a:grpSpLocks/>
          </p:cNvGrpSpPr>
          <p:nvPr/>
        </p:nvGrpSpPr>
        <p:grpSpPr bwMode="auto">
          <a:xfrm>
            <a:off x="2604944" y="1989139"/>
            <a:ext cx="2079625" cy="2928937"/>
            <a:chOff x="1582144" y="1628802"/>
            <a:chExt cx="2584435" cy="3427421"/>
          </a:xfrm>
        </p:grpSpPr>
        <p:sp>
          <p:nvSpPr>
            <p:cNvPr id="19" name="Line 36">
              <a:extLst>
                <a:ext uri="{FF2B5EF4-FFF2-40B4-BE49-F238E27FC236}">
                  <a16:creationId xmlns:a16="http://schemas.microsoft.com/office/drawing/2014/main" id="{A9A2AB2D-9647-4208-8053-D4A01D4A6E97}"/>
                </a:ext>
              </a:extLst>
            </p:cNvPr>
            <p:cNvSpPr>
              <a:spLocks noChangeShapeType="1"/>
            </p:cNvSpPr>
            <p:nvPr/>
          </p:nvSpPr>
          <p:spPr bwMode="auto">
            <a:xfrm>
              <a:off x="1633438" y="1628802"/>
              <a:ext cx="1973" cy="3364260"/>
            </a:xfrm>
            <a:prstGeom prst="line">
              <a:avLst/>
            </a:prstGeom>
            <a:noFill/>
            <a:ln w="19050">
              <a:solidFill>
                <a:schemeClr val="tx1"/>
              </a:solidFill>
              <a:round/>
              <a:headEnd/>
              <a:tailEnd/>
            </a:ln>
          </p:spPr>
          <p:txBody>
            <a:bodyPr/>
            <a:lstStyle/>
            <a:p>
              <a:pPr>
                <a:defRPr/>
              </a:pPr>
              <a:endParaRPr lang="en-GB" sz="1600">
                <a:ea typeface="ＭＳ Ｐゴシック" pitchFamily="34" charset="-128"/>
              </a:endParaRPr>
            </a:p>
          </p:txBody>
        </p:sp>
        <p:sp>
          <p:nvSpPr>
            <p:cNvPr id="20" name="Line 37">
              <a:extLst>
                <a:ext uri="{FF2B5EF4-FFF2-40B4-BE49-F238E27FC236}">
                  <a16:creationId xmlns:a16="http://schemas.microsoft.com/office/drawing/2014/main" id="{D63EBC49-7BF8-42E8-A9CA-85E0E776B4C7}"/>
                </a:ext>
              </a:extLst>
            </p:cNvPr>
            <p:cNvSpPr>
              <a:spLocks noChangeShapeType="1"/>
            </p:cNvSpPr>
            <p:nvPr/>
          </p:nvSpPr>
          <p:spPr bwMode="auto">
            <a:xfrm>
              <a:off x="1582144" y="4993062"/>
              <a:ext cx="51294" cy="1858"/>
            </a:xfrm>
            <a:prstGeom prst="line">
              <a:avLst/>
            </a:prstGeom>
            <a:noFill/>
            <a:ln w="19050">
              <a:solidFill>
                <a:schemeClr val="tx1"/>
              </a:solidFill>
              <a:round/>
              <a:headEnd/>
              <a:tailEnd/>
            </a:ln>
          </p:spPr>
          <p:txBody>
            <a:bodyPr/>
            <a:lstStyle/>
            <a:p>
              <a:pPr>
                <a:defRPr/>
              </a:pPr>
              <a:endParaRPr lang="en-GB" sz="1600">
                <a:ea typeface="ＭＳ Ｐゴシック" pitchFamily="34" charset="-128"/>
              </a:endParaRPr>
            </a:p>
          </p:txBody>
        </p:sp>
        <p:sp>
          <p:nvSpPr>
            <p:cNvPr id="21" name="Line 38">
              <a:extLst>
                <a:ext uri="{FF2B5EF4-FFF2-40B4-BE49-F238E27FC236}">
                  <a16:creationId xmlns:a16="http://schemas.microsoft.com/office/drawing/2014/main" id="{5678EB86-A71E-428C-9C59-3BE92DB8E698}"/>
                </a:ext>
              </a:extLst>
            </p:cNvPr>
            <p:cNvSpPr>
              <a:spLocks noChangeShapeType="1"/>
            </p:cNvSpPr>
            <p:nvPr/>
          </p:nvSpPr>
          <p:spPr bwMode="auto">
            <a:xfrm>
              <a:off x="1582144" y="4658679"/>
              <a:ext cx="51294" cy="1858"/>
            </a:xfrm>
            <a:prstGeom prst="line">
              <a:avLst/>
            </a:prstGeom>
            <a:noFill/>
            <a:ln w="19050">
              <a:solidFill>
                <a:schemeClr val="tx1"/>
              </a:solidFill>
              <a:round/>
              <a:headEnd/>
              <a:tailEnd/>
            </a:ln>
          </p:spPr>
          <p:txBody>
            <a:bodyPr/>
            <a:lstStyle/>
            <a:p>
              <a:pPr>
                <a:defRPr/>
              </a:pPr>
              <a:endParaRPr lang="en-GB" sz="1600">
                <a:ea typeface="ＭＳ Ｐゴシック" pitchFamily="34" charset="-128"/>
              </a:endParaRPr>
            </a:p>
          </p:txBody>
        </p:sp>
        <p:sp>
          <p:nvSpPr>
            <p:cNvPr id="22" name="Line 39">
              <a:extLst>
                <a:ext uri="{FF2B5EF4-FFF2-40B4-BE49-F238E27FC236}">
                  <a16:creationId xmlns:a16="http://schemas.microsoft.com/office/drawing/2014/main" id="{45A70507-C109-4812-90AE-4A504AC719DD}"/>
                </a:ext>
              </a:extLst>
            </p:cNvPr>
            <p:cNvSpPr>
              <a:spLocks noChangeShapeType="1"/>
            </p:cNvSpPr>
            <p:nvPr/>
          </p:nvSpPr>
          <p:spPr bwMode="auto">
            <a:xfrm>
              <a:off x="1582144" y="4326155"/>
              <a:ext cx="51294" cy="1857"/>
            </a:xfrm>
            <a:prstGeom prst="line">
              <a:avLst/>
            </a:prstGeom>
            <a:noFill/>
            <a:ln w="19050">
              <a:solidFill>
                <a:schemeClr val="tx1"/>
              </a:solidFill>
              <a:round/>
              <a:headEnd/>
              <a:tailEnd/>
            </a:ln>
          </p:spPr>
          <p:txBody>
            <a:bodyPr/>
            <a:lstStyle/>
            <a:p>
              <a:pPr>
                <a:defRPr/>
              </a:pPr>
              <a:endParaRPr lang="en-GB" sz="1600">
                <a:ea typeface="ＭＳ Ｐゴシック" pitchFamily="34" charset="-128"/>
              </a:endParaRPr>
            </a:p>
          </p:txBody>
        </p:sp>
        <p:sp>
          <p:nvSpPr>
            <p:cNvPr id="23" name="Line 40">
              <a:extLst>
                <a:ext uri="{FF2B5EF4-FFF2-40B4-BE49-F238E27FC236}">
                  <a16:creationId xmlns:a16="http://schemas.microsoft.com/office/drawing/2014/main" id="{8D8C193D-1EB8-4C04-B395-4A94D7D55C2A}"/>
                </a:ext>
              </a:extLst>
            </p:cNvPr>
            <p:cNvSpPr>
              <a:spLocks noChangeShapeType="1"/>
            </p:cNvSpPr>
            <p:nvPr/>
          </p:nvSpPr>
          <p:spPr bwMode="auto">
            <a:xfrm>
              <a:off x="1582144" y="3982483"/>
              <a:ext cx="51294" cy="1858"/>
            </a:xfrm>
            <a:prstGeom prst="line">
              <a:avLst/>
            </a:prstGeom>
            <a:noFill/>
            <a:ln w="19050">
              <a:solidFill>
                <a:schemeClr val="tx1"/>
              </a:solidFill>
              <a:round/>
              <a:headEnd/>
              <a:tailEnd/>
            </a:ln>
          </p:spPr>
          <p:txBody>
            <a:bodyPr/>
            <a:lstStyle/>
            <a:p>
              <a:pPr>
                <a:defRPr/>
              </a:pPr>
              <a:endParaRPr lang="en-GB" sz="1600">
                <a:ea typeface="ＭＳ Ｐゴシック" pitchFamily="34" charset="-128"/>
              </a:endParaRPr>
            </a:p>
          </p:txBody>
        </p:sp>
        <p:sp>
          <p:nvSpPr>
            <p:cNvPr id="24" name="Line 41">
              <a:extLst>
                <a:ext uri="{FF2B5EF4-FFF2-40B4-BE49-F238E27FC236}">
                  <a16:creationId xmlns:a16="http://schemas.microsoft.com/office/drawing/2014/main" id="{9873CD97-D261-4C90-BB57-2F893F30E258}"/>
                </a:ext>
              </a:extLst>
            </p:cNvPr>
            <p:cNvSpPr>
              <a:spLocks noChangeShapeType="1"/>
            </p:cNvSpPr>
            <p:nvPr/>
          </p:nvSpPr>
          <p:spPr bwMode="auto">
            <a:xfrm>
              <a:off x="1582144" y="3648101"/>
              <a:ext cx="51294" cy="1858"/>
            </a:xfrm>
            <a:prstGeom prst="line">
              <a:avLst/>
            </a:prstGeom>
            <a:noFill/>
            <a:ln w="19050">
              <a:solidFill>
                <a:schemeClr val="tx1"/>
              </a:solidFill>
              <a:round/>
              <a:headEnd/>
              <a:tailEnd/>
            </a:ln>
          </p:spPr>
          <p:txBody>
            <a:bodyPr/>
            <a:lstStyle/>
            <a:p>
              <a:pPr>
                <a:defRPr/>
              </a:pPr>
              <a:endParaRPr lang="en-GB" sz="1600">
                <a:ea typeface="ＭＳ Ｐゴシック" pitchFamily="34" charset="-128"/>
              </a:endParaRPr>
            </a:p>
          </p:txBody>
        </p:sp>
        <p:sp>
          <p:nvSpPr>
            <p:cNvPr id="25" name="Line 42">
              <a:extLst>
                <a:ext uri="{FF2B5EF4-FFF2-40B4-BE49-F238E27FC236}">
                  <a16:creationId xmlns:a16="http://schemas.microsoft.com/office/drawing/2014/main" id="{81B1F4D8-0DC6-495F-BE90-D7574D9C1988}"/>
                </a:ext>
              </a:extLst>
            </p:cNvPr>
            <p:cNvSpPr>
              <a:spLocks noChangeShapeType="1"/>
            </p:cNvSpPr>
            <p:nvPr/>
          </p:nvSpPr>
          <p:spPr bwMode="auto">
            <a:xfrm>
              <a:off x="1582144" y="3310003"/>
              <a:ext cx="51294" cy="1858"/>
            </a:xfrm>
            <a:prstGeom prst="line">
              <a:avLst/>
            </a:prstGeom>
            <a:noFill/>
            <a:ln w="19050">
              <a:solidFill>
                <a:schemeClr val="tx1"/>
              </a:solidFill>
              <a:round/>
              <a:headEnd/>
              <a:tailEnd/>
            </a:ln>
          </p:spPr>
          <p:txBody>
            <a:bodyPr/>
            <a:lstStyle/>
            <a:p>
              <a:pPr>
                <a:defRPr/>
              </a:pPr>
              <a:endParaRPr lang="en-GB" sz="1600">
                <a:ea typeface="ＭＳ Ｐゴシック" pitchFamily="34" charset="-128"/>
              </a:endParaRPr>
            </a:p>
          </p:txBody>
        </p:sp>
        <p:sp>
          <p:nvSpPr>
            <p:cNvPr id="26" name="Line 43">
              <a:extLst>
                <a:ext uri="{FF2B5EF4-FFF2-40B4-BE49-F238E27FC236}">
                  <a16:creationId xmlns:a16="http://schemas.microsoft.com/office/drawing/2014/main" id="{1887FED2-44E9-4930-A3DF-2FFF65BF0C40}"/>
                </a:ext>
              </a:extLst>
            </p:cNvPr>
            <p:cNvSpPr>
              <a:spLocks noChangeShapeType="1"/>
            </p:cNvSpPr>
            <p:nvPr/>
          </p:nvSpPr>
          <p:spPr bwMode="auto">
            <a:xfrm>
              <a:off x="1582144" y="2637522"/>
              <a:ext cx="51294" cy="1858"/>
            </a:xfrm>
            <a:prstGeom prst="line">
              <a:avLst/>
            </a:prstGeom>
            <a:noFill/>
            <a:ln w="19050">
              <a:solidFill>
                <a:schemeClr val="tx1"/>
              </a:solidFill>
              <a:round/>
              <a:headEnd/>
              <a:tailEnd/>
            </a:ln>
          </p:spPr>
          <p:txBody>
            <a:bodyPr/>
            <a:lstStyle/>
            <a:p>
              <a:pPr>
                <a:defRPr/>
              </a:pPr>
              <a:endParaRPr lang="en-GB" sz="1600">
                <a:ea typeface="ＭＳ Ｐゴシック" pitchFamily="34" charset="-128"/>
              </a:endParaRPr>
            </a:p>
          </p:txBody>
        </p:sp>
        <p:sp>
          <p:nvSpPr>
            <p:cNvPr id="27" name="Line 44">
              <a:extLst>
                <a:ext uri="{FF2B5EF4-FFF2-40B4-BE49-F238E27FC236}">
                  <a16:creationId xmlns:a16="http://schemas.microsoft.com/office/drawing/2014/main" id="{4F7EDE5E-7718-45F2-88D2-A600109CF348}"/>
                </a:ext>
              </a:extLst>
            </p:cNvPr>
            <p:cNvSpPr>
              <a:spLocks noChangeShapeType="1"/>
            </p:cNvSpPr>
            <p:nvPr/>
          </p:nvSpPr>
          <p:spPr bwMode="auto">
            <a:xfrm>
              <a:off x="1582144" y="2310570"/>
              <a:ext cx="51294" cy="0"/>
            </a:xfrm>
            <a:prstGeom prst="line">
              <a:avLst/>
            </a:prstGeom>
            <a:noFill/>
            <a:ln w="19050">
              <a:solidFill>
                <a:schemeClr val="tx1"/>
              </a:solidFill>
              <a:round/>
              <a:headEnd/>
              <a:tailEnd/>
            </a:ln>
          </p:spPr>
          <p:txBody>
            <a:bodyPr/>
            <a:lstStyle/>
            <a:p>
              <a:pPr>
                <a:defRPr/>
              </a:pPr>
              <a:endParaRPr lang="en-GB" sz="1600">
                <a:ea typeface="ＭＳ Ｐゴシック" pitchFamily="34" charset="-128"/>
              </a:endParaRPr>
            </a:p>
          </p:txBody>
        </p:sp>
        <p:sp>
          <p:nvSpPr>
            <p:cNvPr id="28" name="Line 45">
              <a:extLst>
                <a:ext uri="{FF2B5EF4-FFF2-40B4-BE49-F238E27FC236}">
                  <a16:creationId xmlns:a16="http://schemas.microsoft.com/office/drawing/2014/main" id="{987E7F84-1920-4890-90C5-F3212A7E2762}"/>
                </a:ext>
              </a:extLst>
            </p:cNvPr>
            <p:cNvSpPr>
              <a:spLocks noChangeShapeType="1"/>
            </p:cNvSpPr>
            <p:nvPr/>
          </p:nvSpPr>
          <p:spPr bwMode="auto">
            <a:xfrm>
              <a:off x="1582144" y="1968757"/>
              <a:ext cx="51294" cy="1858"/>
            </a:xfrm>
            <a:prstGeom prst="line">
              <a:avLst/>
            </a:prstGeom>
            <a:noFill/>
            <a:ln w="19050">
              <a:solidFill>
                <a:schemeClr val="tx1"/>
              </a:solidFill>
              <a:round/>
              <a:headEnd/>
              <a:tailEnd/>
            </a:ln>
          </p:spPr>
          <p:txBody>
            <a:bodyPr/>
            <a:lstStyle/>
            <a:p>
              <a:pPr>
                <a:defRPr/>
              </a:pPr>
              <a:endParaRPr lang="en-GB" sz="1600">
                <a:ea typeface="ＭＳ Ｐゴシック" pitchFamily="34" charset="-128"/>
              </a:endParaRPr>
            </a:p>
          </p:txBody>
        </p:sp>
        <p:sp>
          <p:nvSpPr>
            <p:cNvPr id="29" name="Line 46">
              <a:extLst>
                <a:ext uri="{FF2B5EF4-FFF2-40B4-BE49-F238E27FC236}">
                  <a16:creationId xmlns:a16="http://schemas.microsoft.com/office/drawing/2014/main" id="{D39C589E-7327-47B8-85F1-9FCEF981D590}"/>
                </a:ext>
              </a:extLst>
            </p:cNvPr>
            <p:cNvSpPr>
              <a:spLocks noChangeShapeType="1"/>
            </p:cNvSpPr>
            <p:nvPr/>
          </p:nvSpPr>
          <p:spPr bwMode="auto">
            <a:xfrm>
              <a:off x="1582144" y="1628802"/>
              <a:ext cx="51294" cy="1857"/>
            </a:xfrm>
            <a:prstGeom prst="line">
              <a:avLst/>
            </a:prstGeom>
            <a:noFill/>
            <a:ln w="19050">
              <a:solidFill>
                <a:schemeClr val="tx1"/>
              </a:solidFill>
              <a:round/>
              <a:headEnd/>
              <a:tailEnd/>
            </a:ln>
          </p:spPr>
          <p:txBody>
            <a:bodyPr/>
            <a:lstStyle/>
            <a:p>
              <a:pPr>
                <a:defRPr/>
              </a:pPr>
              <a:endParaRPr lang="en-GB" sz="1600">
                <a:ea typeface="ＭＳ Ｐゴシック" pitchFamily="34" charset="-128"/>
              </a:endParaRPr>
            </a:p>
          </p:txBody>
        </p:sp>
        <p:sp>
          <p:nvSpPr>
            <p:cNvPr id="30" name="Line 48">
              <a:extLst>
                <a:ext uri="{FF2B5EF4-FFF2-40B4-BE49-F238E27FC236}">
                  <a16:creationId xmlns:a16="http://schemas.microsoft.com/office/drawing/2014/main" id="{A1423897-C355-4424-9E98-EBEA497A6D0A}"/>
                </a:ext>
              </a:extLst>
            </p:cNvPr>
            <p:cNvSpPr>
              <a:spLocks noChangeShapeType="1"/>
            </p:cNvSpPr>
            <p:nvPr/>
          </p:nvSpPr>
          <p:spPr bwMode="auto">
            <a:xfrm flipV="1">
              <a:off x="1633438" y="4993062"/>
              <a:ext cx="1973" cy="63161"/>
            </a:xfrm>
            <a:prstGeom prst="line">
              <a:avLst/>
            </a:prstGeom>
            <a:noFill/>
            <a:ln w="19050">
              <a:solidFill>
                <a:schemeClr val="tx1"/>
              </a:solidFill>
              <a:round/>
              <a:headEnd/>
              <a:tailEnd/>
            </a:ln>
          </p:spPr>
          <p:txBody>
            <a:bodyPr/>
            <a:lstStyle/>
            <a:p>
              <a:pPr>
                <a:defRPr/>
              </a:pPr>
              <a:endParaRPr lang="en-GB" sz="1600">
                <a:ea typeface="ＭＳ Ｐゴシック" pitchFamily="34" charset="-128"/>
              </a:endParaRPr>
            </a:p>
          </p:txBody>
        </p:sp>
        <p:sp>
          <p:nvSpPr>
            <p:cNvPr id="31" name="Line 43">
              <a:extLst>
                <a:ext uri="{FF2B5EF4-FFF2-40B4-BE49-F238E27FC236}">
                  <a16:creationId xmlns:a16="http://schemas.microsoft.com/office/drawing/2014/main" id="{0C5201AD-9981-4E28-9C60-274AF7CE83BE}"/>
                </a:ext>
              </a:extLst>
            </p:cNvPr>
            <p:cNvSpPr>
              <a:spLocks noChangeShapeType="1"/>
            </p:cNvSpPr>
            <p:nvPr/>
          </p:nvSpPr>
          <p:spPr bwMode="auto">
            <a:xfrm>
              <a:off x="1582144" y="2979336"/>
              <a:ext cx="51294" cy="1858"/>
            </a:xfrm>
            <a:prstGeom prst="line">
              <a:avLst/>
            </a:prstGeom>
            <a:noFill/>
            <a:ln w="19050">
              <a:solidFill>
                <a:schemeClr val="tx1"/>
              </a:solidFill>
              <a:round/>
              <a:headEnd/>
              <a:tailEnd/>
            </a:ln>
          </p:spPr>
          <p:txBody>
            <a:bodyPr/>
            <a:lstStyle/>
            <a:p>
              <a:pPr>
                <a:defRPr/>
              </a:pPr>
              <a:endParaRPr lang="en-GB" sz="1600">
                <a:ea typeface="ＭＳ Ｐゴシック" pitchFamily="34" charset="-128"/>
              </a:endParaRPr>
            </a:p>
          </p:txBody>
        </p:sp>
        <p:sp>
          <p:nvSpPr>
            <p:cNvPr id="32" name="Line 36">
              <a:extLst>
                <a:ext uri="{FF2B5EF4-FFF2-40B4-BE49-F238E27FC236}">
                  <a16:creationId xmlns:a16="http://schemas.microsoft.com/office/drawing/2014/main" id="{9B4782F1-286C-4CE5-8A20-D3A70D2620C9}"/>
                </a:ext>
              </a:extLst>
            </p:cNvPr>
            <p:cNvSpPr>
              <a:spLocks noChangeShapeType="1"/>
            </p:cNvSpPr>
            <p:nvPr/>
          </p:nvSpPr>
          <p:spPr bwMode="auto">
            <a:xfrm>
              <a:off x="4164607" y="1628802"/>
              <a:ext cx="1972" cy="3364260"/>
            </a:xfrm>
            <a:prstGeom prst="line">
              <a:avLst/>
            </a:prstGeom>
            <a:noFill/>
            <a:ln w="19050">
              <a:solidFill>
                <a:schemeClr val="tx1"/>
              </a:solidFill>
              <a:prstDash val="dash"/>
              <a:round/>
              <a:headEnd/>
              <a:tailEnd/>
            </a:ln>
          </p:spPr>
          <p:txBody>
            <a:bodyPr/>
            <a:lstStyle/>
            <a:p>
              <a:pPr>
                <a:defRPr/>
              </a:pPr>
              <a:endParaRPr lang="en-GB" sz="1600">
                <a:ea typeface="ＭＳ Ｐゴシック" pitchFamily="34" charset="-128"/>
              </a:endParaRPr>
            </a:p>
          </p:txBody>
        </p:sp>
      </p:grpSp>
      <p:sp>
        <p:nvSpPr>
          <p:cNvPr id="33" name="Line 50">
            <a:extLst>
              <a:ext uri="{FF2B5EF4-FFF2-40B4-BE49-F238E27FC236}">
                <a16:creationId xmlns:a16="http://schemas.microsoft.com/office/drawing/2014/main" id="{C93B5249-7D4A-481F-B8F9-BA6FE107A32F}"/>
              </a:ext>
            </a:extLst>
          </p:cNvPr>
          <p:cNvSpPr>
            <a:spLocks noChangeShapeType="1"/>
          </p:cNvSpPr>
          <p:nvPr/>
        </p:nvSpPr>
        <p:spPr bwMode="auto">
          <a:xfrm flipV="1">
            <a:off x="7735743" y="4864101"/>
            <a:ext cx="0" cy="53975"/>
          </a:xfrm>
          <a:prstGeom prst="line">
            <a:avLst/>
          </a:prstGeom>
          <a:noFill/>
          <a:ln w="19050">
            <a:solidFill>
              <a:schemeClr val="tx1"/>
            </a:solidFill>
            <a:round/>
            <a:headEnd/>
            <a:tailEnd/>
          </a:ln>
        </p:spPr>
        <p:txBody>
          <a:bodyPr/>
          <a:lstStyle/>
          <a:p>
            <a:pPr>
              <a:defRPr/>
            </a:pPr>
            <a:endParaRPr lang="en-GB" sz="1600">
              <a:ea typeface="ＭＳ Ｐゴシック" pitchFamily="34" charset="-128"/>
            </a:endParaRPr>
          </a:p>
        </p:txBody>
      </p:sp>
      <p:sp>
        <p:nvSpPr>
          <p:cNvPr id="92176" name="Rectangle 56">
            <a:extLst>
              <a:ext uri="{FF2B5EF4-FFF2-40B4-BE49-F238E27FC236}">
                <a16:creationId xmlns:a16="http://schemas.microsoft.com/office/drawing/2014/main" id="{7C5AB921-27CB-4CB0-86F9-9C479A448F34}"/>
              </a:ext>
            </a:extLst>
          </p:cNvPr>
          <p:cNvSpPr>
            <a:spLocks noChangeArrowheads="1"/>
          </p:cNvSpPr>
          <p:nvPr/>
        </p:nvSpPr>
        <p:spPr bwMode="auto">
          <a:xfrm>
            <a:off x="2243455" y="1866901"/>
            <a:ext cx="2805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r" eaLnBrk="1" hangingPunct="1"/>
            <a:r>
              <a:rPr lang="en-GB" altLang="en-US" sz="1600" dirty="0">
                <a:solidFill>
                  <a:srgbClr val="000000"/>
                </a:solidFill>
                <a:latin typeface="+mn-lt"/>
                <a:ea typeface="MS PGothic" panose="020B0600070205080204" pitchFamily="34" charset="-128"/>
              </a:rPr>
              <a:t>2.0</a:t>
            </a:r>
            <a:endParaRPr lang="en-GB" altLang="en-US" sz="1600" dirty="0">
              <a:latin typeface="+mn-lt"/>
              <a:ea typeface="MS PGothic" panose="020B0600070205080204" pitchFamily="34" charset="-128"/>
            </a:endParaRPr>
          </a:p>
        </p:txBody>
      </p:sp>
      <p:sp>
        <p:nvSpPr>
          <p:cNvPr id="92177" name="Text Box 26">
            <a:extLst>
              <a:ext uri="{FF2B5EF4-FFF2-40B4-BE49-F238E27FC236}">
                <a16:creationId xmlns:a16="http://schemas.microsoft.com/office/drawing/2014/main" id="{C0A2CBC0-ED9B-4336-BA5C-5DE0244E6BA0}"/>
              </a:ext>
            </a:extLst>
          </p:cNvPr>
          <p:cNvSpPr txBox="1">
            <a:spLocks noChangeArrowheads="1"/>
          </p:cNvSpPr>
          <p:nvPr/>
        </p:nvSpPr>
        <p:spPr bwMode="auto">
          <a:xfrm>
            <a:off x="6851506" y="1300036"/>
            <a:ext cx="39378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GB" altLang="en-US" sz="1400" b="1" dirty="0">
                <a:solidFill>
                  <a:schemeClr val="accent5"/>
                </a:solidFill>
                <a:latin typeface="+mn-lt"/>
                <a:ea typeface="MS PGothic" panose="020B0600070205080204" pitchFamily="34" charset="-128"/>
              </a:rPr>
              <a:t>Placebo/ </a:t>
            </a:r>
            <a:r>
              <a:rPr lang="en-US" altLang="en-US" sz="1400" b="1" dirty="0">
                <a:solidFill>
                  <a:schemeClr val="accent5"/>
                </a:solidFill>
                <a:latin typeface="+mn-lt"/>
                <a:ea typeface="MS PGothic" panose="020B0600070205080204" pitchFamily="34" charset="-128"/>
              </a:rPr>
              <a:t>testosterone gel following 6 months’ placebo</a:t>
            </a:r>
            <a:endParaRPr lang="en-GB" altLang="en-US" sz="1400" b="1" dirty="0">
              <a:solidFill>
                <a:schemeClr val="accent5"/>
              </a:solidFill>
              <a:latin typeface="+mn-lt"/>
              <a:ea typeface="MS PGothic" panose="020B0600070205080204" pitchFamily="34" charset="-128"/>
            </a:endParaRPr>
          </a:p>
        </p:txBody>
      </p:sp>
      <p:sp>
        <p:nvSpPr>
          <p:cNvPr id="92178" name="Rectangle 55">
            <a:extLst>
              <a:ext uri="{FF2B5EF4-FFF2-40B4-BE49-F238E27FC236}">
                <a16:creationId xmlns:a16="http://schemas.microsoft.com/office/drawing/2014/main" id="{032D64A9-38AA-4CB8-B09C-72AEFE3E1914}"/>
              </a:ext>
            </a:extLst>
          </p:cNvPr>
          <p:cNvSpPr>
            <a:spLocks noChangeArrowheads="1"/>
          </p:cNvSpPr>
          <p:nvPr/>
        </p:nvSpPr>
        <p:spPr bwMode="auto">
          <a:xfrm>
            <a:off x="5903768" y="1311276"/>
            <a:ext cx="5493470"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round/>
                <a:headEnd/>
                <a:tailEnd/>
              </a14:hiddenLine>
            </a:ext>
          </a:extLst>
        </p:spPr>
        <p:txBody>
          <a:bodyPr/>
          <a:lstStyle>
            <a:lvl1pPr defTabSz="995363" eaLnBrk="0" hangingPunct="0">
              <a:defRPr>
                <a:solidFill>
                  <a:schemeClr val="tx1"/>
                </a:solidFill>
                <a:latin typeface="Verdana" panose="020B0604030504040204" pitchFamily="34" charset="0"/>
              </a:defRPr>
            </a:lvl1pPr>
            <a:lvl2pPr marL="742950" indent="-285750" defTabSz="995363" eaLnBrk="0" hangingPunct="0">
              <a:defRPr>
                <a:solidFill>
                  <a:schemeClr val="tx1"/>
                </a:solidFill>
                <a:latin typeface="Verdana" panose="020B0604030504040204" pitchFamily="34" charset="0"/>
              </a:defRPr>
            </a:lvl2pPr>
            <a:lvl3pPr marL="1143000" indent="-228600" defTabSz="995363" eaLnBrk="0" hangingPunct="0">
              <a:defRPr>
                <a:solidFill>
                  <a:schemeClr val="tx1"/>
                </a:solidFill>
                <a:latin typeface="Verdana" panose="020B0604030504040204" pitchFamily="34" charset="0"/>
              </a:defRPr>
            </a:lvl3pPr>
            <a:lvl4pPr marL="1600200" indent="-228600" defTabSz="995363" eaLnBrk="0" hangingPunct="0">
              <a:defRPr>
                <a:solidFill>
                  <a:schemeClr val="tx1"/>
                </a:solidFill>
                <a:latin typeface="Verdana" panose="020B0604030504040204" pitchFamily="34" charset="0"/>
              </a:defRPr>
            </a:lvl4pPr>
            <a:lvl5pPr marL="2057400" indent="-228600" defTabSz="995363" eaLnBrk="0" hangingPunct="0">
              <a:defRPr>
                <a:solidFill>
                  <a:schemeClr val="tx1"/>
                </a:solidFill>
                <a:latin typeface="Verdana" panose="020B0604030504040204" pitchFamily="34" charset="0"/>
              </a:defRPr>
            </a:lvl5pPr>
            <a:lvl6pPr marL="2514600" indent="-228600" defTabSz="995363" eaLnBrk="0" fontAlgn="base" hangingPunct="0">
              <a:spcBef>
                <a:spcPct val="0"/>
              </a:spcBef>
              <a:spcAft>
                <a:spcPct val="0"/>
              </a:spcAft>
              <a:defRPr>
                <a:solidFill>
                  <a:schemeClr val="tx1"/>
                </a:solidFill>
                <a:latin typeface="Verdana" panose="020B0604030504040204" pitchFamily="34" charset="0"/>
              </a:defRPr>
            </a:lvl6pPr>
            <a:lvl7pPr marL="2971800" indent="-228600" defTabSz="995363" eaLnBrk="0" fontAlgn="base" hangingPunct="0">
              <a:spcBef>
                <a:spcPct val="0"/>
              </a:spcBef>
              <a:spcAft>
                <a:spcPct val="0"/>
              </a:spcAft>
              <a:defRPr>
                <a:solidFill>
                  <a:schemeClr val="tx1"/>
                </a:solidFill>
                <a:latin typeface="Verdana" panose="020B0604030504040204" pitchFamily="34" charset="0"/>
              </a:defRPr>
            </a:lvl7pPr>
            <a:lvl8pPr marL="3429000" indent="-228600" defTabSz="995363" eaLnBrk="0" fontAlgn="base" hangingPunct="0">
              <a:spcBef>
                <a:spcPct val="0"/>
              </a:spcBef>
              <a:spcAft>
                <a:spcPct val="0"/>
              </a:spcAft>
              <a:defRPr>
                <a:solidFill>
                  <a:schemeClr val="tx1"/>
                </a:solidFill>
                <a:latin typeface="Verdana" panose="020B0604030504040204" pitchFamily="34" charset="0"/>
              </a:defRPr>
            </a:lvl8pPr>
            <a:lvl9pPr marL="3886200" indent="-228600" defTabSz="995363"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BE" altLang="en-US" sz="2000" b="1">
              <a:latin typeface="Arial Narrow" panose="020B0606020202030204" pitchFamily="34" charset="0"/>
              <a:ea typeface="MS PGothic" panose="020B0600070205080204" pitchFamily="34" charset="-128"/>
            </a:endParaRPr>
          </a:p>
        </p:txBody>
      </p:sp>
      <p:sp>
        <p:nvSpPr>
          <p:cNvPr id="37" name="Text Box 26">
            <a:extLst>
              <a:ext uri="{FF2B5EF4-FFF2-40B4-BE49-F238E27FC236}">
                <a16:creationId xmlns:a16="http://schemas.microsoft.com/office/drawing/2014/main" id="{BE568B86-4F27-4CB0-85DC-8EE2F9FF78AB}"/>
              </a:ext>
            </a:extLst>
          </p:cNvPr>
          <p:cNvSpPr txBox="1">
            <a:spLocks noChangeArrowheads="1"/>
          </p:cNvSpPr>
          <p:nvPr/>
        </p:nvSpPr>
        <p:spPr bwMode="auto">
          <a:xfrm>
            <a:off x="7115032" y="1660525"/>
            <a:ext cx="184731" cy="338554"/>
          </a:xfrm>
          <a:prstGeom prst="rect">
            <a:avLst/>
          </a:prstGeom>
          <a:noFill/>
          <a:ln w="12700">
            <a:noFill/>
            <a:miter lim="800000"/>
            <a:headEnd/>
            <a:tailEnd/>
          </a:ln>
          <a:effectLst/>
        </p:spPr>
        <p:txBody>
          <a:bodyPr wrap="none">
            <a:spAutoFit/>
          </a:bodyPr>
          <a:lstStyle/>
          <a:p>
            <a:pPr eaLnBrk="0" hangingPunct="0">
              <a:defRPr/>
            </a:pPr>
            <a:endParaRPr lang="en-GB" sz="1600" b="1" dirty="0">
              <a:ea typeface="ＭＳ Ｐゴシック" pitchFamily="34" charset="-128"/>
            </a:endParaRPr>
          </a:p>
        </p:txBody>
      </p:sp>
      <p:sp>
        <p:nvSpPr>
          <p:cNvPr id="92180" name="Text Box 26">
            <a:extLst>
              <a:ext uri="{FF2B5EF4-FFF2-40B4-BE49-F238E27FC236}">
                <a16:creationId xmlns:a16="http://schemas.microsoft.com/office/drawing/2014/main" id="{EB914E48-8AE5-4802-AD13-73C6A5FB9C65}"/>
              </a:ext>
            </a:extLst>
          </p:cNvPr>
          <p:cNvSpPr txBox="1">
            <a:spLocks noChangeArrowheads="1"/>
          </p:cNvSpPr>
          <p:nvPr/>
        </p:nvSpPr>
        <p:spPr bwMode="auto">
          <a:xfrm>
            <a:off x="6856268" y="1845222"/>
            <a:ext cx="35917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400" b="1" dirty="0">
                <a:solidFill>
                  <a:schemeClr val="accent5"/>
                </a:solidFill>
                <a:latin typeface="+mn-lt"/>
                <a:ea typeface="MS PGothic" panose="020B0600070205080204" pitchFamily="34" charset="-128"/>
              </a:rPr>
              <a:t>Transdermal testosterone gel only</a:t>
            </a:r>
            <a:endParaRPr lang="en-GB" altLang="en-US" sz="1400" b="1" dirty="0">
              <a:solidFill>
                <a:schemeClr val="accent5"/>
              </a:solidFill>
              <a:latin typeface="+mn-lt"/>
              <a:ea typeface="MS PGothic" panose="020B0600070205080204" pitchFamily="34" charset="-128"/>
            </a:endParaRPr>
          </a:p>
        </p:txBody>
      </p:sp>
      <p:sp>
        <p:nvSpPr>
          <p:cNvPr id="92181" name="Rectangle 56">
            <a:extLst>
              <a:ext uri="{FF2B5EF4-FFF2-40B4-BE49-F238E27FC236}">
                <a16:creationId xmlns:a16="http://schemas.microsoft.com/office/drawing/2014/main" id="{6ACEE58B-26A7-4F88-90AE-319CCA4A3A44}"/>
              </a:ext>
            </a:extLst>
          </p:cNvPr>
          <p:cNvSpPr>
            <a:spLocks noChangeArrowheads="1"/>
          </p:cNvSpPr>
          <p:nvPr/>
        </p:nvSpPr>
        <p:spPr bwMode="auto">
          <a:xfrm>
            <a:off x="2299561" y="2154239"/>
            <a:ext cx="2244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r" eaLnBrk="1" hangingPunct="1"/>
            <a:r>
              <a:rPr lang="en-GB" altLang="en-US" sz="1600" dirty="0">
                <a:solidFill>
                  <a:srgbClr val="000000"/>
                </a:solidFill>
                <a:latin typeface="+mn-lt"/>
                <a:ea typeface="MS PGothic" panose="020B0600070205080204" pitchFamily="34" charset="-128"/>
              </a:rPr>
              <a:t>1.8</a:t>
            </a:r>
            <a:endParaRPr lang="en-GB" altLang="en-US" sz="1600" dirty="0">
              <a:latin typeface="+mn-lt"/>
              <a:ea typeface="MS PGothic" panose="020B0600070205080204" pitchFamily="34" charset="-128"/>
            </a:endParaRPr>
          </a:p>
        </p:txBody>
      </p:sp>
      <p:sp>
        <p:nvSpPr>
          <p:cNvPr id="92182" name="Rectangle 56">
            <a:extLst>
              <a:ext uri="{FF2B5EF4-FFF2-40B4-BE49-F238E27FC236}">
                <a16:creationId xmlns:a16="http://schemas.microsoft.com/office/drawing/2014/main" id="{58C559B7-5CF6-4844-915A-6070E163B713}"/>
              </a:ext>
            </a:extLst>
          </p:cNvPr>
          <p:cNvSpPr>
            <a:spLocks noChangeArrowheads="1"/>
          </p:cNvSpPr>
          <p:nvPr/>
        </p:nvSpPr>
        <p:spPr bwMode="auto">
          <a:xfrm>
            <a:off x="2297957" y="2447926"/>
            <a:ext cx="2260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r" eaLnBrk="1" hangingPunct="1"/>
            <a:r>
              <a:rPr lang="en-GB" altLang="en-US" sz="1600" dirty="0">
                <a:solidFill>
                  <a:srgbClr val="000000"/>
                </a:solidFill>
                <a:latin typeface="+mn-lt"/>
                <a:ea typeface="MS PGothic" panose="020B0600070205080204" pitchFamily="34" charset="-128"/>
              </a:rPr>
              <a:t>1.6</a:t>
            </a:r>
            <a:endParaRPr lang="en-GB" altLang="en-US" sz="1600" dirty="0">
              <a:latin typeface="+mn-lt"/>
              <a:ea typeface="MS PGothic" panose="020B0600070205080204" pitchFamily="34" charset="-128"/>
            </a:endParaRPr>
          </a:p>
        </p:txBody>
      </p:sp>
      <p:sp>
        <p:nvSpPr>
          <p:cNvPr id="92183" name="Rectangle 56">
            <a:extLst>
              <a:ext uri="{FF2B5EF4-FFF2-40B4-BE49-F238E27FC236}">
                <a16:creationId xmlns:a16="http://schemas.microsoft.com/office/drawing/2014/main" id="{D188A67E-9420-439C-B6E1-B09AA9BE0D59}"/>
              </a:ext>
            </a:extLst>
          </p:cNvPr>
          <p:cNvSpPr>
            <a:spLocks noChangeArrowheads="1"/>
          </p:cNvSpPr>
          <p:nvPr/>
        </p:nvSpPr>
        <p:spPr bwMode="auto">
          <a:xfrm>
            <a:off x="2302767" y="2725739"/>
            <a:ext cx="2212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r" eaLnBrk="1" hangingPunct="1"/>
            <a:r>
              <a:rPr lang="en-GB" altLang="en-US" sz="1600" dirty="0">
                <a:solidFill>
                  <a:srgbClr val="000000"/>
                </a:solidFill>
                <a:latin typeface="+mn-lt"/>
                <a:ea typeface="MS PGothic" panose="020B0600070205080204" pitchFamily="34" charset="-128"/>
              </a:rPr>
              <a:t>1.4</a:t>
            </a:r>
            <a:endParaRPr lang="en-GB" altLang="en-US" sz="1600" dirty="0">
              <a:latin typeface="+mn-lt"/>
              <a:ea typeface="MS PGothic" panose="020B0600070205080204" pitchFamily="34" charset="-128"/>
            </a:endParaRPr>
          </a:p>
        </p:txBody>
      </p:sp>
      <p:sp>
        <p:nvSpPr>
          <p:cNvPr id="92184" name="Rectangle 56">
            <a:extLst>
              <a:ext uri="{FF2B5EF4-FFF2-40B4-BE49-F238E27FC236}">
                <a16:creationId xmlns:a16="http://schemas.microsoft.com/office/drawing/2014/main" id="{FE1096EA-C5EC-42A6-A526-9CAE8679F4FC}"/>
              </a:ext>
            </a:extLst>
          </p:cNvPr>
          <p:cNvSpPr>
            <a:spLocks noChangeArrowheads="1"/>
          </p:cNvSpPr>
          <p:nvPr/>
        </p:nvSpPr>
        <p:spPr bwMode="auto">
          <a:xfrm>
            <a:off x="2310781" y="3021014"/>
            <a:ext cx="213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r" eaLnBrk="1" hangingPunct="1"/>
            <a:r>
              <a:rPr lang="en-GB" altLang="en-US" sz="1600" dirty="0">
                <a:solidFill>
                  <a:srgbClr val="000000"/>
                </a:solidFill>
                <a:latin typeface="+mn-lt"/>
                <a:ea typeface="MS PGothic" panose="020B0600070205080204" pitchFamily="34" charset="-128"/>
              </a:rPr>
              <a:t>1.2</a:t>
            </a:r>
            <a:endParaRPr lang="en-GB" altLang="en-US" sz="1600" dirty="0">
              <a:latin typeface="+mn-lt"/>
              <a:ea typeface="MS PGothic" panose="020B0600070205080204" pitchFamily="34" charset="-128"/>
            </a:endParaRPr>
          </a:p>
        </p:txBody>
      </p:sp>
      <p:sp>
        <p:nvSpPr>
          <p:cNvPr id="92185" name="Rectangle 56">
            <a:extLst>
              <a:ext uri="{FF2B5EF4-FFF2-40B4-BE49-F238E27FC236}">
                <a16:creationId xmlns:a16="http://schemas.microsoft.com/office/drawing/2014/main" id="{FE9A3FF6-B69B-45D1-95A1-03CDCCAD11A2}"/>
              </a:ext>
            </a:extLst>
          </p:cNvPr>
          <p:cNvSpPr>
            <a:spLocks noChangeArrowheads="1"/>
          </p:cNvSpPr>
          <p:nvPr/>
        </p:nvSpPr>
        <p:spPr bwMode="auto">
          <a:xfrm>
            <a:off x="2301163" y="3302001"/>
            <a:ext cx="22281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r" eaLnBrk="1" hangingPunct="1"/>
            <a:r>
              <a:rPr lang="en-GB" altLang="en-US" sz="1600">
                <a:solidFill>
                  <a:srgbClr val="000000"/>
                </a:solidFill>
                <a:latin typeface="+mn-lt"/>
                <a:ea typeface="MS PGothic" panose="020B0600070205080204" pitchFamily="34" charset="-128"/>
              </a:rPr>
              <a:t>1.0</a:t>
            </a:r>
            <a:endParaRPr lang="en-GB" altLang="en-US" sz="1600">
              <a:latin typeface="+mn-lt"/>
              <a:ea typeface="MS PGothic" panose="020B0600070205080204" pitchFamily="34" charset="-128"/>
            </a:endParaRPr>
          </a:p>
        </p:txBody>
      </p:sp>
      <p:sp>
        <p:nvSpPr>
          <p:cNvPr id="92186" name="Rectangle 56">
            <a:extLst>
              <a:ext uri="{FF2B5EF4-FFF2-40B4-BE49-F238E27FC236}">
                <a16:creationId xmlns:a16="http://schemas.microsoft.com/office/drawing/2014/main" id="{C89657B7-CEC2-449C-9EAB-03C988594B36}"/>
              </a:ext>
            </a:extLst>
          </p:cNvPr>
          <p:cNvSpPr>
            <a:spLocks noChangeArrowheads="1"/>
          </p:cNvSpPr>
          <p:nvPr/>
        </p:nvSpPr>
        <p:spPr bwMode="auto">
          <a:xfrm>
            <a:off x="2232234" y="3587751"/>
            <a:ext cx="29174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r" eaLnBrk="1" hangingPunct="1"/>
            <a:r>
              <a:rPr lang="en-GB" altLang="en-US" sz="1600">
                <a:solidFill>
                  <a:srgbClr val="000000"/>
                </a:solidFill>
                <a:latin typeface="+mn-lt"/>
                <a:ea typeface="MS PGothic" panose="020B0600070205080204" pitchFamily="34" charset="-128"/>
              </a:rPr>
              <a:t>0.8</a:t>
            </a:r>
            <a:endParaRPr lang="en-GB" altLang="en-US" sz="1600">
              <a:latin typeface="+mn-lt"/>
              <a:ea typeface="MS PGothic" panose="020B0600070205080204" pitchFamily="34" charset="-128"/>
            </a:endParaRPr>
          </a:p>
        </p:txBody>
      </p:sp>
      <p:sp>
        <p:nvSpPr>
          <p:cNvPr id="92187" name="Rectangle 56">
            <a:extLst>
              <a:ext uri="{FF2B5EF4-FFF2-40B4-BE49-F238E27FC236}">
                <a16:creationId xmlns:a16="http://schemas.microsoft.com/office/drawing/2014/main" id="{A470AC1A-729A-4922-AE21-808C2C58E96A}"/>
              </a:ext>
            </a:extLst>
          </p:cNvPr>
          <p:cNvSpPr>
            <a:spLocks noChangeArrowheads="1"/>
          </p:cNvSpPr>
          <p:nvPr/>
        </p:nvSpPr>
        <p:spPr bwMode="auto">
          <a:xfrm>
            <a:off x="2230631" y="3878264"/>
            <a:ext cx="2933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r" eaLnBrk="1" hangingPunct="1"/>
            <a:r>
              <a:rPr lang="en-GB" altLang="en-US" sz="1600">
                <a:solidFill>
                  <a:srgbClr val="000000"/>
                </a:solidFill>
                <a:latin typeface="+mn-lt"/>
                <a:ea typeface="MS PGothic" panose="020B0600070205080204" pitchFamily="34" charset="-128"/>
              </a:rPr>
              <a:t>0.6</a:t>
            </a:r>
            <a:endParaRPr lang="en-GB" altLang="en-US" sz="1600">
              <a:latin typeface="+mn-lt"/>
              <a:ea typeface="MS PGothic" panose="020B0600070205080204" pitchFamily="34" charset="-128"/>
            </a:endParaRPr>
          </a:p>
        </p:txBody>
      </p:sp>
      <p:sp>
        <p:nvSpPr>
          <p:cNvPr id="92188" name="Rectangle 56">
            <a:extLst>
              <a:ext uri="{FF2B5EF4-FFF2-40B4-BE49-F238E27FC236}">
                <a16:creationId xmlns:a16="http://schemas.microsoft.com/office/drawing/2014/main" id="{D09A7DA7-AC94-4DC8-A78A-D9A23279DF89}"/>
              </a:ext>
            </a:extLst>
          </p:cNvPr>
          <p:cNvSpPr>
            <a:spLocks noChangeArrowheads="1"/>
          </p:cNvSpPr>
          <p:nvPr/>
        </p:nvSpPr>
        <p:spPr bwMode="auto">
          <a:xfrm>
            <a:off x="2235440" y="4168776"/>
            <a:ext cx="2885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r" eaLnBrk="1" hangingPunct="1"/>
            <a:r>
              <a:rPr lang="en-GB" altLang="en-US" sz="1600">
                <a:solidFill>
                  <a:srgbClr val="000000"/>
                </a:solidFill>
                <a:latin typeface="+mn-lt"/>
                <a:ea typeface="MS PGothic" panose="020B0600070205080204" pitchFamily="34" charset="-128"/>
              </a:rPr>
              <a:t>0.4</a:t>
            </a:r>
            <a:endParaRPr lang="en-GB" altLang="en-US" sz="1600">
              <a:latin typeface="+mn-lt"/>
              <a:ea typeface="MS PGothic" panose="020B0600070205080204" pitchFamily="34" charset="-128"/>
            </a:endParaRPr>
          </a:p>
        </p:txBody>
      </p:sp>
      <p:sp>
        <p:nvSpPr>
          <p:cNvPr id="92189" name="Rectangle 56">
            <a:extLst>
              <a:ext uri="{FF2B5EF4-FFF2-40B4-BE49-F238E27FC236}">
                <a16:creationId xmlns:a16="http://schemas.microsoft.com/office/drawing/2014/main" id="{EEF23097-749A-4A94-836A-B55B3819CA0F}"/>
              </a:ext>
            </a:extLst>
          </p:cNvPr>
          <p:cNvSpPr>
            <a:spLocks noChangeArrowheads="1"/>
          </p:cNvSpPr>
          <p:nvPr/>
        </p:nvSpPr>
        <p:spPr bwMode="auto">
          <a:xfrm>
            <a:off x="2243455" y="4449764"/>
            <a:ext cx="2805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r" eaLnBrk="1" hangingPunct="1"/>
            <a:r>
              <a:rPr lang="en-GB" altLang="en-US" sz="1600">
                <a:solidFill>
                  <a:srgbClr val="000000"/>
                </a:solidFill>
                <a:latin typeface="+mn-lt"/>
                <a:ea typeface="MS PGothic" panose="020B0600070205080204" pitchFamily="34" charset="-128"/>
              </a:rPr>
              <a:t>0.2</a:t>
            </a:r>
            <a:endParaRPr lang="en-GB" altLang="en-US" sz="1600">
              <a:latin typeface="+mn-lt"/>
              <a:ea typeface="MS PGothic" panose="020B0600070205080204" pitchFamily="34" charset="-128"/>
            </a:endParaRPr>
          </a:p>
        </p:txBody>
      </p:sp>
      <p:sp>
        <p:nvSpPr>
          <p:cNvPr id="92190" name="Rectangle 56">
            <a:extLst>
              <a:ext uri="{FF2B5EF4-FFF2-40B4-BE49-F238E27FC236}">
                <a16:creationId xmlns:a16="http://schemas.microsoft.com/office/drawing/2014/main" id="{2027F7AB-610C-4DE6-A67E-DB2A1FECA05A}"/>
              </a:ext>
            </a:extLst>
          </p:cNvPr>
          <p:cNvSpPr>
            <a:spLocks noChangeArrowheads="1"/>
          </p:cNvSpPr>
          <p:nvPr/>
        </p:nvSpPr>
        <p:spPr bwMode="auto">
          <a:xfrm>
            <a:off x="2233837" y="4735514"/>
            <a:ext cx="29014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r" eaLnBrk="1" hangingPunct="1"/>
            <a:r>
              <a:rPr lang="en-GB" altLang="en-US" sz="1600" dirty="0">
                <a:solidFill>
                  <a:srgbClr val="000000"/>
                </a:solidFill>
                <a:latin typeface="+mn-lt"/>
                <a:ea typeface="MS PGothic" panose="020B0600070205080204" pitchFamily="34" charset="-128"/>
              </a:rPr>
              <a:t>0.0</a:t>
            </a:r>
            <a:endParaRPr lang="en-GB" altLang="en-US" sz="1600" dirty="0">
              <a:latin typeface="+mn-lt"/>
              <a:ea typeface="MS PGothic" panose="020B0600070205080204" pitchFamily="34" charset="-128"/>
            </a:endParaRPr>
          </a:p>
        </p:txBody>
      </p:sp>
      <p:sp>
        <p:nvSpPr>
          <p:cNvPr id="92191" name="Rectangle 76">
            <a:extLst>
              <a:ext uri="{FF2B5EF4-FFF2-40B4-BE49-F238E27FC236}">
                <a16:creationId xmlns:a16="http://schemas.microsoft.com/office/drawing/2014/main" id="{3C63F3B7-BABB-41B9-8214-AE02E67DB149}"/>
              </a:ext>
            </a:extLst>
          </p:cNvPr>
          <p:cNvSpPr>
            <a:spLocks noChangeArrowheads="1"/>
          </p:cNvSpPr>
          <p:nvPr/>
        </p:nvSpPr>
        <p:spPr bwMode="auto">
          <a:xfrm>
            <a:off x="4627418" y="2749551"/>
            <a:ext cx="101600" cy="100013"/>
          </a:xfrm>
          <a:prstGeom prst="rect">
            <a:avLst/>
          </a:prstGeom>
          <a:solidFill>
            <a:srgbClr val="3E9282"/>
          </a:solidFill>
          <a:ln w="6350" algn="ctr">
            <a:solidFill>
              <a:schemeClr val="tx1"/>
            </a:solidFill>
            <a:round/>
            <a:headEnd/>
            <a:tailEnd/>
          </a:ln>
        </p:spPr>
        <p:txBody>
          <a:bodyPr/>
          <a:lstStyle>
            <a:lvl1pPr defTabSz="995363" eaLnBrk="0" hangingPunct="0">
              <a:defRPr>
                <a:solidFill>
                  <a:schemeClr val="tx1"/>
                </a:solidFill>
                <a:latin typeface="Verdana" panose="020B0604030504040204" pitchFamily="34" charset="0"/>
              </a:defRPr>
            </a:lvl1pPr>
            <a:lvl2pPr marL="742950" indent="-285750" defTabSz="995363" eaLnBrk="0" hangingPunct="0">
              <a:defRPr>
                <a:solidFill>
                  <a:schemeClr val="tx1"/>
                </a:solidFill>
                <a:latin typeface="Verdana" panose="020B0604030504040204" pitchFamily="34" charset="0"/>
              </a:defRPr>
            </a:lvl2pPr>
            <a:lvl3pPr marL="1143000" indent="-228600" defTabSz="995363" eaLnBrk="0" hangingPunct="0">
              <a:defRPr>
                <a:solidFill>
                  <a:schemeClr val="tx1"/>
                </a:solidFill>
                <a:latin typeface="Verdana" panose="020B0604030504040204" pitchFamily="34" charset="0"/>
              </a:defRPr>
            </a:lvl3pPr>
            <a:lvl4pPr marL="1600200" indent="-228600" defTabSz="995363" eaLnBrk="0" hangingPunct="0">
              <a:defRPr>
                <a:solidFill>
                  <a:schemeClr val="tx1"/>
                </a:solidFill>
                <a:latin typeface="Verdana" panose="020B0604030504040204" pitchFamily="34" charset="0"/>
              </a:defRPr>
            </a:lvl4pPr>
            <a:lvl5pPr marL="2057400" indent="-228600" defTabSz="995363" eaLnBrk="0" hangingPunct="0">
              <a:defRPr>
                <a:solidFill>
                  <a:schemeClr val="tx1"/>
                </a:solidFill>
                <a:latin typeface="Verdana" panose="020B0604030504040204" pitchFamily="34" charset="0"/>
              </a:defRPr>
            </a:lvl5pPr>
            <a:lvl6pPr marL="2514600" indent="-228600" defTabSz="995363" eaLnBrk="0" fontAlgn="base" hangingPunct="0">
              <a:spcBef>
                <a:spcPct val="0"/>
              </a:spcBef>
              <a:spcAft>
                <a:spcPct val="0"/>
              </a:spcAft>
              <a:defRPr>
                <a:solidFill>
                  <a:schemeClr val="tx1"/>
                </a:solidFill>
                <a:latin typeface="Verdana" panose="020B0604030504040204" pitchFamily="34" charset="0"/>
              </a:defRPr>
            </a:lvl6pPr>
            <a:lvl7pPr marL="2971800" indent="-228600" defTabSz="995363" eaLnBrk="0" fontAlgn="base" hangingPunct="0">
              <a:spcBef>
                <a:spcPct val="0"/>
              </a:spcBef>
              <a:spcAft>
                <a:spcPct val="0"/>
              </a:spcAft>
              <a:defRPr>
                <a:solidFill>
                  <a:schemeClr val="tx1"/>
                </a:solidFill>
                <a:latin typeface="Verdana" panose="020B0604030504040204" pitchFamily="34" charset="0"/>
              </a:defRPr>
            </a:lvl7pPr>
            <a:lvl8pPr marL="3429000" indent="-228600" defTabSz="995363" eaLnBrk="0" fontAlgn="base" hangingPunct="0">
              <a:spcBef>
                <a:spcPct val="0"/>
              </a:spcBef>
              <a:spcAft>
                <a:spcPct val="0"/>
              </a:spcAft>
              <a:defRPr>
                <a:solidFill>
                  <a:schemeClr val="tx1"/>
                </a:solidFill>
                <a:latin typeface="Verdana" panose="020B0604030504040204" pitchFamily="34" charset="0"/>
              </a:defRPr>
            </a:lvl8pPr>
            <a:lvl9pPr marL="3886200" indent="-228600" defTabSz="995363"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FR" altLang="en-US" sz="2100">
              <a:latin typeface="Arial Narrow" panose="020B0606020202030204" pitchFamily="34" charset="0"/>
              <a:ea typeface="MS PGothic" panose="020B0600070205080204" pitchFamily="34" charset="-128"/>
            </a:endParaRPr>
          </a:p>
        </p:txBody>
      </p:sp>
      <p:sp>
        <p:nvSpPr>
          <p:cNvPr id="92192" name="Rectangle 77">
            <a:extLst>
              <a:ext uri="{FF2B5EF4-FFF2-40B4-BE49-F238E27FC236}">
                <a16:creationId xmlns:a16="http://schemas.microsoft.com/office/drawing/2014/main" id="{85D70689-5BB2-4541-9428-EFEAD1D83D24}"/>
              </a:ext>
            </a:extLst>
          </p:cNvPr>
          <p:cNvSpPr>
            <a:spLocks noChangeArrowheads="1"/>
          </p:cNvSpPr>
          <p:nvPr/>
        </p:nvSpPr>
        <p:spPr bwMode="auto">
          <a:xfrm>
            <a:off x="5651356" y="2687638"/>
            <a:ext cx="101600" cy="100012"/>
          </a:xfrm>
          <a:prstGeom prst="rect">
            <a:avLst/>
          </a:prstGeom>
          <a:solidFill>
            <a:srgbClr val="3E9282"/>
          </a:solidFill>
          <a:ln w="6350" algn="ctr">
            <a:solidFill>
              <a:schemeClr val="tx1"/>
            </a:solidFill>
            <a:round/>
            <a:headEnd/>
            <a:tailEnd/>
          </a:ln>
        </p:spPr>
        <p:txBody>
          <a:bodyPr/>
          <a:lstStyle>
            <a:lvl1pPr defTabSz="995363" eaLnBrk="0" hangingPunct="0">
              <a:defRPr>
                <a:solidFill>
                  <a:schemeClr val="tx1"/>
                </a:solidFill>
                <a:latin typeface="Verdana" panose="020B0604030504040204" pitchFamily="34" charset="0"/>
              </a:defRPr>
            </a:lvl1pPr>
            <a:lvl2pPr marL="742950" indent="-285750" defTabSz="995363" eaLnBrk="0" hangingPunct="0">
              <a:defRPr>
                <a:solidFill>
                  <a:schemeClr val="tx1"/>
                </a:solidFill>
                <a:latin typeface="Verdana" panose="020B0604030504040204" pitchFamily="34" charset="0"/>
              </a:defRPr>
            </a:lvl2pPr>
            <a:lvl3pPr marL="1143000" indent="-228600" defTabSz="995363" eaLnBrk="0" hangingPunct="0">
              <a:defRPr>
                <a:solidFill>
                  <a:schemeClr val="tx1"/>
                </a:solidFill>
                <a:latin typeface="Verdana" panose="020B0604030504040204" pitchFamily="34" charset="0"/>
              </a:defRPr>
            </a:lvl3pPr>
            <a:lvl4pPr marL="1600200" indent="-228600" defTabSz="995363" eaLnBrk="0" hangingPunct="0">
              <a:defRPr>
                <a:solidFill>
                  <a:schemeClr val="tx1"/>
                </a:solidFill>
                <a:latin typeface="Verdana" panose="020B0604030504040204" pitchFamily="34" charset="0"/>
              </a:defRPr>
            </a:lvl4pPr>
            <a:lvl5pPr marL="2057400" indent="-228600" defTabSz="995363" eaLnBrk="0" hangingPunct="0">
              <a:defRPr>
                <a:solidFill>
                  <a:schemeClr val="tx1"/>
                </a:solidFill>
                <a:latin typeface="Verdana" panose="020B0604030504040204" pitchFamily="34" charset="0"/>
              </a:defRPr>
            </a:lvl5pPr>
            <a:lvl6pPr marL="2514600" indent="-228600" defTabSz="995363" eaLnBrk="0" fontAlgn="base" hangingPunct="0">
              <a:spcBef>
                <a:spcPct val="0"/>
              </a:spcBef>
              <a:spcAft>
                <a:spcPct val="0"/>
              </a:spcAft>
              <a:defRPr>
                <a:solidFill>
                  <a:schemeClr val="tx1"/>
                </a:solidFill>
                <a:latin typeface="Verdana" panose="020B0604030504040204" pitchFamily="34" charset="0"/>
              </a:defRPr>
            </a:lvl6pPr>
            <a:lvl7pPr marL="2971800" indent="-228600" defTabSz="995363" eaLnBrk="0" fontAlgn="base" hangingPunct="0">
              <a:spcBef>
                <a:spcPct val="0"/>
              </a:spcBef>
              <a:spcAft>
                <a:spcPct val="0"/>
              </a:spcAft>
              <a:defRPr>
                <a:solidFill>
                  <a:schemeClr val="tx1"/>
                </a:solidFill>
                <a:latin typeface="Verdana" panose="020B0604030504040204" pitchFamily="34" charset="0"/>
              </a:defRPr>
            </a:lvl7pPr>
            <a:lvl8pPr marL="3429000" indent="-228600" defTabSz="995363" eaLnBrk="0" fontAlgn="base" hangingPunct="0">
              <a:spcBef>
                <a:spcPct val="0"/>
              </a:spcBef>
              <a:spcAft>
                <a:spcPct val="0"/>
              </a:spcAft>
              <a:defRPr>
                <a:solidFill>
                  <a:schemeClr val="tx1"/>
                </a:solidFill>
                <a:latin typeface="Verdana" panose="020B0604030504040204" pitchFamily="34" charset="0"/>
              </a:defRPr>
            </a:lvl8pPr>
            <a:lvl9pPr marL="3886200" indent="-228600" defTabSz="995363"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FR" altLang="en-US" sz="2100">
              <a:latin typeface="Arial Narrow" panose="020B0606020202030204" pitchFamily="34" charset="0"/>
              <a:ea typeface="MS PGothic" panose="020B0600070205080204" pitchFamily="34" charset="-128"/>
            </a:endParaRPr>
          </a:p>
        </p:txBody>
      </p:sp>
      <p:sp>
        <p:nvSpPr>
          <p:cNvPr id="51" name="Rectangle 50">
            <a:extLst>
              <a:ext uri="{FF2B5EF4-FFF2-40B4-BE49-F238E27FC236}">
                <a16:creationId xmlns:a16="http://schemas.microsoft.com/office/drawing/2014/main" id="{B03A9E61-D8FA-4C59-A65A-97563B52406C}"/>
              </a:ext>
            </a:extLst>
          </p:cNvPr>
          <p:cNvSpPr/>
          <p:nvPr/>
        </p:nvSpPr>
        <p:spPr bwMode="auto">
          <a:xfrm rot="18900000">
            <a:off x="4636943" y="3048001"/>
            <a:ext cx="101600" cy="100013"/>
          </a:xfrm>
          <a:prstGeom prst="rect">
            <a:avLst/>
          </a:prstGeom>
          <a:solidFill>
            <a:schemeClr val="accent6"/>
          </a:solidFill>
          <a:ln w="6350" cap="flat" cmpd="sng" algn="ctr">
            <a:solidFill>
              <a:schemeClr val="tx1"/>
            </a:solidFill>
            <a:prstDash val="solid"/>
            <a:round/>
            <a:headEnd type="none" w="med" len="med"/>
            <a:tailEnd type="none" w="med" len="med"/>
          </a:ln>
          <a:effectLst/>
        </p:spPr>
        <p:txBody>
          <a:bodyPr/>
          <a:lstStyle/>
          <a:p>
            <a:pPr defTabSz="995363">
              <a:defRPr/>
            </a:pPr>
            <a:endParaRPr lang="en-GB" sz="2100">
              <a:latin typeface="Arial Narrow" pitchFamily="34" charset="0"/>
              <a:ea typeface="ＭＳ Ｐゴシック" pitchFamily="34" charset="-128"/>
            </a:endParaRPr>
          </a:p>
        </p:txBody>
      </p:sp>
      <p:sp>
        <p:nvSpPr>
          <p:cNvPr id="92194" name="Rectangle 79">
            <a:extLst>
              <a:ext uri="{FF2B5EF4-FFF2-40B4-BE49-F238E27FC236}">
                <a16:creationId xmlns:a16="http://schemas.microsoft.com/office/drawing/2014/main" id="{2F0EE58E-F05C-4E1F-B676-BE028C527F61}"/>
              </a:ext>
            </a:extLst>
          </p:cNvPr>
          <p:cNvSpPr>
            <a:spLocks noChangeArrowheads="1"/>
          </p:cNvSpPr>
          <p:nvPr/>
        </p:nvSpPr>
        <p:spPr bwMode="auto">
          <a:xfrm rot="18900000">
            <a:off x="5651356" y="2801938"/>
            <a:ext cx="101600" cy="100012"/>
          </a:xfrm>
          <a:prstGeom prst="rect">
            <a:avLst/>
          </a:prstGeom>
          <a:solidFill>
            <a:schemeClr val="folHlink"/>
          </a:solidFill>
          <a:ln w="6350" algn="ctr">
            <a:solidFill>
              <a:schemeClr val="tx1"/>
            </a:solidFill>
            <a:round/>
            <a:headEnd/>
            <a:tailEnd/>
          </a:ln>
        </p:spPr>
        <p:txBody>
          <a:bodyPr/>
          <a:lstStyle>
            <a:lvl1pPr defTabSz="995363" eaLnBrk="0" hangingPunct="0">
              <a:defRPr>
                <a:solidFill>
                  <a:schemeClr val="tx1"/>
                </a:solidFill>
                <a:latin typeface="Verdana" panose="020B0604030504040204" pitchFamily="34" charset="0"/>
              </a:defRPr>
            </a:lvl1pPr>
            <a:lvl2pPr marL="742950" indent="-285750" defTabSz="995363" eaLnBrk="0" hangingPunct="0">
              <a:defRPr>
                <a:solidFill>
                  <a:schemeClr val="tx1"/>
                </a:solidFill>
                <a:latin typeface="Verdana" panose="020B0604030504040204" pitchFamily="34" charset="0"/>
              </a:defRPr>
            </a:lvl2pPr>
            <a:lvl3pPr marL="1143000" indent="-228600" defTabSz="995363" eaLnBrk="0" hangingPunct="0">
              <a:defRPr>
                <a:solidFill>
                  <a:schemeClr val="tx1"/>
                </a:solidFill>
                <a:latin typeface="Verdana" panose="020B0604030504040204" pitchFamily="34" charset="0"/>
              </a:defRPr>
            </a:lvl3pPr>
            <a:lvl4pPr marL="1600200" indent="-228600" defTabSz="995363" eaLnBrk="0" hangingPunct="0">
              <a:defRPr>
                <a:solidFill>
                  <a:schemeClr val="tx1"/>
                </a:solidFill>
                <a:latin typeface="Verdana" panose="020B0604030504040204" pitchFamily="34" charset="0"/>
              </a:defRPr>
            </a:lvl4pPr>
            <a:lvl5pPr marL="2057400" indent="-228600" defTabSz="995363" eaLnBrk="0" hangingPunct="0">
              <a:defRPr>
                <a:solidFill>
                  <a:schemeClr val="tx1"/>
                </a:solidFill>
                <a:latin typeface="Verdana" panose="020B0604030504040204" pitchFamily="34" charset="0"/>
              </a:defRPr>
            </a:lvl5pPr>
            <a:lvl6pPr marL="2514600" indent="-228600" defTabSz="995363" eaLnBrk="0" fontAlgn="base" hangingPunct="0">
              <a:spcBef>
                <a:spcPct val="0"/>
              </a:spcBef>
              <a:spcAft>
                <a:spcPct val="0"/>
              </a:spcAft>
              <a:defRPr>
                <a:solidFill>
                  <a:schemeClr val="tx1"/>
                </a:solidFill>
                <a:latin typeface="Verdana" panose="020B0604030504040204" pitchFamily="34" charset="0"/>
              </a:defRPr>
            </a:lvl6pPr>
            <a:lvl7pPr marL="2971800" indent="-228600" defTabSz="995363" eaLnBrk="0" fontAlgn="base" hangingPunct="0">
              <a:spcBef>
                <a:spcPct val="0"/>
              </a:spcBef>
              <a:spcAft>
                <a:spcPct val="0"/>
              </a:spcAft>
              <a:defRPr>
                <a:solidFill>
                  <a:schemeClr val="tx1"/>
                </a:solidFill>
                <a:latin typeface="Verdana" panose="020B0604030504040204" pitchFamily="34" charset="0"/>
              </a:defRPr>
            </a:lvl7pPr>
            <a:lvl8pPr marL="3429000" indent="-228600" defTabSz="995363" eaLnBrk="0" fontAlgn="base" hangingPunct="0">
              <a:spcBef>
                <a:spcPct val="0"/>
              </a:spcBef>
              <a:spcAft>
                <a:spcPct val="0"/>
              </a:spcAft>
              <a:defRPr>
                <a:solidFill>
                  <a:schemeClr val="tx1"/>
                </a:solidFill>
                <a:latin typeface="Verdana" panose="020B0604030504040204" pitchFamily="34" charset="0"/>
              </a:defRPr>
            </a:lvl8pPr>
            <a:lvl9pPr marL="3886200" indent="-228600" defTabSz="995363"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FR" altLang="en-US" sz="2100">
              <a:latin typeface="Arial Narrow" panose="020B0606020202030204" pitchFamily="34" charset="0"/>
              <a:ea typeface="MS PGothic" panose="020B0600070205080204" pitchFamily="34" charset="-128"/>
            </a:endParaRPr>
          </a:p>
        </p:txBody>
      </p:sp>
      <p:sp>
        <p:nvSpPr>
          <p:cNvPr id="92195" name="Rectangle 80">
            <a:extLst>
              <a:ext uri="{FF2B5EF4-FFF2-40B4-BE49-F238E27FC236}">
                <a16:creationId xmlns:a16="http://schemas.microsoft.com/office/drawing/2014/main" id="{B4CA02E8-B091-4395-91E9-44ED4CA4B00A}"/>
              </a:ext>
            </a:extLst>
          </p:cNvPr>
          <p:cNvSpPr>
            <a:spLocks noChangeArrowheads="1"/>
          </p:cNvSpPr>
          <p:nvPr/>
        </p:nvSpPr>
        <p:spPr bwMode="auto">
          <a:xfrm>
            <a:off x="3613006" y="2911476"/>
            <a:ext cx="100012" cy="100013"/>
          </a:xfrm>
          <a:prstGeom prst="rect">
            <a:avLst/>
          </a:prstGeom>
          <a:solidFill>
            <a:srgbClr val="3E9282"/>
          </a:solidFill>
          <a:ln w="6350" algn="ctr">
            <a:solidFill>
              <a:schemeClr val="tx1"/>
            </a:solidFill>
            <a:round/>
            <a:headEnd/>
            <a:tailEnd/>
          </a:ln>
        </p:spPr>
        <p:txBody>
          <a:bodyPr/>
          <a:lstStyle>
            <a:lvl1pPr defTabSz="995363" eaLnBrk="0" hangingPunct="0">
              <a:defRPr>
                <a:solidFill>
                  <a:schemeClr val="tx1"/>
                </a:solidFill>
                <a:latin typeface="Verdana" panose="020B0604030504040204" pitchFamily="34" charset="0"/>
              </a:defRPr>
            </a:lvl1pPr>
            <a:lvl2pPr marL="742950" indent="-285750" defTabSz="995363" eaLnBrk="0" hangingPunct="0">
              <a:defRPr>
                <a:solidFill>
                  <a:schemeClr val="tx1"/>
                </a:solidFill>
                <a:latin typeface="Verdana" panose="020B0604030504040204" pitchFamily="34" charset="0"/>
              </a:defRPr>
            </a:lvl2pPr>
            <a:lvl3pPr marL="1143000" indent="-228600" defTabSz="995363" eaLnBrk="0" hangingPunct="0">
              <a:defRPr>
                <a:solidFill>
                  <a:schemeClr val="tx1"/>
                </a:solidFill>
                <a:latin typeface="Verdana" panose="020B0604030504040204" pitchFamily="34" charset="0"/>
              </a:defRPr>
            </a:lvl3pPr>
            <a:lvl4pPr marL="1600200" indent="-228600" defTabSz="995363" eaLnBrk="0" hangingPunct="0">
              <a:defRPr>
                <a:solidFill>
                  <a:schemeClr val="tx1"/>
                </a:solidFill>
                <a:latin typeface="Verdana" panose="020B0604030504040204" pitchFamily="34" charset="0"/>
              </a:defRPr>
            </a:lvl4pPr>
            <a:lvl5pPr marL="2057400" indent="-228600" defTabSz="995363" eaLnBrk="0" hangingPunct="0">
              <a:defRPr>
                <a:solidFill>
                  <a:schemeClr val="tx1"/>
                </a:solidFill>
                <a:latin typeface="Verdana" panose="020B0604030504040204" pitchFamily="34" charset="0"/>
              </a:defRPr>
            </a:lvl5pPr>
            <a:lvl6pPr marL="2514600" indent="-228600" defTabSz="995363" eaLnBrk="0" fontAlgn="base" hangingPunct="0">
              <a:spcBef>
                <a:spcPct val="0"/>
              </a:spcBef>
              <a:spcAft>
                <a:spcPct val="0"/>
              </a:spcAft>
              <a:defRPr>
                <a:solidFill>
                  <a:schemeClr val="tx1"/>
                </a:solidFill>
                <a:latin typeface="Verdana" panose="020B0604030504040204" pitchFamily="34" charset="0"/>
              </a:defRPr>
            </a:lvl6pPr>
            <a:lvl7pPr marL="2971800" indent="-228600" defTabSz="995363" eaLnBrk="0" fontAlgn="base" hangingPunct="0">
              <a:spcBef>
                <a:spcPct val="0"/>
              </a:spcBef>
              <a:spcAft>
                <a:spcPct val="0"/>
              </a:spcAft>
              <a:defRPr>
                <a:solidFill>
                  <a:schemeClr val="tx1"/>
                </a:solidFill>
                <a:latin typeface="Verdana" panose="020B0604030504040204" pitchFamily="34" charset="0"/>
              </a:defRPr>
            </a:lvl7pPr>
            <a:lvl8pPr marL="3429000" indent="-228600" defTabSz="995363" eaLnBrk="0" fontAlgn="base" hangingPunct="0">
              <a:spcBef>
                <a:spcPct val="0"/>
              </a:spcBef>
              <a:spcAft>
                <a:spcPct val="0"/>
              </a:spcAft>
              <a:defRPr>
                <a:solidFill>
                  <a:schemeClr val="tx1"/>
                </a:solidFill>
                <a:latin typeface="Verdana" panose="020B0604030504040204" pitchFamily="34" charset="0"/>
              </a:defRPr>
            </a:lvl8pPr>
            <a:lvl9pPr marL="3886200" indent="-228600" defTabSz="995363"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FR" altLang="en-US" sz="2100">
              <a:latin typeface="Arial Narrow" panose="020B0606020202030204" pitchFamily="34" charset="0"/>
              <a:ea typeface="MS PGothic" panose="020B0600070205080204" pitchFamily="34" charset="-128"/>
            </a:endParaRPr>
          </a:p>
        </p:txBody>
      </p:sp>
      <p:sp>
        <p:nvSpPr>
          <p:cNvPr id="54" name="Rectangle 53">
            <a:extLst>
              <a:ext uri="{FF2B5EF4-FFF2-40B4-BE49-F238E27FC236}">
                <a16:creationId xmlns:a16="http://schemas.microsoft.com/office/drawing/2014/main" id="{FECA304E-5C75-4510-9325-251FF2DA266D}"/>
              </a:ext>
            </a:extLst>
          </p:cNvPr>
          <p:cNvSpPr/>
          <p:nvPr/>
        </p:nvSpPr>
        <p:spPr bwMode="auto">
          <a:xfrm rot="18900000">
            <a:off x="3613006" y="3000376"/>
            <a:ext cx="100012" cy="100013"/>
          </a:xfrm>
          <a:prstGeom prst="rect">
            <a:avLst/>
          </a:prstGeom>
          <a:solidFill>
            <a:schemeClr val="accent6"/>
          </a:solidFill>
          <a:ln w="6350" cap="flat" cmpd="sng" algn="ctr">
            <a:solidFill>
              <a:schemeClr val="tx1"/>
            </a:solidFill>
            <a:prstDash val="solid"/>
            <a:round/>
            <a:headEnd type="none" w="med" len="med"/>
            <a:tailEnd type="none" w="med" len="med"/>
          </a:ln>
          <a:effectLst/>
        </p:spPr>
        <p:txBody>
          <a:bodyPr/>
          <a:lstStyle/>
          <a:p>
            <a:pPr defTabSz="995363">
              <a:defRPr/>
            </a:pPr>
            <a:endParaRPr lang="en-GB" sz="2100">
              <a:latin typeface="Arial Narrow" pitchFamily="34" charset="0"/>
              <a:ea typeface="ＭＳ Ｐゴシック" pitchFamily="34" charset="-128"/>
            </a:endParaRPr>
          </a:p>
        </p:txBody>
      </p:sp>
      <p:sp>
        <p:nvSpPr>
          <p:cNvPr id="92197" name="Rectangle 83">
            <a:extLst>
              <a:ext uri="{FF2B5EF4-FFF2-40B4-BE49-F238E27FC236}">
                <a16:creationId xmlns:a16="http://schemas.microsoft.com/office/drawing/2014/main" id="{D53A1EB2-EB6A-42E0-9B85-D7550324FE7B}"/>
              </a:ext>
            </a:extLst>
          </p:cNvPr>
          <p:cNvSpPr>
            <a:spLocks noChangeArrowheads="1"/>
          </p:cNvSpPr>
          <p:nvPr/>
        </p:nvSpPr>
        <p:spPr bwMode="auto">
          <a:xfrm>
            <a:off x="2595418" y="3017838"/>
            <a:ext cx="101600" cy="100012"/>
          </a:xfrm>
          <a:prstGeom prst="rect">
            <a:avLst/>
          </a:prstGeom>
          <a:solidFill>
            <a:srgbClr val="3E9282"/>
          </a:solidFill>
          <a:ln w="6350" algn="ctr">
            <a:solidFill>
              <a:schemeClr val="tx1"/>
            </a:solidFill>
            <a:round/>
            <a:headEnd/>
            <a:tailEnd/>
          </a:ln>
        </p:spPr>
        <p:txBody>
          <a:bodyPr/>
          <a:lstStyle>
            <a:lvl1pPr defTabSz="995363" eaLnBrk="0" hangingPunct="0">
              <a:defRPr>
                <a:solidFill>
                  <a:schemeClr val="tx1"/>
                </a:solidFill>
                <a:latin typeface="Verdana" panose="020B0604030504040204" pitchFamily="34" charset="0"/>
              </a:defRPr>
            </a:lvl1pPr>
            <a:lvl2pPr marL="742950" indent="-285750" defTabSz="995363" eaLnBrk="0" hangingPunct="0">
              <a:defRPr>
                <a:solidFill>
                  <a:schemeClr val="tx1"/>
                </a:solidFill>
                <a:latin typeface="Verdana" panose="020B0604030504040204" pitchFamily="34" charset="0"/>
              </a:defRPr>
            </a:lvl2pPr>
            <a:lvl3pPr marL="1143000" indent="-228600" defTabSz="995363" eaLnBrk="0" hangingPunct="0">
              <a:defRPr>
                <a:solidFill>
                  <a:schemeClr val="tx1"/>
                </a:solidFill>
                <a:latin typeface="Verdana" panose="020B0604030504040204" pitchFamily="34" charset="0"/>
              </a:defRPr>
            </a:lvl3pPr>
            <a:lvl4pPr marL="1600200" indent="-228600" defTabSz="995363" eaLnBrk="0" hangingPunct="0">
              <a:defRPr>
                <a:solidFill>
                  <a:schemeClr val="tx1"/>
                </a:solidFill>
                <a:latin typeface="Verdana" panose="020B0604030504040204" pitchFamily="34" charset="0"/>
              </a:defRPr>
            </a:lvl4pPr>
            <a:lvl5pPr marL="2057400" indent="-228600" defTabSz="995363" eaLnBrk="0" hangingPunct="0">
              <a:defRPr>
                <a:solidFill>
                  <a:schemeClr val="tx1"/>
                </a:solidFill>
                <a:latin typeface="Verdana" panose="020B0604030504040204" pitchFamily="34" charset="0"/>
              </a:defRPr>
            </a:lvl5pPr>
            <a:lvl6pPr marL="2514600" indent="-228600" defTabSz="995363" eaLnBrk="0" fontAlgn="base" hangingPunct="0">
              <a:spcBef>
                <a:spcPct val="0"/>
              </a:spcBef>
              <a:spcAft>
                <a:spcPct val="0"/>
              </a:spcAft>
              <a:defRPr>
                <a:solidFill>
                  <a:schemeClr val="tx1"/>
                </a:solidFill>
                <a:latin typeface="Verdana" panose="020B0604030504040204" pitchFamily="34" charset="0"/>
              </a:defRPr>
            </a:lvl6pPr>
            <a:lvl7pPr marL="2971800" indent="-228600" defTabSz="995363" eaLnBrk="0" fontAlgn="base" hangingPunct="0">
              <a:spcBef>
                <a:spcPct val="0"/>
              </a:spcBef>
              <a:spcAft>
                <a:spcPct val="0"/>
              </a:spcAft>
              <a:defRPr>
                <a:solidFill>
                  <a:schemeClr val="tx1"/>
                </a:solidFill>
                <a:latin typeface="Verdana" panose="020B0604030504040204" pitchFamily="34" charset="0"/>
              </a:defRPr>
            </a:lvl7pPr>
            <a:lvl8pPr marL="3429000" indent="-228600" defTabSz="995363" eaLnBrk="0" fontAlgn="base" hangingPunct="0">
              <a:spcBef>
                <a:spcPct val="0"/>
              </a:spcBef>
              <a:spcAft>
                <a:spcPct val="0"/>
              </a:spcAft>
              <a:defRPr>
                <a:solidFill>
                  <a:schemeClr val="tx1"/>
                </a:solidFill>
                <a:latin typeface="Verdana" panose="020B0604030504040204" pitchFamily="34" charset="0"/>
              </a:defRPr>
            </a:lvl8pPr>
            <a:lvl9pPr marL="3886200" indent="-228600" defTabSz="995363"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FR" altLang="en-US" sz="2100">
              <a:latin typeface="Arial Narrow" panose="020B0606020202030204" pitchFamily="34" charset="0"/>
              <a:ea typeface="MS PGothic" panose="020B0600070205080204" pitchFamily="34" charset="-128"/>
            </a:endParaRPr>
          </a:p>
        </p:txBody>
      </p:sp>
      <p:sp>
        <p:nvSpPr>
          <p:cNvPr id="56" name="Rectangle 55">
            <a:extLst>
              <a:ext uri="{FF2B5EF4-FFF2-40B4-BE49-F238E27FC236}">
                <a16:creationId xmlns:a16="http://schemas.microsoft.com/office/drawing/2014/main" id="{D26C0269-C440-4469-AAAD-D40C237DF64C}"/>
              </a:ext>
            </a:extLst>
          </p:cNvPr>
          <p:cNvSpPr/>
          <p:nvPr/>
        </p:nvSpPr>
        <p:spPr bwMode="auto">
          <a:xfrm rot="18900000">
            <a:off x="2595418" y="2940051"/>
            <a:ext cx="101600" cy="100013"/>
          </a:xfrm>
          <a:prstGeom prst="rect">
            <a:avLst/>
          </a:prstGeom>
          <a:solidFill>
            <a:schemeClr val="accent6"/>
          </a:solidFill>
          <a:ln w="6350" cap="flat" cmpd="sng" algn="ctr">
            <a:solidFill>
              <a:schemeClr val="tx1"/>
            </a:solidFill>
            <a:prstDash val="solid"/>
            <a:round/>
            <a:headEnd type="none" w="med" len="med"/>
            <a:tailEnd type="none" w="med" len="med"/>
          </a:ln>
          <a:effectLst/>
        </p:spPr>
        <p:txBody>
          <a:bodyPr/>
          <a:lstStyle/>
          <a:p>
            <a:pPr defTabSz="995363">
              <a:defRPr/>
            </a:pPr>
            <a:endParaRPr lang="en-GB" sz="2100">
              <a:latin typeface="Arial Narrow" pitchFamily="34" charset="0"/>
              <a:ea typeface="ＭＳ Ｐゴシック" pitchFamily="34" charset="-128"/>
            </a:endParaRPr>
          </a:p>
        </p:txBody>
      </p:sp>
      <p:sp>
        <p:nvSpPr>
          <p:cNvPr id="92199" name="Rectangle 86">
            <a:extLst>
              <a:ext uri="{FF2B5EF4-FFF2-40B4-BE49-F238E27FC236}">
                <a16:creationId xmlns:a16="http://schemas.microsoft.com/office/drawing/2014/main" id="{7DBBFFB2-C71D-47C9-A931-8984E96DC728}"/>
              </a:ext>
            </a:extLst>
          </p:cNvPr>
          <p:cNvSpPr>
            <a:spLocks noChangeArrowheads="1"/>
          </p:cNvSpPr>
          <p:nvPr/>
        </p:nvSpPr>
        <p:spPr bwMode="auto">
          <a:xfrm rot="18900000">
            <a:off x="6670531" y="2566988"/>
            <a:ext cx="100012" cy="100012"/>
          </a:xfrm>
          <a:prstGeom prst="rect">
            <a:avLst/>
          </a:prstGeom>
          <a:solidFill>
            <a:schemeClr val="folHlink"/>
          </a:solidFill>
          <a:ln w="6350" algn="ctr">
            <a:solidFill>
              <a:schemeClr val="tx1"/>
            </a:solidFill>
            <a:round/>
            <a:headEnd/>
            <a:tailEnd/>
          </a:ln>
        </p:spPr>
        <p:txBody>
          <a:bodyPr/>
          <a:lstStyle>
            <a:lvl1pPr defTabSz="995363" eaLnBrk="0" hangingPunct="0">
              <a:defRPr>
                <a:solidFill>
                  <a:schemeClr val="tx1"/>
                </a:solidFill>
                <a:latin typeface="Verdana" panose="020B0604030504040204" pitchFamily="34" charset="0"/>
              </a:defRPr>
            </a:lvl1pPr>
            <a:lvl2pPr marL="742950" indent="-285750" defTabSz="995363" eaLnBrk="0" hangingPunct="0">
              <a:defRPr>
                <a:solidFill>
                  <a:schemeClr val="tx1"/>
                </a:solidFill>
                <a:latin typeface="Verdana" panose="020B0604030504040204" pitchFamily="34" charset="0"/>
              </a:defRPr>
            </a:lvl2pPr>
            <a:lvl3pPr marL="1143000" indent="-228600" defTabSz="995363" eaLnBrk="0" hangingPunct="0">
              <a:defRPr>
                <a:solidFill>
                  <a:schemeClr val="tx1"/>
                </a:solidFill>
                <a:latin typeface="Verdana" panose="020B0604030504040204" pitchFamily="34" charset="0"/>
              </a:defRPr>
            </a:lvl3pPr>
            <a:lvl4pPr marL="1600200" indent="-228600" defTabSz="995363" eaLnBrk="0" hangingPunct="0">
              <a:defRPr>
                <a:solidFill>
                  <a:schemeClr val="tx1"/>
                </a:solidFill>
                <a:latin typeface="Verdana" panose="020B0604030504040204" pitchFamily="34" charset="0"/>
              </a:defRPr>
            </a:lvl4pPr>
            <a:lvl5pPr marL="2057400" indent="-228600" defTabSz="995363" eaLnBrk="0" hangingPunct="0">
              <a:defRPr>
                <a:solidFill>
                  <a:schemeClr val="tx1"/>
                </a:solidFill>
                <a:latin typeface="Verdana" panose="020B0604030504040204" pitchFamily="34" charset="0"/>
              </a:defRPr>
            </a:lvl5pPr>
            <a:lvl6pPr marL="2514600" indent="-228600" defTabSz="995363" eaLnBrk="0" fontAlgn="base" hangingPunct="0">
              <a:spcBef>
                <a:spcPct val="0"/>
              </a:spcBef>
              <a:spcAft>
                <a:spcPct val="0"/>
              </a:spcAft>
              <a:defRPr>
                <a:solidFill>
                  <a:schemeClr val="tx1"/>
                </a:solidFill>
                <a:latin typeface="Verdana" panose="020B0604030504040204" pitchFamily="34" charset="0"/>
              </a:defRPr>
            </a:lvl6pPr>
            <a:lvl7pPr marL="2971800" indent="-228600" defTabSz="995363" eaLnBrk="0" fontAlgn="base" hangingPunct="0">
              <a:spcBef>
                <a:spcPct val="0"/>
              </a:spcBef>
              <a:spcAft>
                <a:spcPct val="0"/>
              </a:spcAft>
              <a:defRPr>
                <a:solidFill>
                  <a:schemeClr val="tx1"/>
                </a:solidFill>
                <a:latin typeface="Verdana" panose="020B0604030504040204" pitchFamily="34" charset="0"/>
              </a:defRPr>
            </a:lvl7pPr>
            <a:lvl8pPr marL="3429000" indent="-228600" defTabSz="995363" eaLnBrk="0" fontAlgn="base" hangingPunct="0">
              <a:spcBef>
                <a:spcPct val="0"/>
              </a:spcBef>
              <a:spcAft>
                <a:spcPct val="0"/>
              </a:spcAft>
              <a:defRPr>
                <a:solidFill>
                  <a:schemeClr val="tx1"/>
                </a:solidFill>
                <a:latin typeface="Verdana" panose="020B0604030504040204" pitchFamily="34" charset="0"/>
              </a:defRPr>
            </a:lvl8pPr>
            <a:lvl9pPr marL="3886200" indent="-228600" defTabSz="995363"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FR" altLang="en-US" sz="2100">
              <a:latin typeface="Arial Narrow" panose="020B0606020202030204" pitchFamily="34" charset="0"/>
              <a:ea typeface="MS PGothic" panose="020B0600070205080204" pitchFamily="34" charset="-128"/>
            </a:endParaRPr>
          </a:p>
        </p:txBody>
      </p:sp>
      <p:sp>
        <p:nvSpPr>
          <p:cNvPr id="92200" name="Rectangle 87">
            <a:extLst>
              <a:ext uri="{FF2B5EF4-FFF2-40B4-BE49-F238E27FC236}">
                <a16:creationId xmlns:a16="http://schemas.microsoft.com/office/drawing/2014/main" id="{3BB49F23-3EFA-4361-A81E-9A486DD56ABF}"/>
              </a:ext>
            </a:extLst>
          </p:cNvPr>
          <p:cNvSpPr>
            <a:spLocks noChangeArrowheads="1"/>
          </p:cNvSpPr>
          <p:nvPr/>
        </p:nvSpPr>
        <p:spPr bwMode="auto">
          <a:xfrm>
            <a:off x="7684944" y="2544763"/>
            <a:ext cx="100013" cy="100012"/>
          </a:xfrm>
          <a:prstGeom prst="rect">
            <a:avLst/>
          </a:prstGeom>
          <a:solidFill>
            <a:srgbClr val="3E9282"/>
          </a:solidFill>
          <a:ln w="6350" algn="ctr">
            <a:solidFill>
              <a:schemeClr val="tx1"/>
            </a:solidFill>
            <a:round/>
            <a:headEnd/>
            <a:tailEnd/>
          </a:ln>
        </p:spPr>
        <p:txBody>
          <a:bodyPr/>
          <a:lstStyle>
            <a:lvl1pPr defTabSz="995363" eaLnBrk="0" hangingPunct="0">
              <a:defRPr>
                <a:solidFill>
                  <a:schemeClr val="tx1"/>
                </a:solidFill>
                <a:latin typeface="Verdana" panose="020B0604030504040204" pitchFamily="34" charset="0"/>
              </a:defRPr>
            </a:lvl1pPr>
            <a:lvl2pPr marL="742950" indent="-285750" defTabSz="995363" eaLnBrk="0" hangingPunct="0">
              <a:defRPr>
                <a:solidFill>
                  <a:schemeClr val="tx1"/>
                </a:solidFill>
                <a:latin typeface="Verdana" panose="020B0604030504040204" pitchFamily="34" charset="0"/>
              </a:defRPr>
            </a:lvl2pPr>
            <a:lvl3pPr marL="1143000" indent="-228600" defTabSz="995363" eaLnBrk="0" hangingPunct="0">
              <a:defRPr>
                <a:solidFill>
                  <a:schemeClr val="tx1"/>
                </a:solidFill>
                <a:latin typeface="Verdana" panose="020B0604030504040204" pitchFamily="34" charset="0"/>
              </a:defRPr>
            </a:lvl3pPr>
            <a:lvl4pPr marL="1600200" indent="-228600" defTabSz="995363" eaLnBrk="0" hangingPunct="0">
              <a:defRPr>
                <a:solidFill>
                  <a:schemeClr val="tx1"/>
                </a:solidFill>
                <a:latin typeface="Verdana" panose="020B0604030504040204" pitchFamily="34" charset="0"/>
              </a:defRPr>
            </a:lvl4pPr>
            <a:lvl5pPr marL="2057400" indent="-228600" defTabSz="995363" eaLnBrk="0" hangingPunct="0">
              <a:defRPr>
                <a:solidFill>
                  <a:schemeClr val="tx1"/>
                </a:solidFill>
                <a:latin typeface="Verdana" panose="020B0604030504040204" pitchFamily="34" charset="0"/>
              </a:defRPr>
            </a:lvl5pPr>
            <a:lvl6pPr marL="2514600" indent="-228600" defTabSz="995363" eaLnBrk="0" fontAlgn="base" hangingPunct="0">
              <a:spcBef>
                <a:spcPct val="0"/>
              </a:spcBef>
              <a:spcAft>
                <a:spcPct val="0"/>
              </a:spcAft>
              <a:defRPr>
                <a:solidFill>
                  <a:schemeClr val="tx1"/>
                </a:solidFill>
                <a:latin typeface="Verdana" panose="020B0604030504040204" pitchFamily="34" charset="0"/>
              </a:defRPr>
            </a:lvl6pPr>
            <a:lvl7pPr marL="2971800" indent="-228600" defTabSz="995363" eaLnBrk="0" fontAlgn="base" hangingPunct="0">
              <a:spcBef>
                <a:spcPct val="0"/>
              </a:spcBef>
              <a:spcAft>
                <a:spcPct val="0"/>
              </a:spcAft>
              <a:defRPr>
                <a:solidFill>
                  <a:schemeClr val="tx1"/>
                </a:solidFill>
                <a:latin typeface="Verdana" panose="020B0604030504040204" pitchFamily="34" charset="0"/>
              </a:defRPr>
            </a:lvl7pPr>
            <a:lvl8pPr marL="3429000" indent="-228600" defTabSz="995363" eaLnBrk="0" fontAlgn="base" hangingPunct="0">
              <a:spcBef>
                <a:spcPct val="0"/>
              </a:spcBef>
              <a:spcAft>
                <a:spcPct val="0"/>
              </a:spcAft>
              <a:defRPr>
                <a:solidFill>
                  <a:schemeClr val="tx1"/>
                </a:solidFill>
                <a:latin typeface="Verdana" panose="020B0604030504040204" pitchFamily="34" charset="0"/>
              </a:defRPr>
            </a:lvl8pPr>
            <a:lvl9pPr marL="3886200" indent="-228600" defTabSz="995363"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FR" altLang="en-US" sz="2100">
              <a:latin typeface="Arial Narrow" panose="020B0606020202030204" pitchFamily="34" charset="0"/>
              <a:ea typeface="MS PGothic" panose="020B0600070205080204" pitchFamily="34" charset="-128"/>
            </a:endParaRPr>
          </a:p>
        </p:txBody>
      </p:sp>
      <p:sp>
        <p:nvSpPr>
          <p:cNvPr id="92201" name="Rectangle 88">
            <a:extLst>
              <a:ext uri="{FF2B5EF4-FFF2-40B4-BE49-F238E27FC236}">
                <a16:creationId xmlns:a16="http://schemas.microsoft.com/office/drawing/2014/main" id="{1D645866-8DA7-403B-B174-A08CF45CE643}"/>
              </a:ext>
            </a:extLst>
          </p:cNvPr>
          <p:cNvSpPr>
            <a:spLocks noChangeArrowheads="1"/>
          </p:cNvSpPr>
          <p:nvPr/>
        </p:nvSpPr>
        <p:spPr bwMode="auto">
          <a:xfrm rot="18900000">
            <a:off x="7684944" y="2647951"/>
            <a:ext cx="100013" cy="100013"/>
          </a:xfrm>
          <a:prstGeom prst="rect">
            <a:avLst/>
          </a:prstGeom>
          <a:solidFill>
            <a:schemeClr val="folHlink"/>
          </a:solidFill>
          <a:ln w="6350" algn="ctr">
            <a:solidFill>
              <a:schemeClr val="tx1"/>
            </a:solidFill>
            <a:round/>
            <a:headEnd/>
            <a:tailEnd/>
          </a:ln>
        </p:spPr>
        <p:txBody>
          <a:bodyPr/>
          <a:lstStyle>
            <a:lvl1pPr defTabSz="995363" eaLnBrk="0" hangingPunct="0">
              <a:defRPr>
                <a:solidFill>
                  <a:schemeClr val="tx1"/>
                </a:solidFill>
                <a:latin typeface="Verdana" panose="020B0604030504040204" pitchFamily="34" charset="0"/>
              </a:defRPr>
            </a:lvl1pPr>
            <a:lvl2pPr marL="742950" indent="-285750" defTabSz="995363" eaLnBrk="0" hangingPunct="0">
              <a:defRPr>
                <a:solidFill>
                  <a:schemeClr val="tx1"/>
                </a:solidFill>
                <a:latin typeface="Verdana" panose="020B0604030504040204" pitchFamily="34" charset="0"/>
              </a:defRPr>
            </a:lvl2pPr>
            <a:lvl3pPr marL="1143000" indent="-228600" defTabSz="995363" eaLnBrk="0" hangingPunct="0">
              <a:defRPr>
                <a:solidFill>
                  <a:schemeClr val="tx1"/>
                </a:solidFill>
                <a:latin typeface="Verdana" panose="020B0604030504040204" pitchFamily="34" charset="0"/>
              </a:defRPr>
            </a:lvl3pPr>
            <a:lvl4pPr marL="1600200" indent="-228600" defTabSz="995363" eaLnBrk="0" hangingPunct="0">
              <a:defRPr>
                <a:solidFill>
                  <a:schemeClr val="tx1"/>
                </a:solidFill>
                <a:latin typeface="Verdana" panose="020B0604030504040204" pitchFamily="34" charset="0"/>
              </a:defRPr>
            </a:lvl4pPr>
            <a:lvl5pPr marL="2057400" indent="-228600" defTabSz="995363" eaLnBrk="0" hangingPunct="0">
              <a:defRPr>
                <a:solidFill>
                  <a:schemeClr val="tx1"/>
                </a:solidFill>
                <a:latin typeface="Verdana" panose="020B0604030504040204" pitchFamily="34" charset="0"/>
              </a:defRPr>
            </a:lvl5pPr>
            <a:lvl6pPr marL="2514600" indent="-228600" defTabSz="995363" eaLnBrk="0" fontAlgn="base" hangingPunct="0">
              <a:spcBef>
                <a:spcPct val="0"/>
              </a:spcBef>
              <a:spcAft>
                <a:spcPct val="0"/>
              </a:spcAft>
              <a:defRPr>
                <a:solidFill>
                  <a:schemeClr val="tx1"/>
                </a:solidFill>
                <a:latin typeface="Verdana" panose="020B0604030504040204" pitchFamily="34" charset="0"/>
              </a:defRPr>
            </a:lvl6pPr>
            <a:lvl7pPr marL="2971800" indent="-228600" defTabSz="995363" eaLnBrk="0" fontAlgn="base" hangingPunct="0">
              <a:spcBef>
                <a:spcPct val="0"/>
              </a:spcBef>
              <a:spcAft>
                <a:spcPct val="0"/>
              </a:spcAft>
              <a:defRPr>
                <a:solidFill>
                  <a:schemeClr val="tx1"/>
                </a:solidFill>
                <a:latin typeface="Verdana" panose="020B0604030504040204" pitchFamily="34" charset="0"/>
              </a:defRPr>
            </a:lvl7pPr>
            <a:lvl8pPr marL="3429000" indent="-228600" defTabSz="995363" eaLnBrk="0" fontAlgn="base" hangingPunct="0">
              <a:spcBef>
                <a:spcPct val="0"/>
              </a:spcBef>
              <a:spcAft>
                <a:spcPct val="0"/>
              </a:spcAft>
              <a:defRPr>
                <a:solidFill>
                  <a:schemeClr val="tx1"/>
                </a:solidFill>
                <a:latin typeface="Verdana" panose="020B0604030504040204" pitchFamily="34" charset="0"/>
              </a:defRPr>
            </a:lvl8pPr>
            <a:lvl9pPr marL="3886200" indent="-228600" defTabSz="995363"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FR" altLang="en-US" sz="2100">
              <a:latin typeface="Arial Narrow" panose="020B0606020202030204" pitchFamily="34" charset="0"/>
              <a:ea typeface="MS PGothic" panose="020B0600070205080204" pitchFamily="34" charset="-128"/>
            </a:endParaRPr>
          </a:p>
        </p:txBody>
      </p:sp>
      <p:sp>
        <p:nvSpPr>
          <p:cNvPr id="92202" name="Text Box 10">
            <a:extLst>
              <a:ext uri="{FF2B5EF4-FFF2-40B4-BE49-F238E27FC236}">
                <a16:creationId xmlns:a16="http://schemas.microsoft.com/office/drawing/2014/main" id="{3DC3E45E-5E03-4035-938E-A593F445BBCA}"/>
              </a:ext>
            </a:extLst>
          </p:cNvPr>
          <p:cNvSpPr txBox="1">
            <a:spLocks noChangeArrowheads="1"/>
          </p:cNvSpPr>
          <p:nvPr/>
        </p:nvSpPr>
        <p:spPr bwMode="auto">
          <a:xfrm>
            <a:off x="3501882" y="4905375"/>
            <a:ext cx="3127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tabLst>
                <a:tab pos="1563688" algn="ctr"/>
                <a:tab pos="4703763" algn="ctr"/>
              </a:tabLst>
              <a:defRPr>
                <a:solidFill>
                  <a:schemeClr val="tx1"/>
                </a:solidFill>
                <a:latin typeface="Verdana" panose="020B0604030504040204" pitchFamily="34" charset="0"/>
              </a:defRPr>
            </a:lvl1pPr>
            <a:lvl2pPr marL="742950" indent="-285750" eaLnBrk="0" hangingPunct="0">
              <a:tabLst>
                <a:tab pos="1563688" algn="ctr"/>
                <a:tab pos="4703763" algn="ctr"/>
              </a:tabLst>
              <a:defRPr>
                <a:solidFill>
                  <a:schemeClr val="tx1"/>
                </a:solidFill>
                <a:latin typeface="Verdana" panose="020B0604030504040204" pitchFamily="34" charset="0"/>
              </a:defRPr>
            </a:lvl2pPr>
            <a:lvl3pPr marL="1143000" indent="-228600" eaLnBrk="0" hangingPunct="0">
              <a:tabLst>
                <a:tab pos="1563688" algn="ctr"/>
                <a:tab pos="4703763" algn="ctr"/>
              </a:tabLst>
              <a:defRPr>
                <a:solidFill>
                  <a:schemeClr val="tx1"/>
                </a:solidFill>
                <a:latin typeface="Verdana" panose="020B0604030504040204" pitchFamily="34" charset="0"/>
              </a:defRPr>
            </a:lvl3pPr>
            <a:lvl4pPr marL="1600200" indent="-228600" eaLnBrk="0" hangingPunct="0">
              <a:tabLst>
                <a:tab pos="1563688" algn="ctr"/>
                <a:tab pos="4703763" algn="ctr"/>
              </a:tabLst>
              <a:defRPr>
                <a:solidFill>
                  <a:schemeClr val="tx1"/>
                </a:solidFill>
                <a:latin typeface="Verdana" panose="020B0604030504040204" pitchFamily="34" charset="0"/>
              </a:defRPr>
            </a:lvl4pPr>
            <a:lvl5pPr marL="2057400" indent="-228600" eaLnBrk="0" hangingPunct="0">
              <a:tabLst>
                <a:tab pos="1563688" algn="ctr"/>
                <a:tab pos="4703763" algn="ctr"/>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9pPr>
          </a:lstStyle>
          <a:p>
            <a:pPr algn="ctr"/>
            <a:r>
              <a:rPr lang="en-GB" altLang="en-US" sz="1600">
                <a:solidFill>
                  <a:schemeClr val="accent5"/>
                </a:solidFill>
                <a:latin typeface="+mn-lt"/>
                <a:ea typeface="MS PGothic" panose="020B0600070205080204" pitchFamily="34" charset="-128"/>
              </a:rPr>
              <a:t>3</a:t>
            </a:r>
          </a:p>
        </p:txBody>
      </p:sp>
      <p:sp>
        <p:nvSpPr>
          <p:cNvPr id="92203" name="Text Box 10">
            <a:extLst>
              <a:ext uri="{FF2B5EF4-FFF2-40B4-BE49-F238E27FC236}">
                <a16:creationId xmlns:a16="http://schemas.microsoft.com/office/drawing/2014/main" id="{42A0596A-4089-46F7-B4B1-F40774B794FD}"/>
              </a:ext>
            </a:extLst>
          </p:cNvPr>
          <p:cNvSpPr txBox="1">
            <a:spLocks noChangeArrowheads="1"/>
          </p:cNvSpPr>
          <p:nvPr/>
        </p:nvSpPr>
        <p:spPr bwMode="auto">
          <a:xfrm>
            <a:off x="2136631" y="4905375"/>
            <a:ext cx="10334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tabLst>
                <a:tab pos="1563688" algn="ctr"/>
                <a:tab pos="4703763" algn="ctr"/>
              </a:tabLst>
              <a:defRPr>
                <a:solidFill>
                  <a:schemeClr val="tx1"/>
                </a:solidFill>
                <a:latin typeface="Verdana" panose="020B0604030504040204" pitchFamily="34" charset="0"/>
              </a:defRPr>
            </a:lvl1pPr>
            <a:lvl2pPr marL="742950" indent="-285750" eaLnBrk="0" hangingPunct="0">
              <a:tabLst>
                <a:tab pos="1563688" algn="ctr"/>
                <a:tab pos="4703763" algn="ctr"/>
              </a:tabLst>
              <a:defRPr>
                <a:solidFill>
                  <a:schemeClr val="tx1"/>
                </a:solidFill>
                <a:latin typeface="Verdana" panose="020B0604030504040204" pitchFamily="34" charset="0"/>
              </a:defRPr>
            </a:lvl2pPr>
            <a:lvl3pPr marL="1143000" indent="-228600" eaLnBrk="0" hangingPunct="0">
              <a:tabLst>
                <a:tab pos="1563688" algn="ctr"/>
                <a:tab pos="4703763" algn="ctr"/>
              </a:tabLst>
              <a:defRPr>
                <a:solidFill>
                  <a:schemeClr val="tx1"/>
                </a:solidFill>
                <a:latin typeface="Verdana" panose="020B0604030504040204" pitchFamily="34" charset="0"/>
              </a:defRPr>
            </a:lvl3pPr>
            <a:lvl4pPr marL="1600200" indent="-228600" eaLnBrk="0" hangingPunct="0">
              <a:tabLst>
                <a:tab pos="1563688" algn="ctr"/>
                <a:tab pos="4703763" algn="ctr"/>
              </a:tabLst>
              <a:defRPr>
                <a:solidFill>
                  <a:schemeClr val="tx1"/>
                </a:solidFill>
                <a:latin typeface="Verdana" panose="020B0604030504040204" pitchFamily="34" charset="0"/>
              </a:defRPr>
            </a:lvl4pPr>
            <a:lvl5pPr marL="2057400" indent="-228600" eaLnBrk="0" hangingPunct="0">
              <a:tabLst>
                <a:tab pos="1563688" algn="ctr"/>
                <a:tab pos="4703763" algn="ctr"/>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9pPr>
          </a:lstStyle>
          <a:p>
            <a:pPr algn="ctr"/>
            <a:r>
              <a:rPr lang="en-GB" altLang="en-US" sz="1600">
                <a:solidFill>
                  <a:schemeClr val="accent5"/>
                </a:solidFill>
                <a:latin typeface="+mn-lt"/>
                <a:ea typeface="MS PGothic" panose="020B0600070205080204" pitchFamily="34" charset="-128"/>
              </a:rPr>
              <a:t>Baseline</a:t>
            </a:r>
          </a:p>
        </p:txBody>
      </p:sp>
      <p:sp>
        <p:nvSpPr>
          <p:cNvPr id="92204" name="Text Box 11">
            <a:extLst>
              <a:ext uri="{FF2B5EF4-FFF2-40B4-BE49-F238E27FC236}">
                <a16:creationId xmlns:a16="http://schemas.microsoft.com/office/drawing/2014/main" id="{8F3E78A1-890B-48B1-AE16-EE71EEA834DB}"/>
              </a:ext>
            </a:extLst>
          </p:cNvPr>
          <p:cNvSpPr txBox="1">
            <a:spLocks noChangeArrowheads="1"/>
          </p:cNvSpPr>
          <p:nvPr/>
        </p:nvSpPr>
        <p:spPr bwMode="auto">
          <a:xfrm>
            <a:off x="5554518" y="4918075"/>
            <a:ext cx="3127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tabLst>
                <a:tab pos="1563688" algn="ctr"/>
                <a:tab pos="4703763" algn="ctr"/>
              </a:tabLst>
              <a:defRPr>
                <a:solidFill>
                  <a:schemeClr val="tx1"/>
                </a:solidFill>
                <a:latin typeface="Verdana" panose="020B0604030504040204" pitchFamily="34" charset="0"/>
              </a:defRPr>
            </a:lvl1pPr>
            <a:lvl2pPr marL="742950" indent="-285750" eaLnBrk="0" hangingPunct="0">
              <a:tabLst>
                <a:tab pos="1563688" algn="ctr"/>
                <a:tab pos="4703763" algn="ctr"/>
              </a:tabLst>
              <a:defRPr>
                <a:solidFill>
                  <a:schemeClr val="tx1"/>
                </a:solidFill>
                <a:latin typeface="Verdana" panose="020B0604030504040204" pitchFamily="34" charset="0"/>
              </a:defRPr>
            </a:lvl2pPr>
            <a:lvl3pPr marL="1143000" indent="-228600" eaLnBrk="0" hangingPunct="0">
              <a:tabLst>
                <a:tab pos="1563688" algn="ctr"/>
                <a:tab pos="4703763" algn="ctr"/>
              </a:tabLst>
              <a:defRPr>
                <a:solidFill>
                  <a:schemeClr val="tx1"/>
                </a:solidFill>
                <a:latin typeface="Verdana" panose="020B0604030504040204" pitchFamily="34" charset="0"/>
              </a:defRPr>
            </a:lvl3pPr>
            <a:lvl4pPr marL="1600200" indent="-228600" eaLnBrk="0" hangingPunct="0">
              <a:tabLst>
                <a:tab pos="1563688" algn="ctr"/>
                <a:tab pos="4703763" algn="ctr"/>
              </a:tabLst>
              <a:defRPr>
                <a:solidFill>
                  <a:schemeClr val="tx1"/>
                </a:solidFill>
                <a:latin typeface="Verdana" panose="020B0604030504040204" pitchFamily="34" charset="0"/>
              </a:defRPr>
            </a:lvl4pPr>
            <a:lvl5pPr marL="2057400" indent="-228600" eaLnBrk="0" hangingPunct="0">
              <a:tabLst>
                <a:tab pos="1563688" algn="ctr"/>
                <a:tab pos="4703763" algn="ctr"/>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9pPr>
          </a:lstStyle>
          <a:p>
            <a:pPr algn="ctr"/>
            <a:r>
              <a:rPr lang="en-GB" altLang="en-US" sz="1600">
                <a:solidFill>
                  <a:schemeClr val="accent5"/>
                </a:solidFill>
                <a:latin typeface="+mn-lt"/>
                <a:ea typeface="MS PGothic" panose="020B0600070205080204" pitchFamily="34" charset="-128"/>
              </a:rPr>
              <a:t>9</a:t>
            </a:r>
          </a:p>
        </p:txBody>
      </p:sp>
      <p:sp>
        <p:nvSpPr>
          <p:cNvPr id="92205" name="Text Box 11">
            <a:extLst>
              <a:ext uri="{FF2B5EF4-FFF2-40B4-BE49-F238E27FC236}">
                <a16:creationId xmlns:a16="http://schemas.microsoft.com/office/drawing/2014/main" id="{EE7D54C1-4D3F-4E89-97C8-2AB61F38C736}"/>
              </a:ext>
            </a:extLst>
          </p:cNvPr>
          <p:cNvSpPr txBox="1">
            <a:spLocks noChangeArrowheads="1"/>
          </p:cNvSpPr>
          <p:nvPr/>
        </p:nvSpPr>
        <p:spPr bwMode="auto">
          <a:xfrm>
            <a:off x="7535348" y="4918075"/>
            <a:ext cx="3722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tabLst>
                <a:tab pos="1563688" algn="ctr"/>
                <a:tab pos="4703763" algn="ctr"/>
              </a:tabLst>
              <a:defRPr>
                <a:solidFill>
                  <a:schemeClr val="tx1"/>
                </a:solidFill>
                <a:latin typeface="Verdana" panose="020B0604030504040204" pitchFamily="34" charset="0"/>
              </a:defRPr>
            </a:lvl1pPr>
            <a:lvl2pPr marL="742950" indent="-285750" eaLnBrk="0" hangingPunct="0">
              <a:tabLst>
                <a:tab pos="1563688" algn="ctr"/>
                <a:tab pos="4703763" algn="ctr"/>
              </a:tabLst>
              <a:defRPr>
                <a:solidFill>
                  <a:schemeClr val="tx1"/>
                </a:solidFill>
                <a:latin typeface="Verdana" panose="020B0604030504040204" pitchFamily="34" charset="0"/>
              </a:defRPr>
            </a:lvl2pPr>
            <a:lvl3pPr marL="1143000" indent="-228600" eaLnBrk="0" hangingPunct="0">
              <a:tabLst>
                <a:tab pos="1563688" algn="ctr"/>
                <a:tab pos="4703763" algn="ctr"/>
              </a:tabLst>
              <a:defRPr>
                <a:solidFill>
                  <a:schemeClr val="tx1"/>
                </a:solidFill>
                <a:latin typeface="Verdana" panose="020B0604030504040204" pitchFamily="34" charset="0"/>
              </a:defRPr>
            </a:lvl3pPr>
            <a:lvl4pPr marL="1600200" indent="-228600" eaLnBrk="0" hangingPunct="0">
              <a:tabLst>
                <a:tab pos="1563688" algn="ctr"/>
                <a:tab pos="4703763" algn="ctr"/>
              </a:tabLst>
              <a:defRPr>
                <a:solidFill>
                  <a:schemeClr val="tx1"/>
                </a:solidFill>
                <a:latin typeface="Verdana" panose="020B0604030504040204" pitchFamily="34" charset="0"/>
              </a:defRPr>
            </a:lvl4pPr>
            <a:lvl5pPr marL="2057400" indent="-228600" eaLnBrk="0" hangingPunct="0">
              <a:tabLst>
                <a:tab pos="1563688" algn="ctr"/>
                <a:tab pos="4703763" algn="ctr"/>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9pPr>
          </a:lstStyle>
          <a:p>
            <a:pPr algn="ctr"/>
            <a:r>
              <a:rPr lang="en-GB" altLang="en-US" sz="1600">
                <a:solidFill>
                  <a:schemeClr val="accent5"/>
                </a:solidFill>
                <a:latin typeface="+mn-lt"/>
                <a:ea typeface="MS PGothic" panose="020B0600070205080204" pitchFamily="34" charset="-128"/>
              </a:rPr>
              <a:t>18</a:t>
            </a:r>
          </a:p>
        </p:txBody>
      </p:sp>
      <p:sp>
        <p:nvSpPr>
          <p:cNvPr id="64" name="Line 50">
            <a:extLst>
              <a:ext uri="{FF2B5EF4-FFF2-40B4-BE49-F238E27FC236}">
                <a16:creationId xmlns:a16="http://schemas.microsoft.com/office/drawing/2014/main" id="{6CE87F0C-E889-4864-A1C7-F0EF2F06356F}"/>
              </a:ext>
            </a:extLst>
          </p:cNvPr>
          <p:cNvSpPr>
            <a:spLocks noChangeShapeType="1"/>
          </p:cNvSpPr>
          <p:nvPr/>
        </p:nvSpPr>
        <p:spPr bwMode="auto">
          <a:xfrm flipV="1">
            <a:off x="4684568" y="4864101"/>
            <a:ext cx="1588" cy="53975"/>
          </a:xfrm>
          <a:prstGeom prst="line">
            <a:avLst/>
          </a:prstGeom>
          <a:noFill/>
          <a:ln w="19050">
            <a:solidFill>
              <a:schemeClr val="tx1"/>
            </a:solidFill>
            <a:round/>
            <a:headEnd/>
            <a:tailEnd/>
          </a:ln>
        </p:spPr>
        <p:txBody>
          <a:bodyPr/>
          <a:lstStyle/>
          <a:p>
            <a:pPr>
              <a:defRPr/>
            </a:pPr>
            <a:endParaRPr lang="en-GB" sz="1600">
              <a:ea typeface="ＭＳ Ｐゴシック" pitchFamily="34" charset="-128"/>
            </a:endParaRPr>
          </a:p>
        </p:txBody>
      </p:sp>
      <p:sp>
        <p:nvSpPr>
          <p:cNvPr id="65" name="Line 50">
            <a:extLst>
              <a:ext uri="{FF2B5EF4-FFF2-40B4-BE49-F238E27FC236}">
                <a16:creationId xmlns:a16="http://schemas.microsoft.com/office/drawing/2014/main" id="{6584751D-075B-4E0A-8499-C0DB319E9F55}"/>
              </a:ext>
            </a:extLst>
          </p:cNvPr>
          <p:cNvSpPr>
            <a:spLocks noChangeShapeType="1"/>
          </p:cNvSpPr>
          <p:nvPr/>
        </p:nvSpPr>
        <p:spPr bwMode="auto">
          <a:xfrm flipV="1">
            <a:off x="3673331" y="4864101"/>
            <a:ext cx="0" cy="53975"/>
          </a:xfrm>
          <a:prstGeom prst="line">
            <a:avLst/>
          </a:prstGeom>
          <a:noFill/>
          <a:ln w="19050">
            <a:solidFill>
              <a:schemeClr val="tx1"/>
            </a:solidFill>
            <a:round/>
            <a:headEnd/>
            <a:tailEnd/>
          </a:ln>
        </p:spPr>
        <p:txBody>
          <a:bodyPr/>
          <a:lstStyle/>
          <a:p>
            <a:pPr>
              <a:defRPr/>
            </a:pPr>
            <a:endParaRPr lang="en-GB" sz="1600">
              <a:ea typeface="ＭＳ Ｐゴシック" pitchFamily="34" charset="-128"/>
            </a:endParaRPr>
          </a:p>
        </p:txBody>
      </p:sp>
      <p:sp>
        <p:nvSpPr>
          <p:cNvPr id="66" name="Line 50">
            <a:extLst>
              <a:ext uri="{FF2B5EF4-FFF2-40B4-BE49-F238E27FC236}">
                <a16:creationId xmlns:a16="http://schemas.microsoft.com/office/drawing/2014/main" id="{31F24C46-A157-422E-BA96-ADDA8C31AA6B}"/>
              </a:ext>
            </a:extLst>
          </p:cNvPr>
          <p:cNvSpPr>
            <a:spLocks noChangeShapeType="1"/>
          </p:cNvSpPr>
          <p:nvPr/>
        </p:nvSpPr>
        <p:spPr bwMode="auto">
          <a:xfrm flipV="1">
            <a:off x="6745143" y="4864101"/>
            <a:ext cx="0" cy="53975"/>
          </a:xfrm>
          <a:prstGeom prst="line">
            <a:avLst/>
          </a:prstGeom>
          <a:noFill/>
          <a:ln w="19050">
            <a:solidFill>
              <a:schemeClr val="tx1"/>
            </a:solidFill>
            <a:round/>
            <a:headEnd/>
            <a:tailEnd/>
          </a:ln>
        </p:spPr>
        <p:txBody>
          <a:bodyPr/>
          <a:lstStyle/>
          <a:p>
            <a:pPr>
              <a:defRPr/>
            </a:pPr>
            <a:endParaRPr lang="en-GB" sz="1600">
              <a:ea typeface="ＭＳ Ｐゴシック" pitchFamily="34" charset="-128"/>
            </a:endParaRPr>
          </a:p>
        </p:txBody>
      </p:sp>
      <p:sp>
        <p:nvSpPr>
          <p:cNvPr id="92209" name="Rectangle 100">
            <a:extLst>
              <a:ext uri="{FF2B5EF4-FFF2-40B4-BE49-F238E27FC236}">
                <a16:creationId xmlns:a16="http://schemas.microsoft.com/office/drawing/2014/main" id="{DBFE52D2-CC24-4300-BED8-0D906310F61D}"/>
              </a:ext>
            </a:extLst>
          </p:cNvPr>
          <p:cNvSpPr>
            <a:spLocks noChangeArrowheads="1"/>
          </p:cNvSpPr>
          <p:nvPr/>
        </p:nvSpPr>
        <p:spPr bwMode="auto">
          <a:xfrm>
            <a:off x="6375256" y="1949451"/>
            <a:ext cx="100012" cy="100013"/>
          </a:xfrm>
          <a:prstGeom prst="rect">
            <a:avLst/>
          </a:prstGeom>
          <a:solidFill>
            <a:srgbClr val="3E9282"/>
          </a:solidFill>
          <a:ln w="6350" algn="ctr">
            <a:solidFill>
              <a:schemeClr val="tx1"/>
            </a:solidFill>
            <a:round/>
            <a:headEnd/>
            <a:tailEnd/>
          </a:ln>
        </p:spPr>
        <p:txBody>
          <a:bodyPr/>
          <a:lstStyle>
            <a:lvl1pPr defTabSz="995363" eaLnBrk="0" hangingPunct="0">
              <a:defRPr>
                <a:solidFill>
                  <a:schemeClr val="tx1"/>
                </a:solidFill>
                <a:latin typeface="Verdana" panose="020B0604030504040204" pitchFamily="34" charset="0"/>
              </a:defRPr>
            </a:lvl1pPr>
            <a:lvl2pPr marL="742950" indent="-285750" defTabSz="995363" eaLnBrk="0" hangingPunct="0">
              <a:defRPr>
                <a:solidFill>
                  <a:schemeClr val="tx1"/>
                </a:solidFill>
                <a:latin typeface="Verdana" panose="020B0604030504040204" pitchFamily="34" charset="0"/>
              </a:defRPr>
            </a:lvl2pPr>
            <a:lvl3pPr marL="1143000" indent="-228600" defTabSz="995363" eaLnBrk="0" hangingPunct="0">
              <a:defRPr>
                <a:solidFill>
                  <a:schemeClr val="tx1"/>
                </a:solidFill>
                <a:latin typeface="Verdana" panose="020B0604030504040204" pitchFamily="34" charset="0"/>
              </a:defRPr>
            </a:lvl3pPr>
            <a:lvl4pPr marL="1600200" indent="-228600" defTabSz="995363" eaLnBrk="0" hangingPunct="0">
              <a:defRPr>
                <a:solidFill>
                  <a:schemeClr val="tx1"/>
                </a:solidFill>
                <a:latin typeface="Verdana" panose="020B0604030504040204" pitchFamily="34" charset="0"/>
              </a:defRPr>
            </a:lvl4pPr>
            <a:lvl5pPr marL="2057400" indent="-228600" defTabSz="995363" eaLnBrk="0" hangingPunct="0">
              <a:defRPr>
                <a:solidFill>
                  <a:schemeClr val="tx1"/>
                </a:solidFill>
                <a:latin typeface="Verdana" panose="020B0604030504040204" pitchFamily="34" charset="0"/>
              </a:defRPr>
            </a:lvl5pPr>
            <a:lvl6pPr marL="2514600" indent="-228600" defTabSz="995363" eaLnBrk="0" fontAlgn="base" hangingPunct="0">
              <a:spcBef>
                <a:spcPct val="0"/>
              </a:spcBef>
              <a:spcAft>
                <a:spcPct val="0"/>
              </a:spcAft>
              <a:defRPr>
                <a:solidFill>
                  <a:schemeClr val="tx1"/>
                </a:solidFill>
                <a:latin typeface="Verdana" panose="020B0604030504040204" pitchFamily="34" charset="0"/>
              </a:defRPr>
            </a:lvl6pPr>
            <a:lvl7pPr marL="2971800" indent="-228600" defTabSz="995363" eaLnBrk="0" fontAlgn="base" hangingPunct="0">
              <a:spcBef>
                <a:spcPct val="0"/>
              </a:spcBef>
              <a:spcAft>
                <a:spcPct val="0"/>
              </a:spcAft>
              <a:defRPr>
                <a:solidFill>
                  <a:schemeClr val="tx1"/>
                </a:solidFill>
                <a:latin typeface="Verdana" panose="020B0604030504040204" pitchFamily="34" charset="0"/>
              </a:defRPr>
            </a:lvl7pPr>
            <a:lvl8pPr marL="3429000" indent="-228600" defTabSz="995363" eaLnBrk="0" fontAlgn="base" hangingPunct="0">
              <a:spcBef>
                <a:spcPct val="0"/>
              </a:spcBef>
              <a:spcAft>
                <a:spcPct val="0"/>
              </a:spcAft>
              <a:defRPr>
                <a:solidFill>
                  <a:schemeClr val="tx1"/>
                </a:solidFill>
                <a:latin typeface="Verdana" panose="020B0604030504040204" pitchFamily="34" charset="0"/>
              </a:defRPr>
            </a:lvl8pPr>
            <a:lvl9pPr marL="3886200" indent="-228600" defTabSz="995363"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FR" altLang="en-US" sz="2100">
              <a:latin typeface="Arial Narrow" panose="020B0606020202030204" pitchFamily="34" charset="0"/>
              <a:ea typeface="MS PGothic" panose="020B0600070205080204" pitchFamily="34" charset="-128"/>
            </a:endParaRPr>
          </a:p>
        </p:txBody>
      </p:sp>
      <p:sp>
        <p:nvSpPr>
          <p:cNvPr id="92210" name="Rectangle 101">
            <a:extLst>
              <a:ext uri="{FF2B5EF4-FFF2-40B4-BE49-F238E27FC236}">
                <a16:creationId xmlns:a16="http://schemas.microsoft.com/office/drawing/2014/main" id="{C8176784-4BF3-44D6-A8FB-38A23E6D2E73}"/>
              </a:ext>
            </a:extLst>
          </p:cNvPr>
          <p:cNvSpPr>
            <a:spLocks noChangeArrowheads="1"/>
          </p:cNvSpPr>
          <p:nvPr/>
        </p:nvSpPr>
        <p:spPr bwMode="auto">
          <a:xfrm rot="18900000">
            <a:off x="6184756" y="1506538"/>
            <a:ext cx="100012" cy="100012"/>
          </a:xfrm>
          <a:prstGeom prst="rect">
            <a:avLst/>
          </a:prstGeom>
          <a:solidFill>
            <a:srgbClr val="979797"/>
          </a:solidFill>
          <a:ln w="6350" algn="ctr">
            <a:solidFill>
              <a:srgbClr val="979797"/>
            </a:solidFill>
            <a:round/>
            <a:headEnd/>
            <a:tailEnd/>
          </a:ln>
        </p:spPr>
        <p:txBody>
          <a:bodyPr/>
          <a:lstStyle>
            <a:lvl1pPr defTabSz="995363" eaLnBrk="0" hangingPunct="0">
              <a:defRPr>
                <a:solidFill>
                  <a:schemeClr val="tx1"/>
                </a:solidFill>
                <a:latin typeface="Verdana" panose="020B0604030504040204" pitchFamily="34" charset="0"/>
              </a:defRPr>
            </a:lvl1pPr>
            <a:lvl2pPr marL="742950" indent="-285750" defTabSz="995363" eaLnBrk="0" hangingPunct="0">
              <a:defRPr>
                <a:solidFill>
                  <a:schemeClr val="tx1"/>
                </a:solidFill>
                <a:latin typeface="Verdana" panose="020B0604030504040204" pitchFamily="34" charset="0"/>
              </a:defRPr>
            </a:lvl2pPr>
            <a:lvl3pPr marL="1143000" indent="-228600" defTabSz="995363" eaLnBrk="0" hangingPunct="0">
              <a:defRPr>
                <a:solidFill>
                  <a:schemeClr val="tx1"/>
                </a:solidFill>
                <a:latin typeface="Verdana" panose="020B0604030504040204" pitchFamily="34" charset="0"/>
              </a:defRPr>
            </a:lvl3pPr>
            <a:lvl4pPr marL="1600200" indent="-228600" defTabSz="995363" eaLnBrk="0" hangingPunct="0">
              <a:defRPr>
                <a:solidFill>
                  <a:schemeClr val="tx1"/>
                </a:solidFill>
                <a:latin typeface="Verdana" panose="020B0604030504040204" pitchFamily="34" charset="0"/>
              </a:defRPr>
            </a:lvl4pPr>
            <a:lvl5pPr marL="2057400" indent="-228600" defTabSz="995363" eaLnBrk="0" hangingPunct="0">
              <a:defRPr>
                <a:solidFill>
                  <a:schemeClr val="tx1"/>
                </a:solidFill>
                <a:latin typeface="Verdana" panose="020B0604030504040204" pitchFamily="34" charset="0"/>
              </a:defRPr>
            </a:lvl5pPr>
            <a:lvl6pPr marL="2514600" indent="-228600" defTabSz="995363" eaLnBrk="0" fontAlgn="base" hangingPunct="0">
              <a:spcBef>
                <a:spcPct val="0"/>
              </a:spcBef>
              <a:spcAft>
                <a:spcPct val="0"/>
              </a:spcAft>
              <a:defRPr>
                <a:solidFill>
                  <a:schemeClr val="tx1"/>
                </a:solidFill>
                <a:latin typeface="Verdana" panose="020B0604030504040204" pitchFamily="34" charset="0"/>
              </a:defRPr>
            </a:lvl6pPr>
            <a:lvl7pPr marL="2971800" indent="-228600" defTabSz="995363" eaLnBrk="0" fontAlgn="base" hangingPunct="0">
              <a:spcBef>
                <a:spcPct val="0"/>
              </a:spcBef>
              <a:spcAft>
                <a:spcPct val="0"/>
              </a:spcAft>
              <a:defRPr>
                <a:solidFill>
                  <a:schemeClr val="tx1"/>
                </a:solidFill>
                <a:latin typeface="Verdana" panose="020B0604030504040204" pitchFamily="34" charset="0"/>
              </a:defRPr>
            </a:lvl7pPr>
            <a:lvl8pPr marL="3429000" indent="-228600" defTabSz="995363" eaLnBrk="0" fontAlgn="base" hangingPunct="0">
              <a:spcBef>
                <a:spcPct val="0"/>
              </a:spcBef>
              <a:spcAft>
                <a:spcPct val="0"/>
              </a:spcAft>
              <a:defRPr>
                <a:solidFill>
                  <a:schemeClr val="tx1"/>
                </a:solidFill>
                <a:latin typeface="Verdana" panose="020B0604030504040204" pitchFamily="34" charset="0"/>
              </a:defRPr>
            </a:lvl8pPr>
            <a:lvl9pPr marL="3886200" indent="-228600" defTabSz="995363"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FR" altLang="en-US" sz="2100">
              <a:latin typeface="Arial Narrow" panose="020B0606020202030204" pitchFamily="34" charset="0"/>
              <a:ea typeface="MS PGothic" panose="020B0600070205080204" pitchFamily="34" charset="-128"/>
            </a:endParaRPr>
          </a:p>
        </p:txBody>
      </p:sp>
      <p:cxnSp>
        <p:nvCxnSpPr>
          <p:cNvPr id="92211" name="Straight Connector 105">
            <a:extLst>
              <a:ext uri="{FF2B5EF4-FFF2-40B4-BE49-F238E27FC236}">
                <a16:creationId xmlns:a16="http://schemas.microsoft.com/office/drawing/2014/main" id="{83BA737E-2D95-4209-91B7-89BD7E9D0966}"/>
              </a:ext>
            </a:extLst>
          </p:cNvPr>
          <p:cNvCxnSpPr>
            <a:cxnSpLocks noChangeShapeType="1"/>
          </p:cNvCxnSpPr>
          <p:nvPr/>
        </p:nvCxnSpPr>
        <p:spPr bwMode="auto">
          <a:xfrm>
            <a:off x="6424468" y="1557339"/>
            <a:ext cx="431800" cy="1587"/>
          </a:xfrm>
          <a:prstGeom prst="line">
            <a:avLst/>
          </a:prstGeom>
          <a:noFill/>
          <a:ln w="38100" algn="ctr">
            <a:solidFill>
              <a:schemeClr val="folHlink"/>
            </a:solidFill>
            <a:round/>
            <a:headEnd/>
            <a:tailEnd/>
          </a:ln>
          <a:extLst>
            <a:ext uri="{909E8E84-426E-40DD-AFC4-6F175D3DCCD1}">
              <a14:hiddenFill xmlns:a14="http://schemas.microsoft.com/office/drawing/2010/main">
                <a:noFill/>
              </a14:hiddenFill>
            </a:ext>
          </a:extLst>
        </p:spPr>
      </p:cxnSp>
      <p:sp>
        <p:nvSpPr>
          <p:cNvPr id="92212" name="Rectangle 106">
            <a:extLst>
              <a:ext uri="{FF2B5EF4-FFF2-40B4-BE49-F238E27FC236}">
                <a16:creationId xmlns:a16="http://schemas.microsoft.com/office/drawing/2014/main" id="{F8669E98-0266-4CDC-B468-D95060946621}"/>
              </a:ext>
            </a:extLst>
          </p:cNvPr>
          <p:cNvSpPr>
            <a:spLocks noChangeArrowheads="1"/>
          </p:cNvSpPr>
          <p:nvPr/>
        </p:nvSpPr>
        <p:spPr bwMode="auto">
          <a:xfrm rot="18900000">
            <a:off x="6587981" y="1506538"/>
            <a:ext cx="100012" cy="100012"/>
          </a:xfrm>
          <a:prstGeom prst="rect">
            <a:avLst/>
          </a:prstGeom>
          <a:solidFill>
            <a:schemeClr val="folHlink"/>
          </a:solidFill>
          <a:ln w="6350" algn="ctr">
            <a:solidFill>
              <a:schemeClr val="tx1"/>
            </a:solidFill>
            <a:round/>
            <a:headEnd/>
            <a:tailEnd/>
          </a:ln>
        </p:spPr>
        <p:txBody>
          <a:bodyPr/>
          <a:lstStyle>
            <a:lvl1pPr defTabSz="995363" eaLnBrk="0" hangingPunct="0">
              <a:defRPr>
                <a:solidFill>
                  <a:schemeClr val="tx1"/>
                </a:solidFill>
                <a:latin typeface="Verdana" panose="020B0604030504040204" pitchFamily="34" charset="0"/>
              </a:defRPr>
            </a:lvl1pPr>
            <a:lvl2pPr marL="742950" indent="-285750" defTabSz="995363" eaLnBrk="0" hangingPunct="0">
              <a:defRPr>
                <a:solidFill>
                  <a:schemeClr val="tx1"/>
                </a:solidFill>
                <a:latin typeface="Verdana" panose="020B0604030504040204" pitchFamily="34" charset="0"/>
              </a:defRPr>
            </a:lvl2pPr>
            <a:lvl3pPr marL="1143000" indent="-228600" defTabSz="995363" eaLnBrk="0" hangingPunct="0">
              <a:defRPr>
                <a:solidFill>
                  <a:schemeClr val="tx1"/>
                </a:solidFill>
                <a:latin typeface="Verdana" panose="020B0604030504040204" pitchFamily="34" charset="0"/>
              </a:defRPr>
            </a:lvl3pPr>
            <a:lvl4pPr marL="1600200" indent="-228600" defTabSz="995363" eaLnBrk="0" hangingPunct="0">
              <a:defRPr>
                <a:solidFill>
                  <a:schemeClr val="tx1"/>
                </a:solidFill>
                <a:latin typeface="Verdana" panose="020B0604030504040204" pitchFamily="34" charset="0"/>
              </a:defRPr>
            </a:lvl4pPr>
            <a:lvl5pPr marL="2057400" indent="-228600" defTabSz="995363" eaLnBrk="0" hangingPunct="0">
              <a:defRPr>
                <a:solidFill>
                  <a:schemeClr val="tx1"/>
                </a:solidFill>
                <a:latin typeface="Verdana" panose="020B0604030504040204" pitchFamily="34" charset="0"/>
              </a:defRPr>
            </a:lvl5pPr>
            <a:lvl6pPr marL="2514600" indent="-228600" defTabSz="995363" eaLnBrk="0" fontAlgn="base" hangingPunct="0">
              <a:spcBef>
                <a:spcPct val="0"/>
              </a:spcBef>
              <a:spcAft>
                <a:spcPct val="0"/>
              </a:spcAft>
              <a:defRPr>
                <a:solidFill>
                  <a:schemeClr val="tx1"/>
                </a:solidFill>
                <a:latin typeface="Verdana" panose="020B0604030504040204" pitchFamily="34" charset="0"/>
              </a:defRPr>
            </a:lvl6pPr>
            <a:lvl7pPr marL="2971800" indent="-228600" defTabSz="995363" eaLnBrk="0" fontAlgn="base" hangingPunct="0">
              <a:spcBef>
                <a:spcPct val="0"/>
              </a:spcBef>
              <a:spcAft>
                <a:spcPct val="0"/>
              </a:spcAft>
              <a:defRPr>
                <a:solidFill>
                  <a:schemeClr val="tx1"/>
                </a:solidFill>
                <a:latin typeface="Verdana" panose="020B0604030504040204" pitchFamily="34" charset="0"/>
              </a:defRPr>
            </a:lvl7pPr>
            <a:lvl8pPr marL="3429000" indent="-228600" defTabSz="995363" eaLnBrk="0" fontAlgn="base" hangingPunct="0">
              <a:spcBef>
                <a:spcPct val="0"/>
              </a:spcBef>
              <a:spcAft>
                <a:spcPct val="0"/>
              </a:spcAft>
              <a:defRPr>
                <a:solidFill>
                  <a:schemeClr val="tx1"/>
                </a:solidFill>
                <a:latin typeface="Verdana" panose="020B0604030504040204" pitchFamily="34" charset="0"/>
              </a:defRPr>
            </a:lvl8pPr>
            <a:lvl9pPr marL="3886200" indent="-228600" defTabSz="995363"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FR" altLang="en-US" sz="2100">
              <a:latin typeface="Arial Narrow" panose="020B0606020202030204" pitchFamily="34" charset="0"/>
              <a:ea typeface="MS PGothic" panose="020B0600070205080204" pitchFamily="34" charset="-128"/>
            </a:endParaRPr>
          </a:p>
        </p:txBody>
      </p:sp>
      <p:sp>
        <p:nvSpPr>
          <p:cNvPr id="92213" name="Text Box 11">
            <a:extLst>
              <a:ext uri="{FF2B5EF4-FFF2-40B4-BE49-F238E27FC236}">
                <a16:creationId xmlns:a16="http://schemas.microsoft.com/office/drawing/2014/main" id="{47B6729D-7774-491D-A273-7F112EE407D0}"/>
              </a:ext>
            </a:extLst>
          </p:cNvPr>
          <p:cNvSpPr txBox="1">
            <a:spLocks noChangeArrowheads="1"/>
          </p:cNvSpPr>
          <p:nvPr/>
        </p:nvSpPr>
        <p:spPr bwMode="auto">
          <a:xfrm>
            <a:off x="4168458" y="5302329"/>
            <a:ext cx="16987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tabLst>
                <a:tab pos="1563688" algn="ctr"/>
                <a:tab pos="4703763" algn="ctr"/>
              </a:tabLst>
              <a:defRPr>
                <a:solidFill>
                  <a:schemeClr val="tx1"/>
                </a:solidFill>
                <a:latin typeface="Verdana" panose="020B0604030504040204" pitchFamily="34" charset="0"/>
              </a:defRPr>
            </a:lvl1pPr>
            <a:lvl2pPr marL="742950" indent="-285750" eaLnBrk="0" hangingPunct="0">
              <a:tabLst>
                <a:tab pos="1563688" algn="ctr"/>
                <a:tab pos="4703763" algn="ctr"/>
              </a:tabLst>
              <a:defRPr>
                <a:solidFill>
                  <a:schemeClr val="tx1"/>
                </a:solidFill>
                <a:latin typeface="Verdana" panose="020B0604030504040204" pitchFamily="34" charset="0"/>
              </a:defRPr>
            </a:lvl2pPr>
            <a:lvl3pPr marL="1143000" indent="-228600" eaLnBrk="0" hangingPunct="0">
              <a:tabLst>
                <a:tab pos="1563688" algn="ctr"/>
                <a:tab pos="4703763" algn="ctr"/>
              </a:tabLst>
              <a:defRPr>
                <a:solidFill>
                  <a:schemeClr val="tx1"/>
                </a:solidFill>
                <a:latin typeface="Verdana" panose="020B0604030504040204" pitchFamily="34" charset="0"/>
              </a:defRPr>
            </a:lvl3pPr>
            <a:lvl4pPr marL="1600200" indent="-228600" eaLnBrk="0" hangingPunct="0">
              <a:tabLst>
                <a:tab pos="1563688" algn="ctr"/>
                <a:tab pos="4703763" algn="ctr"/>
              </a:tabLst>
              <a:defRPr>
                <a:solidFill>
                  <a:schemeClr val="tx1"/>
                </a:solidFill>
                <a:latin typeface="Verdana" panose="020B0604030504040204" pitchFamily="34" charset="0"/>
              </a:defRPr>
            </a:lvl4pPr>
            <a:lvl5pPr marL="2057400" indent="-228600" eaLnBrk="0" hangingPunct="0">
              <a:tabLst>
                <a:tab pos="1563688" algn="ctr"/>
                <a:tab pos="4703763" algn="ctr"/>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9pPr>
          </a:lstStyle>
          <a:p>
            <a:pPr algn="ctr"/>
            <a:r>
              <a:rPr lang="en-GB" altLang="en-US" sz="1600" b="1" dirty="0">
                <a:solidFill>
                  <a:schemeClr val="accent5"/>
                </a:solidFill>
                <a:latin typeface="+mn-lt"/>
                <a:ea typeface="MS PGothic" panose="020B0600070205080204" pitchFamily="34" charset="-128"/>
              </a:rPr>
              <a:t>Time (months)</a:t>
            </a:r>
          </a:p>
        </p:txBody>
      </p:sp>
      <p:sp>
        <p:nvSpPr>
          <p:cNvPr id="69" name="Text Box 4">
            <a:extLst>
              <a:ext uri="{FF2B5EF4-FFF2-40B4-BE49-F238E27FC236}">
                <a16:creationId xmlns:a16="http://schemas.microsoft.com/office/drawing/2014/main" id="{43ED87F4-03FE-4B42-979D-8EA84DAF86DB}"/>
              </a:ext>
            </a:extLst>
          </p:cNvPr>
          <p:cNvSpPr txBox="1">
            <a:spLocks noChangeArrowheads="1"/>
          </p:cNvSpPr>
          <p:nvPr/>
        </p:nvSpPr>
        <p:spPr bwMode="auto">
          <a:xfrm>
            <a:off x="1552575" y="5906699"/>
            <a:ext cx="82804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sz="1200" dirty="0" err="1">
                <a:latin typeface="+mn-lt"/>
                <a:ea typeface="Calibri" panose="020F0502020204030204" pitchFamily="34" charset="0"/>
                <a:cs typeface="Calibri" panose="020F0502020204030204" pitchFamily="34" charset="0"/>
              </a:rPr>
              <a:t>Behre</a:t>
            </a:r>
            <a:r>
              <a:rPr lang="en-GB" sz="1200" dirty="0">
                <a:latin typeface="+mn-lt"/>
                <a:ea typeface="Calibri" panose="020F0502020204030204" pitchFamily="34" charset="0"/>
                <a:cs typeface="Calibri" panose="020F0502020204030204" pitchFamily="34" charset="0"/>
              </a:rPr>
              <a:t>, HM et al. The Aging Male, 2012; 15(4): 198–207</a:t>
            </a:r>
            <a:endParaRPr lang="en-US" altLang="en-US" sz="1200" dirty="0">
              <a:latin typeface="+mn-lt"/>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446FF876-02C5-4EC3-9BB1-57B6BB502C72}"/>
              </a:ext>
            </a:extLst>
          </p:cNvPr>
          <p:cNvSpPr>
            <a:spLocks noGrp="1" noChangeArrowheads="1"/>
          </p:cNvSpPr>
          <p:nvPr>
            <p:ph type="title" idx="4294967295"/>
          </p:nvPr>
        </p:nvSpPr>
        <p:spPr/>
        <p:txBody>
          <a:bodyPr vert="horz" lIns="93335" tIns="46674" rIns="93335" bIns="46674" rtlCol="0" anchor="t">
            <a:normAutofit/>
          </a:bodyPr>
          <a:lstStyle/>
          <a:p>
            <a:pPr eaLnBrk="1" hangingPunct="1"/>
            <a:r>
              <a:rPr lang="en-GB" altLang="en-US" sz="3200" b="1" dirty="0"/>
              <a:t>SUMMARY</a:t>
            </a:r>
          </a:p>
        </p:txBody>
      </p:sp>
      <p:sp>
        <p:nvSpPr>
          <p:cNvPr id="60419" name="Rectangle 3">
            <a:extLst>
              <a:ext uri="{FF2B5EF4-FFF2-40B4-BE49-F238E27FC236}">
                <a16:creationId xmlns:a16="http://schemas.microsoft.com/office/drawing/2014/main" id="{99A366B4-13E8-475F-AD4C-7533B1CE3DFD}"/>
              </a:ext>
            </a:extLst>
          </p:cNvPr>
          <p:cNvSpPr>
            <a:spLocks noGrp="1" noChangeArrowheads="1"/>
          </p:cNvSpPr>
          <p:nvPr>
            <p:ph idx="4294967295"/>
          </p:nvPr>
        </p:nvSpPr>
        <p:spPr>
          <a:xfrm>
            <a:off x="402360" y="1155701"/>
            <a:ext cx="10927687" cy="4486563"/>
          </a:xfrm>
        </p:spPr>
        <p:txBody>
          <a:bodyPr vert="horz" lIns="93335" tIns="46674" rIns="93335" bIns="46674" rtlCol="0">
            <a:normAutofit/>
          </a:bodyPr>
          <a:lstStyle/>
          <a:p>
            <a:pPr defTabSz="933450"/>
            <a:r>
              <a:rPr lang="en-GB" altLang="en-US" sz="1800" dirty="0">
                <a:solidFill>
                  <a:schemeClr val="accent5"/>
                </a:solidFill>
              </a:rPr>
              <a:t>This large, randomized, double-blind, placebo-controlled study demonstrated that 6 months’ treatment with testosterone improves lean body mass and </a:t>
            </a:r>
            <a:r>
              <a:rPr lang="en-GB" altLang="en-US" sz="1800" dirty="0" err="1">
                <a:solidFill>
                  <a:schemeClr val="accent5"/>
                </a:solidFill>
              </a:rPr>
              <a:t>HRQoL</a:t>
            </a:r>
            <a:r>
              <a:rPr lang="en-GB" altLang="en-US" sz="1800" dirty="0">
                <a:solidFill>
                  <a:schemeClr val="accent5"/>
                </a:solidFill>
              </a:rPr>
              <a:t> and decreases fat mass in men with serum total T &lt; 15.0 nmol/L and symptoms of androgen deficiency.</a:t>
            </a:r>
          </a:p>
          <a:p>
            <a:pPr defTabSz="933450"/>
            <a:r>
              <a:rPr lang="en-GB" altLang="en-US" sz="1800" dirty="0">
                <a:solidFill>
                  <a:schemeClr val="accent5"/>
                </a:solidFill>
              </a:rPr>
              <a:t>Treatment increased median testosterone levels by approximately 7 nmol/L</a:t>
            </a:r>
          </a:p>
          <a:p>
            <a:pPr defTabSz="933450"/>
            <a:r>
              <a:rPr lang="en-GB" altLang="en-US" sz="1800" dirty="0">
                <a:solidFill>
                  <a:schemeClr val="accent5"/>
                </a:solidFill>
              </a:rPr>
              <a:t>Testosterone therapy was associated with improvements in cardiovascular and metabolic profiles in this population</a:t>
            </a:r>
          </a:p>
          <a:p>
            <a:pPr defTabSz="933450"/>
            <a:r>
              <a:rPr lang="en-GB" altLang="en-US" sz="1800" dirty="0">
                <a:solidFill>
                  <a:schemeClr val="accent5"/>
                </a:solidFill>
              </a:rPr>
              <a:t>At the end of the 6-month double-blind study period, 89% of the original 362 patients (i.e. patients from both the </a:t>
            </a:r>
            <a:r>
              <a:rPr lang="en-GB" altLang="en-US" sz="1800" dirty="0" err="1">
                <a:solidFill>
                  <a:schemeClr val="accent5"/>
                </a:solidFill>
              </a:rPr>
              <a:t>AndroGel</a:t>
            </a:r>
            <a:r>
              <a:rPr lang="en-GB" altLang="en-US" sz="1800" baseline="30000" dirty="0">
                <a:solidFill>
                  <a:schemeClr val="accent5"/>
                </a:solidFill>
              </a:rPr>
              <a:t>®</a:t>
            </a:r>
            <a:r>
              <a:rPr lang="en-GB" altLang="en-US" sz="1800" dirty="0">
                <a:solidFill>
                  <a:schemeClr val="accent5"/>
                </a:solidFill>
              </a:rPr>
              <a:t> 1% and the placebo group) elected to continue with </a:t>
            </a:r>
            <a:r>
              <a:rPr lang="en-GB" altLang="en-US" sz="1800" dirty="0" err="1">
                <a:solidFill>
                  <a:schemeClr val="accent5"/>
                </a:solidFill>
              </a:rPr>
              <a:t>AndroGel</a:t>
            </a:r>
            <a:r>
              <a:rPr lang="en-GB" altLang="en-US" sz="1800" baseline="30000" dirty="0">
                <a:solidFill>
                  <a:schemeClr val="accent5"/>
                </a:solidFill>
              </a:rPr>
              <a:t>®</a:t>
            </a:r>
            <a:r>
              <a:rPr lang="en-GB" altLang="en-US" sz="1800" dirty="0">
                <a:solidFill>
                  <a:schemeClr val="accent5"/>
                </a:solidFill>
              </a:rPr>
              <a:t> 1% treatment in a 12-month open-label extension phase.  </a:t>
            </a:r>
          </a:p>
          <a:p>
            <a:pPr defTabSz="933450"/>
            <a:r>
              <a:rPr lang="en-GB" altLang="en-US" sz="1800" dirty="0">
                <a:solidFill>
                  <a:schemeClr val="accent5"/>
                </a:solidFill>
              </a:rPr>
              <a:t>Over this 12-month period there was a progressive decrease in scores on the AMS scale and its subscales indicating progressive improvement of </a:t>
            </a:r>
            <a:r>
              <a:rPr lang="en-GB" altLang="en-US" sz="1800" dirty="0" err="1">
                <a:solidFill>
                  <a:schemeClr val="accent5"/>
                </a:solidFill>
              </a:rPr>
              <a:t>HRQoL</a:t>
            </a:r>
            <a:r>
              <a:rPr lang="en-GB" altLang="en-US" sz="1800" dirty="0">
                <a:solidFill>
                  <a:schemeClr val="accent5"/>
                </a:solidFill>
              </a:rPr>
              <a:t>.</a:t>
            </a:r>
          </a:p>
          <a:p>
            <a:pPr defTabSz="933450"/>
            <a:r>
              <a:rPr lang="en-GB" altLang="en-US" sz="1800" dirty="0">
                <a:solidFill>
                  <a:schemeClr val="accent5"/>
                </a:solidFill>
              </a:rPr>
              <a:t>Transdermal testosterone gel preparation</a:t>
            </a:r>
            <a:r>
              <a:rPr lang="en-US" altLang="en-US" sz="1800" dirty="0">
                <a:solidFill>
                  <a:schemeClr val="accent5"/>
                </a:solidFill>
              </a:rPr>
              <a:t> </a:t>
            </a:r>
            <a:r>
              <a:rPr lang="en-GB" altLang="en-US" sz="1800" dirty="0">
                <a:solidFill>
                  <a:schemeClr val="accent5"/>
                </a:solidFill>
              </a:rPr>
              <a:t>possesses good safety and efficacy profiles when used in the treatment of late-onset hypogonadism</a:t>
            </a:r>
          </a:p>
        </p:txBody>
      </p:sp>
      <p:sp>
        <p:nvSpPr>
          <p:cNvPr id="60420" name="Text Box 4">
            <a:extLst>
              <a:ext uri="{FF2B5EF4-FFF2-40B4-BE49-F238E27FC236}">
                <a16:creationId xmlns:a16="http://schemas.microsoft.com/office/drawing/2014/main" id="{C8C529B9-D09F-4E0A-8769-720E9E3E36A8}"/>
              </a:ext>
            </a:extLst>
          </p:cNvPr>
          <p:cNvSpPr txBox="1">
            <a:spLocks noChangeArrowheads="1"/>
          </p:cNvSpPr>
          <p:nvPr/>
        </p:nvSpPr>
        <p:spPr bwMode="auto">
          <a:xfrm>
            <a:off x="1774825" y="6381750"/>
            <a:ext cx="8280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US" altLang="en-US" sz="1200" b="1"/>
              <a:t>Bouloux PM</a:t>
            </a:r>
            <a:r>
              <a:rPr lang="en-US" altLang="en-US" sz="1200"/>
              <a:t> </a:t>
            </a:r>
            <a:r>
              <a:rPr lang="en-US" altLang="en-US" sz="1200" i="1"/>
              <a:t>et al. Results presented at the EAU Congress, Italy 2008.</a:t>
            </a:r>
          </a:p>
        </p:txBody>
      </p:sp>
      <p:sp>
        <p:nvSpPr>
          <p:cNvPr id="5" name="Text Box 4">
            <a:extLst>
              <a:ext uri="{FF2B5EF4-FFF2-40B4-BE49-F238E27FC236}">
                <a16:creationId xmlns:a16="http://schemas.microsoft.com/office/drawing/2014/main" id="{89ADD64B-735F-4E1D-AD9E-6943097CA04F}"/>
              </a:ext>
            </a:extLst>
          </p:cNvPr>
          <p:cNvSpPr txBox="1">
            <a:spLocks noChangeArrowheads="1"/>
          </p:cNvSpPr>
          <p:nvPr/>
        </p:nvSpPr>
        <p:spPr bwMode="auto">
          <a:xfrm>
            <a:off x="1552575" y="5906699"/>
            <a:ext cx="82804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sz="1200" dirty="0" err="1">
                <a:latin typeface="+mn-lt"/>
                <a:ea typeface="Calibri" panose="020F0502020204030204" pitchFamily="34" charset="0"/>
                <a:cs typeface="Calibri" panose="020F0502020204030204" pitchFamily="34" charset="0"/>
              </a:rPr>
              <a:t>Behre</a:t>
            </a:r>
            <a:r>
              <a:rPr lang="en-GB" sz="1200" dirty="0">
                <a:latin typeface="+mn-lt"/>
                <a:ea typeface="Calibri" panose="020F0502020204030204" pitchFamily="34" charset="0"/>
                <a:cs typeface="Calibri" panose="020F0502020204030204" pitchFamily="34" charset="0"/>
              </a:rPr>
              <a:t>, HM et al. The Aging Male, 2012; 15(4): 198–207</a:t>
            </a:r>
            <a:endParaRPr lang="en-US" altLang="en-US" sz="1200" dirty="0">
              <a:latin typeface="+mn-lt"/>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87100-BC56-40C6-ACEE-05C88672E95E}"/>
              </a:ext>
            </a:extLst>
          </p:cNvPr>
          <p:cNvSpPr>
            <a:spLocks noGrp="1"/>
          </p:cNvSpPr>
          <p:nvPr>
            <p:ph type="title"/>
          </p:nvPr>
        </p:nvSpPr>
        <p:spPr>
          <a:xfrm>
            <a:off x="518063" y="338178"/>
            <a:ext cx="10652454" cy="620754"/>
          </a:xfrm>
        </p:spPr>
        <p:txBody>
          <a:bodyPr/>
          <a:lstStyle/>
          <a:p>
            <a:r>
              <a:rPr lang="en-GB" b="1" dirty="0"/>
              <a:t>Ai</a:t>
            </a:r>
            <a:r>
              <a:rPr lang="en-GB" sz="3200" b="1" dirty="0"/>
              <a:t>ms</a:t>
            </a:r>
            <a:r>
              <a:rPr lang="en-GB" b="1" dirty="0"/>
              <a:t> &amp; Objectives</a:t>
            </a:r>
          </a:p>
        </p:txBody>
      </p:sp>
      <p:sp>
        <p:nvSpPr>
          <p:cNvPr id="3" name="Content Placeholder 2">
            <a:extLst>
              <a:ext uri="{FF2B5EF4-FFF2-40B4-BE49-F238E27FC236}">
                <a16:creationId xmlns:a16="http://schemas.microsoft.com/office/drawing/2014/main" id="{346E37A3-919D-400D-BD94-D038462D3FA0}"/>
              </a:ext>
            </a:extLst>
          </p:cNvPr>
          <p:cNvSpPr>
            <a:spLocks noGrp="1"/>
          </p:cNvSpPr>
          <p:nvPr>
            <p:ph idx="1"/>
          </p:nvPr>
        </p:nvSpPr>
        <p:spPr>
          <a:xfrm>
            <a:off x="518063" y="1144484"/>
            <a:ext cx="10579428" cy="4569031"/>
          </a:xfrm>
        </p:spPr>
        <p:txBody>
          <a:bodyPr>
            <a:normAutofit/>
          </a:bodyPr>
          <a:lstStyle/>
          <a:p>
            <a:r>
              <a:rPr lang="en-GB" sz="1800" dirty="0">
                <a:solidFill>
                  <a:schemeClr val="accent5"/>
                </a:solidFill>
              </a:rPr>
              <a:t>The aim of this randomized, placebo-controlled study was to investigate the efficacy and safety of treatment with a 1% testosterone gel in men aged 50-80 years with hypogonadal to low-normal total serum testosterone (&lt;15.0nmol/l) along with putative symptoms of testosterone deficiency.</a:t>
            </a:r>
          </a:p>
          <a:p>
            <a:pPr marL="0" indent="0">
              <a:buNone/>
            </a:pPr>
            <a:endParaRPr lang="en-GB" sz="1200" dirty="0">
              <a:solidFill>
                <a:schemeClr val="accent5"/>
              </a:solidFill>
            </a:endParaRPr>
          </a:p>
          <a:p>
            <a:r>
              <a:rPr lang="en-GB" sz="1800" dirty="0">
                <a:solidFill>
                  <a:schemeClr val="accent5"/>
                </a:solidFill>
              </a:rPr>
              <a:t>The primary objective was the assessment of changes in lean body mass (LBM) after 6 months of treatment with </a:t>
            </a:r>
            <a:r>
              <a:rPr lang="en-GB" sz="1800" dirty="0" err="1">
                <a:solidFill>
                  <a:schemeClr val="accent5"/>
                </a:solidFill>
              </a:rPr>
              <a:t>AndroGel</a:t>
            </a:r>
            <a:r>
              <a:rPr lang="en-GB" sz="1800" dirty="0">
                <a:solidFill>
                  <a:schemeClr val="accent5"/>
                </a:solidFill>
              </a:rPr>
              <a:t> compared with placebo.</a:t>
            </a:r>
          </a:p>
          <a:p>
            <a:pPr marL="0" indent="0">
              <a:buNone/>
            </a:pPr>
            <a:endParaRPr lang="en-GB" sz="1200" dirty="0">
              <a:solidFill>
                <a:schemeClr val="accent5"/>
              </a:solidFill>
            </a:endParaRPr>
          </a:p>
          <a:p>
            <a:r>
              <a:rPr lang="en-GB" sz="1800" dirty="0">
                <a:solidFill>
                  <a:schemeClr val="accent5"/>
                </a:solidFill>
              </a:rPr>
              <a:t>A secondary study objective was assessment of changes in LBM during open label treatment with </a:t>
            </a:r>
            <a:r>
              <a:rPr lang="en-GB" sz="1800" dirty="0" err="1">
                <a:solidFill>
                  <a:schemeClr val="accent5"/>
                </a:solidFill>
              </a:rPr>
              <a:t>AndroGel</a:t>
            </a:r>
            <a:r>
              <a:rPr lang="en-GB" sz="1800" dirty="0">
                <a:solidFill>
                  <a:schemeClr val="accent5"/>
                </a:solidFill>
              </a:rPr>
              <a:t> from study month 6 to 18, and assessment of changes in LBM in subgroups of patients. </a:t>
            </a:r>
          </a:p>
          <a:p>
            <a:endParaRPr lang="en-GB" sz="1200" dirty="0">
              <a:solidFill>
                <a:schemeClr val="accent5"/>
              </a:solidFill>
            </a:endParaRPr>
          </a:p>
          <a:p>
            <a:r>
              <a:rPr lang="en-GB" sz="1800" dirty="0">
                <a:solidFill>
                  <a:schemeClr val="accent5"/>
                </a:solidFill>
              </a:rPr>
              <a:t>Other secondary study objectives were assessment of changes in T serum levels, fat mass, total body mass, bone density, health-related quality of life (</a:t>
            </a:r>
            <a:r>
              <a:rPr lang="en-GB" sz="1800" dirty="0" err="1">
                <a:solidFill>
                  <a:schemeClr val="accent5"/>
                </a:solidFill>
              </a:rPr>
              <a:t>HRQoL</a:t>
            </a:r>
            <a:r>
              <a:rPr lang="en-GB" sz="1800" dirty="0">
                <a:solidFill>
                  <a:schemeClr val="accent5"/>
                </a:solidFill>
              </a:rPr>
              <a:t>) as assessed by the Ageing Male Symptoms (AMS) rating scale and monitoring of safety parameters.</a:t>
            </a:r>
          </a:p>
        </p:txBody>
      </p:sp>
      <p:sp>
        <p:nvSpPr>
          <p:cNvPr id="4" name="Text Box 4">
            <a:extLst>
              <a:ext uri="{FF2B5EF4-FFF2-40B4-BE49-F238E27FC236}">
                <a16:creationId xmlns:a16="http://schemas.microsoft.com/office/drawing/2014/main" id="{68A76641-21A7-4DA9-9E96-9E85A09E94FC}"/>
              </a:ext>
            </a:extLst>
          </p:cNvPr>
          <p:cNvSpPr txBox="1">
            <a:spLocks noChangeArrowheads="1"/>
          </p:cNvSpPr>
          <p:nvPr/>
        </p:nvSpPr>
        <p:spPr bwMode="auto">
          <a:xfrm>
            <a:off x="1552575" y="5906699"/>
            <a:ext cx="82804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sz="1200" dirty="0" err="1">
                <a:latin typeface="+mn-lt"/>
                <a:ea typeface="Calibri" panose="020F0502020204030204" pitchFamily="34" charset="0"/>
                <a:cs typeface="Calibri" panose="020F0502020204030204" pitchFamily="34" charset="0"/>
              </a:rPr>
              <a:t>Behre</a:t>
            </a:r>
            <a:r>
              <a:rPr lang="en-GB" sz="1200" dirty="0">
                <a:latin typeface="+mn-lt"/>
                <a:ea typeface="Calibri" panose="020F0502020204030204" pitchFamily="34" charset="0"/>
                <a:cs typeface="Calibri" panose="020F0502020204030204" pitchFamily="34" charset="0"/>
              </a:rPr>
              <a:t>, HM et al. The Aging Male, 2012; 15(4): 198–207</a:t>
            </a:r>
            <a:endParaRPr lang="en-US" altLang="en-US" sz="1200" dirty="0">
              <a:latin typeface="+mn-lt"/>
            </a:endParaRPr>
          </a:p>
        </p:txBody>
      </p:sp>
    </p:spTree>
    <p:extLst>
      <p:ext uri="{BB962C8B-B14F-4D97-AF65-F5344CB8AC3E}">
        <p14:creationId xmlns:p14="http://schemas.microsoft.com/office/powerpoint/2010/main" val="4166604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a:extLst>
              <a:ext uri="{FF2B5EF4-FFF2-40B4-BE49-F238E27FC236}">
                <a16:creationId xmlns:a16="http://schemas.microsoft.com/office/drawing/2014/main" id="{F984144D-6D08-423C-8E59-CD2598FB56E1}"/>
              </a:ext>
            </a:extLst>
          </p:cNvPr>
          <p:cNvSpPr>
            <a:spLocks noGrp="1" noChangeArrowheads="1"/>
          </p:cNvSpPr>
          <p:nvPr>
            <p:ph idx="1"/>
          </p:nvPr>
        </p:nvSpPr>
        <p:spPr>
          <a:xfrm>
            <a:off x="467591" y="1052512"/>
            <a:ext cx="10879281" cy="4752975"/>
          </a:xfrm>
        </p:spPr>
        <p:txBody>
          <a:bodyPr>
            <a:normAutofit lnSpcReduction="10000"/>
          </a:bodyPr>
          <a:lstStyle/>
          <a:p>
            <a:pPr>
              <a:lnSpc>
                <a:spcPct val="75000"/>
              </a:lnSpc>
              <a:spcBef>
                <a:spcPct val="0"/>
              </a:spcBef>
            </a:pPr>
            <a:r>
              <a:rPr lang="en-GB" altLang="en-US" sz="1600" dirty="0">
                <a:solidFill>
                  <a:schemeClr val="accent5"/>
                </a:solidFill>
              </a:rPr>
              <a:t>Phase IV study, randomised, double blind</a:t>
            </a:r>
            <a:br>
              <a:rPr lang="en-GB" altLang="en-US" sz="1600" dirty="0">
                <a:solidFill>
                  <a:schemeClr val="accent5"/>
                </a:solidFill>
              </a:rPr>
            </a:br>
            <a:endParaRPr lang="en-GB" altLang="en-US" sz="1600" dirty="0">
              <a:solidFill>
                <a:schemeClr val="accent5"/>
              </a:solidFill>
            </a:endParaRPr>
          </a:p>
          <a:p>
            <a:pPr>
              <a:lnSpc>
                <a:spcPct val="75000"/>
              </a:lnSpc>
            </a:pPr>
            <a:r>
              <a:rPr lang="en-GB" altLang="en-US" sz="1600" dirty="0">
                <a:solidFill>
                  <a:schemeClr val="accent5"/>
                </a:solidFill>
              </a:rPr>
              <a:t>Efficacy and Safety of Testogel</a:t>
            </a:r>
            <a:r>
              <a:rPr lang="en-GB" altLang="en-US" sz="1600" baseline="30000" dirty="0">
                <a:solidFill>
                  <a:schemeClr val="accent5"/>
                </a:solidFill>
              </a:rPr>
              <a:t>®</a:t>
            </a:r>
            <a:r>
              <a:rPr lang="en-GB" altLang="en-US" sz="1600" dirty="0">
                <a:solidFill>
                  <a:schemeClr val="accent5"/>
                </a:solidFill>
              </a:rPr>
              <a:t> in Men with Partial Androgen Deficiency of Aging Males (PADAM)</a:t>
            </a:r>
            <a:br>
              <a:rPr lang="en-GB" altLang="en-US" sz="1600" dirty="0">
                <a:solidFill>
                  <a:schemeClr val="accent5"/>
                </a:solidFill>
              </a:rPr>
            </a:br>
            <a:endParaRPr lang="en-GB" altLang="en-US" sz="1600" dirty="0">
              <a:solidFill>
                <a:schemeClr val="accent5"/>
              </a:solidFill>
            </a:endParaRPr>
          </a:p>
          <a:p>
            <a:pPr>
              <a:lnSpc>
                <a:spcPct val="75000"/>
              </a:lnSpc>
            </a:pPr>
            <a:r>
              <a:rPr lang="en-GB" altLang="en-US" sz="1600" dirty="0">
                <a:solidFill>
                  <a:schemeClr val="accent5"/>
                </a:solidFill>
              </a:rPr>
              <a:t>362 men aged </a:t>
            </a:r>
          </a:p>
          <a:p>
            <a:pPr lvl="1">
              <a:lnSpc>
                <a:spcPct val="75000"/>
              </a:lnSpc>
            </a:pPr>
            <a:r>
              <a:rPr lang="en-GB" altLang="en-US" sz="1600" b="1" dirty="0">
                <a:solidFill>
                  <a:schemeClr val="accent5"/>
                </a:solidFill>
                <a:sym typeface="Symbol" panose="05050102010706020507" pitchFamily="18" charset="2"/>
              </a:rPr>
              <a:t>50 to 80 year</a:t>
            </a:r>
            <a:r>
              <a:rPr lang="en-GB" altLang="en-US" sz="1600" dirty="0">
                <a:solidFill>
                  <a:schemeClr val="accent5"/>
                </a:solidFill>
                <a:sym typeface="Symbol" panose="05050102010706020507" pitchFamily="18" charset="2"/>
              </a:rPr>
              <a:t>s</a:t>
            </a:r>
          </a:p>
          <a:p>
            <a:pPr lvl="1">
              <a:lnSpc>
                <a:spcPct val="75000"/>
              </a:lnSpc>
            </a:pPr>
            <a:r>
              <a:rPr lang="en-GB" altLang="en-US" sz="1600" b="1" dirty="0">
                <a:solidFill>
                  <a:schemeClr val="accent5"/>
                </a:solidFill>
                <a:sym typeface="Symbol" panose="05050102010706020507" pitchFamily="18" charset="2"/>
              </a:rPr>
              <a:t>Total testosterone &lt;15nmol/L </a:t>
            </a:r>
          </a:p>
          <a:p>
            <a:pPr lvl="1">
              <a:lnSpc>
                <a:spcPct val="75000"/>
              </a:lnSpc>
            </a:pPr>
            <a:r>
              <a:rPr lang="en-GB" altLang="en-US" sz="1600" b="1" dirty="0">
                <a:solidFill>
                  <a:schemeClr val="accent5"/>
                </a:solidFill>
                <a:sym typeface="Symbol" panose="05050102010706020507" pitchFamily="18" charset="2"/>
              </a:rPr>
              <a:t>AMS rating scale total score &gt; 36</a:t>
            </a:r>
            <a:r>
              <a:rPr lang="en-GB" altLang="en-US" sz="1600" dirty="0">
                <a:solidFill>
                  <a:schemeClr val="accent5"/>
                </a:solidFill>
                <a:sym typeface="Symbol" panose="05050102010706020507" pitchFamily="18" charset="2"/>
              </a:rPr>
              <a:t> </a:t>
            </a:r>
            <a:r>
              <a:rPr lang="en-GB" altLang="en-US" sz="1600" b="1" dirty="0">
                <a:solidFill>
                  <a:schemeClr val="accent5"/>
                </a:solidFill>
                <a:sym typeface="Symbol" panose="05050102010706020507" pitchFamily="18" charset="2"/>
              </a:rPr>
              <a:t>with typical symptoms of PADAM</a:t>
            </a:r>
          </a:p>
          <a:p>
            <a:pPr lvl="2">
              <a:lnSpc>
                <a:spcPct val="75000"/>
              </a:lnSpc>
              <a:buFont typeface="Calibri" panose="020F0502020204030204" pitchFamily="34" charset="0"/>
              <a:buChar char="‐"/>
            </a:pPr>
            <a:r>
              <a:rPr lang="en-GB" altLang="en-US" sz="1400" dirty="0">
                <a:solidFill>
                  <a:schemeClr val="accent5"/>
                </a:solidFill>
                <a:sym typeface="Symbol" panose="05050102010706020507" pitchFamily="18" charset="2"/>
              </a:rPr>
              <a:t>Total AMS scores and scores for the psychological, somatic, and sexual subscales were calculated</a:t>
            </a:r>
            <a:br>
              <a:rPr lang="en-GB" altLang="en-US" sz="1400" b="1" dirty="0">
                <a:solidFill>
                  <a:schemeClr val="accent5"/>
                </a:solidFill>
                <a:sym typeface="Symbol" panose="05050102010706020507" pitchFamily="18" charset="2"/>
              </a:rPr>
            </a:br>
            <a:endParaRPr lang="en-GB" altLang="en-US" sz="1400" b="1" dirty="0">
              <a:solidFill>
                <a:schemeClr val="accent5"/>
              </a:solidFill>
              <a:sym typeface="Symbol" panose="05050102010706020507" pitchFamily="18" charset="2"/>
            </a:endParaRPr>
          </a:p>
          <a:p>
            <a:pPr>
              <a:lnSpc>
                <a:spcPct val="75000"/>
              </a:lnSpc>
            </a:pPr>
            <a:r>
              <a:rPr lang="en-GB" altLang="en-US" sz="1600" dirty="0">
                <a:solidFill>
                  <a:schemeClr val="accent5"/>
                </a:solidFill>
              </a:rPr>
              <a:t>First 6 months: 2 treatment arms (5g Testogel</a:t>
            </a:r>
            <a:r>
              <a:rPr lang="en-GB" altLang="en-US" sz="1600" baseline="30000" dirty="0">
                <a:solidFill>
                  <a:schemeClr val="accent5"/>
                </a:solidFill>
              </a:rPr>
              <a:t>®</a:t>
            </a:r>
            <a:r>
              <a:rPr lang="en-GB" altLang="en-US" sz="1600" dirty="0">
                <a:solidFill>
                  <a:schemeClr val="accent5"/>
                </a:solidFill>
              </a:rPr>
              <a:t> 1%vs. placebo)</a:t>
            </a:r>
          </a:p>
          <a:p>
            <a:pPr lvl="1">
              <a:lnSpc>
                <a:spcPct val="75000"/>
              </a:lnSpc>
            </a:pPr>
            <a:r>
              <a:rPr lang="en-GB" altLang="en-US" sz="1600" dirty="0">
                <a:solidFill>
                  <a:schemeClr val="accent5"/>
                </a:solidFill>
              </a:rPr>
              <a:t>Depending on clinical response and serum testosterone levels, dose could be increased to 7.5 g after 3 months. </a:t>
            </a:r>
          </a:p>
          <a:p>
            <a:pPr marL="0" indent="0">
              <a:lnSpc>
                <a:spcPct val="75000"/>
              </a:lnSpc>
              <a:buNone/>
            </a:pPr>
            <a:endParaRPr lang="en-GB" altLang="en-US" sz="1600" dirty="0">
              <a:solidFill>
                <a:schemeClr val="accent5"/>
              </a:solidFill>
            </a:endParaRPr>
          </a:p>
          <a:p>
            <a:pPr>
              <a:lnSpc>
                <a:spcPct val="75000"/>
              </a:lnSpc>
            </a:pPr>
            <a:r>
              <a:rPr lang="en-GB" altLang="en-US" sz="1600" dirty="0">
                <a:solidFill>
                  <a:schemeClr val="accent5"/>
                </a:solidFill>
              </a:rPr>
              <a:t>Follow up period: 12 months, open label, active treatment</a:t>
            </a:r>
          </a:p>
          <a:p>
            <a:pPr>
              <a:lnSpc>
                <a:spcPct val="75000"/>
              </a:lnSpc>
            </a:pPr>
            <a:endParaRPr lang="en-GB" altLang="en-US" sz="1600" dirty="0">
              <a:solidFill>
                <a:schemeClr val="accent5"/>
              </a:solidFill>
            </a:endParaRPr>
          </a:p>
          <a:p>
            <a:pPr>
              <a:lnSpc>
                <a:spcPct val="75000"/>
              </a:lnSpc>
            </a:pPr>
            <a:r>
              <a:rPr lang="en-GB" altLang="en-US" sz="1600" dirty="0">
                <a:solidFill>
                  <a:schemeClr val="accent5"/>
                </a:solidFill>
              </a:rPr>
              <a:t>30 centres in 8 countries</a:t>
            </a:r>
          </a:p>
          <a:p>
            <a:pPr>
              <a:lnSpc>
                <a:spcPct val="75000"/>
              </a:lnSpc>
            </a:pPr>
            <a:endParaRPr lang="en-GB" altLang="en-US" sz="1600" dirty="0">
              <a:solidFill>
                <a:schemeClr val="accent5"/>
              </a:solidFill>
            </a:endParaRPr>
          </a:p>
          <a:p>
            <a:pPr>
              <a:lnSpc>
                <a:spcPct val="75000"/>
              </a:lnSpc>
            </a:pPr>
            <a:r>
              <a:rPr lang="en-GB" altLang="en-US" sz="1600" dirty="0">
                <a:solidFill>
                  <a:schemeClr val="accent5"/>
                </a:solidFill>
              </a:rPr>
              <a:t>Final analysis after all patients completed 18 months treatment</a:t>
            </a:r>
          </a:p>
        </p:txBody>
      </p:sp>
      <p:sp>
        <p:nvSpPr>
          <p:cNvPr id="53251" name="Rectangle 17">
            <a:extLst>
              <a:ext uri="{FF2B5EF4-FFF2-40B4-BE49-F238E27FC236}">
                <a16:creationId xmlns:a16="http://schemas.microsoft.com/office/drawing/2014/main" id="{D2DF53B9-F7FF-418B-9AB6-2609AEDC1EF9}"/>
              </a:ext>
            </a:extLst>
          </p:cNvPr>
          <p:cNvSpPr txBox="1">
            <a:spLocks noChangeArrowheads="1"/>
          </p:cNvSpPr>
          <p:nvPr/>
        </p:nvSpPr>
        <p:spPr bwMode="auto">
          <a:xfrm>
            <a:off x="467592" y="266101"/>
            <a:ext cx="502920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335" tIns="46674" rIns="93335" bIns="46674"/>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altLang="en-US" sz="3200" b="1" dirty="0">
                <a:latin typeface="+mj-lt"/>
              </a:rPr>
              <a:t>Patients &amp; Methods</a:t>
            </a:r>
          </a:p>
        </p:txBody>
      </p:sp>
      <p:sp>
        <p:nvSpPr>
          <p:cNvPr id="53252" name="Text Box 4">
            <a:extLst>
              <a:ext uri="{FF2B5EF4-FFF2-40B4-BE49-F238E27FC236}">
                <a16:creationId xmlns:a16="http://schemas.microsoft.com/office/drawing/2014/main" id="{3E347841-A668-4EE5-B480-89385AB734F8}"/>
              </a:ext>
            </a:extLst>
          </p:cNvPr>
          <p:cNvSpPr txBox="1">
            <a:spLocks noChangeArrowheads="1"/>
          </p:cNvSpPr>
          <p:nvPr/>
        </p:nvSpPr>
        <p:spPr bwMode="auto">
          <a:xfrm>
            <a:off x="1552575" y="5906699"/>
            <a:ext cx="82804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sz="1200" dirty="0" err="1">
                <a:latin typeface="+mn-lt"/>
                <a:ea typeface="Calibri" panose="020F0502020204030204" pitchFamily="34" charset="0"/>
                <a:cs typeface="Calibri" panose="020F0502020204030204" pitchFamily="34" charset="0"/>
              </a:rPr>
              <a:t>Behre</a:t>
            </a:r>
            <a:r>
              <a:rPr lang="en-GB" sz="1200" dirty="0">
                <a:latin typeface="+mn-lt"/>
                <a:ea typeface="Calibri" panose="020F0502020204030204" pitchFamily="34" charset="0"/>
                <a:cs typeface="Calibri" panose="020F0502020204030204" pitchFamily="34" charset="0"/>
              </a:rPr>
              <a:t>, HM et al. The Aging Male, 2012; 15(4): 198–207</a:t>
            </a:r>
            <a:endParaRPr lang="en-US" altLang="en-US" sz="1200" dirty="0">
              <a:latin typeface="+mn-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08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08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08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6082">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082">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082">
                                            <p:txEl>
                                              <p:pRg st="8" end="8"/>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6082">
                                            <p:txEl>
                                              <p:pRg st="10" end="10"/>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6082">
                                            <p:txEl>
                                              <p:pRg st="12" end="12"/>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608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7">
            <a:extLst>
              <a:ext uri="{FF2B5EF4-FFF2-40B4-BE49-F238E27FC236}">
                <a16:creationId xmlns:a16="http://schemas.microsoft.com/office/drawing/2014/main" id="{4BFE9560-DFD2-4CC4-8D8C-DDF27A53AA0A}"/>
              </a:ext>
            </a:extLst>
          </p:cNvPr>
          <p:cNvSpPr>
            <a:spLocks noGrp="1" noChangeArrowheads="1"/>
          </p:cNvSpPr>
          <p:nvPr>
            <p:ph type="title" idx="4294967295"/>
          </p:nvPr>
        </p:nvSpPr>
        <p:spPr>
          <a:xfrm>
            <a:off x="259773" y="133592"/>
            <a:ext cx="11357264" cy="1076325"/>
          </a:xfrm>
        </p:spPr>
        <p:txBody>
          <a:bodyPr vert="horz" lIns="93335" tIns="46674" rIns="93335" bIns="46674" rtlCol="0" anchor="t">
            <a:normAutofit/>
          </a:bodyPr>
          <a:lstStyle/>
          <a:p>
            <a:pPr eaLnBrk="1" hangingPunct="1"/>
            <a:r>
              <a:rPr lang="en-GB" altLang="en-US" sz="3200" b="1" dirty="0"/>
              <a:t>Improvements in LBM independent of age &amp; baseline serum testosterone level</a:t>
            </a:r>
          </a:p>
        </p:txBody>
      </p:sp>
      <p:sp>
        <p:nvSpPr>
          <p:cNvPr id="54275" name="Text Box 21">
            <a:extLst>
              <a:ext uri="{FF2B5EF4-FFF2-40B4-BE49-F238E27FC236}">
                <a16:creationId xmlns:a16="http://schemas.microsoft.com/office/drawing/2014/main" id="{D7A9D3C2-6D57-4C71-A9CB-95220DDB727F}"/>
              </a:ext>
            </a:extLst>
          </p:cNvPr>
          <p:cNvSpPr txBox="1">
            <a:spLocks noChangeArrowheads="1"/>
          </p:cNvSpPr>
          <p:nvPr/>
        </p:nvSpPr>
        <p:spPr bwMode="auto">
          <a:xfrm>
            <a:off x="2708693" y="5374721"/>
            <a:ext cx="481432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GB" altLang="en-US" sz="1050" b="1" dirty="0">
                <a:solidFill>
                  <a:schemeClr val="accent5"/>
                </a:solidFill>
                <a:latin typeface="+mn-lt"/>
                <a:ea typeface="MS PGothic" panose="020B0600070205080204" pitchFamily="34" charset="-128"/>
              </a:rPr>
              <a:t>Age group: &lt;65 years: placebo n=121; testosterone gel n=115</a:t>
            </a:r>
          </a:p>
          <a:p>
            <a:pPr algn="ctr"/>
            <a:r>
              <a:rPr lang="en-GB" altLang="en-US" sz="1050" b="1" dirty="0">
                <a:solidFill>
                  <a:schemeClr val="accent5"/>
                </a:solidFill>
                <a:latin typeface="+mn-lt"/>
                <a:ea typeface="MS PGothic" panose="020B0600070205080204" pitchFamily="34" charset="-128"/>
              </a:rPr>
              <a:t>                    ≥65 years: placebo n=57;  testosterone gel n=68</a:t>
            </a:r>
          </a:p>
        </p:txBody>
      </p:sp>
      <p:sp>
        <p:nvSpPr>
          <p:cNvPr id="54276" name="Text Box 18">
            <a:extLst>
              <a:ext uri="{FF2B5EF4-FFF2-40B4-BE49-F238E27FC236}">
                <a16:creationId xmlns:a16="http://schemas.microsoft.com/office/drawing/2014/main" id="{5FAB4628-A1A6-4F2F-AB95-DB8B536F6F5D}"/>
              </a:ext>
            </a:extLst>
          </p:cNvPr>
          <p:cNvSpPr txBox="1">
            <a:spLocks noChangeArrowheads="1"/>
          </p:cNvSpPr>
          <p:nvPr/>
        </p:nvSpPr>
        <p:spPr bwMode="auto">
          <a:xfrm rot="16200000">
            <a:off x="1108038" y="3151667"/>
            <a:ext cx="30292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GB" altLang="en-US" sz="1400" b="1" dirty="0">
                <a:solidFill>
                  <a:schemeClr val="accent5"/>
                </a:solidFill>
                <a:latin typeface="+mn-lt"/>
                <a:ea typeface="MS PGothic" panose="020B0600070205080204" pitchFamily="34" charset="-128"/>
              </a:rPr>
              <a:t>Change in lean body mass (kg)</a:t>
            </a:r>
          </a:p>
        </p:txBody>
      </p:sp>
      <p:pic>
        <p:nvPicPr>
          <p:cNvPr id="54277" name="Picture 12">
            <a:extLst>
              <a:ext uri="{FF2B5EF4-FFF2-40B4-BE49-F238E27FC236}">
                <a16:creationId xmlns:a16="http://schemas.microsoft.com/office/drawing/2014/main" id="{E89D1C82-9D6A-40E6-AFCB-E3B836D7AF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927" y="1703113"/>
            <a:ext cx="5832635" cy="3477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78" name="Text Box 26">
            <a:extLst>
              <a:ext uri="{FF2B5EF4-FFF2-40B4-BE49-F238E27FC236}">
                <a16:creationId xmlns:a16="http://schemas.microsoft.com/office/drawing/2014/main" id="{9B78AF6D-8F93-4E4F-B1B3-E2E2B9A0DF7D}"/>
              </a:ext>
            </a:extLst>
          </p:cNvPr>
          <p:cNvSpPr txBox="1">
            <a:spLocks noChangeArrowheads="1"/>
          </p:cNvSpPr>
          <p:nvPr/>
        </p:nvSpPr>
        <p:spPr bwMode="auto">
          <a:xfrm>
            <a:off x="5796684" y="1953422"/>
            <a:ext cx="25876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GB" altLang="en-US" sz="1200" b="1" dirty="0">
                <a:solidFill>
                  <a:schemeClr val="accent5"/>
                </a:solidFill>
                <a:latin typeface="+mn-lt"/>
                <a:ea typeface="MS PGothic" panose="020B0600070205080204" pitchFamily="34" charset="-128"/>
              </a:rPr>
              <a:t>Placebo (6 months)</a:t>
            </a:r>
          </a:p>
        </p:txBody>
      </p:sp>
      <p:sp>
        <p:nvSpPr>
          <p:cNvPr id="54279" name="Rectangle 50">
            <a:extLst>
              <a:ext uri="{FF2B5EF4-FFF2-40B4-BE49-F238E27FC236}">
                <a16:creationId xmlns:a16="http://schemas.microsoft.com/office/drawing/2014/main" id="{E9A2DEBF-A4A6-4C9D-9155-D88B25793B51}"/>
              </a:ext>
            </a:extLst>
          </p:cNvPr>
          <p:cNvSpPr>
            <a:spLocks noChangeArrowheads="1"/>
          </p:cNvSpPr>
          <p:nvPr/>
        </p:nvSpPr>
        <p:spPr bwMode="auto">
          <a:xfrm>
            <a:off x="5686570" y="2038569"/>
            <a:ext cx="161925" cy="187325"/>
          </a:xfrm>
          <a:prstGeom prst="rect">
            <a:avLst/>
          </a:prstGeom>
          <a:solidFill>
            <a:srgbClr val="979797"/>
          </a:solidFill>
          <a:ln>
            <a:noFill/>
          </a:ln>
          <a:extLst>
            <a:ext uri="{91240B29-F687-4F45-9708-019B960494DF}">
              <a14:hiddenLine xmlns:a14="http://schemas.microsoft.com/office/drawing/2010/main" w="6350">
                <a:solidFill>
                  <a:schemeClr val="tx1"/>
                </a:solidFill>
                <a:miter lim="800000"/>
                <a:headEnd/>
                <a:tailEnd/>
              </a14:hiddenLine>
            </a:ext>
          </a:extLst>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BE" altLang="en-US" sz="1600" b="1">
              <a:ea typeface="MS PGothic" panose="020B0600070205080204" pitchFamily="34" charset="-128"/>
            </a:endParaRPr>
          </a:p>
        </p:txBody>
      </p:sp>
      <p:sp>
        <p:nvSpPr>
          <p:cNvPr id="54280" name="Rectangle 52">
            <a:extLst>
              <a:ext uri="{FF2B5EF4-FFF2-40B4-BE49-F238E27FC236}">
                <a16:creationId xmlns:a16="http://schemas.microsoft.com/office/drawing/2014/main" id="{99EE5644-D703-4DD4-A860-5EED50BCF552}"/>
              </a:ext>
            </a:extLst>
          </p:cNvPr>
          <p:cNvSpPr>
            <a:spLocks noChangeArrowheads="1"/>
          </p:cNvSpPr>
          <p:nvPr/>
        </p:nvSpPr>
        <p:spPr bwMode="auto">
          <a:xfrm>
            <a:off x="5661746" y="2328071"/>
            <a:ext cx="161925" cy="185738"/>
          </a:xfrm>
          <a:prstGeom prst="rect">
            <a:avLst/>
          </a:prstGeom>
          <a:solidFill>
            <a:srgbClr val="00A2E8"/>
          </a:solidFill>
          <a:ln w="9525">
            <a:solidFill>
              <a:srgbClr val="0070C0"/>
            </a:solidFill>
            <a:miter lim="800000"/>
            <a:headEnd/>
            <a:tailEnd/>
          </a:ln>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BE" altLang="en-US" sz="1600" b="1">
              <a:ea typeface="MS PGothic" panose="020B0600070205080204" pitchFamily="34" charset="-128"/>
            </a:endParaRPr>
          </a:p>
        </p:txBody>
      </p:sp>
      <p:sp>
        <p:nvSpPr>
          <p:cNvPr id="54281" name="Text Box 26">
            <a:extLst>
              <a:ext uri="{FF2B5EF4-FFF2-40B4-BE49-F238E27FC236}">
                <a16:creationId xmlns:a16="http://schemas.microsoft.com/office/drawing/2014/main" id="{94A34B58-E998-4AC2-9C88-736DD0623B52}"/>
              </a:ext>
            </a:extLst>
          </p:cNvPr>
          <p:cNvSpPr txBox="1">
            <a:spLocks noChangeArrowheads="1"/>
          </p:cNvSpPr>
          <p:nvPr/>
        </p:nvSpPr>
        <p:spPr bwMode="auto">
          <a:xfrm>
            <a:off x="5796683" y="2242346"/>
            <a:ext cx="36187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200" b="1" dirty="0">
                <a:solidFill>
                  <a:schemeClr val="accent5"/>
                </a:solidFill>
                <a:latin typeface="+mn-lt"/>
                <a:ea typeface="MS PGothic" panose="020B0600070205080204" pitchFamily="34" charset="-128"/>
              </a:rPr>
              <a:t>Transdermal testosterone gel only</a:t>
            </a:r>
            <a:endParaRPr lang="en-GB" altLang="en-US" sz="1200" b="1" dirty="0">
              <a:solidFill>
                <a:schemeClr val="accent5"/>
              </a:solidFill>
              <a:latin typeface="+mn-lt"/>
              <a:ea typeface="MS PGothic" panose="020B0600070205080204" pitchFamily="34" charset="-128"/>
            </a:endParaRPr>
          </a:p>
        </p:txBody>
      </p:sp>
      <p:sp>
        <p:nvSpPr>
          <p:cNvPr id="10" name="Text Box 4">
            <a:extLst>
              <a:ext uri="{FF2B5EF4-FFF2-40B4-BE49-F238E27FC236}">
                <a16:creationId xmlns:a16="http://schemas.microsoft.com/office/drawing/2014/main" id="{9C2A7330-329B-4A8E-8326-96B7EF8CABC1}"/>
              </a:ext>
            </a:extLst>
          </p:cNvPr>
          <p:cNvSpPr txBox="1">
            <a:spLocks noChangeArrowheads="1"/>
          </p:cNvSpPr>
          <p:nvPr/>
        </p:nvSpPr>
        <p:spPr bwMode="auto">
          <a:xfrm>
            <a:off x="1552575" y="5906699"/>
            <a:ext cx="82804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sz="1200" dirty="0" err="1">
                <a:latin typeface="+mn-lt"/>
                <a:ea typeface="Calibri" panose="020F0502020204030204" pitchFamily="34" charset="0"/>
                <a:cs typeface="Calibri" panose="020F0502020204030204" pitchFamily="34" charset="0"/>
              </a:rPr>
              <a:t>Behre</a:t>
            </a:r>
            <a:r>
              <a:rPr lang="en-GB" sz="1200" dirty="0">
                <a:latin typeface="+mn-lt"/>
                <a:ea typeface="Calibri" panose="020F0502020204030204" pitchFamily="34" charset="0"/>
                <a:cs typeface="Calibri" panose="020F0502020204030204" pitchFamily="34" charset="0"/>
              </a:rPr>
              <a:t>, HM et al. The Aging Male, 2012; 15(4): 198–207</a:t>
            </a:r>
            <a:endParaRPr lang="en-US" altLang="en-US" sz="1200" dirty="0">
              <a:latin typeface="+mn-lt"/>
            </a:endParaRPr>
          </a:p>
        </p:txBody>
      </p:sp>
      <p:sp>
        <p:nvSpPr>
          <p:cNvPr id="12" name="TextBox 11">
            <a:extLst>
              <a:ext uri="{FF2B5EF4-FFF2-40B4-BE49-F238E27FC236}">
                <a16:creationId xmlns:a16="http://schemas.microsoft.com/office/drawing/2014/main" id="{A8EC3E27-1ADC-45BD-955D-7546E90AB734}"/>
              </a:ext>
            </a:extLst>
          </p:cNvPr>
          <p:cNvSpPr txBox="1"/>
          <p:nvPr/>
        </p:nvSpPr>
        <p:spPr>
          <a:xfrm>
            <a:off x="145039" y="1272573"/>
            <a:ext cx="11357264" cy="461665"/>
          </a:xfrm>
          <a:prstGeom prst="rect">
            <a:avLst/>
          </a:prstGeom>
          <a:noFill/>
        </p:spPr>
        <p:txBody>
          <a:bodyPr wrap="square">
            <a:spAutoFit/>
          </a:bodyPr>
          <a:lstStyle/>
          <a:p>
            <a:pPr algn="ctr"/>
            <a:r>
              <a:rPr lang="en-GB" sz="1200" b="0" i="0" u="none" strike="noStrike" baseline="0" dirty="0">
                <a:solidFill>
                  <a:schemeClr val="accent5"/>
                </a:solidFill>
              </a:rPr>
              <a:t>Mean (SD) changes in lean body mass at 6 months with testosterone versus placebo in all patients (a), in patients grouped by age (b) and by baseline serum total testosterone levels (c).</a:t>
            </a:r>
            <a:endParaRPr lang="en-GB" sz="1200" dirty="0">
              <a:solidFill>
                <a:schemeClr val="accent5"/>
              </a:solidFill>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4" name="Line 20">
            <a:extLst>
              <a:ext uri="{FF2B5EF4-FFF2-40B4-BE49-F238E27FC236}">
                <a16:creationId xmlns:a16="http://schemas.microsoft.com/office/drawing/2014/main" id="{5F70A4D1-1AAA-4097-875A-EF97E15DB765}"/>
              </a:ext>
            </a:extLst>
          </p:cNvPr>
          <p:cNvSpPr>
            <a:spLocks noChangeShapeType="1"/>
          </p:cNvSpPr>
          <p:nvPr/>
        </p:nvSpPr>
        <p:spPr bwMode="auto">
          <a:xfrm flipV="1">
            <a:off x="5598679" y="1404217"/>
            <a:ext cx="0" cy="3384550"/>
          </a:xfrm>
          <a:prstGeom prst="line">
            <a:avLst/>
          </a:prstGeom>
          <a:noFill/>
          <a:ln w="19050">
            <a:solidFill>
              <a:schemeClr val="tx1"/>
            </a:solidFill>
            <a:prstDash val="dash"/>
            <a:round/>
            <a:headEnd/>
            <a:tailEnd/>
          </a:ln>
          <a:effectLst/>
        </p:spPr>
        <p:txBody>
          <a:bodyPr/>
          <a:lstStyle/>
          <a:p>
            <a:pPr>
              <a:defRPr/>
            </a:pPr>
            <a:endParaRPr lang="en-GB" sz="1600">
              <a:ea typeface="ＭＳ Ｐゴシック" pitchFamily="34" charset="-128"/>
            </a:endParaRPr>
          </a:p>
        </p:txBody>
      </p:sp>
      <p:sp>
        <p:nvSpPr>
          <p:cNvPr id="55299" name="Rectangle 4">
            <a:extLst>
              <a:ext uri="{FF2B5EF4-FFF2-40B4-BE49-F238E27FC236}">
                <a16:creationId xmlns:a16="http://schemas.microsoft.com/office/drawing/2014/main" id="{F6FC03EE-18F1-4D1F-9CBD-811F4B45336B}"/>
              </a:ext>
            </a:extLst>
          </p:cNvPr>
          <p:cNvSpPr>
            <a:spLocks noChangeArrowheads="1"/>
          </p:cNvSpPr>
          <p:nvPr/>
        </p:nvSpPr>
        <p:spPr bwMode="auto">
          <a:xfrm>
            <a:off x="5309755" y="-332507"/>
            <a:ext cx="7821613"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endParaRPr lang="fr-BE" altLang="en-US" sz="1600">
              <a:solidFill>
                <a:schemeClr val="tx2"/>
              </a:solidFill>
              <a:ea typeface="MS PGothic" panose="020B0600070205080204" pitchFamily="34" charset="-128"/>
            </a:endParaRPr>
          </a:p>
        </p:txBody>
      </p:sp>
      <p:sp>
        <p:nvSpPr>
          <p:cNvPr id="55300" name="Rectangle 17">
            <a:extLst>
              <a:ext uri="{FF2B5EF4-FFF2-40B4-BE49-F238E27FC236}">
                <a16:creationId xmlns:a16="http://schemas.microsoft.com/office/drawing/2014/main" id="{631E8422-6424-48D1-9401-DDBA935EA1B2}"/>
              </a:ext>
            </a:extLst>
          </p:cNvPr>
          <p:cNvSpPr>
            <a:spLocks noGrp="1" noChangeArrowheads="1"/>
          </p:cNvSpPr>
          <p:nvPr>
            <p:ph type="title" idx="4294967295"/>
          </p:nvPr>
        </p:nvSpPr>
        <p:spPr>
          <a:xfrm>
            <a:off x="256744" y="373527"/>
            <a:ext cx="11210921" cy="554304"/>
          </a:xfrm>
        </p:spPr>
        <p:txBody>
          <a:bodyPr vert="horz" lIns="93335" tIns="46674" rIns="93335" bIns="46674" rtlCol="0" anchor="t">
            <a:normAutofit/>
          </a:bodyPr>
          <a:lstStyle/>
          <a:p>
            <a:pPr eaLnBrk="1" hangingPunct="1"/>
            <a:r>
              <a:rPr lang="en-GB" altLang="en-US" sz="3200" b="1" dirty="0"/>
              <a:t>Improvements in LBM independent of age</a:t>
            </a:r>
          </a:p>
        </p:txBody>
      </p:sp>
      <p:sp>
        <p:nvSpPr>
          <p:cNvPr id="55301" name="Text Box 21">
            <a:extLst>
              <a:ext uri="{FF2B5EF4-FFF2-40B4-BE49-F238E27FC236}">
                <a16:creationId xmlns:a16="http://schemas.microsoft.com/office/drawing/2014/main" id="{AD3CCD4D-4BCC-42CD-90DB-4E7C59749FB0}"/>
              </a:ext>
            </a:extLst>
          </p:cNvPr>
          <p:cNvSpPr txBox="1">
            <a:spLocks noChangeArrowheads="1"/>
          </p:cNvSpPr>
          <p:nvPr/>
        </p:nvSpPr>
        <p:spPr bwMode="auto">
          <a:xfrm>
            <a:off x="3271404" y="5117227"/>
            <a:ext cx="461553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GB" altLang="en-US" sz="1050" b="1" dirty="0">
                <a:solidFill>
                  <a:schemeClr val="accent5"/>
                </a:solidFill>
                <a:latin typeface="+mn-lt"/>
                <a:ea typeface="MS PGothic" panose="020B0600070205080204" pitchFamily="34" charset="-128"/>
              </a:rPr>
              <a:t>Age group: &lt;65 years: placebo n=121; testosterone gel n=115</a:t>
            </a:r>
          </a:p>
          <a:p>
            <a:pPr algn="ctr"/>
            <a:r>
              <a:rPr lang="en-GB" altLang="en-US" sz="1050" b="1" dirty="0">
                <a:solidFill>
                  <a:schemeClr val="accent5"/>
                </a:solidFill>
                <a:latin typeface="+mn-lt"/>
                <a:ea typeface="MS PGothic" panose="020B0600070205080204" pitchFamily="34" charset="-128"/>
              </a:rPr>
              <a:t>                    ≥65 years: placebo n=57;  testosterone gel n=68</a:t>
            </a:r>
          </a:p>
        </p:txBody>
      </p:sp>
      <p:sp>
        <p:nvSpPr>
          <p:cNvPr id="55302" name="Text Box 39">
            <a:extLst>
              <a:ext uri="{FF2B5EF4-FFF2-40B4-BE49-F238E27FC236}">
                <a16:creationId xmlns:a16="http://schemas.microsoft.com/office/drawing/2014/main" id="{99DE1971-6BEF-42C6-A216-3378D2D39BD4}"/>
              </a:ext>
            </a:extLst>
          </p:cNvPr>
          <p:cNvSpPr txBox="1">
            <a:spLocks noChangeArrowheads="1"/>
          </p:cNvSpPr>
          <p:nvPr/>
        </p:nvSpPr>
        <p:spPr bwMode="auto">
          <a:xfrm>
            <a:off x="8376838" y="2829913"/>
            <a:ext cx="1854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GB" altLang="en-US" sz="1200" b="1" dirty="0">
                <a:solidFill>
                  <a:schemeClr val="accent5"/>
                </a:solidFill>
                <a:latin typeface="+mn-lt"/>
                <a:ea typeface="MS PGothic" panose="020B0600070205080204" pitchFamily="34" charset="-128"/>
              </a:rPr>
              <a:t>*   p&lt;0.005</a:t>
            </a:r>
          </a:p>
          <a:p>
            <a:r>
              <a:rPr lang="en-GB" altLang="en-US" sz="1200" b="1" dirty="0">
                <a:solidFill>
                  <a:schemeClr val="accent5"/>
                </a:solidFill>
                <a:latin typeface="+mn-lt"/>
                <a:ea typeface="MS PGothic" panose="020B0600070205080204" pitchFamily="34" charset="-128"/>
              </a:rPr>
              <a:t>** p&lt;0.0001</a:t>
            </a:r>
          </a:p>
        </p:txBody>
      </p:sp>
      <p:sp>
        <p:nvSpPr>
          <p:cNvPr id="55303" name="Text Box 3">
            <a:extLst>
              <a:ext uri="{FF2B5EF4-FFF2-40B4-BE49-F238E27FC236}">
                <a16:creationId xmlns:a16="http://schemas.microsoft.com/office/drawing/2014/main" id="{4B63FCCB-EFE5-4BB9-A29A-8ED0D602943A}"/>
              </a:ext>
            </a:extLst>
          </p:cNvPr>
          <p:cNvSpPr txBox="1">
            <a:spLocks noChangeArrowheads="1"/>
          </p:cNvSpPr>
          <p:nvPr/>
        </p:nvSpPr>
        <p:spPr bwMode="auto">
          <a:xfrm>
            <a:off x="3657167" y="1151805"/>
            <a:ext cx="10336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tabLst>
                <a:tab pos="1563688" algn="ctr"/>
                <a:tab pos="4703763" algn="ctr"/>
              </a:tabLst>
              <a:defRPr>
                <a:solidFill>
                  <a:schemeClr val="tx1"/>
                </a:solidFill>
                <a:latin typeface="Verdana" panose="020B0604030504040204" pitchFamily="34" charset="0"/>
              </a:defRPr>
            </a:lvl1pPr>
            <a:lvl2pPr marL="742950" indent="-285750" eaLnBrk="0" hangingPunct="0">
              <a:tabLst>
                <a:tab pos="1563688" algn="ctr"/>
                <a:tab pos="4703763" algn="ctr"/>
              </a:tabLst>
              <a:defRPr>
                <a:solidFill>
                  <a:schemeClr val="tx1"/>
                </a:solidFill>
                <a:latin typeface="Verdana" panose="020B0604030504040204" pitchFamily="34" charset="0"/>
              </a:defRPr>
            </a:lvl2pPr>
            <a:lvl3pPr marL="1143000" indent="-228600" eaLnBrk="0" hangingPunct="0">
              <a:tabLst>
                <a:tab pos="1563688" algn="ctr"/>
                <a:tab pos="4703763" algn="ctr"/>
              </a:tabLst>
              <a:defRPr>
                <a:solidFill>
                  <a:schemeClr val="tx1"/>
                </a:solidFill>
                <a:latin typeface="Verdana" panose="020B0604030504040204" pitchFamily="34" charset="0"/>
              </a:defRPr>
            </a:lvl3pPr>
            <a:lvl4pPr marL="1600200" indent="-228600" eaLnBrk="0" hangingPunct="0">
              <a:tabLst>
                <a:tab pos="1563688" algn="ctr"/>
                <a:tab pos="4703763" algn="ctr"/>
              </a:tabLst>
              <a:defRPr>
                <a:solidFill>
                  <a:schemeClr val="tx1"/>
                </a:solidFill>
                <a:latin typeface="Verdana" panose="020B0604030504040204" pitchFamily="34" charset="0"/>
              </a:defRPr>
            </a:lvl4pPr>
            <a:lvl5pPr marL="2057400" indent="-228600" eaLnBrk="0" hangingPunct="0">
              <a:tabLst>
                <a:tab pos="1563688" algn="ctr"/>
                <a:tab pos="4703763" algn="ctr"/>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9pPr>
          </a:lstStyle>
          <a:p>
            <a:r>
              <a:rPr lang="en-GB" altLang="en-US" sz="1400" b="1" dirty="0">
                <a:solidFill>
                  <a:schemeClr val="accent5"/>
                </a:solidFill>
                <a:latin typeface="+mn-lt"/>
                <a:ea typeface="MS PGothic" panose="020B0600070205080204" pitchFamily="34" charset="-128"/>
              </a:rPr>
              <a:t>&lt;65 years</a:t>
            </a:r>
          </a:p>
        </p:txBody>
      </p:sp>
      <p:grpSp>
        <p:nvGrpSpPr>
          <p:cNvPr id="55304" name="Group 5">
            <a:extLst>
              <a:ext uri="{FF2B5EF4-FFF2-40B4-BE49-F238E27FC236}">
                <a16:creationId xmlns:a16="http://schemas.microsoft.com/office/drawing/2014/main" id="{FCEA44D2-4EC5-4ADA-A0E6-3AE6839A05A4}"/>
              </a:ext>
            </a:extLst>
          </p:cNvPr>
          <p:cNvGrpSpPr>
            <a:grpSpLocks/>
          </p:cNvGrpSpPr>
          <p:nvPr/>
        </p:nvGrpSpPr>
        <p:grpSpPr bwMode="auto">
          <a:xfrm>
            <a:off x="6060643" y="3823568"/>
            <a:ext cx="60325" cy="727075"/>
            <a:chOff x="4097" y="3043"/>
            <a:chExt cx="46" cy="647"/>
          </a:xfrm>
        </p:grpSpPr>
        <p:sp>
          <p:nvSpPr>
            <p:cNvPr id="16390" name="Line 6">
              <a:extLst>
                <a:ext uri="{FF2B5EF4-FFF2-40B4-BE49-F238E27FC236}">
                  <a16:creationId xmlns:a16="http://schemas.microsoft.com/office/drawing/2014/main" id="{764E1A5E-62C9-4E6C-BC0B-9672D5A97AC2}"/>
                </a:ext>
              </a:extLst>
            </p:cNvPr>
            <p:cNvSpPr>
              <a:spLocks noChangeShapeType="1"/>
            </p:cNvSpPr>
            <p:nvPr/>
          </p:nvSpPr>
          <p:spPr bwMode="auto">
            <a:xfrm>
              <a:off x="4097" y="3690"/>
              <a:ext cx="46" cy="0"/>
            </a:xfrm>
            <a:prstGeom prst="line">
              <a:avLst/>
            </a:prstGeom>
            <a:noFill/>
            <a:ln w="12700">
              <a:solidFill>
                <a:schemeClr val="tx1"/>
              </a:solidFill>
              <a:round/>
              <a:headEnd/>
              <a:tailEnd/>
            </a:ln>
            <a:effectLst/>
          </p:spPr>
          <p:txBody>
            <a:bodyPr/>
            <a:lstStyle/>
            <a:p>
              <a:pPr>
                <a:defRPr/>
              </a:pPr>
              <a:endParaRPr lang="en-GB" sz="1600">
                <a:ea typeface="ＭＳ Ｐゴシック" pitchFamily="34" charset="-128"/>
              </a:endParaRPr>
            </a:p>
          </p:txBody>
        </p:sp>
        <p:sp>
          <p:nvSpPr>
            <p:cNvPr id="16391" name="Line 7">
              <a:extLst>
                <a:ext uri="{FF2B5EF4-FFF2-40B4-BE49-F238E27FC236}">
                  <a16:creationId xmlns:a16="http://schemas.microsoft.com/office/drawing/2014/main" id="{A959DC50-7B81-42FF-BD95-AD93A86DA5CB}"/>
                </a:ext>
              </a:extLst>
            </p:cNvPr>
            <p:cNvSpPr>
              <a:spLocks noChangeShapeType="1"/>
            </p:cNvSpPr>
            <p:nvPr/>
          </p:nvSpPr>
          <p:spPr bwMode="auto">
            <a:xfrm rot="-5400000">
              <a:off x="3799" y="3367"/>
              <a:ext cx="647" cy="0"/>
            </a:xfrm>
            <a:prstGeom prst="line">
              <a:avLst/>
            </a:prstGeom>
            <a:noFill/>
            <a:ln w="12700">
              <a:solidFill>
                <a:schemeClr val="tx1"/>
              </a:solidFill>
              <a:round/>
              <a:headEnd/>
              <a:tailEnd/>
            </a:ln>
            <a:effectLst/>
          </p:spPr>
          <p:txBody>
            <a:bodyPr/>
            <a:lstStyle/>
            <a:p>
              <a:pPr>
                <a:defRPr/>
              </a:pPr>
              <a:endParaRPr lang="en-GB" sz="1600">
                <a:ea typeface="ＭＳ Ｐゴシック" pitchFamily="34" charset="-128"/>
              </a:endParaRPr>
            </a:p>
          </p:txBody>
        </p:sp>
      </p:grpSp>
      <p:grpSp>
        <p:nvGrpSpPr>
          <p:cNvPr id="55305" name="Group 8">
            <a:extLst>
              <a:ext uri="{FF2B5EF4-FFF2-40B4-BE49-F238E27FC236}">
                <a16:creationId xmlns:a16="http://schemas.microsoft.com/office/drawing/2014/main" id="{58091B21-43ED-44C1-A99A-CEA1A9871103}"/>
              </a:ext>
            </a:extLst>
          </p:cNvPr>
          <p:cNvGrpSpPr>
            <a:grpSpLocks/>
          </p:cNvGrpSpPr>
          <p:nvPr/>
        </p:nvGrpSpPr>
        <p:grpSpPr bwMode="auto">
          <a:xfrm rot="10800000">
            <a:off x="3663517" y="1558206"/>
            <a:ext cx="61912" cy="1392237"/>
            <a:chOff x="4097" y="3043"/>
            <a:chExt cx="46" cy="647"/>
          </a:xfrm>
        </p:grpSpPr>
        <p:sp>
          <p:nvSpPr>
            <p:cNvPr id="16393" name="Line 9">
              <a:extLst>
                <a:ext uri="{FF2B5EF4-FFF2-40B4-BE49-F238E27FC236}">
                  <a16:creationId xmlns:a16="http://schemas.microsoft.com/office/drawing/2014/main" id="{026B59B8-5BB5-4313-BA10-F758E8E1332B}"/>
                </a:ext>
              </a:extLst>
            </p:cNvPr>
            <p:cNvSpPr>
              <a:spLocks noChangeShapeType="1"/>
            </p:cNvSpPr>
            <p:nvPr/>
          </p:nvSpPr>
          <p:spPr bwMode="auto">
            <a:xfrm>
              <a:off x="4115" y="3689"/>
              <a:ext cx="46" cy="0"/>
            </a:xfrm>
            <a:prstGeom prst="line">
              <a:avLst/>
            </a:prstGeom>
            <a:noFill/>
            <a:ln w="12700">
              <a:solidFill>
                <a:schemeClr val="tx1"/>
              </a:solidFill>
              <a:round/>
              <a:headEnd/>
              <a:tailEnd/>
            </a:ln>
            <a:effectLst/>
          </p:spPr>
          <p:txBody>
            <a:bodyPr/>
            <a:lstStyle/>
            <a:p>
              <a:pPr>
                <a:defRPr/>
              </a:pPr>
              <a:endParaRPr lang="en-GB" sz="1600">
                <a:ea typeface="ＭＳ Ｐゴシック" pitchFamily="34" charset="-128"/>
              </a:endParaRPr>
            </a:p>
          </p:txBody>
        </p:sp>
        <p:sp>
          <p:nvSpPr>
            <p:cNvPr id="16394" name="Line 10">
              <a:extLst>
                <a:ext uri="{FF2B5EF4-FFF2-40B4-BE49-F238E27FC236}">
                  <a16:creationId xmlns:a16="http://schemas.microsoft.com/office/drawing/2014/main" id="{8FB7AFB4-F50B-4534-8205-D679729B67B5}"/>
                </a:ext>
              </a:extLst>
            </p:cNvPr>
            <p:cNvSpPr>
              <a:spLocks noChangeShapeType="1"/>
            </p:cNvSpPr>
            <p:nvPr/>
          </p:nvSpPr>
          <p:spPr bwMode="auto">
            <a:xfrm rot="-5400000">
              <a:off x="3803" y="3366"/>
              <a:ext cx="647" cy="0"/>
            </a:xfrm>
            <a:prstGeom prst="line">
              <a:avLst/>
            </a:prstGeom>
            <a:noFill/>
            <a:ln w="12700">
              <a:solidFill>
                <a:schemeClr val="tx1"/>
              </a:solidFill>
              <a:round/>
              <a:headEnd/>
              <a:tailEnd/>
            </a:ln>
            <a:effectLst/>
          </p:spPr>
          <p:txBody>
            <a:bodyPr/>
            <a:lstStyle/>
            <a:p>
              <a:pPr>
                <a:defRPr/>
              </a:pPr>
              <a:endParaRPr lang="en-GB" sz="1600">
                <a:ea typeface="ＭＳ Ｐゴシック" pitchFamily="34" charset="-128"/>
              </a:endParaRPr>
            </a:p>
          </p:txBody>
        </p:sp>
      </p:grpSp>
      <p:grpSp>
        <p:nvGrpSpPr>
          <p:cNvPr id="55306" name="Group 11">
            <a:extLst>
              <a:ext uri="{FF2B5EF4-FFF2-40B4-BE49-F238E27FC236}">
                <a16:creationId xmlns:a16="http://schemas.microsoft.com/office/drawing/2014/main" id="{A0813596-E017-4C99-B4D7-24146AE1B3C9}"/>
              </a:ext>
            </a:extLst>
          </p:cNvPr>
          <p:cNvGrpSpPr>
            <a:grpSpLocks/>
          </p:cNvGrpSpPr>
          <p:nvPr/>
        </p:nvGrpSpPr>
        <p:grpSpPr bwMode="auto">
          <a:xfrm rot="10800000">
            <a:off x="6451167" y="1564555"/>
            <a:ext cx="61912" cy="1333500"/>
            <a:chOff x="4097" y="3043"/>
            <a:chExt cx="46" cy="647"/>
          </a:xfrm>
        </p:grpSpPr>
        <p:sp>
          <p:nvSpPr>
            <p:cNvPr id="16396" name="Line 12">
              <a:extLst>
                <a:ext uri="{FF2B5EF4-FFF2-40B4-BE49-F238E27FC236}">
                  <a16:creationId xmlns:a16="http://schemas.microsoft.com/office/drawing/2014/main" id="{9C02925C-5D33-4886-A970-C7C6866F9DC1}"/>
                </a:ext>
              </a:extLst>
            </p:cNvPr>
            <p:cNvSpPr>
              <a:spLocks noChangeShapeType="1"/>
            </p:cNvSpPr>
            <p:nvPr/>
          </p:nvSpPr>
          <p:spPr bwMode="auto">
            <a:xfrm>
              <a:off x="4115" y="3690"/>
              <a:ext cx="46" cy="0"/>
            </a:xfrm>
            <a:prstGeom prst="line">
              <a:avLst/>
            </a:prstGeom>
            <a:noFill/>
            <a:ln w="12700">
              <a:solidFill>
                <a:schemeClr val="tx1"/>
              </a:solidFill>
              <a:round/>
              <a:headEnd/>
              <a:tailEnd/>
            </a:ln>
            <a:effectLst/>
          </p:spPr>
          <p:txBody>
            <a:bodyPr/>
            <a:lstStyle/>
            <a:p>
              <a:pPr>
                <a:defRPr/>
              </a:pPr>
              <a:endParaRPr lang="en-GB" sz="1600">
                <a:ea typeface="ＭＳ Ｐゴシック" pitchFamily="34" charset="-128"/>
              </a:endParaRPr>
            </a:p>
          </p:txBody>
        </p:sp>
        <p:sp>
          <p:nvSpPr>
            <p:cNvPr id="16397" name="Line 13">
              <a:extLst>
                <a:ext uri="{FF2B5EF4-FFF2-40B4-BE49-F238E27FC236}">
                  <a16:creationId xmlns:a16="http://schemas.microsoft.com/office/drawing/2014/main" id="{7B17F159-A07B-44AD-AEA4-A4F7C936357D}"/>
                </a:ext>
              </a:extLst>
            </p:cNvPr>
            <p:cNvSpPr>
              <a:spLocks noChangeShapeType="1"/>
            </p:cNvSpPr>
            <p:nvPr/>
          </p:nvSpPr>
          <p:spPr bwMode="auto">
            <a:xfrm rot="-5400000">
              <a:off x="3796" y="3367"/>
              <a:ext cx="647" cy="0"/>
            </a:xfrm>
            <a:prstGeom prst="line">
              <a:avLst/>
            </a:prstGeom>
            <a:noFill/>
            <a:ln w="12700">
              <a:solidFill>
                <a:schemeClr val="tx1"/>
              </a:solidFill>
              <a:round/>
              <a:headEnd/>
              <a:tailEnd/>
            </a:ln>
            <a:effectLst/>
          </p:spPr>
          <p:txBody>
            <a:bodyPr/>
            <a:lstStyle/>
            <a:p>
              <a:pPr>
                <a:defRPr/>
              </a:pPr>
              <a:endParaRPr lang="en-GB" sz="1600">
                <a:ea typeface="ＭＳ Ｐゴシック" pitchFamily="34" charset="-128"/>
              </a:endParaRPr>
            </a:p>
          </p:txBody>
        </p:sp>
      </p:grpSp>
      <p:grpSp>
        <p:nvGrpSpPr>
          <p:cNvPr id="55307" name="Group 14">
            <a:extLst>
              <a:ext uri="{FF2B5EF4-FFF2-40B4-BE49-F238E27FC236}">
                <a16:creationId xmlns:a16="http://schemas.microsoft.com/office/drawing/2014/main" id="{5976CFCD-152B-4F5B-9D08-2349E30E2CD1}"/>
              </a:ext>
            </a:extLst>
          </p:cNvPr>
          <p:cNvGrpSpPr>
            <a:grpSpLocks/>
          </p:cNvGrpSpPr>
          <p:nvPr/>
        </p:nvGrpSpPr>
        <p:grpSpPr bwMode="auto">
          <a:xfrm>
            <a:off x="3271405" y="2717080"/>
            <a:ext cx="61913" cy="984250"/>
            <a:chOff x="1972" y="2120"/>
            <a:chExt cx="46" cy="786"/>
          </a:xfrm>
        </p:grpSpPr>
        <p:sp>
          <p:nvSpPr>
            <p:cNvPr id="16399" name="Line 15">
              <a:extLst>
                <a:ext uri="{FF2B5EF4-FFF2-40B4-BE49-F238E27FC236}">
                  <a16:creationId xmlns:a16="http://schemas.microsoft.com/office/drawing/2014/main" id="{C2A4C1AB-862C-4661-8F99-DEE03EDFEC16}"/>
                </a:ext>
              </a:extLst>
            </p:cNvPr>
            <p:cNvSpPr>
              <a:spLocks noChangeShapeType="1"/>
            </p:cNvSpPr>
            <p:nvPr/>
          </p:nvSpPr>
          <p:spPr bwMode="auto">
            <a:xfrm rot="10800000">
              <a:off x="1972" y="2120"/>
              <a:ext cx="46" cy="0"/>
            </a:xfrm>
            <a:prstGeom prst="line">
              <a:avLst/>
            </a:prstGeom>
            <a:noFill/>
            <a:ln w="12700">
              <a:solidFill>
                <a:schemeClr val="tx1"/>
              </a:solidFill>
              <a:round/>
              <a:headEnd/>
              <a:tailEnd/>
            </a:ln>
            <a:effectLst/>
          </p:spPr>
          <p:txBody>
            <a:bodyPr/>
            <a:lstStyle/>
            <a:p>
              <a:pPr>
                <a:defRPr/>
              </a:pPr>
              <a:endParaRPr lang="en-GB" sz="1600">
                <a:ea typeface="ＭＳ Ｐゴシック" pitchFamily="34" charset="-128"/>
              </a:endParaRPr>
            </a:p>
          </p:txBody>
        </p:sp>
        <p:sp>
          <p:nvSpPr>
            <p:cNvPr id="16400" name="Line 16">
              <a:extLst>
                <a:ext uri="{FF2B5EF4-FFF2-40B4-BE49-F238E27FC236}">
                  <a16:creationId xmlns:a16="http://schemas.microsoft.com/office/drawing/2014/main" id="{9F42A214-DAE9-4EAF-95C0-A64009BB1A89}"/>
                </a:ext>
              </a:extLst>
            </p:cNvPr>
            <p:cNvSpPr>
              <a:spLocks noChangeShapeType="1"/>
            </p:cNvSpPr>
            <p:nvPr/>
          </p:nvSpPr>
          <p:spPr bwMode="auto">
            <a:xfrm rot="5400000">
              <a:off x="1606" y="2517"/>
              <a:ext cx="778" cy="0"/>
            </a:xfrm>
            <a:prstGeom prst="line">
              <a:avLst/>
            </a:prstGeom>
            <a:noFill/>
            <a:ln w="12700">
              <a:solidFill>
                <a:schemeClr val="tx1"/>
              </a:solidFill>
              <a:round/>
              <a:headEnd/>
              <a:tailEnd/>
            </a:ln>
            <a:effectLst/>
          </p:spPr>
          <p:txBody>
            <a:bodyPr/>
            <a:lstStyle/>
            <a:p>
              <a:pPr>
                <a:defRPr/>
              </a:pPr>
              <a:endParaRPr lang="en-GB" sz="1600">
                <a:ea typeface="ＭＳ Ｐゴシック" pitchFamily="34" charset="-128"/>
              </a:endParaRPr>
            </a:p>
          </p:txBody>
        </p:sp>
      </p:grpSp>
      <p:sp>
        <p:nvSpPr>
          <p:cNvPr id="55308" name="Text Box 18">
            <a:extLst>
              <a:ext uri="{FF2B5EF4-FFF2-40B4-BE49-F238E27FC236}">
                <a16:creationId xmlns:a16="http://schemas.microsoft.com/office/drawing/2014/main" id="{B93F6E4C-E203-4BEC-BD78-3C2ACA828080}"/>
              </a:ext>
            </a:extLst>
          </p:cNvPr>
          <p:cNvSpPr txBox="1">
            <a:spLocks noChangeArrowheads="1"/>
          </p:cNvSpPr>
          <p:nvPr/>
        </p:nvSpPr>
        <p:spPr bwMode="auto">
          <a:xfrm rot="16200000">
            <a:off x="648716" y="2875930"/>
            <a:ext cx="30292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GB" altLang="en-US" sz="1400" b="1">
                <a:solidFill>
                  <a:schemeClr val="accent5"/>
                </a:solidFill>
                <a:latin typeface="+mn-lt"/>
                <a:ea typeface="MS PGothic" panose="020B0600070205080204" pitchFamily="34" charset="-128"/>
              </a:rPr>
              <a:t>Change in lean body mass (kg)</a:t>
            </a:r>
          </a:p>
        </p:txBody>
      </p:sp>
      <p:sp>
        <p:nvSpPr>
          <p:cNvPr id="55309" name="Text Box 19">
            <a:extLst>
              <a:ext uri="{FF2B5EF4-FFF2-40B4-BE49-F238E27FC236}">
                <a16:creationId xmlns:a16="http://schemas.microsoft.com/office/drawing/2014/main" id="{236B7674-09F4-4161-8F69-6E9103CFC1C9}"/>
              </a:ext>
            </a:extLst>
          </p:cNvPr>
          <p:cNvSpPr txBox="1">
            <a:spLocks noChangeArrowheads="1"/>
          </p:cNvSpPr>
          <p:nvPr/>
        </p:nvSpPr>
        <p:spPr bwMode="auto">
          <a:xfrm>
            <a:off x="6568643" y="1162918"/>
            <a:ext cx="10400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tabLst>
                <a:tab pos="1563688" algn="ctr"/>
                <a:tab pos="4703763" algn="ctr"/>
              </a:tabLst>
              <a:defRPr>
                <a:solidFill>
                  <a:schemeClr val="tx1"/>
                </a:solidFill>
                <a:latin typeface="Verdana" panose="020B0604030504040204" pitchFamily="34" charset="0"/>
              </a:defRPr>
            </a:lvl1pPr>
            <a:lvl2pPr marL="742950" indent="-285750" eaLnBrk="0" hangingPunct="0">
              <a:tabLst>
                <a:tab pos="1563688" algn="ctr"/>
                <a:tab pos="4703763" algn="ctr"/>
              </a:tabLst>
              <a:defRPr>
                <a:solidFill>
                  <a:schemeClr val="tx1"/>
                </a:solidFill>
                <a:latin typeface="Verdana" panose="020B0604030504040204" pitchFamily="34" charset="0"/>
              </a:defRPr>
            </a:lvl2pPr>
            <a:lvl3pPr marL="1143000" indent="-228600" eaLnBrk="0" hangingPunct="0">
              <a:tabLst>
                <a:tab pos="1563688" algn="ctr"/>
                <a:tab pos="4703763" algn="ctr"/>
              </a:tabLst>
              <a:defRPr>
                <a:solidFill>
                  <a:schemeClr val="tx1"/>
                </a:solidFill>
                <a:latin typeface="Verdana" panose="020B0604030504040204" pitchFamily="34" charset="0"/>
              </a:defRPr>
            </a:lvl3pPr>
            <a:lvl4pPr marL="1600200" indent="-228600" eaLnBrk="0" hangingPunct="0">
              <a:tabLst>
                <a:tab pos="1563688" algn="ctr"/>
                <a:tab pos="4703763" algn="ctr"/>
              </a:tabLst>
              <a:defRPr>
                <a:solidFill>
                  <a:schemeClr val="tx1"/>
                </a:solidFill>
                <a:latin typeface="Verdana" panose="020B0604030504040204" pitchFamily="34" charset="0"/>
              </a:defRPr>
            </a:lvl4pPr>
            <a:lvl5pPr marL="2057400" indent="-228600" eaLnBrk="0" hangingPunct="0">
              <a:tabLst>
                <a:tab pos="1563688" algn="ctr"/>
                <a:tab pos="4703763" algn="ctr"/>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9pPr>
          </a:lstStyle>
          <a:p>
            <a:r>
              <a:rPr lang="en-GB" altLang="en-US" sz="1400" b="1" dirty="0">
                <a:solidFill>
                  <a:schemeClr val="accent5"/>
                </a:solidFill>
                <a:latin typeface="+mn-lt"/>
                <a:ea typeface="MS PGothic" panose="020B0600070205080204" pitchFamily="34" charset="-128"/>
              </a:rPr>
              <a:t>≥65 years</a:t>
            </a:r>
          </a:p>
        </p:txBody>
      </p:sp>
      <p:grpSp>
        <p:nvGrpSpPr>
          <p:cNvPr id="55310" name="Group 22">
            <a:extLst>
              <a:ext uri="{FF2B5EF4-FFF2-40B4-BE49-F238E27FC236}">
                <a16:creationId xmlns:a16="http://schemas.microsoft.com/office/drawing/2014/main" id="{5A79B3FC-91DA-4F79-A0F8-76DDB0A9E1F4}"/>
              </a:ext>
            </a:extLst>
          </p:cNvPr>
          <p:cNvGrpSpPr>
            <a:grpSpLocks/>
          </p:cNvGrpSpPr>
          <p:nvPr/>
        </p:nvGrpSpPr>
        <p:grpSpPr bwMode="auto">
          <a:xfrm rot="10800000">
            <a:off x="4674755" y="1620118"/>
            <a:ext cx="60325" cy="1465263"/>
            <a:chOff x="4097" y="3043"/>
            <a:chExt cx="46" cy="647"/>
          </a:xfrm>
        </p:grpSpPr>
        <p:sp>
          <p:nvSpPr>
            <p:cNvPr id="16407" name="Line 23">
              <a:extLst>
                <a:ext uri="{FF2B5EF4-FFF2-40B4-BE49-F238E27FC236}">
                  <a16:creationId xmlns:a16="http://schemas.microsoft.com/office/drawing/2014/main" id="{A1A032D7-1019-459F-A964-C62C423A67A5}"/>
                </a:ext>
              </a:extLst>
            </p:cNvPr>
            <p:cNvSpPr>
              <a:spLocks noChangeShapeType="1"/>
            </p:cNvSpPr>
            <p:nvPr/>
          </p:nvSpPr>
          <p:spPr bwMode="auto">
            <a:xfrm>
              <a:off x="4115" y="3689"/>
              <a:ext cx="46" cy="0"/>
            </a:xfrm>
            <a:prstGeom prst="line">
              <a:avLst/>
            </a:prstGeom>
            <a:noFill/>
            <a:ln w="12700">
              <a:solidFill>
                <a:schemeClr val="tx1"/>
              </a:solidFill>
              <a:round/>
              <a:headEnd/>
              <a:tailEnd/>
            </a:ln>
            <a:effectLst/>
          </p:spPr>
          <p:txBody>
            <a:bodyPr/>
            <a:lstStyle/>
            <a:p>
              <a:pPr>
                <a:defRPr/>
              </a:pPr>
              <a:endParaRPr lang="en-GB" sz="1600">
                <a:ea typeface="ＭＳ Ｐゴシック" pitchFamily="34" charset="-128"/>
              </a:endParaRPr>
            </a:p>
          </p:txBody>
        </p:sp>
        <p:sp>
          <p:nvSpPr>
            <p:cNvPr id="16408" name="Line 24">
              <a:extLst>
                <a:ext uri="{FF2B5EF4-FFF2-40B4-BE49-F238E27FC236}">
                  <a16:creationId xmlns:a16="http://schemas.microsoft.com/office/drawing/2014/main" id="{666C51B3-0883-422D-96F6-FBEC13584FF5}"/>
                </a:ext>
              </a:extLst>
            </p:cNvPr>
            <p:cNvSpPr>
              <a:spLocks noChangeShapeType="1"/>
            </p:cNvSpPr>
            <p:nvPr/>
          </p:nvSpPr>
          <p:spPr bwMode="auto">
            <a:xfrm rot="-5400000">
              <a:off x="3811" y="3366"/>
              <a:ext cx="647" cy="0"/>
            </a:xfrm>
            <a:prstGeom prst="line">
              <a:avLst/>
            </a:prstGeom>
            <a:noFill/>
            <a:ln w="12700">
              <a:solidFill>
                <a:schemeClr val="tx1"/>
              </a:solidFill>
              <a:round/>
              <a:headEnd/>
              <a:tailEnd/>
            </a:ln>
            <a:effectLst/>
          </p:spPr>
          <p:txBody>
            <a:bodyPr/>
            <a:lstStyle/>
            <a:p>
              <a:pPr>
                <a:defRPr/>
              </a:pPr>
              <a:endParaRPr lang="en-GB" sz="1600">
                <a:ea typeface="ＭＳ Ｐゴシック" pitchFamily="34" charset="-128"/>
              </a:endParaRPr>
            </a:p>
          </p:txBody>
        </p:sp>
      </p:grpSp>
      <p:grpSp>
        <p:nvGrpSpPr>
          <p:cNvPr id="55311" name="Group 25">
            <a:extLst>
              <a:ext uri="{FF2B5EF4-FFF2-40B4-BE49-F238E27FC236}">
                <a16:creationId xmlns:a16="http://schemas.microsoft.com/office/drawing/2014/main" id="{E1788A0F-1828-496E-A032-D461D103F92A}"/>
              </a:ext>
            </a:extLst>
          </p:cNvPr>
          <p:cNvGrpSpPr>
            <a:grpSpLocks/>
          </p:cNvGrpSpPr>
          <p:nvPr/>
        </p:nvGrpSpPr>
        <p:grpSpPr bwMode="auto">
          <a:xfrm rot="10800000">
            <a:off x="5065280" y="1513756"/>
            <a:ext cx="60325" cy="1355725"/>
            <a:chOff x="4097" y="3043"/>
            <a:chExt cx="46" cy="647"/>
          </a:xfrm>
        </p:grpSpPr>
        <p:sp>
          <p:nvSpPr>
            <p:cNvPr id="16410" name="Line 26">
              <a:extLst>
                <a:ext uri="{FF2B5EF4-FFF2-40B4-BE49-F238E27FC236}">
                  <a16:creationId xmlns:a16="http://schemas.microsoft.com/office/drawing/2014/main" id="{0A171C26-DA82-42A0-BA0D-04B3F656533C}"/>
                </a:ext>
              </a:extLst>
            </p:cNvPr>
            <p:cNvSpPr>
              <a:spLocks noChangeShapeType="1"/>
            </p:cNvSpPr>
            <p:nvPr/>
          </p:nvSpPr>
          <p:spPr bwMode="auto">
            <a:xfrm>
              <a:off x="4115" y="3690"/>
              <a:ext cx="46" cy="0"/>
            </a:xfrm>
            <a:prstGeom prst="line">
              <a:avLst/>
            </a:prstGeom>
            <a:noFill/>
            <a:ln w="12700">
              <a:solidFill>
                <a:schemeClr val="tx1"/>
              </a:solidFill>
              <a:round/>
              <a:headEnd/>
              <a:tailEnd/>
            </a:ln>
            <a:effectLst/>
          </p:spPr>
          <p:txBody>
            <a:bodyPr/>
            <a:lstStyle/>
            <a:p>
              <a:pPr>
                <a:defRPr/>
              </a:pPr>
              <a:endParaRPr lang="en-GB" sz="1600">
                <a:ea typeface="ＭＳ Ｐゴシック" pitchFamily="34" charset="-128"/>
              </a:endParaRPr>
            </a:p>
          </p:txBody>
        </p:sp>
        <p:sp>
          <p:nvSpPr>
            <p:cNvPr id="16411" name="Line 27">
              <a:extLst>
                <a:ext uri="{FF2B5EF4-FFF2-40B4-BE49-F238E27FC236}">
                  <a16:creationId xmlns:a16="http://schemas.microsoft.com/office/drawing/2014/main" id="{6BFB8314-E1C2-4F62-888A-3C51758C8638}"/>
                </a:ext>
              </a:extLst>
            </p:cNvPr>
            <p:cNvSpPr>
              <a:spLocks noChangeShapeType="1"/>
            </p:cNvSpPr>
            <p:nvPr/>
          </p:nvSpPr>
          <p:spPr bwMode="auto">
            <a:xfrm rot="-5400000">
              <a:off x="3799" y="3366"/>
              <a:ext cx="647" cy="0"/>
            </a:xfrm>
            <a:prstGeom prst="line">
              <a:avLst/>
            </a:prstGeom>
            <a:noFill/>
            <a:ln w="12700">
              <a:solidFill>
                <a:schemeClr val="tx1"/>
              </a:solidFill>
              <a:round/>
              <a:headEnd/>
              <a:tailEnd/>
            </a:ln>
            <a:effectLst/>
          </p:spPr>
          <p:txBody>
            <a:bodyPr/>
            <a:lstStyle/>
            <a:p>
              <a:pPr>
                <a:defRPr/>
              </a:pPr>
              <a:endParaRPr lang="en-GB" sz="1600">
                <a:ea typeface="ＭＳ Ｐゴシック" pitchFamily="34" charset="-128"/>
              </a:endParaRPr>
            </a:p>
          </p:txBody>
        </p:sp>
      </p:grpSp>
      <p:grpSp>
        <p:nvGrpSpPr>
          <p:cNvPr id="55312" name="Group 28">
            <a:extLst>
              <a:ext uri="{FF2B5EF4-FFF2-40B4-BE49-F238E27FC236}">
                <a16:creationId xmlns:a16="http://schemas.microsoft.com/office/drawing/2014/main" id="{71E841EE-3440-44AC-BAD4-F688C60F58F3}"/>
              </a:ext>
            </a:extLst>
          </p:cNvPr>
          <p:cNvGrpSpPr>
            <a:grpSpLocks/>
          </p:cNvGrpSpPr>
          <p:nvPr/>
        </p:nvGrpSpPr>
        <p:grpSpPr bwMode="auto">
          <a:xfrm rot="10800000">
            <a:off x="7465579" y="1810617"/>
            <a:ext cx="50800" cy="1423988"/>
            <a:chOff x="4097" y="3043"/>
            <a:chExt cx="46" cy="647"/>
          </a:xfrm>
        </p:grpSpPr>
        <p:sp>
          <p:nvSpPr>
            <p:cNvPr id="16413" name="Line 29">
              <a:extLst>
                <a:ext uri="{FF2B5EF4-FFF2-40B4-BE49-F238E27FC236}">
                  <a16:creationId xmlns:a16="http://schemas.microsoft.com/office/drawing/2014/main" id="{B627363C-16A5-433B-9903-D1A38F27C00D}"/>
                </a:ext>
              </a:extLst>
            </p:cNvPr>
            <p:cNvSpPr>
              <a:spLocks noChangeShapeType="1"/>
            </p:cNvSpPr>
            <p:nvPr/>
          </p:nvSpPr>
          <p:spPr bwMode="auto">
            <a:xfrm>
              <a:off x="4114" y="3689"/>
              <a:ext cx="46" cy="0"/>
            </a:xfrm>
            <a:prstGeom prst="line">
              <a:avLst/>
            </a:prstGeom>
            <a:noFill/>
            <a:ln w="12700">
              <a:solidFill>
                <a:schemeClr val="tx1"/>
              </a:solidFill>
              <a:round/>
              <a:headEnd/>
              <a:tailEnd/>
            </a:ln>
            <a:effectLst/>
          </p:spPr>
          <p:txBody>
            <a:bodyPr/>
            <a:lstStyle/>
            <a:p>
              <a:pPr>
                <a:defRPr/>
              </a:pPr>
              <a:endParaRPr lang="en-GB" sz="1600">
                <a:ea typeface="ＭＳ Ｐゴシック" pitchFamily="34" charset="-128"/>
              </a:endParaRPr>
            </a:p>
          </p:txBody>
        </p:sp>
        <p:sp>
          <p:nvSpPr>
            <p:cNvPr id="16414" name="Line 30">
              <a:extLst>
                <a:ext uri="{FF2B5EF4-FFF2-40B4-BE49-F238E27FC236}">
                  <a16:creationId xmlns:a16="http://schemas.microsoft.com/office/drawing/2014/main" id="{60B2C16A-B88A-49D6-AF8E-D2BC3DC4184E}"/>
                </a:ext>
              </a:extLst>
            </p:cNvPr>
            <p:cNvSpPr>
              <a:spLocks noChangeShapeType="1"/>
            </p:cNvSpPr>
            <p:nvPr/>
          </p:nvSpPr>
          <p:spPr bwMode="auto">
            <a:xfrm rot="-5400000">
              <a:off x="3799" y="3366"/>
              <a:ext cx="647" cy="0"/>
            </a:xfrm>
            <a:prstGeom prst="line">
              <a:avLst/>
            </a:prstGeom>
            <a:noFill/>
            <a:ln w="12700">
              <a:solidFill>
                <a:schemeClr val="tx1"/>
              </a:solidFill>
              <a:round/>
              <a:headEnd/>
              <a:tailEnd/>
            </a:ln>
            <a:effectLst/>
          </p:spPr>
          <p:txBody>
            <a:bodyPr/>
            <a:lstStyle/>
            <a:p>
              <a:pPr>
                <a:defRPr/>
              </a:pPr>
              <a:endParaRPr lang="en-GB" sz="1600">
                <a:ea typeface="ＭＳ Ｐゴシック" pitchFamily="34" charset="-128"/>
              </a:endParaRPr>
            </a:p>
          </p:txBody>
        </p:sp>
      </p:grpSp>
      <p:grpSp>
        <p:nvGrpSpPr>
          <p:cNvPr id="55313" name="Group 31">
            <a:extLst>
              <a:ext uri="{FF2B5EF4-FFF2-40B4-BE49-F238E27FC236}">
                <a16:creationId xmlns:a16="http://schemas.microsoft.com/office/drawing/2014/main" id="{07ED101C-C7B9-4DD5-9B4E-F94E1A71D7E4}"/>
              </a:ext>
            </a:extLst>
          </p:cNvPr>
          <p:cNvGrpSpPr>
            <a:grpSpLocks/>
          </p:cNvGrpSpPr>
          <p:nvPr/>
        </p:nvGrpSpPr>
        <p:grpSpPr bwMode="auto">
          <a:xfrm rot="10800000">
            <a:off x="7859279" y="1678856"/>
            <a:ext cx="50800" cy="1423987"/>
            <a:chOff x="4097" y="3043"/>
            <a:chExt cx="46" cy="647"/>
          </a:xfrm>
        </p:grpSpPr>
        <p:sp>
          <p:nvSpPr>
            <p:cNvPr id="16416" name="Line 32">
              <a:extLst>
                <a:ext uri="{FF2B5EF4-FFF2-40B4-BE49-F238E27FC236}">
                  <a16:creationId xmlns:a16="http://schemas.microsoft.com/office/drawing/2014/main" id="{6011E7FC-71AD-47C9-9610-7812B7047F1D}"/>
                </a:ext>
              </a:extLst>
            </p:cNvPr>
            <p:cNvSpPr>
              <a:spLocks noChangeShapeType="1"/>
            </p:cNvSpPr>
            <p:nvPr/>
          </p:nvSpPr>
          <p:spPr bwMode="auto">
            <a:xfrm>
              <a:off x="4114" y="3689"/>
              <a:ext cx="46" cy="0"/>
            </a:xfrm>
            <a:prstGeom prst="line">
              <a:avLst/>
            </a:prstGeom>
            <a:noFill/>
            <a:ln w="12700">
              <a:solidFill>
                <a:schemeClr val="tx1"/>
              </a:solidFill>
              <a:round/>
              <a:headEnd/>
              <a:tailEnd/>
            </a:ln>
            <a:effectLst/>
          </p:spPr>
          <p:txBody>
            <a:bodyPr/>
            <a:lstStyle/>
            <a:p>
              <a:pPr>
                <a:defRPr/>
              </a:pPr>
              <a:endParaRPr lang="en-GB" sz="1600">
                <a:ea typeface="ＭＳ Ｐゴシック" pitchFamily="34" charset="-128"/>
              </a:endParaRPr>
            </a:p>
          </p:txBody>
        </p:sp>
        <p:sp>
          <p:nvSpPr>
            <p:cNvPr id="16417" name="Line 33">
              <a:extLst>
                <a:ext uri="{FF2B5EF4-FFF2-40B4-BE49-F238E27FC236}">
                  <a16:creationId xmlns:a16="http://schemas.microsoft.com/office/drawing/2014/main" id="{5C6FFB3B-6053-4627-A00E-1CE6DA6A12C7}"/>
                </a:ext>
              </a:extLst>
            </p:cNvPr>
            <p:cNvSpPr>
              <a:spLocks noChangeShapeType="1"/>
            </p:cNvSpPr>
            <p:nvPr/>
          </p:nvSpPr>
          <p:spPr bwMode="auto">
            <a:xfrm rot="-5400000">
              <a:off x="3799" y="3366"/>
              <a:ext cx="647" cy="0"/>
            </a:xfrm>
            <a:prstGeom prst="line">
              <a:avLst/>
            </a:prstGeom>
            <a:noFill/>
            <a:ln w="12700">
              <a:solidFill>
                <a:schemeClr val="tx1"/>
              </a:solidFill>
              <a:round/>
              <a:headEnd/>
              <a:tailEnd/>
            </a:ln>
            <a:effectLst/>
          </p:spPr>
          <p:txBody>
            <a:bodyPr/>
            <a:lstStyle/>
            <a:p>
              <a:pPr>
                <a:defRPr/>
              </a:pPr>
              <a:endParaRPr lang="en-GB" sz="1600">
                <a:ea typeface="ＭＳ Ｐゴシック" pitchFamily="34" charset="-128"/>
              </a:endParaRPr>
            </a:p>
          </p:txBody>
        </p:sp>
      </p:grpSp>
      <p:grpSp>
        <p:nvGrpSpPr>
          <p:cNvPr id="55314" name="Group 34">
            <a:extLst>
              <a:ext uri="{FF2B5EF4-FFF2-40B4-BE49-F238E27FC236}">
                <a16:creationId xmlns:a16="http://schemas.microsoft.com/office/drawing/2014/main" id="{229C7E7A-66BB-4C9D-BCB8-D6192DC78ABA}"/>
              </a:ext>
            </a:extLst>
          </p:cNvPr>
          <p:cNvGrpSpPr>
            <a:grpSpLocks/>
          </p:cNvGrpSpPr>
          <p:nvPr/>
        </p:nvGrpSpPr>
        <p:grpSpPr bwMode="auto">
          <a:xfrm>
            <a:off x="3068205" y="4666536"/>
            <a:ext cx="2329163" cy="287644"/>
            <a:chOff x="1402" y="3696"/>
            <a:chExt cx="1748" cy="227"/>
          </a:xfrm>
        </p:grpSpPr>
        <p:sp>
          <p:nvSpPr>
            <p:cNvPr id="55370" name="Text Box 35">
              <a:extLst>
                <a:ext uri="{FF2B5EF4-FFF2-40B4-BE49-F238E27FC236}">
                  <a16:creationId xmlns:a16="http://schemas.microsoft.com/office/drawing/2014/main" id="{DF7B038C-610F-4C45-B72C-20BC590C19B5}"/>
                </a:ext>
              </a:extLst>
            </p:cNvPr>
            <p:cNvSpPr txBox="1">
              <a:spLocks noChangeArrowheads="1"/>
            </p:cNvSpPr>
            <p:nvPr/>
          </p:nvSpPr>
          <p:spPr bwMode="auto">
            <a:xfrm>
              <a:off x="1402" y="3704"/>
              <a:ext cx="681"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tabLst>
                  <a:tab pos="1563688" algn="ctr"/>
                  <a:tab pos="4703763" algn="ctr"/>
                </a:tabLst>
                <a:defRPr>
                  <a:solidFill>
                    <a:schemeClr val="tx1"/>
                  </a:solidFill>
                  <a:latin typeface="Verdana" panose="020B0604030504040204" pitchFamily="34" charset="0"/>
                </a:defRPr>
              </a:lvl1pPr>
              <a:lvl2pPr marL="742950" indent="-285750" eaLnBrk="0" hangingPunct="0">
                <a:tabLst>
                  <a:tab pos="1563688" algn="ctr"/>
                  <a:tab pos="4703763" algn="ctr"/>
                </a:tabLst>
                <a:defRPr>
                  <a:solidFill>
                    <a:schemeClr val="tx1"/>
                  </a:solidFill>
                  <a:latin typeface="Verdana" panose="020B0604030504040204" pitchFamily="34" charset="0"/>
                </a:defRPr>
              </a:lvl2pPr>
              <a:lvl3pPr marL="1143000" indent="-228600" eaLnBrk="0" hangingPunct="0">
                <a:tabLst>
                  <a:tab pos="1563688" algn="ctr"/>
                  <a:tab pos="4703763" algn="ctr"/>
                </a:tabLst>
                <a:defRPr>
                  <a:solidFill>
                    <a:schemeClr val="tx1"/>
                  </a:solidFill>
                  <a:latin typeface="Verdana" panose="020B0604030504040204" pitchFamily="34" charset="0"/>
                </a:defRPr>
              </a:lvl3pPr>
              <a:lvl4pPr marL="1600200" indent="-228600" eaLnBrk="0" hangingPunct="0">
                <a:tabLst>
                  <a:tab pos="1563688" algn="ctr"/>
                  <a:tab pos="4703763" algn="ctr"/>
                </a:tabLst>
                <a:defRPr>
                  <a:solidFill>
                    <a:schemeClr val="tx1"/>
                  </a:solidFill>
                  <a:latin typeface="Verdana" panose="020B0604030504040204" pitchFamily="34" charset="0"/>
                </a:defRPr>
              </a:lvl4pPr>
              <a:lvl5pPr marL="2057400" indent="-228600" eaLnBrk="0" hangingPunct="0">
                <a:tabLst>
                  <a:tab pos="1563688" algn="ctr"/>
                  <a:tab pos="4703763" algn="ctr"/>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9pPr>
            </a:lstStyle>
            <a:p>
              <a:r>
                <a:rPr lang="en-GB" altLang="en-US" sz="1200" b="1">
                  <a:solidFill>
                    <a:schemeClr val="accent5"/>
                  </a:solidFill>
                  <a:latin typeface="+mn-lt"/>
                  <a:ea typeface="MS PGothic" panose="020B0600070205080204" pitchFamily="34" charset="-128"/>
                </a:rPr>
                <a:t>6 months</a:t>
              </a:r>
            </a:p>
          </p:txBody>
        </p:sp>
        <p:sp>
          <p:nvSpPr>
            <p:cNvPr id="55371" name="Text Box 36">
              <a:extLst>
                <a:ext uri="{FF2B5EF4-FFF2-40B4-BE49-F238E27FC236}">
                  <a16:creationId xmlns:a16="http://schemas.microsoft.com/office/drawing/2014/main" id="{8915850F-A492-4206-86F3-E4D87CF32A85}"/>
                </a:ext>
              </a:extLst>
            </p:cNvPr>
            <p:cNvSpPr txBox="1">
              <a:spLocks noChangeArrowheads="1"/>
            </p:cNvSpPr>
            <p:nvPr/>
          </p:nvSpPr>
          <p:spPr bwMode="auto">
            <a:xfrm>
              <a:off x="2435" y="3696"/>
              <a:ext cx="715"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tabLst>
                  <a:tab pos="1563688" algn="ctr"/>
                  <a:tab pos="4703763" algn="ctr"/>
                </a:tabLst>
                <a:defRPr>
                  <a:solidFill>
                    <a:schemeClr val="tx1"/>
                  </a:solidFill>
                  <a:latin typeface="Verdana" panose="020B0604030504040204" pitchFamily="34" charset="0"/>
                </a:defRPr>
              </a:lvl1pPr>
              <a:lvl2pPr marL="742950" indent="-285750" eaLnBrk="0" hangingPunct="0">
                <a:tabLst>
                  <a:tab pos="1563688" algn="ctr"/>
                  <a:tab pos="4703763" algn="ctr"/>
                </a:tabLst>
                <a:defRPr>
                  <a:solidFill>
                    <a:schemeClr val="tx1"/>
                  </a:solidFill>
                  <a:latin typeface="Verdana" panose="020B0604030504040204" pitchFamily="34" charset="0"/>
                </a:defRPr>
              </a:lvl2pPr>
              <a:lvl3pPr marL="1143000" indent="-228600" eaLnBrk="0" hangingPunct="0">
                <a:tabLst>
                  <a:tab pos="1563688" algn="ctr"/>
                  <a:tab pos="4703763" algn="ctr"/>
                </a:tabLst>
                <a:defRPr>
                  <a:solidFill>
                    <a:schemeClr val="tx1"/>
                  </a:solidFill>
                  <a:latin typeface="Verdana" panose="020B0604030504040204" pitchFamily="34" charset="0"/>
                </a:defRPr>
              </a:lvl3pPr>
              <a:lvl4pPr marL="1600200" indent="-228600" eaLnBrk="0" hangingPunct="0">
                <a:tabLst>
                  <a:tab pos="1563688" algn="ctr"/>
                  <a:tab pos="4703763" algn="ctr"/>
                </a:tabLst>
                <a:defRPr>
                  <a:solidFill>
                    <a:schemeClr val="tx1"/>
                  </a:solidFill>
                  <a:latin typeface="Verdana" panose="020B0604030504040204" pitchFamily="34" charset="0"/>
                </a:defRPr>
              </a:lvl4pPr>
              <a:lvl5pPr marL="2057400" indent="-228600" eaLnBrk="0" hangingPunct="0">
                <a:tabLst>
                  <a:tab pos="1563688" algn="ctr"/>
                  <a:tab pos="4703763" algn="ctr"/>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9pPr>
            </a:lstStyle>
            <a:p>
              <a:r>
                <a:rPr lang="en-GB" altLang="en-US" sz="1200" b="1">
                  <a:solidFill>
                    <a:schemeClr val="accent5"/>
                  </a:solidFill>
                  <a:latin typeface="+mn-lt"/>
                  <a:ea typeface="MS PGothic" panose="020B0600070205080204" pitchFamily="34" charset="-128"/>
                </a:rPr>
                <a:t>18 months</a:t>
              </a:r>
            </a:p>
          </p:txBody>
        </p:sp>
      </p:grpSp>
      <p:sp>
        <p:nvSpPr>
          <p:cNvPr id="55315" name="Text Box 37">
            <a:extLst>
              <a:ext uri="{FF2B5EF4-FFF2-40B4-BE49-F238E27FC236}">
                <a16:creationId xmlns:a16="http://schemas.microsoft.com/office/drawing/2014/main" id="{5C888F19-A7C7-4D2C-8DFD-759C8362ACE7}"/>
              </a:ext>
            </a:extLst>
          </p:cNvPr>
          <p:cNvSpPr txBox="1">
            <a:spLocks noChangeArrowheads="1"/>
          </p:cNvSpPr>
          <p:nvPr/>
        </p:nvSpPr>
        <p:spPr bwMode="auto">
          <a:xfrm>
            <a:off x="5862205" y="4677642"/>
            <a:ext cx="9078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tabLst>
                <a:tab pos="1563688" algn="ctr"/>
                <a:tab pos="4703763" algn="ctr"/>
              </a:tabLst>
              <a:defRPr>
                <a:solidFill>
                  <a:schemeClr val="tx1"/>
                </a:solidFill>
                <a:latin typeface="Verdana" panose="020B0604030504040204" pitchFamily="34" charset="0"/>
              </a:defRPr>
            </a:lvl1pPr>
            <a:lvl2pPr marL="742950" indent="-285750" eaLnBrk="0" hangingPunct="0">
              <a:tabLst>
                <a:tab pos="1563688" algn="ctr"/>
                <a:tab pos="4703763" algn="ctr"/>
              </a:tabLst>
              <a:defRPr>
                <a:solidFill>
                  <a:schemeClr val="tx1"/>
                </a:solidFill>
                <a:latin typeface="Verdana" panose="020B0604030504040204" pitchFamily="34" charset="0"/>
              </a:defRPr>
            </a:lvl2pPr>
            <a:lvl3pPr marL="1143000" indent="-228600" eaLnBrk="0" hangingPunct="0">
              <a:tabLst>
                <a:tab pos="1563688" algn="ctr"/>
                <a:tab pos="4703763" algn="ctr"/>
              </a:tabLst>
              <a:defRPr>
                <a:solidFill>
                  <a:schemeClr val="tx1"/>
                </a:solidFill>
                <a:latin typeface="Verdana" panose="020B0604030504040204" pitchFamily="34" charset="0"/>
              </a:defRPr>
            </a:lvl3pPr>
            <a:lvl4pPr marL="1600200" indent="-228600" eaLnBrk="0" hangingPunct="0">
              <a:tabLst>
                <a:tab pos="1563688" algn="ctr"/>
                <a:tab pos="4703763" algn="ctr"/>
              </a:tabLst>
              <a:defRPr>
                <a:solidFill>
                  <a:schemeClr val="tx1"/>
                </a:solidFill>
                <a:latin typeface="Verdana" panose="020B0604030504040204" pitchFamily="34" charset="0"/>
              </a:defRPr>
            </a:lvl4pPr>
            <a:lvl5pPr marL="2057400" indent="-228600" eaLnBrk="0" hangingPunct="0">
              <a:tabLst>
                <a:tab pos="1563688" algn="ctr"/>
                <a:tab pos="4703763" algn="ctr"/>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9pPr>
          </a:lstStyle>
          <a:p>
            <a:r>
              <a:rPr lang="en-GB" altLang="en-US" sz="1200" b="1" dirty="0">
                <a:solidFill>
                  <a:schemeClr val="accent5"/>
                </a:solidFill>
                <a:latin typeface="+mn-lt"/>
                <a:ea typeface="MS PGothic" panose="020B0600070205080204" pitchFamily="34" charset="-128"/>
              </a:rPr>
              <a:t>6 months</a:t>
            </a:r>
          </a:p>
        </p:txBody>
      </p:sp>
      <p:sp>
        <p:nvSpPr>
          <p:cNvPr id="55316" name="Text Box 38">
            <a:extLst>
              <a:ext uri="{FF2B5EF4-FFF2-40B4-BE49-F238E27FC236}">
                <a16:creationId xmlns:a16="http://schemas.microsoft.com/office/drawing/2014/main" id="{C073D0CC-418C-48CC-8A45-AB286869C264}"/>
              </a:ext>
            </a:extLst>
          </p:cNvPr>
          <p:cNvSpPr txBox="1">
            <a:spLocks noChangeArrowheads="1"/>
          </p:cNvSpPr>
          <p:nvPr/>
        </p:nvSpPr>
        <p:spPr bwMode="auto">
          <a:xfrm>
            <a:off x="7238568" y="4666531"/>
            <a:ext cx="9527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tabLst>
                <a:tab pos="1563688" algn="ctr"/>
                <a:tab pos="4703763" algn="ctr"/>
              </a:tabLst>
              <a:defRPr>
                <a:solidFill>
                  <a:schemeClr val="tx1"/>
                </a:solidFill>
                <a:latin typeface="Verdana" panose="020B0604030504040204" pitchFamily="34" charset="0"/>
              </a:defRPr>
            </a:lvl1pPr>
            <a:lvl2pPr marL="742950" indent="-285750" eaLnBrk="0" hangingPunct="0">
              <a:tabLst>
                <a:tab pos="1563688" algn="ctr"/>
                <a:tab pos="4703763" algn="ctr"/>
              </a:tabLst>
              <a:defRPr>
                <a:solidFill>
                  <a:schemeClr val="tx1"/>
                </a:solidFill>
                <a:latin typeface="Verdana" panose="020B0604030504040204" pitchFamily="34" charset="0"/>
              </a:defRPr>
            </a:lvl2pPr>
            <a:lvl3pPr marL="1143000" indent="-228600" eaLnBrk="0" hangingPunct="0">
              <a:tabLst>
                <a:tab pos="1563688" algn="ctr"/>
                <a:tab pos="4703763" algn="ctr"/>
              </a:tabLst>
              <a:defRPr>
                <a:solidFill>
                  <a:schemeClr val="tx1"/>
                </a:solidFill>
                <a:latin typeface="Verdana" panose="020B0604030504040204" pitchFamily="34" charset="0"/>
              </a:defRPr>
            </a:lvl3pPr>
            <a:lvl4pPr marL="1600200" indent="-228600" eaLnBrk="0" hangingPunct="0">
              <a:tabLst>
                <a:tab pos="1563688" algn="ctr"/>
                <a:tab pos="4703763" algn="ctr"/>
              </a:tabLst>
              <a:defRPr>
                <a:solidFill>
                  <a:schemeClr val="tx1"/>
                </a:solidFill>
                <a:latin typeface="Verdana" panose="020B0604030504040204" pitchFamily="34" charset="0"/>
              </a:defRPr>
            </a:lvl4pPr>
            <a:lvl5pPr marL="2057400" indent="-228600" eaLnBrk="0" hangingPunct="0">
              <a:tabLst>
                <a:tab pos="1563688" algn="ctr"/>
                <a:tab pos="4703763" algn="ctr"/>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9pPr>
          </a:lstStyle>
          <a:p>
            <a:r>
              <a:rPr lang="en-GB" altLang="en-US" sz="1200" b="1" dirty="0">
                <a:solidFill>
                  <a:schemeClr val="accent5"/>
                </a:solidFill>
                <a:latin typeface="+mn-lt"/>
                <a:ea typeface="MS PGothic" panose="020B0600070205080204" pitchFamily="34" charset="-128"/>
              </a:rPr>
              <a:t>18 months</a:t>
            </a:r>
          </a:p>
        </p:txBody>
      </p:sp>
      <p:sp>
        <p:nvSpPr>
          <p:cNvPr id="55317" name="Text Box 40">
            <a:extLst>
              <a:ext uri="{FF2B5EF4-FFF2-40B4-BE49-F238E27FC236}">
                <a16:creationId xmlns:a16="http://schemas.microsoft.com/office/drawing/2014/main" id="{AE8D7F49-EDC1-443E-BC4C-4D8BF5598EDB}"/>
              </a:ext>
            </a:extLst>
          </p:cNvPr>
          <p:cNvSpPr txBox="1">
            <a:spLocks noChangeArrowheads="1"/>
          </p:cNvSpPr>
          <p:nvPr/>
        </p:nvSpPr>
        <p:spPr bwMode="auto">
          <a:xfrm>
            <a:off x="3385705" y="2482130"/>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GB" altLang="en-US" sz="1600" b="1">
                <a:solidFill>
                  <a:schemeClr val="accent5"/>
                </a:solidFill>
                <a:ea typeface="MS PGothic" panose="020B0600070205080204" pitchFamily="34" charset="-128"/>
              </a:rPr>
              <a:t>*</a:t>
            </a:r>
          </a:p>
        </p:txBody>
      </p:sp>
      <p:sp>
        <p:nvSpPr>
          <p:cNvPr id="55318" name="Text Box 41">
            <a:extLst>
              <a:ext uri="{FF2B5EF4-FFF2-40B4-BE49-F238E27FC236}">
                <a16:creationId xmlns:a16="http://schemas.microsoft.com/office/drawing/2014/main" id="{F51C00F0-F523-4C71-9FB2-0EF3E1717DD5}"/>
              </a:ext>
            </a:extLst>
          </p:cNvPr>
          <p:cNvSpPr txBox="1">
            <a:spLocks noChangeArrowheads="1"/>
          </p:cNvSpPr>
          <p:nvPr/>
        </p:nvSpPr>
        <p:spPr bwMode="auto">
          <a:xfrm>
            <a:off x="6035243" y="2448792"/>
            <a:ext cx="5032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GB" altLang="en-US" sz="1600" b="1" dirty="0">
                <a:solidFill>
                  <a:schemeClr val="accent5"/>
                </a:solidFill>
                <a:ea typeface="MS PGothic" panose="020B0600070205080204" pitchFamily="34" charset="-128"/>
              </a:rPr>
              <a:t>**</a:t>
            </a:r>
          </a:p>
        </p:txBody>
      </p:sp>
      <p:sp>
        <p:nvSpPr>
          <p:cNvPr id="55319" name="Rectangle 49">
            <a:extLst>
              <a:ext uri="{FF2B5EF4-FFF2-40B4-BE49-F238E27FC236}">
                <a16:creationId xmlns:a16="http://schemas.microsoft.com/office/drawing/2014/main" id="{936F5E53-5297-40FE-B27B-8D1798093F50}"/>
              </a:ext>
            </a:extLst>
          </p:cNvPr>
          <p:cNvSpPr>
            <a:spLocks noChangeArrowheads="1"/>
          </p:cNvSpPr>
          <p:nvPr/>
        </p:nvSpPr>
        <p:spPr bwMode="auto">
          <a:xfrm>
            <a:off x="3080904" y="3672756"/>
            <a:ext cx="400050" cy="52387"/>
          </a:xfrm>
          <a:prstGeom prst="rect">
            <a:avLst/>
          </a:prstGeom>
          <a:solidFill>
            <a:srgbClr val="979797"/>
          </a:solidFill>
          <a:ln w="6350">
            <a:solidFill>
              <a:schemeClr val="tx1"/>
            </a:solidFill>
            <a:miter lim="800000"/>
            <a:headEnd/>
            <a:tailEnd/>
          </a:ln>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BE" altLang="en-US" sz="1600">
              <a:ea typeface="MS PGothic" panose="020B0600070205080204" pitchFamily="34" charset="-128"/>
            </a:endParaRPr>
          </a:p>
        </p:txBody>
      </p:sp>
      <p:sp>
        <p:nvSpPr>
          <p:cNvPr id="55320" name="Rectangle 50">
            <a:extLst>
              <a:ext uri="{FF2B5EF4-FFF2-40B4-BE49-F238E27FC236}">
                <a16:creationId xmlns:a16="http://schemas.microsoft.com/office/drawing/2014/main" id="{F3209C34-3D00-404A-9413-5446FA06E6D8}"/>
              </a:ext>
            </a:extLst>
          </p:cNvPr>
          <p:cNvSpPr>
            <a:spLocks noChangeArrowheads="1"/>
          </p:cNvSpPr>
          <p:nvPr/>
        </p:nvSpPr>
        <p:spPr bwMode="auto">
          <a:xfrm>
            <a:off x="4498542" y="3042518"/>
            <a:ext cx="400050" cy="708025"/>
          </a:xfrm>
          <a:prstGeom prst="rect">
            <a:avLst/>
          </a:prstGeom>
          <a:solidFill>
            <a:srgbClr val="006EAB"/>
          </a:solidFill>
          <a:ln w="6350">
            <a:solidFill>
              <a:schemeClr val="tx1"/>
            </a:solidFill>
            <a:miter lim="800000"/>
            <a:headEnd/>
            <a:tailEnd/>
          </a:ln>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BE" altLang="en-US" sz="1600">
              <a:ea typeface="MS PGothic" panose="020B0600070205080204" pitchFamily="34" charset="-128"/>
            </a:endParaRPr>
          </a:p>
        </p:txBody>
      </p:sp>
      <p:sp>
        <p:nvSpPr>
          <p:cNvPr id="55321" name="Rectangle 51">
            <a:extLst>
              <a:ext uri="{FF2B5EF4-FFF2-40B4-BE49-F238E27FC236}">
                <a16:creationId xmlns:a16="http://schemas.microsoft.com/office/drawing/2014/main" id="{388782B3-0FAE-4CF1-9E9E-D145F53BD048}"/>
              </a:ext>
            </a:extLst>
          </p:cNvPr>
          <p:cNvSpPr>
            <a:spLocks noChangeArrowheads="1"/>
          </p:cNvSpPr>
          <p:nvPr/>
        </p:nvSpPr>
        <p:spPr bwMode="auto">
          <a:xfrm>
            <a:off x="5897129" y="3750542"/>
            <a:ext cx="401638" cy="84138"/>
          </a:xfrm>
          <a:prstGeom prst="rect">
            <a:avLst/>
          </a:prstGeom>
          <a:solidFill>
            <a:srgbClr val="979797"/>
          </a:solidFill>
          <a:ln w="6350">
            <a:solidFill>
              <a:schemeClr val="tx1"/>
            </a:solidFill>
            <a:miter lim="800000"/>
            <a:headEnd/>
            <a:tailEnd/>
          </a:ln>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BE" altLang="en-US" sz="1600">
              <a:ea typeface="MS PGothic" panose="020B0600070205080204" pitchFamily="34" charset="-128"/>
            </a:endParaRPr>
          </a:p>
        </p:txBody>
      </p:sp>
      <p:sp>
        <p:nvSpPr>
          <p:cNvPr id="55322" name="Rectangle 52">
            <a:extLst>
              <a:ext uri="{FF2B5EF4-FFF2-40B4-BE49-F238E27FC236}">
                <a16:creationId xmlns:a16="http://schemas.microsoft.com/office/drawing/2014/main" id="{BCCFB507-CF0E-4649-928A-286BC4B67AC2}"/>
              </a:ext>
            </a:extLst>
          </p:cNvPr>
          <p:cNvSpPr>
            <a:spLocks noChangeArrowheads="1"/>
          </p:cNvSpPr>
          <p:nvPr/>
        </p:nvSpPr>
        <p:spPr bwMode="auto">
          <a:xfrm>
            <a:off x="7295718" y="3225080"/>
            <a:ext cx="401637" cy="525462"/>
          </a:xfrm>
          <a:prstGeom prst="rect">
            <a:avLst/>
          </a:prstGeom>
          <a:solidFill>
            <a:srgbClr val="006EAB"/>
          </a:solidFill>
          <a:ln w="6350">
            <a:solidFill>
              <a:schemeClr val="tx1"/>
            </a:solidFill>
            <a:miter lim="800000"/>
            <a:headEnd/>
            <a:tailEnd/>
          </a:ln>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BE" altLang="en-US" sz="1600">
              <a:ea typeface="MS PGothic" panose="020B0600070205080204" pitchFamily="34" charset="-128"/>
            </a:endParaRPr>
          </a:p>
        </p:txBody>
      </p:sp>
      <p:sp>
        <p:nvSpPr>
          <p:cNvPr id="55323" name="Rectangle 53">
            <a:extLst>
              <a:ext uri="{FF2B5EF4-FFF2-40B4-BE49-F238E27FC236}">
                <a16:creationId xmlns:a16="http://schemas.microsoft.com/office/drawing/2014/main" id="{E9193086-97B8-412C-BAE4-AAB64690A870}"/>
              </a:ext>
            </a:extLst>
          </p:cNvPr>
          <p:cNvSpPr>
            <a:spLocks noChangeArrowheads="1"/>
          </p:cNvSpPr>
          <p:nvPr/>
        </p:nvSpPr>
        <p:spPr bwMode="auto">
          <a:xfrm>
            <a:off x="3500004" y="2942506"/>
            <a:ext cx="395288" cy="808037"/>
          </a:xfrm>
          <a:prstGeom prst="rect">
            <a:avLst/>
          </a:prstGeom>
          <a:solidFill>
            <a:schemeClr val="accent3"/>
          </a:solidFill>
          <a:ln w="6350">
            <a:solidFill>
              <a:schemeClr val="tx1"/>
            </a:solidFill>
            <a:miter lim="800000"/>
            <a:headEnd/>
            <a:tailEnd/>
          </a:ln>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BE" altLang="en-US" sz="1600">
              <a:ea typeface="MS PGothic" panose="020B0600070205080204" pitchFamily="34" charset="-128"/>
            </a:endParaRPr>
          </a:p>
        </p:txBody>
      </p:sp>
      <p:sp>
        <p:nvSpPr>
          <p:cNvPr id="55324" name="Rectangle 54">
            <a:extLst>
              <a:ext uri="{FF2B5EF4-FFF2-40B4-BE49-F238E27FC236}">
                <a16:creationId xmlns:a16="http://schemas.microsoft.com/office/drawing/2014/main" id="{17DE65FB-8536-4FF8-9540-2F9DF6D05AB4}"/>
              </a:ext>
            </a:extLst>
          </p:cNvPr>
          <p:cNvSpPr>
            <a:spLocks noChangeArrowheads="1"/>
          </p:cNvSpPr>
          <p:nvPr/>
        </p:nvSpPr>
        <p:spPr bwMode="auto">
          <a:xfrm>
            <a:off x="4898592" y="2866306"/>
            <a:ext cx="393700" cy="884237"/>
          </a:xfrm>
          <a:prstGeom prst="rect">
            <a:avLst/>
          </a:prstGeom>
          <a:solidFill>
            <a:schemeClr val="accent3"/>
          </a:solidFill>
          <a:ln w="6350">
            <a:solidFill>
              <a:schemeClr val="tx1"/>
            </a:solidFill>
            <a:miter lim="800000"/>
            <a:headEnd/>
            <a:tailEnd/>
          </a:ln>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BE" altLang="en-US" sz="1600">
              <a:ea typeface="MS PGothic" panose="020B0600070205080204" pitchFamily="34" charset="-128"/>
            </a:endParaRPr>
          </a:p>
        </p:txBody>
      </p:sp>
      <p:sp>
        <p:nvSpPr>
          <p:cNvPr id="55325" name="Rectangle 55">
            <a:extLst>
              <a:ext uri="{FF2B5EF4-FFF2-40B4-BE49-F238E27FC236}">
                <a16:creationId xmlns:a16="http://schemas.microsoft.com/office/drawing/2014/main" id="{AC330937-C632-4218-8357-6A45569654D8}"/>
              </a:ext>
            </a:extLst>
          </p:cNvPr>
          <p:cNvSpPr>
            <a:spLocks noChangeArrowheads="1"/>
          </p:cNvSpPr>
          <p:nvPr/>
        </p:nvSpPr>
        <p:spPr bwMode="auto">
          <a:xfrm>
            <a:off x="6298767" y="2890118"/>
            <a:ext cx="393700" cy="860425"/>
          </a:xfrm>
          <a:prstGeom prst="rect">
            <a:avLst/>
          </a:prstGeom>
          <a:solidFill>
            <a:schemeClr val="accent3"/>
          </a:solidFill>
          <a:ln w="6350">
            <a:solidFill>
              <a:schemeClr val="tx1"/>
            </a:solidFill>
            <a:miter lim="800000"/>
            <a:headEnd/>
            <a:tailEnd/>
          </a:ln>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BE" altLang="en-US" sz="1600">
              <a:ea typeface="MS PGothic" panose="020B0600070205080204" pitchFamily="34" charset="-128"/>
            </a:endParaRPr>
          </a:p>
        </p:txBody>
      </p:sp>
      <p:sp>
        <p:nvSpPr>
          <p:cNvPr id="55326" name="Rectangle 56">
            <a:extLst>
              <a:ext uri="{FF2B5EF4-FFF2-40B4-BE49-F238E27FC236}">
                <a16:creationId xmlns:a16="http://schemas.microsoft.com/office/drawing/2014/main" id="{D663E667-80B4-4E9A-B8C4-B722AF03E9BC}"/>
              </a:ext>
            </a:extLst>
          </p:cNvPr>
          <p:cNvSpPr>
            <a:spLocks noChangeArrowheads="1"/>
          </p:cNvSpPr>
          <p:nvPr/>
        </p:nvSpPr>
        <p:spPr bwMode="auto">
          <a:xfrm>
            <a:off x="7697354" y="3072680"/>
            <a:ext cx="393700" cy="677862"/>
          </a:xfrm>
          <a:prstGeom prst="rect">
            <a:avLst/>
          </a:prstGeom>
          <a:solidFill>
            <a:schemeClr val="accent3"/>
          </a:solidFill>
          <a:ln w="6350">
            <a:solidFill>
              <a:schemeClr val="tx1"/>
            </a:solidFill>
            <a:miter lim="800000"/>
            <a:headEnd/>
            <a:tailEnd/>
          </a:ln>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BE" altLang="en-US" sz="1600">
              <a:ea typeface="MS PGothic" panose="020B0600070205080204" pitchFamily="34" charset="-128"/>
            </a:endParaRPr>
          </a:p>
        </p:txBody>
      </p:sp>
      <p:sp>
        <p:nvSpPr>
          <p:cNvPr id="16441" name="Line 57">
            <a:extLst>
              <a:ext uri="{FF2B5EF4-FFF2-40B4-BE49-F238E27FC236}">
                <a16:creationId xmlns:a16="http://schemas.microsoft.com/office/drawing/2014/main" id="{13402730-D9B1-4613-97BD-E01F56525703}"/>
              </a:ext>
            </a:extLst>
          </p:cNvPr>
          <p:cNvSpPr>
            <a:spLocks noChangeShapeType="1"/>
          </p:cNvSpPr>
          <p:nvPr/>
        </p:nvSpPr>
        <p:spPr bwMode="auto">
          <a:xfrm>
            <a:off x="2801504" y="1418506"/>
            <a:ext cx="1588" cy="3368675"/>
          </a:xfrm>
          <a:prstGeom prst="line">
            <a:avLst/>
          </a:prstGeom>
          <a:noFill/>
          <a:ln w="19050">
            <a:solidFill>
              <a:schemeClr val="tx1"/>
            </a:solidFill>
            <a:round/>
            <a:headEnd/>
            <a:tailEnd/>
          </a:ln>
        </p:spPr>
        <p:txBody>
          <a:bodyPr/>
          <a:lstStyle/>
          <a:p>
            <a:pPr>
              <a:defRPr/>
            </a:pPr>
            <a:endParaRPr lang="en-GB" sz="1600">
              <a:ea typeface="ＭＳ Ｐゴシック" pitchFamily="34" charset="-128"/>
            </a:endParaRPr>
          </a:p>
        </p:txBody>
      </p:sp>
      <p:sp>
        <p:nvSpPr>
          <p:cNvPr id="16442" name="Line 58">
            <a:extLst>
              <a:ext uri="{FF2B5EF4-FFF2-40B4-BE49-F238E27FC236}">
                <a16:creationId xmlns:a16="http://schemas.microsoft.com/office/drawing/2014/main" id="{9B5B516C-DF7F-41D0-A89F-B514DAA60C11}"/>
              </a:ext>
            </a:extLst>
          </p:cNvPr>
          <p:cNvSpPr>
            <a:spLocks noChangeShapeType="1"/>
          </p:cNvSpPr>
          <p:nvPr/>
        </p:nvSpPr>
        <p:spPr bwMode="auto">
          <a:xfrm>
            <a:off x="2753880" y="4782417"/>
            <a:ext cx="47625" cy="1588"/>
          </a:xfrm>
          <a:prstGeom prst="line">
            <a:avLst/>
          </a:prstGeom>
          <a:noFill/>
          <a:ln w="19050">
            <a:solidFill>
              <a:schemeClr val="tx1"/>
            </a:solidFill>
            <a:round/>
            <a:headEnd/>
            <a:tailEnd/>
          </a:ln>
        </p:spPr>
        <p:txBody>
          <a:bodyPr/>
          <a:lstStyle/>
          <a:p>
            <a:pPr>
              <a:defRPr/>
            </a:pPr>
            <a:endParaRPr lang="en-GB" sz="1600">
              <a:ea typeface="ＭＳ Ｐゴシック" pitchFamily="34" charset="-128"/>
            </a:endParaRPr>
          </a:p>
        </p:txBody>
      </p:sp>
      <p:sp>
        <p:nvSpPr>
          <p:cNvPr id="16443" name="Line 59">
            <a:extLst>
              <a:ext uri="{FF2B5EF4-FFF2-40B4-BE49-F238E27FC236}">
                <a16:creationId xmlns:a16="http://schemas.microsoft.com/office/drawing/2014/main" id="{BAE1DFDA-7476-4C77-975B-167F7753EC85}"/>
              </a:ext>
            </a:extLst>
          </p:cNvPr>
          <p:cNvSpPr>
            <a:spLocks noChangeShapeType="1"/>
          </p:cNvSpPr>
          <p:nvPr/>
        </p:nvSpPr>
        <p:spPr bwMode="auto">
          <a:xfrm>
            <a:off x="2753880" y="4528417"/>
            <a:ext cx="47625" cy="1588"/>
          </a:xfrm>
          <a:prstGeom prst="line">
            <a:avLst/>
          </a:prstGeom>
          <a:noFill/>
          <a:ln w="19050">
            <a:solidFill>
              <a:schemeClr val="tx1"/>
            </a:solidFill>
            <a:round/>
            <a:headEnd/>
            <a:tailEnd/>
          </a:ln>
        </p:spPr>
        <p:txBody>
          <a:bodyPr/>
          <a:lstStyle/>
          <a:p>
            <a:pPr>
              <a:defRPr/>
            </a:pPr>
            <a:endParaRPr lang="en-GB" sz="1600">
              <a:ea typeface="ＭＳ Ｐゴシック" pitchFamily="34" charset="-128"/>
            </a:endParaRPr>
          </a:p>
        </p:txBody>
      </p:sp>
      <p:sp>
        <p:nvSpPr>
          <p:cNvPr id="16444" name="Line 60">
            <a:extLst>
              <a:ext uri="{FF2B5EF4-FFF2-40B4-BE49-F238E27FC236}">
                <a16:creationId xmlns:a16="http://schemas.microsoft.com/office/drawing/2014/main" id="{587DB5DC-855B-4984-88EB-A2100A3D8CA6}"/>
              </a:ext>
            </a:extLst>
          </p:cNvPr>
          <p:cNvSpPr>
            <a:spLocks noChangeShapeType="1"/>
          </p:cNvSpPr>
          <p:nvPr/>
        </p:nvSpPr>
        <p:spPr bwMode="auto">
          <a:xfrm>
            <a:off x="2753880" y="4269656"/>
            <a:ext cx="47625" cy="1587"/>
          </a:xfrm>
          <a:prstGeom prst="line">
            <a:avLst/>
          </a:prstGeom>
          <a:noFill/>
          <a:ln w="19050">
            <a:solidFill>
              <a:schemeClr val="tx1"/>
            </a:solidFill>
            <a:round/>
            <a:headEnd/>
            <a:tailEnd/>
          </a:ln>
        </p:spPr>
        <p:txBody>
          <a:bodyPr/>
          <a:lstStyle/>
          <a:p>
            <a:pPr>
              <a:defRPr/>
            </a:pPr>
            <a:endParaRPr lang="en-GB" sz="1600">
              <a:ea typeface="ＭＳ Ｐゴシック" pitchFamily="34" charset="-128"/>
            </a:endParaRPr>
          </a:p>
        </p:txBody>
      </p:sp>
      <p:sp>
        <p:nvSpPr>
          <p:cNvPr id="16447" name="Line 63">
            <a:extLst>
              <a:ext uri="{FF2B5EF4-FFF2-40B4-BE49-F238E27FC236}">
                <a16:creationId xmlns:a16="http://schemas.microsoft.com/office/drawing/2014/main" id="{64FCC2AE-3AEE-4BFF-94E8-2548E210A399}"/>
              </a:ext>
            </a:extLst>
          </p:cNvPr>
          <p:cNvSpPr>
            <a:spLocks noChangeShapeType="1"/>
          </p:cNvSpPr>
          <p:nvPr/>
        </p:nvSpPr>
        <p:spPr bwMode="auto">
          <a:xfrm>
            <a:off x="2753880" y="3491781"/>
            <a:ext cx="47625" cy="1587"/>
          </a:xfrm>
          <a:prstGeom prst="line">
            <a:avLst/>
          </a:prstGeom>
          <a:noFill/>
          <a:ln w="19050">
            <a:solidFill>
              <a:schemeClr val="tx1"/>
            </a:solidFill>
            <a:round/>
            <a:headEnd/>
            <a:tailEnd/>
          </a:ln>
        </p:spPr>
        <p:txBody>
          <a:bodyPr/>
          <a:lstStyle/>
          <a:p>
            <a:pPr>
              <a:defRPr/>
            </a:pPr>
            <a:endParaRPr lang="en-GB" sz="1600">
              <a:ea typeface="ＭＳ Ｐゴシック" pitchFamily="34" charset="-128"/>
            </a:endParaRPr>
          </a:p>
        </p:txBody>
      </p:sp>
      <p:sp>
        <p:nvSpPr>
          <p:cNvPr id="16448" name="Line 64">
            <a:extLst>
              <a:ext uri="{FF2B5EF4-FFF2-40B4-BE49-F238E27FC236}">
                <a16:creationId xmlns:a16="http://schemas.microsoft.com/office/drawing/2014/main" id="{054E9DC0-EE08-4612-8046-162955A7D6ED}"/>
              </a:ext>
            </a:extLst>
          </p:cNvPr>
          <p:cNvSpPr>
            <a:spLocks noChangeShapeType="1"/>
          </p:cNvSpPr>
          <p:nvPr/>
        </p:nvSpPr>
        <p:spPr bwMode="auto">
          <a:xfrm>
            <a:off x="2753880" y="3233017"/>
            <a:ext cx="47625" cy="1588"/>
          </a:xfrm>
          <a:prstGeom prst="line">
            <a:avLst/>
          </a:prstGeom>
          <a:noFill/>
          <a:ln w="19050">
            <a:solidFill>
              <a:schemeClr val="tx1"/>
            </a:solidFill>
            <a:round/>
            <a:headEnd/>
            <a:tailEnd/>
          </a:ln>
        </p:spPr>
        <p:txBody>
          <a:bodyPr/>
          <a:lstStyle/>
          <a:p>
            <a:pPr>
              <a:defRPr/>
            </a:pPr>
            <a:endParaRPr lang="en-GB" sz="1600">
              <a:ea typeface="ＭＳ Ｐゴシック" pitchFamily="34" charset="-128"/>
            </a:endParaRPr>
          </a:p>
        </p:txBody>
      </p:sp>
      <p:sp>
        <p:nvSpPr>
          <p:cNvPr id="16449" name="Line 65">
            <a:extLst>
              <a:ext uri="{FF2B5EF4-FFF2-40B4-BE49-F238E27FC236}">
                <a16:creationId xmlns:a16="http://schemas.microsoft.com/office/drawing/2014/main" id="{419B83A8-9E0D-43F2-91D0-5743B2EE8002}"/>
              </a:ext>
            </a:extLst>
          </p:cNvPr>
          <p:cNvSpPr>
            <a:spLocks noChangeShapeType="1"/>
          </p:cNvSpPr>
          <p:nvPr/>
        </p:nvSpPr>
        <p:spPr bwMode="auto">
          <a:xfrm>
            <a:off x="2753880" y="2974255"/>
            <a:ext cx="47625" cy="0"/>
          </a:xfrm>
          <a:prstGeom prst="line">
            <a:avLst/>
          </a:prstGeom>
          <a:noFill/>
          <a:ln w="19050">
            <a:solidFill>
              <a:schemeClr val="tx1"/>
            </a:solidFill>
            <a:round/>
            <a:headEnd/>
            <a:tailEnd/>
          </a:ln>
        </p:spPr>
        <p:txBody>
          <a:bodyPr/>
          <a:lstStyle/>
          <a:p>
            <a:pPr>
              <a:defRPr/>
            </a:pPr>
            <a:endParaRPr lang="en-GB" sz="1600">
              <a:ea typeface="ＭＳ Ｐゴシック" pitchFamily="34" charset="-128"/>
            </a:endParaRPr>
          </a:p>
        </p:txBody>
      </p:sp>
      <p:sp>
        <p:nvSpPr>
          <p:cNvPr id="16450" name="Line 66">
            <a:extLst>
              <a:ext uri="{FF2B5EF4-FFF2-40B4-BE49-F238E27FC236}">
                <a16:creationId xmlns:a16="http://schemas.microsoft.com/office/drawing/2014/main" id="{754A93F3-D14A-4986-97AC-762D7FB140C7}"/>
              </a:ext>
            </a:extLst>
          </p:cNvPr>
          <p:cNvSpPr>
            <a:spLocks noChangeShapeType="1"/>
          </p:cNvSpPr>
          <p:nvPr/>
        </p:nvSpPr>
        <p:spPr bwMode="auto">
          <a:xfrm>
            <a:off x="2753880" y="2713906"/>
            <a:ext cx="47625" cy="1587"/>
          </a:xfrm>
          <a:prstGeom prst="line">
            <a:avLst/>
          </a:prstGeom>
          <a:noFill/>
          <a:ln w="19050">
            <a:solidFill>
              <a:schemeClr val="tx1"/>
            </a:solidFill>
            <a:round/>
            <a:headEnd/>
            <a:tailEnd/>
          </a:ln>
        </p:spPr>
        <p:txBody>
          <a:bodyPr/>
          <a:lstStyle/>
          <a:p>
            <a:pPr>
              <a:defRPr/>
            </a:pPr>
            <a:endParaRPr lang="en-GB" sz="1600">
              <a:ea typeface="ＭＳ Ｐゴシック" pitchFamily="34" charset="-128"/>
            </a:endParaRPr>
          </a:p>
        </p:txBody>
      </p:sp>
      <p:sp>
        <p:nvSpPr>
          <p:cNvPr id="16451" name="Line 67">
            <a:extLst>
              <a:ext uri="{FF2B5EF4-FFF2-40B4-BE49-F238E27FC236}">
                <a16:creationId xmlns:a16="http://schemas.microsoft.com/office/drawing/2014/main" id="{98F19ECB-2133-482E-B5EA-7A929D11C08C}"/>
              </a:ext>
            </a:extLst>
          </p:cNvPr>
          <p:cNvSpPr>
            <a:spLocks noChangeShapeType="1"/>
          </p:cNvSpPr>
          <p:nvPr/>
        </p:nvSpPr>
        <p:spPr bwMode="auto">
          <a:xfrm>
            <a:off x="2753880" y="2455142"/>
            <a:ext cx="47625" cy="1588"/>
          </a:xfrm>
          <a:prstGeom prst="line">
            <a:avLst/>
          </a:prstGeom>
          <a:noFill/>
          <a:ln w="19050">
            <a:solidFill>
              <a:schemeClr val="tx1"/>
            </a:solidFill>
            <a:round/>
            <a:headEnd/>
            <a:tailEnd/>
          </a:ln>
        </p:spPr>
        <p:txBody>
          <a:bodyPr/>
          <a:lstStyle/>
          <a:p>
            <a:pPr>
              <a:defRPr/>
            </a:pPr>
            <a:endParaRPr lang="en-GB" sz="1600">
              <a:ea typeface="ＭＳ Ｐゴシック" pitchFamily="34" charset="-128"/>
            </a:endParaRPr>
          </a:p>
        </p:txBody>
      </p:sp>
      <p:sp>
        <p:nvSpPr>
          <p:cNvPr id="16452" name="Line 68">
            <a:extLst>
              <a:ext uri="{FF2B5EF4-FFF2-40B4-BE49-F238E27FC236}">
                <a16:creationId xmlns:a16="http://schemas.microsoft.com/office/drawing/2014/main" id="{B0A3AC76-5A6B-428C-BC40-2E6709B6F61A}"/>
              </a:ext>
            </a:extLst>
          </p:cNvPr>
          <p:cNvSpPr>
            <a:spLocks noChangeShapeType="1"/>
          </p:cNvSpPr>
          <p:nvPr/>
        </p:nvSpPr>
        <p:spPr bwMode="auto">
          <a:xfrm>
            <a:off x="2753880" y="2196381"/>
            <a:ext cx="47625" cy="1587"/>
          </a:xfrm>
          <a:prstGeom prst="line">
            <a:avLst/>
          </a:prstGeom>
          <a:noFill/>
          <a:ln w="19050">
            <a:solidFill>
              <a:schemeClr val="tx1"/>
            </a:solidFill>
            <a:round/>
            <a:headEnd/>
            <a:tailEnd/>
          </a:ln>
        </p:spPr>
        <p:txBody>
          <a:bodyPr/>
          <a:lstStyle/>
          <a:p>
            <a:pPr>
              <a:defRPr/>
            </a:pPr>
            <a:endParaRPr lang="en-GB" sz="1600">
              <a:ea typeface="ＭＳ Ｐゴシック" pitchFamily="34" charset="-128"/>
            </a:endParaRPr>
          </a:p>
        </p:txBody>
      </p:sp>
      <p:sp>
        <p:nvSpPr>
          <p:cNvPr id="16453" name="Line 69">
            <a:extLst>
              <a:ext uri="{FF2B5EF4-FFF2-40B4-BE49-F238E27FC236}">
                <a16:creationId xmlns:a16="http://schemas.microsoft.com/office/drawing/2014/main" id="{E2723AF9-F28A-43D0-BA02-84110724450D}"/>
              </a:ext>
            </a:extLst>
          </p:cNvPr>
          <p:cNvSpPr>
            <a:spLocks noChangeShapeType="1"/>
          </p:cNvSpPr>
          <p:nvPr/>
        </p:nvSpPr>
        <p:spPr bwMode="auto">
          <a:xfrm>
            <a:off x="2753880" y="1937617"/>
            <a:ext cx="47625" cy="0"/>
          </a:xfrm>
          <a:prstGeom prst="line">
            <a:avLst/>
          </a:prstGeom>
          <a:noFill/>
          <a:ln w="19050">
            <a:solidFill>
              <a:schemeClr val="tx1"/>
            </a:solidFill>
            <a:round/>
            <a:headEnd/>
            <a:tailEnd/>
          </a:ln>
        </p:spPr>
        <p:txBody>
          <a:bodyPr/>
          <a:lstStyle/>
          <a:p>
            <a:pPr>
              <a:defRPr/>
            </a:pPr>
            <a:endParaRPr lang="en-GB" sz="1600">
              <a:ea typeface="ＭＳ Ｐゴシック" pitchFamily="34" charset="-128"/>
            </a:endParaRPr>
          </a:p>
        </p:txBody>
      </p:sp>
      <p:sp>
        <p:nvSpPr>
          <p:cNvPr id="16454" name="Line 70">
            <a:extLst>
              <a:ext uri="{FF2B5EF4-FFF2-40B4-BE49-F238E27FC236}">
                <a16:creationId xmlns:a16="http://schemas.microsoft.com/office/drawing/2014/main" id="{01530265-7FA7-45CC-897F-8E81AD2E0010}"/>
              </a:ext>
            </a:extLst>
          </p:cNvPr>
          <p:cNvSpPr>
            <a:spLocks noChangeShapeType="1"/>
          </p:cNvSpPr>
          <p:nvPr/>
        </p:nvSpPr>
        <p:spPr bwMode="auto">
          <a:xfrm>
            <a:off x="2753880" y="1677267"/>
            <a:ext cx="47625" cy="1588"/>
          </a:xfrm>
          <a:prstGeom prst="line">
            <a:avLst/>
          </a:prstGeom>
          <a:noFill/>
          <a:ln w="19050">
            <a:solidFill>
              <a:schemeClr val="tx1"/>
            </a:solidFill>
            <a:round/>
            <a:headEnd/>
            <a:tailEnd/>
          </a:ln>
        </p:spPr>
        <p:txBody>
          <a:bodyPr/>
          <a:lstStyle/>
          <a:p>
            <a:pPr>
              <a:defRPr/>
            </a:pPr>
            <a:endParaRPr lang="en-GB" sz="1600">
              <a:ea typeface="ＭＳ Ｐゴシック" pitchFamily="34" charset="-128"/>
            </a:endParaRPr>
          </a:p>
        </p:txBody>
      </p:sp>
      <p:sp>
        <p:nvSpPr>
          <p:cNvPr id="16455" name="Line 71">
            <a:extLst>
              <a:ext uri="{FF2B5EF4-FFF2-40B4-BE49-F238E27FC236}">
                <a16:creationId xmlns:a16="http://schemas.microsoft.com/office/drawing/2014/main" id="{231AD092-E0FC-491A-A663-6783C2D0BF97}"/>
              </a:ext>
            </a:extLst>
          </p:cNvPr>
          <p:cNvSpPr>
            <a:spLocks noChangeShapeType="1"/>
          </p:cNvSpPr>
          <p:nvPr/>
        </p:nvSpPr>
        <p:spPr bwMode="auto">
          <a:xfrm>
            <a:off x="2753880" y="1428031"/>
            <a:ext cx="47625" cy="1587"/>
          </a:xfrm>
          <a:prstGeom prst="line">
            <a:avLst/>
          </a:prstGeom>
          <a:noFill/>
          <a:ln w="19050">
            <a:solidFill>
              <a:schemeClr val="tx1"/>
            </a:solidFill>
            <a:round/>
            <a:headEnd/>
            <a:tailEnd/>
          </a:ln>
        </p:spPr>
        <p:txBody>
          <a:bodyPr/>
          <a:lstStyle/>
          <a:p>
            <a:pPr>
              <a:defRPr/>
            </a:pPr>
            <a:endParaRPr lang="en-GB" sz="1600">
              <a:ea typeface="ＭＳ Ｐゴシック" pitchFamily="34" charset="-128"/>
            </a:endParaRPr>
          </a:p>
        </p:txBody>
      </p:sp>
      <p:grpSp>
        <p:nvGrpSpPr>
          <p:cNvPr id="55340" name="Group 91">
            <a:extLst>
              <a:ext uri="{FF2B5EF4-FFF2-40B4-BE49-F238E27FC236}">
                <a16:creationId xmlns:a16="http://schemas.microsoft.com/office/drawing/2014/main" id="{5A609765-4A90-4D7B-9F1F-916801DA2FA1}"/>
              </a:ext>
            </a:extLst>
          </p:cNvPr>
          <p:cNvGrpSpPr>
            <a:grpSpLocks/>
          </p:cNvGrpSpPr>
          <p:nvPr/>
        </p:nvGrpSpPr>
        <p:grpSpPr bwMode="auto">
          <a:xfrm>
            <a:off x="2753880" y="3750542"/>
            <a:ext cx="5641975" cy="260350"/>
            <a:chOff x="2084189" y="4722813"/>
            <a:chExt cx="7556302" cy="325438"/>
          </a:xfrm>
        </p:grpSpPr>
        <p:sp>
          <p:nvSpPr>
            <p:cNvPr id="16445" name="Line 61">
              <a:extLst>
                <a:ext uri="{FF2B5EF4-FFF2-40B4-BE49-F238E27FC236}">
                  <a16:creationId xmlns:a16="http://schemas.microsoft.com/office/drawing/2014/main" id="{E0A548DC-2882-4960-B61D-31A07D8D1F06}"/>
                </a:ext>
              </a:extLst>
            </p:cNvPr>
            <p:cNvSpPr>
              <a:spLocks noChangeShapeType="1"/>
            </p:cNvSpPr>
            <p:nvPr/>
          </p:nvSpPr>
          <p:spPr bwMode="auto">
            <a:xfrm>
              <a:off x="2084189" y="5046267"/>
              <a:ext cx="63784" cy="1984"/>
            </a:xfrm>
            <a:prstGeom prst="line">
              <a:avLst/>
            </a:prstGeom>
            <a:noFill/>
            <a:ln w="19050">
              <a:solidFill>
                <a:schemeClr val="tx1"/>
              </a:solidFill>
              <a:round/>
              <a:headEnd/>
              <a:tailEnd/>
            </a:ln>
          </p:spPr>
          <p:txBody>
            <a:bodyPr/>
            <a:lstStyle/>
            <a:p>
              <a:pPr>
                <a:defRPr/>
              </a:pPr>
              <a:endParaRPr lang="en-GB" sz="1600">
                <a:ea typeface="ＭＳ Ｐゴシック" pitchFamily="34" charset="-128"/>
              </a:endParaRPr>
            </a:p>
          </p:txBody>
        </p:sp>
        <p:sp>
          <p:nvSpPr>
            <p:cNvPr id="16446" name="Line 62">
              <a:extLst>
                <a:ext uri="{FF2B5EF4-FFF2-40B4-BE49-F238E27FC236}">
                  <a16:creationId xmlns:a16="http://schemas.microsoft.com/office/drawing/2014/main" id="{9922C6CE-A223-4344-A499-C3455A741E6B}"/>
                </a:ext>
              </a:extLst>
            </p:cNvPr>
            <p:cNvSpPr>
              <a:spLocks noChangeShapeType="1"/>
            </p:cNvSpPr>
            <p:nvPr/>
          </p:nvSpPr>
          <p:spPr bwMode="auto">
            <a:xfrm>
              <a:off x="2084189" y="4722813"/>
              <a:ext cx="63784" cy="1985"/>
            </a:xfrm>
            <a:prstGeom prst="line">
              <a:avLst/>
            </a:prstGeom>
            <a:noFill/>
            <a:ln w="19050">
              <a:solidFill>
                <a:schemeClr val="tx1"/>
              </a:solidFill>
              <a:round/>
              <a:headEnd/>
              <a:tailEnd/>
            </a:ln>
          </p:spPr>
          <p:txBody>
            <a:bodyPr/>
            <a:lstStyle/>
            <a:p>
              <a:pPr>
                <a:defRPr/>
              </a:pPr>
              <a:endParaRPr lang="en-GB" sz="1600">
                <a:ea typeface="ＭＳ Ｐゴシック" pitchFamily="34" charset="-128"/>
              </a:endParaRPr>
            </a:p>
          </p:txBody>
        </p:sp>
        <p:sp>
          <p:nvSpPr>
            <p:cNvPr id="16456" name="Line 72">
              <a:extLst>
                <a:ext uri="{FF2B5EF4-FFF2-40B4-BE49-F238E27FC236}">
                  <a16:creationId xmlns:a16="http://schemas.microsoft.com/office/drawing/2014/main" id="{804FD3E1-1D5F-4E93-B476-8FAD52860F4D}"/>
                </a:ext>
              </a:extLst>
            </p:cNvPr>
            <p:cNvSpPr>
              <a:spLocks noChangeShapeType="1"/>
            </p:cNvSpPr>
            <p:nvPr/>
          </p:nvSpPr>
          <p:spPr bwMode="auto">
            <a:xfrm>
              <a:off x="2147973" y="4722813"/>
              <a:ext cx="7492518" cy="1985"/>
            </a:xfrm>
            <a:prstGeom prst="line">
              <a:avLst/>
            </a:prstGeom>
            <a:noFill/>
            <a:ln w="19050">
              <a:solidFill>
                <a:schemeClr val="tx1"/>
              </a:solidFill>
              <a:round/>
              <a:headEnd/>
              <a:tailEnd/>
            </a:ln>
          </p:spPr>
          <p:txBody>
            <a:bodyPr/>
            <a:lstStyle/>
            <a:p>
              <a:pPr>
                <a:defRPr/>
              </a:pPr>
              <a:endParaRPr lang="en-GB" sz="1600">
                <a:ea typeface="ＭＳ Ｐゴシック" pitchFamily="34" charset="-128"/>
              </a:endParaRPr>
            </a:p>
          </p:txBody>
        </p:sp>
        <p:sp>
          <p:nvSpPr>
            <p:cNvPr id="16458" name="Line 74">
              <a:extLst>
                <a:ext uri="{FF2B5EF4-FFF2-40B4-BE49-F238E27FC236}">
                  <a16:creationId xmlns:a16="http://schemas.microsoft.com/office/drawing/2014/main" id="{E0CDCFCD-2E0C-405D-81D7-33101CD4E35F}"/>
                </a:ext>
              </a:extLst>
            </p:cNvPr>
            <p:cNvSpPr>
              <a:spLocks noChangeShapeType="1"/>
            </p:cNvSpPr>
            <p:nvPr/>
          </p:nvSpPr>
          <p:spPr bwMode="auto">
            <a:xfrm flipV="1">
              <a:off x="4021103" y="4722813"/>
              <a:ext cx="2125" cy="75406"/>
            </a:xfrm>
            <a:prstGeom prst="line">
              <a:avLst/>
            </a:prstGeom>
            <a:noFill/>
            <a:ln w="19050">
              <a:solidFill>
                <a:schemeClr val="tx1"/>
              </a:solidFill>
              <a:round/>
              <a:headEnd/>
              <a:tailEnd/>
            </a:ln>
          </p:spPr>
          <p:txBody>
            <a:bodyPr/>
            <a:lstStyle/>
            <a:p>
              <a:pPr>
                <a:defRPr/>
              </a:pPr>
              <a:endParaRPr lang="en-GB" sz="1600">
                <a:ea typeface="ＭＳ Ｐゴシック" pitchFamily="34" charset="-128"/>
              </a:endParaRPr>
            </a:p>
          </p:txBody>
        </p:sp>
        <p:sp>
          <p:nvSpPr>
            <p:cNvPr id="16460" name="Line 76">
              <a:extLst>
                <a:ext uri="{FF2B5EF4-FFF2-40B4-BE49-F238E27FC236}">
                  <a16:creationId xmlns:a16="http://schemas.microsoft.com/office/drawing/2014/main" id="{EDF0CACF-B621-4398-9DA0-EEA9831C6A7C}"/>
                </a:ext>
              </a:extLst>
            </p:cNvPr>
            <p:cNvSpPr>
              <a:spLocks noChangeShapeType="1"/>
            </p:cNvSpPr>
            <p:nvPr/>
          </p:nvSpPr>
          <p:spPr bwMode="auto">
            <a:xfrm flipV="1">
              <a:off x="7767362" y="4722813"/>
              <a:ext cx="2125" cy="75406"/>
            </a:xfrm>
            <a:prstGeom prst="line">
              <a:avLst/>
            </a:prstGeom>
            <a:noFill/>
            <a:ln w="19050">
              <a:solidFill>
                <a:schemeClr val="tx1"/>
              </a:solidFill>
              <a:round/>
              <a:headEnd/>
              <a:tailEnd/>
            </a:ln>
          </p:spPr>
          <p:txBody>
            <a:bodyPr/>
            <a:lstStyle/>
            <a:p>
              <a:pPr>
                <a:defRPr/>
              </a:pPr>
              <a:endParaRPr lang="en-GB" sz="1600">
                <a:ea typeface="ＭＳ Ｐゴシック" pitchFamily="34" charset="-128"/>
              </a:endParaRPr>
            </a:p>
          </p:txBody>
        </p:sp>
        <p:sp>
          <p:nvSpPr>
            <p:cNvPr id="103" name="Line 76">
              <a:extLst>
                <a:ext uri="{FF2B5EF4-FFF2-40B4-BE49-F238E27FC236}">
                  <a16:creationId xmlns:a16="http://schemas.microsoft.com/office/drawing/2014/main" id="{67E310E2-1B3C-4F82-80A7-24D37758FC0B}"/>
                </a:ext>
              </a:extLst>
            </p:cNvPr>
            <p:cNvSpPr>
              <a:spLocks noChangeShapeType="1"/>
            </p:cNvSpPr>
            <p:nvPr/>
          </p:nvSpPr>
          <p:spPr bwMode="auto">
            <a:xfrm flipV="1">
              <a:off x="9627734" y="4722813"/>
              <a:ext cx="0" cy="75406"/>
            </a:xfrm>
            <a:prstGeom prst="line">
              <a:avLst/>
            </a:prstGeom>
            <a:noFill/>
            <a:ln w="19050">
              <a:solidFill>
                <a:schemeClr val="tx1"/>
              </a:solidFill>
              <a:round/>
              <a:headEnd/>
              <a:tailEnd/>
            </a:ln>
          </p:spPr>
          <p:txBody>
            <a:bodyPr/>
            <a:lstStyle/>
            <a:p>
              <a:pPr>
                <a:defRPr/>
              </a:pPr>
              <a:endParaRPr lang="en-GB" sz="1600">
                <a:ea typeface="ＭＳ Ｐゴシック" pitchFamily="34" charset="-128"/>
              </a:endParaRPr>
            </a:p>
          </p:txBody>
        </p:sp>
      </p:grpSp>
      <p:sp>
        <p:nvSpPr>
          <p:cNvPr id="55341" name="Rectangle 78">
            <a:extLst>
              <a:ext uri="{FF2B5EF4-FFF2-40B4-BE49-F238E27FC236}">
                <a16:creationId xmlns:a16="http://schemas.microsoft.com/office/drawing/2014/main" id="{40586E91-81D3-4402-96CE-87C2DDA14C9D}"/>
              </a:ext>
            </a:extLst>
          </p:cNvPr>
          <p:cNvSpPr>
            <a:spLocks noChangeArrowheads="1"/>
          </p:cNvSpPr>
          <p:nvPr/>
        </p:nvSpPr>
        <p:spPr bwMode="auto">
          <a:xfrm>
            <a:off x="2383992" y="4696692"/>
            <a:ext cx="25006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altLang="en-US" sz="1200" b="1">
                <a:solidFill>
                  <a:srgbClr val="000000"/>
                </a:solidFill>
                <a:latin typeface="+mn-lt"/>
                <a:ea typeface="MS PGothic" panose="020B0600070205080204" pitchFamily="34" charset="-128"/>
              </a:rPr>
              <a:t>-1.6</a:t>
            </a:r>
            <a:endParaRPr lang="en-GB" altLang="en-US" sz="1200" b="1">
              <a:latin typeface="+mn-lt"/>
              <a:ea typeface="MS PGothic" panose="020B0600070205080204" pitchFamily="34" charset="-128"/>
            </a:endParaRPr>
          </a:p>
        </p:txBody>
      </p:sp>
      <p:sp>
        <p:nvSpPr>
          <p:cNvPr id="55342" name="Rectangle 79">
            <a:extLst>
              <a:ext uri="{FF2B5EF4-FFF2-40B4-BE49-F238E27FC236}">
                <a16:creationId xmlns:a16="http://schemas.microsoft.com/office/drawing/2014/main" id="{96E2CFDD-70E8-415D-8FC3-FB69A6AB9355}"/>
              </a:ext>
            </a:extLst>
          </p:cNvPr>
          <p:cNvSpPr>
            <a:spLocks noChangeArrowheads="1"/>
          </p:cNvSpPr>
          <p:nvPr/>
        </p:nvSpPr>
        <p:spPr bwMode="auto">
          <a:xfrm>
            <a:off x="2383992" y="4436342"/>
            <a:ext cx="24205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altLang="en-US" sz="1200" b="1">
                <a:solidFill>
                  <a:srgbClr val="000000"/>
                </a:solidFill>
                <a:latin typeface="+mn-lt"/>
                <a:ea typeface="MS PGothic" panose="020B0600070205080204" pitchFamily="34" charset="-128"/>
              </a:rPr>
              <a:t>-1.2</a:t>
            </a:r>
            <a:endParaRPr lang="en-GB" altLang="en-US" sz="1200" b="1">
              <a:latin typeface="+mn-lt"/>
              <a:ea typeface="MS PGothic" panose="020B0600070205080204" pitchFamily="34" charset="-128"/>
            </a:endParaRPr>
          </a:p>
        </p:txBody>
      </p:sp>
      <p:sp>
        <p:nvSpPr>
          <p:cNvPr id="55343" name="Rectangle 80">
            <a:extLst>
              <a:ext uri="{FF2B5EF4-FFF2-40B4-BE49-F238E27FC236}">
                <a16:creationId xmlns:a16="http://schemas.microsoft.com/office/drawing/2014/main" id="{B2A960FE-19D3-4A66-BFC7-2F65E1171027}"/>
              </a:ext>
            </a:extLst>
          </p:cNvPr>
          <p:cNvSpPr>
            <a:spLocks noChangeArrowheads="1"/>
          </p:cNvSpPr>
          <p:nvPr/>
        </p:nvSpPr>
        <p:spPr bwMode="auto">
          <a:xfrm>
            <a:off x="2383992" y="4177580"/>
            <a:ext cx="2997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altLang="en-US" sz="1200" b="1">
                <a:solidFill>
                  <a:srgbClr val="000000"/>
                </a:solidFill>
                <a:latin typeface="+mn-lt"/>
                <a:ea typeface="MS PGothic" panose="020B0600070205080204" pitchFamily="34" charset="-128"/>
              </a:rPr>
              <a:t>-0.8</a:t>
            </a:r>
            <a:endParaRPr lang="en-GB" altLang="en-US" sz="1200" b="1">
              <a:latin typeface="+mn-lt"/>
              <a:ea typeface="MS PGothic" panose="020B0600070205080204" pitchFamily="34" charset="-128"/>
            </a:endParaRPr>
          </a:p>
        </p:txBody>
      </p:sp>
      <p:sp>
        <p:nvSpPr>
          <p:cNvPr id="55344" name="Rectangle 81">
            <a:extLst>
              <a:ext uri="{FF2B5EF4-FFF2-40B4-BE49-F238E27FC236}">
                <a16:creationId xmlns:a16="http://schemas.microsoft.com/office/drawing/2014/main" id="{54267023-0EBE-4804-AD96-05AAF11AB15F}"/>
              </a:ext>
            </a:extLst>
          </p:cNvPr>
          <p:cNvSpPr>
            <a:spLocks noChangeArrowheads="1"/>
          </p:cNvSpPr>
          <p:nvPr/>
        </p:nvSpPr>
        <p:spPr bwMode="auto">
          <a:xfrm>
            <a:off x="2383992" y="3918817"/>
            <a:ext cx="2981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altLang="en-US" sz="1200" b="1">
                <a:solidFill>
                  <a:srgbClr val="000000"/>
                </a:solidFill>
                <a:latin typeface="+mn-lt"/>
                <a:ea typeface="MS PGothic" panose="020B0600070205080204" pitchFamily="34" charset="-128"/>
              </a:rPr>
              <a:t>-0.4</a:t>
            </a:r>
            <a:endParaRPr lang="en-GB" altLang="en-US" sz="1200" b="1">
              <a:latin typeface="+mn-lt"/>
              <a:ea typeface="MS PGothic" panose="020B0600070205080204" pitchFamily="34" charset="-128"/>
            </a:endParaRPr>
          </a:p>
        </p:txBody>
      </p:sp>
      <p:sp>
        <p:nvSpPr>
          <p:cNvPr id="55345" name="Rectangle 82">
            <a:extLst>
              <a:ext uri="{FF2B5EF4-FFF2-40B4-BE49-F238E27FC236}">
                <a16:creationId xmlns:a16="http://schemas.microsoft.com/office/drawing/2014/main" id="{80100696-D9E5-430E-9E5C-A9E737CF03C8}"/>
              </a:ext>
            </a:extLst>
          </p:cNvPr>
          <p:cNvSpPr>
            <a:spLocks noChangeArrowheads="1"/>
          </p:cNvSpPr>
          <p:nvPr/>
        </p:nvSpPr>
        <p:spPr bwMode="auto">
          <a:xfrm>
            <a:off x="2585604" y="3660055"/>
            <a:ext cx="945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altLang="en-US" sz="1200" b="1">
                <a:solidFill>
                  <a:srgbClr val="000000"/>
                </a:solidFill>
                <a:latin typeface="+mn-lt"/>
                <a:ea typeface="MS PGothic" panose="020B0600070205080204" pitchFamily="34" charset="-128"/>
              </a:rPr>
              <a:t>0</a:t>
            </a:r>
            <a:endParaRPr lang="en-GB" altLang="en-US" sz="1200" b="1">
              <a:latin typeface="+mn-lt"/>
              <a:ea typeface="MS PGothic" panose="020B0600070205080204" pitchFamily="34" charset="-128"/>
            </a:endParaRPr>
          </a:p>
        </p:txBody>
      </p:sp>
      <p:sp>
        <p:nvSpPr>
          <p:cNvPr id="55346" name="Rectangle 83">
            <a:extLst>
              <a:ext uri="{FF2B5EF4-FFF2-40B4-BE49-F238E27FC236}">
                <a16:creationId xmlns:a16="http://schemas.microsoft.com/office/drawing/2014/main" id="{7345BA2A-76A2-4F84-BDAA-B82BEB410489}"/>
              </a:ext>
            </a:extLst>
          </p:cNvPr>
          <p:cNvSpPr>
            <a:spLocks noChangeArrowheads="1"/>
          </p:cNvSpPr>
          <p:nvPr/>
        </p:nvSpPr>
        <p:spPr bwMode="auto">
          <a:xfrm>
            <a:off x="2441142" y="3399705"/>
            <a:ext cx="21800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altLang="en-US" sz="1200" b="1">
                <a:solidFill>
                  <a:srgbClr val="000000"/>
                </a:solidFill>
                <a:latin typeface="+mn-lt"/>
                <a:ea typeface="MS PGothic" panose="020B0600070205080204" pitchFamily="34" charset="-128"/>
              </a:rPr>
              <a:t>0.4</a:t>
            </a:r>
            <a:endParaRPr lang="en-GB" altLang="en-US" sz="1200" b="1">
              <a:latin typeface="+mn-lt"/>
              <a:ea typeface="MS PGothic" panose="020B0600070205080204" pitchFamily="34" charset="-128"/>
            </a:endParaRPr>
          </a:p>
        </p:txBody>
      </p:sp>
      <p:sp>
        <p:nvSpPr>
          <p:cNvPr id="55347" name="Rectangle 84">
            <a:extLst>
              <a:ext uri="{FF2B5EF4-FFF2-40B4-BE49-F238E27FC236}">
                <a16:creationId xmlns:a16="http://schemas.microsoft.com/office/drawing/2014/main" id="{56AFA58B-F00E-46AD-B096-2E3D399A3E2F}"/>
              </a:ext>
            </a:extLst>
          </p:cNvPr>
          <p:cNvSpPr>
            <a:spLocks noChangeArrowheads="1"/>
          </p:cNvSpPr>
          <p:nvPr/>
        </p:nvSpPr>
        <p:spPr bwMode="auto">
          <a:xfrm>
            <a:off x="2441142" y="3140942"/>
            <a:ext cx="2196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altLang="en-US" sz="1200" b="1">
                <a:solidFill>
                  <a:srgbClr val="000000"/>
                </a:solidFill>
                <a:latin typeface="+mn-lt"/>
                <a:ea typeface="MS PGothic" panose="020B0600070205080204" pitchFamily="34" charset="-128"/>
              </a:rPr>
              <a:t>0.8</a:t>
            </a:r>
            <a:endParaRPr lang="en-GB" altLang="en-US" sz="1200" b="1">
              <a:latin typeface="+mn-lt"/>
              <a:ea typeface="MS PGothic" panose="020B0600070205080204" pitchFamily="34" charset="-128"/>
            </a:endParaRPr>
          </a:p>
        </p:txBody>
      </p:sp>
      <p:sp>
        <p:nvSpPr>
          <p:cNvPr id="55348" name="Rectangle 85">
            <a:extLst>
              <a:ext uri="{FF2B5EF4-FFF2-40B4-BE49-F238E27FC236}">
                <a16:creationId xmlns:a16="http://schemas.microsoft.com/office/drawing/2014/main" id="{A661B7DA-A45F-4D69-9A4E-252A2FA70414}"/>
              </a:ext>
            </a:extLst>
          </p:cNvPr>
          <p:cNvSpPr>
            <a:spLocks noChangeArrowheads="1"/>
          </p:cNvSpPr>
          <p:nvPr/>
        </p:nvSpPr>
        <p:spPr bwMode="auto">
          <a:xfrm>
            <a:off x="2472416" y="2871577"/>
            <a:ext cx="1619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altLang="en-US" sz="1200" b="1" dirty="0">
                <a:solidFill>
                  <a:srgbClr val="000000"/>
                </a:solidFill>
                <a:latin typeface="+mn-lt"/>
                <a:ea typeface="MS PGothic" panose="020B0600070205080204" pitchFamily="34" charset="-128"/>
              </a:rPr>
              <a:t>1.2</a:t>
            </a:r>
            <a:endParaRPr lang="en-GB" altLang="en-US" sz="1200" b="1" dirty="0">
              <a:latin typeface="+mn-lt"/>
              <a:ea typeface="MS PGothic" panose="020B0600070205080204" pitchFamily="34" charset="-128"/>
            </a:endParaRPr>
          </a:p>
        </p:txBody>
      </p:sp>
      <p:sp>
        <p:nvSpPr>
          <p:cNvPr id="55349" name="Rectangle 86">
            <a:extLst>
              <a:ext uri="{FF2B5EF4-FFF2-40B4-BE49-F238E27FC236}">
                <a16:creationId xmlns:a16="http://schemas.microsoft.com/office/drawing/2014/main" id="{596330A4-D62C-4897-A177-E885B92425F0}"/>
              </a:ext>
            </a:extLst>
          </p:cNvPr>
          <p:cNvSpPr>
            <a:spLocks noChangeArrowheads="1"/>
          </p:cNvSpPr>
          <p:nvPr/>
        </p:nvSpPr>
        <p:spPr bwMode="auto">
          <a:xfrm>
            <a:off x="2461763" y="263292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altLang="en-US" sz="1200" b="1" dirty="0">
                <a:solidFill>
                  <a:srgbClr val="000000"/>
                </a:solidFill>
                <a:latin typeface="+mn-lt"/>
                <a:ea typeface="MS PGothic" panose="020B0600070205080204" pitchFamily="34" charset="-128"/>
              </a:rPr>
              <a:t>1.6</a:t>
            </a:r>
            <a:endParaRPr lang="en-GB" altLang="en-US" sz="1200" b="1" dirty="0">
              <a:latin typeface="+mn-lt"/>
              <a:ea typeface="MS PGothic" panose="020B0600070205080204" pitchFamily="34" charset="-128"/>
            </a:endParaRPr>
          </a:p>
        </p:txBody>
      </p:sp>
      <p:sp>
        <p:nvSpPr>
          <p:cNvPr id="55350" name="Rectangle 87">
            <a:extLst>
              <a:ext uri="{FF2B5EF4-FFF2-40B4-BE49-F238E27FC236}">
                <a16:creationId xmlns:a16="http://schemas.microsoft.com/office/drawing/2014/main" id="{ED59ECD1-D31A-423A-898D-A785DF7F5AB5}"/>
              </a:ext>
            </a:extLst>
          </p:cNvPr>
          <p:cNvSpPr>
            <a:spLocks noChangeArrowheads="1"/>
          </p:cNvSpPr>
          <p:nvPr/>
        </p:nvSpPr>
        <p:spPr bwMode="auto">
          <a:xfrm>
            <a:off x="2457017" y="2363067"/>
            <a:ext cx="2115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altLang="en-US" sz="1200" b="1">
                <a:solidFill>
                  <a:srgbClr val="000000"/>
                </a:solidFill>
                <a:latin typeface="+mn-lt"/>
                <a:ea typeface="MS PGothic" panose="020B0600070205080204" pitchFamily="34" charset="-128"/>
              </a:rPr>
              <a:t>2.0</a:t>
            </a:r>
            <a:endParaRPr lang="en-GB" altLang="en-US" sz="1200" b="1">
              <a:latin typeface="+mn-lt"/>
              <a:ea typeface="MS PGothic" panose="020B0600070205080204" pitchFamily="34" charset="-128"/>
            </a:endParaRPr>
          </a:p>
        </p:txBody>
      </p:sp>
      <p:sp>
        <p:nvSpPr>
          <p:cNvPr id="55351" name="Rectangle 88">
            <a:extLst>
              <a:ext uri="{FF2B5EF4-FFF2-40B4-BE49-F238E27FC236}">
                <a16:creationId xmlns:a16="http://schemas.microsoft.com/office/drawing/2014/main" id="{D002684F-2605-4D07-B427-950B7E507A3A}"/>
              </a:ext>
            </a:extLst>
          </p:cNvPr>
          <p:cNvSpPr>
            <a:spLocks noChangeArrowheads="1"/>
          </p:cNvSpPr>
          <p:nvPr/>
        </p:nvSpPr>
        <p:spPr bwMode="auto">
          <a:xfrm>
            <a:off x="2441142" y="2104305"/>
            <a:ext cx="2115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altLang="en-US" sz="1200" b="1">
                <a:solidFill>
                  <a:srgbClr val="000000"/>
                </a:solidFill>
                <a:latin typeface="+mn-lt"/>
                <a:ea typeface="MS PGothic" panose="020B0600070205080204" pitchFamily="34" charset="-128"/>
              </a:rPr>
              <a:t>2.4</a:t>
            </a:r>
            <a:endParaRPr lang="en-GB" altLang="en-US" sz="1200" b="1">
              <a:latin typeface="+mn-lt"/>
              <a:ea typeface="MS PGothic" panose="020B0600070205080204" pitchFamily="34" charset="-128"/>
            </a:endParaRPr>
          </a:p>
        </p:txBody>
      </p:sp>
      <p:sp>
        <p:nvSpPr>
          <p:cNvPr id="55352" name="Rectangle 89">
            <a:extLst>
              <a:ext uri="{FF2B5EF4-FFF2-40B4-BE49-F238E27FC236}">
                <a16:creationId xmlns:a16="http://schemas.microsoft.com/office/drawing/2014/main" id="{134BB880-7611-40EB-AE39-64A8A20D4A38}"/>
              </a:ext>
            </a:extLst>
          </p:cNvPr>
          <p:cNvSpPr>
            <a:spLocks noChangeArrowheads="1"/>
          </p:cNvSpPr>
          <p:nvPr/>
        </p:nvSpPr>
        <p:spPr bwMode="auto">
          <a:xfrm>
            <a:off x="2441142" y="1845542"/>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altLang="en-US" sz="1200" b="1" dirty="0">
                <a:solidFill>
                  <a:srgbClr val="000000"/>
                </a:solidFill>
                <a:latin typeface="+mn-lt"/>
                <a:ea typeface="MS PGothic" panose="020B0600070205080204" pitchFamily="34" charset="-128"/>
              </a:rPr>
              <a:t>2.8</a:t>
            </a:r>
            <a:endParaRPr lang="en-GB" altLang="en-US" sz="1200" b="1" dirty="0">
              <a:latin typeface="+mn-lt"/>
              <a:ea typeface="MS PGothic" panose="020B0600070205080204" pitchFamily="34" charset="-128"/>
            </a:endParaRPr>
          </a:p>
        </p:txBody>
      </p:sp>
      <p:sp>
        <p:nvSpPr>
          <p:cNvPr id="55353" name="Rectangle 90">
            <a:extLst>
              <a:ext uri="{FF2B5EF4-FFF2-40B4-BE49-F238E27FC236}">
                <a16:creationId xmlns:a16="http://schemas.microsoft.com/office/drawing/2014/main" id="{51F2D8CB-9BC2-42EA-BC8A-5ACBA1FE6F23}"/>
              </a:ext>
            </a:extLst>
          </p:cNvPr>
          <p:cNvSpPr>
            <a:spLocks noChangeArrowheads="1"/>
          </p:cNvSpPr>
          <p:nvPr/>
        </p:nvSpPr>
        <p:spPr bwMode="auto">
          <a:xfrm>
            <a:off x="2441142" y="1586780"/>
            <a:ext cx="2067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altLang="en-US" sz="1200" b="1" dirty="0">
                <a:solidFill>
                  <a:srgbClr val="000000"/>
                </a:solidFill>
                <a:latin typeface="+mn-lt"/>
                <a:ea typeface="MS PGothic" panose="020B0600070205080204" pitchFamily="34" charset="-128"/>
              </a:rPr>
              <a:t>3.2</a:t>
            </a:r>
            <a:endParaRPr lang="en-GB" altLang="en-US" sz="1200" b="1" dirty="0">
              <a:latin typeface="+mn-lt"/>
              <a:ea typeface="MS PGothic" panose="020B0600070205080204" pitchFamily="34" charset="-128"/>
            </a:endParaRPr>
          </a:p>
        </p:txBody>
      </p:sp>
      <p:sp>
        <p:nvSpPr>
          <p:cNvPr id="55354" name="Rectangle 91">
            <a:extLst>
              <a:ext uri="{FF2B5EF4-FFF2-40B4-BE49-F238E27FC236}">
                <a16:creationId xmlns:a16="http://schemas.microsoft.com/office/drawing/2014/main" id="{37990C46-DF3A-4140-936D-AD66C66A2835}"/>
              </a:ext>
            </a:extLst>
          </p:cNvPr>
          <p:cNvSpPr>
            <a:spLocks noChangeArrowheads="1"/>
          </p:cNvSpPr>
          <p:nvPr/>
        </p:nvSpPr>
        <p:spPr bwMode="auto">
          <a:xfrm>
            <a:off x="2441142" y="1326430"/>
            <a:ext cx="21480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altLang="en-US" sz="1200" b="1" dirty="0">
                <a:solidFill>
                  <a:srgbClr val="000000"/>
                </a:solidFill>
                <a:latin typeface="+mn-lt"/>
                <a:ea typeface="MS PGothic" panose="020B0600070205080204" pitchFamily="34" charset="-128"/>
              </a:rPr>
              <a:t>3.6</a:t>
            </a:r>
            <a:endParaRPr lang="en-GB" altLang="en-US" sz="1200" b="1" dirty="0">
              <a:latin typeface="+mn-lt"/>
              <a:ea typeface="MS PGothic" panose="020B0600070205080204" pitchFamily="34" charset="-128"/>
            </a:endParaRPr>
          </a:p>
        </p:txBody>
      </p:sp>
      <p:grpSp>
        <p:nvGrpSpPr>
          <p:cNvPr id="55355" name="Group 91">
            <a:extLst>
              <a:ext uri="{FF2B5EF4-FFF2-40B4-BE49-F238E27FC236}">
                <a16:creationId xmlns:a16="http://schemas.microsoft.com/office/drawing/2014/main" id="{E00A20A4-B06C-4655-8A67-FAD38336E73F}"/>
              </a:ext>
            </a:extLst>
          </p:cNvPr>
          <p:cNvGrpSpPr>
            <a:grpSpLocks/>
          </p:cNvGrpSpPr>
          <p:nvPr/>
        </p:nvGrpSpPr>
        <p:grpSpPr bwMode="auto">
          <a:xfrm>
            <a:off x="8357049" y="1350012"/>
            <a:ext cx="2746375" cy="1381125"/>
            <a:chOff x="6235500" y="1115427"/>
            <a:chExt cx="2747136" cy="1380350"/>
          </a:xfrm>
        </p:grpSpPr>
        <p:sp>
          <p:nvSpPr>
            <p:cNvPr id="55357" name="Text Box 26">
              <a:extLst>
                <a:ext uri="{FF2B5EF4-FFF2-40B4-BE49-F238E27FC236}">
                  <a16:creationId xmlns:a16="http://schemas.microsoft.com/office/drawing/2014/main" id="{3F71040A-3403-4AE2-881B-E4F56D26EC2C}"/>
                </a:ext>
              </a:extLst>
            </p:cNvPr>
            <p:cNvSpPr txBox="1">
              <a:spLocks noChangeArrowheads="1"/>
            </p:cNvSpPr>
            <p:nvPr/>
          </p:nvSpPr>
          <p:spPr bwMode="auto">
            <a:xfrm>
              <a:off x="6449871" y="1164612"/>
              <a:ext cx="1714662" cy="276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GB" altLang="en-US" sz="1200" b="1" dirty="0">
                  <a:solidFill>
                    <a:schemeClr val="accent5"/>
                  </a:solidFill>
                  <a:latin typeface="+mn-lt"/>
                  <a:ea typeface="MS PGothic" panose="020B0600070205080204" pitchFamily="34" charset="-128"/>
                </a:rPr>
                <a:t>Placebo (6 months)</a:t>
              </a:r>
            </a:p>
          </p:txBody>
        </p:sp>
        <p:sp>
          <p:nvSpPr>
            <p:cNvPr id="55358" name="Rectangle 50">
              <a:extLst>
                <a:ext uri="{FF2B5EF4-FFF2-40B4-BE49-F238E27FC236}">
                  <a16:creationId xmlns:a16="http://schemas.microsoft.com/office/drawing/2014/main" id="{5D729789-291E-417C-866D-43FCA1D81152}"/>
                </a:ext>
              </a:extLst>
            </p:cNvPr>
            <p:cNvSpPr>
              <a:spLocks noChangeArrowheads="1"/>
            </p:cNvSpPr>
            <p:nvPr/>
          </p:nvSpPr>
          <p:spPr bwMode="auto">
            <a:xfrm>
              <a:off x="6313310" y="1205864"/>
              <a:ext cx="161970" cy="176113"/>
            </a:xfrm>
            <a:prstGeom prst="rect">
              <a:avLst/>
            </a:prstGeom>
            <a:solidFill>
              <a:srgbClr val="979797"/>
            </a:solidFill>
            <a:ln>
              <a:noFill/>
            </a:ln>
            <a:extLst>
              <a:ext uri="{91240B29-F687-4F45-9708-019B960494DF}">
                <a14:hiddenLine xmlns:a14="http://schemas.microsoft.com/office/drawing/2010/main" w="6350">
                  <a:solidFill>
                    <a:schemeClr val="tx1"/>
                  </a:solidFill>
                  <a:miter lim="800000"/>
                  <a:headEnd/>
                  <a:tailEnd/>
                </a14:hiddenLine>
              </a:ext>
            </a:extLst>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BE" altLang="en-US" sz="1600" b="1">
                <a:ea typeface="MS PGothic" panose="020B0600070205080204" pitchFamily="34" charset="-128"/>
              </a:endParaRPr>
            </a:p>
          </p:txBody>
        </p:sp>
        <p:sp>
          <p:nvSpPr>
            <p:cNvPr id="55359" name="Rectangle 52">
              <a:extLst>
                <a:ext uri="{FF2B5EF4-FFF2-40B4-BE49-F238E27FC236}">
                  <a16:creationId xmlns:a16="http://schemas.microsoft.com/office/drawing/2014/main" id="{16B1FE6F-8D26-4F50-8B27-975F945DF10C}"/>
                </a:ext>
              </a:extLst>
            </p:cNvPr>
            <p:cNvSpPr>
              <a:spLocks noChangeArrowheads="1"/>
            </p:cNvSpPr>
            <p:nvPr/>
          </p:nvSpPr>
          <p:spPr bwMode="auto">
            <a:xfrm>
              <a:off x="6314897" y="1571558"/>
              <a:ext cx="161970" cy="176114"/>
            </a:xfrm>
            <a:prstGeom prst="rect">
              <a:avLst/>
            </a:prstGeom>
            <a:solidFill>
              <a:schemeClr val="accent3"/>
            </a:solidFill>
            <a:ln>
              <a:noFill/>
            </a:ln>
            <a:extLst>
              <a:ext uri="{91240B29-F687-4F45-9708-019B960494DF}">
                <a14:hiddenLine xmlns:a14="http://schemas.microsoft.com/office/drawing/2010/main" w="6350">
                  <a:solidFill>
                    <a:schemeClr val="tx1"/>
                  </a:solidFill>
                  <a:miter lim="800000"/>
                  <a:headEnd/>
                  <a:tailEnd/>
                </a14:hiddenLine>
              </a:ext>
            </a:extLst>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BE" altLang="en-US" sz="1600" b="1" dirty="0">
                <a:ea typeface="MS PGothic" panose="020B0600070205080204" pitchFamily="34" charset="-128"/>
              </a:endParaRPr>
            </a:p>
          </p:txBody>
        </p:sp>
        <p:sp>
          <p:nvSpPr>
            <p:cNvPr id="55360" name="Rectangle 55">
              <a:extLst>
                <a:ext uri="{FF2B5EF4-FFF2-40B4-BE49-F238E27FC236}">
                  <a16:creationId xmlns:a16="http://schemas.microsoft.com/office/drawing/2014/main" id="{C5F361E2-ABEF-4570-8CC2-CD6C19BCFDF9}"/>
                </a:ext>
              </a:extLst>
            </p:cNvPr>
            <p:cNvSpPr>
              <a:spLocks noChangeArrowheads="1"/>
            </p:cNvSpPr>
            <p:nvPr/>
          </p:nvSpPr>
          <p:spPr bwMode="auto">
            <a:xfrm>
              <a:off x="6235500" y="1115427"/>
              <a:ext cx="2747136" cy="138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round/>
                  <a:headEnd/>
                  <a:tailEnd/>
                </a14:hiddenLine>
              </a:ext>
            </a:extLst>
          </p:spPr>
          <p:txBody>
            <a:bodyPr/>
            <a:lstStyle>
              <a:lvl1pPr defTabSz="995363" eaLnBrk="0" hangingPunct="0">
                <a:defRPr>
                  <a:solidFill>
                    <a:schemeClr val="tx1"/>
                  </a:solidFill>
                  <a:latin typeface="Verdana" panose="020B0604030504040204" pitchFamily="34" charset="0"/>
                </a:defRPr>
              </a:lvl1pPr>
              <a:lvl2pPr marL="742950" indent="-285750" defTabSz="995363" eaLnBrk="0" hangingPunct="0">
                <a:defRPr>
                  <a:solidFill>
                    <a:schemeClr val="tx1"/>
                  </a:solidFill>
                  <a:latin typeface="Verdana" panose="020B0604030504040204" pitchFamily="34" charset="0"/>
                </a:defRPr>
              </a:lvl2pPr>
              <a:lvl3pPr marL="1143000" indent="-228600" defTabSz="995363" eaLnBrk="0" hangingPunct="0">
                <a:defRPr>
                  <a:solidFill>
                    <a:schemeClr val="tx1"/>
                  </a:solidFill>
                  <a:latin typeface="Verdana" panose="020B0604030504040204" pitchFamily="34" charset="0"/>
                </a:defRPr>
              </a:lvl3pPr>
              <a:lvl4pPr marL="1600200" indent="-228600" defTabSz="995363" eaLnBrk="0" hangingPunct="0">
                <a:defRPr>
                  <a:solidFill>
                    <a:schemeClr val="tx1"/>
                  </a:solidFill>
                  <a:latin typeface="Verdana" panose="020B0604030504040204" pitchFamily="34" charset="0"/>
                </a:defRPr>
              </a:lvl4pPr>
              <a:lvl5pPr marL="2057400" indent="-228600" defTabSz="995363" eaLnBrk="0" hangingPunct="0">
                <a:defRPr>
                  <a:solidFill>
                    <a:schemeClr val="tx1"/>
                  </a:solidFill>
                  <a:latin typeface="Verdana" panose="020B0604030504040204" pitchFamily="34" charset="0"/>
                </a:defRPr>
              </a:lvl5pPr>
              <a:lvl6pPr marL="2514600" indent="-228600" defTabSz="995363" eaLnBrk="0" fontAlgn="base" hangingPunct="0">
                <a:spcBef>
                  <a:spcPct val="0"/>
                </a:spcBef>
                <a:spcAft>
                  <a:spcPct val="0"/>
                </a:spcAft>
                <a:defRPr>
                  <a:solidFill>
                    <a:schemeClr val="tx1"/>
                  </a:solidFill>
                  <a:latin typeface="Verdana" panose="020B0604030504040204" pitchFamily="34" charset="0"/>
                </a:defRPr>
              </a:lvl6pPr>
              <a:lvl7pPr marL="2971800" indent="-228600" defTabSz="995363" eaLnBrk="0" fontAlgn="base" hangingPunct="0">
                <a:spcBef>
                  <a:spcPct val="0"/>
                </a:spcBef>
                <a:spcAft>
                  <a:spcPct val="0"/>
                </a:spcAft>
                <a:defRPr>
                  <a:solidFill>
                    <a:schemeClr val="tx1"/>
                  </a:solidFill>
                  <a:latin typeface="Verdana" panose="020B0604030504040204" pitchFamily="34" charset="0"/>
                </a:defRPr>
              </a:lvl7pPr>
              <a:lvl8pPr marL="3429000" indent="-228600" defTabSz="995363" eaLnBrk="0" fontAlgn="base" hangingPunct="0">
                <a:spcBef>
                  <a:spcPct val="0"/>
                </a:spcBef>
                <a:spcAft>
                  <a:spcPct val="0"/>
                </a:spcAft>
                <a:defRPr>
                  <a:solidFill>
                    <a:schemeClr val="tx1"/>
                  </a:solidFill>
                  <a:latin typeface="Verdana" panose="020B0604030504040204" pitchFamily="34" charset="0"/>
                </a:defRPr>
              </a:lvl8pPr>
              <a:lvl9pPr marL="3886200" indent="-228600" defTabSz="995363"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BE" altLang="en-US" sz="2000" b="1">
                <a:ea typeface="MS PGothic" panose="020B0600070205080204" pitchFamily="34" charset="-128"/>
              </a:endParaRPr>
            </a:p>
          </p:txBody>
        </p:sp>
        <p:sp>
          <p:nvSpPr>
            <p:cNvPr id="55361" name="Rectangle 52">
              <a:extLst>
                <a:ext uri="{FF2B5EF4-FFF2-40B4-BE49-F238E27FC236}">
                  <a16:creationId xmlns:a16="http://schemas.microsoft.com/office/drawing/2014/main" id="{E66BB016-7500-4793-B71F-4024CDAD45B6}"/>
                </a:ext>
              </a:extLst>
            </p:cNvPr>
            <p:cNvSpPr>
              <a:spLocks noChangeArrowheads="1"/>
            </p:cNvSpPr>
            <p:nvPr/>
          </p:nvSpPr>
          <p:spPr bwMode="auto">
            <a:xfrm>
              <a:off x="6314896" y="2002852"/>
              <a:ext cx="161970" cy="176114"/>
            </a:xfrm>
            <a:prstGeom prst="rect">
              <a:avLst/>
            </a:prstGeom>
            <a:solidFill>
              <a:srgbClr val="006EAB"/>
            </a:solidFill>
            <a:ln>
              <a:noFill/>
            </a:ln>
            <a:extLst>
              <a:ext uri="{91240B29-F687-4F45-9708-019B960494DF}">
                <a14:hiddenLine xmlns:a14="http://schemas.microsoft.com/office/drawing/2010/main" w="6350">
                  <a:solidFill>
                    <a:schemeClr val="tx1"/>
                  </a:solidFill>
                  <a:miter lim="800000"/>
                  <a:headEnd/>
                  <a:tailEnd/>
                </a14:hiddenLine>
              </a:ext>
            </a:extLst>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BE" altLang="en-US" sz="1600" b="1">
                <a:ea typeface="MS PGothic" panose="020B0600070205080204" pitchFamily="34" charset="-128"/>
              </a:endParaRPr>
            </a:p>
          </p:txBody>
        </p:sp>
        <p:sp>
          <p:nvSpPr>
            <p:cNvPr id="55362" name="Text Box 26">
              <a:extLst>
                <a:ext uri="{FF2B5EF4-FFF2-40B4-BE49-F238E27FC236}">
                  <a16:creationId xmlns:a16="http://schemas.microsoft.com/office/drawing/2014/main" id="{4A10317B-8D83-4AF4-9D07-3DCFB69948D0}"/>
                </a:ext>
              </a:extLst>
            </p:cNvPr>
            <p:cNvSpPr txBox="1">
              <a:spLocks noChangeArrowheads="1"/>
            </p:cNvSpPr>
            <p:nvPr/>
          </p:nvSpPr>
          <p:spPr bwMode="auto">
            <a:xfrm>
              <a:off x="6449871" y="1490640"/>
              <a:ext cx="2116999" cy="46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200" b="1" dirty="0">
                  <a:solidFill>
                    <a:schemeClr val="accent5"/>
                  </a:solidFill>
                  <a:latin typeface="+mn-lt"/>
                  <a:ea typeface="MS PGothic" panose="020B0600070205080204" pitchFamily="34" charset="-128"/>
                </a:rPr>
                <a:t>Transdermal testosterone</a:t>
              </a:r>
              <a:br>
                <a:rPr lang="en-US" altLang="en-US" sz="1200" b="1" dirty="0">
                  <a:solidFill>
                    <a:schemeClr val="accent5"/>
                  </a:solidFill>
                  <a:latin typeface="+mn-lt"/>
                  <a:ea typeface="MS PGothic" panose="020B0600070205080204" pitchFamily="34" charset="-128"/>
                </a:rPr>
              </a:br>
              <a:r>
                <a:rPr lang="en-US" altLang="en-US" sz="1200" b="1" dirty="0">
                  <a:solidFill>
                    <a:schemeClr val="accent5"/>
                  </a:solidFill>
                  <a:latin typeface="+mn-lt"/>
                  <a:ea typeface="MS PGothic" panose="020B0600070205080204" pitchFamily="34" charset="-128"/>
                </a:rPr>
                <a:t> gel only</a:t>
              </a:r>
              <a:endParaRPr lang="en-GB" altLang="en-US" sz="1200" b="1" dirty="0">
                <a:solidFill>
                  <a:schemeClr val="accent5"/>
                </a:solidFill>
                <a:latin typeface="+mn-lt"/>
                <a:ea typeface="MS PGothic" panose="020B0600070205080204" pitchFamily="34" charset="-128"/>
              </a:endParaRPr>
            </a:p>
          </p:txBody>
        </p:sp>
        <p:sp>
          <p:nvSpPr>
            <p:cNvPr id="55363" name="Text Box 26">
              <a:extLst>
                <a:ext uri="{FF2B5EF4-FFF2-40B4-BE49-F238E27FC236}">
                  <a16:creationId xmlns:a16="http://schemas.microsoft.com/office/drawing/2014/main" id="{2AAFDD6B-7C8B-46B2-8B91-9B6CE81B75D8}"/>
                </a:ext>
              </a:extLst>
            </p:cNvPr>
            <p:cNvSpPr txBox="1">
              <a:spLocks noChangeArrowheads="1"/>
            </p:cNvSpPr>
            <p:nvPr/>
          </p:nvSpPr>
          <p:spPr bwMode="auto">
            <a:xfrm>
              <a:off x="6449871" y="1936214"/>
              <a:ext cx="2394203" cy="46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200" b="1" dirty="0">
                  <a:solidFill>
                    <a:schemeClr val="accent5"/>
                  </a:solidFill>
                  <a:latin typeface="+mn-lt"/>
                  <a:ea typeface="MS PGothic" panose="020B0600070205080204" pitchFamily="34" charset="-128"/>
                </a:rPr>
                <a:t>Transdermal testosterone gel</a:t>
              </a:r>
              <a:br>
                <a:rPr lang="en-US" altLang="en-US" sz="1200" b="1" dirty="0">
                  <a:solidFill>
                    <a:schemeClr val="accent5"/>
                  </a:solidFill>
                  <a:latin typeface="+mn-lt"/>
                  <a:ea typeface="MS PGothic" panose="020B0600070205080204" pitchFamily="34" charset="-128"/>
                </a:rPr>
              </a:br>
              <a:r>
                <a:rPr lang="en-US" altLang="en-US" sz="1200" b="1" dirty="0">
                  <a:solidFill>
                    <a:schemeClr val="accent5"/>
                  </a:solidFill>
                  <a:latin typeface="+mn-lt"/>
                  <a:ea typeface="MS PGothic" panose="020B0600070205080204" pitchFamily="34" charset="-128"/>
                </a:rPr>
                <a:t>following 6 months’ placebo</a:t>
              </a:r>
              <a:endParaRPr lang="en-GB" altLang="en-US" sz="1200" b="1" dirty="0">
                <a:solidFill>
                  <a:schemeClr val="accent5"/>
                </a:solidFill>
                <a:latin typeface="+mn-lt"/>
                <a:ea typeface="MS PGothic" panose="020B0600070205080204" pitchFamily="34" charset="-128"/>
              </a:endParaRPr>
            </a:p>
          </p:txBody>
        </p:sp>
      </p:grpSp>
      <p:sp>
        <p:nvSpPr>
          <p:cNvPr id="92" name="Text Box 4">
            <a:extLst>
              <a:ext uri="{FF2B5EF4-FFF2-40B4-BE49-F238E27FC236}">
                <a16:creationId xmlns:a16="http://schemas.microsoft.com/office/drawing/2014/main" id="{5427AA5D-CF7F-46B4-B2A2-5DC04DDEB1B5}"/>
              </a:ext>
            </a:extLst>
          </p:cNvPr>
          <p:cNvSpPr txBox="1">
            <a:spLocks noChangeArrowheads="1"/>
          </p:cNvSpPr>
          <p:nvPr/>
        </p:nvSpPr>
        <p:spPr bwMode="auto">
          <a:xfrm>
            <a:off x="1536547" y="6052297"/>
            <a:ext cx="82804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sz="1200" dirty="0" err="1">
                <a:latin typeface="+mn-lt"/>
                <a:ea typeface="Calibri" panose="020F0502020204030204" pitchFamily="34" charset="0"/>
                <a:cs typeface="Calibri" panose="020F0502020204030204" pitchFamily="34" charset="0"/>
              </a:rPr>
              <a:t>Behre</a:t>
            </a:r>
            <a:r>
              <a:rPr lang="en-GB" sz="1200" dirty="0">
                <a:latin typeface="+mn-lt"/>
                <a:ea typeface="Calibri" panose="020F0502020204030204" pitchFamily="34" charset="0"/>
                <a:cs typeface="Calibri" panose="020F0502020204030204" pitchFamily="34" charset="0"/>
              </a:rPr>
              <a:t>, HM et al. The Aging Male, 2012; 15(4): 198–207</a:t>
            </a:r>
            <a:endParaRPr lang="en-US" altLang="en-US" sz="1200" dirty="0">
              <a:latin typeface="+mn-lt"/>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D581477-66D4-4917-A521-1B9A89987862}"/>
              </a:ext>
            </a:extLst>
          </p:cNvPr>
          <p:cNvSpPr txBox="1"/>
          <p:nvPr/>
        </p:nvSpPr>
        <p:spPr>
          <a:xfrm>
            <a:off x="737755" y="4523406"/>
            <a:ext cx="11210921" cy="1415772"/>
          </a:xfrm>
          <a:prstGeom prst="rect">
            <a:avLst/>
          </a:prstGeom>
          <a:noFill/>
        </p:spPr>
        <p:txBody>
          <a:bodyPr wrap="square">
            <a:spAutoFit/>
          </a:bodyPr>
          <a:lstStyle/>
          <a:p>
            <a:pPr marL="285750" indent="-285750" algn="l">
              <a:buClr>
                <a:schemeClr val="tx1"/>
              </a:buClr>
              <a:buFont typeface="Wingdings" panose="05000000000000000000" pitchFamily="2" charset="2"/>
              <a:buChar char="§"/>
            </a:pPr>
            <a:r>
              <a:rPr lang="en-GB" sz="1400" b="0" i="0" u="none" strike="noStrike" baseline="0" dirty="0">
                <a:solidFill>
                  <a:schemeClr val="accent5"/>
                </a:solidFill>
              </a:rPr>
              <a:t>Significant decreases in fat mass were associated with testosterone therapy</a:t>
            </a:r>
            <a:r>
              <a:rPr lang="en-GB" sz="1400" dirty="0">
                <a:solidFill>
                  <a:schemeClr val="accent5"/>
                </a:solidFill>
              </a:rPr>
              <a:t>.</a:t>
            </a:r>
            <a:r>
              <a:rPr lang="en-GB" sz="1400" b="0" i="0" u="none" strike="noStrike" baseline="0" dirty="0">
                <a:solidFill>
                  <a:schemeClr val="accent5"/>
                </a:solidFill>
              </a:rPr>
              <a:t> </a:t>
            </a:r>
          </a:p>
          <a:p>
            <a:pPr marL="285750" indent="-285750" algn="l">
              <a:buClr>
                <a:schemeClr val="tx1"/>
              </a:buClr>
              <a:buFont typeface="Wingdings" panose="05000000000000000000" pitchFamily="2" charset="2"/>
              <a:buChar char="§"/>
            </a:pPr>
            <a:r>
              <a:rPr lang="en-GB" sz="1400" b="0" i="0" u="none" strike="noStrike" baseline="0" dirty="0">
                <a:solidFill>
                  <a:schemeClr val="accent5"/>
                </a:solidFill>
              </a:rPr>
              <a:t>This decrease in fat mass was similar across subgroups of age, baseline total testosterone &amp; baseline BMI. </a:t>
            </a:r>
          </a:p>
          <a:p>
            <a:pPr marL="285750" indent="-285750" algn="l">
              <a:buClr>
                <a:schemeClr val="tx1"/>
              </a:buClr>
              <a:buFont typeface="Wingdings" panose="05000000000000000000" pitchFamily="2" charset="2"/>
              <a:buChar char="§"/>
            </a:pPr>
            <a:r>
              <a:rPr lang="en-GB" sz="1400" b="0" i="0" u="none" strike="noStrike" baseline="0" dirty="0">
                <a:solidFill>
                  <a:schemeClr val="accent5"/>
                </a:solidFill>
              </a:rPr>
              <a:t>The effect on body fat mass was more pronounced in the obese population (i.e. BMI ≥30 kg/m2). </a:t>
            </a:r>
          </a:p>
          <a:p>
            <a:pPr marL="285750" indent="-285750" algn="l">
              <a:buClr>
                <a:schemeClr val="tx1"/>
              </a:buClr>
              <a:buFont typeface="Wingdings" panose="05000000000000000000" pitchFamily="2" charset="2"/>
              <a:buChar char="§"/>
            </a:pPr>
            <a:r>
              <a:rPr lang="en-GB" sz="1400" b="0" i="0" u="none" strike="noStrike" baseline="0" dirty="0">
                <a:solidFill>
                  <a:schemeClr val="accent5"/>
                </a:solidFill>
              </a:rPr>
              <a:t>Changes in bone mineral density, bone mass, and total body mass were not significantly different between the randomized groups </a:t>
            </a:r>
          </a:p>
          <a:p>
            <a:pPr algn="l"/>
            <a:endParaRPr lang="en-GB" sz="1600" dirty="0">
              <a:solidFill>
                <a:schemeClr val="accent5"/>
              </a:solidFill>
            </a:endParaRPr>
          </a:p>
        </p:txBody>
      </p:sp>
      <p:pic>
        <p:nvPicPr>
          <p:cNvPr id="9" name="Picture 8">
            <a:extLst>
              <a:ext uri="{FF2B5EF4-FFF2-40B4-BE49-F238E27FC236}">
                <a16:creationId xmlns:a16="http://schemas.microsoft.com/office/drawing/2014/main" id="{76133D0C-9213-45DD-83D6-C7B938522FE7}"/>
              </a:ext>
            </a:extLst>
          </p:cNvPr>
          <p:cNvPicPr>
            <a:picLocks noChangeAspect="1"/>
          </p:cNvPicPr>
          <p:nvPr/>
        </p:nvPicPr>
        <p:blipFill>
          <a:blip r:embed="rId3"/>
          <a:stretch>
            <a:fillRect/>
          </a:stretch>
        </p:blipFill>
        <p:spPr>
          <a:xfrm>
            <a:off x="3411248" y="1195997"/>
            <a:ext cx="4527408" cy="3286769"/>
          </a:xfrm>
          <a:prstGeom prst="rect">
            <a:avLst/>
          </a:prstGeom>
        </p:spPr>
      </p:pic>
      <p:sp>
        <p:nvSpPr>
          <p:cNvPr id="10" name="Rectangle 76">
            <a:extLst>
              <a:ext uri="{FF2B5EF4-FFF2-40B4-BE49-F238E27FC236}">
                <a16:creationId xmlns:a16="http://schemas.microsoft.com/office/drawing/2014/main" id="{3E08DB95-2BE5-42B2-9F3E-408294123A42}"/>
              </a:ext>
            </a:extLst>
          </p:cNvPr>
          <p:cNvSpPr>
            <a:spLocks noChangeArrowheads="1"/>
          </p:cNvSpPr>
          <p:nvPr/>
        </p:nvSpPr>
        <p:spPr bwMode="auto">
          <a:xfrm rot="16200000">
            <a:off x="1973376" y="2754742"/>
            <a:ext cx="248305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GB" altLang="en-US" sz="1100" b="1" dirty="0">
                <a:solidFill>
                  <a:srgbClr val="000000"/>
                </a:solidFill>
                <a:latin typeface="+mn-lt"/>
                <a:ea typeface="MS PGothic" panose="020B0600070205080204" pitchFamily="34" charset="-128"/>
              </a:rPr>
              <a:t>Change in fat mass from baseline</a:t>
            </a:r>
            <a:endParaRPr lang="en-GB" altLang="en-US" sz="1100" dirty="0">
              <a:latin typeface="+mn-lt"/>
              <a:ea typeface="MS PGothic" panose="020B0600070205080204" pitchFamily="34" charset="-128"/>
            </a:endParaRPr>
          </a:p>
        </p:txBody>
      </p:sp>
      <p:sp>
        <p:nvSpPr>
          <p:cNvPr id="11" name="Rectangle 17">
            <a:extLst>
              <a:ext uri="{FF2B5EF4-FFF2-40B4-BE49-F238E27FC236}">
                <a16:creationId xmlns:a16="http://schemas.microsoft.com/office/drawing/2014/main" id="{847A84CB-47BE-47A1-88F9-FADC8D548E8E}"/>
              </a:ext>
            </a:extLst>
          </p:cNvPr>
          <p:cNvSpPr txBox="1">
            <a:spLocks noChangeArrowheads="1"/>
          </p:cNvSpPr>
          <p:nvPr/>
        </p:nvSpPr>
        <p:spPr>
          <a:xfrm>
            <a:off x="255878" y="236577"/>
            <a:ext cx="11210921" cy="554304"/>
          </a:xfrm>
          <a:prstGeom prst="rect">
            <a:avLst/>
          </a:prstGeom>
        </p:spPr>
        <p:txBody>
          <a:bodyPr vert="horz" lIns="93335" tIns="46674" rIns="93335" bIns="46674"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3200" b="1" dirty="0"/>
              <a:t>Changes in fat mass, BMD and total body mass</a:t>
            </a:r>
          </a:p>
        </p:txBody>
      </p:sp>
      <p:sp>
        <p:nvSpPr>
          <p:cNvPr id="12" name="Text Box 4">
            <a:extLst>
              <a:ext uri="{FF2B5EF4-FFF2-40B4-BE49-F238E27FC236}">
                <a16:creationId xmlns:a16="http://schemas.microsoft.com/office/drawing/2014/main" id="{54E0D999-C379-4FA3-A87C-2BE8B4C98DC8}"/>
              </a:ext>
            </a:extLst>
          </p:cNvPr>
          <p:cNvSpPr txBox="1">
            <a:spLocks noChangeArrowheads="1"/>
          </p:cNvSpPr>
          <p:nvPr/>
        </p:nvSpPr>
        <p:spPr bwMode="auto">
          <a:xfrm>
            <a:off x="1552575" y="5906699"/>
            <a:ext cx="82804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sz="1200" dirty="0" err="1">
                <a:latin typeface="+mn-lt"/>
                <a:ea typeface="Calibri" panose="020F0502020204030204" pitchFamily="34" charset="0"/>
                <a:cs typeface="Calibri" panose="020F0502020204030204" pitchFamily="34" charset="0"/>
              </a:rPr>
              <a:t>Behre</a:t>
            </a:r>
            <a:r>
              <a:rPr lang="en-GB" sz="1200" dirty="0">
                <a:latin typeface="+mn-lt"/>
                <a:ea typeface="Calibri" panose="020F0502020204030204" pitchFamily="34" charset="0"/>
                <a:cs typeface="Calibri" panose="020F0502020204030204" pitchFamily="34" charset="0"/>
              </a:rPr>
              <a:t>, HM et al. The Aging Male, 2012; 15(4): 198–207</a:t>
            </a:r>
            <a:endParaRPr lang="en-US" altLang="en-US" sz="1200" dirty="0">
              <a:latin typeface="+mn-lt"/>
            </a:endParaRPr>
          </a:p>
        </p:txBody>
      </p:sp>
      <p:sp>
        <p:nvSpPr>
          <p:cNvPr id="13" name="Text Box 3">
            <a:extLst>
              <a:ext uri="{FF2B5EF4-FFF2-40B4-BE49-F238E27FC236}">
                <a16:creationId xmlns:a16="http://schemas.microsoft.com/office/drawing/2014/main" id="{59361890-C098-4FF1-A1B6-864CF2695742}"/>
              </a:ext>
            </a:extLst>
          </p:cNvPr>
          <p:cNvSpPr txBox="1">
            <a:spLocks noChangeArrowheads="1"/>
          </p:cNvSpPr>
          <p:nvPr/>
        </p:nvSpPr>
        <p:spPr bwMode="auto">
          <a:xfrm>
            <a:off x="5317161" y="999128"/>
            <a:ext cx="9590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tabLst>
                <a:tab pos="1563688" algn="ctr"/>
                <a:tab pos="4703763" algn="ctr"/>
              </a:tabLst>
              <a:defRPr>
                <a:solidFill>
                  <a:schemeClr val="tx1"/>
                </a:solidFill>
                <a:latin typeface="Verdana" panose="020B0604030504040204" pitchFamily="34" charset="0"/>
              </a:defRPr>
            </a:lvl1pPr>
            <a:lvl2pPr marL="742950" indent="-285750" eaLnBrk="0" hangingPunct="0">
              <a:tabLst>
                <a:tab pos="1563688" algn="ctr"/>
                <a:tab pos="4703763" algn="ctr"/>
              </a:tabLst>
              <a:defRPr>
                <a:solidFill>
                  <a:schemeClr val="tx1"/>
                </a:solidFill>
                <a:latin typeface="Verdana" panose="020B0604030504040204" pitchFamily="34" charset="0"/>
              </a:defRPr>
            </a:lvl2pPr>
            <a:lvl3pPr marL="1143000" indent="-228600" eaLnBrk="0" hangingPunct="0">
              <a:tabLst>
                <a:tab pos="1563688" algn="ctr"/>
                <a:tab pos="4703763" algn="ctr"/>
              </a:tabLst>
              <a:defRPr>
                <a:solidFill>
                  <a:schemeClr val="tx1"/>
                </a:solidFill>
                <a:latin typeface="Verdana" panose="020B0604030504040204" pitchFamily="34" charset="0"/>
              </a:defRPr>
            </a:lvl3pPr>
            <a:lvl4pPr marL="1600200" indent="-228600" eaLnBrk="0" hangingPunct="0">
              <a:tabLst>
                <a:tab pos="1563688" algn="ctr"/>
                <a:tab pos="4703763" algn="ctr"/>
              </a:tabLst>
              <a:defRPr>
                <a:solidFill>
                  <a:schemeClr val="tx1"/>
                </a:solidFill>
                <a:latin typeface="Verdana" panose="020B0604030504040204" pitchFamily="34" charset="0"/>
              </a:defRPr>
            </a:lvl4pPr>
            <a:lvl5pPr marL="2057400" indent="-228600" eaLnBrk="0" hangingPunct="0">
              <a:tabLst>
                <a:tab pos="1563688" algn="ctr"/>
                <a:tab pos="4703763" algn="ctr"/>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9pPr>
          </a:lstStyle>
          <a:p>
            <a:r>
              <a:rPr lang="en-GB" altLang="en-US" sz="1400" b="1" dirty="0">
                <a:solidFill>
                  <a:schemeClr val="accent5"/>
                </a:solidFill>
                <a:latin typeface="+mn-lt"/>
                <a:ea typeface="MS PGothic" panose="020B0600070205080204" pitchFamily="34" charset="-128"/>
              </a:rPr>
              <a:t>FAT MASS</a:t>
            </a:r>
          </a:p>
        </p:txBody>
      </p:sp>
    </p:spTree>
    <p:extLst>
      <p:ext uri="{BB962C8B-B14F-4D97-AF65-F5344CB8AC3E}">
        <p14:creationId xmlns:p14="http://schemas.microsoft.com/office/powerpoint/2010/main" val="3452802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5B30834-3D0E-4980-B88E-738A429D254C}"/>
              </a:ext>
            </a:extLst>
          </p:cNvPr>
          <p:cNvSpPr txBox="1">
            <a:spLocks noChangeArrowheads="1"/>
          </p:cNvSpPr>
          <p:nvPr/>
        </p:nvSpPr>
        <p:spPr>
          <a:xfrm>
            <a:off x="196272" y="223046"/>
            <a:ext cx="11347157" cy="709613"/>
          </a:xfrm>
          <a:prstGeom prst="rect">
            <a:avLst/>
          </a:prstGeom>
        </p:spPr>
        <p:txBody>
          <a:bodyPr vert="horz" lIns="93335" tIns="46674" rIns="93335" bIns="46674"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3200" b="1" dirty="0"/>
              <a:t>Improvements in Health-Related Quality of Life (AMS) </a:t>
            </a:r>
          </a:p>
        </p:txBody>
      </p:sp>
      <p:sp>
        <p:nvSpPr>
          <p:cNvPr id="4" name="TextBox 3">
            <a:extLst>
              <a:ext uri="{FF2B5EF4-FFF2-40B4-BE49-F238E27FC236}">
                <a16:creationId xmlns:a16="http://schemas.microsoft.com/office/drawing/2014/main" id="{2DA3E863-0A74-4C7A-B4F2-CF1FED230C17}"/>
              </a:ext>
            </a:extLst>
          </p:cNvPr>
          <p:cNvSpPr txBox="1"/>
          <p:nvPr/>
        </p:nvSpPr>
        <p:spPr>
          <a:xfrm>
            <a:off x="290945" y="5090775"/>
            <a:ext cx="11252484" cy="584775"/>
          </a:xfrm>
          <a:prstGeom prst="rect">
            <a:avLst/>
          </a:prstGeom>
          <a:noFill/>
        </p:spPr>
        <p:txBody>
          <a:bodyPr wrap="square">
            <a:spAutoFit/>
          </a:bodyPr>
          <a:lstStyle/>
          <a:p>
            <a:pPr algn="ctr" eaLnBrk="1" hangingPunct="1"/>
            <a:r>
              <a:rPr lang="en-GB" altLang="en-US" sz="1600" dirty="0">
                <a:solidFill>
                  <a:schemeClr val="accent5"/>
                </a:solidFill>
              </a:rPr>
              <a:t>While AMS scale scores improved in both the </a:t>
            </a:r>
            <a:r>
              <a:rPr lang="en-GB" altLang="en-US" sz="1600" dirty="0" err="1">
                <a:solidFill>
                  <a:schemeClr val="accent5"/>
                </a:solidFill>
              </a:rPr>
              <a:t>AndroGel</a:t>
            </a:r>
            <a:r>
              <a:rPr lang="en-GB" altLang="en-US" sz="1600" baseline="30000" dirty="0">
                <a:solidFill>
                  <a:schemeClr val="accent5"/>
                </a:solidFill>
              </a:rPr>
              <a:t>®</a:t>
            </a:r>
            <a:r>
              <a:rPr lang="en-GB" altLang="en-US" sz="1600" dirty="0">
                <a:solidFill>
                  <a:schemeClr val="accent5"/>
                </a:solidFill>
              </a:rPr>
              <a:t> 1% and the placebo group at 6 months, </a:t>
            </a:r>
            <a:r>
              <a:rPr lang="en-GB" altLang="en-US" sz="1600" dirty="0" err="1">
                <a:solidFill>
                  <a:schemeClr val="accent5"/>
                </a:solidFill>
              </a:rPr>
              <a:t>AndroGel</a:t>
            </a:r>
            <a:r>
              <a:rPr lang="en-GB" altLang="en-US" sz="1600" baseline="30000" dirty="0">
                <a:solidFill>
                  <a:schemeClr val="accent5"/>
                </a:solidFill>
              </a:rPr>
              <a:t>®</a:t>
            </a:r>
            <a:r>
              <a:rPr lang="en-GB" altLang="en-US" sz="1600" dirty="0">
                <a:solidFill>
                  <a:schemeClr val="accent5"/>
                </a:solidFill>
              </a:rPr>
              <a:t> 1% therapy was associated with significantly greater decreases in the mean AMS total score (p=0.002)</a:t>
            </a:r>
            <a:endParaRPr lang="fr-BE" altLang="en-US" sz="1600" dirty="0">
              <a:solidFill>
                <a:schemeClr val="accent5"/>
              </a:solidFill>
            </a:endParaRPr>
          </a:p>
        </p:txBody>
      </p:sp>
      <p:sp>
        <p:nvSpPr>
          <p:cNvPr id="7" name="Text Box 3">
            <a:extLst>
              <a:ext uri="{FF2B5EF4-FFF2-40B4-BE49-F238E27FC236}">
                <a16:creationId xmlns:a16="http://schemas.microsoft.com/office/drawing/2014/main" id="{71FE9AED-33B8-42A1-8EB6-524AD723A1F7}"/>
              </a:ext>
            </a:extLst>
          </p:cNvPr>
          <p:cNvSpPr txBox="1">
            <a:spLocks noChangeArrowheads="1"/>
          </p:cNvSpPr>
          <p:nvPr/>
        </p:nvSpPr>
        <p:spPr bwMode="auto">
          <a:xfrm>
            <a:off x="5174241" y="1157625"/>
            <a:ext cx="12844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tabLst>
                <a:tab pos="1563688" algn="ctr"/>
                <a:tab pos="4703763" algn="ctr"/>
              </a:tabLst>
              <a:defRPr>
                <a:solidFill>
                  <a:schemeClr val="tx1"/>
                </a:solidFill>
                <a:latin typeface="Verdana" panose="020B0604030504040204" pitchFamily="34" charset="0"/>
              </a:defRPr>
            </a:lvl1pPr>
            <a:lvl2pPr marL="742950" indent="-285750" eaLnBrk="0" hangingPunct="0">
              <a:tabLst>
                <a:tab pos="1563688" algn="ctr"/>
                <a:tab pos="4703763" algn="ctr"/>
              </a:tabLst>
              <a:defRPr>
                <a:solidFill>
                  <a:schemeClr val="tx1"/>
                </a:solidFill>
                <a:latin typeface="Verdana" panose="020B0604030504040204" pitchFamily="34" charset="0"/>
              </a:defRPr>
            </a:lvl2pPr>
            <a:lvl3pPr marL="1143000" indent="-228600" eaLnBrk="0" hangingPunct="0">
              <a:tabLst>
                <a:tab pos="1563688" algn="ctr"/>
                <a:tab pos="4703763" algn="ctr"/>
              </a:tabLst>
              <a:defRPr>
                <a:solidFill>
                  <a:schemeClr val="tx1"/>
                </a:solidFill>
                <a:latin typeface="Verdana" panose="020B0604030504040204" pitchFamily="34" charset="0"/>
              </a:defRPr>
            </a:lvl3pPr>
            <a:lvl4pPr marL="1600200" indent="-228600" eaLnBrk="0" hangingPunct="0">
              <a:tabLst>
                <a:tab pos="1563688" algn="ctr"/>
                <a:tab pos="4703763" algn="ctr"/>
              </a:tabLst>
              <a:defRPr>
                <a:solidFill>
                  <a:schemeClr val="tx1"/>
                </a:solidFill>
                <a:latin typeface="Verdana" panose="020B0604030504040204" pitchFamily="34" charset="0"/>
              </a:defRPr>
            </a:lvl4pPr>
            <a:lvl5pPr marL="2057400" indent="-228600" eaLnBrk="0" hangingPunct="0">
              <a:tabLst>
                <a:tab pos="1563688" algn="ctr"/>
                <a:tab pos="4703763" algn="ctr"/>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9pPr>
          </a:lstStyle>
          <a:p>
            <a:r>
              <a:rPr lang="en-GB" altLang="en-US" sz="1400" b="1" dirty="0">
                <a:solidFill>
                  <a:schemeClr val="accent5"/>
                </a:solidFill>
                <a:latin typeface="+mn-lt"/>
                <a:ea typeface="MS PGothic" panose="020B0600070205080204" pitchFamily="34" charset="-128"/>
              </a:rPr>
              <a:t>TOTAL SCORE</a:t>
            </a:r>
          </a:p>
        </p:txBody>
      </p:sp>
      <p:sp>
        <p:nvSpPr>
          <p:cNvPr id="8" name="TextBox 7">
            <a:extLst>
              <a:ext uri="{FF2B5EF4-FFF2-40B4-BE49-F238E27FC236}">
                <a16:creationId xmlns:a16="http://schemas.microsoft.com/office/drawing/2014/main" id="{DD020B10-A102-4AEB-9F00-D95CF9CD4E22}"/>
              </a:ext>
            </a:extLst>
          </p:cNvPr>
          <p:cNvSpPr txBox="1"/>
          <p:nvPr/>
        </p:nvSpPr>
        <p:spPr>
          <a:xfrm>
            <a:off x="1467597" y="5794275"/>
            <a:ext cx="9982195" cy="461665"/>
          </a:xfrm>
          <a:prstGeom prst="rect">
            <a:avLst/>
          </a:prstGeom>
          <a:noFill/>
        </p:spPr>
        <p:txBody>
          <a:bodyPr wrap="square">
            <a:spAutoFit/>
          </a:bodyPr>
          <a:lstStyle/>
          <a:p>
            <a:pPr algn="l"/>
            <a:r>
              <a:rPr lang="en-GB" sz="1200" b="0" i="0" u="none" strike="noStrike" baseline="0" dirty="0"/>
              <a:t>Changes in outcomes during the trial according to treatment status. Error bars represent standard error (SE). *: </a:t>
            </a:r>
            <a:r>
              <a:rPr lang="en-GB" sz="1200" b="0" i="1" u="none" strike="noStrike" baseline="0" dirty="0"/>
              <a:t>p </a:t>
            </a:r>
            <a:r>
              <a:rPr lang="en-GB" sz="1200" b="0" i="0" u="none" strike="noStrike" baseline="0" dirty="0"/>
              <a:t>&lt; 0.05 for difference between the two groups. **: </a:t>
            </a:r>
            <a:r>
              <a:rPr lang="en-GB" sz="1200" b="0" i="1" u="none" strike="noStrike" baseline="0" dirty="0"/>
              <a:t>p </a:t>
            </a:r>
            <a:r>
              <a:rPr lang="en-GB" sz="1200" b="0" i="0" u="none" strike="noStrike" baseline="0" dirty="0"/>
              <a:t>&lt; 0.001 for difference between the two groups. </a:t>
            </a:r>
            <a:endParaRPr lang="en-GB" sz="1200" dirty="0"/>
          </a:p>
        </p:txBody>
      </p:sp>
      <p:sp>
        <p:nvSpPr>
          <p:cNvPr id="9" name="Rectangle 76">
            <a:extLst>
              <a:ext uri="{FF2B5EF4-FFF2-40B4-BE49-F238E27FC236}">
                <a16:creationId xmlns:a16="http://schemas.microsoft.com/office/drawing/2014/main" id="{2540F96C-E99F-4606-B71B-DB2A7D665276}"/>
              </a:ext>
            </a:extLst>
          </p:cNvPr>
          <p:cNvSpPr>
            <a:spLocks noChangeArrowheads="1"/>
          </p:cNvSpPr>
          <p:nvPr/>
        </p:nvSpPr>
        <p:spPr bwMode="auto">
          <a:xfrm rot="16200000">
            <a:off x="1774629" y="3104335"/>
            <a:ext cx="285975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GB" altLang="en-US" sz="1100" b="1" dirty="0">
                <a:solidFill>
                  <a:srgbClr val="000000"/>
                </a:solidFill>
                <a:latin typeface="+mn-lt"/>
                <a:ea typeface="MS PGothic" panose="020B0600070205080204" pitchFamily="34" charset="-128"/>
              </a:rPr>
              <a:t>Change from baseline in total AMS score</a:t>
            </a:r>
            <a:endParaRPr lang="en-GB" altLang="en-US" sz="1100" dirty="0">
              <a:latin typeface="+mn-lt"/>
              <a:ea typeface="MS PGothic" panose="020B0600070205080204" pitchFamily="34" charset="-128"/>
            </a:endParaRPr>
          </a:p>
        </p:txBody>
      </p:sp>
      <p:pic>
        <p:nvPicPr>
          <p:cNvPr id="11" name="Picture 10">
            <a:extLst>
              <a:ext uri="{FF2B5EF4-FFF2-40B4-BE49-F238E27FC236}">
                <a16:creationId xmlns:a16="http://schemas.microsoft.com/office/drawing/2014/main" id="{99D4E746-CC70-4B49-971E-5C47A2CE52BA}"/>
              </a:ext>
            </a:extLst>
          </p:cNvPr>
          <p:cNvPicPr>
            <a:picLocks noChangeAspect="1"/>
          </p:cNvPicPr>
          <p:nvPr/>
        </p:nvPicPr>
        <p:blipFill>
          <a:blip r:embed="rId2"/>
          <a:stretch>
            <a:fillRect/>
          </a:stretch>
        </p:blipFill>
        <p:spPr>
          <a:xfrm>
            <a:off x="3419907" y="1479236"/>
            <a:ext cx="4562475" cy="3419475"/>
          </a:xfrm>
          <a:prstGeom prst="rect">
            <a:avLst/>
          </a:prstGeom>
        </p:spPr>
      </p:pic>
    </p:spTree>
    <p:extLst>
      <p:ext uri="{BB962C8B-B14F-4D97-AF65-F5344CB8AC3E}">
        <p14:creationId xmlns:p14="http://schemas.microsoft.com/office/powerpoint/2010/main" val="1628647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380590-602D-4EC4-8895-4DF15C680B56}"/>
              </a:ext>
            </a:extLst>
          </p:cNvPr>
          <p:cNvSpPr txBox="1"/>
          <p:nvPr/>
        </p:nvSpPr>
        <p:spPr>
          <a:xfrm>
            <a:off x="590402" y="5069497"/>
            <a:ext cx="10417900" cy="584775"/>
          </a:xfrm>
          <a:prstGeom prst="rect">
            <a:avLst/>
          </a:prstGeom>
          <a:noFill/>
        </p:spPr>
        <p:txBody>
          <a:bodyPr wrap="square">
            <a:spAutoFit/>
          </a:bodyPr>
          <a:lstStyle/>
          <a:p>
            <a:pPr algn="ctr"/>
            <a:r>
              <a:rPr lang="en-GB" altLang="en-US" sz="1600" dirty="0" err="1">
                <a:solidFill>
                  <a:schemeClr val="accent5"/>
                </a:solidFill>
              </a:rPr>
              <a:t>AndroGel</a:t>
            </a:r>
            <a:r>
              <a:rPr lang="en-GB" altLang="en-US" sz="1600" baseline="30000" dirty="0">
                <a:solidFill>
                  <a:schemeClr val="accent5"/>
                </a:solidFill>
              </a:rPr>
              <a:t>®</a:t>
            </a:r>
            <a:r>
              <a:rPr lang="en-GB" altLang="en-US" sz="1600" dirty="0">
                <a:solidFill>
                  <a:schemeClr val="accent5"/>
                </a:solidFill>
              </a:rPr>
              <a:t> 1% therapy was associated with significantly greater decreases in the mean AMS psychological subscale score (p=0.049), and sexual subscale score (p&lt;0.001)</a:t>
            </a:r>
            <a:endParaRPr lang="en-GB" sz="1600" dirty="0">
              <a:solidFill>
                <a:schemeClr val="accent5"/>
              </a:solidFill>
            </a:endParaRPr>
          </a:p>
        </p:txBody>
      </p:sp>
      <p:sp>
        <p:nvSpPr>
          <p:cNvPr id="4" name="Rectangle 2">
            <a:extLst>
              <a:ext uri="{FF2B5EF4-FFF2-40B4-BE49-F238E27FC236}">
                <a16:creationId xmlns:a16="http://schemas.microsoft.com/office/drawing/2014/main" id="{27CA469E-644C-4CF8-85FE-68013EE54CF0}"/>
              </a:ext>
            </a:extLst>
          </p:cNvPr>
          <p:cNvSpPr txBox="1">
            <a:spLocks noChangeArrowheads="1"/>
          </p:cNvSpPr>
          <p:nvPr/>
        </p:nvSpPr>
        <p:spPr>
          <a:xfrm>
            <a:off x="196272" y="223046"/>
            <a:ext cx="11347157" cy="709613"/>
          </a:xfrm>
          <a:prstGeom prst="rect">
            <a:avLst/>
          </a:prstGeom>
        </p:spPr>
        <p:txBody>
          <a:bodyPr vert="horz" lIns="93335" tIns="46674" rIns="93335" bIns="46674"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3200" b="1" dirty="0"/>
              <a:t>Improvements in Health-Related Quality of Life (AMS) </a:t>
            </a:r>
          </a:p>
        </p:txBody>
      </p:sp>
      <p:sp>
        <p:nvSpPr>
          <p:cNvPr id="9" name="Text Box 3">
            <a:extLst>
              <a:ext uri="{FF2B5EF4-FFF2-40B4-BE49-F238E27FC236}">
                <a16:creationId xmlns:a16="http://schemas.microsoft.com/office/drawing/2014/main" id="{10F03A5C-EED1-41D8-B93A-A7F6E9EC615A}"/>
              </a:ext>
            </a:extLst>
          </p:cNvPr>
          <p:cNvSpPr txBox="1">
            <a:spLocks noChangeArrowheads="1"/>
          </p:cNvSpPr>
          <p:nvPr/>
        </p:nvSpPr>
        <p:spPr bwMode="auto">
          <a:xfrm>
            <a:off x="8135651" y="1188338"/>
            <a:ext cx="14112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tabLst>
                <a:tab pos="1563688" algn="ctr"/>
                <a:tab pos="4703763" algn="ctr"/>
              </a:tabLst>
              <a:defRPr>
                <a:solidFill>
                  <a:schemeClr val="tx1"/>
                </a:solidFill>
                <a:latin typeface="Verdana" panose="020B0604030504040204" pitchFamily="34" charset="0"/>
              </a:defRPr>
            </a:lvl1pPr>
            <a:lvl2pPr marL="742950" indent="-285750" eaLnBrk="0" hangingPunct="0">
              <a:tabLst>
                <a:tab pos="1563688" algn="ctr"/>
                <a:tab pos="4703763" algn="ctr"/>
              </a:tabLst>
              <a:defRPr>
                <a:solidFill>
                  <a:schemeClr val="tx1"/>
                </a:solidFill>
                <a:latin typeface="Verdana" panose="020B0604030504040204" pitchFamily="34" charset="0"/>
              </a:defRPr>
            </a:lvl2pPr>
            <a:lvl3pPr marL="1143000" indent="-228600" eaLnBrk="0" hangingPunct="0">
              <a:tabLst>
                <a:tab pos="1563688" algn="ctr"/>
                <a:tab pos="4703763" algn="ctr"/>
              </a:tabLst>
              <a:defRPr>
                <a:solidFill>
                  <a:schemeClr val="tx1"/>
                </a:solidFill>
                <a:latin typeface="Verdana" panose="020B0604030504040204" pitchFamily="34" charset="0"/>
              </a:defRPr>
            </a:lvl3pPr>
            <a:lvl4pPr marL="1600200" indent="-228600" eaLnBrk="0" hangingPunct="0">
              <a:tabLst>
                <a:tab pos="1563688" algn="ctr"/>
                <a:tab pos="4703763" algn="ctr"/>
              </a:tabLst>
              <a:defRPr>
                <a:solidFill>
                  <a:schemeClr val="tx1"/>
                </a:solidFill>
                <a:latin typeface="Verdana" panose="020B0604030504040204" pitchFamily="34" charset="0"/>
              </a:defRPr>
            </a:lvl4pPr>
            <a:lvl5pPr marL="2057400" indent="-228600" eaLnBrk="0" hangingPunct="0">
              <a:tabLst>
                <a:tab pos="1563688" algn="ctr"/>
                <a:tab pos="4703763" algn="ctr"/>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9pPr>
          </a:lstStyle>
          <a:p>
            <a:r>
              <a:rPr lang="en-GB" altLang="en-US" sz="1400" b="1" dirty="0">
                <a:solidFill>
                  <a:schemeClr val="accent5"/>
                </a:solidFill>
                <a:latin typeface="+mn-lt"/>
                <a:ea typeface="MS PGothic" panose="020B0600070205080204" pitchFamily="34" charset="-128"/>
              </a:rPr>
              <a:t>SEXUAL SCORE</a:t>
            </a:r>
          </a:p>
        </p:txBody>
      </p:sp>
      <p:sp>
        <p:nvSpPr>
          <p:cNvPr id="10" name="Text Box 3">
            <a:extLst>
              <a:ext uri="{FF2B5EF4-FFF2-40B4-BE49-F238E27FC236}">
                <a16:creationId xmlns:a16="http://schemas.microsoft.com/office/drawing/2014/main" id="{5D8FCC2C-FF92-4FC0-B872-E3B3B2248BC8}"/>
              </a:ext>
            </a:extLst>
          </p:cNvPr>
          <p:cNvSpPr txBox="1">
            <a:spLocks noChangeArrowheads="1"/>
          </p:cNvSpPr>
          <p:nvPr/>
        </p:nvSpPr>
        <p:spPr bwMode="auto">
          <a:xfrm>
            <a:off x="2528283" y="1203728"/>
            <a:ext cx="22188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tabLst>
                <a:tab pos="1563688" algn="ctr"/>
                <a:tab pos="4703763" algn="ctr"/>
              </a:tabLst>
              <a:defRPr>
                <a:solidFill>
                  <a:schemeClr val="tx1"/>
                </a:solidFill>
                <a:latin typeface="Verdana" panose="020B0604030504040204" pitchFamily="34" charset="0"/>
              </a:defRPr>
            </a:lvl1pPr>
            <a:lvl2pPr marL="742950" indent="-285750" eaLnBrk="0" hangingPunct="0">
              <a:tabLst>
                <a:tab pos="1563688" algn="ctr"/>
                <a:tab pos="4703763" algn="ctr"/>
              </a:tabLst>
              <a:defRPr>
                <a:solidFill>
                  <a:schemeClr val="tx1"/>
                </a:solidFill>
                <a:latin typeface="Verdana" panose="020B0604030504040204" pitchFamily="34" charset="0"/>
              </a:defRPr>
            </a:lvl2pPr>
            <a:lvl3pPr marL="1143000" indent="-228600" eaLnBrk="0" hangingPunct="0">
              <a:tabLst>
                <a:tab pos="1563688" algn="ctr"/>
                <a:tab pos="4703763" algn="ctr"/>
              </a:tabLst>
              <a:defRPr>
                <a:solidFill>
                  <a:schemeClr val="tx1"/>
                </a:solidFill>
                <a:latin typeface="Verdana" panose="020B0604030504040204" pitchFamily="34" charset="0"/>
              </a:defRPr>
            </a:lvl3pPr>
            <a:lvl4pPr marL="1600200" indent="-228600" eaLnBrk="0" hangingPunct="0">
              <a:tabLst>
                <a:tab pos="1563688" algn="ctr"/>
                <a:tab pos="4703763" algn="ctr"/>
              </a:tabLst>
              <a:defRPr>
                <a:solidFill>
                  <a:schemeClr val="tx1"/>
                </a:solidFill>
                <a:latin typeface="Verdana" panose="020B0604030504040204" pitchFamily="34" charset="0"/>
              </a:defRPr>
            </a:lvl4pPr>
            <a:lvl5pPr marL="2057400" indent="-228600" eaLnBrk="0" hangingPunct="0">
              <a:tabLst>
                <a:tab pos="1563688" algn="ctr"/>
                <a:tab pos="4703763" algn="ctr"/>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9pPr>
          </a:lstStyle>
          <a:p>
            <a:r>
              <a:rPr lang="en-GB" altLang="en-US" sz="1400" b="1" dirty="0">
                <a:solidFill>
                  <a:schemeClr val="accent5"/>
                </a:solidFill>
                <a:latin typeface="+mn-lt"/>
                <a:ea typeface="MS PGothic" panose="020B0600070205080204" pitchFamily="34" charset="-128"/>
              </a:rPr>
              <a:t>PSYCHOLOGICAL SCORE</a:t>
            </a:r>
          </a:p>
        </p:txBody>
      </p:sp>
      <p:sp>
        <p:nvSpPr>
          <p:cNvPr id="11" name="TextBox 10">
            <a:extLst>
              <a:ext uri="{FF2B5EF4-FFF2-40B4-BE49-F238E27FC236}">
                <a16:creationId xmlns:a16="http://schemas.microsoft.com/office/drawing/2014/main" id="{0E79E580-B4F5-44CC-999D-F9EABF7A0438}"/>
              </a:ext>
            </a:extLst>
          </p:cNvPr>
          <p:cNvSpPr txBox="1"/>
          <p:nvPr/>
        </p:nvSpPr>
        <p:spPr>
          <a:xfrm>
            <a:off x="1394979" y="5817704"/>
            <a:ext cx="9982195" cy="461665"/>
          </a:xfrm>
          <a:prstGeom prst="rect">
            <a:avLst/>
          </a:prstGeom>
          <a:noFill/>
        </p:spPr>
        <p:txBody>
          <a:bodyPr wrap="square">
            <a:spAutoFit/>
          </a:bodyPr>
          <a:lstStyle/>
          <a:p>
            <a:pPr algn="l"/>
            <a:r>
              <a:rPr lang="en-GB" sz="1200" b="0" i="0" u="none" strike="noStrike" baseline="0" dirty="0"/>
              <a:t>Changes in outcomes during the trial according to treatment status. Error bars represent standard error (SE). *: </a:t>
            </a:r>
            <a:r>
              <a:rPr lang="en-GB" sz="1200" b="0" i="1" u="none" strike="noStrike" baseline="0" dirty="0"/>
              <a:t>p </a:t>
            </a:r>
            <a:r>
              <a:rPr lang="en-GB" sz="1200" b="0" i="0" u="none" strike="noStrike" baseline="0" dirty="0"/>
              <a:t>&lt; 0.05 for difference between the two groups. **: </a:t>
            </a:r>
            <a:r>
              <a:rPr lang="en-GB" sz="1200" b="0" i="1" u="none" strike="noStrike" baseline="0" dirty="0"/>
              <a:t>p </a:t>
            </a:r>
            <a:r>
              <a:rPr lang="en-GB" sz="1200" b="0" i="0" u="none" strike="noStrike" baseline="0" dirty="0"/>
              <a:t>&lt; 0.001 for difference between the two groups. </a:t>
            </a:r>
            <a:endParaRPr lang="en-GB" sz="1200" dirty="0"/>
          </a:p>
        </p:txBody>
      </p:sp>
      <p:sp>
        <p:nvSpPr>
          <p:cNvPr id="12" name="Rectangle 76">
            <a:extLst>
              <a:ext uri="{FF2B5EF4-FFF2-40B4-BE49-F238E27FC236}">
                <a16:creationId xmlns:a16="http://schemas.microsoft.com/office/drawing/2014/main" id="{5CDE0F4A-AB04-45F5-9465-1950E942D838}"/>
              </a:ext>
            </a:extLst>
          </p:cNvPr>
          <p:cNvSpPr>
            <a:spLocks noChangeArrowheads="1"/>
          </p:cNvSpPr>
          <p:nvPr/>
        </p:nvSpPr>
        <p:spPr bwMode="auto">
          <a:xfrm rot="16200000">
            <a:off x="-703960" y="3104336"/>
            <a:ext cx="341119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GB" altLang="en-US" sz="1100" b="1" dirty="0">
                <a:solidFill>
                  <a:srgbClr val="000000"/>
                </a:solidFill>
                <a:latin typeface="+mn-lt"/>
                <a:ea typeface="MS PGothic" panose="020B0600070205080204" pitchFamily="34" charset="-128"/>
              </a:rPr>
              <a:t>Change from baseline in psychological subscale</a:t>
            </a:r>
            <a:endParaRPr lang="en-GB" altLang="en-US" sz="1100" dirty="0">
              <a:latin typeface="+mn-lt"/>
              <a:ea typeface="MS PGothic" panose="020B0600070205080204" pitchFamily="34" charset="-128"/>
            </a:endParaRPr>
          </a:p>
        </p:txBody>
      </p:sp>
      <p:sp>
        <p:nvSpPr>
          <p:cNvPr id="13" name="Rectangle 76">
            <a:extLst>
              <a:ext uri="{FF2B5EF4-FFF2-40B4-BE49-F238E27FC236}">
                <a16:creationId xmlns:a16="http://schemas.microsoft.com/office/drawing/2014/main" id="{3D57DF69-151A-49FD-AE41-08FF726A25F6}"/>
              </a:ext>
            </a:extLst>
          </p:cNvPr>
          <p:cNvSpPr>
            <a:spLocks noChangeArrowheads="1"/>
          </p:cNvSpPr>
          <p:nvPr/>
        </p:nvSpPr>
        <p:spPr bwMode="auto">
          <a:xfrm rot="16200000">
            <a:off x="4854727" y="3070377"/>
            <a:ext cx="289342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GB" altLang="en-US" sz="1100" b="1" dirty="0">
                <a:solidFill>
                  <a:srgbClr val="000000"/>
                </a:solidFill>
                <a:latin typeface="+mn-lt"/>
                <a:ea typeface="MS PGothic" panose="020B0600070205080204" pitchFamily="34" charset="-128"/>
              </a:rPr>
              <a:t>Change from baseline in sexual subscale</a:t>
            </a:r>
            <a:endParaRPr lang="en-GB" altLang="en-US" sz="1100" dirty="0">
              <a:latin typeface="+mn-lt"/>
              <a:ea typeface="MS PGothic" panose="020B0600070205080204" pitchFamily="34" charset="-128"/>
            </a:endParaRPr>
          </a:p>
        </p:txBody>
      </p:sp>
      <p:pic>
        <p:nvPicPr>
          <p:cNvPr id="15" name="Picture 14">
            <a:extLst>
              <a:ext uri="{FF2B5EF4-FFF2-40B4-BE49-F238E27FC236}">
                <a16:creationId xmlns:a16="http://schemas.microsoft.com/office/drawing/2014/main" id="{037EA5AC-7A57-491B-A018-0A8C397507E5}"/>
              </a:ext>
            </a:extLst>
          </p:cNvPr>
          <p:cNvPicPr>
            <a:picLocks noChangeAspect="1"/>
          </p:cNvPicPr>
          <p:nvPr/>
        </p:nvPicPr>
        <p:blipFill>
          <a:blip r:embed="rId2"/>
          <a:stretch>
            <a:fillRect/>
          </a:stretch>
        </p:blipFill>
        <p:spPr>
          <a:xfrm>
            <a:off x="1121785" y="1483379"/>
            <a:ext cx="4524375" cy="3371850"/>
          </a:xfrm>
          <a:prstGeom prst="rect">
            <a:avLst/>
          </a:prstGeom>
        </p:spPr>
      </p:pic>
      <p:pic>
        <p:nvPicPr>
          <p:cNvPr id="17" name="Picture 16">
            <a:extLst>
              <a:ext uri="{FF2B5EF4-FFF2-40B4-BE49-F238E27FC236}">
                <a16:creationId xmlns:a16="http://schemas.microsoft.com/office/drawing/2014/main" id="{492AE3BE-07CB-495C-9BF2-ABDD53EBEA9E}"/>
              </a:ext>
            </a:extLst>
          </p:cNvPr>
          <p:cNvPicPr>
            <a:picLocks noChangeAspect="1"/>
          </p:cNvPicPr>
          <p:nvPr/>
        </p:nvPicPr>
        <p:blipFill>
          <a:blip r:embed="rId3"/>
          <a:stretch>
            <a:fillRect/>
          </a:stretch>
        </p:blipFill>
        <p:spPr>
          <a:xfrm>
            <a:off x="6386076" y="1483379"/>
            <a:ext cx="4591050" cy="3343275"/>
          </a:xfrm>
          <a:prstGeom prst="rect">
            <a:avLst/>
          </a:prstGeom>
        </p:spPr>
      </p:pic>
    </p:spTree>
    <p:extLst>
      <p:ext uri="{BB962C8B-B14F-4D97-AF65-F5344CB8AC3E}">
        <p14:creationId xmlns:p14="http://schemas.microsoft.com/office/powerpoint/2010/main" val="3416353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BE0A9D-8848-49FC-A7A3-C85CEB8DF9E2}"/>
              </a:ext>
            </a:extLst>
          </p:cNvPr>
          <p:cNvSpPr txBox="1"/>
          <p:nvPr/>
        </p:nvSpPr>
        <p:spPr>
          <a:xfrm>
            <a:off x="612050" y="4955417"/>
            <a:ext cx="10515600" cy="646331"/>
          </a:xfrm>
          <a:prstGeom prst="rect">
            <a:avLst/>
          </a:prstGeom>
          <a:noFill/>
        </p:spPr>
        <p:txBody>
          <a:bodyPr wrap="square">
            <a:spAutoFit/>
          </a:bodyPr>
          <a:lstStyle/>
          <a:p>
            <a:pPr algn="ctr"/>
            <a:r>
              <a:rPr lang="en-GB" altLang="en-US" dirty="0" err="1">
                <a:solidFill>
                  <a:schemeClr val="accent5"/>
                </a:solidFill>
              </a:rPr>
              <a:t>AndroGel</a:t>
            </a:r>
            <a:r>
              <a:rPr lang="en-GB" altLang="en-US" baseline="30000" dirty="0">
                <a:solidFill>
                  <a:schemeClr val="accent5"/>
                </a:solidFill>
              </a:rPr>
              <a:t>®</a:t>
            </a:r>
            <a:r>
              <a:rPr lang="en-GB" altLang="en-US" dirty="0">
                <a:solidFill>
                  <a:schemeClr val="accent5"/>
                </a:solidFill>
              </a:rPr>
              <a:t> 1% therapy was associated with a decrease that approached statistical significance for the somatic subscale score (p=0.053)</a:t>
            </a:r>
            <a:endParaRPr lang="en-GB" dirty="0">
              <a:solidFill>
                <a:schemeClr val="accent5"/>
              </a:solidFill>
            </a:endParaRPr>
          </a:p>
        </p:txBody>
      </p:sp>
      <p:sp>
        <p:nvSpPr>
          <p:cNvPr id="4" name="Rectangle 2">
            <a:extLst>
              <a:ext uri="{FF2B5EF4-FFF2-40B4-BE49-F238E27FC236}">
                <a16:creationId xmlns:a16="http://schemas.microsoft.com/office/drawing/2014/main" id="{CE3C1F96-5403-4FF3-A5C6-92690391C7D1}"/>
              </a:ext>
            </a:extLst>
          </p:cNvPr>
          <p:cNvSpPr txBox="1">
            <a:spLocks noChangeArrowheads="1"/>
          </p:cNvSpPr>
          <p:nvPr/>
        </p:nvSpPr>
        <p:spPr>
          <a:xfrm>
            <a:off x="196272" y="223046"/>
            <a:ext cx="11347157" cy="709613"/>
          </a:xfrm>
          <a:prstGeom prst="rect">
            <a:avLst/>
          </a:prstGeom>
        </p:spPr>
        <p:txBody>
          <a:bodyPr vert="horz" lIns="93335" tIns="46674" rIns="93335" bIns="46674"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3200" b="1" dirty="0"/>
              <a:t>Improvements in Health-Related Quality of Life (AMS) </a:t>
            </a:r>
          </a:p>
        </p:txBody>
      </p:sp>
      <p:sp>
        <p:nvSpPr>
          <p:cNvPr id="7" name="Text Box 3">
            <a:extLst>
              <a:ext uri="{FF2B5EF4-FFF2-40B4-BE49-F238E27FC236}">
                <a16:creationId xmlns:a16="http://schemas.microsoft.com/office/drawing/2014/main" id="{C47A2636-D214-41BB-9C38-E0A4FF499DBF}"/>
              </a:ext>
            </a:extLst>
          </p:cNvPr>
          <p:cNvSpPr txBox="1">
            <a:spLocks noChangeArrowheads="1"/>
          </p:cNvSpPr>
          <p:nvPr/>
        </p:nvSpPr>
        <p:spPr bwMode="auto">
          <a:xfrm>
            <a:off x="5086302" y="1206274"/>
            <a:ext cx="15670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tabLst>
                <a:tab pos="1563688" algn="ctr"/>
                <a:tab pos="4703763" algn="ctr"/>
              </a:tabLst>
              <a:defRPr>
                <a:solidFill>
                  <a:schemeClr val="tx1"/>
                </a:solidFill>
                <a:latin typeface="Verdana" panose="020B0604030504040204" pitchFamily="34" charset="0"/>
              </a:defRPr>
            </a:lvl1pPr>
            <a:lvl2pPr marL="742950" indent="-285750" eaLnBrk="0" hangingPunct="0">
              <a:tabLst>
                <a:tab pos="1563688" algn="ctr"/>
                <a:tab pos="4703763" algn="ctr"/>
              </a:tabLst>
              <a:defRPr>
                <a:solidFill>
                  <a:schemeClr val="tx1"/>
                </a:solidFill>
                <a:latin typeface="Verdana" panose="020B0604030504040204" pitchFamily="34" charset="0"/>
              </a:defRPr>
            </a:lvl2pPr>
            <a:lvl3pPr marL="1143000" indent="-228600" eaLnBrk="0" hangingPunct="0">
              <a:tabLst>
                <a:tab pos="1563688" algn="ctr"/>
                <a:tab pos="4703763" algn="ctr"/>
              </a:tabLst>
              <a:defRPr>
                <a:solidFill>
                  <a:schemeClr val="tx1"/>
                </a:solidFill>
                <a:latin typeface="Verdana" panose="020B0604030504040204" pitchFamily="34" charset="0"/>
              </a:defRPr>
            </a:lvl3pPr>
            <a:lvl4pPr marL="1600200" indent="-228600" eaLnBrk="0" hangingPunct="0">
              <a:tabLst>
                <a:tab pos="1563688" algn="ctr"/>
                <a:tab pos="4703763" algn="ctr"/>
              </a:tabLst>
              <a:defRPr>
                <a:solidFill>
                  <a:schemeClr val="tx1"/>
                </a:solidFill>
                <a:latin typeface="Verdana" panose="020B0604030504040204" pitchFamily="34" charset="0"/>
              </a:defRPr>
            </a:lvl4pPr>
            <a:lvl5pPr marL="2057400" indent="-228600" eaLnBrk="0" hangingPunct="0">
              <a:tabLst>
                <a:tab pos="1563688" algn="ctr"/>
                <a:tab pos="4703763" algn="ctr"/>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1563688" algn="ctr"/>
                <a:tab pos="4703763" algn="ctr"/>
              </a:tabLst>
              <a:defRPr>
                <a:solidFill>
                  <a:schemeClr val="tx1"/>
                </a:solidFill>
                <a:latin typeface="Verdana" panose="020B0604030504040204" pitchFamily="34" charset="0"/>
              </a:defRPr>
            </a:lvl9pPr>
          </a:lstStyle>
          <a:p>
            <a:r>
              <a:rPr lang="en-GB" altLang="en-US" sz="1400" b="1" dirty="0">
                <a:solidFill>
                  <a:schemeClr val="accent5"/>
                </a:solidFill>
                <a:latin typeface="+mn-lt"/>
                <a:ea typeface="MS PGothic" panose="020B0600070205080204" pitchFamily="34" charset="-128"/>
              </a:rPr>
              <a:t>SOMATIC SCORE</a:t>
            </a:r>
          </a:p>
        </p:txBody>
      </p:sp>
      <p:sp>
        <p:nvSpPr>
          <p:cNvPr id="9" name="TextBox 8">
            <a:extLst>
              <a:ext uri="{FF2B5EF4-FFF2-40B4-BE49-F238E27FC236}">
                <a16:creationId xmlns:a16="http://schemas.microsoft.com/office/drawing/2014/main" id="{5F6EE734-8493-475C-BA2D-883DE92BC7F7}"/>
              </a:ext>
            </a:extLst>
          </p:cNvPr>
          <p:cNvSpPr txBox="1"/>
          <p:nvPr/>
        </p:nvSpPr>
        <p:spPr>
          <a:xfrm>
            <a:off x="1436542" y="5861520"/>
            <a:ext cx="9982195" cy="461665"/>
          </a:xfrm>
          <a:prstGeom prst="rect">
            <a:avLst/>
          </a:prstGeom>
          <a:noFill/>
        </p:spPr>
        <p:txBody>
          <a:bodyPr wrap="square">
            <a:spAutoFit/>
          </a:bodyPr>
          <a:lstStyle/>
          <a:p>
            <a:pPr algn="l"/>
            <a:r>
              <a:rPr lang="en-GB" sz="1200" b="0" i="0" u="none" strike="noStrike" baseline="0" dirty="0"/>
              <a:t>Changes in outcomes during the trial according to treatment status. Error bars represent standard error (SE). *: </a:t>
            </a:r>
            <a:r>
              <a:rPr lang="en-GB" sz="1200" b="0" i="1" u="none" strike="noStrike" baseline="0" dirty="0"/>
              <a:t>p </a:t>
            </a:r>
            <a:r>
              <a:rPr lang="en-GB" sz="1200" b="0" i="0" u="none" strike="noStrike" baseline="0" dirty="0"/>
              <a:t>&lt; 0.05 for difference between the two groups. **: </a:t>
            </a:r>
            <a:r>
              <a:rPr lang="en-GB" sz="1200" b="0" i="1" u="none" strike="noStrike" baseline="0" dirty="0"/>
              <a:t>p </a:t>
            </a:r>
            <a:r>
              <a:rPr lang="en-GB" sz="1200" b="0" i="0" u="none" strike="noStrike" baseline="0" dirty="0"/>
              <a:t>&lt; 0.001 for difference between the two groups. </a:t>
            </a:r>
            <a:endParaRPr lang="en-GB" sz="1200" dirty="0"/>
          </a:p>
        </p:txBody>
      </p:sp>
      <p:sp>
        <p:nvSpPr>
          <p:cNvPr id="10" name="Rectangle 76">
            <a:extLst>
              <a:ext uri="{FF2B5EF4-FFF2-40B4-BE49-F238E27FC236}">
                <a16:creationId xmlns:a16="http://schemas.microsoft.com/office/drawing/2014/main" id="{5B20FC80-CF09-469B-86A5-CB8FE1932F27}"/>
              </a:ext>
            </a:extLst>
          </p:cNvPr>
          <p:cNvSpPr>
            <a:spLocks noChangeArrowheads="1"/>
          </p:cNvSpPr>
          <p:nvPr/>
        </p:nvSpPr>
        <p:spPr bwMode="auto">
          <a:xfrm rot="16200000">
            <a:off x="1903521" y="3106057"/>
            <a:ext cx="302166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GB" altLang="en-US" sz="1100" b="1" dirty="0">
                <a:solidFill>
                  <a:srgbClr val="000000"/>
                </a:solidFill>
                <a:latin typeface="+mn-lt"/>
                <a:ea typeface="MS PGothic" panose="020B0600070205080204" pitchFamily="34" charset="-128"/>
              </a:rPr>
              <a:t>Change from baseline in somatic subscale</a:t>
            </a:r>
            <a:endParaRPr lang="en-GB" altLang="en-US" sz="1100" dirty="0">
              <a:latin typeface="+mn-lt"/>
              <a:ea typeface="MS PGothic" panose="020B0600070205080204" pitchFamily="34" charset="-128"/>
            </a:endParaRPr>
          </a:p>
        </p:txBody>
      </p:sp>
      <p:pic>
        <p:nvPicPr>
          <p:cNvPr id="12" name="Picture 11">
            <a:extLst>
              <a:ext uri="{FF2B5EF4-FFF2-40B4-BE49-F238E27FC236}">
                <a16:creationId xmlns:a16="http://schemas.microsoft.com/office/drawing/2014/main" id="{F1F47993-3A8E-473E-960A-357B72BB8A75}"/>
              </a:ext>
            </a:extLst>
          </p:cNvPr>
          <p:cNvPicPr>
            <a:picLocks noChangeAspect="1"/>
          </p:cNvPicPr>
          <p:nvPr/>
        </p:nvPicPr>
        <p:blipFill>
          <a:blip r:embed="rId2"/>
          <a:stretch>
            <a:fillRect/>
          </a:stretch>
        </p:blipFill>
        <p:spPr>
          <a:xfrm>
            <a:off x="3583850" y="1510840"/>
            <a:ext cx="4572000" cy="3381375"/>
          </a:xfrm>
          <a:prstGeom prst="rect">
            <a:avLst/>
          </a:prstGeom>
        </p:spPr>
      </p:pic>
    </p:spTree>
    <p:extLst>
      <p:ext uri="{BB962C8B-B14F-4D97-AF65-F5344CB8AC3E}">
        <p14:creationId xmlns:p14="http://schemas.microsoft.com/office/powerpoint/2010/main" val="1356739762"/>
      </p:ext>
    </p:extLst>
  </p:cSld>
  <p:clrMapOvr>
    <a:masterClrMapping/>
  </p:clrMapOvr>
</p:sld>
</file>

<file path=ppt/theme/theme1.xml><?xml version="1.0" encoding="utf-8"?>
<a:theme xmlns:a="http://schemas.openxmlformats.org/drawingml/2006/main" name="Office Theme">
  <a:themeElements>
    <a:clrScheme name="Besins MA Hub">
      <a:dk1>
        <a:srgbClr val="006EAB"/>
      </a:dk1>
      <a:lt1>
        <a:sysClr val="window" lastClr="FFFFFF"/>
      </a:lt1>
      <a:dk2>
        <a:srgbClr val="58595B"/>
      </a:dk2>
      <a:lt2>
        <a:srgbClr val="E7E6E6"/>
      </a:lt2>
      <a:accent1>
        <a:srgbClr val="1272AE"/>
      </a:accent1>
      <a:accent2>
        <a:srgbClr val="00A8E1"/>
      </a:accent2>
      <a:accent3>
        <a:srgbClr val="95D600"/>
      </a:accent3>
      <a:accent4>
        <a:srgbClr val="F0C846"/>
      </a:accent4>
      <a:accent5>
        <a:srgbClr val="000000"/>
      </a:accent5>
      <a:accent6>
        <a:srgbClr val="CCDCE2"/>
      </a:accent6>
      <a:hlink>
        <a:srgbClr val="006EAB"/>
      </a:hlink>
      <a:folHlink>
        <a:srgbClr val="00A8E1"/>
      </a:folHlink>
    </a:clrScheme>
    <a:fontScheme name="Custom 2">
      <a:majorFont>
        <a:latin typeface="Poppins Medium"/>
        <a:ea typeface=""/>
        <a:cs typeface=""/>
      </a:majorFont>
      <a:minorFont>
        <a:latin typeface="Poppi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sins_tmp.potx" id="{58CFAB49-F3C1-4BE9-BA6C-4FFE0344BB85}" vid="{711EA1BB-B068-4CB0-AFBC-DEF8CF7720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5C31388130E845B306F08280035E70" ma:contentTypeVersion="10" ma:contentTypeDescription="Create a new document." ma:contentTypeScope="" ma:versionID="7e7cc3e53a1c6c13768d61cee4c666df">
  <xsd:schema xmlns:xsd="http://www.w3.org/2001/XMLSchema" xmlns:xs="http://www.w3.org/2001/XMLSchema" xmlns:p="http://schemas.microsoft.com/office/2006/metadata/properties" xmlns:ns2="2bd39ed4-040d-4575-9ecd-51b09e17f4f6" targetNamespace="http://schemas.microsoft.com/office/2006/metadata/properties" ma:root="true" ma:fieldsID="e59c39555b5737b5f5563e59e9207369" ns2:_="">
    <xsd:import namespace="2bd39ed4-040d-4575-9ecd-51b09e17f4f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d39ed4-040d-4575-9ecd-51b09e17f4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8708680-E358-4C1A-8657-16523CC7DC01}"/>
</file>

<file path=customXml/itemProps2.xml><?xml version="1.0" encoding="utf-8"?>
<ds:datastoreItem xmlns:ds="http://schemas.openxmlformats.org/officeDocument/2006/customXml" ds:itemID="{E54C792D-741F-4A70-8335-C966325D5004}"/>
</file>

<file path=customXml/itemProps3.xml><?xml version="1.0" encoding="utf-8"?>
<ds:datastoreItem xmlns:ds="http://schemas.openxmlformats.org/officeDocument/2006/customXml" ds:itemID="{9B213E7D-87B2-40D1-89C0-0E35C03A9A77}"/>
</file>

<file path=docProps/app.xml><?xml version="1.0" encoding="utf-8"?>
<Properties xmlns="http://schemas.openxmlformats.org/officeDocument/2006/extended-properties" xmlns:vt="http://schemas.openxmlformats.org/officeDocument/2006/docPropsVTypes">
  <Template/>
  <TotalTime>2156</TotalTime>
  <Words>1884</Words>
  <Application>Microsoft Office PowerPoint</Application>
  <PresentationFormat>Widescreen</PresentationFormat>
  <Paragraphs>166</Paragraphs>
  <Slides>14</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Poppins Medium</vt:lpstr>
      <vt:lpstr>Arial</vt:lpstr>
      <vt:lpstr>Poppins Light</vt:lpstr>
      <vt:lpstr>Wingdings</vt:lpstr>
      <vt:lpstr>Calibri</vt:lpstr>
      <vt:lpstr>Arial Narrow</vt:lpstr>
      <vt:lpstr>Verdana</vt:lpstr>
      <vt:lpstr>Office Theme</vt:lpstr>
      <vt:lpstr>Behre, HM et al   A randomized, double-blind, placebo-controlled trial of testosterone gel on body composition and health-related quality-of-life in men with hypogonadal to low-normal levels of serum testosterone and symptoms of androgen deficiency over 6 months with 12 months open-label follow-up (The PADAM Study)  The Aging Male, 2012; 15(4): 198–207  </vt:lpstr>
      <vt:lpstr>Aims &amp; Objectives</vt:lpstr>
      <vt:lpstr>PowerPoint Presentation</vt:lpstr>
      <vt:lpstr>Improvements in LBM independent of age &amp; baseline serum testosterone level</vt:lpstr>
      <vt:lpstr>Improvements in LBM independent of 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Safety Data – Mean PSA Levels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leslie beaumont</dc:creator>
  <cp:lastModifiedBy>richard jones</cp:lastModifiedBy>
  <cp:revision>73</cp:revision>
  <dcterms:created xsi:type="dcterms:W3CDTF">2020-12-03T13:24:11Z</dcterms:created>
  <dcterms:modified xsi:type="dcterms:W3CDTF">2021-03-24T11:26:48Z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0x010100915C31388130E845B306F08280035E70</vt:lpwstr>
  </property>
</Properties>
</file>