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483" r:id="rId3"/>
    <p:sldId id="380" r:id="rId4"/>
    <p:sldId id="382" r:id="rId5"/>
    <p:sldId id="381" r:id="rId6"/>
    <p:sldId id="298" r:id="rId7"/>
    <p:sldId id="484" r:id="rId8"/>
    <p:sldId id="38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 Light" panose="020B0604020202020204" charset="0"/>
      <p:regular r:id="rId15"/>
      <p:italic r:id="rId16"/>
    </p:embeddedFont>
    <p:embeddedFont>
      <p:font typeface="Poppins Medium" panose="020B0604020202020204" charset="0"/>
      <p:regular r:id="rId17"/>
      <p: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1199" autoAdjust="0"/>
  </p:normalViewPr>
  <p:slideViewPr>
    <p:cSldViewPr snapToGrid="0" showGuides="1">
      <p:cViewPr varScale="1">
        <p:scale>
          <a:sx n="92" d="100"/>
          <a:sy n="92" d="100"/>
        </p:scale>
        <p:origin x="12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9FB-C429-4B5D-8498-6EB76CCEE956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84888-CB99-4036-82FD-431DCF68B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5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E2D0D4D-2426-4DFA-8DC5-409225EDE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7F8EA1D-E1C0-4079-9A27-CF8288F3A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</a:rPr>
              <a:t>Materials and Methods</a:t>
            </a:r>
          </a:p>
          <a:p>
            <a:r>
              <a:rPr lang="en-US" altLang="fr-FR">
                <a:latin typeface="Arial" panose="020B0604020202020204" pitchFamily="34" charset="0"/>
              </a:rPr>
              <a:t>Subjects and Intervention</a:t>
            </a:r>
          </a:p>
          <a:p>
            <a:r>
              <a:rPr lang="en-US" altLang="fr-FR">
                <a:latin typeface="Arial" panose="020B0604020202020204" pitchFamily="34" charset="0"/>
              </a:rPr>
              <a:t>A total of 32 hypogonadal males with the MetS and newly</a:t>
            </a:r>
          </a:p>
          <a:p>
            <a:r>
              <a:rPr lang="en-US" altLang="fr-FR">
                <a:latin typeface="Arial" panose="020B0604020202020204" pitchFamily="34" charset="0"/>
              </a:rPr>
              <a:t>diagnosed T2D (fasting plasma glucose .7.0 at baseline and/or</a:t>
            </a:r>
          </a:p>
          <a:p>
            <a:r>
              <a:rPr lang="en-US" altLang="fr-FR">
                <a:latin typeface="Arial" panose="020B0604020202020204" pitchFamily="34" charset="0"/>
              </a:rPr>
              <a:t>.11.1 after a 2-hour, 75-g oral glucose tolerance test, and an</a:t>
            </a:r>
          </a:p>
          <a:p>
            <a:r>
              <a:rPr lang="en-US" altLang="fr-FR">
                <a:latin typeface="Arial" panose="020B0604020202020204" pitchFamily="34" charset="0"/>
              </a:rPr>
              <a:t>elevated level of HbA1c) were randomized to either supervised</a:t>
            </a:r>
          </a:p>
          <a:p>
            <a:r>
              <a:rPr lang="en-US" altLang="fr-FR">
                <a:latin typeface="Arial" panose="020B0604020202020204" pitchFamily="34" charset="0"/>
              </a:rPr>
              <a:t>diet and exercise (D&amp;E) alone or in combination with</a:t>
            </a:r>
          </a:p>
          <a:p>
            <a:r>
              <a:rPr lang="en-US" altLang="fr-FR">
                <a:latin typeface="Arial" panose="020B0604020202020204" pitchFamily="34" charset="0"/>
              </a:rPr>
              <a:t>testosterone gel (50 mg once daily; Testogel; Bayer Schering</a:t>
            </a:r>
          </a:p>
          <a:p>
            <a:r>
              <a:rPr lang="en-US" altLang="fr-FR">
                <a:latin typeface="Arial" panose="020B0604020202020204" pitchFamily="34" charset="0"/>
              </a:rPr>
              <a:t>Pharma AG, Berlin, Germany). The procedure of randomization</a:t>
            </a:r>
          </a:p>
          <a:p>
            <a:r>
              <a:rPr lang="en-US" altLang="fr-FR">
                <a:latin typeface="Arial" panose="020B0604020202020204" pitchFamily="34" charset="0"/>
              </a:rPr>
              <a:t>followed recommendations as described in Kenjo et al</a:t>
            </a:r>
          </a:p>
          <a:p>
            <a:r>
              <a:rPr lang="en-US" altLang="fr-FR">
                <a:latin typeface="Arial" panose="020B0604020202020204" pitchFamily="34" charset="0"/>
              </a:rPr>
              <a:t>(2000). The gel was provided by the personnel of the Business</a:t>
            </a:r>
          </a:p>
          <a:p>
            <a:r>
              <a:rPr lang="en-US" altLang="fr-FR">
                <a:latin typeface="Arial" panose="020B0604020202020204" pitchFamily="34" charset="0"/>
              </a:rPr>
              <a:t>Unit Primary Care, Men’s Healthcare, Scientific Affairs, Bayer</a:t>
            </a:r>
          </a:p>
          <a:p>
            <a:r>
              <a:rPr lang="en-US" altLang="fr-FR">
                <a:latin typeface="Arial" panose="020B0604020202020204" pitchFamily="34" charset="0"/>
              </a:rPr>
              <a:t>Schering Pharma AG, Berlin, Germany; hospital pharmacy not</a:t>
            </a:r>
          </a:p>
          <a:p>
            <a:r>
              <a:rPr lang="en-US" altLang="fr-FR">
                <a:latin typeface="Arial" panose="020B0604020202020204" pitchFamily="34" charset="0"/>
              </a:rPr>
              <a:t>involved in the study. The study design was single blind; that is,</a:t>
            </a:r>
          </a:p>
          <a:p>
            <a:r>
              <a:rPr lang="en-US" altLang="fr-FR">
                <a:latin typeface="Arial" panose="020B0604020202020204" pitchFamily="34" charset="0"/>
              </a:rPr>
              <a:t>study personnel were not aware of the treatment arm to which</a:t>
            </a:r>
          </a:p>
          <a:p>
            <a:r>
              <a:rPr lang="en-US" altLang="fr-FR">
                <a:latin typeface="Arial" panose="020B0604020202020204" pitchFamily="34" charset="0"/>
              </a:rPr>
              <a:t>participants were randomized, and participants were instructed</a:t>
            </a:r>
          </a:p>
          <a:p>
            <a:r>
              <a:rPr lang="en-US" altLang="fr-FR">
                <a:latin typeface="Arial" panose="020B0604020202020204" pitchFamily="34" charset="0"/>
              </a:rPr>
              <a:t>by the prescribing physician not to disclose their treatment to</a:t>
            </a:r>
          </a:p>
          <a:p>
            <a:r>
              <a:rPr lang="en-US" altLang="fr-FR">
                <a:latin typeface="Arial" panose="020B0604020202020204" pitchFamily="34" charset="0"/>
              </a:rPr>
              <a:t>study personnel. Testosterone deficiency was defined as a</a:t>
            </a:r>
          </a:p>
          <a:p>
            <a:r>
              <a:rPr lang="en-US" altLang="fr-FR">
                <a:latin typeface="Arial" panose="020B0604020202020204" pitchFamily="34" charset="0"/>
              </a:rPr>
              <a:t>morning plasma testosterone concentration lower than</a:t>
            </a:r>
          </a:p>
          <a:p>
            <a:r>
              <a:rPr lang="en-US" altLang="fr-FR">
                <a:latin typeface="Arial" panose="020B0604020202020204" pitchFamily="34" charset="0"/>
              </a:rPr>
              <a:t>12 nmol/L on 2 occasions (normal .14.0 nmol/L). For safety</a:t>
            </a:r>
          </a:p>
          <a:p>
            <a:r>
              <a:rPr lang="en-US" altLang="fr-FR">
                <a:latin typeface="Arial" panose="020B0604020202020204" pitchFamily="34" charset="0"/>
              </a:rPr>
              <a:t>reasons, only participants with a serum prostate-specific antigen</a:t>
            </a:r>
          </a:p>
          <a:p>
            <a:r>
              <a:rPr lang="en-US" altLang="fr-FR">
                <a:latin typeface="Arial" panose="020B0604020202020204" pitchFamily="34" charset="0"/>
              </a:rPr>
              <a:t>(PSA) concentration lower than 4.0 mg/L and with a normal</a:t>
            </a:r>
          </a:p>
          <a:p>
            <a:r>
              <a:rPr lang="en-US" altLang="fr-FR">
                <a:latin typeface="Arial" panose="020B0604020202020204" pitchFamily="34" charset="0"/>
              </a:rPr>
              <a:t>digital rectal examination of the prostate were included. The</a:t>
            </a:r>
          </a:p>
          <a:p>
            <a:r>
              <a:rPr lang="en-US" altLang="fr-FR">
                <a:latin typeface="Arial" panose="020B0604020202020204" pitchFamily="34" charset="0"/>
              </a:rPr>
              <a:t>MetS was defined according to the definition of the IDF</a:t>
            </a:r>
          </a:p>
          <a:p>
            <a:r>
              <a:rPr lang="en-US" altLang="fr-FR">
                <a:latin typeface="Arial" panose="020B0604020202020204" pitchFamily="34" charset="0"/>
              </a:rPr>
              <a:t>(Alberti et al, 2005). Participants had not been treated</a:t>
            </a:r>
          </a:p>
          <a:p>
            <a:r>
              <a:rPr lang="en-US" altLang="fr-FR">
                <a:latin typeface="Arial" panose="020B0604020202020204" pitchFamily="34" charset="0"/>
              </a:rPr>
              <a:t>previously with any oral antihyperglycemic agent or insulin.</a:t>
            </a:r>
          </a:p>
          <a:p>
            <a:r>
              <a:rPr lang="en-US" altLang="fr-FR">
                <a:latin typeface="Arial" panose="020B0604020202020204" pitchFamily="34" charset="0"/>
              </a:rPr>
              <a:t>Participants received supervised D&amp;E recommendations by</a:t>
            </a:r>
          </a:p>
          <a:p>
            <a:r>
              <a:rPr lang="en-US" altLang="fr-FR">
                <a:latin typeface="Arial" panose="020B0604020202020204" pitchFamily="34" charset="0"/>
              </a:rPr>
              <a:t>certified dieticians and physiotherapists. They were frequently</a:t>
            </a:r>
          </a:p>
          <a:p>
            <a:r>
              <a:rPr lang="en-US" altLang="fr-FR">
                <a:latin typeface="Arial" panose="020B0604020202020204" pitchFamily="34" charset="0"/>
              </a:rPr>
              <a:t>(at least twice a week) contacted by telephone, text messaging,</a:t>
            </a:r>
          </a:p>
          <a:p>
            <a:r>
              <a:rPr lang="en-US" altLang="fr-FR">
                <a:latin typeface="Arial" panose="020B0604020202020204" pitchFamily="34" charset="0"/>
              </a:rPr>
              <a:t>and e-mail to encourage adherence to treatment. In short,</a:t>
            </a:r>
          </a:p>
          <a:p>
            <a:r>
              <a:rPr lang="en-US" altLang="fr-FR">
                <a:latin typeface="Arial" panose="020B0604020202020204" pitchFamily="34" charset="0"/>
              </a:rPr>
              <a:t>participants were instructed to have 3 meals per day that were</a:t>
            </a:r>
          </a:p>
          <a:p>
            <a:r>
              <a:rPr lang="en-US" altLang="fr-FR">
                <a:latin typeface="Arial" panose="020B0604020202020204" pitchFamily="34" charset="0"/>
              </a:rPr>
              <a:t>low glycemic load, low in saturated fats, and rich in omega-3 fatty acids, and to attempt to eat approximately 25% fewer</a:t>
            </a:r>
          </a:p>
          <a:p>
            <a:r>
              <a:rPr lang="en-US" altLang="fr-FR">
                <a:latin typeface="Arial" panose="020B0604020202020204" pitchFamily="34" charset="0"/>
              </a:rPr>
              <a:t>calories per meal compared with their pretreatment diet. At</a:t>
            </a:r>
          </a:p>
          <a:p>
            <a:r>
              <a:rPr lang="en-US" altLang="fr-FR">
                <a:latin typeface="Arial" panose="020B0604020202020204" pitchFamily="34" charset="0"/>
              </a:rPr>
              <a:t>each visit, the advised dietary changes were reviewed. Additionally,</a:t>
            </a:r>
          </a:p>
          <a:p>
            <a:r>
              <a:rPr lang="en-US" altLang="fr-FR">
                <a:latin typeface="Arial" panose="020B0604020202020204" pitchFamily="34" charset="0"/>
              </a:rPr>
              <a:t>participants were offered a controlled and supervised</a:t>
            </a:r>
          </a:p>
          <a:p>
            <a:r>
              <a:rPr lang="en-US" altLang="fr-FR">
                <a:latin typeface="Arial" panose="020B0604020202020204" pitchFamily="34" charset="0"/>
              </a:rPr>
              <a:t>physical activity program: participants walked 3 times per week</a:t>
            </a:r>
          </a:p>
          <a:p>
            <a:r>
              <a:rPr lang="en-US" altLang="fr-FR">
                <a:latin typeface="Arial" panose="020B0604020202020204" pitchFamily="34" charset="0"/>
              </a:rPr>
              <a:t>for 30 minutes and were told to do 15 minutes of musclebuilding</a:t>
            </a:r>
          </a:p>
          <a:p>
            <a:r>
              <a:rPr lang="en-US" altLang="fr-FR">
                <a:latin typeface="Arial" panose="020B0604020202020204" pitchFamily="34" charset="0"/>
              </a:rPr>
              <a:t>exercises with weights or elastic strings 3 times per</a:t>
            </a:r>
          </a:p>
          <a:p>
            <a:r>
              <a:rPr lang="en-US" altLang="fr-FR">
                <a:latin typeface="Arial" panose="020B0604020202020204" pitchFamily="34" charset="0"/>
              </a:rPr>
              <a:t>week. Probably, as a result of frequent interactions between</a:t>
            </a:r>
          </a:p>
          <a:p>
            <a:r>
              <a:rPr lang="en-US" altLang="fr-FR">
                <a:latin typeface="Arial" panose="020B0604020202020204" pitchFamily="34" charset="0"/>
              </a:rPr>
              <a:t>staff and participants, compliance with diet and exercise was</a:t>
            </a:r>
          </a:p>
          <a:p>
            <a:r>
              <a:rPr lang="en-US" altLang="fr-FR">
                <a:latin typeface="Arial" panose="020B0604020202020204" pitchFamily="34" charset="0"/>
              </a:rPr>
              <a:t>100%, and none of the participants dropped out of the study.</a:t>
            </a:r>
          </a:p>
          <a:p>
            <a:r>
              <a:rPr lang="en-US" altLang="fr-FR">
                <a:latin typeface="Arial" panose="020B0604020202020204" pitchFamily="34" charset="0"/>
              </a:rPr>
              <a:t>Finally, in both treatment groups, participants were contacted</a:t>
            </a:r>
          </a:p>
          <a:p>
            <a:r>
              <a:rPr lang="en-US" altLang="fr-FR">
                <a:latin typeface="Arial" panose="020B0604020202020204" pitchFamily="34" charset="0"/>
              </a:rPr>
              <a:t>by telephone twice a week for additional follow-up and advice</a:t>
            </a:r>
          </a:p>
          <a:p>
            <a:r>
              <a:rPr lang="en-US" altLang="fr-FR">
                <a:latin typeface="Arial" panose="020B0604020202020204" pitchFamily="34" charset="0"/>
              </a:rPr>
              <a:t>by a research nurse. All participants completed the study</a:t>
            </a:r>
          </a:p>
          <a:p>
            <a:r>
              <a:rPr lang="en-US" altLang="fr-FR">
                <a:latin typeface="Arial" panose="020B0604020202020204" pitchFamily="34" charset="0"/>
              </a:rPr>
              <a:t>without adverse effects and without protocol violations, and no</a:t>
            </a:r>
          </a:p>
          <a:p>
            <a:r>
              <a:rPr lang="en-US" altLang="fr-FR">
                <a:latin typeface="Arial" panose="020B0604020202020204" pitchFamily="34" charset="0"/>
              </a:rPr>
              <a:t>oral or injectable treatment of the diabetes was allowed or used.</a:t>
            </a:r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3905FE5-D1D3-4BED-9FE9-2ACB959E5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8E06D5-574C-42E3-8D42-81F78BB6F70D}" type="slidenum">
              <a:rPr lang="en-GB" altLang="fr-FR"/>
              <a:pPr>
                <a:spcBef>
                  <a:spcPct val="0"/>
                </a:spcBef>
              </a:pPr>
              <a:t>3</a:t>
            </a:fld>
            <a:endParaRPr lang="en-GB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9C84314-6FDE-4FDD-82FE-AB0EF91548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16FA7EDF-2741-4EEE-9D7A-2CE1E7080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</a:rPr>
              <a:t>Measures</a:t>
            </a:r>
          </a:p>
          <a:p>
            <a:r>
              <a:rPr lang="en-US" altLang="fr-FR">
                <a:latin typeface="Arial" panose="020B0604020202020204" pitchFamily="34" charset="0"/>
              </a:rPr>
              <a:t>Participants visited the clinic every 13 weeks for assessment;</a:t>
            </a:r>
          </a:p>
          <a:p>
            <a:r>
              <a:rPr lang="en-US" altLang="fr-FR">
                <a:latin typeface="Arial" panose="020B0604020202020204" pitchFamily="34" charset="0"/>
              </a:rPr>
              <a:t>laboratory tests were done at pretreatment and at 13 and 52</a:t>
            </a:r>
          </a:p>
          <a:p>
            <a:r>
              <a:rPr lang="en-US" altLang="fr-FR">
                <a:latin typeface="Arial" panose="020B0604020202020204" pitchFamily="34" charset="0"/>
              </a:rPr>
              <a:t>weeks of treatment. Bioavailable and free testosterone levels</a:t>
            </a:r>
          </a:p>
          <a:p>
            <a:r>
              <a:rPr lang="en-US" altLang="fr-FR">
                <a:latin typeface="Arial" panose="020B0604020202020204" pitchFamily="34" charset="0"/>
              </a:rPr>
              <a:t>were calculated using the method available at the International</a:t>
            </a:r>
          </a:p>
          <a:p>
            <a:r>
              <a:rPr lang="en-US" altLang="fr-FR">
                <a:latin typeface="Arial" panose="020B0604020202020204" pitchFamily="34" charset="0"/>
              </a:rPr>
              <a:t>Society for the Study of the Aging Male Web site (www.issam.</a:t>
            </a:r>
          </a:p>
          <a:p>
            <a:r>
              <a:rPr lang="en-US" altLang="fr-FR">
                <a:latin typeface="Arial" panose="020B0604020202020204" pitchFamily="34" charset="0"/>
              </a:rPr>
              <a:t>ch/freetesto.htm). Waist circumference was measured and</a:t>
            </a:r>
          </a:p>
          <a:p>
            <a:r>
              <a:rPr lang="en-US" altLang="fr-FR">
                <a:latin typeface="Arial" panose="020B0604020202020204" pitchFamily="34" charset="0"/>
              </a:rPr>
              <a:t>recorded to the nearest 0.5 cm.</a:t>
            </a:r>
          </a:p>
          <a:p>
            <a:r>
              <a:rPr lang="en-US" altLang="fr-FR">
                <a:latin typeface="Arial" panose="020B0604020202020204" pitchFamily="34" charset="0"/>
              </a:rPr>
              <a:t>Insulin and C-peptide measurements were conducted under</a:t>
            </a:r>
          </a:p>
          <a:p>
            <a:r>
              <a:rPr lang="en-US" altLang="fr-FR">
                <a:latin typeface="Arial" panose="020B0604020202020204" pitchFamily="34" charset="0"/>
              </a:rPr>
              <a:t>standard fasting conditions (after an overnight fasting for at</a:t>
            </a:r>
          </a:p>
          <a:p>
            <a:r>
              <a:rPr lang="en-US" altLang="fr-FR">
                <a:latin typeface="Arial" panose="020B0604020202020204" pitchFamily="34" charset="0"/>
              </a:rPr>
              <a:t>least 12 hours, and no food or fluid intake prior to sampling).</a:t>
            </a:r>
          </a:p>
          <a:p>
            <a:r>
              <a:rPr lang="en-US" altLang="fr-FR">
                <a:latin typeface="Arial" panose="020B0604020202020204" pitchFamily="34" charset="0"/>
              </a:rPr>
              <a:t>The homeostatic model assessment (HOMA) was calculated</a:t>
            </a:r>
          </a:p>
          <a:p>
            <a:r>
              <a:rPr lang="en-US" altLang="fr-FR">
                <a:latin typeface="Arial" panose="020B0604020202020204" pitchFamily="34" charset="0"/>
              </a:rPr>
              <a:t>using a single sample according to Levy et al (1998). Safety</a:t>
            </a:r>
          </a:p>
          <a:p>
            <a:r>
              <a:rPr lang="en-US" altLang="fr-FR">
                <a:latin typeface="Arial" panose="020B0604020202020204" pitchFamily="34" charset="0"/>
              </a:rPr>
              <a:t>parameters, including digital rectal examination of the prostate</a:t>
            </a:r>
          </a:p>
          <a:p>
            <a:r>
              <a:rPr lang="en-US" altLang="fr-FR">
                <a:latin typeface="Arial" panose="020B0604020202020204" pitchFamily="34" charset="0"/>
              </a:rPr>
              <a:t>and measurement of serum PSA, were performed at all visits.</a:t>
            </a:r>
          </a:p>
          <a:p>
            <a:r>
              <a:rPr lang="en-US" altLang="fr-FR">
                <a:latin typeface="Arial" panose="020B0604020202020204" pitchFamily="34" charset="0"/>
              </a:rPr>
              <a:t>All participants gave their written informed consent. The study</a:t>
            </a:r>
          </a:p>
          <a:p>
            <a:r>
              <a:rPr lang="en-US" altLang="fr-FR">
                <a:latin typeface="Arial" panose="020B0604020202020204" pitchFamily="34" charset="0"/>
              </a:rPr>
              <a:t>was approved by the local ethics review board and conducted</a:t>
            </a:r>
          </a:p>
          <a:p>
            <a:r>
              <a:rPr lang="en-US" altLang="fr-FR">
                <a:latin typeface="Arial" panose="020B0604020202020204" pitchFamily="34" charset="0"/>
              </a:rPr>
              <a:t>according to the principles of the declaration of Helsinki.</a:t>
            </a:r>
          </a:p>
          <a:p>
            <a:r>
              <a:rPr lang="en-US" altLang="fr-FR">
                <a:latin typeface="Arial" panose="020B0604020202020204" pitchFamily="34" charset="0"/>
              </a:rPr>
              <a:t>Statistical Analysis</a:t>
            </a:r>
          </a:p>
          <a:p>
            <a:r>
              <a:rPr lang="en-US" altLang="fr-FR">
                <a:latin typeface="Arial" panose="020B0604020202020204" pitchFamily="34" charset="0"/>
              </a:rPr>
              <a:t>All data were presented as mean 6 SE, unless stated otherwise.</a:t>
            </a:r>
          </a:p>
          <a:p>
            <a:r>
              <a:rPr lang="en-US" altLang="fr-FR">
                <a:latin typeface="Arial" panose="020B0604020202020204" pitchFamily="34" charset="0"/>
              </a:rPr>
              <a:t>Between treatment groups, pretreatment parameters were</a:t>
            </a:r>
          </a:p>
          <a:p>
            <a:r>
              <a:rPr lang="en-US" altLang="fr-FR">
                <a:latin typeface="Arial" panose="020B0604020202020204" pitchFamily="34" charset="0"/>
              </a:rPr>
              <a:t>analyzed using an unpaired Student’s t test. Chi-square tests</a:t>
            </a:r>
          </a:p>
          <a:p>
            <a:r>
              <a:rPr lang="en-US" altLang="fr-FR">
                <a:latin typeface="Arial" panose="020B0604020202020204" pitchFamily="34" charset="0"/>
              </a:rPr>
              <a:t>were used to test dichotomous variables. Between-treatment</a:t>
            </a:r>
          </a:p>
          <a:p>
            <a:r>
              <a:rPr lang="en-US" altLang="fr-FR">
                <a:latin typeface="Arial" panose="020B0604020202020204" pitchFamily="34" charset="0"/>
              </a:rPr>
              <a:t>group comparisons of differences from pretreatment were</a:t>
            </a:r>
          </a:p>
          <a:p>
            <a:r>
              <a:rPr lang="en-US" altLang="fr-FR">
                <a:latin typeface="Arial" panose="020B0604020202020204" pitchFamily="34" charset="0"/>
              </a:rPr>
              <a:t>made with an analysis of covariance model including terms for</a:t>
            </a:r>
          </a:p>
          <a:p>
            <a:r>
              <a:rPr lang="en-US" altLang="fr-FR">
                <a:latin typeface="Arial" panose="020B0604020202020204" pitchFamily="34" charset="0"/>
              </a:rPr>
              <a:t>treatment group, pretreatment value, and pretreatment 6</a:t>
            </a:r>
          </a:p>
          <a:p>
            <a:r>
              <a:rPr lang="en-US" altLang="fr-FR">
                <a:latin typeface="Arial" panose="020B0604020202020204" pitchFamily="34" charset="0"/>
              </a:rPr>
              <a:t>treatment group interaction. Thus, the model adjusted for any</a:t>
            </a:r>
          </a:p>
          <a:p>
            <a:r>
              <a:rPr lang="en-US" altLang="fr-FR">
                <a:latin typeface="Arial" panose="020B0604020202020204" pitchFamily="34" charset="0"/>
              </a:rPr>
              <a:t>potential influence of differences in pretreatment value on the</a:t>
            </a:r>
          </a:p>
          <a:p>
            <a:r>
              <a:rPr lang="en-US" altLang="fr-FR">
                <a:latin typeface="Arial" panose="020B0604020202020204" pitchFamily="34" charset="0"/>
              </a:rPr>
              <a:t>response to treatment. Pearson’s univariate correlation coefficients</a:t>
            </a:r>
          </a:p>
          <a:p>
            <a:r>
              <a:rPr lang="en-US" altLang="fr-FR">
                <a:latin typeface="Arial" panose="020B0604020202020204" pitchFamily="34" charset="0"/>
              </a:rPr>
              <a:t>were used to describe between-parameter correlations.</a:t>
            </a:r>
          </a:p>
          <a:p>
            <a:r>
              <a:rPr lang="en-US" altLang="fr-FR">
                <a:latin typeface="Arial" panose="020B0604020202020204" pitchFamily="34" charset="0"/>
              </a:rPr>
              <a:t>Statistical analysis was performed with SPSS 16.0 for Mac OS</a:t>
            </a:r>
          </a:p>
          <a:p>
            <a:r>
              <a:rPr lang="en-US" altLang="fr-FR">
                <a:latin typeface="Arial" panose="020B0604020202020204" pitchFamily="34" charset="0"/>
              </a:rPr>
              <a:t>X (SPSS, Chicago, Illinois). P values below .05 were</a:t>
            </a:r>
          </a:p>
          <a:p>
            <a:r>
              <a:rPr lang="en-US" altLang="fr-FR">
                <a:latin typeface="Arial" panose="020B0604020202020204" pitchFamily="34" charset="0"/>
              </a:rPr>
              <a:t>considered statistically significant.</a:t>
            </a:r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01396802-9C3D-45A5-8B45-76F3010F5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140F41-3BC2-4E5B-9A94-AEE8DA09E358}" type="slidenum">
              <a:rPr lang="en-GB" altLang="fr-FR"/>
              <a:pPr>
                <a:spcBef>
                  <a:spcPct val="0"/>
                </a:spcBef>
              </a:pPr>
              <a:t>5</a:t>
            </a:fld>
            <a:endParaRPr lang="en-GB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F4DC-DE03-428B-A6B8-D099DE2AC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56" y="457200"/>
            <a:ext cx="10474037" cy="196005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HERE IS THE MAIN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935D9-ED78-4CDD-BA44-DB51FE9C2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581" y="2601119"/>
            <a:ext cx="8473045" cy="248152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10BBD-AEFC-4104-A139-A21286FF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AB2A1-A7A6-4581-BB46-7DE3C97F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9B314-D687-47AA-957E-11B89CAB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965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pos="7106" userDrawn="1">
          <p15:clr>
            <a:srgbClr val="FBAE40"/>
          </p15:clr>
        </p15:guide>
        <p15:guide id="4" orient="horz" pos="187" userDrawn="1">
          <p15:clr>
            <a:srgbClr val="FBAE40"/>
          </p15:clr>
        </p15:guide>
        <p15:guide id="5" orient="horz" pos="4247" userDrawn="1">
          <p15:clr>
            <a:srgbClr val="FBAE40"/>
          </p15:clr>
        </p15:guide>
        <p15:guide id="6" pos="100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3F3C-72B0-4542-8401-A719D3F3B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A80C7-1B9A-4454-80C3-6D83A051F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95437" y="1813750"/>
            <a:ext cx="9793287" cy="396359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A4362-C09C-4C17-B12F-EBEE6E91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A6B0E-33BE-4305-B447-D03F4A20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87E8-9DC1-4516-A8D6-5F994838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98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E2248D-9E44-4D54-AB28-48CE9512DF6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43003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4EB79-FC22-4D6A-B30B-8BBB87ADE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3003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EF15F-7695-422E-8136-2E3719E3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1E0BD-0534-4C88-A8C0-9D98EC96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5EB4F-35B8-436F-953B-1FE1CB1A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8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7E3E-461D-448D-BC3C-443911F7B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708" y="483651"/>
            <a:ext cx="10652454" cy="177410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39C72-89A7-4E43-B23E-1E4F002FE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67" y="2612570"/>
            <a:ext cx="10617529" cy="3141025"/>
          </a:xfrm>
        </p:spPr>
        <p:txBody>
          <a:bodyPr/>
          <a:lstStyle>
            <a:lvl1pPr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1pPr>
            <a:lvl2pPr>
              <a:buClr>
                <a:schemeClr val="tx1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tx1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tx1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4DDDE-EFC3-46D0-8447-311BF249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E7B736C5-0A92-4502-AA74-B995BDCF208A}" type="datetimeFigureOut">
              <a:rPr lang="en-GB" smtClean="0"/>
              <a:pPr/>
              <a:t>24/03/2021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61B96-1EB1-4186-AC99-9CE56E80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DBE08-DC3D-4503-9D13-C5B2020B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24443D20-B41A-4E7F-B431-D4A85DE2CB5E}" type="slidenum">
              <a:rPr lang="en-GB" smtClean="0"/>
              <a:pPr/>
              <a:t>‹#›</a:t>
            </a:fld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6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09D69-5867-4F94-B7CC-C5D5DE9E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213" y="1709738"/>
            <a:ext cx="10640007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23864-DFF3-4FD3-B035-8111D2A02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152" y="4589463"/>
            <a:ext cx="10640007" cy="104537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4B5D1-BA80-473B-99D2-40AC1A14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8CC5B-AFC8-48CF-B0F4-FDB5D36F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CAC44-1422-465F-A1E2-44EEC09C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3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1708-F5FF-48FA-B940-8B639C81A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79" y="365125"/>
            <a:ext cx="10682146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2EE47-83AE-48BB-9C5F-9BB0C40C9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703" y="1825625"/>
            <a:ext cx="5146958" cy="3868593"/>
          </a:xfrm>
        </p:spPr>
        <p:txBody>
          <a:bodyPr/>
          <a:lstStyle>
            <a:lvl1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0DFCC-45EB-4AA4-B615-600601983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993" y="1825625"/>
            <a:ext cx="5182732" cy="3868593"/>
          </a:xfrm>
        </p:spPr>
        <p:txBody>
          <a:bodyPr/>
          <a:lstStyle>
            <a:lvl1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E0965-C859-4EB6-89D3-7FD9C105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12ECF-E291-41D6-AD1D-AAA71CA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CD248-3503-42B9-A86F-91923AF1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92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24EF-528E-46A0-BF0D-6CA6E9999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6" y="365125"/>
            <a:ext cx="1051560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04860-339B-4335-A0A5-39EC4A9C92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3220" y="1690688"/>
            <a:ext cx="5115689" cy="791234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6196D-4EAC-45DF-8CCF-F084BEE22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29" y="2505075"/>
            <a:ext cx="5115689" cy="32900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857B0-6DA1-4E2B-A5D7-75DC5DEFD04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34540" y="1687101"/>
            <a:ext cx="4984286" cy="733041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117D5-3F7B-4181-90B3-28944E451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80" y="2516951"/>
            <a:ext cx="4978282" cy="3278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A035A0-9E61-4FBF-83CB-DE2F1435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0C0A21-114E-469B-BAF9-B45ECAB8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90647-2E4D-4A1E-9B9F-29248836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04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0E4A-D5DA-4C4B-B8BE-9DDA91B35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FD586-4B54-4C10-89D5-E4D9BD6A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D6CCB-E602-48D4-AF04-1CBCA403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8710B-6D14-4617-AD4E-48509171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35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F89FF-03DB-4633-84D0-08FBDD5A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E62DE-D883-4164-86CD-4E3CEA5C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CC548-CD17-49A7-913D-0D8C045C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6D22-5159-49E3-BB7F-52F868160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57" y="457200"/>
            <a:ext cx="4114800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C6D47-356F-44E5-8080-0113B776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76597"/>
            <a:ext cx="6172200" cy="4453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CAD40-8C40-4217-8ACC-A274E474F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223" y="2057400"/>
            <a:ext cx="4114800" cy="36724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774C5-3E17-4B09-9890-8D828AF26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38872-F0D3-4D9B-A29D-2E63240A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469C9-220D-4F45-B812-5201BDA4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03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2670-8927-44BD-A2FE-2BA7E37A3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282" y="457200"/>
            <a:ext cx="3932237" cy="1549262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F50D4-D809-48FF-8949-7B800C3A4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60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753EC-9A03-46E4-8CB3-5AC09D969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282" y="2057400"/>
            <a:ext cx="3932237" cy="36902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853C9-3EFB-41BB-ABA2-1F7831FA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DE5F-360D-44E3-B2AD-9C0C9E22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75E9E-46EA-46B7-B5EC-1FAABD06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7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D8B279-006E-45AE-9DF4-35CD375C41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6482FF-5E57-49AE-9949-EC9D18A552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3" y="5803980"/>
            <a:ext cx="982312" cy="4856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02495-A369-4DE5-A8E8-FCE65F23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5" y="365125"/>
            <a:ext cx="10635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BE7ED-C0A1-4E9D-A00C-6999EAB33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458" y="1813750"/>
            <a:ext cx="10670268" cy="399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994A6-E6C9-4077-8907-747E4514C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63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E7B736C5-0A92-4502-AA74-B995BDCF208A}" type="datetimeFigureOut">
              <a:rPr lang="en-GB" smtClean="0"/>
              <a:pPr/>
              <a:t>24/03/2021</a:t>
            </a:fld>
            <a:endParaRPr lang="en-GB" sz="1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EE4E-F268-4348-9641-5AD819CF9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72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sz="1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F2274-0980-4F9F-8131-07FE6DF6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7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24443D20-B41A-4E7F-B431-D4A85DE2CB5E}" type="slidenum">
              <a:rPr lang="en-GB" smtClean="0"/>
              <a:pPr/>
              <a:t>‹#›</a:t>
            </a:fld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6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  <p15:guide id="2" pos="3817" userDrawn="1">
          <p15:clr>
            <a:srgbClr val="F26B43"/>
          </p15:clr>
        </p15:guide>
        <p15:guide id="3" orient="horz" pos="187" userDrawn="1">
          <p15:clr>
            <a:srgbClr val="F26B43"/>
          </p15:clr>
        </p15:guide>
        <p15:guide id="4" pos="234" userDrawn="1">
          <p15:clr>
            <a:srgbClr val="F26B43"/>
          </p15:clr>
        </p15:guide>
        <p15:guide id="5" pos="7174" userDrawn="1">
          <p15:clr>
            <a:srgbClr val="F26B43"/>
          </p15:clr>
        </p15:guide>
        <p15:guide id="6" pos="506" userDrawn="1">
          <p15:clr>
            <a:srgbClr val="F26B43"/>
          </p15:clr>
        </p15:guide>
        <p15:guide id="7" pos="10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F6548-8578-46DC-BEEF-D3F387794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22" y="2547513"/>
            <a:ext cx="10474037" cy="1960050"/>
          </a:xfrm>
        </p:spPr>
        <p:txBody>
          <a:bodyPr>
            <a:normAutofit fontScale="90000"/>
          </a:bodyPr>
          <a:lstStyle/>
          <a:p>
            <a:r>
              <a:rPr lang="en-GB" sz="3600" dirty="0" err="1"/>
              <a:t>Barnouin</a:t>
            </a:r>
            <a:r>
              <a:rPr lang="en-GB" sz="3600" dirty="0"/>
              <a:t> Y, et al. 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Testosterone Replacement Therapy Added to Intensive Lifestyle Intervention in Older Men With Obesity and Hypogonadism</a:t>
            </a:r>
            <a:br>
              <a:rPr lang="en-GB" sz="3600" dirty="0"/>
            </a:br>
            <a:br>
              <a:rPr lang="it-IT" sz="3600" dirty="0"/>
            </a:br>
            <a:r>
              <a:rPr lang="it-IT" sz="3100" i="1" dirty="0"/>
              <a:t>J Clin Endocrinol Metab 2021; 106(3): e1096–e1110</a:t>
            </a:r>
            <a:r>
              <a:rPr lang="en-GB" sz="3100" i="1" dirty="0"/>
              <a:t> </a:t>
            </a:r>
            <a:br>
              <a:rPr lang="en-GB" sz="4000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A75F787-039B-4C14-8933-B227907D4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722" y="3627438"/>
            <a:ext cx="8472487" cy="2481262"/>
          </a:xfrm>
        </p:spPr>
        <p:txBody>
          <a:bodyPr/>
          <a:lstStyle/>
          <a:p>
            <a:r>
              <a:rPr lang="en-GB" dirty="0"/>
              <a:t>Besins Healthcare</a:t>
            </a:r>
          </a:p>
          <a:p>
            <a:r>
              <a:rPr lang="en-GB" dirty="0"/>
              <a:t>Global Medical Affairs</a:t>
            </a:r>
          </a:p>
          <a:p>
            <a:r>
              <a:rPr lang="en-GB" dirty="0"/>
              <a:t>March 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6612DF-8046-443C-B849-1B51E4943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6108700"/>
            <a:ext cx="591343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100" i="1" dirty="0">
                <a:solidFill>
                  <a:schemeClr val="accent5"/>
                </a:solidFill>
                <a:latin typeface="+mn-lt"/>
              </a:rPr>
              <a:t>.</a:t>
            </a:r>
            <a:r>
              <a:rPr lang="en-US" altLang="fr-FR" sz="1100" dirty="0">
                <a:solidFill>
                  <a:schemeClr val="accent5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03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2">
            <a:extLst>
              <a:ext uri="{FF2B5EF4-FFF2-40B4-BE49-F238E27FC236}">
                <a16:creationId xmlns:a16="http://schemas.microsoft.com/office/drawing/2014/main" id="{C6C05C28-9A5B-4075-AE71-9DE7DD45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487362"/>
            <a:ext cx="8878887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>
            <a:extLst>
              <a:ext uri="{FF2B5EF4-FFF2-40B4-BE49-F238E27FC236}">
                <a16:creationId xmlns:a16="http://schemas.microsoft.com/office/drawing/2014/main" id="{4B927F9A-FC3A-48F2-9641-4903E176A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6108700"/>
            <a:ext cx="591343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1100" b="1" dirty="0">
                <a:solidFill>
                  <a:schemeClr val="accent5"/>
                </a:solidFill>
                <a:latin typeface="+mn-lt"/>
              </a:rPr>
              <a:t>Barnouin Y, et al. J Clin Endocrinol Metab 2021; 106(3): e1096–e1110</a:t>
            </a:r>
            <a:r>
              <a:rPr lang="en-GB" altLang="fr-FR" sz="1100" i="1" dirty="0">
                <a:solidFill>
                  <a:schemeClr val="accent5"/>
                </a:solidFill>
                <a:latin typeface="+mn-lt"/>
              </a:rPr>
              <a:t>.</a:t>
            </a:r>
            <a:r>
              <a:rPr lang="en-US" altLang="fr-FR" sz="1100" dirty="0">
                <a:solidFill>
                  <a:schemeClr val="accent5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94807E4-15E0-43B9-9800-137B26F0D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4555" y="0"/>
            <a:ext cx="8229600" cy="1143001"/>
          </a:xfrm>
        </p:spPr>
        <p:txBody>
          <a:bodyPr>
            <a:normAutofit/>
          </a:bodyPr>
          <a:lstStyle/>
          <a:p>
            <a:pPr algn="ctr"/>
            <a:r>
              <a:rPr lang="fr-BE" altLang="fr-FR" sz="3200" b="1" dirty="0">
                <a:solidFill>
                  <a:schemeClr val="accent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Background, Materials and Methods</a:t>
            </a:r>
          </a:p>
        </p:txBody>
      </p:sp>
      <p:sp>
        <p:nvSpPr>
          <p:cNvPr id="116739" name="Content Placeholder 2">
            <a:extLst>
              <a:ext uri="{FF2B5EF4-FFF2-40B4-BE49-F238E27FC236}">
                <a16:creationId xmlns:a16="http://schemas.microsoft.com/office/drawing/2014/main" id="{CEC5B044-8A6E-4255-BD0A-D69BE5830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35" y="1143001"/>
            <a:ext cx="10990839" cy="4679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dirty="0"/>
              <a:t>Background: </a:t>
            </a:r>
            <a:r>
              <a:rPr lang="en-GB" sz="1800" dirty="0"/>
              <a:t>Obesity and hypogonadism additively contribute to frailty in older men; however, appropriate treatment remains controversial.</a:t>
            </a:r>
          </a:p>
          <a:p>
            <a:pPr>
              <a:defRPr/>
            </a:pPr>
            <a:r>
              <a:rPr lang="en-GB" sz="1800" b="1" dirty="0"/>
              <a:t>Objective: </a:t>
            </a:r>
            <a:r>
              <a:rPr lang="en-GB" sz="1800" dirty="0"/>
              <a:t>Determine whether testosterone replacement augments the effect of lifestyle therapy on physical function in older men with obesity and hypogonadism.</a:t>
            </a:r>
          </a:p>
          <a:p>
            <a:pPr>
              <a:defRPr/>
            </a:pPr>
            <a:r>
              <a:rPr lang="en-GB" sz="1800" b="1" dirty="0"/>
              <a:t>Design: </a:t>
            </a:r>
            <a:r>
              <a:rPr lang="en-GB" sz="1800" b="1" dirty="0">
                <a:solidFill>
                  <a:srgbClr val="FF0000"/>
                </a:solidFill>
              </a:rPr>
              <a:t>Randomized, double-blind, placebo-controlled trial.</a:t>
            </a:r>
          </a:p>
          <a:p>
            <a:pPr>
              <a:defRPr/>
            </a:pPr>
            <a:r>
              <a:rPr lang="en-GB" sz="1800" b="1" dirty="0"/>
              <a:t>Participants: </a:t>
            </a:r>
            <a:r>
              <a:rPr lang="en-GB" sz="1800" dirty="0"/>
              <a:t>83 older (age ≥65 years) men with obesity (body mass index ≥ 30 kg/m</a:t>
            </a:r>
            <a:r>
              <a:rPr lang="en-GB" sz="800" baseline="30000" dirty="0"/>
              <a:t>2</a:t>
            </a:r>
            <a:r>
              <a:rPr lang="en-GB" sz="1800" dirty="0"/>
              <a:t>) and persistently low testosterone (&lt;10.4 nmol/L) associated with frailty.</a:t>
            </a:r>
          </a:p>
          <a:p>
            <a:pPr>
              <a:defRPr/>
            </a:pPr>
            <a:r>
              <a:rPr lang="en-GB" sz="1800" b="1" dirty="0"/>
              <a:t>Interventions: 	</a:t>
            </a:r>
            <a:r>
              <a:rPr lang="en-GB" sz="1800" dirty="0"/>
              <a:t>Participants were randomized to lifestyle therapy (weight management and exercise training) plus either testosterone (</a:t>
            </a:r>
            <a:r>
              <a:rPr lang="en-GB" sz="1800" b="1" dirty="0" err="1">
                <a:solidFill>
                  <a:srgbClr val="FF0000"/>
                </a:solidFill>
              </a:rPr>
              <a:t>LT+Test</a:t>
            </a:r>
            <a:r>
              <a:rPr lang="en-GB" sz="1800" dirty="0"/>
              <a:t>) or placebo (</a:t>
            </a:r>
            <a:r>
              <a:rPr lang="en-GB" sz="1800" b="1" dirty="0" err="1">
                <a:solidFill>
                  <a:srgbClr val="FF0000"/>
                </a:solidFill>
              </a:rPr>
              <a:t>LT+Pbo</a:t>
            </a:r>
            <a:r>
              <a:rPr lang="en-GB" sz="1800" dirty="0"/>
              <a:t>) for </a:t>
            </a:r>
            <a:r>
              <a:rPr lang="en-GB" sz="1800" b="1" dirty="0">
                <a:solidFill>
                  <a:srgbClr val="FF0000"/>
                </a:solidFill>
              </a:rPr>
              <a:t>6 months</a:t>
            </a:r>
            <a:r>
              <a:rPr lang="en-GB" sz="1800" dirty="0"/>
              <a:t>.</a:t>
            </a:r>
          </a:p>
          <a:p>
            <a:pPr>
              <a:defRPr/>
            </a:pPr>
            <a:r>
              <a:rPr lang="en-GB" sz="1800" b="1" dirty="0"/>
              <a:t>Outcome Measures: </a:t>
            </a:r>
            <a:r>
              <a:rPr lang="en-GB" sz="1800" dirty="0"/>
              <a:t>Primary outcome was change in Physical Performance Test (PPT) score. Secondary outcomes 	included other frailty measures, body composition, hip bone mineral density (BMD), physical functions, </a:t>
            </a:r>
            <a:r>
              <a:rPr lang="en-GB" sz="1800" dirty="0" err="1"/>
              <a:t>hematocrit</a:t>
            </a:r>
            <a:r>
              <a:rPr lang="en-GB" sz="1800" dirty="0"/>
              <a:t>, prostate specific antigen (PSA), and sex hormones.</a:t>
            </a:r>
            <a:endParaRPr lang="en-US" sz="1800" b="1" dirty="0"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B8D9FCA2-D393-4CC6-9073-E0E78ED9A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6108700"/>
            <a:ext cx="591343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1100" b="1" dirty="0">
                <a:solidFill>
                  <a:schemeClr val="accent5"/>
                </a:solidFill>
                <a:latin typeface="+mn-lt"/>
              </a:rPr>
              <a:t>Barnouin Y, et al. J Clin Endocrinol Metab 2021; 106(3): e1096–e1110</a:t>
            </a:r>
            <a:r>
              <a:rPr lang="en-GB" altLang="fr-FR" sz="1100" i="1" dirty="0">
                <a:latin typeface="Verdana" panose="020B0604030504040204" pitchFamily="34" charset="0"/>
              </a:rPr>
              <a:t>.</a:t>
            </a:r>
            <a:r>
              <a:rPr lang="en-US" altLang="fr-FR" sz="1100" dirty="0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744A9FD-960A-4386-8395-5643056B1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063" y="93013"/>
            <a:ext cx="10760075" cy="78869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fr-FR" sz="3200" b="1" dirty="0">
                <a:solidFill>
                  <a:schemeClr val="accent5"/>
                </a:solidFill>
              </a:rPr>
              <a:t>Screening, randomization, and follow-up</a:t>
            </a:r>
            <a:endParaRPr lang="fr-BE" altLang="fr-FR" sz="3200" b="1" dirty="0">
              <a:solidFill>
                <a:schemeClr val="accent5"/>
              </a:solidFill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12BE0034-B8DC-402A-8C7C-24AD21288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6108700"/>
            <a:ext cx="591343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1100" b="1" dirty="0">
                <a:solidFill>
                  <a:schemeClr val="accent5"/>
                </a:solidFill>
                <a:latin typeface="+mn-lt"/>
              </a:rPr>
              <a:t>Barnouin Y, et al. J Clin Endocrinol Metab 2021; 106(3): e1096–e1110</a:t>
            </a:r>
            <a:r>
              <a:rPr lang="en-GB" altLang="fr-FR" sz="1100" i="1" dirty="0">
                <a:latin typeface="Verdana" panose="020B0604030504040204" pitchFamily="34" charset="0"/>
              </a:rPr>
              <a:t>.</a:t>
            </a:r>
            <a:r>
              <a:rPr lang="en-US" altLang="fr-FR" sz="1100" dirty="0"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10244" name="Image 2">
            <a:extLst>
              <a:ext uri="{FF2B5EF4-FFF2-40B4-BE49-F238E27FC236}">
                <a16:creationId xmlns:a16="http://schemas.microsoft.com/office/drawing/2014/main" id="{4D665F4E-1D9B-48D4-8042-08235FA37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749300"/>
            <a:ext cx="6494463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8682959-9EF7-4D62-9365-B3EB67DA0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-26988"/>
            <a:ext cx="8229600" cy="1143001"/>
          </a:xfrm>
        </p:spPr>
        <p:txBody>
          <a:bodyPr>
            <a:normAutofit/>
          </a:bodyPr>
          <a:lstStyle/>
          <a:p>
            <a:pPr algn="ctr"/>
            <a:r>
              <a:rPr lang="fr-BE" altLang="fr-FR" sz="32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Baseline </a:t>
            </a:r>
            <a:r>
              <a:rPr lang="fr-BE" altLang="fr-FR" sz="3200" b="1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characteristics</a:t>
            </a:r>
            <a:endParaRPr lang="fr-BE" altLang="fr-FR" sz="32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FDF21E19-E5A5-4197-A23E-7D7B3E9A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6108700"/>
            <a:ext cx="591343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1100" b="1" dirty="0">
                <a:solidFill>
                  <a:schemeClr val="accent5"/>
                </a:solidFill>
                <a:latin typeface="+mn-lt"/>
              </a:rPr>
              <a:t>Barnouin Y, et al. J Clin Endocrinol Metab 2021; 106(3): e1096–e1110</a:t>
            </a:r>
            <a:r>
              <a:rPr lang="en-GB" altLang="fr-FR" sz="1100" i="1" dirty="0">
                <a:solidFill>
                  <a:schemeClr val="accent5"/>
                </a:solidFill>
                <a:latin typeface="+mn-lt"/>
              </a:rPr>
              <a:t>.</a:t>
            </a:r>
            <a:r>
              <a:rPr lang="en-US" altLang="fr-FR" sz="1100" dirty="0">
                <a:solidFill>
                  <a:schemeClr val="accent5"/>
                </a:solidFill>
                <a:latin typeface="+mn-lt"/>
              </a:rPr>
              <a:t> </a:t>
            </a:r>
          </a:p>
        </p:txBody>
      </p:sp>
      <p:pic>
        <p:nvPicPr>
          <p:cNvPr id="11268" name="Image 3">
            <a:extLst>
              <a:ext uri="{FF2B5EF4-FFF2-40B4-BE49-F238E27FC236}">
                <a16:creationId xmlns:a16="http://schemas.microsoft.com/office/drawing/2014/main" id="{E39FE8B1-7B31-499D-81CE-B08EC08A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981075"/>
            <a:ext cx="37639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Image 3">
            <a:extLst>
              <a:ext uri="{FF2B5EF4-FFF2-40B4-BE49-F238E27FC236}">
                <a16:creationId xmlns:a16="http://schemas.microsoft.com/office/drawing/2014/main" id="{FA8ADF90-5BDF-4907-8354-BC7035A6C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2" y="290513"/>
            <a:ext cx="49752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ZoneTexte 13">
            <a:extLst>
              <a:ext uri="{FF2B5EF4-FFF2-40B4-BE49-F238E27FC236}">
                <a16:creationId xmlns:a16="http://schemas.microsoft.com/office/drawing/2014/main" id="{A5F325F3-E8BE-4AED-8E74-C734703D3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630488"/>
            <a:ext cx="61023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1600" b="1" dirty="0">
                <a:solidFill>
                  <a:schemeClr val="accent5"/>
                </a:solidFill>
                <a:latin typeface="+mn-lt"/>
              </a:rPr>
              <a:t>Mean percentage changes </a:t>
            </a:r>
            <a:r>
              <a:rPr lang="en-GB" altLang="en-US" sz="1600" dirty="0">
                <a:solidFill>
                  <a:schemeClr val="accent5"/>
                </a:solidFill>
                <a:latin typeface="+mn-lt"/>
              </a:rPr>
              <a:t>in Physical Performance Test (PPT), peak oxygen consumption, lean body mass, thigh muscle volume, bone mineral density (BMD) at total hip, and muscle strength during the interventions. </a:t>
            </a:r>
          </a:p>
          <a:p>
            <a:endParaRPr lang="en-GB" altLang="en-US" sz="1600" dirty="0">
              <a:solidFill>
                <a:schemeClr val="accent5"/>
              </a:solidFill>
              <a:latin typeface="+mn-lt"/>
            </a:endParaRPr>
          </a:p>
          <a:p>
            <a:r>
              <a:rPr lang="en-GB" altLang="en-US" sz="1600" b="1" dirty="0">
                <a:solidFill>
                  <a:schemeClr val="accent5"/>
                </a:solidFill>
                <a:latin typeface="+mn-lt"/>
              </a:rPr>
              <a:t>Groups: </a:t>
            </a:r>
            <a:r>
              <a:rPr lang="en-GB" altLang="en-US" sz="1600" dirty="0">
                <a:solidFill>
                  <a:schemeClr val="accent5"/>
                </a:solidFill>
                <a:latin typeface="+mn-lt"/>
              </a:rPr>
              <a:t>lifestyle therapy (weight management and exercise training) plus placebo (</a:t>
            </a:r>
            <a:r>
              <a:rPr lang="en-GB" altLang="en-US" sz="1600" dirty="0" err="1">
                <a:solidFill>
                  <a:schemeClr val="accent5"/>
                </a:solidFill>
                <a:latin typeface="+mn-lt"/>
              </a:rPr>
              <a:t>LT+Pbo</a:t>
            </a:r>
            <a:r>
              <a:rPr lang="en-GB" altLang="en-US" sz="1600" dirty="0">
                <a:solidFill>
                  <a:schemeClr val="accent5"/>
                </a:solidFill>
                <a:latin typeface="+mn-lt"/>
              </a:rPr>
              <a:t>) and lifestyle therapy plus testosterone (</a:t>
            </a:r>
            <a:r>
              <a:rPr lang="en-GB" altLang="en-US" sz="1600" dirty="0" err="1">
                <a:solidFill>
                  <a:schemeClr val="accent5"/>
                </a:solidFill>
                <a:latin typeface="+mn-lt"/>
              </a:rPr>
              <a:t>LT+Test</a:t>
            </a:r>
            <a:r>
              <a:rPr lang="en-GB" altLang="en-US" sz="1600" dirty="0">
                <a:solidFill>
                  <a:schemeClr val="accent5"/>
                </a:solidFill>
                <a:latin typeface="+mn-lt"/>
              </a:rPr>
              <a:t>). </a:t>
            </a:r>
          </a:p>
        </p:txBody>
      </p:sp>
      <p:sp>
        <p:nvSpPr>
          <p:cNvPr id="13317" name="Title 1">
            <a:extLst>
              <a:ext uri="{FF2B5EF4-FFF2-40B4-BE49-F238E27FC236}">
                <a16:creationId xmlns:a16="http://schemas.microsoft.com/office/drawing/2014/main" id="{C0E6F560-19CB-4A8B-8C8B-CDD0392E3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286" y="142875"/>
            <a:ext cx="2376488" cy="1143000"/>
          </a:xfrm>
        </p:spPr>
        <p:txBody>
          <a:bodyPr>
            <a:normAutofit/>
          </a:bodyPr>
          <a:lstStyle/>
          <a:p>
            <a:pPr algn="ctr"/>
            <a:r>
              <a:rPr lang="fr-BE" altLang="fr-FR" sz="3200" b="1" dirty="0" err="1">
                <a:solidFill>
                  <a:schemeClr val="accent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fr-BE" altLang="fr-FR" sz="3200" b="1" dirty="0">
              <a:solidFill>
                <a:schemeClr val="accent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18" name="ZoneTexte 18">
            <a:extLst>
              <a:ext uri="{FF2B5EF4-FFF2-40B4-BE49-F238E27FC236}">
                <a16:creationId xmlns:a16="http://schemas.microsoft.com/office/drawing/2014/main" id="{B5701275-AA2C-4D62-8CDD-0701D7E83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285875"/>
            <a:ext cx="61023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b="1" dirty="0">
                <a:solidFill>
                  <a:schemeClr val="accent5"/>
                </a:solidFill>
                <a:latin typeface="+mn-lt"/>
              </a:rPr>
              <a:t>% changes are presented as least-squares-adjusted means. </a:t>
            </a:r>
          </a:p>
          <a:p>
            <a:r>
              <a:rPr lang="en-GB" altLang="en-US" sz="1400" dirty="0">
                <a:solidFill>
                  <a:schemeClr val="accent5"/>
                </a:solidFill>
                <a:latin typeface="+mn-lt"/>
              </a:rPr>
              <a:t>T bars indicate standard errors.</a:t>
            </a:r>
          </a:p>
        </p:txBody>
      </p:sp>
      <p:sp>
        <p:nvSpPr>
          <p:cNvPr id="13319" name="ZoneTexte 20">
            <a:extLst>
              <a:ext uri="{FF2B5EF4-FFF2-40B4-BE49-F238E27FC236}">
                <a16:creationId xmlns:a16="http://schemas.microsoft.com/office/drawing/2014/main" id="{99079856-7B1A-40D0-AFE3-99BA778F4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5407025"/>
            <a:ext cx="6678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1400" dirty="0">
                <a:solidFill>
                  <a:schemeClr val="accent5"/>
                </a:solidFill>
                <a:latin typeface="+mn-lt"/>
              </a:rPr>
              <a:t>* P &lt; 0.05 for the comparison of the value with the </a:t>
            </a:r>
            <a:r>
              <a:rPr lang="en-GB" altLang="en-US" sz="1400" dirty="0" err="1">
                <a:solidFill>
                  <a:schemeClr val="accent5"/>
                </a:solidFill>
                <a:latin typeface="+mn-lt"/>
              </a:rPr>
              <a:t>LT+Pbo</a:t>
            </a:r>
            <a:r>
              <a:rPr lang="en-GB" altLang="en-US" sz="1400" dirty="0">
                <a:solidFill>
                  <a:schemeClr val="accent5"/>
                </a:solidFill>
                <a:latin typeface="+mn-lt"/>
              </a:rPr>
              <a:t> group</a:t>
            </a:r>
            <a:r>
              <a:rPr lang="en-GB" altLang="en-US" sz="1400" dirty="0"/>
              <a:t>. 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ADBA8C-ADF5-4F65-AC8F-9943938E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6108700"/>
            <a:ext cx="591343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1100" b="1" dirty="0">
                <a:solidFill>
                  <a:schemeClr val="accent5"/>
                </a:solidFill>
                <a:latin typeface="+mn-lt"/>
              </a:rPr>
              <a:t>Barnouin Y, et al. J Clin Endocrinol Metab 2021; 106(3): e1096–e1110</a:t>
            </a:r>
            <a:r>
              <a:rPr lang="en-GB" altLang="fr-FR" sz="1100" i="1" dirty="0">
                <a:solidFill>
                  <a:schemeClr val="accent5"/>
                </a:solidFill>
                <a:latin typeface="+mn-lt"/>
              </a:rPr>
              <a:t>.</a:t>
            </a:r>
            <a:r>
              <a:rPr lang="en-US" altLang="fr-FR" sz="1100" dirty="0">
                <a:solidFill>
                  <a:schemeClr val="accent5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4">
            <a:extLst>
              <a:ext uri="{FF2B5EF4-FFF2-40B4-BE49-F238E27FC236}">
                <a16:creationId xmlns:a16="http://schemas.microsoft.com/office/drawing/2014/main" id="{814EC53D-9C65-4516-A7E3-C21E98A35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487362"/>
            <a:ext cx="61515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ZoneTexte 6">
            <a:extLst>
              <a:ext uri="{FF2B5EF4-FFF2-40B4-BE49-F238E27FC236}">
                <a16:creationId xmlns:a16="http://schemas.microsoft.com/office/drawing/2014/main" id="{DD97E9BE-58BF-4A82-AF5D-51DD57B08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0" y="1633538"/>
            <a:ext cx="4968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b="1" dirty="0">
                <a:solidFill>
                  <a:schemeClr val="accent5"/>
                </a:solidFill>
                <a:latin typeface="+mn-lt"/>
              </a:rPr>
              <a:t>Testosterone, free testosterone, </a:t>
            </a:r>
            <a:r>
              <a:rPr lang="en-GB" altLang="en-US" b="1" dirty="0" err="1">
                <a:solidFill>
                  <a:schemeClr val="accent5"/>
                </a:solidFill>
                <a:latin typeface="+mn-lt"/>
              </a:rPr>
              <a:t>estradiol</a:t>
            </a:r>
            <a:r>
              <a:rPr lang="en-GB" altLang="en-US" b="1" dirty="0">
                <a:solidFill>
                  <a:schemeClr val="accent5"/>
                </a:solidFill>
                <a:latin typeface="+mn-lt"/>
              </a:rPr>
              <a:t>, and estrone levels during the interventions. </a:t>
            </a:r>
          </a:p>
          <a:p>
            <a:endParaRPr lang="en-GB" altLang="en-US" b="1" dirty="0">
              <a:solidFill>
                <a:schemeClr val="accent5"/>
              </a:solidFill>
              <a:latin typeface="+mn-lt"/>
            </a:endParaRPr>
          </a:p>
          <a:p>
            <a:r>
              <a:rPr lang="en-GB" altLang="en-US" b="1" dirty="0">
                <a:solidFill>
                  <a:schemeClr val="accent5"/>
                </a:solidFill>
                <a:latin typeface="+mn-lt"/>
              </a:rPr>
              <a:t>Groups:</a:t>
            </a:r>
            <a:r>
              <a:rPr lang="en-GB" altLang="en-US" dirty="0">
                <a:solidFill>
                  <a:schemeClr val="accent5"/>
                </a:solidFill>
                <a:latin typeface="+mn-lt"/>
              </a:rPr>
              <a:t> lifestyle therapy (weight management and exercise training) plus placebo (</a:t>
            </a:r>
            <a:r>
              <a:rPr lang="en-GB" altLang="en-US" dirty="0" err="1">
                <a:solidFill>
                  <a:schemeClr val="accent5"/>
                </a:solidFill>
                <a:latin typeface="+mn-lt"/>
              </a:rPr>
              <a:t>LT+Pbo</a:t>
            </a:r>
            <a:r>
              <a:rPr lang="en-GB" altLang="en-US" dirty="0">
                <a:solidFill>
                  <a:schemeClr val="accent5"/>
                </a:solidFill>
                <a:latin typeface="+mn-lt"/>
              </a:rPr>
              <a:t>) and lifestyle therapy plus testosterone (</a:t>
            </a:r>
            <a:r>
              <a:rPr lang="en-GB" altLang="en-US" dirty="0" err="1">
                <a:solidFill>
                  <a:schemeClr val="accent5"/>
                </a:solidFill>
                <a:latin typeface="+mn-lt"/>
              </a:rPr>
              <a:t>LT+Test</a:t>
            </a:r>
            <a:r>
              <a:rPr lang="en-GB" altLang="en-US" dirty="0">
                <a:solidFill>
                  <a:schemeClr val="accent5"/>
                </a:solidFill>
                <a:latin typeface="+mn-lt"/>
              </a:rPr>
              <a:t>). </a:t>
            </a:r>
          </a:p>
        </p:txBody>
      </p:sp>
      <p:sp>
        <p:nvSpPr>
          <p:cNvPr id="14341" name="ZoneTexte 9">
            <a:extLst>
              <a:ext uri="{FF2B5EF4-FFF2-40B4-BE49-F238E27FC236}">
                <a16:creationId xmlns:a16="http://schemas.microsoft.com/office/drawing/2014/main" id="{0D7BF88B-5951-4CF5-A072-F2778F319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0" y="5067156"/>
            <a:ext cx="496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accent5"/>
                </a:solidFill>
                <a:latin typeface="+mn-lt"/>
              </a:rPr>
              <a:t>I bars indicate standard errors </a:t>
            </a:r>
          </a:p>
          <a:p>
            <a:pPr algn="r"/>
            <a:r>
              <a:rPr lang="en-GB" altLang="en-US" sz="1400" dirty="0">
                <a:solidFill>
                  <a:schemeClr val="accent5"/>
                </a:solidFill>
                <a:latin typeface="+mn-lt"/>
              </a:rPr>
              <a:t>Shaded areas represent reference ranges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1C8D9-E27E-4E5E-A51B-013B67684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6108700"/>
            <a:ext cx="591343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1100" b="1" dirty="0">
                <a:solidFill>
                  <a:schemeClr val="accent5"/>
                </a:solidFill>
                <a:latin typeface="+mn-lt"/>
              </a:rPr>
              <a:t>Barnouin Y, et al. J Clin Endocrinol Metab 2021; 106(3): e1096–e1110</a:t>
            </a:r>
            <a:r>
              <a:rPr lang="en-GB" altLang="fr-FR" sz="1100" i="1" dirty="0">
                <a:solidFill>
                  <a:schemeClr val="accent5"/>
                </a:solidFill>
                <a:latin typeface="+mn-lt"/>
              </a:rPr>
              <a:t>.</a:t>
            </a:r>
            <a:r>
              <a:rPr lang="en-US" altLang="fr-FR" sz="1100" dirty="0">
                <a:solidFill>
                  <a:schemeClr val="accent5"/>
                </a:solidFill>
                <a:latin typeface="+mn-lt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B8C2F2-3E1A-470C-AA1A-39544AC06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286" y="142875"/>
            <a:ext cx="2376488" cy="1143000"/>
          </a:xfrm>
        </p:spPr>
        <p:txBody>
          <a:bodyPr>
            <a:normAutofit/>
          </a:bodyPr>
          <a:lstStyle/>
          <a:p>
            <a:pPr algn="ctr"/>
            <a:r>
              <a:rPr lang="fr-BE" altLang="fr-FR" sz="3200" b="1" dirty="0" err="1">
                <a:solidFill>
                  <a:schemeClr val="accent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fr-BE" altLang="fr-FR" sz="3200" b="1" dirty="0">
              <a:solidFill>
                <a:schemeClr val="accent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DFDB399-DDEC-4168-9528-876F37E86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7518" y="176646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fr-BE" altLang="fr-FR" sz="3200" b="1" dirty="0" err="1">
                <a:solidFill>
                  <a:schemeClr val="accent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Take</a:t>
            </a:r>
            <a:r>
              <a:rPr lang="fr-BE" altLang="fr-FR" sz="3200" b="1" dirty="0">
                <a:solidFill>
                  <a:schemeClr val="accent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Home message</a:t>
            </a:r>
          </a:p>
        </p:txBody>
      </p:sp>
      <p:sp>
        <p:nvSpPr>
          <p:cNvPr id="108547" name="Content Placeholder 2">
            <a:extLst>
              <a:ext uri="{FF2B5EF4-FFF2-40B4-BE49-F238E27FC236}">
                <a16:creationId xmlns:a16="http://schemas.microsoft.com/office/drawing/2014/main" id="{E874A004-F7A4-4F75-87EB-195D2118B9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063" y="1042988"/>
            <a:ext cx="11304587" cy="43307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GB" alt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In older, obese hypogonadal men, adding T gel for 6 months to lifestyle therapy did not further improve overall Physical Performance test (PPT). However T gel: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fr-FR" sz="1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increased aerobic capacity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minimized or </a:t>
            </a:r>
            <a:r>
              <a:rPr lang="en-GB" altLang="fr-FR" sz="1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prevented</a:t>
            </a:r>
            <a:r>
              <a:rPr lang="en-GB" alt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 the weight loss–induced </a:t>
            </a:r>
            <a:r>
              <a:rPr lang="en-GB" altLang="fr-FR" sz="1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reduction in muscle mass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fr-FR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minimized or </a:t>
            </a:r>
            <a:r>
              <a:rPr lang="en-GB" altLang="fr-FR" sz="1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prevented</a:t>
            </a:r>
            <a:r>
              <a:rPr lang="en-GB" altLang="fr-FR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fr-FR" sz="1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reduction in hip BMD </a:t>
            </a:r>
            <a:r>
              <a:rPr lang="en-GB" alt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(that occurs with lifestyle therapy)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further </a:t>
            </a:r>
            <a:r>
              <a:rPr lang="en-GB" altLang="fr-FR" sz="1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improved sexual function</a:t>
            </a:r>
            <a:r>
              <a:rPr lang="en-GB" alt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alt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The increase in T levels was accompanied by increase in estrogen levels (E2, E1) due to aromatization of testosterone (which likely </a:t>
            </a:r>
            <a:r>
              <a:rPr lang="en-GB" altLang="fr-FR" sz="1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contributed to the maintenance of BMD</a:t>
            </a:r>
            <a:r>
              <a:rPr lang="en-GB" alt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alt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T gel increased </a:t>
            </a:r>
            <a:r>
              <a:rPr lang="en-GB" altLang="fr-FR" sz="1800" dirty="0" err="1">
                <a:ea typeface="Verdana" panose="020B0604030504040204" pitchFamily="34" charset="0"/>
                <a:cs typeface="Verdana" panose="020B0604030504040204" pitchFamily="34" charset="0"/>
              </a:rPr>
              <a:t>hematocrit</a:t>
            </a:r>
            <a:r>
              <a:rPr lang="en-GB" alt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 but </a:t>
            </a:r>
            <a:r>
              <a:rPr lang="en-GB" altLang="fr-FR" sz="18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did not lead to any discontinuation </a:t>
            </a:r>
            <a:r>
              <a:rPr lang="en-GB" alt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because of </a:t>
            </a:r>
            <a:r>
              <a:rPr lang="en-GB" altLang="fr-FR" sz="1800" dirty="0" err="1">
                <a:ea typeface="Verdana" panose="020B0604030504040204" pitchFamily="34" charset="0"/>
                <a:cs typeface="Verdana" panose="020B0604030504040204" pitchFamily="34" charset="0"/>
              </a:rPr>
              <a:t>polycythemia</a:t>
            </a:r>
            <a:r>
              <a:rPr lang="en-GB" alt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alt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Lifestyle therapy plus T gel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did not increase PSA more than lifestyle therapy alone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did not lead to more urologic evaluations supporting the short-term prostate safety of T gel in older men with obesity and hypogonadism.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fr-BE" altLang="fr-FR" sz="2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5887CFAA-6FF6-4AFF-9E4A-7295546AA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6108700"/>
            <a:ext cx="591343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1100" b="1" dirty="0">
                <a:solidFill>
                  <a:schemeClr val="accent5"/>
                </a:solidFill>
                <a:latin typeface="+mn-lt"/>
              </a:rPr>
              <a:t>Barnouin Y, et al. J Clin Endocrinol Metab 2021; 106(3): e1096–e1110</a:t>
            </a:r>
            <a:r>
              <a:rPr lang="en-GB" altLang="fr-FR" sz="1100" i="1" dirty="0">
                <a:latin typeface="Verdana" panose="020B0604030504040204" pitchFamily="34" charset="0"/>
              </a:rPr>
              <a:t>.</a:t>
            </a:r>
            <a:r>
              <a:rPr lang="en-US" altLang="fr-FR" sz="1100" dirty="0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Besins MA Hub">
      <a:dk1>
        <a:srgbClr val="006EAB"/>
      </a:dk1>
      <a:lt1>
        <a:sysClr val="window" lastClr="FFFFFF"/>
      </a:lt1>
      <a:dk2>
        <a:srgbClr val="58595B"/>
      </a:dk2>
      <a:lt2>
        <a:srgbClr val="E7E6E6"/>
      </a:lt2>
      <a:accent1>
        <a:srgbClr val="1272AE"/>
      </a:accent1>
      <a:accent2>
        <a:srgbClr val="00A8E1"/>
      </a:accent2>
      <a:accent3>
        <a:srgbClr val="95D600"/>
      </a:accent3>
      <a:accent4>
        <a:srgbClr val="F0C846"/>
      </a:accent4>
      <a:accent5>
        <a:srgbClr val="000000"/>
      </a:accent5>
      <a:accent6>
        <a:srgbClr val="CCDCE2"/>
      </a:accent6>
      <a:hlink>
        <a:srgbClr val="006EAB"/>
      </a:hlink>
      <a:folHlink>
        <a:srgbClr val="00A8E1"/>
      </a:folHlink>
    </a:clrScheme>
    <a:fontScheme name="Custom 2">
      <a:majorFont>
        <a:latin typeface="Poppins Medium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ins_tmp.potx" id="{58CFAB49-F3C1-4BE9-BA6C-4FFE0344BB85}" vid="{711EA1BB-B068-4CB0-AFBC-DEF8CF7720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C31388130E845B306F08280035E70" ma:contentTypeVersion="10" ma:contentTypeDescription="Create a new document." ma:contentTypeScope="" ma:versionID="7e7cc3e53a1c6c13768d61cee4c666df">
  <xsd:schema xmlns:xsd="http://www.w3.org/2001/XMLSchema" xmlns:xs="http://www.w3.org/2001/XMLSchema" xmlns:p="http://schemas.microsoft.com/office/2006/metadata/properties" xmlns:ns2="2bd39ed4-040d-4575-9ecd-51b09e17f4f6" targetNamespace="http://schemas.microsoft.com/office/2006/metadata/properties" ma:root="true" ma:fieldsID="e59c39555b5737b5f5563e59e9207369" ns2:_="">
    <xsd:import namespace="2bd39ed4-040d-4575-9ecd-51b09e17f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39ed4-040d-4575-9ecd-51b09e17f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BAFE47-6D38-486D-A780-E5CBD49600D1}"/>
</file>

<file path=customXml/itemProps2.xml><?xml version="1.0" encoding="utf-8"?>
<ds:datastoreItem xmlns:ds="http://schemas.openxmlformats.org/officeDocument/2006/customXml" ds:itemID="{B03DF060-8FFD-4F7C-A54C-44DC88C556EB}"/>
</file>

<file path=customXml/itemProps3.xml><?xml version="1.0" encoding="utf-8"?>
<ds:datastoreItem xmlns:ds="http://schemas.openxmlformats.org/officeDocument/2006/customXml" ds:itemID="{0CAF5B60-4909-405F-AABF-CD261B51BF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1466</Words>
  <Application>Microsoft Office PowerPoint</Application>
  <PresentationFormat>Widescreen</PresentationFormat>
  <Paragraphs>126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Poppins Medium</vt:lpstr>
      <vt:lpstr>Arial</vt:lpstr>
      <vt:lpstr>Poppins Light</vt:lpstr>
      <vt:lpstr>Wingdings</vt:lpstr>
      <vt:lpstr>Calibri</vt:lpstr>
      <vt:lpstr>Verdana</vt:lpstr>
      <vt:lpstr>Office Theme</vt:lpstr>
      <vt:lpstr>Barnouin Y, et al.   Testosterone Replacement Therapy Added to Intensive Lifestyle Intervention in Older Men With Obesity and Hypogonadism  J Clin Endocrinol Metab 2021; 106(3): e1096–e1110   </vt:lpstr>
      <vt:lpstr>PowerPoint Presentation</vt:lpstr>
      <vt:lpstr>Background, Materials and Methods</vt:lpstr>
      <vt:lpstr>Screening, randomization, and follow-up</vt:lpstr>
      <vt:lpstr>Baseline characteristics</vt:lpstr>
      <vt:lpstr>Results</vt:lpstr>
      <vt:lpstr>Results</vt:lpstr>
      <vt:lpstr>Take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beaumont</dc:creator>
  <cp:lastModifiedBy>richard jones</cp:lastModifiedBy>
  <cp:revision>41</cp:revision>
  <dcterms:created xsi:type="dcterms:W3CDTF">2020-12-03T13:24:11Z</dcterms:created>
  <dcterms:modified xsi:type="dcterms:W3CDTF">2021-03-24T14:28:06Z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0x010100915C31388130E845B306F08280035E70</vt:lpwstr>
  </property>
</Properties>
</file>