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893" r:id="rId2"/>
    <p:sldId id="1306" r:id="rId3"/>
    <p:sldId id="969" r:id="rId4"/>
    <p:sldId id="1310" r:id="rId5"/>
    <p:sldId id="1309" r:id="rId6"/>
    <p:sldId id="1312" r:id="rId7"/>
    <p:sldId id="1311" r:id="rId8"/>
    <p:sldId id="268" r:id="rId9"/>
    <p:sldId id="257" r:id="rId10"/>
    <p:sldId id="971" r:id="rId11"/>
    <p:sldId id="1316" r:id="rId12"/>
    <p:sldId id="1320" r:id="rId13"/>
    <p:sldId id="1319" r:id="rId14"/>
    <p:sldId id="1318" r:id="rId15"/>
    <p:sldId id="1317" r:id="rId16"/>
    <p:sldId id="1321" r:id="rId17"/>
    <p:sldId id="1322" r:id="rId18"/>
    <p:sldId id="1323" r:id="rId19"/>
    <p:sldId id="1324" r:id="rId20"/>
    <p:sldId id="277" r:id="rId21"/>
    <p:sldId id="1350" r:id="rId22"/>
    <p:sldId id="1307" r:id="rId23"/>
    <p:sldId id="1340" r:id="rId24"/>
    <p:sldId id="1328" r:id="rId25"/>
    <p:sldId id="1330" r:id="rId26"/>
    <p:sldId id="1331" r:id="rId27"/>
    <p:sldId id="1341" r:id="rId28"/>
    <p:sldId id="1332" r:id="rId29"/>
    <p:sldId id="1333" r:id="rId30"/>
    <p:sldId id="1334" r:id="rId31"/>
    <p:sldId id="1335" r:id="rId32"/>
    <p:sldId id="1342" r:id="rId33"/>
    <p:sldId id="1315" r:id="rId34"/>
    <p:sldId id="269" r:id="rId35"/>
    <p:sldId id="1313" r:id="rId36"/>
    <p:sldId id="1314" r:id="rId37"/>
    <p:sldId id="1343" r:id="rId38"/>
    <p:sldId id="1336" r:id="rId39"/>
    <p:sldId id="1337" r:id="rId40"/>
    <p:sldId id="1338" r:id="rId41"/>
    <p:sldId id="1339" r:id="rId42"/>
    <p:sldId id="1344" r:id="rId43"/>
    <p:sldId id="1346" r:id="rId44"/>
    <p:sldId id="1347" r:id="rId45"/>
    <p:sldId id="1348" r:id="rId46"/>
    <p:sldId id="1349" r:id="rId47"/>
    <p:sldId id="304" r:id="rId48"/>
    <p:sldId id="303" r:id="rId49"/>
    <p:sldId id="1351" r:id="rId50"/>
    <p:sldId id="1304" r:id="rId51"/>
    <p:sldId id="1325" r:id="rId52"/>
    <p:sldId id="270" r:id="rId53"/>
    <p:sldId id="272" r:id="rId54"/>
    <p:sldId id="273" r:id="rId55"/>
    <p:sldId id="1326" r:id="rId56"/>
    <p:sldId id="1327" r:id="rId57"/>
    <p:sldId id="285" r:id="rId58"/>
    <p:sldId id="286" r:id="rId59"/>
    <p:sldId id="287" r:id="rId60"/>
    <p:sldId id="970" r:id="rId61"/>
    <p:sldId id="27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sorterViewPr>
    <p:cViewPr>
      <p:scale>
        <a:sx n="80" d="100"/>
        <a:sy n="80" d="100"/>
      </p:scale>
      <p:origin x="0" y="-798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88E72-790F-428B-91BA-A60DE10C65CE}" type="datetimeFigureOut">
              <a:rPr lang="en-GB" smtClean="0"/>
              <a:t>31/03/2021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EB666-305D-4656-8F43-4ACFCB2C2E66}" type="slidenum">
              <a:rPr lang="en-GB" smtClean="0"/>
              <a:t>‹#›</a:t>
            </a:fld>
            <a:endParaRPr lang="en-GB"/>
          </a:p>
        </p:txBody>
      </p:sp>
    </p:spTree>
    <p:extLst>
      <p:ext uri="{BB962C8B-B14F-4D97-AF65-F5344CB8AC3E}">
        <p14:creationId xmlns:p14="http://schemas.microsoft.com/office/powerpoint/2010/main" val="91351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1212E-CC80-4343-822E-467350174EB9}" type="slidenum">
              <a:rPr kumimoji="0" lang="en-US" sz="1800" b="0" i="0" u="none" strike="noStrike" kern="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441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2275C-D7A8-40ED-B4A1-A553923F82FA}"/>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BC763-2872-40A5-9EC2-CD3DB0F1ADF3}"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6" name="Rectangle 2">
            <a:extLst>
              <a:ext uri="{FF2B5EF4-FFF2-40B4-BE49-F238E27FC236}">
                <a16:creationId xmlns:a16="http://schemas.microsoft.com/office/drawing/2014/main" id="{8ED23502-AFC1-4B88-8782-100AA34CD39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1FDF2E2-9B69-4FA9-B1F1-87B363CE49F1}"/>
              </a:ext>
            </a:extLst>
          </p:cNvPr>
          <p:cNvSpPr>
            <a:spLocks noGrp="1" noChangeArrowheads="1"/>
          </p:cNvSpPr>
          <p:nvPr>
            <p:ph type="body" idx="1"/>
          </p:nvPr>
        </p:nvSpPr>
        <p:spPr/>
        <p:txBody>
          <a:bodyPr/>
          <a:lstStyle/>
          <a:p>
            <a:r>
              <a:rPr lang="en-US" altLang="en-US"/>
              <a:t>There is considerable variation in the half-life of testosterone as reported in the literature, ranging from 10 to 100 minutes.  </a:t>
            </a:r>
          </a:p>
          <a:p>
            <a:r>
              <a:rPr lang="en-US" altLang="en-US"/>
              <a:t>Inactivation of testosterone occurs primarily in the liver.  </a:t>
            </a:r>
          </a:p>
          <a:p>
            <a:r>
              <a:rPr lang="en-US" altLang="en-US"/>
              <a:t>Testosterone is metabolized to various 17-keto steroids through two different pathways.  The major active metabolites of testosterone are E2 and DHT.  </a:t>
            </a:r>
          </a:p>
          <a:p>
            <a:r>
              <a:rPr lang="en-US" altLang="en-US"/>
              <a:t>In reproductive tissues, DHT is further metabolized to 3</a:t>
            </a:r>
            <a:r>
              <a:rPr lang="en-US" altLang="en-US">
                <a:sym typeface="Symbol" panose="05050102010706020507" pitchFamily="18" charset="2"/>
              </a:rPr>
              <a:t></a:t>
            </a:r>
            <a:r>
              <a:rPr lang="en-US" altLang="en-US"/>
              <a:t>- and 3</a:t>
            </a:r>
            <a:r>
              <a:rPr lang="en-US" altLang="en-US">
                <a:sym typeface="Symbol" panose="05050102010706020507" pitchFamily="18" charset="2"/>
              </a:rPr>
              <a:t></a:t>
            </a:r>
            <a:r>
              <a:rPr lang="en-US" altLang="en-US"/>
              <a:t>-androstanediol.</a:t>
            </a:r>
          </a:p>
          <a:p>
            <a:r>
              <a:rPr lang="en-US" altLang="en-US"/>
              <a:t>DHT concentrations increase slightly more than the testosterone concentrations during AndroGel</a:t>
            </a:r>
            <a:r>
              <a:rPr lang="en-US" altLang="en-US">
                <a:sym typeface="Symbol" panose="05050102010706020507" pitchFamily="18" charset="2"/>
              </a:rPr>
              <a:t></a:t>
            </a:r>
            <a:r>
              <a:rPr lang="en-US" altLang="en-US"/>
              <a:t> treatment indicating enhanced conversion of the major physiologically active androgen, DHT.  As the skin is an active site of 5</a:t>
            </a:r>
            <a:r>
              <a:rPr lang="en-US" altLang="en-US">
                <a:sym typeface="Symbol" panose="05050102010706020507" pitchFamily="18" charset="2"/>
              </a:rPr>
              <a:t></a:t>
            </a:r>
            <a:r>
              <a:rPr lang="en-US" altLang="en-US"/>
              <a:t>-reductase activity, conversion of testosterone to DHT may be anticipated at the site of application.</a:t>
            </a:r>
          </a:p>
          <a:p>
            <a:r>
              <a:rPr lang="en-US" altLang="en-US"/>
              <a:t>Serum E2 concentrations increased significantly within 30 days of initiating treatment with AndroGel</a:t>
            </a:r>
            <a:r>
              <a:rPr lang="en-US" altLang="en-US">
                <a:sym typeface="Symbol" panose="05050102010706020507" pitchFamily="18" charset="2"/>
              </a:rPr>
              <a:t></a:t>
            </a:r>
            <a:r>
              <a:rPr lang="en-US" altLang="en-US"/>
              <a:t>.  These levels remained elevated throughout treatment, but were within the normal range for eugonadal men.</a:t>
            </a:r>
          </a:p>
          <a:p>
            <a:endParaRPr lang="en-GB" altLang="en-US"/>
          </a:p>
        </p:txBody>
      </p:sp>
    </p:spTree>
    <p:extLst>
      <p:ext uri="{BB962C8B-B14F-4D97-AF65-F5344CB8AC3E}">
        <p14:creationId xmlns:p14="http://schemas.microsoft.com/office/powerpoint/2010/main" val="38378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2275C-D7A8-40ED-B4A1-A553923F82FA}"/>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BC763-2872-40A5-9EC2-CD3DB0F1ADF3}"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6" name="Rectangle 2">
            <a:extLst>
              <a:ext uri="{FF2B5EF4-FFF2-40B4-BE49-F238E27FC236}">
                <a16:creationId xmlns:a16="http://schemas.microsoft.com/office/drawing/2014/main" id="{8ED23502-AFC1-4B88-8782-100AA34CD39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1FDF2E2-9B69-4FA9-B1F1-87B363CE49F1}"/>
              </a:ext>
            </a:extLst>
          </p:cNvPr>
          <p:cNvSpPr>
            <a:spLocks noGrp="1" noChangeArrowheads="1"/>
          </p:cNvSpPr>
          <p:nvPr>
            <p:ph type="body" idx="1"/>
          </p:nvPr>
        </p:nvSpPr>
        <p:spPr/>
        <p:txBody>
          <a:bodyPr/>
          <a:lstStyle/>
          <a:p>
            <a:r>
              <a:rPr lang="en-US" altLang="en-US"/>
              <a:t>There is considerable variation in the half-life of testosterone as reported in the literature, ranging from 10 to 100 minutes.  </a:t>
            </a:r>
          </a:p>
          <a:p>
            <a:r>
              <a:rPr lang="en-US" altLang="en-US"/>
              <a:t>Inactivation of testosterone occurs primarily in the liver.  </a:t>
            </a:r>
          </a:p>
          <a:p>
            <a:r>
              <a:rPr lang="en-US" altLang="en-US"/>
              <a:t>Testosterone is metabolized to various 17-keto steroids through two different pathways.  The major active metabolites of testosterone are E2 and DHT.  </a:t>
            </a:r>
          </a:p>
          <a:p>
            <a:r>
              <a:rPr lang="en-US" altLang="en-US"/>
              <a:t>In reproductive tissues, DHT is further metabolized to 3</a:t>
            </a:r>
            <a:r>
              <a:rPr lang="en-US" altLang="en-US">
                <a:sym typeface="Symbol" panose="05050102010706020507" pitchFamily="18" charset="2"/>
              </a:rPr>
              <a:t></a:t>
            </a:r>
            <a:r>
              <a:rPr lang="en-US" altLang="en-US"/>
              <a:t>- and 3</a:t>
            </a:r>
            <a:r>
              <a:rPr lang="en-US" altLang="en-US">
                <a:sym typeface="Symbol" panose="05050102010706020507" pitchFamily="18" charset="2"/>
              </a:rPr>
              <a:t></a:t>
            </a:r>
            <a:r>
              <a:rPr lang="en-US" altLang="en-US"/>
              <a:t>-androstanediol.</a:t>
            </a:r>
          </a:p>
          <a:p>
            <a:r>
              <a:rPr lang="en-US" altLang="en-US"/>
              <a:t>DHT concentrations increase slightly more than the testosterone concentrations during AndroGel</a:t>
            </a:r>
            <a:r>
              <a:rPr lang="en-US" altLang="en-US">
                <a:sym typeface="Symbol" panose="05050102010706020507" pitchFamily="18" charset="2"/>
              </a:rPr>
              <a:t></a:t>
            </a:r>
            <a:r>
              <a:rPr lang="en-US" altLang="en-US"/>
              <a:t> treatment indicating enhanced conversion of the major physiologically active androgen, DHT.  As the skin is an active site of 5</a:t>
            </a:r>
            <a:r>
              <a:rPr lang="en-US" altLang="en-US">
                <a:sym typeface="Symbol" panose="05050102010706020507" pitchFamily="18" charset="2"/>
              </a:rPr>
              <a:t></a:t>
            </a:r>
            <a:r>
              <a:rPr lang="en-US" altLang="en-US"/>
              <a:t>-reductase activity, conversion of testosterone to DHT may be anticipated at the site of application.</a:t>
            </a:r>
          </a:p>
          <a:p>
            <a:r>
              <a:rPr lang="en-US" altLang="en-US"/>
              <a:t>Serum E2 concentrations increased significantly within 30 days of initiating treatment with AndroGel</a:t>
            </a:r>
            <a:r>
              <a:rPr lang="en-US" altLang="en-US">
                <a:sym typeface="Symbol" panose="05050102010706020507" pitchFamily="18" charset="2"/>
              </a:rPr>
              <a:t></a:t>
            </a:r>
            <a:r>
              <a:rPr lang="en-US" altLang="en-US"/>
              <a:t>.  These levels remained elevated throughout treatment, but were within the normal range for eugonadal men.</a:t>
            </a:r>
          </a:p>
          <a:p>
            <a:endParaRPr lang="en-GB" altLang="en-US"/>
          </a:p>
        </p:txBody>
      </p:sp>
    </p:spTree>
    <p:extLst>
      <p:ext uri="{BB962C8B-B14F-4D97-AF65-F5344CB8AC3E}">
        <p14:creationId xmlns:p14="http://schemas.microsoft.com/office/powerpoint/2010/main" val="2576388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2275C-D7A8-40ED-B4A1-A553923F82FA}"/>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BC763-2872-40A5-9EC2-CD3DB0F1ADF3}"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6" name="Rectangle 2">
            <a:extLst>
              <a:ext uri="{FF2B5EF4-FFF2-40B4-BE49-F238E27FC236}">
                <a16:creationId xmlns:a16="http://schemas.microsoft.com/office/drawing/2014/main" id="{8ED23502-AFC1-4B88-8782-100AA34CD39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1FDF2E2-9B69-4FA9-B1F1-87B363CE49F1}"/>
              </a:ext>
            </a:extLst>
          </p:cNvPr>
          <p:cNvSpPr>
            <a:spLocks noGrp="1" noChangeArrowheads="1"/>
          </p:cNvSpPr>
          <p:nvPr>
            <p:ph type="body" idx="1"/>
          </p:nvPr>
        </p:nvSpPr>
        <p:spPr/>
        <p:txBody>
          <a:bodyPr/>
          <a:lstStyle/>
          <a:p>
            <a:r>
              <a:rPr lang="en-US" altLang="en-US"/>
              <a:t>There is considerable variation in the half-life of testosterone as reported in the literature, ranging from 10 to 100 minutes.  </a:t>
            </a:r>
          </a:p>
          <a:p>
            <a:r>
              <a:rPr lang="en-US" altLang="en-US"/>
              <a:t>Inactivation of testosterone occurs primarily in the liver.  </a:t>
            </a:r>
          </a:p>
          <a:p>
            <a:r>
              <a:rPr lang="en-US" altLang="en-US"/>
              <a:t>Testosterone is metabolized to various 17-keto steroids through two different pathways.  The major active metabolites of testosterone are E2 and DHT.  </a:t>
            </a:r>
          </a:p>
          <a:p>
            <a:r>
              <a:rPr lang="en-US" altLang="en-US"/>
              <a:t>In reproductive tissues, DHT is further metabolized to 3</a:t>
            </a:r>
            <a:r>
              <a:rPr lang="en-US" altLang="en-US">
                <a:sym typeface="Symbol" panose="05050102010706020507" pitchFamily="18" charset="2"/>
              </a:rPr>
              <a:t></a:t>
            </a:r>
            <a:r>
              <a:rPr lang="en-US" altLang="en-US"/>
              <a:t>- and 3</a:t>
            </a:r>
            <a:r>
              <a:rPr lang="en-US" altLang="en-US">
                <a:sym typeface="Symbol" panose="05050102010706020507" pitchFamily="18" charset="2"/>
              </a:rPr>
              <a:t></a:t>
            </a:r>
            <a:r>
              <a:rPr lang="en-US" altLang="en-US"/>
              <a:t>-androstanediol.</a:t>
            </a:r>
          </a:p>
          <a:p>
            <a:r>
              <a:rPr lang="en-US" altLang="en-US"/>
              <a:t>DHT concentrations increase slightly more than the testosterone concentrations during AndroGel</a:t>
            </a:r>
            <a:r>
              <a:rPr lang="en-US" altLang="en-US">
                <a:sym typeface="Symbol" panose="05050102010706020507" pitchFamily="18" charset="2"/>
              </a:rPr>
              <a:t></a:t>
            </a:r>
            <a:r>
              <a:rPr lang="en-US" altLang="en-US"/>
              <a:t> treatment indicating enhanced conversion of the major physiologically active androgen, DHT.  As the skin is an active site of 5</a:t>
            </a:r>
            <a:r>
              <a:rPr lang="en-US" altLang="en-US">
                <a:sym typeface="Symbol" panose="05050102010706020507" pitchFamily="18" charset="2"/>
              </a:rPr>
              <a:t></a:t>
            </a:r>
            <a:r>
              <a:rPr lang="en-US" altLang="en-US"/>
              <a:t>-reductase activity, conversion of testosterone to DHT may be anticipated at the site of application.</a:t>
            </a:r>
          </a:p>
          <a:p>
            <a:r>
              <a:rPr lang="en-US" altLang="en-US"/>
              <a:t>Serum E2 concentrations increased significantly within 30 days of initiating treatment with AndroGel</a:t>
            </a:r>
            <a:r>
              <a:rPr lang="en-US" altLang="en-US">
                <a:sym typeface="Symbol" panose="05050102010706020507" pitchFamily="18" charset="2"/>
              </a:rPr>
              <a:t></a:t>
            </a:r>
            <a:r>
              <a:rPr lang="en-US" altLang="en-US"/>
              <a:t>.  These levels remained elevated throughout treatment, but were within the normal range for eugonadal men.</a:t>
            </a:r>
          </a:p>
          <a:p>
            <a:endParaRPr lang="en-GB" altLang="en-US"/>
          </a:p>
        </p:txBody>
      </p:sp>
    </p:spTree>
    <p:extLst>
      <p:ext uri="{BB962C8B-B14F-4D97-AF65-F5344CB8AC3E}">
        <p14:creationId xmlns:p14="http://schemas.microsoft.com/office/powerpoint/2010/main" val="2340606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2275C-D7A8-40ED-B4A1-A553923F82FA}"/>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BC763-2872-40A5-9EC2-CD3DB0F1ADF3}"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6" name="Rectangle 2">
            <a:extLst>
              <a:ext uri="{FF2B5EF4-FFF2-40B4-BE49-F238E27FC236}">
                <a16:creationId xmlns:a16="http://schemas.microsoft.com/office/drawing/2014/main" id="{8ED23502-AFC1-4B88-8782-100AA34CD39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1FDF2E2-9B69-4FA9-B1F1-87B363CE49F1}"/>
              </a:ext>
            </a:extLst>
          </p:cNvPr>
          <p:cNvSpPr>
            <a:spLocks noGrp="1" noChangeArrowheads="1"/>
          </p:cNvSpPr>
          <p:nvPr>
            <p:ph type="body" idx="1"/>
          </p:nvPr>
        </p:nvSpPr>
        <p:spPr/>
        <p:txBody>
          <a:bodyPr/>
          <a:lstStyle/>
          <a:p>
            <a:r>
              <a:rPr lang="en-US" altLang="en-US"/>
              <a:t>There is considerable variation in the half-life of testosterone as reported in the literature, ranging from 10 to 100 minutes.  </a:t>
            </a:r>
          </a:p>
          <a:p>
            <a:r>
              <a:rPr lang="en-US" altLang="en-US"/>
              <a:t>Inactivation of testosterone occurs primarily in the liver.  </a:t>
            </a:r>
          </a:p>
          <a:p>
            <a:r>
              <a:rPr lang="en-US" altLang="en-US"/>
              <a:t>Testosterone is metabolized to various 17-keto steroids through two different pathways.  The major active metabolites of testosterone are E2 and DHT.  </a:t>
            </a:r>
          </a:p>
          <a:p>
            <a:r>
              <a:rPr lang="en-US" altLang="en-US"/>
              <a:t>In reproductive tissues, DHT is further metabolized to 3</a:t>
            </a:r>
            <a:r>
              <a:rPr lang="en-US" altLang="en-US">
                <a:sym typeface="Symbol" panose="05050102010706020507" pitchFamily="18" charset="2"/>
              </a:rPr>
              <a:t></a:t>
            </a:r>
            <a:r>
              <a:rPr lang="en-US" altLang="en-US"/>
              <a:t>- and 3</a:t>
            </a:r>
            <a:r>
              <a:rPr lang="en-US" altLang="en-US">
                <a:sym typeface="Symbol" panose="05050102010706020507" pitchFamily="18" charset="2"/>
              </a:rPr>
              <a:t></a:t>
            </a:r>
            <a:r>
              <a:rPr lang="en-US" altLang="en-US"/>
              <a:t>-androstanediol.</a:t>
            </a:r>
          </a:p>
          <a:p>
            <a:r>
              <a:rPr lang="en-US" altLang="en-US"/>
              <a:t>DHT concentrations increase slightly more than the testosterone concentrations during AndroGel</a:t>
            </a:r>
            <a:r>
              <a:rPr lang="en-US" altLang="en-US">
                <a:sym typeface="Symbol" panose="05050102010706020507" pitchFamily="18" charset="2"/>
              </a:rPr>
              <a:t></a:t>
            </a:r>
            <a:r>
              <a:rPr lang="en-US" altLang="en-US"/>
              <a:t> treatment indicating enhanced conversion of the major physiologically active androgen, DHT.  As the skin is an active site of 5</a:t>
            </a:r>
            <a:r>
              <a:rPr lang="en-US" altLang="en-US">
                <a:sym typeface="Symbol" panose="05050102010706020507" pitchFamily="18" charset="2"/>
              </a:rPr>
              <a:t></a:t>
            </a:r>
            <a:r>
              <a:rPr lang="en-US" altLang="en-US"/>
              <a:t>-reductase activity, conversion of testosterone to DHT may be anticipated at the site of application.</a:t>
            </a:r>
          </a:p>
          <a:p>
            <a:r>
              <a:rPr lang="en-US" altLang="en-US"/>
              <a:t>Serum E2 concentrations increased significantly within 30 days of initiating treatment with AndroGel</a:t>
            </a:r>
            <a:r>
              <a:rPr lang="en-US" altLang="en-US">
                <a:sym typeface="Symbol" panose="05050102010706020507" pitchFamily="18" charset="2"/>
              </a:rPr>
              <a:t></a:t>
            </a:r>
            <a:r>
              <a:rPr lang="en-US" altLang="en-US"/>
              <a:t>.  These levels remained elevated throughout treatment, but were within the normal range for eugonadal men.</a:t>
            </a:r>
          </a:p>
          <a:p>
            <a:endParaRPr lang="en-GB" altLang="en-US"/>
          </a:p>
        </p:txBody>
      </p:sp>
    </p:spTree>
    <p:extLst>
      <p:ext uri="{BB962C8B-B14F-4D97-AF65-F5344CB8AC3E}">
        <p14:creationId xmlns:p14="http://schemas.microsoft.com/office/powerpoint/2010/main" val="2323999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77E4D1-426F-46EA-AE8C-D79540668055}"/>
              </a:ext>
            </a:extLst>
          </p:cNvPr>
          <p:cNvSpPr>
            <a:spLocks noGrp="1" noChangeArrowheads="1"/>
          </p:cNvSpPr>
          <p:nvPr>
            <p:ph type="sldNum" sz="quarter" idx="5"/>
          </p:nvPr>
        </p:nvSpPr>
        <p:spPr>
          <a:ln/>
        </p:spPr>
        <p:txBody>
          <a:bodyPr/>
          <a:lstStyle/>
          <a:p>
            <a:fld id="{6E38C0C3-BCA9-4636-8251-9C3660FC590D}" type="slidenum">
              <a:rPr lang="en-GB" altLang="en-US"/>
              <a:pPr/>
              <a:t>20</a:t>
            </a:fld>
            <a:endParaRPr lang="en-GB" altLang="en-US"/>
          </a:p>
        </p:txBody>
      </p:sp>
      <p:sp>
        <p:nvSpPr>
          <p:cNvPr id="53250" name="Rectangle 2">
            <a:extLst>
              <a:ext uri="{FF2B5EF4-FFF2-40B4-BE49-F238E27FC236}">
                <a16:creationId xmlns:a16="http://schemas.microsoft.com/office/drawing/2014/main" id="{3CED7745-3ADC-4331-A75F-557756E4B357}"/>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FB6D9E33-8DED-4C05-8DB4-5DF97C258346}"/>
              </a:ext>
            </a:extLst>
          </p:cNvPr>
          <p:cNvSpPr>
            <a:spLocks noGrp="1" noChangeArrowheads="1"/>
          </p:cNvSpPr>
          <p:nvPr>
            <p:ph type="body" idx="1"/>
          </p:nvPr>
        </p:nvSpPr>
        <p:spPr/>
        <p:txBody>
          <a:bodyPr/>
          <a:lstStyle/>
          <a:p>
            <a:r>
              <a:rPr lang="en-GB" altLang="en-US"/>
              <a:t>Adverse drug reactions reported in 1 - &lt;10% of patients treated with Androgel in the controlled clinical trials are listed in the table</a:t>
            </a:r>
            <a:endParaRPr lang="en-US" altLang="en-US"/>
          </a:p>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FBDFF4-6011-4ABC-AFB7-F8EB4E233263}"/>
              </a:ext>
            </a:extLst>
          </p:cNvPr>
          <p:cNvSpPr>
            <a:spLocks noGrp="1" noChangeArrowheads="1"/>
          </p:cNvSpPr>
          <p:nvPr>
            <p:ph type="sldNum" sz="quarter" idx="5"/>
          </p:nvPr>
        </p:nvSpPr>
        <p:spPr>
          <a:ln/>
        </p:spPr>
        <p:txBody>
          <a:bodyPr/>
          <a:lstStyle/>
          <a:p>
            <a:fld id="{8E6801F2-9DD0-4C13-9A3C-CD7200C8F4C4}" type="slidenum">
              <a:rPr lang="en-GB" altLang="en-US"/>
              <a:pPr/>
              <a:t>33</a:t>
            </a:fld>
            <a:endParaRPr lang="en-GB" altLang="en-US"/>
          </a:p>
        </p:txBody>
      </p:sp>
      <p:sp>
        <p:nvSpPr>
          <p:cNvPr id="45058" name="Rectangle 2">
            <a:extLst>
              <a:ext uri="{FF2B5EF4-FFF2-40B4-BE49-F238E27FC236}">
                <a16:creationId xmlns:a16="http://schemas.microsoft.com/office/drawing/2014/main" id="{D5A5A47B-0704-49E9-B25D-E57C4EB2BCE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F178F41D-F98E-41F2-BAED-CFD25134B25F}"/>
              </a:ext>
            </a:extLst>
          </p:cNvPr>
          <p:cNvSpPr>
            <a:spLocks noGrp="1" noChangeArrowheads="1"/>
          </p:cNvSpPr>
          <p:nvPr>
            <p:ph type="body" idx="1"/>
          </p:nvPr>
        </p:nvSpPr>
        <p:spPr/>
        <p:txBody>
          <a:bodyPr/>
          <a:lstStyle/>
          <a:p>
            <a:r>
              <a:rPr lang="en-GB" altLang="en-US" u="sng"/>
              <a:t>Prostate Cancer:</a:t>
            </a:r>
            <a:r>
              <a:rPr lang="en-GB" altLang="en-US"/>
              <a:t> Androgens may accelerate the progression of sub-clinical prostatic cancer and benign prostatic hyperplasia.</a:t>
            </a:r>
          </a:p>
          <a:p>
            <a:r>
              <a:rPr lang="en-GB" altLang="en-US" u="sng"/>
              <a:t>Cancer:</a:t>
            </a:r>
            <a:r>
              <a:rPr lang="en-GB" altLang="en-US"/>
              <a:t> Androgel should be used with caution in cancer patients at risk of hypercalcaemia (and associated hypercalciuria), due to bone metastases. Regular monitoring of serum calcium concentrations is recommended.</a:t>
            </a:r>
          </a:p>
          <a:p>
            <a:r>
              <a:rPr lang="en-GB" altLang="en-US" u="sng"/>
              <a:t>Cardiovascular System:</a:t>
            </a:r>
            <a:r>
              <a:rPr lang="en-GB" altLang="en-US"/>
              <a:t> In patients suffering from severe cardiac, hepatic or renal insufficiency, treatment with Androgel may cause severe complications characterised by oedema with or without congestive cardiac failure. In this case, treatment must be stopped immediately. In addition, diuretic therapy may be required. Androgel should be used with caution in patients with ischemic heart disease. Testosterone may cause a rise in blood pressure and Androgel should be used with caution in patients with hypertension.</a:t>
            </a:r>
          </a:p>
          <a:p>
            <a:endParaRPr lang="en-GB" altLang="en-US"/>
          </a:p>
        </p:txBody>
      </p:sp>
    </p:spTree>
    <p:extLst>
      <p:ext uri="{BB962C8B-B14F-4D97-AF65-F5344CB8AC3E}">
        <p14:creationId xmlns:p14="http://schemas.microsoft.com/office/powerpoint/2010/main" val="2684523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FBDFF4-6011-4ABC-AFB7-F8EB4E233263}"/>
              </a:ext>
            </a:extLst>
          </p:cNvPr>
          <p:cNvSpPr>
            <a:spLocks noGrp="1" noChangeArrowheads="1"/>
          </p:cNvSpPr>
          <p:nvPr>
            <p:ph type="sldNum" sz="quarter" idx="5"/>
          </p:nvPr>
        </p:nvSpPr>
        <p:spPr>
          <a:ln/>
        </p:spPr>
        <p:txBody>
          <a:bodyPr/>
          <a:lstStyle/>
          <a:p>
            <a:fld id="{8E6801F2-9DD0-4C13-9A3C-CD7200C8F4C4}" type="slidenum">
              <a:rPr lang="en-GB" altLang="en-US"/>
              <a:pPr/>
              <a:t>34</a:t>
            </a:fld>
            <a:endParaRPr lang="en-GB" altLang="en-US"/>
          </a:p>
        </p:txBody>
      </p:sp>
      <p:sp>
        <p:nvSpPr>
          <p:cNvPr id="45058" name="Rectangle 2">
            <a:extLst>
              <a:ext uri="{FF2B5EF4-FFF2-40B4-BE49-F238E27FC236}">
                <a16:creationId xmlns:a16="http://schemas.microsoft.com/office/drawing/2014/main" id="{D5A5A47B-0704-49E9-B25D-E57C4EB2BCE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F178F41D-F98E-41F2-BAED-CFD25134B25F}"/>
              </a:ext>
            </a:extLst>
          </p:cNvPr>
          <p:cNvSpPr>
            <a:spLocks noGrp="1" noChangeArrowheads="1"/>
          </p:cNvSpPr>
          <p:nvPr>
            <p:ph type="body" idx="1"/>
          </p:nvPr>
        </p:nvSpPr>
        <p:spPr/>
        <p:txBody>
          <a:bodyPr/>
          <a:lstStyle/>
          <a:p>
            <a:r>
              <a:rPr lang="en-GB" altLang="en-US" u="sng"/>
              <a:t>Prostate Cancer:</a:t>
            </a:r>
            <a:r>
              <a:rPr lang="en-GB" altLang="en-US"/>
              <a:t> Androgens may accelerate the progression of sub-clinical prostatic cancer and benign prostatic hyperplasia.</a:t>
            </a:r>
          </a:p>
          <a:p>
            <a:r>
              <a:rPr lang="en-GB" altLang="en-US" u="sng"/>
              <a:t>Cancer:</a:t>
            </a:r>
            <a:r>
              <a:rPr lang="en-GB" altLang="en-US"/>
              <a:t> Androgel should be used with caution in cancer patients at risk of hypercalcaemia (and associated hypercalciuria), due to bone metastases. Regular monitoring of serum calcium concentrations is recommended.</a:t>
            </a:r>
          </a:p>
          <a:p>
            <a:r>
              <a:rPr lang="en-GB" altLang="en-US" u="sng"/>
              <a:t>Cardiovascular System:</a:t>
            </a:r>
            <a:r>
              <a:rPr lang="en-GB" altLang="en-US"/>
              <a:t> In patients suffering from severe cardiac, hepatic or renal insufficiency, treatment with Androgel may cause severe complications characterised by oedema with or without congestive cardiac failure. In this case, treatment must be stopped immediately. In addition, diuretic therapy may be required. Androgel should be used with caution in patients with ischemic heart disease. Testosterone may cause a rise in blood pressure and Androgel should be used with caution in patients with hypertension.</a:t>
            </a:r>
          </a:p>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FBDFF4-6011-4ABC-AFB7-F8EB4E233263}"/>
              </a:ext>
            </a:extLst>
          </p:cNvPr>
          <p:cNvSpPr>
            <a:spLocks noGrp="1" noChangeArrowheads="1"/>
          </p:cNvSpPr>
          <p:nvPr>
            <p:ph type="sldNum" sz="quarter" idx="5"/>
          </p:nvPr>
        </p:nvSpPr>
        <p:spPr>
          <a:ln/>
        </p:spPr>
        <p:txBody>
          <a:bodyPr/>
          <a:lstStyle/>
          <a:p>
            <a:fld id="{8E6801F2-9DD0-4C13-9A3C-CD7200C8F4C4}" type="slidenum">
              <a:rPr lang="en-GB" altLang="en-US"/>
              <a:pPr/>
              <a:t>35</a:t>
            </a:fld>
            <a:endParaRPr lang="en-GB" altLang="en-US"/>
          </a:p>
        </p:txBody>
      </p:sp>
      <p:sp>
        <p:nvSpPr>
          <p:cNvPr id="45058" name="Rectangle 2">
            <a:extLst>
              <a:ext uri="{FF2B5EF4-FFF2-40B4-BE49-F238E27FC236}">
                <a16:creationId xmlns:a16="http://schemas.microsoft.com/office/drawing/2014/main" id="{D5A5A47B-0704-49E9-B25D-E57C4EB2BCE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F178F41D-F98E-41F2-BAED-CFD25134B25F}"/>
              </a:ext>
            </a:extLst>
          </p:cNvPr>
          <p:cNvSpPr>
            <a:spLocks noGrp="1" noChangeArrowheads="1"/>
          </p:cNvSpPr>
          <p:nvPr>
            <p:ph type="body" idx="1"/>
          </p:nvPr>
        </p:nvSpPr>
        <p:spPr/>
        <p:txBody>
          <a:bodyPr/>
          <a:lstStyle/>
          <a:p>
            <a:r>
              <a:rPr lang="en-GB" altLang="en-US" u="sng"/>
              <a:t>Prostate Cancer:</a:t>
            </a:r>
            <a:r>
              <a:rPr lang="en-GB" altLang="en-US"/>
              <a:t> Androgens may accelerate the progression of sub-clinical prostatic cancer and benign prostatic hyperplasia.</a:t>
            </a:r>
          </a:p>
          <a:p>
            <a:r>
              <a:rPr lang="en-GB" altLang="en-US" u="sng"/>
              <a:t>Cancer:</a:t>
            </a:r>
            <a:r>
              <a:rPr lang="en-GB" altLang="en-US"/>
              <a:t> Androgel should be used with caution in cancer patients at risk of hypercalcaemia (and associated hypercalciuria), due to bone metastases. Regular monitoring of serum calcium concentrations is recommended.</a:t>
            </a:r>
          </a:p>
          <a:p>
            <a:r>
              <a:rPr lang="en-GB" altLang="en-US" u="sng"/>
              <a:t>Cardiovascular System:</a:t>
            </a:r>
            <a:r>
              <a:rPr lang="en-GB" altLang="en-US"/>
              <a:t> In patients suffering from severe cardiac, hepatic or renal insufficiency, treatment with Androgel may cause severe complications characterised by oedema with or without congestive cardiac failure. In this case, treatment must be stopped immediately. In addition, diuretic therapy may be required. Androgel should be used with caution in patients with ischemic heart disease. Testosterone may cause a rise in blood pressure and Androgel should be used with caution in patients with hypertension.</a:t>
            </a:r>
          </a:p>
          <a:p>
            <a:endParaRPr lang="en-GB" altLang="en-US"/>
          </a:p>
        </p:txBody>
      </p:sp>
    </p:spTree>
    <p:extLst>
      <p:ext uri="{BB962C8B-B14F-4D97-AF65-F5344CB8AC3E}">
        <p14:creationId xmlns:p14="http://schemas.microsoft.com/office/powerpoint/2010/main" val="4079766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FBDFF4-6011-4ABC-AFB7-F8EB4E233263}"/>
              </a:ext>
            </a:extLst>
          </p:cNvPr>
          <p:cNvSpPr>
            <a:spLocks noGrp="1" noChangeArrowheads="1"/>
          </p:cNvSpPr>
          <p:nvPr>
            <p:ph type="sldNum" sz="quarter" idx="5"/>
          </p:nvPr>
        </p:nvSpPr>
        <p:spPr>
          <a:ln/>
        </p:spPr>
        <p:txBody>
          <a:bodyPr/>
          <a:lstStyle/>
          <a:p>
            <a:fld id="{8E6801F2-9DD0-4C13-9A3C-CD7200C8F4C4}" type="slidenum">
              <a:rPr lang="en-GB" altLang="en-US"/>
              <a:pPr/>
              <a:t>36</a:t>
            </a:fld>
            <a:endParaRPr lang="en-GB" altLang="en-US"/>
          </a:p>
        </p:txBody>
      </p:sp>
      <p:sp>
        <p:nvSpPr>
          <p:cNvPr id="45058" name="Rectangle 2">
            <a:extLst>
              <a:ext uri="{FF2B5EF4-FFF2-40B4-BE49-F238E27FC236}">
                <a16:creationId xmlns:a16="http://schemas.microsoft.com/office/drawing/2014/main" id="{D5A5A47B-0704-49E9-B25D-E57C4EB2BCE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F178F41D-F98E-41F2-BAED-CFD25134B25F}"/>
              </a:ext>
            </a:extLst>
          </p:cNvPr>
          <p:cNvSpPr>
            <a:spLocks noGrp="1" noChangeArrowheads="1"/>
          </p:cNvSpPr>
          <p:nvPr>
            <p:ph type="body" idx="1"/>
          </p:nvPr>
        </p:nvSpPr>
        <p:spPr/>
        <p:txBody>
          <a:bodyPr/>
          <a:lstStyle/>
          <a:p>
            <a:r>
              <a:rPr lang="en-GB" altLang="en-US" u="sng"/>
              <a:t>Prostate Cancer:</a:t>
            </a:r>
            <a:r>
              <a:rPr lang="en-GB" altLang="en-US"/>
              <a:t> Androgens may accelerate the progression of sub-clinical prostatic cancer and benign prostatic hyperplasia.</a:t>
            </a:r>
          </a:p>
          <a:p>
            <a:r>
              <a:rPr lang="en-GB" altLang="en-US" u="sng"/>
              <a:t>Cancer:</a:t>
            </a:r>
            <a:r>
              <a:rPr lang="en-GB" altLang="en-US"/>
              <a:t> Androgel should be used with caution in cancer patients at risk of hypercalcaemia (and associated hypercalciuria), due to bone metastases. Regular monitoring of serum calcium concentrations is recommended.</a:t>
            </a:r>
          </a:p>
          <a:p>
            <a:r>
              <a:rPr lang="en-GB" altLang="en-US" u="sng"/>
              <a:t>Cardiovascular System:</a:t>
            </a:r>
            <a:r>
              <a:rPr lang="en-GB" altLang="en-US"/>
              <a:t> In patients suffering from severe cardiac, hepatic or renal insufficiency, treatment with Androgel may cause severe complications characterised by oedema with or without congestive cardiac failure. In this case, treatment must be stopped immediately. In addition, diuretic therapy may be required. Androgel should be used with caution in patients with ischemic heart disease. Testosterone may cause a rise in blood pressure and Androgel should be used with caution in patients with hypertension.</a:t>
            </a:r>
          </a:p>
          <a:p>
            <a:endParaRPr lang="en-GB" altLang="en-US"/>
          </a:p>
        </p:txBody>
      </p:sp>
    </p:spTree>
    <p:extLst>
      <p:ext uri="{BB962C8B-B14F-4D97-AF65-F5344CB8AC3E}">
        <p14:creationId xmlns:p14="http://schemas.microsoft.com/office/powerpoint/2010/main" val="2877925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FBDFF4-6011-4ABC-AFB7-F8EB4E233263}"/>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801F2-9DD0-4C13-9A3C-CD7200C8F4C4}"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58" name="Rectangle 2">
            <a:extLst>
              <a:ext uri="{FF2B5EF4-FFF2-40B4-BE49-F238E27FC236}">
                <a16:creationId xmlns:a16="http://schemas.microsoft.com/office/drawing/2014/main" id="{D5A5A47B-0704-49E9-B25D-E57C4EB2BCE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F178F41D-F98E-41F2-BAED-CFD25134B25F}"/>
              </a:ext>
            </a:extLst>
          </p:cNvPr>
          <p:cNvSpPr>
            <a:spLocks noGrp="1" noChangeArrowheads="1"/>
          </p:cNvSpPr>
          <p:nvPr>
            <p:ph type="body" idx="1"/>
          </p:nvPr>
        </p:nvSpPr>
        <p:spPr/>
        <p:txBody>
          <a:bodyPr/>
          <a:lstStyle/>
          <a:p>
            <a:r>
              <a:rPr lang="en-GB" altLang="en-US" u="sng"/>
              <a:t>Prostate Cancer:</a:t>
            </a:r>
            <a:r>
              <a:rPr lang="en-GB" altLang="en-US"/>
              <a:t> Androgens may accelerate the progression of sub-clinical prostatic cancer and benign prostatic hyperplasia.</a:t>
            </a:r>
          </a:p>
          <a:p>
            <a:r>
              <a:rPr lang="en-GB" altLang="en-US" u="sng"/>
              <a:t>Cancer:</a:t>
            </a:r>
            <a:r>
              <a:rPr lang="en-GB" altLang="en-US"/>
              <a:t> Androgel should be used with caution in cancer patients at risk of hypercalcaemia (and associated hypercalciuria), due to bone metastases. Regular monitoring of serum calcium concentrations is recommended.</a:t>
            </a:r>
          </a:p>
          <a:p>
            <a:r>
              <a:rPr lang="en-GB" altLang="en-US" u="sng"/>
              <a:t>Cardiovascular System:</a:t>
            </a:r>
            <a:r>
              <a:rPr lang="en-GB" altLang="en-US"/>
              <a:t> In patients suffering from severe cardiac, hepatic or renal insufficiency, treatment with Androgel may cause severe complications characterised by oedema with or without congestive cardiac failure. In this case, treatment must be stopped immediately. In addition, diuretic therapy may be required. Androgel should be used with caution in patients with ischemic heart disease. Testosterone may cause a rise in blood pressure and Androgel should be used with caution in patients with hypertension.</a:t>
            </a:r>
          </a:p>
          <a:p>
            <a:endParaRPr lang="en-GB" altLang="en-US"/>
          </a:p>
        </p:txBody>
      </p:sp>
    </p:spTree>
    <p:extLst>
      <p:ext uri="{BB962C8B-B14F-4D97-AF65-F5344CB8AC3E}">
        <p14:creationId xmlns:p14="http://schemas.microsoft.com/office/powerpoint/2010/main" val="3768568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486FAC-E414-4D3F-984E-47864DB530E1}"/>
              </a:ext>
            </a:extLst>
          </p:cNvPr>
          <p:cNvSpPr>
            <a:spLocks noGrp="1" noChangeArrowheads="1"/>
          </p:cNvSpPr>
          <p:nvPr>
            <p:ph type="sldNum" sz="quarter" idx="5"/>
          </p:nvPr>
        </p:nvSpPr>
        <p:spPr>
          <a:ln/>
        </p:spPr>
        <p:txBody>
          <a:bodyPr/>
          <a:lstStyle/>
          <a:p>
            <a:fld id="{A31B134B-BF45-483A-8681-90CA9D556F12}" type="slidenum">
              <a:rPr lang="en-GB" altLang="en-US"/>
              <a:pPr/>
              <a:t>8</a:t>
            </a:fld>
            <a:endParaRPr lang="en-GB" altLang="en-US"/>
          </a:p>
        </p:txBody>
      </p:sp>
      <p:sp>
        <p:nvSpPr>
          <p:cNvPr id="44034" name="Rectangle 2">
            <a:extLst>
              <a:ext uri="{FF2B5EF4-FFF2-40B4-BE49-F238E27FC236}">
                <a16:creationId xmlns:a16="http://schemas.microsoft.com/office/drawing/2014/main" id="{39451DB8-3EE1-4721-853E-4F42FFF2ED1B}"/>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8F062829-EB81-4AD1-A18B-DFFDECF8BE8D}"/>
              </a:ext>
            </a:extLst>
          </p:cNvPr>
          <p:cNvSpPr>
            <a:spLocks noGrp="1" noChangeArrowheads="1"/>
          </p:cNvSpPr>
          <p:nvPr>
            <p:ph type="body" idx="1"/>
          </p:nvPr>
        </p:nvSpPr>
        <p:spPr/>
        <p:txBody>
          <a:bodyPr/>
          <a:lstStyle/>
          <a:p>
            <a:r>
              <a:rPr lang="en-GB" altLang="en-US"/>
              <a:t>4.2 </a:t>
            </a:r>
            <a:r>
              <a:rPr lang="en-GB" altLang="en-US" u="sng"/>
              <a:t>Posology and method of administration</a:t>
            </a:r>
          </a:p>
          <a:p>
            <a:r>
              <a:rPr lang="en-GB" altLang="en-US"/>
              <a:t>Androgel is not indicated for use in children.</a:t>
            </a:r>
          </a:p>
          <a:p>
            <a:r>
              <a:rPr lang="en-GB" altLang="en-US"/>
              <a:t>4.3 </a:t>
            </a:r>
            <a:r>
              <a:rPr lang="en-GB" altLang="en-US" u="sng"/>
              <a:t>Contraindications</a:t>
            </a:r>
            <a:endParaRPr lang="en-GB" altLang="en-US"/>
          </a:p>
          <a:p>
            <a:r>
              <a:rPr lang="en-GB" altLang="en-US"/>
              <a:t>Androgel is contraindicated:</a:t>
            </a:r>
          </a:p>
          <a:p>
            <a:r>
              <a:rPr lang="en-GB" altLang="en-US"/>
              <a:t>in cases of known or suspected prostatic cancer or breast carcinoma,</a:t>
            </a:r>
          </a:p>
          <a:p>
            <a:r>
              <a:rPr lang="en-GB" altLang="en-US"/>
              <a:t>in cases of known hypersensitivity to testosterone or to any other constituent of the gel.</a:t>
            </a:r>
          </a:p>
          <a:p>
            <a:pPr algn="just"/>
            <a:r>
              <a:rPr lang="en-GB" altLang="en-US"/>
              <a:t>4.4 </a:t>
            </a:r>
            <a:r>
              <a:rPr lang="en-GB" altLang="en-US" u="sng"/>
              <a:t>Special warnings and precautions for use</a:t>
            </a:r>
          </a:p>
          <a:p>
            <a:pPr algn="just"/>
            <a:r>
              <a:rPr lang="fr-FR" altLang="en-US"/>
              <a:t>Androgel should not be used by women, due to possibly virilizing effects</a:t>
            </a:r>
            <a:r>
              <a:rPr lang="en-US" altLang="en-US"/>
              <a:t> </a:t>
            </a:r>
            <a:endParaRPr lang="en-GB" altLang="en-US"/>
          </a:p>
          <a:p>
            <a:r>
              <a:rPr lang="en-GB" altLang="en-US"/>
              <a:t>4.6 </a:t>
            </a:r>
            <a:r>
              <a:rPr lang="en-GB" altLang="en-US" u="sng"/>
              <a:t>Pregnancy and lactation</a:t>
            </a:r>
            <a:endParaRPr lang="en-GB" altLang="en-US"/>
          </a:p>
          <a:p>
            <a:r>
              <a:rPr lang="en-GB" altLang="en-US"/>
              <a:t>Androgel is intended for use by men only.</a:t>
            </a:r>
          </a:p>
          <a:p>
            <a:r>
              <a:rPr lang="en-GB" altLang="en-US"/>
              <a:t>Androgel is not indicated in pregnant or breast feeding women. No clinical trials have been conducted with this treatment in women.</a:t>
            </a:r>
          </a:p>
          <a:p>
            <a:r>
              <a:rPr lang="en-GB" altLang="en-US"/>
              <a:t>Pregnant women must avoid any contact with Androgel application sites (see section 4.4). This product may have adverse virilizing effects on the fœtus. In the event of contact, wash with soap and water as soon as possible.</a:t>
            </a:r>
            <a:endParaRPr lang="en-US" altLang="en-US"/>
          </a:p>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08B9D1-18F1-48A4-B2AA-2F20A54E53B5}"/>
              </a:ext>
            </a:extLst>
          </p:cNvPr>
          <p:cNvSpPr>
            <a:spLocks noGrp="1" noChangeArrowheads="1"/>
          </p:cNvSpPr>
          <p:nvPr>
            <p:ph type="sldNum" sz="quarter" idx="5"/>
          </p:nvPr>
        </p:nvSpPr>
        <p:spPr>
          <a:ln/>
        </p:spPr>
        <p:txBody>
          <a:bodyPr/>
          <a:lstStyle/>
          <a:p>
            <a:fld id="{68E4147F-D54B-4086-87C1-3AA6C83A8AD8}" type="slidenum">
              <a:rPr lang="en-GB" altLang="en-US"/>
              <a:pPr/>
              <a:t>9</a:t>
            </a:fld>
            <a:endParaRPr lang="en-GB" altLang="en-US"/>
          </a:p>
        </p:txBody>
      </p:sp>
      <p:sp>
        <p:nvSpPr>
          <p:cNvPr id="33794" name="Rectangle 2">
            <a:extLst>
              <a:ext uri="{FF2B5EF4-FFF2-40B4-BE49-F238E27FC236}">
                <a16:creationId xmlns:a16="http://schemas.microsoft.com/office/drawing/2014/main" id="{1DF7EB29-0C4F-41D1-9D44-9BC0B2F099F8}"/>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2F27D8E1-DCE0-49F1-AE24-A290940C9148}"/>
              </a:ext>
            </a:extLst>
          </p:cNvPr>
          <p:cNvSpPr>
            <a:spLocks noGrp="1" noChangeArrowheads="1"/>
          </p:cNvSpPr>
          <p:nvPr>
            <p:ph type="body" idx="1"/>
          </p:nvPr>
        </p:nvSpPr>
        <p:spPr/>
        <p:txBody>
          <a:bodyPr/>
          <a:lstStyle/>
          <a:p>
            <a:r>
              <a:rPr lang="en-US" altLang="en-US"/>
              <a:t>AndroGel</a:t>
            </a:r>
            <a:r>
              <a:rPr lang="en-US" altLang="en-US">
                <a:sym typeface="Symbol" panose="05050102010706020507" pitchFamily="18" charset="2"/>
              </a:rPr>
              <a:t></a:t>
            </a:r>
            <a:r>
              <a:rPr lang="en-US" altLang="en-US"/>
              <a:t> is a hydroalcoholic formulation that dries quickly when applied to the skin surface. Approximately 10% of the testosterone dose applied on the skin surface is absorbed into the systemic circulation.  Therefore, 5 g of AndroGel</a:t>
            </a:r>
            <a:r>
              <a:rPr lang="en-US" altLang="en-US">
                <a:sym typeface="Symbol" panose="05050102010706020507" pitchFamily="18" charset="2"/>
              </a:rPr>
              <a:t></a:t>
            </a:r>
            <a:r>
              <a:rPr lang="en-US" altLang="en-US"/>
              <a:t> systemically deliver approximately 5 mg testosterone.</a:t>
            </a:r>
          </a:p>
          <a:p>
            <a:r>
              <a:rPr lang="en-US" altLang="zh-CN">
                <a:ea typeface="宋体" panose="02010600030101010101" pitchFamily="2" charset="-122"/>
              </a:rPr>
              <a:t>The pharmacokinetic profile of AndroGel</a:t>
            </a:r>
            <a:r>
              <a:rPr lang="en-US" altLang="zh-CN">
                <a:ea typeface="宋体" panose="02010600030101010101" pitchFamily="2" charset="-122"/>
                <a:sym typeface="Symbol" panose="05050102010706020507" pitchFamily="18" charset="2"/>
              </a:rPr>
              <a:t></a:t>
            </a:r>
            <a:r>
              <a:rPr lang="en-US" altLang="zh-CN">
                <a:ea typeface="宋体" panose="02010600030101010101" pitchFamily="2" charset="-122"/>
              </a:rPr>
              <a:t> in the short-term was determined in an open-label study of 9 hypogonadal men in which a 10 g dose of AndroGel</a:t>
            </a:r>
            <a:r>
              <a:rPr lang="en-US" altLang="zh-CN">
                <a:ea typeface="宋体" panose="02010600030101010101" pitchFamily="2" charset="-122"/>
                <a:sym typeface="Symbol" panose="05050102010706020507" pitchFamily="18" charset="2"/>
              </a:rPr>
              <a:t></a:t>
            </a:r>
            <a:r>
              <a:rPr lang="en-US" altLang="zh-CN">
                <a:ea typeface="宋体" panose="02010600030101010101" pitchFamily="2" charset="-122"/>
              </a:rPr>
              <a:t>, applied to a single site or to four different sites, was administered once-daily for 7 consecutive days during each of the two crossover periods.  Following a washout period of 7 days, the patients then received the alternate treatment regimen. </a:t>
            </a:r>
          </a:p>
          <a:p>
            <a:r>
              <a:rPr lang="en-US" altLang="zh-CN">
                <a:ea typeface="宋体" panose="02010600030101010101" pitchFamily="2" charset="-122"/>
              </a:rPr>
              <a:t>With both regimens, the mean serum testosterone level increased into the normal testosterone range (298-1043 ng/dl) within 30 minutes after the initial application. </a:t>
            </a:r>
            <a:r>
              <a:rPr lang="en-US" altLang="en-US"/>
              <a:t>Absorption of testosterone into the blood continues for the entire 24-hour dosing interval.  </a:t>
            </a:r>
            <a:r>
              <a:rPr lang="en-US" altLang="zh-CN">
                <a:ea typeface="宋体" panose="02010600030101010101" pitchFamily="2" charset="-122"/>
              </a:rPr>
              <a:t>Absorption of testosterone continued thereafter, so that testosterone levels within the normal range were achieved on Day 1 and were maintained over the entire 24-hour dosing interval. </a:t>
            </a:r>
            <a:endParaRPr lang="en-US" altLang="en-US"/>
          </a:p>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2275C-D7A8-40ED-B4A1-A553923F82FA}"/>
              </a:ext>
            </a:extLst>
          </p:cNvPr>
          <p:cNvSpPr>
            <a:spLocks noGrp="1" noChangeArrowheads="1"/>
          </p:cNvSpPr>
          <p:nvPr>
            <p:ph type="sldNum" sz="quarter" idx="5"/>
          </p:nvPr>
        </p:nvSpPr>
        <p:spPr>
          <a:ln/>
        </p:spPr>
        <p:txBody>
          <a:bodyPr/>
          <a:lstStyle/>
          <a:p>
            <a:fld id="{FEEBC763-2872-40A5-9EC2-CD3DB0F1ADF3}" type="slidenum">
              <a:rPr lang="en-GB" altLang="en-US"/>
              <a:pPr/>
              <a:t>10</a:t>
            </a:fld>
            <a:endParaRPr lang="en-GB" altLang="en-US"/>
          </a:p>
        </p:txBody>
      </p:sp>
      <p:sp>
        <p:nvSpPr>
          <p:cNvPr id="36866" name="Rectangle 2">
            <a:extLst>
              <a:ext uri="{FF2B5EF4-FFF2-40B4-BE49-F238E27FC236}">
                <a16:creationId xmlns:a16="http://schemas.microsoft.com/office/drawing/2014/main" id="{8ED23502-AFC1-4B88-8782-100AA34CD39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1FDF2E2-9B69-4FA9-B1F1-87B363CE49F1}"/>
              </a:ext>
            </a:extLst>
          </p:cNvPr>
          <p:cNvSpPr>
            <a:spLocks noGrp="1" noChangeArrowheads="1"/>
          </p:cNvSpPr>
          <p:nvPr>
            <p:ph type="body" idx="1"/>
          </p:nvPr>
        </p:nvSpPr>
        <p:spPr/>
        <p:txBody>
          <a:bodyPr/>
          <a:lstStyle/>
          <a:p>
            <a:r>
              <a:rPr lang="en-US" altLang="en-US"/>
              <a:t>There is considerable variation in the half-life of testosterone as reported in the literature, ranging from 10 to 100 minutes.  </a:t>
            </a:r>
          </a:p>
          <a:p>
            <a:r>
              <a:rPr lang="en-US" altLang="en-US"/>
              <a:t>Inactivation of testosterone occurs primarily in the liver.  </a:t>
            </a:r>
          </a:p>
          <a:p>
            <a:r>
              <a:rPr lang="en-US" altLang="en-US"/>
              <a:t>Testosterone is metabolized to various 17-keto steroids through two different pathways.  The major active metabolites of testosterone are E2 and DHT.  </a:t>
            </a:r>
          </a:p>
          <a:p>
            <a:r>
              <a:rPr lang="en-US" altLang="en-US"/>
              <a:t>In reproductive tissues, DHT is further metabolized to 3</a:t>
            </a:r>
            <a:r>
              <a:rPr lang="en-US" altLang="en-US">
                <a:sym typeface="Symbol" panose="05050102010706020507" pitchFamily="18" charset="2"/>
              </a:rPr>
              <a:t></a:t>
            </a:r>
            <a:r>
              <a:rPr lang="en-US" altLang="en-US"/>
              <a:t>- and 3</a:t>
            </a:r>
            <a:r>
              <a:rPr lang="en-US" altLang="en-US">
                <a:sym typeface="Symbol" panose="05050102010706020507" pitchFamily="18" charset="2"/>
              </a:rPr>
              <a:t></a:t>
            </a:r>
            <a:r>
              <a:rPr lang="en-US" altLang="en-US"/>
              <a:t>-androstanediol.</a:t>
            </a:r>
          </a:p>
          <a:p>
            <a:r>
              <a:rPr lang="en-US" altLang="en-US"/>
              <a:t>DHT concentrations increase slightly more than the testosterone concentrations during AndroGel</a:t>
            </a:r>
            <a:r>
              <a:rPr lang="en-US" altLang="en-US">
                <a:sym typeface="Symbol" panose="05050102010706020507" pitchFamily="18" charset="2"/>
              </a:rPr>
              <a:t></a:t>
            </a:r>
            <a:r>
              <a:rPr lang="en-US" altLang="en-US"/>
              <a:t> treatment indicating enhanced conversion of the major physiologically active androgen, DHT.  As the skin is an active site of 5</a:t>
            </a:r>
            <a:r>
              <a:rPr lang="en-US" altLang="en-US">
                <a:sym typeface="Symbol" panose="05050102010706020507" pitchFamily="18" charset="2"/>
              </a:rPr>
              <a:t></a:t>
            </a:r>
            <a:r>
              <a:rPr lang="en-US" altLang="en-US"/>
              <a:t>-reductase activity, conversion of testosterone to DHT may be anticipated at the site of application.</a:t>
            </a:r>
          </a:p>
          <a:p>
            <a:r>
              <a:rPr lang="en-US" altLang="en-US"/>
              <a:t>Serum E2 concentrations increased significantly within 30 days of initiating treatment with AndroGel</a:t>
            </a:r>
            <a:r>
              <a:rPr lang="en-US" altLang="en-US">
                <a:sym typeface="Symbol" panose="05050102010706020507" pitchFamily="18" charset="2"/>
              </a:rPr>
              <a:t></a:t>
            </a:r>
            <a:r>
              <a:rPr lang="en-US" altLang="en-US"/>
              <a:t>.  These levels remained elevated throughout treatment, but were within the normal range for eugonadal men.</a:t>
            </a:r>
          </a:p>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2275C-D7A8-40ED-B4A1-A553923F82FA}"/>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BC763-2872-40A5-9EC2-CD3DB0F1ADF3}"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6" name="Rectangle 2">
            <a:extLst>
              <a:ext uri="{FF2B5EF4-FFF2-40B4-BE49-F238E27FC236}">
                <a16:creationId xmlns:a16="http://schemas.microsoft.com/office/drawing/2014/main" id="{8ED23502-AFC1-4B88-8782-100AA34CD39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1FDF2E2-9B69-4FA9-B1F1-87B363CE49F1}"/>
              </a:ext>
            </a:extLst>
          </p:cNvPr>
          <p:cNvSpPr>
            <a:spLocks noGrp="1" noChangeArrowheads="1"/>
          </p:cNvSpPr>
          <p:nvPr>
            <p:ph type="body" idx="1"/>
          </p:nvPr>
        </p:nvSpPr>
        <p:spPr/>
        <p:txBody>
          <a:bodyPr/>
          <a:lstStyle/>
          <a:p>
            <a:r>
              <a:rPr lang="en-US" altLang="en-US"/>
              <a:t>There is considerable variation in the half-life of testosterone as reported in the literature, ranging from 10 to 100 minutes.  </a:t>
            </a:r>
          </a:p>
          <a:p>
            <a:r>
              <a:rPr lang="en-US" altLang="en-US"/>
              <a:t>Inactivation of testosterone occurs primarily in the liver.  </a:t>
            </a:r>
          </a:p>
          <a:p>
            <a:r>
              <a:rPr lang="en-US" altLang="en-US"/>
              <a:t>Testosterone is metabolized to various 17-keto steroids through two different pathways.  The major active metabolites of testosterone are E2 and DHT.  </a:t>
            </a:r>
          </a:p>
          <a:p>
            <a:r>
              <a:rPr lang="en-US" altLang="en-US"/>
              <a:t>In reproductive tissues, DHT is further metabolized to 3</a:t>
            </a:r>
            <a:r>
              <a:rPr lang="en-US" altLang="en-US">
                <a:sym typeface="Symbol" panose="05050102010706020507" pitchFamily="18" charset="2"/>
              </a:rPr>
              <a:t></a:t>
            </a:r>
            <a:r>
              <a:rPr lang="en-US" altLang="en-US"/>
              <a:t>- and 3</a:t>
            </a:r>
            <a:r>
              <a:rPr lang="en-US" altLang="en-US">
                <a:sym typeface="Symbol" panose="05050102010706020507" pitchFamily="18" charset="2"/>
              </a:rPr>
              <a:t></a:t>
            </a:r>
            <a:r>
              <a:rPr lang="en-US" altLang="en-US"/>
              <a:t>-androstanediol.</a:t>
            </a:r>
          </a:p>
          <a:p>
            <a:r>
              <a:rPr lang="en-US" altLang="en-US"/>
              <a:t>DHT concentrations increase slightly more than the testosterone concentrations during AndroGel</a:t>
            </a:r>
            <a:r>
              <a:rPr lang="en-US" altLang="en-US">
                <a:sym typeface="Symbol" panose="05050102010706020507" pitchFamily="18" charset="2"/>
              </a:rPr>
              <a:t></a:t>
            </a:r>
            <a:r>
              <a:rPr lang="en-US" altLang="en-US"/>
              <a:t> treatment indicating enhanced conversion of the major physiologically active androgen, DHT.  As the skin is an active site of 5</a:t>
            </a:r>
            <a:r>
              <a:rPr lang="en-US" altLang="en-US">
                <a:sym typeface="Symbol" panose="05050102010706020507" pitchFamily="18" charset="2"/>
              </a:rPr>
              <a:t></a:t>
            </a:r>
            <a:r>
              <a:rPr lang="en-US" altLang="en-US"/>
              <a:t>-reductase activity, conversion of testosterone to DHT may be anticipated at the site of application.</a:t>
            </a:r>
          </a:p>
          <a:p>
            <a:r>
              <a:rPr lang="en-US" altLang="en-US"/>
              <a:t>Serum E2 concentrations increased significantly within 30 days of initiating treatment with AndroGel</a:t>
            </a:r>
            <a:r>
              <a:rPr lang="en-US" altLang="en-US">
                <a:sym typeface="Symbol" panose="05050102010706020507" pitchFamily="18" charset="2"/>
              </a:rPr>
              <a:t></a:t>
            </a:r>
            <a:r>
              <a:rPr lang="en-US" altLang="en-US"/>
              <a:t>.  These levels remained elevated throughout treatment, but were within the normal range for eugonadal men.</a:t>
            </a:r>
          </a:p>
          <a:p>
            <a:endParaRPr lang="en-GB" altLang="en-US"/>
          </a:p>
        </p:txBody>
      </p:sp>
    </p:spTree>
    <p:extLst>
      <p:ext uri="{BB962C8B-B14F-4D97-AF65-F5344CB8AC3E}">
        <p14:creationId xmlns:p14="http://schemas.microsoft.com/office/powerpoint/2010/main" val="118479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2275C-D7A8-40ED-B4A1-A553923F82FA}"/>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BC763-2872-40A5-9EC2-CD3DB0F1ADF3}"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6" name="Rectangle 2">
            <a:extLst>
              <a:ext uri="{FF2B5EF4-FFF2-40B4-BE49-F238E27FC236}">
                <a16:creationId xmlns:a16="http://schemas.microsoft.com/office/drawing/2014/main" id="{8ED23502-AFC1-4B88-8782-100AA34CD39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1FDF2E2-9B69-4FA9-B1F1-87B363CE49F1}"/>
              </a:ext>
            </a:extLst>
          </p:cNvPr>
          <p:cNvSpPr>
            <a:spLocks noGrp="1" noChangeArrowheads="1"/>
          </p:cNvSpPr>
          <p:nvPr>
            <p:ph type="body" idx="1"/>
          </p:nvPr>
        </p:nvSpPr>
        <p:spPr/>
        <p:txBody>
          <a:bodyPr/>
          <a:lstStyle/>
          <a:p>
            <a:r>
              <a:rPr lang="en-US" altLang="en-US"/>
              <a:t>There is considerable variation in the half-life of testosterone as reported in the literature, ranging from 10 to 100 minutes.  </a:t>
            </a:r>
          </a:p>
          <a:p>
            <a:r>
              <a:rPr lang="en-US" altLang="en-US"/>
              <a:t>Inactivation of testosterone occurs primarily in the liver.  </a:t>
            </a:r>
          </a:p>
          <a:p>
            <a:r>
              <a:rPr lang="en-US" altLang="en-US"/>
              <a:t>Testosterone is metabolized to various 17-keto steroids through two different pathways.  The major active metabolites of testosterone are E2 and DHT.  </a:t>
            </a:r>
          </a:p>
          <a:p>
            <a:r>
              <a:rPr lang="en-US" altLang="en-US"/>
              <a:t>In reproductive tissues, DHT is further metabolized to 3</a:t>
            </a:r>
            <a:r>
              <a:rPr lang="en-US" altLang="en-US">
                <a:sym typeface="Symbol" panose="05050102010706020507" pitchFamily="18" charset="2"/>
              </a:rPr>
              <a:t></a:t>
            </a:r>
            <a:r>
              <a:rPr lang="en-US" altLang="en-US"/>
              <a:t>- and 3</a:t>
            </a:r>
            <a:r>
              <a:rPr lang="en-US" altLang="en-US">
                <a:sym typeface="Symbol" panose="05050102010706020507" pitchFamily="18" charset="2"/>
              </a:rPr>
              <a:t></a:t>
            </a:r>
            <a:r>
              <a:rPr lang="en-US" altLang="en-US"/>
              <a:t>-androstanediol.</a:t>
            </a:r>
          </a:p>
          <a:p>
            <a:r>
              <a:rPr lang="en-US" altLang="en-US"/>
              <a:t>DHT concentrations increase slightly more than the testosterone concentrations during AndroGel</a:t>
            </a:r>
            <a:r>
              <a:rPr lang="en-US" altLang="en-US">
                <a:sym typeface="Symbol" panose="05050102010706020507" pitchFamily="18" charset="2"/>
              </a:rPr>
              <a:t></a:t>
            </a:r>
            <a:r>
              <a:rPr lang="en-US" altLang="en-US"/>
              <a:t> treatment indicating enhanced conversion of the major physiologically active androgen, DHT.  As the skin is an active site of 5</a:t>
            </a:r>
            <a:r>
              <a:rPr lang="en-US" altLang="en-US">
                <a:sym typeface="Symbol" panose="05050102010706020507" pitchFamily="18" charset="2"/>
              </a:rPr>
              <a:t></a:t>
            </a:r>
            <a:r>
              <a:rPr lang="en-US" altLang="en-US"/>
              <a:t>-reductase activity, conversion of testosterone to DHT may be anticipated at the site of application.</a:t>
            </a:r>
          </a:p>
          <a:p>
            <a:r>
              <a:rPr lang="en-US" altLang="en-US"/>
              <a:t>Serum E2 concentrations increased significantly within 30 days of initiating treatment with AndroGel</a:t>
            </a:r>
            <a:r>
              <a:rPr lang="en-US" altLang="en-US">
                <a:sym typeface="Symbol" panose="05050102010706020507" pitchFamily="18" charset="2"/>
              </a:rPr>
              <a:t></a:t>
            </a:r>
            <a:r>
              <a:rPr lang="en-US" altLang="en-US"/>
              <a:t>.  These levels remained elevated throughout treatment, but were within the normal range for eugonadal men.</a:t>
            </a:r>
          </a:p>
          <a:p>
            <a:endParaRPr lang="en-GB" altLang="en-US"/>
          </a:p>
        </p:txBody>
      </p:sp>
    </p:spTree>
    <p:extLst>
      <p:ext uri="{BB962C8B-B14F-4D97-AF65-F5344CB8AC3E}">
        <p14:creationId xmlns:p14="http://schemas.microsoft.com/office/powerpoint/2010/main" val="20628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2275C-D7A8-40ED-B4A1-A553923F82FA}"/>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BC763-2872-40A5-9EC2-CD3DB0F1ADF3}"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6" name="Rectangle 2">
            <a:extLst>
              <a:ext uri="{FF2B5EF4-FFF2-40B4-BE49-F238E27FC236}">
                <a16:creationId xmlns:a16="http://schemas.microsoft.com/office/drawing/2014/main" id="{8ED23502-AFC1-4B88-8782-100AA34CD39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1FDF2E2-9B69-4FA9-B1F1-87B363CE49F1}"/>
              </a:ext>
            </a:extLst>
          </p:cNvPr>
          <p:cNvSpPr>
            <a:spLocks noGrp="1" noChangeArrowheads="1"/>
          </p:cNvSpPr>
          <p:nvPr>
            <p:ph type="body" idx="1"/>
          </p:nvPr>
        </p:nvSpPr>
        <p:spPr/>
        <p:txBody>
          <a:bodyPr/>
          <a:lstStyle/>
          <a:p>
            <a:r>
              <a:rPr lang="en-US" altLang="en-US"/>
              <a:t>There is considerable variation in the half-life of testosterone as reported in the literature, ranging from 10 to 100 minutes.  </a:t>
            </a:r>
          </a:p>
          <a:p>
            <a:r>
              <a:rPr lang="en-US" altLang="en-US"/>
              <a:t>Inactivation of testosterone occurs primarily in the liver.  </a:t>
            </a:r>
          </a:p>
          <a:p>
            <a:r>
              <a:rPr lang="en-US" altLang="en-US"/>
              <a:t>Testosterone is metabolized to various 17-keto steroids through two different pathways.  The major active metabolites of testosterone are E2 and DHT.  </a:t>
            </a:r>
          </a:p>
          <a:p>
            <a:r>
              <a:rPr lang="en-US" altLang="en-US"/>
              <a:t>In reproductive tissues, DHT is further metabolized to 3</a:t>
            </a:r>
            <a:r>
              <a:rPr lang="en-US" altLang="en-US">
                <a:sym typeface="Symbol" panose="05050102010706020507" pitchFamily="18" charset="2"/>
              </a:rPr>
              <a:t></a:t>
            </a:r>
            <a:r>
              <a:rPr lang="en-US" altLang="en-US"/>
              <a:t>- and 3</a:t>
            </a:r>
            <a:r>
              <a:rPr lang="en-US" altLang="en-US">
                <a:sym typeface="Symbol" panose="05050102010706020507" pitchFamily="18" charset="2"/>
              </a:rPr>
              <a:t></a:t>
            </a:r>
            <a:r>
              <a:rPr lang="en-US" altLang="en-US"/>
              <a:t>-androstanediol.</a:t>
            </a:r>
          </a:p>
          <a:p>
            <a:r>
              <a:rPr lang="en-US" altLang="en-US"/>
              <a:t>DHT concentrations increase slightly more than the testosterone concentrations during AndroGel</a:t>
            </a:r>
            <a:r>
              <a:rPr lang="en-US" altLang="en-US">
                <a:sym typeface="Symbol" panose="05050102010706020507" pitchFamily="18" charset="2"/>
              </a:rPr>
              <a:t></a:t>
            </a:r>
            <a:r>
              <a:rPr lang="en-US" altLang="en-US"/>
              <a:t> treatment indicating enhanced conversion of the major physiologically active androgen, DHT.  As the skin is an active site of 5</a:t>
            </a:r>
            <a:r>
              <a:rPr lang="en-US" altLang="en-US">
                <a:sym typeface="Symbol" panose="05050102010706020507" pitchFamily="18" charset="2"/>
              </a:rPr>
              <a:t></a:t>
            </a:r>
            <a:r>
              <a:rPr lang="en-US" altLang="en-US"/>
              <a:t>-reductase activity, conversion of testosterone to DHT may be anticipated at the site of application.</a:t>
            </a:r>
          </a:p>
          <a:p>
            <a:r>
              <a:rPr lang="en-US" altLang="en-US"/>
              <a:t>Serum E2 concentrations increased significantly within 30 days of initiating treatment with AndroGel</a:t>
            </a:r>
            <a:r>
              <a:rPr lang="en-US" altLang="en-US">
                <a:sym typeface="Symbol" panose="05050102010706020507" pitchFamily="18" charset="2"/>
              </a:rPr>
              <a:t></a:t>
            </a:r>
            <a:r>
              <a:rPr lang="en-US" altLang="en-US"/>
              <a:t>.  These levels remained elevated throughout treatment, but were within the normal range for eugonadal men.</a:t>
            </a:r>
          </a:p>
          <a:p>
            <a:endParaRPr lang="en-GB" altLang="en-US"/>
          </a:p>
        </p:txBody>
      </p:sp>
    </p:spTree>
    <p:extLst>
      <p:ext uri="{BB962C8B-B14F-4D97-AF65-F5344CB8AC3E}">
        <p14:creationId xmlns:p14="http://schemas.microsoft.com/office/powerpoint/2010/main" val="300999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2275C-D7A8-40ED-B4A1-A553923F82FA}"/>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BC763-2872-40A5-9EC2-CD3DB0F1ADF3}"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6" name="Rectangle 2">
            <a:extLst>
              <a:ext uri="{FF2B5EF4-FFF2-40B4-BE49-F238E27FC236}">
                <a16:creationId xmlns:a16="http://schemas.microsoft.com/office/drawing/2014/main" id="{8ED23502-AFC1-4B88-8782-100AA34CD39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1FDF2E2-9B69-4FA9-B1F1-87B363CE49F1}"/>
              </a:ext>
            </a:extLst>
          </p:cNvPr>
          <p:cNvSpPr>
            <a:spLocks noGrp="1" noChangeArrowheads="1"/>
          </p:cNvSpPr>
          <p:nvPr>
            <p:ph type="body" idx="1"/>
          </p:nvPr>
        </p:nvSpPr>
        <p:spPr/>
        <p:txBody>
          <a:bodyPr/>
          <a:lstStyle/>
          <a:p>
            <a:r>
              <a:rPr lang="en-US" altLang="en-US"/>
              <a:t>There is considerable variation in the half-life of testosterone as reported in the literature, ranging from 10 to 100 minutes.  </a:t>
            </a:r>
          </a:p>
          <a:p>
            <a:r>
              <a:rPr lang="en-US" altLang="en-US"/>
              <a:t>Inactivation of testosterone occurs primarily in the liver.  </a:t>
            </a:r>
          </a:p>
          <a:p>
            <a:r>
              <a:rPr lang="en-US" altLang="en-US"/>
              <a:t>Testosterone is metabolized to various 17-keto steroids through two different pathways.  The major active metabolites of testosterone are E2 and DHT.  </a:t>
            </a:r>
          </a:p>
          <a:p>
            <a:r>
              <a:rPr lang="en-US" altLang="en-US"/>
              <a:t>In reproductive tissues, DHT is further metabolized to 3</a:t>
            </a:r>
            <a:r>
              <a:rPr lang="en-US" altLang="en-US">
                <a:sym typeface="Symbol" panose="05050102010706020507" pitchFamily="18" charset="2"/>
              </a:rPr>
              <a:t></a:t>
            </a:r>
            <a:r>
              <a:rPr lang="en-US" altLang="en-US"/>
              <a:t>- and 3</a:t>
            </a:r>
            <a:r>
              <a:rPr lang="en-US" altLang="en-US">
                <a:sym typeface="Symbol" panose="05050102010706020507" pitchFamily="18" charset="2"/>
              </a:rPr>
              <a:t></a:t>
            </a:r>
            <a:r>
              <a:rPr lang="en-US" altLang="en-US"/>
              <a:t>-androstanediol.</a:t>
            </a:r>
          </a:p>
          <a:p>
            <a:r>
              <a:rPr lang="en-US" altLang="en-US"/>
              <a:t>DHT concentrations increase slightly more than the testosterone concentrations during AndroGel</a:t>
            </a:r>
            <a:r>
              <a:rPr lang="en-US" altLang="en-US">
                <a:sym typeface="Symbol" panose="05050102010706020507" pitchFamily="18" charset="2"/>
              </a:rPr>
              <a:t></a:t>
            </a:r>
            <a:r>
              <a:rPr lang="en-US" altLang="en-US"/>
              <a:t> treatment indicating enhanced conversion of the major physiologically active androgen, DHT.  As the skin is an active site of 5</a:t>
            </a:r>
            <a:r>
              <a:rPr lang="en-US" altLang="en-US">
                <a:sym typeface="Symbol" panose="05050102010706020507" pitchFamily="18" charset="2"/>
              </a:rPr>
              <a:t></a:t>
            </a:r>
            <a:r>
              <a:rPr lang="en-US" altLang="en-US"/>
              <a:t>-reductase activity, conversion of testosterone to DHT may be anticipated at the site of application.</a:t>
            </a:r>
          </a:p>
          <a:p>
            <a:r>
              <a:rPr lang="en-US" altLang="en-US"/>
              <a:t>Serum E2 concentrations increased significantly within 30 days of initiating treatment with AndroGel</a:t>
            </a:r>
            <a:r>
              <a:rPr lang="en-US" altLang="en-US">
                <a:sym typeface="Symbol" panose="05050102010706020507" pitchFamily="18" charset="2"/>
              </a:rPr>
              <a:t></a:t>
            </a:r>
            <a:r>
              <a:rPr lang="en-US" altLang="en-US"/>
              <a:t>.  These levels remained elevated throughout treatment, but were within the normal range for eugonadal men.</a:t>
            </a:r>
          </a:p>
          <a:p>
            <a:endParaRPr lang="en-GB" altLang="en-US"/>
          </a:p>
        </p:txBody>
      </p:sp>
    </p:spTree>
    <p:extLst>
      <p:ext uri="{BB962C8B-B14F-4D97-AF65-F5344CB8AC3E}">
        <p14:creationId xmlns:p14="http://schemas.microsoft.com/office/powerpoint/2010/main" val="8402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2275C-D7A8-40ED-B4A1-A553923F82FA}"/>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BC763-2872-40A5-9EC2-CD3DB0F1ADF3}" type="slidenum">
              <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66" name="Rectangle 2">
            <a:extLst>
              <a:ext uri="{FF2B5EF4-FFF2-40B4-BE49-F238E27FC236}">
                <a16:creationId xmlns:a16="http://schemas.microsoft.com/office/drawing/2014/main" id="{8ED23502-AFC1-4B88-8782-100AA34CD39A}"/>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D1FDF2E2-9B69-4FA9-B1F1-87B363CE49F1}"/>
              </a:ext>
            </a:extLst>
          </p:cNvPr>
          <p:cNvSpPr>
            <a:spLocks noGrp="1" noChangeArrowheads="1"/>
          </p:cNvSpPr>
          <p:nvPr>
            <p:ph type="body" idx="1"/>
          </p:nvPr>
        </p:nvSpPr>
        <p:spPr/>
        <p:txBody>
          <a:bodyPr/>
          <a:lstStyle/>
          <a:p>
            <a:r>
              <a:rPr lang="en-US" altLang="en-US"/>
              <a:t>There is considerable variation in the half-life of testosterone as reported in the literature, ranging from 10 to 100 minutes.  </a:t>
            </a:r>
          </a:p>
          <a:p>
            <a:r>
              <a:rPr lang="en-US" altLang="en-US"/>
              <a:t>Inactivation of testosterone occurs primarily in the liver.  </a:t>
            </a:r>
          </a:p>
          <a:p>
            <a:r>
              <a:rPr lang="en-US" altLang="en-US"/>
              <a:t>Testosterone is metabolized to various 17-keto steroids through two different pathways.  The major active metabolites of testosterone are E2 and DHT.  </a:t>
            </a:r>
          </a:p>
          <a:p>
            <a:r>
              <a:rPr lang="en-US" altLang="en-US"/>
              <a:t>In reproductive tissues, DHT is further metabolized to 3</a:t>
            </a:r>
            <a:r>
              <a:rPr lang="en-US" altLang="en-US">
                <a:sym typeface="Symbol" panose="05050102010706020507" pitchFamily="18" charset="2"/>
              </a:rPr>
              <a:t></a:t>
            </a:r>
            <a:r>
              <a:rPr lang="en-US" altLang="en-US"/>
              <a:t>- and 3</a:t>
            </a:r>
            <a:r>
              <a:rPr lang="en-US" altLang="en-US">
                <a:sym typeface="Symbol" panose="05050102010706020507" pitchFamily="18" charset="2"/>
              </a:rPr>
              <a:t></a:t>
            </a:r>
            <a:r>
              <a:rPr lang="en-US" altLang="en-US"/>
              <a:t>-androstanediol.</a:t>
            </a:r>
          </a:p>
          <a:p>
            <a:r>
              <a:rPr lang="en-US" altLang="en-US"/>
              <a:t>DHT concentrations increase slightly more than the testosterone concentrations during AndroGel</a:t>
            </a:r>
            <a:r>
              <a:rPr lang="en-US" altLang="en-US">
                <a:sym typeface="Symbol" panose="05050102010706020507" pitchFamily="18" charset="2"/>
              </a:rPr>
              <a:t></a:t>
            </a:r>
            <a:r>
              <a:rPr lang="en-US" altLang="en-US"/>
              <a:t> treatment indicating enhanced conversion of the major physiologically active androgen, DHT.  As the skin is an active site of 5</a:t>
            </a:r>
            <a:r>
              <a:rPr lang="en-US" altLang="en-US">
                <a:sym typeface="Symbol" panose="05050102010706020507" pitchFamily="18" charset="2"/>
              </a:rPr>
              <a:t></a:t>
            </a:r>
            <a:r>
              <a:rPr lang="en-US" altLang="en-US"/>
              <a:t>-reductase activity, conversion of testosterone to DHT may be anticipated at the site of application.</a:t>
            </a:r>
          </a:p>
          <a:p>
            <a:r>
              <a:rPr lang="en-US" altLang="en-US"/>
              <a:t>Serum E2 concentrations increased significantly within 30 days of initiating treatment with AndroGel</a:t>
            </a:r>
            <a:r>
              <a:rPr lang="en-US" altLang="en-US">
                <a:sym typeface="Symbol" panose="05050102010706020507" pitchFamily="18" charset="2"/>
              </a:rPr>
              <a:t></a:t>
            </a:r>
            <a:r>
              <a:rPr lang="en-US" altLang="en-US"/>
              <a:t>.  These levels remained elevated throughout treatment, but were within the normal range for eugonadal men.</a:t>
            </a:r>
          </a:p>
          <a:p>
            <a:endParaRPr lang="en-GB" altLang="en-US"/>
          </a:p>
        </p:txBody>
      </p:sp>
    </p:spTree>
    <p:extLst>
      <p:ext uri="{BB962C8B-B14F-4D97-AF65-F5344CB8AC3E}">
        <p14:creationId xmlns:p14="http://schemas.microsoft.com/office/powerpoint/2010/main" val="17457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31/03/2021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41078084"/>
      </p:ext>
    </p:extLst>
  </p:cSld>
  <p:clrMapOvr>
    <a:masterClrMapping/>
  </p:clrMapOvr>
  <p:extLst>
    <p:ext uri="{DCECCB84-F9BA-43D5-87BE-67443E8EF086}">
      <p15:sldGuideLst xmlns:p15="http://schemas.microsoft.com/office/powerpoint/2012/main">
        <p15:guide id="1" orient="horz" pos="2160">
          <p15:clr>
            <a:srgbClr val="FBAE40"/>
          </p15:clr>
        </p15:guide>
        <p15:guide id="2" pos="234">
          <p15:clr>
            <a:srgbClr val="FBAE40"/>
          </p15:clr>
        </p15:guide>
        <p15:guide id="3" pos="7106">
          <p15:clr>
            <a:srgbClr val="FBAE40"/>
          </p15:clr>
        </p15:guide>
        <p15:guide id="4" orient="horz" pos="187">
          <p15:clr>
            <a:srgbClr val="FBAE40"/>
          </p15:clr>
        </p15:guide>
        <p15:guide id="5" orient="horz" pos="4247">
          <p15:clr>
            <a:srgbClr val="FBAE40"/>
          </p15:clr>
        </p15:guide>
        <p15:guide id="6" pos="100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31/03/2021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79788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31/03/2021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0762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094C8B9-0262-482A-9539-E34D21D75997}"/>
              </a:ext>
            </a:extLst>
          </p:cNvPr>
          <p:cNvSpPr>
            <a:spLocks noGrp="1"/>
          </p:cNvSpPr>
          <p:nvPr>
            <p:ph type="body" sz="quarter" idx="11" hasCustomPrompt="1"/>
          </p:nvPr>
        </p:nvSpPr>
        <p:spPr>
          <a:xfrm>
            <a:off x="0" y="5966179"/>
            <a:ext cx="12192000" cy="232115"/>
          </a:xfrm>
        </p:spPr>
        <p:txBody>
          <a:bodyPr anchor="b" anchorCtr="0">
            <a:sp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Reference</a:t>
            </a:r>
            <a:endParaRPr lang="en-GB" dirty="0"/>
          </a:p>
        </p:txBody>
      </p:sp>
    </p:spTree>
    <p:extLst>
      <p:ext uri="{BB962C8B-B14F-4D97-AF65-F5344CB8AC3E}">
        <p14:creationId xmlns:p14="http://schemas.microsoft.com/office/powerpoint/2010/main" val="207452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31/03/2021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29600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31/03/2021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628531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31/03/2021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58490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31/03/2021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59009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31/03/2021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93801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31/03/2021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66360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31/03/2021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80414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31/03/2021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02155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31/03/2021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828101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p15:clr>
            <a:srgbClr val="F26B43"/>
          </p15:clr>
        </p15:guide>
        <p15:guide id="2" pos="3817">
          <p15:clr>
            <a:srgbClr val="F26B43"/>
          </p15:clr>
        </p15:guide>
        <p15:guide id="3" orient="horz" pos="187">
          <p15:clr>
            <a:srgbClr val="F26B43"/>
          </p15:clr>
        </p15:guide>
        <p15:guide id="4" pos="234">
          <p15:clr>
            <a:srgbClr val="F26B43"/>
          </p15:clr>
        </p15:guide>
        <p15:guide id="5" pos="7174">
          <p15:clr>
            <a:srgbClr val="F26B43"/>
          </p15:clr>
        </p15:guide>
        <p15:guide id="6" pos="506">
          <p15:clr>
            <a:srgbClr val="F26B43"/>
          </p15:clr>
        </p15:guide>
        <p15:guide id="7" pos="10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medicines.org.uk/emc/product/6808/smpc"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medicines.org.uk/emc/product/6808/smp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ema.europa.eu/docs/en_GB/document_library/Regulatory_and_procedural_guideline/2010/01/WC500056428.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medicines.org.uk/emc/product/6808/smpc"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medicines.org.uk/emc/product/8919/smp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ines.org.uk/emc/product/8919/smp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medicines.org.uk/emc/product/8919/smp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edicines.org.uk/emc/product/8919/smp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medicines.org.uk/emc/product/8919/smpc"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medicines.org.uk/emc/product/6808/smpc"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medicines.org.uk/emc/product/8919/smpc"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medicines.org.uk/emc/product/6808/smpc"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edicines.org.uk/emc/product/6808/smpc"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edicines.org.uk/emc/product/6808/smp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1" y="152400"/>
            <a:ext cx="324040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a:extLst>
              <a:ext uri="{FF2B5EF4-FFF2-40B4-BE49-F238E27FC236}">
                <a16:creationId xmlns:a16="http://schemas.microsoft.com/office/drawing/2014/main" id="{2FE96A58-3D82-45BE-BF7E-08EA922E5240}"/>
              </a:ext>
            </a:extLst>
          </p:cNvPr>
          <p:cNvSpPr>
            <a:spLocks noGrp="1"/>
          </p:cNvSpPr>
          <p:nvPr>
            <p:ph type="ctrTitle"/>
          </p:nvPr>
        </p:nvSpPr>
        <p:spPr>
          <a:xfrm>
            <a:off x="268620" y="539496"/>
            <a:ext cx="10474037" cy="1960050"/>
          </a:xfrm>
        </p:spPr>
        <p:txBody>
          <a:bodyPr>
            <a:normAutofit/>
          </a:bodyPr>
          <a:lstStyle/>
          <a:p>
            <a:r>
              <a:rPr lang="en-GB" sz="4300" dirty="0" err="1"/>
              <a:t>AndroGel</a:t>
            </a:r>
            <a:r>
              <a:rPr lang="en-GB" sz="4300" dirty="0"/>
              <a:t> 1% and </a:t>
            </a:r>
            <a:r>
              <a:rPr lang="en-GB" sz="4300" dirty="0" err="1"/>
              <a:t>AndroGel</a:t>
            </a:r>
            <a:r>
              <a:rPr lang="en-GB" sz="4300"/>
              <a:t> 16.2mg/g                                                              Product Information</a:t>
            </a:r>
            <a:endParaRPr lang="en-GB" sz="4300" dirty="0"/>
          </a:p>
        </p:txBody>
      </p:sp>
      <p:sp>
        <p:nvSpPr>
          <p:cNvPr id="4" name="Subtitle 2">
            <a:extLst>
              <a:ext uri="{FF2B5EF4-FFF2-40B4-BE49-F238E27FC236}">
                <a16:creationId xmlns:a16="http://schemas.microsoft.com/office/drawing/2014/main" id="{903964AB-E590-4060-85D7-15E875BCF468}"/>
              </a:ext>
            </a:extLst>
          </p:cNvPr>
          <p:cNvSpPr>
            <a:spLocks noGrp="1"/>
          </p:cNvSpPr>
          <p:nvPr>
            <p:ph type="subTitle" idx="1"/>
          </p:nvPr>
        </p:nvSpPr>
        <p:spPr>
          <a:xfrm>
            <a:off x="373063" y="2668588"/>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381820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77FAB03A-D1F0-4951-82FC-820B306C8939}"/>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t>TESTOGEL 50 mg, transdermal gel in sachet</a:t>
            </a:r>
          </a:p>
        </p:txBody>
      </p:sp>
      <p:sp>
        <p:nvSpPr>
          <p:cNvPr id="7" name="Text Box 15">
            <a:extLst>
              <a:ext uri="{FF2B5EF4-FFF2-40B4-BE49-F238E27FC236}">
                <a16:creationId xmlns:a16="http://schemas.microsoft.com/office/drawing/2014/main" id="{1A6F8ACD-32DD-4649-91A1-85152923D035}"/>
              </a:ext>
            </a:extLst>
          </p:cNvPr>
          <p:cNvSpPr txBox="1">
            <a:spLocks noChangeArrowheads="1"/>
          </p:cNvSpPr>
          <p:nvPr/>
        </p:nvSpPr>
        <p:spPr bwMode="auto">
          <a:xfrm>
            <a:off x="1497990" y="5757367"/>
            <a:ext cx="583247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hangingPunct="0"/>
            <a:r>
              <a:rPr kumimoji="0" lang="en-GB" sz="1100" b="0" i="0" u="none" strike="noStrike" kern="1200" cap="none" spc="0" normalizeH="0" baseline="0" noProof="0" dirty="0">
                <a:ln>
                  <a:noFill/>
                </a:ln>
                <a:solidFill>
                  <a:srgbClr val="006EAB"/>
                </a:solidFill>
                <a:effectLst/>
                <a:uLnTx/>
                <a:uFillTx/>
                <a:latin typeface="+mn-lt"/>
                <a:ea typeface="+mn-ea"/>
                <a:cs typeface="+mn-cs"/>
                <a:hlinkClick r:id="rId3"/>
              </a:rPr>
              <a:t>https://www.medicines.org.uk/emc/product/6808/smpc</a:t>
            </a:r>
            <a:r>
              <a:rPr kumimoji="0" lang="en-GB" sz="1100" b="0" i="0" u="none" strike="noStrike" kern="1200" cap="none" spc="0" normalizeH="0" baseline="0" noProof="0" dirty="0">
                <a:ln>
                  <a:noFill/>
                </a:ln>
                <a:solidFill>
                  <a:srgbClr val="006EAB"/>
                </a:solidFill>
                <a:effectLst/>
                <a:uLnTx/>
                <a:uFillTx/>
                <a:latin typeface="+mn-lt"/>
                <a:ea typeface="+mn-ea"/>
                <a:cs typeface="+mn-cs"/>
              </a:rPr>
              <a:t> </a:t>
            </a:r>
          </a:p>
          <a:p>
            <a:pPr eaLnBrk="0" hangingPunct="0"/>
            <a:r>
              <a:rPr lang="en-US" altLang="en-US" sz="1100" b="1" dirty="0">
                <a:latin typeface="+mn-lt"/>
                <a:cs typeface="Arial" panose="020B0604020202020204" pitchFamily="34" charset="0"/>
              </a:rPr>
              <a:t>Wang C, Berman N </a:t>
            </a:r>
            <a:r>
              <a:rPr lang="en-US" altLang="en-US" sz="1100" i="1" dirty="0">
                <a:latin typeface="+mn-lt"/>
                <a:cs typeface="Arial" panose="020B0604020202020204" pitchFamily="34" charset="0"/>
              </a:rPr>
              <a:t>et al. J Clin Endocrinol </a:t>
            </a:r>
            <a:r>
              <a:rPr lang="en-US" altLang="en-US" sz="1100" i="1" dirty="0" err="1">
                <a:latin typeface="+mn-lt"/>
                <a:cs typeface="Arial" panose="020B0604020202020204" pitchFamily="34" charset="0"/>
              </a:rPr>
              <a:t>Metab</a:t>
            </a:r>
            <a:r>
              <a:rPr lang="en-US" altLang="en-US" sz="1100" i="1" dirty="0">
                <a:latin typeface="+mn-lt"/>
                <a:cs typeface="Arial" panose="020B0604020202020204" pitchFamily="34" charset="0"/>
              </a:rPr>
              <a:t>. 2000;</a:t>
            </a:r>
            <a:r>
              <a:rPr lang="en-US" altLang="en-US" sz="1100" b="1" dirty="0">
                <a:latin typeface="+mn-lt"/>
                <a:cs typeface="Arial" panose="020B0604020202020204" pitchFamily="34" charset="0"/>
              </a:rPr>
              <a:t> 85</a:t>
            </a:r>
            <a:r>
              <a:rPr lang="en-US" altLang="en-US" sz="1100" dirty="0">
                <a:latin typeface="+mn-lt"/>
                <a:cs typeface="Arial" panose="020B0604020202020204" pitchFamily="34" charset="0"/>
              </a:rPr>
              <a:t>:964-9.</a:t>
            </a:r>
          </a:p>
          <a:p>
            <a:pPr eaLnBrk="0" hangingPunct="0"/>
            <a:r>
              <a:rPr lang="de-DE" altLang="en-US" sz="1100" b="1" dirty="0">
                <a:latin typeface="+mn-lt"/>
              </a:rPr>
              <a:t>Swerdloff RS, Wang C </a:t>
            </a:r>
            <a:r>
              <a:rPr lang="de-DE" altLang="en-US" sz="1100" i="1" dirty="0">
                <a:latin typeface="+mn-lt"/>
              </a:rPr>
              <a:t>et al. </a:t>
            </a:r>
            <a:r>
              <a:rPr lang="en-US" altLang="en-US" sz="1100" i="1" dirty="0">
                <a:latin typeface="+mn-lt"/>
              </a:rPr>
              <a:t>J Clin Endocrinol </a:t>
            </a:r>
            <a:r>
              <a:rPr lang="en-US" altLang="en-US" sz="1100" i="1" dirty="0" err="1">
                <a:latin typeface="+mn-lt"/>
              </a:rPr>
              <a:t>Metab</a:t>
            </a:r>
            <a:r>
              <a:rPr lang="en-US" altLang="en-US" sz="1100" i="1" dirty="0">
                <a:latin typeface="+mn-lt"/>
              </a:rPr>
              <a:t>. 2000;</a:t>
            </a:r>
            <a:r>
              <a:rPr lang="en-US" altLang="en-US" sz="1100" b="1" dirty="0">
                <a:latin typeface="+mn-lt"/>
              </a:rPr>
              <a:t> 85</a:t>
            </a:r>
            <a:r>
              <a:rPr lang="en-US" altLang="en-US" sz="1100" dirty="0">
                <a:latin typeface="+mn-lt"/>
              </a:rPr>
              <a:t>:4500-10.</a:t>
            </a:r>
            <a:r>
              <a:rPr lang="en-US" altLang="en-US" sz="1100" b="1" dirty="0">
                <a:latin typeface="+mn-lt"/>
                <a:cs typeface="Arial" panose="020B0604020202020204" pitchFamily="34" charset="0"/>
              </a:rPr>
              <a:t> </a:t>
            </a:r>
          </a:p>
        </p:txBody>
      </p:sp>
      <p:sp>
        <p:nvSpPr>
          <p:cNvPr id="4" name="TextBox 3">
            <a:extLst>
              <a:ext uri="{FF2B5EF4-FFF2-40B4-BE49-F238E27FC236}">
                <a16:creationId xmlns:a16="http://schemas.microsoft.com/office/drawing/2014/main" id="{3D08E972-D69E-4E0D-A853-B1EC7898897D}"/>
              </a:ext>
            </a:extLst>
          </p:cNvPr>
          <p:cNvSpPr txBox="1"/>
          <p:nvPr/>
        </p:nvSpPr>
        <p:spPr>
          <a:xfrm>
            <a:off x="461394" y="1098768"/>
            <a:ext cx="10652454" cy="4308872"/>
          </a:xfrm>
          <a:prstGeom prst="rect">
            <a:avLst/>
          </a:prstGeom>
          <a:noFill/>
        </p:spPr>
        <p:txBody>
          <a:bodyPr wrap="square" rtlCol="0">
            <a:spAutoFit/>
          </a:bodyPr>
          <a:lstStyle/>
          <a:p>
            <a:r>
              <a:rPr lang="en-GB" sz="2000" b="1" dirty="0">
                <a:solidFill>
                  <a:schemeClr val="accent5"/>
                </a:solidFill>
              </a:rPr>
              <a:t>PK – Metabolism:</a:t>
            </a:r>
          </a:p>
          <a:p>
            <a:r>
              <a:rPr lang="en-GB" sz="2000" b="1" dirty="0">
                <a:solidFill>
                  <a:schemeClr val="accent5"/>
                </a:solidFill>
              </a:rPr>
              <a:t> </a:t>
            </a:r>
          </a:p>
          <a:p>
            <a:pPr marL="742950" lvl="1" indent="-285750">
              <a:buClr>
                <a:schemeClr val="tx1"/>
              </a:buClr>
              <a:buFont typeface="Wingdings" panose="05000000000000000000" pitchFamily="2" charset="2"/>
              <a:buChar char="§"/>
            </a:pPr>
            <a:r>
              <a:rPr lang="en-GB" dirty="0">
                <a:solidFill>
                  <a:schemeClr val="accent5"/>
                </a:solidFill>
              </a:rPr>
              <a:t>Administration of 5g of this medicine produces an average testosterone concentration increase of approximately 2.5 ng/ml (8.7 nmol/L) in plasma.</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When treatment is stopped, testosterone concentrations start decreasing approximately 24 hours after the last dose. </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Concentrations return to baseline approximately 72 to 96 hours after the final dose.</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The major active metabolites of testosterone are dihydrotestosterone and oestradiol.</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Testosterone is excreted, mostly in urine, and in faeces as conjugated testosterone metabolites.</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Half-life of T ranges from 10 - 100 minutes with inactivation primarily occurring in the liver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77FAB03A-D1F0-4951-82FC-820B306C8939}"/>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50 mg, transdermal gel in sachet</a:t>
            </a:r>
          </a:p>
        </p:txBody>
      </p:sp>
      <p:sp>
        <p:nvSpPr>
          <p:cNvPr id="4" name="TextBox 3">
            <a:extLst>
              <a:ext uri="{FF2B5EF4-FFF2-40B4-BE49-F238E27FC236}">
                <a16:creationId xmlns:a16="http://schemas.microsoft.com/office/drawing/2014/main" id="{3D08E972-D69E-4E0D-A853-B1EC7898897D}"/>
              </a:ext>
            </a:extLst>
          </p:cNvPr>
          <p:cNvSpPr txBox="1"/>
          <p:nvPr/>
        </p:nvSpPr>
        <p:spPr>
          <a:xfrm>
            <a:off x="461394" y="1098768"/>
            <a:ext cx="10652454"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Special Warnings &amp; Precautions: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This medicine should be used only if hypogonadism has been demonstrated and if other aetiology, responsible for the symptoms, has been excluded before treatment is started. </a:t>
            </a:r>
          </a:p>
          <a:p>
            <a:pPr marL="742950" lvl="1" indent="-285750">
              <a:buClr>
                <a:schemeClr val="tx1"/>
              </a:buClr>
              <a:buFont typeface="Wingdings" panose="05000000000000000000" pitchFamily="2" charset="2"/>
              <a:buChar char="§"/>
            </a:pPr>
            <a:endParaRPr lang="en-GB" sz="1600" dirty="0">
              <a:solidFill>
                <a:srgbClr val="000000"/>
              </a:solidFill>
              <a:latin typeface="Poppins Light"/>
            </a:endParaRP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Testosterone insufficiency should be clearly demonstrated by clinical features and confirmed by 2 separate blood testosterone measurements. </a:t>
            </a:r>
          </a:p>
          <a:p>
            <a:pPr marL="742950" lvl="1" indent="-285750">
              <a:buClr>
                <a:schemeClr val="tx1"/>
              </a:buClr>
              <a:buFont typeface="Wingdings" panose="05000000000000000000" pitchFamily="2" charset="2"/>
              <a:buChar char="§"/>
            </a:pPr>
            <a:endParaRPr lang="en-GB" sz="1600" dirty="0">
              <a:solidFill>
                <a:srgbClr val="000000"/>
              </a:solidFill>
              <a:latin typeface="Poppins Light"/>
            </a:endParaRP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Currently, there is no consensus about age specific testosterone reference values. However, it should be taken into account that physiologically testosterone serum levels are lower with increasing age.</a:t>
            </a:r>
          </a:p>
          <a:p>
            <a:pPr marL="742950" lvl="1" indent="-285750">
              <a:buClr>
                <a:schemeClr val="tx1"/>
              </a:buClr>
              <a:buFont typeface="Wingdings" panose="05000000000000000000" pitchFamily="2" charset="2"/>
              <a:buChar cha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Due to variability in laboratory values, all measures of testosterone should be carried out in the same laboratory.</a:t>
            </a:r>
          </a:p>
        </p:txBody>
      </p:sp>
      <p:sp>
        <p:nvSpPr>
          <p:cNvPr id="5" name="TextBox 4">
            <a:extLst>
              <a:ext uri="{FF2B5EF4-FFF2-40B4-BE49-F238E27FC236}">
                <a16:creationId xmlns:a16="http://schemas.microsoft.com/office/drawing/2014/main" id="{8E8A5C31-1664-49FF-8F2D-859791F481F6}"/>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66559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77FAB03A-D1F0-4951-82FC-820B306C8939}"/>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50 mg, transdermal gel in sachet</a:t>
            </a:r>
          </a:p>
        </p:txBody>
      </p:sp>
      <p:sp>
        <p:nvSpPr>
          <p:cNvPr id="4" name="TextBox 3">
            <a:extLst>
              <a:ext uri="{FF2B5EF4-FFF2-40B4-BE49-F238E27FC236}">
                <a16:creationId xmlns:a16="http://schemas.microsoft.com/office/drawing/2014/main" id="{3D08E972-D69E-4E0D-A853-B1EC7898897D}"/>
              </a:ext>
            </a:extLst>
          </p:cNvPr>
          <p:cNvSpPr txBox="1"/>
          <p:nvPr/>
        </p:nvSpPr>
        <p:spPr>
          <a:xfrm>
            <a:off x="461394" y="1098768"/>
            <a:ext cx="1065245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Special Warnings &amp; Precautions: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Prior to testosterone initiation, all patients should undergo a detailed examination in order to exclude a risk of pre-existing prostatic cancer. </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lang="en-GB" sz="1600" dirty="0">
              <a:solidFill>
                <a:srgbClr val="000000"/>
              </a:solidFill>
              <a:latin typeface="Poppins Light"/>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Careful and regular monitoring of the prostate gland and breast must be performed in accordance with recommended methods (digital rectal examination and estimation of serum PSA) in patients receiving testosterone therapy at least once yearly and twice yearly in elderly patients and at-risk patients (those with clinical or familial factors).</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Androgens may accelerate the progression of sub-clinical prostatic cancer and benign prostatic hyperplasia.</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This medicine should be used with caution in cancer patients at risk of hypercalcaemia (and associated hypercalciuria), due to bone metastases. Regular monitoring of serum calcium concentrations is recommended in these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TextBox 4">
            <a:extLst>
              <a:ext uri="{FF2B5EF4-FFF2-40B4-BE49-F238E27FC236}">
                <a16:creationId xmlns:a16="http://schemas.microsoft.com/office/drawing/2014/main" id="{8E8A5C31-1664-49FF-8F2D-859791F481F6}"/>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35154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77FAB03A-D1F0-4951-82FC-820B306C8939}"/>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50 mg, transdermal gel in sachet</a:t>
            </a:r>
          </a:p>
        </p:txBody>
      </p:sp>
      <p:sp>
        <p:nvSpPr>
          <p:cNvPr id="4" name="TextBox 3">
            <a:extLst>
              <a:ext uri="{FF2B5EF4-FFF2-40B4-BE49-F238E27FC236}">
                <a16:creationId xmlns:a16="http://schemas.microsoft.com/office/drawing/2014/main" id="{3D08E972-D69E-4E0D-A853-B1EC7898897D}"/>
              </a:ext>
            </a:extLst>
          </p:cNvPr>
          <p:cNvSpPr txBox="1"/>
          <p:nvPr/>
        </p:nvSpPr>
        <p:spPr>
          <a:xfrm>
            <a:off x="461394" y="1098768"/>
            <a:ext cx="10652454"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Special Warnings &amp; Precautions – Cardiovascular: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In patients suffering from severe cardiac, hepatic or renal insufficiency or ischaemic heart disease, treatment with testosterone may cause severe complications characterised by oedema with or without congestive cardiac failure. In such case, treatment must be stopped immediately.</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Testosterone may cause a rise in blood pressure and this medicine should be used with caution in men with hypertension.</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Testosterone should be used with caution in patients with thrombophilia or risk factors for venous thromboembolism (VTE), as there have been post-marketing studies and reports of thrombotic events (e.g. deep-vein thrombosis, pulmonary embolism, ocular thrombosis) in these patients during testosterone therapy. </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lang="en-GB" sz="1600" dirty="0">
              <a:solidFill>
                <a:srgbClr val="000000"/>
              </a:solidFill>
              <a:latin typeface="Poppins Light"/>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In </a:t>
            </a:r>
            <a:r>
              <a:rPr kumimoji="0" lang="en-GB" sz="1600" b="0" i="0" u="none" strike="noStrike" kern="1200" cap="none" spc="0" normalizeH="0" baseline="0" noProof="0" dirty="0" err="1">
                <a:ln>
                  <a:noFill/>
                </a:ln>
                <a:solidFill>
                  <a:srgbClr val="000000"/>
                </a:solidFill>
                <a:effectLst/>
                <a:uLnTx/>
                <a:uFillTx/>
                <a:latin typeface="Poppins Light"/>
                <a:ea typeface="+mn-ea"/>
                <a:cs typeface="+mn-cs"/>
              </a:rPr>
              <a:t>thrombophilic</a:t>
            </a:r>
            <a:r>
              <a:rPr kumimoji="0" lang="en-GB" sz="1600" b="0" i="0" u="none" strike="noStrike" kern="1200" cap="none" spc="0" normalizeH="0" baseline="0" noProof="0" dirty="0">
                <a:ln>
                  <a:noFill/>
                </a:ln>
                <a:solidFill>
                  <a:srgbClr val="000000"/>
                </a:solidFill>
                <a:effectLst/>
                <a:uLnTx/>
                <a:uFillTx/>
                <a:latin typeface="Poppins Light"/>
                <a:ea typeface="+mn-ea"/>
                <a:cs typeface="+mn-cs"/>
              </a:rPr>
              <a:t> patients, VTE cases have been reported even under anticoagulation treatment, therefore continuing testosterone treatment after first thrombotic event should be carefully evaluated. </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lang="en-GB" sz="1600" dirty="0">
              <a:solidFill>
                <a:srgbClr val="000000"/>
              </a:solidFill>
              <a:latin typeface="Poppins Light"/>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In case of treatment continuation, further measures should be taken to minimise the individual VTE risk. </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TextBox 4">
            <a:extLst>
              <a:ext uri="{FF2B5EF4-FFF2-40B4-BE49-F238E27FC236}">
                <a16:creationId xmlns:a16="http://schemas.microsoft.com/office/drawing/2014/main" id="{8E8A5C31-1664-49FF-8F2D-859791F481F6}"/>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143969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77FAB03A-D1F0-4951-82FC-820B306C8939}"/>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50 mg, transdermal gel in sachet</a:t>
            </a:r>
          </a:p>
        </p:txBody>
      </p:sp>
      <p:sp>
        <p:nvSpPr>
          <p:cNvPr id="4" name="TextBox 3">
            <a:extLst>
              <a:ext uri="{FF2B5EF4-FFF2-40B4-BE49-F238E27FC236}">
                <a16:creationId xmlns:a16="http://schemas.microsoft.com/office/drawing/2014/main" id="{3D08E972-D69E-4E0D-A853-B1EC7898897D}"/>
              </a:ext>
            </a:extLst>
          </p:cNvPr>
          <p:cNvSpPr txBox="1"/>
          <p:nvPr/>
        </p:nvSpPr>
        <p:spPr>
          <a:xfrm>
            <a:off x="354953" y="1042657"/>
            <a:ext cx="10880522"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Special Warnings &amp; Precautions: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Wingdings" panose="05000000000000000000" pitchFamily="2" charset="2"/>
              <a:buChar char="§"/>
            </a:pPr>
            <a:r>
              <a:rPr lang="en-GB" sz="1600" i="0" dirty="0">
                <a:solidFill>
                  <a:srgbClr val="000000"/>
                </a:solidFill>
                <a:effectLst/>
              </a:rPr>
              <a:t>There is limited experience on the safety and efficacy of the use of this medicine in patients over 65 years of age. </a:t>
            </a:r>
          </a:p>
          <a:p>
            <a:pPr marL="742950" lvl="1" indent="-285750">
              <a:buClr>
                <a:schemeClr val="tx1"/>
              </a:buClr>
              <a:buFont typeface="Wingdings" panose="05000000000000000000" pitchFamily="2" charset="2"/>
              <a:buChar char="§"/>
            </a:pPr>
            <a:endParaRPr lang="en-GB" sz="1600" dirty="0">
              <a:solidFill>
                <a:srgbClr val="000000"/>
              </a:solidFill>
            </a:endParaRPr>
          </a:p>
          <a:p>
            <a:pPr marL="742950" lvl="1" indent="-285750">
              <a:buClr>
                <a:schemeClr val="tx1"/>
              </a:buClr>
              <a:buFont typeface="Wingdings" panose="05000000000000000000" pitchFamily="2" charset="2"/>
              <a:buChar char="§"/>
            </a:pPr>
            <a:r>
              <a:rPr lang="en-GB" sz="1600" i="0" dirty="0">
                <a:solidFill>
                  <a:srgbClr val="000000"/>
                </a:solidFill>
                <a:effectLst/>
              </a:rPr>
              <a:t>Currently, there is no consensus about age specific testosterone reference values. However, it should be taken into account that physiological testosterone serum levels are lower with increasing age.</a:t>
            </a:r>
          </a:p>
          <a:p>
            <a:pPr marL="742950" lvl="1" indent="-285750">
              <a:buClr>
                <a:schemeClr val="tx1"/>
              </a:buClr>
              <a:buFont typeface="Wingdings" panose="05000000000000000000" pitchFamily="2" charset="2"/>
              <a:buChar char="§"/>
            </a:pPr>
            <a:endParaRPr lang="en-GB" sz="1600" i="0" dirty="0">
              <a:solidFill>
                <a:srgbClr val="000000"/>
              </a:solidFill>
              <a:effectLst/>
            </a:endParaRPr>
          </a:p>
          <a:p>
            <a:pPr marL="742950" lvl="1" indent="-285750">
              <a:buClr>
                <a:schemeClr val="tx1"/>
              </a:buClr>
              <a:buFont typeface="Wingdings" panose="05000000000000000000" pitchFamily="2" charset="2"/>
              <a:buChar char="§"/>
            </a:pPr>
            <a:r>
              <a:rPr lang="en-GB" sz="1600" i="0" dirty="0">
                <a:solidFill>
                  <a:srgbClr val="000000"/>
                </a:solidFill>
                <a:effectLst/>
              </a:rPr>
              <a:t>This medicine should be used with caution in patients with epilepsy and migraine as these conditions may be aggravated.</a:t>
            </a:r>
          </a:p>
          <a:p>
            <a:pPr marL="742950" lvl="1" indent="-285750">
              <a:buClr>
                <a:schemeClr val="tx1"/>
              </a:buClr>
              <a:buFont typeface="Wingdings" panose="05000000000000000000" pitchFamily="2" charset="2"/>
              <a:buChar char="§"/>
            </a:pPr>
            <a:endParaRPr lang="en-GB" sz="1600" i="0" dirty="0">
              <a:solidFill>
                <a:srgbClr val="000000"/>
              </a:solidFill>
              <a:effectLst/>
            </a:endParaRP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Improved insulin sensitivity may be observed in patients treated with androgens and may require a decrease in the dose of antidiabetic medications. Monitoring of the glucose level and HbA1c is advised for patients treated with androgens.</a:t>
            </a:r>
          </a:p>
          <a:p>
            <a:pPr marL="742950" lvl="1" indent="-285750">
              <a:buClr>
                <a:schemeClr val="tx1"/>
              </a:buClr>
              <a:buFont typeface="Wingdings" panose="05000000000000000000" pitchFamily="2" charset="2"/>
              <a:buChar cha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Certain clinical signs: irritability, nervousness, weight gain, prolonged or frequent erections may indicate excessive androgen exposure requiring dosage adjustment. If the patient develops a severe application site reaction, treatment should be reviewed and discontinued if necessary.</a:t>
            </a:r>
          </a:p>
          <a:p>
            <a:pPr marL="742950" lvl="1" indent="-285750">
              <a:buClr>
                <a:schemeClr val="tx1"/>
              </a:buClr>
              <a:buFont typeface="Wingdings" panose="05000000000000000000" pitchFamily="2" charset="2"/>
              <a:buChar cha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The attention of athletes is drawn to the fact that this proprietary medicinal product contains an active substance (testosterone) which may produce a positive reaction in anti-doping tests.</a:t>
            </a:r>
          </a:p>
          <a:p>
            <a:pPr algn="l"/>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TextBox 4">
            <a:extLst>
              <a:ext uri="{FF2B5EF4-FFF2-40B4-BE49-F238E27FC236}">
                <a16:creationId xmlns:a16="http://schemas.microsoft.com/office/drawing/2014/main" id="{8E8A5C31-1664-49FF-8F2D-859791F481F6}"/>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1210994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77FAB03A-D1F0-4951-82FC-820B306C8939}"/>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50 mg, transdermal gel in sachet</a:t>
            </a:r>
          </a:p>
        </p:txBody>
      </p:sp>
      <p:sp>
        <p:nvSpPr>
          <p:cNvPr id="4" name="TextBox 3">
            <a:extLst>
              <a:ext uri="{FF2B5EF4-FFF2-40B4-BE49-F238E27FC236}">
                <a16:creationId xmlns:a16="http://schemas.microsoft.com/office/drawing/2014/main" id="{3D08E972-D69E-4E0D-A853-B1EC7898897D}"/>
              </a:ext>
            </a:extLst>
          </p:cNvPr>
          <p:cNvSpPr txBox="1"/>
          <p:nvPr/>
        </p:nvSpPr>
        <p:spPr>
          <a:xfrm>
            <a:off x="461394" y="1098768"/>
            <a:ext cx="10652454"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Special Warnings &amp; Precautions – Transfer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Testosterone gel can be transferred to other persons by close skin to skin contact, resulting in increased testosterone serum levels and possibly adverse effects in case of repeated contact.</a:t>
            </a:r>
          </a:p>
          <a:p>
            <a:pPr marL="742950" lvl="1" indent="-285750">
              <a:buClr>
                <a:schemeClr val="tx1"/>
              </a:buClr>
              <a:buFont typeface="Wingdings" panose="05000000000000000000" pitchFamily="2" charset="2"/>
              <a:buChar cha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The physician should inform the patient carefully about the risk of testosterone transfer, for instance during close bodily contact between individuals including children and about safety instructions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rgbClr val="000000"/>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Poppins Light"/>
                <a:ea typeface="+mn-ea"/>
                <a:cs typeface="+mn-cs"/>
              </a:rPr>
              <a:t>Recommended Precautions – Patient:</a:t>
            </a:r>
          </a:p>
          <a:p>
            <a:pPr marL="742950" lvl="1" indent="-285750">
              <a:buClr>
                <a:schemeClr val="tx1"/>
              </a:buClr>
              <a:buFont typeface="Wingdings" panose="05000000000000000000" pitchFamily="2" charset="2"/>
              <a:buChar char="§"/>
            </a:pPr>
            <a:r>
              <a:rPr lang="en-GB" sz="1600" dirty="0">
                <a:solidFill>
                  <a:srgbClr val="000000"/>
                </a:solidFill>
                <a:latin typeface="Poppins Light"/>
              </a:rPr>
              <a:t>W</a:t>
            </a:r>
            <a:r>
              <a:rPr kumimoji="0" lang="en-GB" sz="1600" i="0" u="none" strike="noStrike" kern="1200" cap="none" spc="0" normalizeH="0" baseline="0" noProof="0" dirty="0">
                <a:ln>
                  <a:noFill/>
                </a:ln>
                <a:solidFill>
                  <a:srgbClr val="000000"/>
                </a:solidFill>
                <a:effectLst/>
                <a:uLnTx/>
                <a:uFillTx/>
                <a:latin typeface="Poppins Light"/>
                <a:ea typeface="+mn-ea"/>
                <a:cs typeface="+mn-cs"/>
              </a:rPr>
              <a:t>ash hands with soap and water after applying the gel</a:t>
            </a: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Cover the application area with clothing once the gel has dried</a:t>
            </a: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Wash the application area before any situation in which close contact is foreseen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Poppins Light"/>
                <a:ea typeface="+mn-ea"/>
                <a:cs typeface="+mn-cs"/>
              </a:rPr>
              <a:t>Recommended Precautions - People not being treated with this medicine:</a:t>
            </a: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In the event of adventitious contact with this medicine, the person affected should wash the affected area with soap and water, immediately</a:t>
            </a:r>
          </a:p>
          <a:p>
            <a:pPr marL="742950" lvl="1" indent="-285750">
              <a:buClr>
                <a:schemeClr val="tx1"/>
              </a:buClr>
              <a:buFont typeface="Wingdings" panose="05000000000000000000" pitchFamily="2" charset="2"/>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Report the development of signs of excessive androgen exposure such as acne or hair modification.</a:t>
            </a:r>
          </a:p>
        </p:txBody>
      </p:sp>
      <p:sp>
        <p:nvSpPr>
          <p:cNvPr id="5" name="TextBox 4">
            <a:extLst>
              <a:ext uri="{FF2B5EF4-FFF2-40B4-BE49-F238E27FC236}">
                <a16:creationId xmlns:a16="http://schemas.microsoft.com/office/drawing/2014/main" id="{8E8A5C31-1664-49FF-8F2D-859791F481F6}"/>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348238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77FAB03A-D1F0-4951-82FC-820B306C8939}"/>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50 mg, transdermal gel in sachet</a:t>
            </a:r>
          </a:p>
        </p:txBody>
      </p:sp>
      <p:sp>
        <p:nvSpPr>
          <p:cNvPr id="4" name="TextBox 3">
            <a:extLst>
              <a:ext uri="{FF2B5EF4-FFF2-40B4-BE49-F238E27FC236}">
                <a16:creationId xmlns:a16="http://schemas.microsoft.com/office/drawing/2014/main" id="{3D08E972-D69E-4E0D-A853-B1EC7898897D}"/>
              </a:ext>
            </a:extLst>
          </p:cNvPr>
          <p:cNvSpPr txBox="1"/>
          <p:nvPr/>
        </p:nvSpPr>
        <p:spPr>
          <a:xfrm>
            <a:off x="354953" y="1042657"/>
            <a:ext cx="1088052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Special Warnings &amp; Precautions: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Patients should wait at least 1 hour before showering or bathing after applying this medicine.</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Pregnant women must avoid any contact with this medicine application sites. In case of pregnancy of the partner, the patient must reinforce his attention to the precautions for use.</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This medicine contains 3.6 g alcohol in each sachet.</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It may cause burning sensation on damaged skin.</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This product is flammable until dry.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TextBox 4">
            <a:extLst>
              <a:ext uri="{FF2B5EF4-FFF2-40B4-BE49-F238E27FC236}">
                <a16:creationId xmlns:a16="http://schemas.microsoft.com/office/drawing/2014/main" id="{8E8A5C31-1664-49FF-8F2D-859791F481F6}"/>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1262052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77FAB03A-D1F0-4951-82FC-820B306C8939}"/>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50 mg, transdermal gel in sachet</a:t>
            </a:r>
          </a:p>
        </p:txBody>
      </p:sp>
      <p:sp>
        <p:nvSpPr>
          <p:cNvPr id="4" name="TextBox 3">
            <a:extLst>
              <a:ext uri="{FF2B5EF4-FFF2-40B4-BE49-F238E27FC236}">
                <a16:creationId xmlns:a16="http://schemas.microsoft.com/office/drawing/2014/main" id="{3D08E972-D69E-4E0D-A853-B1EC7898897D}"/>
              </a:ext>
            </a:extLst>
          </p:cNvPr>
          <p:cNvSpPr txBox="1"/>
          <p:nvPr/>
        </p:nvSpPr>
        <p:spPr>
          <a:xfrm>
            <a:off x="354953" y="1042657"/>
            <a:ext cx="10880522"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Drug Interactions: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a:p>
            <a:pPr marL="285750" indent="-285750">
              <a:buClr>
                <a:srgbClr val="006EAB"/>
              </a:buClr>
              <a:buFont typeface="Wingdings" panose="05000000000000000000" pitchFamily="2" charset="2"/>
              <a:buChar char="§"/>
            </a:pPr>
            <a:r>
              <a:rPr kumimoji="0" lang="en-GB" b="1" i="0" u="none" strike="noStrike" kern="1200" cap="none" spc="0" normalizeH="0" baseline="0" noProof="0" dirty="0">
                <a:ln>
                  <a:noFill/>
                </a:ln>
                <a:solidFill>
                  <a:srgbClr val="000000"/>
                </a:solidFill>
                <a:effectLst/>
                <a:uLnTx/>
                <a:uFillTx/>
                <a:latin typeface="Poppins Light"/>
                <a:ea typeface="+mn-ea"/>
                <a:cs typeface="+mn-cs"/>
              </a:rPr>
              <a:t>Oral anticoagulants</a:t>
            </a:r>
          </a:p>
          <a:p>
            <a:pPr marL="285750" indent="-285750">
              <a:buClr>
                <a:srgbClr val="006EAB"/>
              </a:buClr>
              <a:buFont typeface="Wingdings" panose="05000000000000000000" pitchFamily="2" charset="2"/>
              <a:buChar char="§"/>
            </a:pPr>
            <a:endParaRPr kumimoji="0" lang="en-GB" sz="8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Changes in anticoagulant activity (the increased effect of the oral anticoagulant by modification of coagulation factor hepatic synthesis and competitive inhibition of plasma protein binding)</a:t>
            </a:r>
          </a:p>
          <a:p>
            <a:pPr marR="0" lvl="1" algn="l" defTabSz="914400" rtl="0" eaLnBrk="1" fontAlgn="auto" latinLnBrk="0" hangingPunct="1">
              <a:lnSpc>
                <a:spcPct val="100000"/>
              </a:lnSpc>
              <a:spcBef>
                <a:spcPts val="0"/>
              </a:spcBef>
              <a:spcAft>
                <a:spcPts val="0"/>
              </a:spcAft>
              <a:buClr>
                <a:srgbClr val="006EAB"/>
              </a:buClr>
              <a:buSzTx/>
              <a:tabLst/>
              <a:defRPr/>
            </a:pPr>
            <a:endParaRPr kumimoji="0" lang="en-GB" sz="10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Increased monitoring of the prothrombin time, and INR determinations, are recommended. Patients receiving oral anticoagulants require close monitoring especially when androgens are started or stopped.</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285750" indent="-285750">
              <a:buClr>
                <a:srgbClr val="006EAB"/>
              </a:buClr>
              <a:buFont typeface="Wingdings" panose="05000000000000000000" pitchFamily="2" charset="2"/>
              <a:buChar char="§"/>
            </a:pPr>
            <a:r>
              <a:rPr kumimoji="0" lang="en-GB" b="1" i="0" u="none" strike="noStrike" kern="1200" cap="none" spc="0" normalizeH="0" baseline="0" noProof="0" dirty="0">
                <a:ln>
                  <a:noFill/>
                </a:ln>
                <a:solidFill>
                  <a:srgbClr val="000000"/>
                </a:solidFill>
                <a:effectLst/>
                <a:uLnTx/>
                <a:uFillTx/>
                <a:latin typeface="Poppins Light"/>
                <a:ea typeface="+mn-ea"/>
                <a:cs typeface="+mn-cs"/>
              </a:rPr>
              <a:t>Corticosteroids</a:t>
            </a:r>
          </a:p>
          <a:p>
            <a:pPr marL="285750" indent="-285750">
              <a:buClr>
                <a:srgbClr val="006EAB"/>
              </a:buClr>
              <a:buFont typeface="Wingdings" panose="05000000000000000000" pitchFamily="2" charset="2"/>
              <a:buChar char="§"/>
            </a:pPr>
            <a:endParaRPr kumimoji="0" lang="en-GB" sz="8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Concomitant administration of testosterone and ACTH or corticosteroids may increase the risk of developing oedema. As a result, these medicinal products should be administered cautiously, particularly in patients suffering from cardiac, renal or hepatic disease.</a:t>
            </a:r>
          </a:p>
          <a:p>
            <a:pPr marR="0" lvl="1" algn="l" defTabSz="914400" rtl="0" eaLnBrk="1" fontAlgn="auto" latinLnBrk="0" hangingPunct="1">
              <a:lnSpc>
                <a:spcPct val="100000"/>
              </a:lnSpc>
              <a:spcBef>
                <a:spcPts val="0"/>
              </a:spcBef>
              <a:spcAft>
                <a:spcPts val="0"/>
              </a:spcAft>
              <a:buClr>
                <a:srgbClr val="006EAB"/>
              </a:buClr>
              <a:buSzTx/>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TextBox 4">
            <a:extLst>
              <a:ext uri="{FF2B5EF4-FFF2-40B4-BE49-F238E27FC236}">
                <a16:creationId xmlns:a16="http://schemas.microsoft.com/office/drawing/2014/main" id="{8E8A5C31-1664-49FF-8F2D-859791F481F6}"/>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2641694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77FAB03A-D1F0-4951-82FC-820B306C8939}"/>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50 mg, transdermal gel in sachet</a:t>
            </a:r>
          </a:p>
        </p:txBody>
      </p:sp>
      <p:sp>
        <p:nvSpPr>
          <p:cNvPr id="4" name="TextBox 3">
            <a:extLst>
              <a:ext uri="{FF2B5EF4-FFF2-40B4-BE49-F238E27FC236}">
                <a16:creationId xmlns:a16="http://schemas.microsoft.com/office/drawing/2014/main" id="{3D08E972-D69E-4E0D-A853-B1EC7898897D}"/>
              </a:ext>
            </a:extLst>
          </p:cNvPr>
          <p:cNvSpPr txBox="1"/>
          <p:nvPr/>
        </p:nvSpPr>
        <p:spPr>
          <a:xfrm>
            <a:off x="354953" y="1042657"/>
            <a:ext cx="10880522"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Drug Interactions: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
                <a:schemeClr val="tx1"/>
              </a:buClr>
              <a:buSzTx/>
              <a:buFont typeface="Wingdings" panose="05000000000000000000" pitchFamily="2" charset="2"/>
              <a:buChar char="§"/>
              <a:tabLst/>
              <a:defRPr/>
            </a:pPr>
            <a:r>
              <a:rPr kumimoji="0" lang="en-GB" b="1" i="0" u="none" strike="noStrike" kern="1200" cap="none" spc="0" normalizeH="0" baseline="0" noProof="0" dirty="0">
                <a:ln>
                  <a:noFill/>
                </a:ln>
                <a:solidFill>
                  <a:srgbClr val="000000"/>
                </a:solidFill>
                <a:effectLst/>
                <a:uLnTx/>
                <a:uFillTx/>
                <a:ea typeface="+mn-ea"/>
                <a:cs typeface="+mn-cs"/>
              </a:rPr>
              <a:t>Laboratory tests</a:t>
            </a:r>
          </a:p>
          <a:p>
            <a:pPr marR="0" lvl="0" algn="l" defTabSz="914400" rtl="0" eaLnBrk="1" fontAlgn="auto" latinLnBrk="0" hangingPunct="1">
              <a:lnSpc>
                <a:spcPct val="100000"/>
              </a:lnSpc>
              <a:spcBef>
                <a:spcPts val="0"/>
              </a:spcBef>
              <a:spcAft>
                <a:spcPts val="0"/>
              </a:spcAft>
              <a:buClr>
                <a:schemeClr val="tx1"/>
              </a:buClr>
              <a:buSzTx/>
              <a:tabLst/>
              <a:defRPr/>
            </a:pPr>
            <a:endParaRPr kumimoji="0" lang="en-GB" sz="800" b="1" i="0" u="none" strike="noStrike" kern="1200" cap="none" spc="0" normalizeH="0" baseline="0" noProof="0" dirty="0">
              <a:ln>
                <a:noFill/>
              </a:ln>
              <a:solidFill>
                <a:srgbClr val="000000"/>
              </a:solidFill>
              <a:effectLst/>
              <a:uLnTx/>
              <a:uFillTx/>
              <a:ea typeface="+mn-ea"/>
              <a:cs typeface="+mn-cs"/>
            </a:endParaRPr>
          </a:p>
          <a:p>
            <a:pPr marL="742950" lvl="1" indent="-285750">
              <a:buClr>
                <a:schemeClr val="tx1"/>
              </a:buClr>
              <a:buFont typeface="Wingdings" panose="05000000000000000000" pitchFamily="2" charset="2"/>
              <a:buChar char="§"/>
            </a:pPr>
            <a:r>
              <a:rPr kumimoji="0" lang="en-GB" sz="1600" b="0" i="0" u="none" strike="noStrike" kern="1200" cap="none" spc="0" normalizeH="0" baseline="0" noProof="0" dirty="0">
                <a:ln>
                  <a:noFill/>
                </a:ln>
                <a:solidFill>
                  <a:srgbClr val="000000"/>
                </a:solidFill>
                <a:effectLst/>
                <a:uLnTx/>
                <a:uFillTx/>
                <a:ea typeface="+mn-ea"/>
                <a:cs typeface="+mn-cs"/>
              </a:rPr>
              <a:t>Interaction with laboratory tests: androgens may decrease levels of thyroxin binding globulin, resulting in decreased T</a:t>
            </a:r>
            <a:r>
              <a:rPr kumimoji="0" lang="en-GB" sz="1600" b="0" i="0" u="none" strike="noStrike" kern="1200" cap="none" spc="0" normalizeH="0" baseline="-25000" noProof="0" dirty="0">
                <a:ln>
                  <a:noFill/>
                </a:ln>
                <a:solidFill>
                  <a:srgbClr val="000000"/>
                </a:solidFill>
                <a:effectLst/>
                <a:uLnTx/>
                <a:uFillTx/>
                <a:ea typeface="+mn-ea"/>
                <a:cs typeface="+mn-cs"/>
              </a:rPr>
              <a:t>4</a:t>
            </a:r>
            <a:r>
              <a:rPr kumimoji="0" lang="en-GB" sz="1600" b="0" i="0" u="none" strike="noStrike" kern="1200" cap="none" spc="0" normalizeH="0" baseline="0" noProof="0" dirty="0">
                <a:ln>
                  <a:noFill/>
                </a:ln>
                <a:solidFill>
                  <a:srgbClr val="000000"/>
                </a:solidFill>
                <a:effectLst/>
                <a:uLnTx/>
                <a:uFillTx/>
                <a:ea typeface="+mn-ea"/>
                <a:cs typeface="+mn-cs"/>
              </a:rPr>
              <a:t> serum concentrations and in increased resin uptake of T</a:t>
            </a:r>
            <a:r>
              <a:rPr kumimoji="0" lang="en-GB" sz="1600" b="0" i="0" u="none" strike="noStrike" kern="1200" cap="none" spc="0" normalizeH="0" baseline="-25000" noProof="0" dirty="0">
                <a:ln>
                  <a:noFill/>
                </a:ln>
                <a:solidFill>
                  <a:srgbClr val="000000"/>
                </a:solidFill>
                <a:effectLst/>
                <a:uLnTx/>
                <a:uFillTx/>
                <a:ea typeface="+mn-ea"/>
                <a:cs typeface="+mn-cs"/>
              </a:rPr>
              <a:t>3</a:t>
            </a:r>
            <a:r>
              <a:rPr kumimoji="0" lang="en-GB" sz="1600" b="0" i="0" u="none" strike="noStrike" kern="1200" cap="none" spc="0" normalizeH="0" baseline="0" noProof="0" dirty="0">
                <a:ln>
                  <a:noFill/>
                </a:ln>
                <a:solidFill>
                  <a:srgbClr val="000000"/>
                </a:solidFill>
                <a:effectLst/>
                <a:uLnTx/>
                <a:uFillTx/>
                <a:ea typeface="+mn-ea"/>
                <a:cs typeface="+mn-cs"/>
              </a:rPr>
              <a:t> and T</a:t>
            </a:r>
            <a:r>
              <a:rPr kumimoji="0" lang="en-GB" sz="1600" b="0" i="0" u="none" strike="noStrike" kern="1200" cap="none" spc="0" normalizeH="0" baseline="-25000" noProof="0" dirty="0">
                <a:ln>
                  <a:noFill/>
                </a:ln>
                <a:solidFill>
                  <a:srgbClr val="000000"/>
                </a:solidFill>
                <a:effectLst/>
                <a:uLnTx/>
                <a:uFillTx/>
                <a:ea typeface="+mn-ea"/>
                <a:cs typeface="+mn-cs"/>
              </a:rPr>
              <a:t>4</a:t>
            </a:r>
            <a:r>
              <a:rPr kumimoji="0" lang="en-GB" sz="1600" b="0" i="0" u="none" strike="noStrike" kern="1200" cap="none" spc="0" normalizeH="0" baseline="0" noProof="0" dirty="0">
                <a:ln>
                  <a:noFill/>
                </a:ln>
                <a:solidFill>
                  <a:srgbClr val="000000"/>
                </a:solidFill>
                <a:effectLst/>
                <a:uLnTx/>
                <a:uFillTx/>
                <a:ea typeface="+mn-ea"/>
                <a:cs typeface="+mn-cs"/>
              </a:rPr>
              <a:t>. Free thyroid hormone levels, however, remain unchanged and there is no clinical evidence of thyroid insufficiency.</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b="1" i="0" u="none" strike="noStrike" kern="1200" cap="none" spc="0" normalizeH="0" baseline="0" noProof="0" dirty="0">
                <a:ln>
                  <a:noFill/>
                </a:ln>
                <a:solidFill>
                  <a:srgbClr val="000000"/>
                </a:solidFill>
                <a:effectLst/>
                <a:uLnTx/>
                <a:uFillTx/>
                <a:latin typeface="Poppins Light"/>
                <a:ea typeface="+mn-ea"/>
                <a:cs typeface="+mn-cs"/>
              </a:rPr>
              <a:t>Diabetic medication</a:t>
            </a: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8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Improved insulin sensitivity, glucose tolerance, glycaemic control, blood glucose and glycosylated haemoglobin levels have been reported with androgens. In diabetic patients, the dose of antidiabetic medications may need reduction</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TextBox 4">
            <a:extLst>
              <a:ext uri="{FF2B5EF4-FFF2-40B4-BE49-F238E27FC236}">
                <a16:creationId xmlns:a16="http://schemas.microsoft.com/office/drawing/2014/main" id="{8E8A5C31-1664-49FF-8F2D-859791F481F6}"/>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145234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77FAB03A-D1F0-4951-82FC-820B306C8939}"/>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50 mg, transdermal gel in sachet</a:t>
            </a:r>
          </a:p>
        </p:txBody>
      </p:sp>
      <p:sp>
        <p:nvSpPr>
          <p:cNvPr id="4" name="TextBox 3">
            <a:extLst>
              <a:ext uri="{FF2B5EF4-FFF2-40B4-BE49-F238E27FC236}">
                <a16:creationId xmlns:a16="http://schemas.microsoft.com/office/drawing/2014/main" id="{3D08E972-D69E-4E0D-A853-B1EC7898897D}"/>
              </a:ext>
            </a:extLst>
          </p:cNvPr>
          <p:cNvSpPr txBox="1"/>
          <p:nvPr/>
        </p:nvSpPr>
        <p:spPr>
          <a:xfrm>
            <a:off x="354953" y="868114"/>
            <a:ext cx="10880522"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0000"/>
                </a:solidFill>
                <a:latin typeface="Poppins Light"/>
              </a:rPr>
              <a:t>Side Effects</a:t>
            </a:r>
            <a:r>
              <a:rPr kumimoji="0" lang="en-GB" sz="2000" b="1" i="0" u="none" strike="noStrike" kern="1200" cap="none" spc="0" normalizeH="0" baseline="0" noProof="0" dirty="0">
                <a:ln>
                  <a:noFill/>
                </a:ln>
                <a:solidFill>
                  <a:srgbClr val="000000"/>
                </a:solidFill>
                <a:effectLst/>
                <a:uLnTx/>
                <a:uFillTx/>
                <a:latin typeface="Poppins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800" i="0" u="none" strike="noStrike" kern="1200" cap="none" spc="0" normalizeH="0" baseline="0" noProof="0" dirty="0">
                <a:ln>
                  <a:noFill/>
                </a:ln>
                <a:solidFill>
                  <a:srgbClr val="000000"/>
                </a:solidFill>
                <a:effectLst/>
                <a:uLnTx/>
                <a:uFillTx/>
                <a:latin typeface="Poppins Light"/>
                <a:ea typeface="+mn-ea"/>
                <a:cs typeface="+mn-cs"/>
              </a:rPr>
              <a:t>The most frequently observed adverse drug reactions at the recommended dosage of gel per day were skin reactions: reaction at the application site, erythema, acne, dry skin. </a:t>
            </a: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800" i="0" u="none" strike="noStrike" kern="1200" cap="none" spc="0" normalizeH="0" baseline="0" noProof="0" dirty="0">
                <a:ln>
                  <a:noFill/>
                </a:ln>
                <a:solidFill>
                  <a:srgbClr val="000000"/>
                </a:solidFill>
                <a:effectLst/>
                <a:uLnTx/>
                <a:uFillTx/>
                <a:latin typeface="Poppins Light"/>
                <a:ea typeface="+mn-ea"/>
                <a:cs typeface="+mn-cs"/>
              </a:rPr>
              <a:t>Adverse drug reactions reported in 1 - &lt;10% of patients treated with this medicine in the controlled clinical trials are listed in the following tables:</a:t>
            </a:r>
          </a:p>
          <a:p>
            <a:pPr marR="0" lvl="0" algn="l" defTabSz="914400" rtl="0" eaLnBrk="1" fontAlgn="auto" latinLnBrk="0" hangingPunct="1">
              <a:lnSpc>
                <a:spcPct val="100000"/>
              </a:lnSpc>
              <a:spcBef>
                <a:spcPts val="0"/>
              </a:spcBef>
              <a:spcAft>
                <a:spcPts val="0"/>
              </a:spcAft>
              <a:buClr>
                <a:srgbClr val="006EAB"/>
              </a:buClr>
              <a:buSzTx/>
              <a:tabLst/>
              <a:defRPr/>
            </a:pPr>
            <a:endParaRPr kumimoji="0" lang="en-GB" sz="1800" i="0" u="none" strike="noStrike" kern="1200" cap="none" spc="0" normalizeH="0" baseline="0" noProof="0" dirty="0">
              <a:ln>
                <a:noFill/>
              </a:ln>
              <a:solidFill>
                <a:srgbClr val="000000"/>
              </a:solidFill>
              <a:effectLst/>
              <a:uLnTx/>
              <a:uFillTx/>
              <a:latin typeface="Poppins Light"/>
              <a:ea typeface="+mn-ea"/>
              <a:cs typeface="+mn-cs"/>
            </a:endParaRPr>
          </a:p>
          <a:p>
            <a:pPr marR="0" lvl="0" algn="l" defTabSz="914400" rtl="0" eaLnBrk="1" fontAlgn="auto" latinLnBrk="0" hangingPunct="1">
              <a:lnSpc>
                <a:spcPct val="100000"/>
              </a:lnSpc>
              <a:spcBef>
                <a:spcPts val="0"/>
              </a:spcBef>
              <a:spcAft>
                <a:spcPts val="0"/>
              </a:spcAft>
              <a:buClr>
                <a:srgbClr val="006EAB"/>
              </a:buClr>
              <a:buSzTx/>
              <a:tabLst/>
              <a:defRPr/>
            </a:pPr>
            <a:r>
              <a:rPr kumimoji="0" lang="en-GB" sz="1800" i="0" u="none" strike="noStrike" kern="1200" cap="none" spc="0" normalizeH="0" baseline="0" noProof="0" dirty="0">
                <a:ln>
                  <a:noFill/>
                </a:ln>
                <a:solidFill>
                  <a:srgbClr val="000000"/>
                </a:solidFill>
                <a:effectLst/>
                <a:uLnTx/>
                <a:uFillTx/>
                <a:latin typeface="Poppins Light"/>
                <a:ea typeface="+mn-ea"/>
                <a:cs typeface="+mn-cs"/>
              </a:rPr>
              <a:t> </a:t>
            </a:r>
          </a:p>
          <a:p>
            <a:pPr marR="0" lvl="0" algn="l" defTabSz="914400" rtl="0" eaLnBrk="1" fontAlgn="auto" latinLnBrk="0" hangingPunct="1">
              <a:lnSpc>
                <a:spcPct val="100000"/>
              </a:lnSpc>
              <a:spcBef>
                <a:spcPts val="0"/>
              </a:spcBef>
              <a:spcAft>
                <a:spcPts val="0"/>
              </a:spcAft>
              <a:buClr>
                <a:srgbClr val="006EAB"/>
              </a:buClr>
              <a:buSzTx/>
              <a:tabLst/>
              <a:defRP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TextBox 4">
            <a:extLst>
              <a:ext uri="{FF2B5EF4-FFF2-40B4-BE49-F238E27FC236}">
                <a16:creationId xmlns:a16="http://schemas.microsoft.com/office/drawing/2014/main" id="{8E8A5C31-1664-49FF-8F2D-859791F481F6}"/>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grpSp>
        <p:nvGrpSpPr>
          <p:cNvPr id="7" name="Group 5">
            <a:extLst>
              <a:ext uri="{FF2B5EF4-FFF2-40B4-BE49-F238E27FC236}">
                <a16:creationId xmlns:a16="http://schemas.microsoft.com/office/drawing/2014/main" id="{D09FF385-B2A6-492B-9E3E-94CA086D5F07}"/>
              </a:ext>
            </a:extLst>
          </p:cNvPr>
          <p:cNvGrpSpPr>
            <a:grpSpLocks/>
          </p:cNvGrpSpPr>
          <p:nvPr/>
        </p:nvGrpSpPr>
        <p:grpSpPr bwMode="auto">
          <a:xfrm>
            <a:off x="1333850" y="2414712"/>
            <a:ext cx="9673557" cy="3707625"/>
            <a:chOff x="968" y="768"/>
            <a:chExt cx="4696" cy="2593"/>
          </a:xfrm>
          <a:noFill/>
        </p:grpSpPr>
        <p:pic>
          <p:nvPicPr>
            <p:cNvPr id="8" name="Picture 6">
              <a:extLst>
                <a:ext uri="{FF2B5EF4-FFF2-40B4-BE49-F238E27FC236}">
                  <a16:creationId xmlns:a16="http://schemas.microsoft.com/office/drawing/2014/main" id="{321EBD0E-8E62-48A8-8E9F-9AEA32708FAE}"/>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extLst>
              <a:ext uri="{909E8E84-426E-40DD-AFC4-6F175D3DCCD1}">
                <a14:hiddenFill xmlns:a14="http://schemas.microsoft.com/office/drawing/2010/main">
                  <a:solidFill>
                    <a:srgbClr val="FFFFFF"/>
                  </a:solidFill>
                </a14:hiddenFill>
              </a:ext>
            </a:extLst>
          </p:spPr>
        </p:pic>
        <p:sp>
          <p:nvSpPr>
            <p:cNvPr id="9" name="AutoShape 7">
              <a:extLst>
                <a:ext uri="{FF2B5EF4-FFF2-40B4-BE49-F238E27FC236}">
                  <a16:creationId xmlns:a16="http://schemas.microsoft.com/office/drawing/2014/main" id="{0B8A2E6A-3305-4CBC-BCC2-B3D511D73230}"/>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aphicFrame>
        <p:nvGraphicFramePr>
          <p:cNvPr id="10" name="Group 36">
            <a:extLst>
              <a:ext uri="{FF2B5EF4-FFF2-40B4-BE49-F238E27FC236}">
                <a16:creationId xmlns:a16="http://schemas.microsoft.com/office/drawing/2014/main" id="{7A55D787-E4B3-4B08-87E9-57BF8AF233A5}"/>
              </a:ext>
            </a:extLst>
          </p:cNvPr>
          <p:cNvGraphicFramePr>
            <a:graphicFrameLocks noGrp="1"/>
          </p:cNvGraphicFramePr>
          <p:nvPr>
            <p:extLst>
              <p:ext uri="{D42A27DB-BD31-4B8C-83A1-F6EECF244321}">
                <p14:modId xmlns:p14="http://schemas.microsoft.com/office/powerpoint/2010/main" val="1543086265"/>
              </p:ext>
            </p:extLst>
          </p:nvPr>
        </p:nvGraphicFramePr>
        <p:xfrm>
          <a:off x="1583319" y="2494957"/>
          <a:ext cx="8987859" cy="3302001"/>
        </p:xfrm>
        <a:graphic>
          <a:graphicData uri="http://schemas.openxmlformats.org/drawingml/2006/table">
            <a:tbl>
              <a:tblPr/>
              <a:tblGrid>
                <a:gridCol w="4081749">
                  <a:extLst>
                    <a:ext uri="{9D8B030D-6E8A-4147-A177-3AD203B41FA5}">
                      <a16:colId xmlns:a16="http://schemas.microsoft.com/office/drawing/2014/main" val="960506705"/>
                    </a:ext>
                  </a:extLst>
                </a:gridCol>
                <a:gridCol w="4906110">
                  <a:extLst>
                    <a:ext uri="{9D8B030D-6E8A-4147-A177-3AD203B41FA5}">
                      <a16:colId xmlns:a16="http://schemas.microsoft.com/office/drawing/2014/main" val="1032244619"/>
                    </a:ext>
                  </a:extLst>
                </a:gridCol>
              </a:tblGrid>
              <a:tr h="733425">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accent5"/>
                          </a:solidFill>
                          <a:effectLst/>
                          <a:latin typeface="+mn-lt"/>
                        </a:rPr>
                        <a:t>Organ system class </a:t>
                      </a:r>
                      <a:endParaRPr kumimoji="0" lang="fr-FR" altLang="en-US" sz="2000" b="1" i="0" u="none" strike="noStrike" cap="none" normalizeH="0" baseline="0" dirty="0">
                        <a:ln>
                          <a:noFill/>
                        </a:ln>
                        <a:solidFill>
                          <a:schemeClr val="accent5"/>
                        </a:solidFill>
                        <a:effectLst/>
                        <a:latin typeface="+mn-lt"/>
                      </a:endParaRP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algn="ctr"/>
                      <a:r>
                        <a:rPr kumimoji="0" lang="en-GB" altLang="en-US" sz="2000" b="1" i="0" u="none" strike="noStrike" cap="none" normalizeH="0" baseline="0" dirty="0">
                          <a:ln>
                            <a:noFill/>
                          </a:ln>
                          <a:solidFill>
                            <a:schemeClr val="accent5"/>
                          </a:solidFill>
                          <a:effectLst/>
                          <a:latin typeface="+mn-lt"/>
                        </a:rPr>
                        <a:t>Common adverse reactions (&gt;1/100;&lt;1/10) </a:t>
                      </a:r>
                      <a:endParaRPr lang="en-GB" sz="2000" b="1" dirty="0"/>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7439370"/>
                  </a:ext>
                </a:extLst>
              </a:tr>
              <a:tr h="641350">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Psychiatric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accent5"/>
                          </a:solidFill>
                          <a:effectLst/>
                          <a:latin typeface="+mn-lt"/>
                          <a:cs typeface="Times New Roman" panose="02020603050405020304" pitchFamily="18" charset="0"/>
                        </a:rPr>
                        <a:t>Mood Disorders </a:t>
                      </a: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5390907"/>
                  </a:ext>
                </a:extLst>
              </a:tr>
              <a:tr h="644525">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Nervous system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Dizziness, paraesthesia, amnesia, hyperaesthesia</a:t>
                      </a:r>
                      <a:r>
                        <a:rPr kumimoji="0" lang="en-US" altLang="en-US" sz="1800" b="0" i="0" u="none" strike="noStrike" cap="none" normalizeH="0" baseline="0" dirty="0">
                          <a:ln>
                            <a:noFill/>
                          </a:ln>
                          <a:solidFill>
                            <a:schemeClr val="accent5"/>
                          </a:solidFill>
                          <a:effectLst/>
                          <a:latin typeface="+mn-lt"/>
                          <a:cs typeface="Times New Roman" panose="02020603050405020304" pitchFamily="18" charset="0"/>
                        </a:rPr>
                        <a:t> </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683942"/>
                  </a:ext>
                </a:extLst>
              </a:tr>
              <a:tr h="639763">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Vascular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Hypertension</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3485858"/>
                  </a:ext>
                </a:extLst>
              </a:tr>
              <a:tr h="642938">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Gastro-intestinal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Diarrhoea</a:t>
                      </a:r>
                      <a:endParaRPr kumimoji="0" lang="fr-FR"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3896724"/>
                  </a:ext>
                </a:extLst>
              </a:tr>
            </a:tbl>
          </a:graphicData>
        </a:graphic>
      </p:graphicFrame>
    </p:spTree>
    <p:extLst>
      <p:ext uri="{BB962C8B-B14F-4D97-AF65-F5344CB8AC3E}">
        <p14:creationId xmlns:p14="http://schemas.microsoft.com/office/powerpoint/2010/main" val="312293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0FDC-5D9F-4E0B-B996-E0DB0D7A2A39}"/>
              </a:ext>
            </a:extLst>
          </p:cNvPr>
          <p:cNvSpPr>
            <a:spLocks noGrp="1"/>
          </p:cNvSpPr>
          <p:nvPr>
            <p:ph type="title"/>
          </p:nvPr>
        </p:nvSpPr>
        <p:spPr>
          <a:xfrm>
            <a:off x="569304" y="466694"/>
            <a:ext cx="10652454" cy="959255"/>
          </a:xfrm>
        </p:spPr>
        <p:txBody>
          <a:bodyPr/>
          <a:lstStyle/>
          <a:p>
            <a:r>
              <a:rPr lang="en-GB" b="1" dirty="0" err="1"/>
              <a:t>AndroGel</a:t>
            </a:r>
            <a:r>
              <a:rPr lang="en-US" altLang="fr-FR" sz="3600" b="1" baseline="30000" dirty="0">
                <a:latin typeface="Verdana" panose="020B0604030504040204" pitchFamily="34" charset="0"/>
                <a:ea typeface="Verdana" panose="020B0604030504040204" pitchFamily="34" charset="0"/>
                <a:cs typeface="Verdana" panose="020B0604030504040204" pitchFamily="34" charset="0"/>
              </a:rPr>
              <a:t>®</a:t>
            </a:r>
            <a:r>
              <a:rPr lang="en-GB" b="1" dirty="0"/>
              <a:t> 1% 50mg Sachets</a:t>
            </a:r>
          </a:p>
        </p:txBody>
      </p:sp>
      <p:pic>
        <p:nvPicPr>
          <p:cNvPr id="5" name="Picture 4" descr="A picture containing text, businesscard&#10;&#10;Description automatically generated">
            <a:extLst>
              <a:ext uri="{FF2B5EF4-FFF2-40B4-BE49-F238E27FC236}">
                <a16:creationId xmlns:a16="http://schemas.microsoft.com/office/drawing/2014/main" id="{794C8E1D-8863-4A17-BAF2-2CC279DE56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5650" y="1536523"/>
            <a:ext cx="4586107" cy="3057787"/>
          </a:xfrm>
          <a:prstGeom prst="rect">
            <a:avLst/>
          </a:prstGeom>
        </p:spPr>
      </p:pic>
      <p:pic>
        <p:nvPicPr>
          <p:cNvPr id="6" name="Picture 5">
            <a:extLst>
              <a:ext uri="{FF2B5EF4-FFF2-40B4-BE49-F238E27FC236}">
                <a16:creationId xmlns:a16="http://schemas.microsoft.com/office/drawing/2014/main" id="{FBEC7036-31AD-4447-8728-B14B9EEFA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063" y="1584002"/>
            <a:ext cx="4536629" cy="2962831"/>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a:extLst>
              <a:ext uri="{FF2B5EF4-FFF2-40B4-BE49-F238E27FC236}">
                <a16:creationId xmlns:a16="http://schemas.microsoft.com/office/drawing/2014/main" id="{D74B9169-1EC1-4E67-B798-5557734F45D9}"/>
              </a:ext>
            </a:extLst>
          </p:cNvPr>
          <p:cNvSpPr txBox="1">
            <a:spLocks/>
          </p:cNvSpPr>
          <p:nvPr/>
        </p:nvSpPr>
        <p:spPr>
          <a:xfrm>
            <a:off x="349542" y="4910415"/>
            <a:ext cx="10872216" cy="72716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chemeClr val="accent5"/>
                </a:solidFill>
              </a:rPr>
              <a:t>Please note: Information provided in the following slides is based on the most recently released (March 2021) update to the UK summary of product characteristics for TESTOGEL 50 mg, transdermal gel in sachet</a:t>
            </a:r>
          </a:p>
        </p:txBody>
      </p:sp>
    </p:spTree>
    <p:extLst>
      <p:ext uri="{BB962C8B-B14F-4D97-AF65-F5344CB8AC3E}">
        <p14:creationId xmlns:p14="http://schemas.microsoft.com/office/powerpoint/2010/main" val="3888614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5">
            <a:extLst>
              <a:ext uri="{FF2B5EF4-FFF2-40B4-BE49-F238E27FC236}">
                <a16:creationId xmlns:a16="http://schemas.microsoft.com/office/drawing/2014/main" id="{B913B412-D030-46BB-A6CE-62189FB45ADD}"/>
              </a:ext>
            </a:extLst>
          </p:cNvPr>
          <p:cNvGrpSpPr>
            <a:grpSpLocks/>
          </p:cNvGrpSpPr>
          <p:nvPr/>
        </p:nvGrpSpPr>
        <p:grpSpPr bwMode="auto">
          <a:xfrm>
            <a:off x="923840" y="1025538"/>
            <a:ext cx="10066789" cy="4511196"/>
            <a:chOff x="968" y="768"/>
            <a:chExt cx="4696" cy="2593"/>
          </a:xfrm>
          <a:noFill/>
        </p:grpSpPr>
        <p:pic>
          <p:nvPicPr>
            <p:cNvPr id="10" name="Picture 6">
              <a:extLst>
                <a:ext uri="{FF2B5EF4-FFF2-40B4-BE49-F238E27FC236}">
                  <a16:creationId xmlns:a16="http://schemas.microsoft.com/office/drawing/2014/main" id="{94AE72E3-2853-4546-B8D7-211262626606}"/>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extLst>
              <a:ext uri="{909E8E84-426E-40DD-AFC4-6F175D3DCCD1}">
                <a14:hiddenFill xmlns:a14="http://schemas.microsoft.com/office/drawing/2010/main">
                  <a:solidFill>
                    <a:srgbClr val="FFFFFF"/>
                  </a:solidFill>
                </a14:hiddenFill>
              </a:ext>
            </a:extLst>
          </p:spPr>
        </p:pic>
        <p:sp>
          <p:nvSpPr>
            <p:cNvPr id="11" name="AutoShape 7">
              <a:extLst>
                <a:ext uri="{FF2B5EF4-FFF2-40B4-BE49-F238E27FC236}">
                  <a16:creationId xmlns:a16="http://schemas.microsoft.com/office/drawing/2014/main" id="{63EE15C4-9932-4E10-8133-BE058DF8CB7F}"/>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aphicFrame>
        <p:nvGraphicFramePr>
          <p:cNvPr id="12" name="Group 36">
            <a:extLst>
              <a:ext uri="{FF2B5EF4-FFF2-40B4-BE49-F238E27FC236}">
                <a16:creationId xmlns:a16="http://schemas.microsoft.com/office/drawing/2014/main" id="{5E9DD944-3CC2-4EE0-8CF4-BE3E72E2AEA4}"/>
              </a:ext>
            </a:extLst>
          </p:cNvPr>
          <p:cNvGraphicFramePr>
            <a:graphicFrameLocks noGrp="1"/>
          </p:cNvGraphicFramePr>
          <p:nvPr>
            <p:extLst>
              <p:ext uri="{D42A27DB-BD31-4B8C-83A1-F6EECF244321}">
                <p14:modId xmlns:p14="http://schemas.microsoft.com/office/powerpoint/2010/main" val="824949606"/>
              </p:ext>
            </p:extLst>
          </p:nvPr>
        </p:nvGraphicFramePr>
        <p:xfrm>
          <a:off x="1167121" y="1186275"/>
          <a:ext cx="9387280" cy="3843655"/>
        </p:xfrm>
        <a:graphic>
          <a:graphicData uri="http://schemas.openxmlformats.org/drawingml/2006/table">
            <a:tbl>
              <a:tblPr/>
              <a:tblGrid>
                <a:gridCol w="4263142">
                  <a:extLst>
                    <a:ext uri="{9D8B030D-6E8A-4147-A177-3AD203B41FA5}">
                      <a16:colId xmlns:a16="http://schemas.microsoft.com/office/drawing/2014/main" val="960506705"/>
                    </a:ext>
                  </a:extLst>
                </a:gridCol>
                <a:gridCol w="5124138">
                  <a:extLst>
                    <a:ext uri="{9D8B030D-6E8A-4147-A177-3AD203B41FA5}">
                      <a16:colId xmlns:a16="http://schemas.microsoft.com/office/drawing/2014/main" val="1032244619"/>
                    </a:ext>
                  </a:extLst>
                </a:gridCol>
              </a:tblGrid>
              <a:tr h="733425">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accent5"/>
                          </a:solidFill>
                          <a:effectLst/>
                          <a:latin typeface="+mn-lt"/>
                        </a:rPr>
                        <a:t>Organ system class </a:t>
                      </a:r>
                      <a:endParaRPr kumimoji="0" lang="fr-FR" altLang="en-US" sz="2000" b="1" i="0" u="none" strike="noStrike" cap="none" normalizeH="0" baseline="0" dirty="0">
                        <a:ln>
                          <a:noFill/>
                        </a:ln>
                        <a:solidFill>
                          <a:schemeClr val="accent5"/>
                        </a:solidFill>
                        <a:effectLst/>
                        <a:latin typeface="+mn-lt"/>
                      </a:endParaRP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algn="ctr"/>
                      <a:r>
                        <a:rPr kumimoji="0" lang="en-GB" altLang="en-US" sz="2000" b="1" i="0" u="none" strike="noStrike" cap="none" normalizeH="0" baseline="0" dirty="0">
                          <a:ln>
                            <a:noFill/>
                          </a:ln>
                          <a:solidFill>
                            <a:schemeClr val="accent5"/>
                          </a:solidFill>
                          <a:effectLst/>
                          <a:latin typeface="+mn-lt"/>
                        </a:rPr>
                        <a:t>Common adverse reactions (&gt;1/100;&lt;1/10) </a:t>
                      </a:r>
                      <a:endParaRPr lang="en-GB" sz="2000" b="1" dirty="0"/>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7439370"/>
                  </a:ext>
                </a:extLst>
              </a:tr>
              <a:tr h="641350">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Skin and subcutaneous tissue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accent5"/>
                          </a:solidFill>
                          <a:effectLst/>
                          <a:latin typeface="+mn-lt"/>
                          <a:cs typeface="Times New Roman" panose="02020603050405020304" pitchFamily="18" charset="0"/>
                        </a:rPr>
                        <a:t>Alopecia, urticaria </a:t>
                      </a: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5390907"/>
                  </a:ext>
                </a:extLst>
              </a:tr>
              <a:tr h="644525">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Reproductive system and breast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Gynaecomastia (which may be persistent, is a common finding in patients treated for hypogonadism), </a:t>
                      </a:r>
                      <a:r>
                        <a:rPr kumimoji="0" lang="en-GB" altLang="en-US" sz="1800" b="0" i="0" u="none" strike="noStrike" cap="none" normalizeH="0" baseline="0" dirty="0" err="1">
                          <a:ln>
                            <a:noFill/>
                          </a:ln>
                          <a:solidFill>
                            <a:schemeClr val="accent5"/>
                          </a:solidFill>
                          <a:effectLst/>
                          <a:latin typeface="+mn-lt"/>
                          <a:cs typeface="Times New Roman" panose="02020603050405020304" pitchFamily="18" charset="0"/>
                        </a:rPr>
                        <a:t>mastodynia</a:t>
                      </a: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 Prostatic disorders</a:t>
                      </a:r>
                      <a:r>
                        <a:rPr kumimoji="0" lang="en-US" altLang="en-US" sz="1800" b="0" i="0" u="none" strike="noStrike" cap="none" normalizeH="0" baseline="0" dirty="0">
                          <a:ln>
                            <a:noFill/>
                          </a:ln>
                          <a:solidFill>
                            <a:schemeClr val="accent5"/>
                          </a:solidFill>
                          <a:effectLst/>
                          <a:latin typeface="+mn-lt"/>
                          <a:cs typeface="Times New Roman" panose="02020603050405020304" pitchFamily="18" charset="0"/>
                        </a:rPr>
                        <a:t> </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683942"/>
                  </a:ext>
                </a:extLst>
              </a:tr>
              <a:tr h="639763">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General disorders and administration site conditions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Headache</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3485858"/>
                  </a:ext>
                </a:extLst>
              </a:tr>
              <a:tr h="642938">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     Investigations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Changes in laboratory tests (polycythaemia, lipids). Haematocrit increased, Red blood count increased, Haemoglobin increased</a:t>
                      </a:r>
                      <a:endParaRPr kumimoji="0" lang="fr-FR"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3896724"/>
                  </a:ext>
                </a:extLst>
              </a:tr>
            </a:tbl>
          </a:graphicData>
        </a:graphic>
      </p:graphicFrame>
      <p:sp>
        <p:nvSpPr>
          <p:cNvPr id="13" name="Rectangle 4">
            <a:extLst>
              <a:ext uri="{FF2B5EF4-FFF2-40B4-BE49-F238E27FC236}">
                <a16:creationId xmlns:a16="http://schemas.microsoft.com/office/drawing/2014/main" id="{DFC1BDA1-2252-4BB1-A061-8E778097822C}"/>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50 mg, transdermal gel in sachet</a:t>
            </a:r>
          </a:p>
        </p:txBody>
      </p:sp>
      <p:sp>
        <p:nvSpPr>
          <p:cNvPr id="15" name="TextBox 14">
            <a:extLst>
              <a:ext uri="{FF2B5EF4-FFF2-40B4-BE49-F238E27FC236}">
                <a16:creationId xmlns:a16="http://schemas.microsoft.com/office/drawing/2014/main" id="{AC5CEC96-9B80-4235-9A6B-E8772FEF6C46}"/>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4"/>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39B38B-EFB2-4396-82C9-DF4091DBE639}"/>
              </a:ext>
            </a:extLst>
          </p:cNvPr>
          <p:cNvSpPr txBox="1"/>
          <p:nvPr/>
        </p:nvSpPr>
        <p:spPr>
          <a:xfrm>
            <a:off x="354953" y="1042657"/>
            <a:ext cx="10880522"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Overdose: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Serum testosterone levels should be measured if clinical signs and symptoms indicative of overexposure to androgen are observed. </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Application site rash has also been reported in case reports of overdose with this medicine.</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Treatment of overdosage consists of washing the application site immediately and discontinuing treatment if advised by the treating physician.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Rectangle 4">
            <a:extLst>
              <a:ext uri="{FF2B5EF4-FFF2-40B4-BE49-F238E27FC236}">
                <a16:creationId xmlns:a16="http://schemas.microsoft.com/office/drawing/2014/main" id="{714DAD10-1D3E-4415-A0DB-DF5201C05530}"/>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50 mg, transdermal gel in sachet</a:t>
            </a:r>
          </a:p>
        </p:txBody>
      </p:sp>
      <p:sp>
        <p:nvSpPr>
          <p:cNvPr id="6" name="TextBox 5">
            <a:extLst>
              <a:ext uri="{FF2B5EF4-FFF2-40B4-BE49-F238E27FC236}">
                <a16:creationId xmlns:a16="http://schemas.microsoft.com/office/drawing/2014/main" id="{6D67A9C3-CC15-48DA-9F4B-66604F39E1DF}"/>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894087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0FDC-5D9F-4E0B-B996-E0DB0D7A2A39}"/>
              </a:ext>
            </a:extLst>
          </p:cNvPr>
          <p:cNvSpPr>
            <a:spLocks noGrp="1"/>
          </p:cNvSpPr>
          <p:nvPr>
            <p:ph type="title"/>
          </p:nvPr>
        </p:nvSpPr>
        <p:spPr>
          <a:xfrm>
            <a:off x="694708" y="290705"/>
            <a:ext cx="10652454" cy="1252870"/>
          </a:xfrm>
        </p:spPr>
        <p:txBody>
          <a:bodyPr/>
          <a:lstStyle/>
          <a:p>
            <a:r>
              <a:rPr lang="en-GB" b="1" dirty="0" err="1"/>
              <a:t>AndroGel</a:t>
            </a:r>
            <a:r>
              <a:rPr lang="en-US" altLang="fr-FR" sz="3600" b="1" baseline="30000" dirty="0">
                <a:latin typeface="Verdana" panose="020B0604030504040204" pitchFamily="34" charset="0"/>
                <a:ea typeface="Verdana" panose="020B0604030504040204" pitchFamily="34" charset="0"/>
                <a:cs typeface="Verdana" panose="020B0604030504040204" pitchFamily="34" charset="0"/>
              </a:rPr>
              <a:t>®</a:t>
            </a:r>
            <a:r>
              <a:rPr lang="en-GB" b="1" dirty="0"/>
              <a:t> 1.62% (16.2mg/g) Pump</a:t>
            </a:r>
          </a:p>
        </p:txBody>
      </p:sp>
      <p:pic>
        <p:nvPicPr>
          <p:cNvPr id="7" name="Image 3">
            <a:extLst>
              <a:ext uri="{FF2B5EF4-FFF2-40B4-BE49-F238E27FC236}">
                <a16:creationId xmlns:a16="http://schemas.microsoft.com/office/drawing/2014/main" id="{1C6A448D-C5D5-428C-AAA8-1F9DCA9EC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859" y="1483272"/>
            <a:ext cx="3341125" cy="334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ext, bottle&#10;&#10;Description automatically generated">
            <a:extLst>
              <a:ext uri="{FF2B5EF4-FFF2-40B4-BE49-F238E27FC236}">
                <a16:creationId xmlns:a16="http://schemas.microsoft.com/office/drawing/2014/main" id="{DB8E7C36-662B-43ED-AE8D-0B38083E7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8351" y="1483272"/>
            <a:ext cx="2132114" cy="3472301"/>
          </a:xfrm>
          <a:prstGeom prst="rect">
            <a:avLst/>
          </a:prstGeom>
        </p:spPr>
      </p:pic>
      <p:sp>
        <p:nvSpPr>
          <p:cNvPr id="5" name="Subtitle 2">
            <a:extLst>
              <a:ext uri="{FF2B5EF4-FFF2-40B4-BE49-F238E27FC236}">
                <a16:creationId xmlns:a16="http://schemas.microsoft.com/office/drawing/2014/main" id="{7F8F89CC-2403-4717-93A5-228277DF0A16}"/>
              </a:ext>
            </a:extLst>
          </p:cNvPr>
          <p:cNvSpPr txBox="1">
            <a:spLocks/>
          </p:cNvSpPr>
          <p:nvPr/>
        </p:nvSpPr>
        <p:spPr>
          <a:xfrm>
            <a:off x="349542" y="5063051"/>
            <a:ext cx="10872216" cy="7271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chemeClr val="accent5"/>
                </a:solidFill>
              </a:rPr>
              <a:t>Please note: Information provided in the following slides is based on the most recently released (March 2021) update to the UK summary of product characteristics for Testogel 16.2mg/g gel</a:t>
            </a:r>
          </a:p>
        </p:txBody>
      </p:sp>
    </p:spTree>
    <p:extLst>
      <p:ext uri="{BB962C8B-B14F-4D97-AF65-F5344CB8AC3E}">
        <p14:creationId xmlns:p14="http://schemas.microsoft.com/office/powerpoint/2010/main" val="1814645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7D7DF7-5ABA-4084-BB99-6AA01595F009}"/>
              </a:ext>
            </a:extLst>
          </p:cNvPr>
          <p:cNvSpPr>
            <a:spLocks noGrp="1"/>
          </p:cNvSpPr>
          <p:nvPr>
            <p:ph idx="1"/>
          </p:nvPr>
        </p:nvSpPr>
        <p:spPr>
          <a:xfrm>
            <a:off x="293615" y="1656225"/>
            <a:ext cx="11132191" cy="3989566"/>
          </a:xfrm>
        </p:spPr>
        <p:txBody>
          <a:bodyPr>
            <a:normAutofit/>
          </a:bodyPr>
          <a:lstStyle/>
          <a:p>
            <a:r>
              <a:rPr lang="en-GB" sz="2000" b="1" dirty="0">
                <a:solidFill>
                  <a:schemeClr val="accent5"/>
                </a:solidFill>
              </a:rPr>
              <a:t>Why is this formulation of Testogel 16.2 mg/g gel referred to in mg/g instead of %?</a:t>
            </a:r>
          </a:p>
          <a:p>
            <a:endParaRPr lang="en-GB" sz="600" b="1" dirty="0">
              <a:solidFill>
                <a:schemeClr val="accent5"/>
              </a:solidFill>
            </a:endParaRPr>
          </a:p>
          <a:p>
            <a:pPr lvl="1"/>
            <a:r>
              <a:rPr lang="en-GB" sz="1600" dirty="0">
                <a:solidFill>
                  <a:schemeClr val="accent5"/>
                </a:solidFill>
              </a:rPr>
              <a:t>According to the Quality Review of Documents (QRD)</a:t>
            </a:r>
            <a:r>
              <a:rPr lang="en-GB" sz="1600" baseline="30000" dirty="0">
                <a:solidFill>
                  <a:schemeClr val="accent5"/>
                </a:solidFill>
              </a:rPr>
              <a:t>1</a:t>
            </a:r>
            <a:r>
              <a:rPr lang="en-GB" sz="1600" dirty="0">
                <a:solidFill>
                  <a:schemeClr val="accent5"/>
                </a:solidFill>
              </a:rPr>
              <a:t> recommendations on the expression of strength in the name of centrally authorised human medicinal products published in 2009 by the European Medicines Agency (EMEA), semi solid preparations in gel form should be expressed under the format ‘x mg/g’.</a:t>
            </a:r>
          </a:p>
          <a:p>
            <a:pPr marL="457200" lvl="1" indent="0">
              <a:buNone/>
            </a:pPr>
            <a:endParaRPr lang="en-GB" sz="1600" dirty="0">
              <a:solidFill>
                <a:schemeClr val="accent5"/>
              </a:solidFill>
            </a:endParaRPr>
          </a:p>
          <a:p>
            <a:r>
              <a:rPr lang="en-GB" sz="2000" b="1" dirty="0">
                <a:solidFill>
                  <a:schemeClr val="accent5"/>
                </a:solidFill>
              </a:rPr>
              <a:t>Is Testogel 16.2 mg/g a more concentrated or a stronger preparation than Testogel 1 %?</a:t>
            </a:r>
          </a:p>
          <a:p>
            <a:endParaRPr lang="en-GB" sz="600" b="1" dirty="0">
              <a:solidFill>
                <a:schemeClr val="accent5"/>
              </a:solidFill>
            </a:endParaRPr>
          </a:p>
          <a:p>
            <a:pPr lvl="1"/>
            <a:r>
              <a:rPr lang="en-GB" sz="1600" dirty="0">
                <a:solidFill>
                  <a:schemeClr val="accent5"/>
                </a:solidFill>
              </a:rPr>
              <a:t>The 16.2mg/g is a more concentrated gel as compared to the 1% (10mg/g). </a:t>
            </a:r>
          </a:p>
          <a:p>
            <a:pPr lvl="1"/>
            <a:r>
              <a:rPr lang="en-GB" sz="1600" dirty="0">
                <a:solidFill>
                  <a:schemeClr val="accent5"/>
                </a:solidFill>
              </a:rPr>
              <a:t>This means that patients can apply less gel. </a:t>
            </a:r>
          </a:p>
          <a:p>
            <a:pPr lvl="1"/>
            <a:r>
              <a:rPr lang="en-GB" sz="1600" dirty="0">
                <a:solidFill>
                  <a:schemeClr val="accent5"/>
                </a:solidFill>
              </a:rPr>
              <a:t>Be careful however when discussing strength as opposed to concentration. The 16.2mg/g pump delivers 40.5mg of testosterone in 2 actuations vs 50mg of testosterone in a single 1% sachet as per recommended starting doses. Therefore, the patient is receiving 40.5mg vs 50mg so it is not a stronger preparation, just more concentrated.</a:t>
            </a:r>
          </a:p>
        </p:txBody>
      </p:sp>
      <p:sp>
        <p:nvSpPr>
          <p:cNvPr id="4" name="Title 1">
            <a:extLst>
              <a:ext uri="{FF2B5EF4-FFF2-40B4-BE49-F238E27FC236}">
                <a16:creationId xmlns:a16="http://schemas.microsoft.com/office/drawing/2014/main" id="{059EE569-4F5A-4EF6-8AC4-713564ED38F6}"/>
              </a:ext>
            </a:extLst>
          </p:cNvPr>
          <p:cNvSpPr>
            <a:spLocks noGrp="1"/>
          </p:cNvSpPr>
          <p:nvPr>
            <p:ph type="title"/>
          </p:nvPr>
        </p:nvSpPr>
        <p:spPr>
          <a:xfrm>
            <a:off x="654171" y="358353"/>
            <a:ext cx="10652125" cy="841273"/>
          </a:xfrm>
        </p:spPr>
        <p:txBody>
          <a:bodyPr/>
          <a:lstStyle/>
          <a:p>
            <a:r>
              <a:rPr lang="en-GB" b="1" dirty="0" err="1"/>
              <a:t>AndroGel</a:t>
            </a:r>
            <a:r>
              <a:rPr lang="en-US" altLang="fr-FR" sz="3600" b="1" baseline="30000" dirty="0">
                <a:latin typeface="Verdana" panose="020B0604030504040204" pitchFamily="34" charset="0"/>
                <a:ea typeface="Verdana" panose="020B0604030504040204" pitchFamily="34" charset="0"/>
                <a:cs typeface="Verdana" panose="020B0604030504040204" pitchFamily="34" charset="0"/>
              </a:rPr>
              <a:t>®</a:t>
            </a:r>
            <a:r>
              <a:rPr lang="en-GB" b="1" dirty="0"/>
              <a:t> 16.2mg/g (1.62%) Pump</a:t>
            </a:r>
          </a:p>
        </p:txBody>
      </p:sp>
      <p:sp>
        <p:nvSpPr>
          <p:cNvPr id="6" name="TextBox 5">
            <a:extLst>
              <a:ext uri="{FF2B5EF4-FFF2-40B4-BE49-F238E27FC236}">
                <a16:creationId xmlns:a16="http://schemas.microsoft.com/office/drawing/2014/main" id="{C606BBC3-8943-4B58-8460-97D6398D1218}"/>
              </a:ext>
            </a:extLst>
          </p:cNvPr>
          <p:cNvSpPr txBox="1"/>
          <p:nvPr/>
        </p:nvSpPr>
        <p:spPr>
          <a:xfrm>
            <a:off x="1561409" y="5814172"/>
            <a:ext cx="9710291" cy="430887"/>
          </a:xfrm>
          <a:prstGeom prst="rect">
            <a:avLst/>
          </a:prstGeom>
          <a:noFill/>
        </p:spPr>
        <p:txBody>
          <a:bodyPr wrap="square">
            <a:spAutoFit/>
          </a:bodyPr>
          <a:lstStyle/>
          <a:p>
            <a:r>
              <a:rPr lang="en-GB" sz="1100" dirty="0"/>
              <a:t>1. European Medicines Agency. 2010. Available at: </a:t>
            </a:r>
            <a:r>
              <a:rPr lang="en-GB" sz="1100" dirty="0">
                <a:hlinkClick r:id="rId2"/>
              </a:rPr>
              <a:t>http://www.ema.europa.eu/docs/en_GB/document_library/Regulatory_and_procedural_guideline/2010/01/WC500056428.pdf</a:t>
            </a:r>
            <a:r>
              <a:rPr lang="en-GB" sz="1100" dirty="0"/>
              <a:t>  Accessed: March 2021</a:t>
            </a:r>
          </a:p>
        </p:txBody>
      </p:sp>
    </p:spTree>
    <p:extLst>
      <p:ext uri="{BB962C8B-B14F-4D97-AF65-F5344CB8AC3E}">
        <p14:creationId xmlns:p14="http://schemas.microsoft.com/office/powerpoint/2010/main" val="579812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34649" y="115704"/>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r>
              <a:rPr lang="en-GB" dirty="0">
                <a:hlinkClick r:id="rId2"/>
              </a:rPr>
              <a:t>https://www.medicines.org.uk/emc/product/8919/smpc</a:t>
            </a:r>
            <a:r>
              <a:rPr lang="en-GB" dirty="0"/>
              <a:t> </a:t>
            </a:r>
          </a:p>
        </p:txBody>
      </p:sp>
      <p:sp>
        <p:nvSpPr>
          <p:cNvPr id="9" name="TextBox 8">
            <a:extLst>
              <a:ext uri="{FF2B5EF4-FFF2-40B4-BE49-F238E27FC236}">
                <a16:creationId xmlns:a16="http://schemas.microsoft.com/office/drawing/2014/main" id="{5A921B06-5917-47B3-9A0E-4C32EDBB4EF3}"/>
              </a:ext>
            </a:extLst>
          </p:cNvPr>
          <p:cNvSpPr txBox="1"/>
          <p:nvPr/>
        </p:nvSpPr>
        <p:spPr>
          <a:xfrm>
            <a:off x="338175" y="956150"/>
            <a:ext cx="10652454" cy="4431983"/>
          </a:xfrm>
          <a:prstGeom prst="rect">
            <a:avLst/>
          </a:prstGeom>
          <a:noFill/>
        </p:spPr>
        <p:txBody>
          <a:bodyPr wrap="square" rtlCol="0">
            <a:spAutoFit/>
          </a:bodyPr>
          <a:lstStyle/>
          <a:p>
            <a:pPr marL="285750" indent="-285750">
              <a:buClr>
                <a:schemeClr val="tx1"/>
              </a:buClr>
              <a:buFont typeface="Wingdings" panose="05000000000000000000" pitchFamily="2" charset="2"/>
              <a:buChar char="§"/>
            </a:pPr>
            <a:r>
              <a:rPr lang="en-GB" b="1" dirty="0">
                <a:solidFill>
                  <a:schemeClr val="accent5"/>
                </a:solidFill>
              </a:rPr>
              <a:t>Name of the medicinal product:</a:t>
            </a:r>
          </a:p>
          <a:p>
            <a:pPr marL="742950" lvl="1" indent="-285750">
              <a:buClr>
                <a:schemeClr val="tx1"/>
              </a:buClr>
              <a:buFont typeface="Calibri" panose="020F0502020204030204" pitchFamily="34" charset="0"/>
              <a:buChar char="‐"/>
            </a:pPr>
            <a:r>
              <a:rPr lang="en-GB" sz="1600" dirty="0">
                <a:solidFill>
                  <a:schemeClr val="accent5"/>
                </a:solidFill>
              </a:rPr>
              <a:t>Testogel 16.2mg/g gel</a:t>
            </a:r>
          </a:p>
          <a:p>
            <a:pPr marL="285750" indent="-285750">
              <a:buClr>
                <a:schemeClr val="tx1"/>
              </a:buClr>
              <a:buFont typeface="Wingdings" panose="05000000000000000000" pitchFamily="2" charset="2"/>
              <a:buChar char="§"/>
            </a:pPr>
            <a:endParaRPr lang="en-GB" sz="1600" dirty="0">
              <a:solidFill>
                <a:schemeClr val="accent5"/>
              </a:solidFill>
            </a:endParaRPr>
          </a:p>
          <a:p>
            <a:pPr marL="285750" indent="-285750">
              <a:buClr>
                <a:schemeClr val="tx1"/>
              </a:buClr>
              <a:buFont typeface="Wingdings" panose="05000000000000000000" pitchFamily="2" charset="2"/>
              <a:buChar char="§"/>
            </a:pPr>
            <a:r>
              <a:rPr lang="en-GB" b="1" dirty="0">
                <a:solidFill>
                  <a:schemeClr val="accent5"/>
                </a:solidFill>
              </a:rPr>
              <a:t>Qualitative and quantitative composition:</a:t>
            </a:r>
          </a:p>
          <a:p>
            <a:pPr marL="742950" lvl="1" indent="-285750">
              <a:buClr>
                <a:schemeClr val="tx1"/>
              </a:buClr>
              <a:buFont typeface="Calibri" panose="020F0502020204030204" pitchFamily="34" charset="0"/>
              <a:buChar char="‐"/>
            </a:pPr>
            <a:r>
              <a:rPr lang="en-GB" sz="1600" dirty="0">
                <a:solidFill>
                  <a:schemeClr val="accent5"/>
                </a:solidFill>
              </a:rPr>
              <a:t>1g of gel contains 16.2mg testosterone. One pump actuation delivers 1.25g of gel containing 20.25mg of testosterone</a:t>
            </a:r>
          </a:p>
          <a:p>
            <a:pPr marL="285750" indent="-285750">
              <a:buClr>
                <a:schemeClr val="tx1"/>
              </a:buClr>
              <a:buFont typeface="Wingdings" panose="05000000000000000000" pitchFamily="2" charset="2"/>
              <a:buChar char="§"/>
            </a:pPr>
            <a:endParaRPr lang="en-GB" sz="1600" dirty="0">
              <a:solidFill>
                <a:schemeClr val="accent5"/>
              </a:solidFill>
            </a:endParaRPr>
          </a:p>
          <a:p>
            <a:pPr marL="285750" indent="-285750">
              <a:buClr>
                <a:schemeClr val="tx1"/>
              </a:buClr>
              <a:buFont typeface="Wingdings" panose="05000000000000000000" pitchFamily="2" charset="2"/>
              <a:buChar char="§"/>
            </a:pPr>
            <a:r>
              <a:rPr lang="en-GB" b="1" dirty="0">
                <a:solidFill>
                  <a:schemeClr val="accent5"/>
                </a:solidFill>
              </a:rPr>
              <a:t>Excipients with known effect: </a:t>
            </a:r>
          </a:p>
          <a:p>
            <a:pPr marL="742950" lvl="1" indent="-285750">
              <a:buClr>
                <a:schemeClr val="tx1"/>
              </a:buClr>
              <a:buFont typeface="Calibri" panose="020F0502020204030204" pitchFamily="34" charset="0"/>
              <a:buChar char="‐"/>
            </a:pPr>
            <a:r>
              <a:rPr lang="en-GB" sz="1600" dirty="0">
                <a:solidFill>
                  <a:schemeClr val="accent5"/>
                </a:solidFill>
              </a:rPr>
              <a:t>Ethanol 96%</a:t>
            </a:r>
          </a:p>
          <a:p>
            <a:pPr marL="285750" indent="-285750">
              <a:buClr>
                <a:schemeClr val="tx1"/>
              </a:buClr>
              <a:buFont typeface="Wingdings" panose="05000000000000000000" pitchFamily="2" charset="2"/>
              <a:buChar char="§"/>
            </a:pPr>
            <a:r>
              <a:rPr lang="en-GB" b="1" dirty="0">
                <a:solidFill>
                  <a:schemeClr val="accent5"/>
                </a:solidFill>
              </a:rPr>
              <a:t>Other excipients include:</a:t>
            </a:r>
          </a:p>
          <a:p>
            <a:pPr marL="742950" lvl="1" indent="-285750">
              <a:buClr>
                <a:schemeClr val="tx1"/>
              </a:buClr>
              <a:buFont typeface="Calibri" panose="020F0502020204030204" pitchFamily="34" charset="0"/>
              <a:buChar char="‐"/>
            </a:pPr>
            <a:r>
              <a:rPr lang="en-GB" sz="1600" dirty="0">
                <a:solidFill>
                  <a:schemeClr val="accent5"/>
                </a:solidFill>
              </a:rPr>
              <a:t>Carbomer 980</a:t>
            </a:r>
          </a:p>
          <a:p>
            <a:pPr marL="742950" lvl="1" indent="-285750">
              <a:buClr>
                <a:schemeClr val="tx1"/>
              </a:buClr>
              <a:buFont typeface="Calibri" panose="020F0502020204030204" pitchFamily="34" charset="0"/>
              <a:buChar char="‐"/>
            </a:pPr>
            <a:r>
              <a:rPr lang="en-GB" sz="1600" dirty="0">
                <a:solidFill>
                  <a:schemeClr val="accent5"/>
                </a:solidFill>
              </a:rPr>
              <a:t>Isopropyl myristate</a:t>
            </a:r>
          </a:p>
          <a:p>
            <a:pPr marL="742950" lvl="1" indent="-285750">
              <a:buClr>
                <a:schemeClr val="tx1"/>
              </a:buClr>
              <a:buFont typeface="Calibri" panose="020F0502020204030204" pitchFamily="34" charset="0"/>
              <a:buChar char="‐"/>
            </a:pPr>
            <a:r>
              <a:rPr lang="en-GB" sz="1600" dirty="0">
                <a:solidFill>
                  <a:schemeClr val="accent5"/>
                </a:solidFill>
              </a:rPr>
              <a:t>Sodium hydroxide</a:t>
            </a:r>
          </a:p>
          <a:p>
            <a:pPr marL="742950" lvl="1" indent="-285750">
              <a:buClr>
                <a:schemeClr val="tx1"/>
              </a:buClr>
              <a:buFont typeface="Calibri" panose="020F0502020204030204" pitchFamily="34" charset="0"/>
              <a:buChar char="‐"/>
            </a:pPr>
            <a:r>
              <a:rPr lang="en-GB" sz="1600" dirty="0">
                <a:solidFill>
                  <a:schemeClr val="accent5"/>
                </a:solidFill>
              </a:rPr>
              <a:t>Purified water</a:t>
            </a:r>
          </a:p>
          <a:p>
            <a:pPr marL="285750" indent="-285750">
              <a:buClr>
                <a:schemeClr val="tx1"/>
              </a:buClr>
              <a:buFont typeface="Wingdings" panose="05000000000000000000" pitchFamily="2" charset="2"/>
              <a:buChar char="§"/>
            </a:pPr>
            <a:endParaRPr lang="en-GB" sz="1600" dirty="0">
              <a:solidFill>
                <a:schemeClr val="accent5"/>
              </a:solidFill>
            </a:endParaRPr>
          </a:p>
          <a:p>
            <a:pPr marL="285750" indent="-285750">
              <a:buClr>
                <a:schemeClr val="tx1"/>
              </a:buClr>
              <a:buFont typeface="Wingdings" panose="05000000000000000000" pitchFamily="2" charset="2"/>
              <a:buChar char="§"/>
            </a:pPr>
            <a:r>
              <a:rPr lang="en-GB" b="1" dirty="0">
                <a:solidFill>
                  <a:schemeClr val="accent5"/>
                </a:solidFill>
              </a:rPr>
              <a:t>Pharmaceutical form:</a:t>
            </a:r>
          </a:p>
          <a:p>
            <a:pPr marL="742950" lvl="1" indent="-285750">
              <a:buClr>
                <a:schemeClr val="tx1"/>
              </a:buClr>
              <a:buFont typeface="Calibri" panose="020F0502020204030204" pitchFamily="34" charset="0"/>
              <a:buChar char="‐"/>
            </a:pPr>
            <a:r>
              <a:rPr lang="en-GB" sz="1600" dirty="0">
                <a:solidFill>
                  <a:schemeClr val="accent5"/>
                </a:solidFill>
              </a:rPr>
              <a:t>Gel </a:t>
            </a:r>
          </a:p>
          <a:p>
            <a:pPr marL="742950" lvl="1" indent="-285750">
              <a:buClr>
                <a:schemeClr val="tx1"/>
              </a:buClr>
              <a:buFont typeface="Calibri" panose="020F0502020204030204" pitchFamily="34" charset="0"/>
              <a:buChar char="‐"/>
            </a:pPr>
            <a:r>
              <a:rPr lang="en-GB" sz="1600" dirty="0">
                <a:solidFill>
                  <a:schemeClr val="accent5"/>
                </a:solidFill>
              </a:rPr>
              <a:t>Transparent or slightly opalescent, colourless gel.</a:t>
            </a:r>
          </a:p>
        </p:txBody>
      </p:sp>
    </p:spTree>
    <p:extLst>
      <p:ext uri="{BB962C8B-B14F-4D97-AF65-F5344CB8AC3E}">
        <p14:creationId xmlns:p14="http://schemas.microsoft.com/office/powerpoint/2010/main" val="1137065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7" name="Content Placeholder 2">
            <a:extLst>
              <a:ext uri="{FF2B5EF4-FFF2-40B4-BE49-F238E27FC236}">
                <a16:creationId xmlns:a16="http://schemas.microsoft.com/office/drawing/2014/main" id="{9A1196B8-CADD-4EE6-AE32-C8DB5F6FD38B}"/>
              </a:ext>
            </a:extLst>
          </p:cNvPr>
          <p:cNvSpPr>
            <a:spLocks noGrp="1"/>
          </p:cNvSpPr>
          <p:nvPr>
            <p:ph idx="1"/>
          </p:nvPr>
        </p:nvSpPr>
        <p:spPr>
          <a:xfrm>
            <a:off x="354953" y="1639447"/>
            <a:ext cx="10617529" cy="3141025"/>
          </a:xfrm>
        </p:spPr>
        <p:txBody>
          <a:bodyPr/>
          <a:lstStyle/>
          <a:p>
            <a:r>
              <a:rPr lang="en-GB" b="1" dirty="0">
                <a:solidFill>
                  <a:schemeClr val="accent5"/>
                </a:solidFill>
              </a:rPr>
              <a:t>Therapeutic indications</a:t>
            </a:r>
          </a:p>
          <a:p>
            <a:pPr lvl="1">
              <a:buFont typeface="Calibri" panose="020F0502020204030204" pitchFamily="34" charset="0"/>
              <a:buChar char="‐"/>
            </a:pPr>
            <a:r>
              <a:rPr lang="en-GB" dirty="0">
                <a:solidFill>
                  <a:schemeClr val="accent5"/>
                </a:solidFill>
              </a:rPr>
              <a:t>Testogel 16.2 mg/g is indicated in adults as testosterone replacement therapy for male hypogonadism when testosterone deficiency has been confirmed by clinical features and biochemical tests</a:t>
            </a:r>
          </a:p>
        </p:txBody>
      </p:sp>
    </p:spTree>
    <p:extLst>
      <p:ext uri="{BB962C8B-B14F-4D97-AF65-F5344CB8AC3E}">
        <p14:creationId xmlns:p14="http://schemas.microsoft.com/office/powerpoint/2010/main" val="243353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5" name="TextBox 4">
            <a:extLst>
              <a:ext uri="{FF2B5EF4-FFF2-40B4-BE49-F238E27FC236}">
                <a16:creationId xmlns:a16="http://schemas.microsoft.com/office/drawing/2014/main" id="{6058B1BB-EEC7-482A-9C50-E456490576C6}"/>
              </a:ext>
            </a:extLst>
          </p:cNvPr>
          <p:cNvSpPr txBox="1"/>
          <p:nvPr/>
        </p:nvSpPr>
        <p:spPr>
          <a:xfrm>
            <a:off x="451427" y="1104405"/>
            <a:ext cx="10838577" cy="307776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Posology:</a:t>
            </a:r>
          </a:p>
          <a:p>
            <a:pPr algn="l"/>
            <a:endParaRPr lang="en-GB" sz="1600" b="0" i="0" dirty="0">
              <a:solidFill>
                <a:srgbClr val="000000"/>
              </a:solidFill>
              <a:effectLst/>
            </a:endParaRPr>
          </a:p>
          <a:p>
            <a:pPr marL="742950" lvl="1" indent="-285750">
              <a:buClr>
                <a:schemeClr val="tx1"/>
              </a:buClr>
              <a:buFont typeface="Calibri" panose="020F0502020204030204" pitchFamily="34" charset="0"/>
              <a:buChar char="‐"/>
            </a:pPr>
            <a:r>
              <a:rPr lang="en-GB" sz="1600" b="0" i="0" dirty="0">
                <a:solidFill>
                  <a:srgbClr val="000000"/>
                </a:solidFill>
                <a:effectLst/>
              </a:rPr>
              <a:t>The recommended dose is two pump actuations of gel (</a:t>
            </a:r>
            <a:r>
              <a:rPr lang="en-GB" sz="1600" b="0" i="1" dirty="0">
                <a:solidFill>
                  <a:srgbClr val="000000"/>
                </a:solidFill>
                <a:effectLst/>
              </a:rPr>
              <a:t>i.e.</a:t>
            </a:r>
            <a:r>
              <a:rPr lang="en-GB" sz="1600" b="0" i="0" dirty="0">
                <a:solidFill>
                  <a:srgbClr val="000000"/>
                </a:solidFill>
                <a:effectLst/>
              </a:rPr>
              <a:t> 40.5 mg of testosterone) applied once daily at about the same time, preferably in the morning. </a:t>
            </a:r>
          </a:p>
          <a:p>
            <a:pPr marL="742950" lvl="1" indent="-285750">
              <a:buClr>
                <a:schemeClr val="tx1"/>
              </a:buClr>
              <a:buFont typeface="Calibri" panose="020F0502020204030204" pitchFamily="34" charset="0"/>
              <a:buChar char="‐"/>
            </a:pPr>
            <a:endParaRPr lang="en-GB" sz="1600" dirty="0">
              <a:solidFill>
                <a:srgbClr val="000000"/>
              </a:solidFill>
            </a:endParaRPr>
          </a:p>
          <a:p>
            <a:pPr marL="742950" lvl="1" indent="-285750">
              <a:buClr>
                <a:schemeClr val="tx1"/>
              </a:buClr>
              <a:buFont typeface="Calibri" panose="020F0502020204030204" pitchFamily="34" charset="0"/>
              <a:buChar char="‐"/>
            </a:pPr>
            <a:r>
              <a:rPr lang="en-GB" sz="1600" b="0" i="0" dirty="0">
                <a:solidFill>
                  <a:srgbClr val="000000"/>
                </a:solidFill>
                <a:effectLst/>
              </a:rPr>
              <a:t>The daily dose should be adjusted by the doctor depending on the clinical or laboratory response in individual patients, not exceeding four pump actuations or 81 mg testosterone per day. </a:t>
            </a:r>
          </a:p>
          <a:p>
            <a:pPr marL="742950" lvl="1" indent="-285750">
              <a:buClr>
                <a:schemeClr val="tx1"/>
              </a:buClr>
              <a:buFont typeface="Calibri" panose="020F0502020204030204" pitchFamily="34" charset="0"/>
              <a:buChar char="‐"/>
            </a:pPr>
            <a:endParaRPr lang="en-GB" sz="1600" dirty="0">
              <a:solidFill>
                <a:srgbClr val="000000"/>
              </a:solidFill>
            </a:endParaRPr>
          </a:p>
          <a:p>
            <a:pPr marL="742950" lvl="1" indent="-285750">
              <a:buClr>
                <a:schemeClr val="tx1"/>
              </a:buClr>
              <a:buFont typeface="Calibri" panose="020F0502020204030204" pitchFamily="34" charset="0"/>
              <a:buChar char="‐"/>
            </a:pPr>
            <a:r>
              <a:rPr lang="en-GB" sz="1600" b="0" i="0" dirty="0">
                <a:solidFill>
                  <a:srgbClr val="000000"/>
                </a:solidFill>
                <a:effectLst/>
              </a:rPr>
              <a:t>The adjustment of posology should be achieved by increments of one pump actuation of gel.</a:t>
            </a:r>
          </a:p>
          <a:p>
            <a:pPr marL="742950" lvl="1" indent="-285750">
              <a:buClr>
                <a:schemeClr val="tx1"/>
              </a:buClr>
              <a:buFont typeface="Calibri" panose="020F0502020204030204" pitchFamily="34" charset="0"/>
              <a:buChar char="‐"/>
            </a:pPr>
            <a:endParaRPr lang="en-GB" sz="1600" b="0" i="0" dirty="0">
              <a:solidFill>
                <a:srgbClr val="000000"/>
              </a:solidFill>
              <a:effectLst/>
            </a:endParaRPr>
          </a:p>
          <a:p>
            <a:pPr marL="742950" lvl="1" indent="-285750">
              <a:buClr>
                <a:schemeClr val="tx1"/>
              </a:buClr>
              <a:buFont typeface="Calibri" panose="020F0502020204030204" pitchFamily="34" charset="0"/>
              <a:buChar char="‐"/>
            </a:pPr>
            <a:r>
              <a:rPr lang="en-GB" sz="1600" b="0" i="0" dirty="0">
                <a:solidFill>
                  <a:srgbClr val="000000"/>
                </a:solidFill>
                <a:effectLst/>
              </a:rPr>
              <a:t>The dose should be titrated based on the pre-dose morning testosterone blood levels. </a:t>
            </a:r>
          </a:p>
          <a:p>
            <a:pPr algn="l"/>
            <a:endParaRPr lang="en-GB" sz="1600" dirty="0">
              <a:solidFill>
                <a:srgbClr val="000000"/>
              </a:solidFill>
            </a:endParaRPr>
          </a:p>
        </p:txBody>
      </p:sp>
    </p:spTree>
    <p:extLst>
      <p:ext uri="{BB962C8B-B14F-4D97-AF65-F5344CB8AC3E}">
        <p14:creationId xmlns:p14="http://schemas.microsoft.com/office/powerpoint/2010/main" val="1089977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5" name="TextBox 4">
            <a:extLst>
              <a:ext uri="{FF2B5EF4-FFF2-40B4-BE49-F238E27FC236}">
                <a16:creationId xmlns:a16="http://schemas.microsoft.com/office/drawing/2014/main" id="{6058B1BB-EEC7-482A-9C50-E456490576C6}"/>
              </a:ext>
            </a:extLst>
          </p:cNvPr>
          <p:cNvSpPr txBox="1"/>
          <p:nvPr/>
        </p:nvSpPr>
        <p:spPr>
          <a:xfrm>
            <a:off x="451427" y="1104405"/>
            <a:ext cx="10838577" cy="360098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Posology:</a:t>
            </a:r>
          </a:p>
          <a:p>
            <a:pPr marR="0" lvl="0" algn="l" defTabSz="914400" rtl="0" eaLnBrk="1" fontAlgn="auto" latinLnBrk="0" hangingPunct="1">
              <a:lnSpc>
                <a:spcPct val="100000"/>
              </a:lnSpc>
              <a:spcBef>
                <a:spcPts val="0"/>
              </a:spcBef>
              <a:spcAft>
                <a:spcPts val="0"/>
              </a:spcAft>
              <a:buClr>
                <a:srgbClr val="006EAB"/>
              </a:buClr>
              <a:buSzTx/>
              <a:tabLst/>
              <a:defRPr/>
            </a:pPr>
            <a:endParaRPr kumimoji="0" lang="en-GB" sz="1800" b="1"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Calibri" panose="020F0502020204030204" pitchFamily="34" charset="0"/>
              <a:buChar cha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Steady state blood testosterone levels are reached usually by the second day of treatment with TESTOGEL 16.2 mg/g. </a:t>
            </a:r>
          </a:p>
          <a:p>
            <a:pPr marL="742950" lvl="1" indent="-285750">
              <a:buClr>
                <a:schemeClr val="tx1"/>
              </a:buClr>
              <a:buFont typeface="Calibri" panose="020F0502020204030204" pitchFamily="34" charset="0"/>
              <a:buChar char="‐"/>
            </a:pPr>
            <a:endParaRPr lang="en-GB" sz="1600" dirty="0">
              <a:solidFill>
                <a:srgbClr val="000000"/>
              </a:solidFill>
              <a:latin typeface="Poppins Light"/>
            </a:endParaRPr>
          </a:p>
          <a:p>
            <a:pPr marL="742950" lvl="1" indent="-285750">
              <a:buClr>
                <a:schemeClr val="tx1"/>
              </a:buClr>
              <a:buFont typeface="Calibri" panose="020F0502020204030204" pitchFamily="34" charset="0"/>
              <a:buChar cha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In order to evaluate the need to adjust the testosterone dosage, blood testosterone levels should be measured in the morning before application of the product, after the steady state is reached. </a:t>
            </a:r>
          </a:p>
          <a:p>
            <a:pPr marL="742950" lvl="1" indent="-285750">
              <a:buClr>
                <a:schemeClr val="tx1"/>
              </a:buClr>
              <a:buFont typeface="Calibri" panose="020F0502020204030204" pitchFamily="34" charset="0"/>
              <a:buChar char="‐"/>
            </a:pPr>
            <a:endParaRPr lang="en-GB" sz="1600" dirty="0">
              <a:solidFill>
                <a:srgbClr val="000000"/>
              </a:solidFill>
              <a:latin typeface="Poppins Light"/>
            </a:endParaRPr>
          </a:p>
          <a:p>
            <a:pPr marL="742950" lvl="1" indent="-285750">
              <a:buClr>
                <a:schemeClr val="tx1"/>
              </a:buClr>
              <a:buFont typeface="Calibri" panose="020F0502020204030204" pitchFamily="34" charset="0"/>
              <a:buChar cha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Testosterone blood levels should be assessed periodically. The dose may be reduced if the testosterone blood levels are raised above the desired level. If the levels are low, the dosage may be increased stepwise, to a daily administration of 81 mg of testosterone (four actuations of gel) per day.</a:t>
            </a:r>
          </a:p>
          <a:p>
            <a:pPr marL="742950" lvl="1" indent="-285750">
              <a:buClr>
                <a:schemeClr val="tx1"/>
              </a:buClr>
              <a:buFont typeface="Calibri" panose="020F0502020204030204" pitchFamily="34" charset="0"/>
              <a:buChar char="‐"/>
            </a:pPr>
            <a:endParaRPr lang="en-GB" sz="1600" dirty="0">
              <a:solidFill>
                <a:srgbClr val="000000"/>
              </a:solidFill>
              <a:latin typeface="Poppins Light"/>
            </a:endParaRPr>
          </a:p>
          <a:p>
            <a:pPr marL="742950" lvl="1" indent="-285750">
              <a:buClr>
                <a:schemeClr val="tx1"/>
              </a:buClr>
              <a:buFont typeface="Calibri" panose="020F0502020204030204" pitchFamily="34" charset="0"/>
              <a:buChar cha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Therapy should be discontinued if the blood testosterone levels consistently exceeds the normal range at the lowest daily dose of 20.25 mg (1.25 g gel, equivalent to one pump actuation) or if blood testosterone levels in the normal range cannot be achieved with the highest dose of 81 mg (5 g gel, equivalent to four pump actuations).</a:t>
            </a:r>
          </a:p>
        </p:txBody>
      </p:sp>
    </p:spTree>
    <p:extLst>
      <p:ext uri="{BB962C8B-B14F-4D97-AF65-F5344CB8AC3E}">
        <p14:creationId xmlns:p14="http://schemas.microsoft.com/office/powerpoint/2010/main" val="2106547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5" name="TextBox 4">
            <a:extLst>
              <a:ext uri="{FF2B5EF4-FFF2-40B4-BE49-F238E27FC236}">
                <a16:creationId xmlns:a16="http://schemas.microsoft.com/office/drawing/2014/main" id="{16D6634C-6CF0-4F15-8B8D-A32807F05DE2}"/>
              </a:ext>
            </a:extLst>
          </p:cNvPr>
          <p:cNvSpPr txBox="1"/>
          <p:nvPr/>
        </p:nvSpPr>
        <p:spPr>
          <a:xfrm>
            <a:off x="438843" y="1458345"/>
            <a:ext cx="9764785" cy="29238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lang="en-GB" sz="2400" b="1" dirty="0">
                <a:solidFill>
                  <a:srgbClr val="000000"/>
                </a:solidFill>
                <a:latin typeface="Poppins Light"/>
              </a:rPr>
              <a:t>D</a:t>
            </a:r>
            <a:r>
              <a:rPr kumimoji="0" lang="en-GB" sz="2400" b="1" i="0" u="none" strike="noStrike" kern="1200" cap="none" spc="0" normalizeH="0" baseline="0" noProof="0" dirty="0" err="1">
                <a:ln>
                  <a:noFill/>
                </a:ln>
                <a:solidFill>
                  <a:srgbClr val="000000"/>
                </a:solidFill>
                <a:effectLst/>
                <a:uLnTx/>
                <a:uFillTx/>
                <a:latin typeface="Poppins Light"/>
                <a:ea typeface="+mn-ea"/>
                <a:cs typeface="+mn-cs"/>
              </a:rPr>
              <a:t>oses</a:t>
            </a:r>
            <a:r>
              <a:rPr kumimoji="0" lang="en-GB" sz="2400" b="1" i="0" u="none" strike="noStrike" kern="1200" cap="none" spc="0" normalizeH="0" baseline="0" noProof="0" dirty="0">
                <a:ln>
                  <a:noFill/>
                </a:ln>
                <a:solidFill>
                  <a:srgbClr val="000000"/>
                </a:solidFill>
                <a:effectLst/>
                <a:uLnTx/>
                <a:uFillTx/>
                <a:latin typeface="Poppins Light"/>
                <a:ea typeface="+mn-ea"/>
                <a:cs typeface="+mn-cs"/>
              </a:rPr>
              <a:t> of Testogel 16.2mg/g gel:</a:t>
            </a:r>
          </a:p>
          <a:p>
            <a:pPr marR="0" lvl="0" algn="l" defTabSz="914400" rtl="0" eaLnBrk="1" fontAlgn="auto" latinLnBrk="0" hangingPunct="1">
              <a:lnSpc>
                <a:spcPct val="100000"/>
              </a:lnSpc>
              <a:spcBef>
                <a:spcPts val="0"/>
              </a:spcBef>
              <a:spcAft>
                <a:spcPts val="0"/>
              </a:spcAft>
              <a:buClr>
                <a:srgbClr val="006EAB"/>
              </a:buClr>
              <a:buSzTx/>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Poppins Light"/>
                <a:ea typeface="+mn-ea"/>
                <a:cs typeface="+mn-cs"/>
              </a:rPr>
              <a:t>1.25g = 20.25mg testosterone (1 pump actuation)</a:t>
            </a: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r>
              <a:rPr kumimoji="0" lang="en-GB" sz="2000" b="1" i="0" u="sng" strike="noStrike" kern="1200" cap="none" spc="0" normalizeH="0" baseline="0" noProof="0" dirty="0">
                <a:ln>
                  <a:noFill/>
                </a:ln>
                <a:solidFill>
                  <a:srgbClr val="000000"/>
                </a:solidFill>
                <a:effectLst/>
                <a:uLnTx/>
                <a:uFillTx/>
                <a:latin typeface="Poppins Light"/>
                <a:ea typeface="+mn-ea"/>
                <a:cs typeface="+mn-cs"/>
              </a:rPr>
              <a:t>2.5g = </a:t>
            </a:r>
            <a:r>
              <a:rPr lang="en-GB" sz="2000" b="1" u="sng" dirty="0">
                <a:solidFill>
                  <a:srgbClr val="000000"/>
                </a:solidFill>
                <a:latin typeface="Poppins Light"/>
              </a:rPr>
              <a:t>40.5</a:t>
            </a:r>
            <a:r>
              <a:rPr kumimoji="0" lang="en-GB" sz="2000" b="1" i="0" u="sng" strike="noStrike" kern="1200" cap="none" spc="0" normalizeH="0" baseline="0" noProof="0" dirty="0">
                <a:ln>
                  <a:noFill/>
                </a:ln>
                <a:solidFill>
                  <a:srgbClr val="000000"/>
                </a:solidFill>
                <a:effectLst/>
                <a:uLnTx/>
                <a:uFillTx/>
                <a:latin typeface="Poppins Light"/>
                <a:ea typeface="+mn-ea"/>
                <a:cs typeface="+mn-cs"/>
              </a:rPr>
              <a:t>mg testosterone (2 pump actuations) – Recommended Dose</a:t>
            </a: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Poppins Light"/>
                <a:ea typeface="+mn-ea"/>
                <a:cs typeface="+mn-cs"/>
              </a:rPr>
              <a:t>3.75g = 60.75mg testosterone (3 pump actuations)</a:t>
            </a: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r>
              <a:rPr lang="en-GB" sz="2000" dirty="0">
                <a:solidFill>
                  <a:srgbClr val="000000"/>
                </a:solidFill>
                <a:latin typeface="Poppins Light"/>
              </a:rPr>
              <a:t>5</a:t>
            </a:r>
            <a:r>
              <a:rPr kumimoji="0" lang="en-GB" sz="2000" b="0" i="0" u="none" strike="noStrike" kern="1200" cap="none" spc="0" normalizeH="0" baseline="0" noProof="0" dirty="0">
                <a:ln>
                  <a:noFill/>
                </a:ln>
                <a:solidFill>
                  <a:srgbClr val="000000"/>
                </a:solidFill>
                <a:effectLst/>
                <a:uLnTx/>
                <a:uFillTx/>
                <a:latin typeface="Poppins Light"/>
                <a:ea typeface="+mn-ea"/>
                <a:cs typeface="+mn-cs"/>
              </a:rPr>
              <a:t>g = </a:t>
            </a:r>
            <a:r>
              <a:rPr lang="en-GB" sz="2000" dirty="0">
                <a:solidFill>
                  <a:srgbClr val="000000"/>
                </a:solidFill>
                <a:latin typeface="Poppins Light"/>
              </a:rPr>
              <a:t>81</a:t>
            </a:r>
            <a:r>
              <a:rPr kumimoji="0" lang="en-GB" sz="2000" b="0" i="0" u="none" strike="noStrike" kern="1200" cap="none" spc="0" normalizeH="0" baseline="0" noProof="0" dirty="0">
                <a:ln>
                  <a:noFill/>
                </a:ln>
                <a:solidFill>
                  <a:srgbClr val="000000"/>
                </a:solidFill>
                <a:effectLst/>
                <a:uLnTx/>
                <a:uFillTx/>
                <a:latin typeface="Poppins Light"/>
                <a:ea typeface="+mn-ea"/>
                <a:cs typeface="+mn-cs"/>
              </a:rPr>
              <a:t>mg testosterone (4 pump actuations)</a:t>
            </a:r>
          </a:p>
        </p:txBody>
      </p:sp>
    </p:spTree>
    <p:extLst>
      <p:ext uri="{BB962C8B-B14F-4D97-AF65-F5344CB8AC3E}">
        <p14:creationId xmlns:p14="http://schemas.microsoft.com/office/powerpoint/2010/main" val="170107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120186"/>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7" name="TextBox 6">
            <a:extLst>
              <a:ext uri="{FF2B5EF4-FFF2-40B4-BE49-F238E27FC236}">
                <a16:creationId xmlns:a16="http://schemas.microsoft.com/office/drawing/2014/main" id="{FB28D686-5ED6-4E09-A403-C01B375A1B60}"/>
              </a:ext>
            </a:extLst>
          </p:cNvPr>
          <p:cNvSpPr txBox="1"/>
          <p:nvPr/>
        </p:nvSpPr>
        <p:spPr>
          <a:xfrm>
            <a:off x="451427" y="939874"/>
            <a:ext cx="11073467" cy="477361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006EA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Method of administration</a:t>
            </a:r>
          </a:p>
          <a:p>
            <a:pPr marL="285750" indent="-285750">
              <a:buClr>
                <a:schemeClr val="tx1"/>
              </a:buClr>
              <a:buFont typeface="Calibri" panose="020F0502020204030204" pitchFamily="34" charset="0"/>
              <a:buChar char="‐"/>
            </a:pPr>
            <a:r>
              <a:rPr lang="en-GB" sz="1600" dirty="0">
                <a:solidFill>
                  <a:schemeClr val="accent5"/>
                </a:solidFill>
              </a:rPr>
              <a:t>The application should be administered by the patient himself, onto clean, dry, healthy skin over upper arms and shoulders.</a:t>
            </a:r>
          </a:p>
          <a:p>
            <a:pPr marL="285750" indent="-285750">
              <a:buClr>
                <a:schemeClr val="tx1"/>
              </a:buClr>
              <a:buFont typeface="Calibri" panose="020F0502020204030204" pitchFamily="34" charset="0"/>
              <a:buChar char="‐"/>
            </a:pPr>
            <a:endParaRPr lang="en-GB" sz="1600" dirty="0">
              <a:solidFill>
                <a:schemeClr val="accent5"/>
              </a:solidFill>
            </a:endParaRPr>
          </a:p>
          <a:p>
            <a:pPr marL="285750" indent="-285750">
              <a:buClr>
                <a:schemeClr val="tx1"/>
              </a:buClr>
              <a:buFont typeface="Calibri" panose="020F0502020204030204" pitchFamily="34" charset="0"/>
              <a:buChar char="‐"/>
            </a:pPr>
            <a:r>
              <a:rPr lang="en-GB" sz="1600" dirty="0">
                <a:solidFill>
                  <a:schemeClr val="accent5"/>
                </a:solidFill>
              </a:rPr>
              <a:t>The gel should be simply spread on the skin gently as a thin layer. It is not necessary to rub it on the skin. </a:t>
            </a:r>
          </a:p>
          <a:p>
            <a:pPr marL="285750" indent="-285750">
              <a:buClr>
                <a:schemeClr val="tx1"/>
              </a:buClr>
              <a:buFont typeface="Calibri" panose="020F0502020204030204" pitchFamily="34" charset="0"/>
              <a:buChar char="‐"/>
            </a:pPr>
            <a:endParaRPr lang="en-GB" sz="1600" dirty="0">
              <a:solidFill>
                <a:schemeClr val="accent5"/>
              </a:solidFill>
            </a:endParaRPr>
          </a:p>
          <a:p>
            <a:pPr marL="285750" indent="-285750">
              <a:buClr>
                <a:schemeClr val="tx1"/>
              </a:buClr>
              <a:buFont typeface="Calibri" panose="020F0502020204030204" pitchFamily="34" charset="0"/>
              <a:buChar char="‐"/>
            </a:pPr>
            <a:r>
              <a:rPr lang="en-GB" sz="1600" dirty="0">
                <a:solidFill>
                  <a:schemeClr val="accent5"/>
                </a:solidFill>
              </a:rPr>
              <a:t>Allow to dry for at least 3-5 minutes before dressing. </a:t>
            </a:r>
          </a:p>
          <a:p>
            <a:pPr marL="285750" indent="-285750">
              <a:buClr>
                <a:schemeClr val="tx1"/>
              </a:buClr>
              <a:buFont typeface="Calibri" panose="020F0502020204030204" pitchFamily="34" charset="0"/>
              <a:buChar char="‐"/>
            </a:pPr>
            <a:endParaRPr lang="en-GB" sz="1600" dirty="0">
              <a:solidFill>
                <a:schemeClr val="accent5"/>
              </a:solidFill>
            </a:endParaRPr>
          </a:p>
          <a:p>
            <a:pPr marL="285750" indent="-285750">
              <a:buClr>
                <a:schemeClr val="tx1"/>
              </a:buClr>
              <a:buFont typeface="Calibri" panose="020F0502020204030204" pitchFamily="34" charset="0"/>
              <a:buChar char="‐"/>
            </a:pPr>
            <a:r>
              <a:rPr lang="en-GB" sz="1600" dirty="0">
                <a:solidFill>
                  <a:schemeClr val="accent5"/>
                </a:solidFill>
              </a:rPr>
              <a:t>Wash hands with soap and water after application, and cover the application site(s) with clothing after the gel has dried. Wash the application site thoroughly with soap and water prior to any situation where skin-to-skin contact of the application site with another person is anticipated. </a:t>
            </a:r>
          </a:p>
          <a:p>
            <a:pPr marL="285750" indent="-285750">
              <a:buClr>
                <a:schemeClr val="tx1"/>
              </a:buClr>
              <a:buFont typeface="Calibri" panose="020F0502020204030204" pitchFamily="34" charset="0"/>
              <a:buChar char="‐"/>
            </a:pPr>
            <a:endParaRPr lang="en-GB" sz="1600" dirty="0">
              <a:solidFill>
                <a:schemeClr val="accent5"/>
              </a:solidFill>
            </a:endParaRPr>
          </a:p>
          <a:p>
            <a:pPr marL="285750" indent="-285750">
              <a:buClr>
                <a:schemeClr val="tx1"/>
              </a:buClr>
              <a:buFont typeface="Calibri" panose="020F0502020204030204" pitchFamily="34" charset="0"/>
              <a:buChar char="‐"/>
            </a:pPr>
            <a:r>
              <a:rPr lang="en-GB" sz="1600" dirty="0">
                <a:solidFill>
                  <a:schemeClr val="accent5"/>
                </a:solidFill>
              </a:rPr>
              <a:t>Do not apply to the genital areas as the high alcohol content may cause local irritation.</a:t>
            </a:r>
          </a:p>
          <a:p>
            <a:pPr marL="285750" indent="-285750">
              <a:buClr>
                <a:schemeClr val="tx1"/>
              </a:buClr>
              <a:buFont typeface="Calibri" panose="020F0502020204030204" pitchFamily="34" charset="0"/>
              <a:buChar char="‐"/>
            </a:pPr>
            <a:endParaRPr lang="en-GB" sz="1600" dirty="0">
              <a:solidFill>
                <a:schemeClr val="accent5"/>
              </a:solidFill>
            </a:endParaRPr>
          </a:p>
          <a:p>
            <a:pPr marL="285750" indent="-285750">
              <a:buClr>
                <a:schemeClr val="tx1"/>
              </a:buClr>
              <a:buFont typeface="Calibri" panose="020F0502020204030204" pitchFamily="34" charset="0"/>
              <a:buChar char="‐"/>
            </a:pPr>
            <a:r>
              <a:rPr lang="en-GB" sz="1600" dirty="0">
                <a:solidFill>
                  <a:schemeClr val="accent5"/>
                </a:solidFill>
              </a:rPr>
              <a:t>To obtain a full first dose, it is necessary to prime the canister pump. To do so, with the canister in the                                                       upright position, slowly and fully depress the actuator three times. Safely discard the gel from the first                                                      three actuations. It is only necessary to prime the pump before the first dose.</a:t>
            </a:r>
          </a:p>
          <a:p>
            <a:pPr marL="285750" indent="-285750">
              <a:buClr>
                <a:schemeClr val="tx1"/>
              </a:buClr>
              <a:buFont typeface="Calibri" panose="020F0502020204030204" pitchFamily="34" charset="0"/>
              <a:buChar char="‐"/>
            </a:pPr>
            <a:endParaRPr lang="en-GB" sz="1600" dirty="0">
              <a:solidFill>
                <a:schemeClr val="accent5"/>
              </a:solidFill>
            </a:endParaRPr>
          </a:p>
          <a:p>
            <a:pPr marL="285750" indent="-285750">
              <a:buClr>
                <a:schemeClr val="tx1"/>
              </a:buClr>
              <a:buFont typeface="Calibri" panose="020F0502020204030204" pitchFamily="34" charset="0"/>
              <a:buChar char="‐"/>
            </a:pPr>
            <a:r>
              <a:rPr lang="en-GB" sz="1600" dirty="0">
                <a:solidFill>
                  <a:schemeClr val="accent5"/>
                </a:solidFill>
              </a:rPr>
              <a:t>After the priming procedure, fully depress the actuator once to deliver 1.25 g of Testogel 16.2mg/g into                                                              the palm of the hand and then apply to the upper arms and shoulders.</a:t>
            </a:r>
          </a:p>
        </p:txBody>
      </p:sp>
      <p:pic>
        <p:nvPicPr>
          <p:cNvPr id="9" name="Picture 8">
            <a:extLst>
              <a:ext uri="{FF2B5EF4-FFF2-40B4-BE49-F238E27FC236}">
                <a16:creationId xmlns:a16="http://schemas.microsoft.com/office/drawing/2014/main" id="{BC83BDB3-00EC-46E2-B847-A37E99CDEFBC}"/>
              </a:ext>
            </a:extLst>
          </p:cNvPr>
          <p:cNvPicPr>
            <a:picLocks noChangeAspect="1"/>
          </p:cNvPicPr>
          <p:nvPr/>
        </p:nvPicPr>
        <p:blipFill>
          <a:blip r:embed="rId3"/>
          <a:stretch>
            <a:fillRect/>
          </a:stretch>
        </p:blipFill>
        <p:spPr>
          <a:xfrm>
            <a:off x="9576178" y="3363370"/>
            <a:ext cx="1948716" cy="2953539"/>
          </a:xfrm>
          <a:prstGeom prst="rect">
            <a:avLst/>
          </a:prstGeom>
        </p:spPr>
      </p:pic>
    </p:spTree>
    <p:extLst>
      <p:ext uri="{BB962C8B-B14F-4D97-AF65-F5344CB8AC3E}">
        <p14:creationId xmlns:p14="http://schemas.microsoft.com/office/powerpoint/2010/main" val="2569758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3AB40844-D3AF-420B-921C-1DE24A8A4420}"/>
              </a:ext>
            </a:extLst>
          </p:cNvPr>
          <p:cNvSpPr>
            <a:spLocks noGrp="1" noChangeArrowheads="1"/>
          </p:cNvSpPr>
          <p:nvPr>
            <p:ph type="title"/>
          </p:nvPr>
        </p:nvSpPr>
        <p:spPr>
          <a:xfrm>
            <a:off x="354953" y="223402"/>
            <a:ext cx="10652454" cy="766309"/>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t>TESTOGEL 50 mg, transdermal gel in sachet</a:t>
            </a:r>
          </a:p>
        </p:txBody>
      </p:sp>
      <p:sp>
        <p:nvSpPr>
          <p:cNvPr id="6" name="TextBox 5">
            <a:extLst>
              <a:ext uri="{FF2B5EF4-FFF2-40B4-BE49-F238E27FC236}">
                <a16:creationId xmlns:a16="http://schemas.microsoft.com/office/drawing/2014/main" id="{D8A6DD2A-19C3-4575-A866-EDB367FFBE52}"/>
              </a:ext>
            </a:extLst>
          </p:cNvPr>
          <p:cNvSpPr txBox="1"/>
          <p:nvPr/>
        </p:nvSpPr>
        <p:spPr>
          <a:xfrm>
            <a:off x="3048699" y="6048354"/>
            <a:ext cx="6094602" cy="307777"/>
          </a:xfrm>
          <a:prstGeom prst="rect">
            <a:avLst/>
          </a:prstGeom>
          <a:noFill/>
        </p:spPr>
        <p:txBody>
          <a:bodyPr wrap="square">
            <a:spAutoFit/>
          </a:bodyPr>
          <a:lstStyle/>
          <a:p>
            <a:pPr algn="ctr"/>
            <a:r>
              <a:rPr lang="en-GB" sz="1400" dirty="0">
                <a:hlinkClick r:id="rId2"/>
              </a:rPr>
              <a:t>https://www.medicines.org.uk/emc/product/6808/smpc</a:t>
            </a:r>
            <a:r>
              <a:rPr lang="en-GB" sz="1400" dirty="0"/>
              <a:t> </a:t>
            </a:r>
          </a:p>
        </p:txBody>
      </p:sp>
      <p:sp>
        <p:nvSpPr>
          <p:cNvPr id="4" name="TextBox 3">
            <a:extLst>
              <a:ext uri="{FF2B5EF4-FFF2-40B4-BE49-F238E27FC236}">
                <a16:creationId xmlns:a16="http://schemas.microsoft.com/office/drawing/2014/main" id="{E7DAA5C2-D971-413D-9C27-06C8A026C43E}"/>
              </a:ext>
            </a:extLst>
          </p:cNvPr>
          <p:cNvSpPr txBox="1"/>
          <p:nvPr/>
        </p:nvSpPr>
        <p:spPr>
          <a:xfrm>
            <a:off x="354953" y="1103041"/>
            <a:ext cx="10652454" cy="4431983"/>
          </a:xfrm>
          <a:prstGeom prst="rect">
            <a:avLst/>
          </a:prstGeom>
          <a:noFill/>
        </p:spPr>
        <p:txBody>
          <a:bodyPr wrap="square" rtlCol="0">
            <a:spAutoFit/>
          </a:bodyPr>
          <a:lstStyle/>
          <a:p>
            <a:pPr marL="285750" indent="-285750">
              <a:buClr>
                <a:schemeClr val="tx1"/>
              </a:buClr>
              <a:buFont typeface="Wingdings" panose="05000000000000000000" pitchFamily="2" charset="2"/>
              <a:buChar char="§"/>
            </a:pPr>
            <a:r>
              <a:rPr lang="en-GB" b="1" dirty="0">
                <a:solidFill>
                  <a:schemeClr val="accent5"/>
                </a:solidFill>
              </a:rPr>
              <a:t>Name of the medicinal product:</a:t>
            </a:r>
          </a:p>
          <a:p>
            <a:pPr marL="742950" lvl="1" indent="-285750">
              <a:buClr>
                <a:schemeClr val="tx1"/>
              </a:buClr>
              <a:buFont typeface="Calibri" panose="020F0502020204030204" pitchFamily="34" charset="0"/>
              <a:buChar char="‐"/>
            </a:pPr>
            <a:r>
              <a:rPr lang="en-GB" sz="1600" dirty="0">
                <a:solidFill>
                  <a:schemeClr val="accent5"/>
                </a:solidFill>
              </a:rPr>
              <a:t>TESTOGEL 50 mg, transdermal gel in sachet</a:t>
            </a:r>
          </a:p>
          <a:p>
            <a:pPr marL="285750" indent="-285750">
              <a:buClr>
                <a:schemeClr val="tx1"/>
              </a:buClr>
              <a:buFont typeface="Wingdings" panose="05000000000000000000" pitchFamily="2" charset="2"/>
              <a:buChar char="§"/>
            </a:pPr>
            <a:endParaRPr lang="en-GB" sz="1600" dirty="0">
              <a:solidFill>
                <a:schemeClr val="accent5"/>
              </a:solidFill>
            </a:endParaRPr>
          </a:p>
          <a:p>
            <a:pPr marL="285750" indent="-285750">
              <a:buClr>
                <a:schemeClr val="tx1"/>
              </a:buClr>
              <a:buFont typeface="Wingdings" panose="05000000000000000000" pitchFamily="2" charset="2"/>
              <a:buChar char="§"/>
            </a:pPr>
            <a:r>
              <a:rPr lang="en-GB" b="1" dirty="0">
                <a:solidFill>
                  <a:schemeClr val="accent5"/>
                </a:solidFill>
              </a:rPr>
              <a:t>Qualitative and quantitative composition:</a:t>
            </a:r>
          </a:p>
          <a:p>
            <a:pPr marL="742950" lvl="1" indent="-285750">
              <a:buClr>
                <a:schemeClr val="tx1"/>
              </a:buClr>
              <a:buFont typeface="Calibri" panose="020F0502020204030204" pitchFamily="34" charset="0"/>
              <a:buChar char="‐"/>
            </a:pPr>
            <a:r>
              <a:rPr lang="en-GB" sz="1600" dirty="0">
                <a:solidFill>
                  <a:schemeClr val="accent5"/>
                </a:solidFill>
              </a:rPr>
              <a:t>One sachet of 5g contains 50mg of testosterone</a:t>
            </a:r>
          </a:p>
          <a:p>
            <a:pPr marL="285750" indent="-285750">
              <a:buClr>
                <a:schemeClr val="tx1"/>
              </a:buClr>
              <a:buFont typeface="Wingdings" panose="05000000000000000000" pitchFamily="2" charset="2"/>
              <a:buChar char="§"/>
            </a:pPr>
            <a:endParaRPr lang="en-GB" sz="1600" dirty="0">
              <a:solidFill>
                <a:schemeClr val="accent5"/>
              </a:solidFill>
            </a:endParaRPr>
          </a:p>
          <a:p>
            <a:pPr marL="285750" indent="-285750">
              <a:buClr>
                <a:schemeClr val="tx1"/>
              </a:buClr>
              <a:buFont typeface="Wingdings" panose="05000000000000000000" pitchFamily="2" charset="2"/>
              <a:buChar char="§"/>
            </a:pPr>
            <a:r>
              <a:rPr lang="en-GB" b="1" dirty="0">
                <a:solidFill>
                  <a:schemeClr val="accent5"/>
                </a:solidFill>
              </a:rPr>
              <a:t>Excipients with known effect: </a:t>
            </a:r>
          </a:p>
          <a:p>
            <a:pPr marL="742950" lvl="1" indent="-285750">
              <a:buClr>
                <a:schemeClr val="tx1"/>
              </a:buClr>
              <a:buFont typeface="Calibri" panose="020F0502020204030204" pitchFamily="34" charset="0"/>
              <a:buChar char="‐"/>
            </a:pPr>
            <a:r>
              <a:rPr lang="en-GB" sz="1600" dirty="0">
                <a:solidFill>
                  <a:schemeClr val="accent5"/>
                </a:solidFill>
              </a:rPr>
              <a:t>Ethanol 96%</a:t>
            </a:r>
          </a:p>
          <a:p>
            <a:pPr marL="285750" indent="-285750">
              <a:buClr>
                <a:schemeClr val="tx1"/>
              </a:buClr>
              <a:buFont typeface="Wingdings" panose="05000000000000000000" pitchFamily="2" charset="2"/>
              <a:buChar char="§"/>
            </a:pPr>
            <a:r>
              <a:rPr lang="en-GB" b="1" dirty="0">
                <a:solidFill>
                  <a:schemeClr val="accent5"/>
                </a:solidFill>
              </a:rPr>
              <a:t>Other excipients include:</a:t>
            </a:r>
          </a:p>
          <a:p>
            <a:pPr marL="742950" lvl="1" indent="-285750">
              <a:buClr>
                <a:schemeClr val="tx1"/>
              </a:buClr>
              <a:buFont typeface="Calibri" panose="020F0502020204030204" pitchFamily="34" charset="0"/>
              <a:buChar char="‐"/>
            </a:pPr>
            <a:r>
              <a:rPr lang="en-GB" sz="1600" dirty="0">
                <a:solidFill>
                  <a:schemeClr val="accent5"/>
                </a:solidFill>
              </a:rPr>
              <a:t>Carbomer 980</a:t>
            </a:r>
          </a:p>
          <a:p>
            <a:pPr marL="742950" lvl="1" indent="-285750">
              <a:buClr>
                <a:schemeClr val="tx1"/>
              </a:buClr>
              <a:buFont typeface="Calibri" panose="020F0502020204030204" pitchFamily="34" charset="0"/>
              <a:buChar char="‐"/>
            </a:pPr>
            <a:r>
              <a:rPr lang="en-GB" sz="1600" dirty="0">
                <a:solidFill>
                  <a:schemeClr val="accent5"/>
                </a:solidFill>
              </a:rPr>
              <a:t>Isopropyl myristate</a:t>
            </a:r>
          </a:p>
          <a:p>
            <a:pPr marL="742950" lvl="1" indent="-285750">
              <a:buClr>
                <a:schemeClr val="tx1"/>
              </a:buClr>
              <a:buFont typeface="Calibri" panose="020F0502020204030204" pitchFamily="34" charset="0"/>
              <a:buChar char="‐"/>
            </a:pPr>
            <a:r>
              <a:rPr lang="en-GB" sz="1600" dirty="0">
                <a:solidFill>
                  <a:schemeClr val="accent5"/>
                </a:solidFill>
              </a:rPr>
              <a:t>Sodium hydroxide</a:t>
            </a:r>
          </a:p>
          <a:p>
            <a:pPr marL="742950" lvl="1" indent="-285750">
              <a:buClr>
                <a:schemeClr val="tx1"/>
              </a:buClr>
              <a:buFont typeface="Calibri" panose="020F0502020204030204" pitchFamily="34" charset="0"/>
              <a:buChar char="‐"/>
            </a:pPr>
            <a:r>
              <a:rPr lang="en-GB" sz="1600" dirty="0">
                <a:solidFill>
                  <a:schemeClr val="accent5"/>
                </a:solidFill>
              </a:rPr>
              <a:t>Purified water</a:t>
            </a:r>
          </a:p>
          <a:p>
            <a:pPr marL="285750" indent="-285750">
              <a:buClr>
                <a:schemeClr val="tx1"/>
              </a:buClr>
              <a:buFont typeface="Wingdings" panose="05000000000000000000" pitchFamily="2" charset="2"/>
              <a:buChar char="§"/>
            </a:pPr>
            <a:endParaRPr lang="en-GB" sz="1600" dirty="0">
              <a:solidFill>
                <a:schemeClr val="accent5"/>
              </a:solidFill>
            </a:endParaRPr>
          </a:p>
          <a:p>
            <a:pPr marL="285750" indent="-285750">
              <a:buClr>
                <a:schemeClr val="tx1"/>
              </a:buClr>
              <a:buFont typeface="Wingdings" panose="05000000000000000000" pitchFamily="2" charset="2"/>
              <a:buChar char="§"/>
            </a:pPr>
            <a:r>
              <a:rPr lang="en-GB" b="1" dirty="0">
                <a:solidFill>
                  <a:schemeClr val="accent5"/>
                </a:solidFill>
              </a:rPr>
              <a:t>Pharmaceutical form:</a:t>
            </a:r>
          </a:p>
          <a:p>
            <a:pPr marL="742950" lvl="1" indent="-285750">
              <a:buClr>
                <a:schemeClr val="tx1"/>
              </a:buClr>
              <a:buFont typeface="Calibri" panose="020F0502020204030204" pitchFamily="34" charset="0"/>
              <a:buChar char="‐"/>
            </a:pPr>
            <a:r>
              <a:rPr lang="en-GB" sz="1600" dirty="0">
                <a:solidFill>
                  <a:schemeClr val="accent5"/>
                </a:solidFill>
              </a:rPr>
              <a:t>Transdermal gel.</a:t>
            </a:r>
          </a:p>
          <a:p>
            <a:pPr marL="742950" lvl="1" indent="-285750">
              <a:buClr>
                <a:schemeClr val="tx1"/>
              </a:buClr>
              <a:buFont typeface="Calibri" panose="020F0502020204030204" pitchFamily="34" charset="0"/>
              <a:buChar char="‐"/>
            </a:pPr>
            <a:r>
              <a:rPr lang="en-GB" sz="1600" dirty="0">
                <a:solidFill>
                  <a:schemeClr val="accent5"/>
                </a:solidFill>
              </a:rPr>
              <a:t>Transparent or slightly opalescent, colourless gel in sachet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5" name="Rectangle 6">
            <a:extLst>
              <a:ext uri="{FF2B5EF4-FFF2-40B4-BE49-F238E27FC236}">
                <a16:creationId xmlns:a16="http://schemas.microsoft.com/office/drawing/2014/main" id="{D29D2043-A1A8-4352-9C88-2087F44D40E5}"/>
              </a:ext>
            </a:extLst>
          </p:cNvPr>
          <p:cNvSpPr txBox="1">
            <a:spLocks noChangeArrowheads="1"/>
          </p:cNvSpPr>
          <p:nvPr/>
        </p:nvSpPr>
        <p:spPr>
          <a:xfrm>
            <a:off x="688767" y="1681392"/>
            <a:ext cx="10617529" cy="3141025"/>
          </a:xfrm>
          <a:prstGeom prst="rect">
            <a:avLst/>
          </a:prstGeom>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200" b="1" dirty="0">
                <a:solidFill>
                  <a:schemeClr val="accent5"/>
                </a:solidFill>
              </a:rPr>
              <a:t>Contra-Indications:</a:t>
            </a:r>
          </a:p>
          <a:p>
            <a:pPr>
              <a:buFontTx/>
              <a:buNone/>
            </a:pPr>
            <a:endParaRPr lang="en-US" altLang="en-US" sz="2200" b="1" dirty="0">
              <a:solidFill>
                <a:schemeClr val="accent5"/>
              </a:solidFill>
            </a:endParaRPr>
          </a:p>
          <a:p>
            <a:pPr lvl="1"/>
            <a:r>
              <a:rPr lang="en-US" altLang="en-US" dirty="0">
                <a:solidFill>
                  <a:schemeClr val="accent5"/>
                </a:solidFill>
              </a:rPr>
              <a:t>Testogel 16.2mg/g gel is contraindicated:</a:t>
            </a:r>
          </a:p>
          <a:p>
            <a:pPr lvl="2">
              <a:buFont typeface="Arial" panose="020B0604020202020204" pitchFamily="34" charset="0"/>
              <a:buChar char="–"/>
            </a:pPr>
            <a:r>
              <a:rPr lang="en-US" altLang="en-US" dirty="0">
                <a:solidFill>
                  <a:schemeClr val="accent5"/>
                </a:solidFill>
              </a:rPr>
              <a:t>in cases of known or suspected prostatic cancer or breast carcinoma,</a:t>
            </a:r>
          </a:p>
          <a:p>
            <a:pPr lvl="2">
              <a:buFont typeface="Arial" panose="020B0604020202020204" pitchFamily="34" charset="0"/>
              <a:buChar char="–"/>
            </a:pPr>
            <a:r>
              <a:rPr lang="en-US" altLang="en-US" dirty="0">
                <a:solidFill>
                  <a:schemeClr val="accent5"/>
                </a:solidFill>
              </a:rPr>
              <a:t>in cases of known hypersensitivity to testosterone or to any other constituent of the gel</a:t>
            </a:r>
          </a:p>
          <a:p>
            <a:pPr lvl="2">
              <a:buFont typeface="Arial" panose="020B0604020202020204" pitchFamily="34" charset="0"/>
              <a:buNone/>
            </a:pPr>
            <a:endParaRPr lang="en-US" altLang="en-US" dirty="0">
              <a:solidFill>
                <a:schemeClr val="accent5"/>
              </a:solidFill>
            </a:endParaRPr>
          </a:p>
          <a:p>
            <a:pPr lvl="1"/>
            <a:r>
              <a:rPr lang="en-US" altLang="en-US" dirty="0">
                <a:solidFill>
                  <a:schemeClr val="accent5"/>
                </a:solidFill>
              </a:rPr>
              <a:t>Testogel 16.2mg/g is not indicated:</a:t>
            </a:r>
            <a:r>
              <a:rPr lang="en-US" altLang="en-US" sz="2200" dirty="0">
                <a:solidFill>
                  <a:schemeClr val="accent5"/>
                </a:solidFill>
              </a:rPr>
              <a:t> </a:t>
            </a:r>
          </a:p>
          <a:p>
            <a:pPr lvl="2">
              <a:buFont typeface="Arial" panose="020B0604020202020204" pitchFamily="34" charset="0"/>
              <a:buChar char="–"/>
            </a:pPr>
            <a:r>
              <a:rPr lang="en-GB" altLang="en-US" dirty="0">
                <a:solidFill>
                  <a:schemeClr val="accent5"/>
                </a:solidFill>
              </a:rPr>
              <a:t>in pregnant or breast-feeding women</a:t>
            </a:r>
            <a:r>
              <a:rPr lang="en-US" altLang="en-US" dirty="0">
                <a:solidFill>
                  <a:schemeClr val="accent5"/>
                </a:solidFill>
              </a:rPr>
              <a:t> </a:t>
            </a:r>
          </a:p>
          <a:p>
            <a:pPr lvl="2">
              <a:buFont typeface="Arial" panose="020B0604020202020204" pitchFamily="34" charset="0"/>
              <a:buChar char="–"/>
            </a:pPr>
            <a:r>
              <a:rPr lang="en-US" altLang="en-US" dirty="0">
                <a:solidFill>
                  <a:schemeClr val="accent5"/>
                </a:solidFill>
              </a:rPr>
              <a:t>for use in women due to possibly virilizing effects </a:t>
            </a:r>
          </a:p>
          <a:p>
            <a:pPr lvl="2">
              <a:buFont typeface="Arial" panose="020B0604020202020204" pitchFamily="34" charset="0"/>
              <a:buChar char="–"/>
            </a:pPr>
            <a:r>
              <a:rPr lang="en-US" altLang="en-US" dirty="0">
                <a:solidFill>
                  <a:schemeClr val="accent5"/>
                </a:solidFill>
              </a:rPr>
              <a:t>for use in children</a:t>
            </a:r>
          </a:p>
        </p:txBody>
      </p:sp>
    </p:spTree>
    <p:extLst>
      <p:ext uri="{BB962C8B-B14F-4D97-AF65-F5344CB8AC3E}">
        <p14:creationId xmlns:p14="http://schemas.microsoft.com/office/powerpoint/2010/main" val="4163960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5" name="TextBox 4">
            <a:extLst>
              <a:ext uri="{FF2B5EF4-FFF2-40B4-BE49-F238E27FC236}">
                <a16:creationId xmlns:a16="http://schemas.microsoft.com/office/drawing/2014/main" id="{77F2C719-D9CA-4DEB-B879-CBC7903E19F3}"/>
              </a:ext>
            </a:extLst>
          </p:cNvPr>
          <p:cNvSpPr txBox="1"/>
          <p:nvPr/>
        </p:nvSpPr>
        <p:spPr>
          <a:xfrm>
            <a:off x="451426" y="1028343"/>
            <a:ext cx="10652453" cy="3570208"/>
          </a:xfrm>
          <a:prstGeom prst="rect">
            <a:avLst/>
          </a:prstGeom>
          <a:noFill/>
        </p:spPr>
        <p:txBody>
          <a:bodyPr wrap="square">
            <a:spAutoFit/>
          </a:bodyPr>
          <a:lstStyle/>
          <a:p>
            <a:pPr algn="l"/>
            <a:r>
              <a:rPr lang="en-GB" b="1" i="0" dirty="0">
                <a:solidFill>
                  <a:srgbClr val="000000"/>
                </a:solidFill>
                <a:effectLst/>
              </a:rPr>
              <a:t>PK – Absorption:</a:t>
            </a:r>
          </a:p>
          <a:p>
            <a:pPr algn="l"/>
            <a:endParaRPr lang="en-GB" sz="1600" b="0" i="0" dirty="0">
              <a:solidFill>
                <a:srgbClr val="000000"/>
              </a:solidFill>
              <a:effectLst/>
            </a:endParaRPr>
          </a:p>
          <a:p>
            <a:pPr marL="742950" lvl="1" indent="-285750">
              <a:buClr>
                <a:schemeClr val="tx1"/>
              </a:buClr>
              <a:buFont typeface="Calibri" panose="020F0502020204030204" pitchFamily="34" charset="0"/>
              <a:buChar char="‐"/>
            </a:pPr>
            <a:r>
              <a:rPr lang="en-GB" sz="1600" b="0" i="0" dirty="0">
                <a:solidFill>
                  <a:srgbClr val="000000"/>
                </a:solidFill>
                <a:effectLst/>
              </a:rPr>
              <a:t>The percutaneous absorption of testosterone after administration of Testogel 16.2mg/g lies between 1% and 8.5%.</a:t>
            </a:r>
          </a:p>
          <a:p>
            <a:pPr marL="742950" lvl="1" indent="-285750">
              <a:buClr>
                <a:schemeClr val="tx1"/>
              </a:buClr>
              <a:buFont typeface="Calibri" panose="020F0502020204030204" pitchFamily="34" charset="0"/>
              <a:buChar char="‐"/>
            </a:pPr>
            <a:endParaRPr lang="en-GB" sz="1600" b="0" i="0" dirty="0">
              <a:solidFill>
                <a:srgbClr val="000000"/>
              </a:solidFill>
              <a:effectLst/>
            </a:endParaRPr>
          </a:p>
          <a:p>
            <a:pPr marL="742950" lvl="1" indent="-285750">
              <a:buClr>
                <a:schemeClr val="tx1"/>
              </a:buClr>
              <a:buFont typeface="Calibri" panose="020F0502020204030204" pitchFamily="34" charset="0"/>
              <a:buChar char="‐"/>
            </a:pPr>
            <a:r>
              <a:rPr lang="en-GB" sz="1600" b="0" i="0" dirty="0">
                <a:solidFill>
                  <a:srgbClr val="000000"/>
                </a:solidFill>
                <a:effectLst/>
              </a:rPr>
              <a:t>Following percutaneous absorption, testosterone diffuses into the systemic circulation and provides relatively constant concentrations during the 24 hour cycle.</a:t>
            </a:r>
          </a:p>
          <a:p>
            <a:pPr marL="742950" lvl="1" indent="-285750">
              <a:buClr>
                <a:schemeClr val="tx1"/>
              </a:buClr>
              <a:buFont typeface="Calibri" panose="020F0502020204030204" pitchFamily="34" charset="0"/>
              <a:buChar char="‐"/>
            </a:pPr>
            <a:endParaRPr lang="en-GB" sz="1600" b="0" i="0" dirty="0">
              <a:solidFill>
                <a:srgbClr val="000000"/>
              </a:solidFill>
              <a:effectLst/>
            </a:endParaRPr>
          </a:p>
          <a:p>
            <a:pPr marL="742950" lvl="1" indent="-285750">
              <a:buClr>
                <a:schemeClr val="tx1"/>
              </a:buClr>
              <a:buFont typeface="Calibri" panose="020F0502020204030204" pitchFamily="34" charset="0"/>
              <a:buChar char="‐"/>
            </a:pPr>
            <a:r>
              <a:rPr lang="en-GB" sz="1600" b="0" i="0" dirty="0">
                <a:solidFill>
                  <a:srgbClr val="000000"/>
                </a:solidFill>
                <a:effectLst/>
              </a:rPr>
              <a:t>Blood testosterone levels increase from the first hour after an application, reaching steady state from day two. </a:t>
            </a:r>
          </a:p>
          <a:p>
            <a:pPr marL="742950" lvl="1" indent="-285750">
              <a:buClr>
                <a:schemeClr val="tx1"/>
              </a:buClr>
              <a:buFont typeface="Calibri" panose="020F0502020204030204" pitchFamily="34" charset="0"/>
              <a:buChar char="‐"/>
            </a:pPr>
            <a:endParaRPr lang="en-GB" sz="1600" dirty="0">
              <a:solidFill>
                <a:srgbClr val="000000"/>
              </a:solidFill>
            </a:endParaRPr>
          </a:p>
          <a:p>
            <a:pPr marL="742950" lvl="1" indent="-285750">
              <a:buClr>
                <a:schemeClr val="tx1"/>
              </a:buClr>
              <a:buFont typeface="Calibri" panose="020F0502020204030204" pitchFamily="34" charset="0"/>
              <a:buChar char="‐"/>
            </a:pPr>
            <a:r>
              <a:rPr lang="en-GB" sz="1600" b="0" i="0" dirty="0">
                <a:solidFill>
                  <a:srgbClr val="000000"/>
                </a:solidFill>
                <a:effectLst/>
              </a:rPr>
              <a:t>Daily changes in testosterone levels are then of similar amplitude to those observed during the circadian rhythm of endogenous testosterone. The percutaneous route therefore avoids the blood distribution peaks produced by injections. </a:t>
            </a:r>
          </a:p>
          <a:p>
            <a:pPr algn="l"/>
            <a:endParaRPr lang="en-GB" sz="1600" b="0" i="0" dirty="0">
              <a:solidFill>
                <a:srgbClr val="000000"/>
              </a:solidFill>
              <a:effectLst/>
            </a:endParaRPr>
          </a:p>
          <a:p>
            <a:pPr algn="l"/>
            <a:endParaRPr lang="en-GB" sz="1600" b="0" i="0" dirty="0">
              <a:solidFill>
                <a:srgbClr val="000000"/>
              </a:solidFill>
              <a:effectLst/>
            </a:endParaRPr>
          </a:p>
        </p:txBody>
      </p:sp>
    </p:spTree>
    <p:extLst>
      <p:ext uri="{BB962C8B-B14F-4D97-AF65-F5344CB8AC3E}">
        <p14:creationId xmlns:p14="http://schemas.microsoft.com/office/powerpoint/2010/main" val="57700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5" name="TextBox 4">
            <a:extLst>
              <a:ext uri="{FF2B5EF4-FFF2-40B4-BE49-F238E27FC236}">
                <a16:creationId xmlns:a16="http://schemas.microsoft.com/office/drawing/2014/main" id="{77F2C719-D9CA-4DEB-B879-CBC7903E19F3}"/>
              </a:ext>
            </a:extLst>
          </p:cNvPr>
          <p:cNvSpPr txBox="1"/>
          <p:nvPr/>
        </p:nvSpPr>
        <p:spPr>
          <a:xfrm>
            <a:off x="377504" y="1028343"/>
            <a:ext cx="10930855" cy="45550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PK – Metabolism: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Calibri" panose="020F0502020204030204" pitchFamily="34" charset="0"/>
              <a:buChar char="‐"/>
            </a:pPr>
            <a:r>
              <a:rPr kumimoji="0" lang="en-GB" sz="1600" i="0" u="none" strike="noStrike" kern="1200" cap="none" spc="0" normalizeH="0" baseline="0" noProof="0" dirty="0">
                <a:ln>
                  <a:noFill/>
                </a:ln>
                <a:solidFill>
                  <a:srgbClr val="000000"/>
                </a:solidFill>
                <a:effectLst/>
                <a:uLnTx/>
                <a:uFillTx/>
                <a:latin typeface="Poppins Light"/>
                <a:ea typeface="+mn-ea"/>
                <a:cs typeface="+mn-cs"/>
              </a:rPr>
              <a:t>Administration of </a:t>
            </a:r>
            <a:r>
              <a:rPr kumimoji="0" lang="en-GB" sz="1600" b="1" i="0" u="none" strike="noStrike" kern="1200" cap="none" spc="0" normalizeH="0" baseline="0" noProof="0" dirty="0">
                <a:ln>
                  <a:noFill/>
                </a:ln>
                <a:solidFill>
                  <a:srgbClr val="000000"/>
                </a:solidFill>
                <a:effectLst/>
                <a:uLnTx/>
                <a:uFillTx/>
                <a:latin typeface="Poppins Light"/>
                <a:ea typeface="+mn-ea"/>
                <a:cs typeface="+mn-cs"/>
              </a:rPr>
              <a:t>2.5g*</a:t>
            </a:r>
            <a:r>
              <a:rPr kumimoji="0" lang="en-GB" sz="1600" i="0" u="none" strike="noStrike" kern="1200" cap="none" spc="0" normalizeH="0" baseline="0" noProof="0" dirty="0">
                <a:ln>
                  <a:noFill/>
                </a:ln>
                <a:solidFill>
                  <a:srgbClr val="000000"/>
                </a:solidFill>
                <a:effectLst/>
                <a:uLnTx/>
                <a:uFillTx/>
                <a:latin typeface="Poppins Light"/>
                <a:ea typeface="+mn-ea"/>
                <a:cs typeface="+mn-cs"/>
              </a:rPr>
              <a:t> of Testogel 16.2mg/g produces an average testosterone level increase of approximately                        2.3 ng/ml (8.0 nmol/L) in plasma.</a:t>
            </a:r>
          </a:p>
          <a:p>
            <a:pPr marL="742950" lvl="1" indent="-285750">
              <a:buClr>
                <a:schemeClr val="tx1"/>
              </a:buClr>
              <a:buFont typeface="Calibri" panose="020F0502020204030204" pitchFamily="34" charset="0"/>
              <a:buChar cha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Calibri" panose="020F0502020204030204" pitchFamily="34" charset="0"/>
              <a:buChar cha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When treatment is stopped, testosterone levels start decreasing approximately 24 hours after the last administration. </a:t>
            </a:r>
          </a:p>
          <a:p>
            <a:pPr marL="742950" lvl="1" indent="-285750">
              <a:buClr>
                <a:schemeClr val="tx1"/>
              </a:buClr>
              <a:buFont typeface="Calibri" panose="020F0502020204030204" pitchFamily="34" charset="0"/>
              <a:buChar char="‐"/>
            </a:pPr>
            <a:endParaRPr lang="en-GB" sz="1600" dirty="0">
              <a:solidFill>
                <a:srgbClr val="000000"/>
              </a:solidFill>
              <a:latin typeface="Poppins Light"/>
            </a:endParaRPr>
          </a:p>
          <a:p>
            <a:pPr marL="742950" lvl="1" indent="-285750">
              <a:buClr>
                <a:schemeClr val="tx1"/>
              </a:buClr>
              <a:buFont typeface="Calibri" panose="020F0502020204030204" pitchFamily="34" charset="0"/>
              <a:buChar cha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Testosterone levels return to baseline approximately 72 to 96 hours after the final administration.</a:t>
            </a:r>
          </a:p>
          <a:p>
            <a:pPr marL="742950" lvl="1" indent="-285750">
              <a:buClr>
                <a:schemeClr val="tx1"/>
              </a:buClr>
              <a:buFont typeface="Calibri" panose="020F0502020204030204" pitchFamily="34" charset="0"/>
              <a:buChar cha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Calibri" panose="020F0502020204030204" pitchFamily="34" charset="0"/>
              <a:buChar cha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The major active metabolites of testosterone are dihydrotestosterone and oestradiol.</a:t>
            </a:r>
          </a:p>
          <a:p>
            <a:pPr marL="742950" lvl="1" indent="-285750">
              <a:buClr>
                <a:schemeClr val="tx1"/>
              </a:buClr>
              <a:buFont typeface="Calibri" panose="020F0502020204030204" pitchFamily="34" charset="0"/>
              <a:buChar cha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Calibri" panose="020F0502020204030204" pitchFamily="34" charset="0"/>
              <a:buChar cha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Testosterone is excreted mostly in urine as conjugated testosterone metabolites and a small amount is excreted unchanged in the faeces.</a:t>
            </a:r>
          </a:p>
          <a:p>
            <a:pPr marL="742950" lvl="1" indent="-285750">
              <a:buClr>
                <a:schemeClr val="tx1"/>
              </a:buClr>
              <a:buFont typeface="Calibri" panose="020F0502020204030204" pitchFamily="34" charset="0"/>
              <a:buChar char="‐"/>
            </a:pPr>
            <a:endParaRPr lang="en-GB" sz="1600" dirty="0">
              <a:solidFill>
                <a:srgbClr val="000000"/>
              </a:solidFill>
              <a:latin typeface="Poppins Light"/>
            </a:endParaRPr>
          </a:p>
          <a:p>
            <a:pPr marL="742950" lvl="1" indent="-285750">
              <a:buClr>
                <a:schemeClr val="tx1"/>
              </a:buClr>
              <a:buFont typeface="Calibri" panose="020F0502020204030204" pitchFamily="34" charset="0"/>
              <a:buChar cha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Calibri" panose="020F0502020204030204" pitchFamily="34" charset="0"/>
              <a:buChar char="‐"/>
            </a:pPr>
            <a:endParaRPr lang="en-GB" sz="1600" dirty="0">
              <a:solidFill>
                <a:srgbClr val="000000"/>
              </a:solidFill>
              <a:latin typeface="Poppins Light"/>
            </a:endParaRPr>
          </a:p>
          <a:p>
            <a:pPr lvl="1">
              <a:buClr>
                <a:schemeClr val="tx1"/>
              </a:buCl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 The current SmPC states </a:t>
            </a:r>
            <a:r>
              <a:rPr kumimoji="0" lang="en-GB" sz="1600" b="1" i="0" u="none" strike="noStrike" kern="1200" cap="none" spc="0" normalizeH="0" baseline="0" noProof="0" dirty="0">
                <a:ln>
                  <a:noFill/>
                </a:ln>
                <a:solidFill>
                  <a:srgbClr val="000000"/>
                </a:solidFill>
                <a:effectLst/>
                <a:uLnTx/>
                <a:uFillTx/>
                <a:latin typeface="Poppins Light"/>
                <a:ea typeface="+mn-ea"/>
                <a:cs typeface="+mn-cs"/>
              </a:rPr>
              <a:t>5g</a:t>
            </a:r>
            <a:r>
              <a:rPr kumimoji="0" lang="en-GB" sz="1600" b="0" i="0" u="none" strike="noStrike" kern="1200" cap="none" spc="0" normalizeH="0" baseline="0" noProof="0" dirty="0">
                <a:ln>
                  <a:noFill/>
                </a:ln>
                <a:solidFill>
                  <a:srgbClr val="000000"/>
                </a:solidFill>
                <a:effectLst/>
                <a:uLnTx/>
                <a:uFillTx/>
                <a:latin typeface="Poppins Light"/>
                <a:ea typeface="+mn-ea"/>
                <a:cs typeface="+mn-cs"/>
              </a:rPr>
              <a:t> of Testogel 16.2mg/g however this is believed to be a typo and the global regulatory   </a:t>
            </a:r>
          </a:p>
          <a:p>
            <a:pPr lvl="1">
              <a:buClr>
                <a:schemeClr val="tx1"/>
              </a:buClr>
            </a:pPr>
            <a:r>
              <a:rPr lang="en-GB" sz="1600" dirty="0">
                <a:solidFill>
                  <a:srgbClr val="000000"/>
                </a:solidFill>
                <a:latin typeface="Poppins Light"/>
              </a:rPr>
              <a:t>   </a:t>
            </a:r>
            <a:r>
              <a:rPr kumimoji="0" lang="en-GB" sz="1600" b="0" i="0" u="none" strike="noStrike" kern="1200" cap="none" spc="0" normalizeH="0" baseline="0" noProof="0" dirty="0">
                <a:ln>
                  <a:noFill/>
                </a:ln>
                <a:solidFill>
                  <a:srgbClr val="000000"/>
                </a:solidFill>
                <a:effectLst/>
                <a:uLnTx/>
                <a:uFillTx/>
                <a:latin typeface="Poppins Light"/>
                <a:ea typeface="+mn-ea"/>
                <a:cs typeface="+mn-cs"/>
              </a:rPr>
              <a:t>department are taking steps to correct this.</a:t>
            </a:r>
          </a:p>
        </p:txBody>
      </p:sp>
    </p:spTree>
    <p:extLst>
      <p:ext uri="{BB962C8B-B14F-4D97-AF65-F5344CB8AC3E}">
        <p14:creationId xmlns:p14="http://schemas.microsoft.com/office/powerpoint/2010/main" val="1887334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7EEC4AE5-9F22-4C3C-8E10-B7DA438CAFAA}"/>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t>Testogel 16.2mg/g gel</a:t>
            </a:r>
          </a:p>
        </p:txBody>
      </p:sp>
      <p:sp>
        <p:nvSpPr>
          <p:cNvPr id="10" name="TextBox 9">
            <a:extLst>
              <a:ext uri="{FF2B5EF4-FFF2-40B4-BE49-F238E27FC236}">
                <a16:creationId xmlns:a16="http://schemas.microsoft.com/office/drawing/2014/main" id="{DE80C656-0571-4109-8BD1-F9C2D51A8B42}"/>
              </a:ext>
            </a:extLst>
          </p:cNvPr>
          <p:cNvSpPr txBox="1"/>
          <p:nvPr/>
        </p:nvSpPr>
        <p:spPr>
          <a:xfrm>
            <a:off x="461394" y="1098768"/>
            <a:ext cx="10652454" cy="4585871"/>
          </a:xfrm>
          <a:prstGeom prst="rect">
            <a:avLst/>
          </a:prstGeom>
          <a:noFill/>
        </p:spPr>
        <p:txBody>
          <a:bodyPr wrap="square" rtlCol="0">
            <a:spAutoFit/>
          </a:bodyPr>
          <a:lstStyle/>
          <a:p>
            <a:r>
              <a:rPr lang="en-GB" sz="2000" b="1" dirty="0">
                <a:solidFill>
                  <a:schemeClr val="accent5"/>
                </a:solidFill>
              </a:rPr>
              <a:t>Special Warnings &amp; Precautions:</a:t>
            </a:r>
          </a:p>
          <a:p>
            <a:r>
              <a:rPr lang="en-GB" sz="2000" b="1" dirty="0">
                <a:solidFill>
                  <a:schemeClr val="accent5"/>
                </a:solidFill>
              </a:rPr>
              <a:t> </a:t>
            </a:r>
          </a:p>
          <a:p>
            <a:pPr marL="742950" lvl="1" indent="-285750">
              <a:buClr>
                <a:schemeClr val="tx1"/>
              </a:buClr>
              <a:buFont typeface="Wingdings" panose="05000000000000000000" pitchFamily="2" charset="2"/>
              <a:buChar char="§"/>
            </a:pPr>
            <a:r>
              <a:rPr lang="en-GB" dirty="0">
                <a:solidFill>
                  <a:schemeClr val="accent5"/>
                </a:solidFill>
              </a:rPr>
              <a:t>Testogel 16.2mg/g should be used only if hypogonadism has been demonstrated and if other aetiology, responsible for the symptoms, has been excluded before treatment is started. </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Testosterone insufficiency should be clearly demonstrated by clinical features and confirmed by two separate blood testosterone measurements. </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Currently, there is no consensus about age-specific testosterone reference levels. However, it should be taken into account that physiologically testosterone blood levels decrease with age.</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Due to interlaboratory variability, all measurements of testosterone should be carried out by the same laboratory.</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Testogel 16.2mg/g is not indicated for treatment of male sterility or impotence.</a:t>
            </a:r>
          </a:p>
          <a:p>
            <a:pPr lvl="1">
              <a:buClr>
                <a:schemeClr val="tx1"/>
              </a:buClr>
            </a:pPr>
            <a:endParaRPr lang="en-GB" dirty="0">
              <a:solidFill>
                <a:schemeClr val="accent5"/>
              </a:solidFill>
            </a:endParaRPr>
          </a:p>
        </p:txBody>
      </p:sp>
      <p:sp>
        <p:nvSpPr>
          <p:cNvPr id="6" name="TextBox 5">
            <a:extLst>
              <a:ext uri="{FF2B5EF4-FFF2-40B4-BE49-F238E27FC236}">
                <a16:creationId xmlns:a16="http://schemas.microsoft.com/office/drawing/2014/main" id="{CB4B5D15-F3E4-4C60-A3A7-61E97490624E}"/>
              </a:ext>
            </a:extLst>
          </p:cNvPr>
          <p:cNvSpPr txBox="1"/>
          <p:nvPr/>
        </p:nvSpPr>
        <p:spPr>
          <a:xfrm>
            <a:off x="3048699" y="5888964"/>
            <a:ext cx="6094602" cy="369332"/>
          </a:xfrm>
          <a:prstGeom prst="rect">
            <a:avLst/>
          </a:prstGeom>
          <a:noFill/>
        </p:spPr>
        <p:txBody>
          <a:bodyPr wrap="square">
            <a:spAutoFit/>
          </a:bodyPr>
          <a:lstStyle/>
          <a:p>
            <a:r>
              <a:rPr lang="en-GB" dirty="0">
                <a:hlinkClick r:id="rId3"/>
              </a:rPr>
              <a:t>https://www.medicines.org.uk/emc/product/8919/smpc</a:t>
            </a:r>
            <a:r>
              <a:rPr lang="en-GB" dirty="0"/>
              <a:t> </a:t>
            </a:r>
          </a:p>
        </p:txBody>
      </p:sp>
    </p:spTree>
    <p:extLst>
      <p:ext uri="{BB962C8B-B14F-4D97-AF65-F5344CB8AC3E}">
        <p14:creationId xmlns:p14="http://schemas.microsoft.com/office/powerpoint/2010/main" val="1123900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80C656-0571-4109-8BD1-F9C2D51A8B42}"/>
              </a:ext>
            </a:extLst>
          </p:cNvPr>
          <p:cNvSpPr txBox="1"/>
          <p:nvPr/>
        </p:nvSpPr>
        <p:spPr>
          <a:xfrm>
            <a:off x="461394" y="1098768"/>
            <a:ext cx="10652454" cy="4031873"/>
          </a:xfrm>
          <a:prstGeom prst="rect">
            <a:avLst/>
          </a:prstGeom>
          <a:noFill/>
        </p:spPr>
        <p:txBody>
          <a:bodyPr wrap="square" rtlCol="0">
            <a:spAutoFit/>
          </a:bodyPr>
          <a:lstStyle/>
          <a:p>
            <a:r>
              <a:rPr lang="en-GB" sz="2000" b="1" dirty="0">
                <a:solidFill>
                  <a:schemeClr val="accent5"/>
                </a:solidFill>
              </a:rPr>
              <a:t>Special Warnings &amp; Precautions:</a:t>
            </a:r>
          </a:p>
          <a:p>
            <a:r>
              <a:rPr lang="en-GB" sz="2000" b="1" dirty="0">
                <a:solidFill>
                  <a:schemeClr val="accent5"/>
                </a:solidFill>
              </a:rPr>
              <a:t> </a:t>
            </a:r>
          </a:p>
          <a:p>
            <a:pPr marL="742950" lvl="1" indent="-285750">
              <a:buClr>
                <a:schemeClr val="tx1"/>
              </a:buClr>
              <a:buFont typeface="Wingdings" panose="05000000000000000000" pitchFamily="2" charset="2"/>
              <a:buChar char="§"/>
            </a:pPr>
            <a:r>
              <a:rPr lang="en-GB" dirty="0">
                <a:solidFill>
                  <a:schemeClr val="accent5"/>
                </a:solidFill>
              </a:rPr>
              <a:t>Prior to testosterone initiation, all patients must undergo a detailed examination in order to exclude a risk of pre-existing prostate cancer. Careful and regular monitoring of the prostate gland and breast must be performed in accordance with recommended methods (digital rectal examination and estimation of serum prostate specific antigen (PSA)) in patients receiving testosterone therapy at least once yearly and twice yearly in elderly patients and at risk patients (those with clinical or familial risk factors).</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Androgens may accelerate the progression of sub-clinical prostate cancer and benign prostate hyperplasia.</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Testogel 16.2mg/g should be used with caution in cancer patients at risk of hypercalcaemia (and associated hypercalciuria), due to bone metastases. Regular monitoring of blood calcium levels is recommended in these patients.</a:t>
            </a:r>
          </a:p>
        </p:txBody>
      </p:sp>
      <p:sp>
        <p:nvSpPr>
          <p:cNvPr id="12" name="Rectangle 4">
            <a:extLst>
              <a:ext uri="{FF2B5EF4-FFF2-40B4-BE49-F238E27FC236}">
                <a16:creationId xmlns:a16="http://schemas.microsoft.com/office/drawing/2014/main" id="{2550C305-75A7-4D64-A7C6-4B71A3D6846E}"/>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t>Testogel 16.2mg/g gel</a:t>
            </a:r>
          </a:p>
        </p:txBody>
      </p:sp>
      <p:sp>
        <p:nvSpPr>
          <p:cNvPr id="14" name="TextBox 13">
            <a:extLst>
              <a:ext uri="{FF2B5EF4-FFF2-40B4-BE49-F238E27FC236}">
                <a16:creationId xmlns:a16="http://schemas.microsoft.com/office/drawing/2014/main" id="{138A3444-ABFC-4034-B49F-1053789E9761}"/>
              </a:ext>
            </a:extLst>
          </p:cNvPr>
          <p:cNvSpPr txBox="1"/>
          <p:nvPr/>
        </p:nvSpPr>
        <p:spPr>
          <a:xfrm>
            <a:off x="3048699" y="5880575"/>
            <a:ext cx="6094602" cy="369332"/>
          </a:xfrm>
          <a:prstGeom prst="rect">
            <a:avLst/>
          </a:prstGeom>
          <a:noFill/>
        </p:spPr>
        <p:txBody>
          <a:bodyPr wrap="square">
            <a:spAutoFit/>
          </a:bodyPr>
          <a:lstStyle/>
          <a:p>
            <a:r>
              <a:rPr lang="en-GB" dirty="0">
                <a:hlinkClick r:id="rId3"/>
              </a:rPr>
              <a:t>https://www.medicines.org.uk/emc/product/8919/smpc</a:t>
            </a:r>
            <a:r>
              <a:rPr lang="en-GB" dirty="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80C656-0571-4109-8BD1-F9C2D51A8B42}"/>
              </a:ext>
            </a:extLst>
          </p:cNvPr>
          <p:cNvSpPr txBox="1"/>
          <p:nvPr/>
        </p:nvSpPr>
        <p:spPr>
          <a:xfrm>
            <a:off x="354953" y="1003650"/>
            <a:ext cx="10846966" cy="4647426"/>
          </a:xfrm>
          <a:prstGeom prst="rect">
            <a:avLst/>
          </a:prstGeom>
          <a:noFill/>
        </p:spPr>
        <p:txBody>
          <a:bodyPr wrap="square" rtlCol="0">
            <a:spAutoFit/>
          </a:bodyPr>
          <a:lstStyle/>
          <a:p>
            <a:r>
              <a:rPr lang="en-GB" sz="2000" b="1" dirty="0">
                <a:solidFill>
                  <a:schemeClr val="accent5"/>
                </a:solidFill>
              </a:rPr>
              <a:t>Special Warnings &amp; Precautions – Cardiovascular:</a:t>
            </a:r>
          </a:p>
          <a:p>
            <a:r>
              <a:rPr lang="en-GB" sz="2000" b="1" dirty="0">
                <a:solidFill>
                  <a:schemeClr val="accent5"/>
                </a:solidFill>
              </a:rPr>
              <a:t> </a:t>
            </a:r>
          </a:p>
          <a:p>
            <a:pPr marL="742950" lvl="1" indent="-285750">
              <a:buClr>
                <a:schemeClr val="tx1"/>
              </a:buClr>
              <a:buFont typeface="Wingdings" panose="05000000000000000000" pitchFamily="2" charset="2"/>
              <a:buChar char="§"/>
            </a:pPr>
            <a:r>
              <a:rPr lang="en-GB" sz="1600" dirty="0">
                <a:solidFill>
                  <a:schemeClr val="accent5"/>
                </a:solidFill>
              </a:rPr>
              <a:t>In patients suffering from severe cardiac, hepatic or renal insufficiency, or ischaemic disease, treatment with testosterone may cause severe complications characterised by oedema with or without congestive cardiac failure. In such case, treatment must be stopped immediately. In addition, diuretic therapy may be required.</a:t>
            </a:r>
          </a:p>
          <a:p>
            <a:pPr marL="742950" lvl="1" indent="-285750">
              <a:buClr>
                <a:schemeClr val="tx1"/>
              </a:buClr>
              <a:buFont typeface="Wingdings" panose="05000000000000000000" pitchFamily="2" charset="2"/>
              <a:buChar char="§"/>
            </a:pPr>
            <a:endParaRPr lang="en-GB" sz="1600" dirty="0">
              <a:solidFill>
                <a:schemeClr val="accent5"/>
              </a:solidFill>
            </a:endParaRPr>
          </a:p>
          <a:p>
            <a:pPr marL="742950" lvl="1" indent="-285750">
              <a:buClr>
                <a:schemeClr val="tx1"/>
              </a:buClr>
              <a:buFont typeface="Wingdings" panose="05000000000000000000" pitchFamily="2" charset="2"/>
              <a:buChar char="§"/>
            </a:pPr>
            <a:r>
              <a:rPr lang="en-GB" sz="1600" dirty="0">
                <a:solidFill>
                  <a:schemeClr val="accent5"/>
                </a:solidFill>
              </a:rPr>
              <a:t>Testogel 16.2mg/g should be used with caution in patients with ischaemic heart disease.</a:t>
            </a:r>
          </a:p>
          <a:p>
            <a:pPr marL="742950" lvl="1" indent="-285750">
              <a:buClr>
                <a:schemeClr val="tx1"/>
              </a:buClr>
              <a:buFont typeface="Wingdings" panose="05000000000000000000" pitchFamily="2" charset="2"/>
              <a:buChar char="§"/>
            </a:pPr>
            <a:endParaRPr lang="en-GB" sz="1600" dirty="0">
              <a:solidFill>
                <a:schemeClr val="accent5"/>
              </a:solidFill>
            </a:endParaRPr>
          </a:p>
          <a:p>
            <a:pPr marL="742950" lvl="1" indent="-285750">
              <a:buClr>
                <a:schemeClr val="tx1"/>
              </a:buClr>
              <a:buFont typeface="Wingdings" panose="05000000000000000000" pitchFamily="2" charset="2"/>
              <a:buChar char="§"/>
            </a:pPr>
            <a:r>
              <a:rPr lang="en-GB" sz="1600" dirty="0">
                <a:solidFill>
                  <a:schemeClr val="accent5"/>
                </a:solidFill>
              </a:rPr>
              <a:t>Testosterone may cause a rise in blood pressure and Testogel 16.2mg/g should be used with caution in men with hypertension.</a:t>
            </a:r>
          </a:p>
          <a:p>
            <a:pPr marL="742950" lvl="1" indent="-285750">
              <a:buClr>
                <a:schemeClr val="tx1"/>
              </a:buClr>
              <a:buFont typeface="Wingdings" panose="05000000000000000000" pitchFamily="2" charset="2"/>
              <a:buChar char="§"/>
            </a:pPr>
            <a:endParaRPr lang="en-GB" sz="1600" dirty="0">
              <a:solidFill>
                <a:schemeClr val="accent5"/>
              </a:solidFill>
            </a:endParaRPr>
          </a:p>
          <a:p>
            <a:pPr marL="742950" lvl="1" indent="-285750">
              <a:buClr>
                <a:schemeClr val="tx1"/>
              </a:buClr>
              <a:buFont typeface="Wingdings" panose="05000000000000000000" pitchFamily="2" charset="2"/>
              <a:buChar char="§"/>
            </a:pPr>
            <a:r>
              <a:rPr lang="en-GB" sz="1600" dirty="0">
                <a:solidFill>
                  <a:schemeClr val="accent5"/>
                </a:solidFill>
              </a:rPr>
              <a:t>Testosterone should be used with caution in patients with thrombophilia or risk factors for venous thromboembolism (VTE), as there have been post-marketing reports of thrombotic events (e.g. deep-vein thrombosis, pulmonary embolism, ocular thrombosis) in these patients during testosterone therapy. </a:t>
            </a:r>
          </a:p>
          <a:p>
            <a:pPr marL="742950" lvl="1" indent="-285750">
              <a:buClr>
                <a:schemeClr val="tx1"/>
              </a:buClr>
              <a:buFont typeface="Wingdings" panose="05000000000000000000" pitchFamily="2" charset="2"/>
              <a:buChar char="§"/>
            </a:pPr>
            <a:endParaRPr lang="en-GB" sz="1600" dirty="0">
              <a:solidFill>
                <a:schemeClr val="accent5"/>
              </a:solidFill>
            </a:endParaRPr>
          </a:p>
          <a:p>
            <a:pPr marL="742950" lvl="1" indent="-285750">
              <a:buClr>
                <a:schemeClr val="tx1"/>
              </a:buClr>
              <a:buFont typeface="Wingdings" panose="05000000000000000000" pitchFamily="2" charset="2"/>
              <a:buChar char="§"/>
            </a:pPr>
            <a:r>
              <a:rPr lang="en-GB" sz="1600" dirty="0">
                <a:solidFill>
                  <a:schemeClr val="accent5"/>
                </a:solidFill>
              </a:rPr>
              <a:t>In </a:t>
            </a:r>
            <a:r>
              <a:rPr lang="en-GB" sz="1600" dirty="0" err="1">
                <a:solidFill>
                  <a:schemeClr val="accent5"/>
                </a:solidFill>
              </a:rPr>
              <a:t>thrombophilic</a:t>
            </a:r>
            <a:r>
              <a:rPr lang="en-GB" sz="1600" dirty="0">
                <a:solidFill>
                  <a:schemeClr val="accent5"/>
                </a:solidFill>
              </a:rPr>
              <a:t> patients, VTE cases have been reported even under anticoagulation treatment, therefore continuing testosterone treatment after first thrombotic event should be carefully evaluated. In case of treatment continuation, further measures should be taken to minimise the individual VTE risk.</a:t>
            </a:r>
          </a:p>
        </p:txBody>
      </p:sp>
      <p:sp>
        <p:nvSpPr>
          <p:cNvPr id="5" name="Rectangle 4">
            <a:extLst>
              <a:ext uri="{FF2B5EF4-FFF2-40B4-BE49-F238E27FC236}">
                <a16:creationId xmlns:a16="http://schemas.microsoft.com/office/drawing/2014/main" id="{2A2299F9-CBF6-4B59-A9C2-6E169E39C53C}"/>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t>Testogel 16.2mg/g gel</a:t>
            </a:r>
          </a:p>
        </p:txBody>
      </p:sp>
      <p:sp>
        <p:nvSpPr>
          <p:cNvPr id="6" name="TextBox 5">
            <a:extLst>
              <a:ext uri="{FF2B5EF4-FFF2-40B4-BE49-F238E27FC236}">
                <a16:creationId xmlns:a16="http://schemas.microsoft.com/office/drawing/2014/main" id="{4B185F96-F9F4-4DE9-8B04-031683FD572C}"/>
              </a:ext>
            </a:extLst>
          </p:cNvPr>
          <p:cNvSpPr txBox="1"/>
          <p:nvPr/>
        </p:nvSpPr>
        <p:spPr>
          <a:xfrm>
            <a:off x="3048699" y="5880575"/>
            <a:ext cx="6094602" cy="369332"/>
          </a:xfrm>
          <a:prstGeom prst="rect">
            <a:avLst/>
          </a:prstGeom>
          <a:noFill/>
        </p:spPr>
        <p:txBody>
          <a:bodyPr wrap="square">
            <a:spAutoFit/>
          </a:bodyPr>
          <a:lstStyle/>
          <a:p>
            <a:r>
              <a:rPr lang="en-GB" dirty="0">
                <a:hlinkClick r:id="rId3"/>
              </a:rPr>
              <a:t>https://www.medicines.org.uk/emc/product/8919/smpc</a:t>
            </a:r>
            <a:r>
              <a:rPr lang="en-GB" dirty="0"/>
              <a:t> </a:t>
            </a:r>
          </a:p>
        </p:txBody>
      </p:sp>
    </p:spTree>
    <p:extLst>
      <p:ext uri="{BB962C8B-B14F-4D97-AF65-F5344CB8AC3E}">
        <p14:creationId xmlns:p14="http://schemas.microsoft.com/office/powerpoint/2010/main" val="1361825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80C656-0571-4109-8BD1-F9C2D51A8B42}"/>
              </a:ext>
            </a:extLst>
          </p:cNvPr>
          <p:cNvSpPr txBox="1"/>
          <p:nvPr/>
        </p:nvSpPr>
        <p:spPr>
          <a:xfrm>
            <a:off x="461394" y="1098768"/>
            <a:ext cx="10652454" cy="3754874"/>
          </a:xfrm>
          <a:prstGeom prst="rect">
            <a:avLst/>
          </a:prstGeom>
          <a:noFill/>
        </p:spPr>
        <p:txBody>
          <a:bodyPr wrap="square" rtlCol="0">
            <a:spAutoFit/>
          </a:bodyPr>
          <a:lstStyle/>
          <a:p>
            <a:r>
              <a:rPr lang="en-GB" sz="2000" b="1" dirty="0">
                <a:solidFill>
                  <a:schemeClr val="accent5"/>
                </a:solidFill>
              </a:rPr>
              <a:t>Special Warnings &amp; Precautions:</a:t>
            </a:r>
          </a:p>
          <a:p>
            <a:r>
              <a:rPr lang="en-GB" sz="2000" b="1" dirty="0">
                <a:solidFill>
                  <a:schemeClr val="accent5"/>
                </a:solidFill>
              </a:rPr>
              <a:t> </a:t>
            </a:r>
          </a:p>
          <a:p>
            <a:pPr marL="742950" lvl="1" indent="-285750">
              <a:buClr>
                <a:schemeClr val="tx1"/>
              </a:buClr>
              <a:buFont typeface="Wingdings" panose="05000000000000000000" pitchFamily="2" charset="2"/>
              <a:buChar char="§"/>
            </a:pPr>
            <a:r>
              <a:rPr lang="en-GB" dirty="0">
                <a:solidFill>
                  <a:schemeClr val="accent5"/>
                </a:solidFill>
              </a:rPr>
              <a:t>There is limited experience on the safety and efficacy of the use of Testogel 16.2mg/g in patients over       65 years of age. </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Currently, there is no consensus about age specific testosterone reference levels. However, it should be taken into account that physiologically testosterone blood levels are decreasing with age.</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Testogel 16.2mg/g should be used with caution in patients with epilepsy and migraine as these conditions may be aggravated.</a:t>
            </a:r>
          </a:p>
          <a:p>
            <a:pPr marL="742950" lvl="1" indent="-285750">
              <a:buClr>
                <a:schemeClr val="tx1"/>
              </a:buClr>
              <a:buFont typeface="Wingdings" panose="05000000000000000000" pitchFamily="2" charset="2"/>
              <a:buChar char="§"/>
            </a:pPr>
            <a:endParaRPr lang="en-GB" dirty="0">
              <a:solidFill>
                <a:schemeClr val="accent5"/>
              </a:solidFill>
            </a:endParaRPr>
          </a:p>
          <a:p>
            <a:pPr marL="742950" lvl="1" indent="-285750">
              <a:buClr>
                <a:schemeClr val="tx1"/>
              </a:buClr>
              <a:buFont typeface="Wingdings" panose="05000000000000000000" pitchFamily="2" charset="2"/>
              <a:buChar char="§"/>
            </a:pPr>
            <a:r>
              <a:rPr lang="en-GB" dirty="0">
                <a:solidFill>
                  <a:schemeClr val="accent5"/>
                </a:solidFill>
              </a:rPr>
              <a:t>Improved insulin sensitivity may be observed in patients treated with androgens and may require lowering antidiabetics' dosage.</a:t>
            </a:r>
          </a:p>
        </p:txBody>
      </p:sp>
      <p:sp>
        <p:nvSpPr>
          <p:cNvPr id="5" name="Rectangle 4">
            <a:extLst>
              <a:ext uri="{FF2B5EF4-FFF2-40B4-BE49-F238E27FC236}">
                <a16:creationId xmlns:a16="http://schemas.microsoft.com/office/drawing/2014/main" id="{8D6AB134-555D-4B04-86E2-F5E2C8831C57}"/>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t>Testogel 16.2mg/g gel</a:t>
            </a:r>
          </a:p>
        </p:txBody>
      </p:sp>
      <p:sp>
        <p:nvSpPr>
          <p:cNvPr id="6" name="TextBox 5">
            <a:extLst>
              <a:ext uri="{FF2B5EF4-FFF2-40B4-BE49-F238E27FC236}">
                <a16:creationId xmlns:a16="http://schemas.microsoft.com/office/drawing/2014/main" id="{58D91FB6-DFCC-4A4E-BD6C-E768B4D5E0D3}"/>
              </a:ext>
            </a:extLst>
          </p:cNvPr>
          <p:cNvSpPr txBox="1"/>
          <p:nvPr/>
        </p:nvSpPr>
        <p:spPr>
          <a:xfrm>
            <a:off x="3048699" y="5880575"/>
            <a:ext cx="6094602" cy="369332"/>
          </a:xfrm>
          <a:prstGeom prst="rect">
            <a:avLst/>
          </a:prstGeom>
          <a:noFill/>
        </p:spPr>
        <p:txBody>
          <a:bodyPr wrap="square">
            <a:spAutoFit/>
          </a:bodyPr>
          <a:lstStyle/>
          <a:p>
            <a:r>
              <a:rPr lang="en-GB" dirty="0">
                <a:hlinkClick r:id="rId3"/>
              </a:rPr>
              <a:t>https://www.medicines.org.uk/emc/product/8919/smpc</a:t>
            </a:r>
            <a:r>
              <a:rPr lang="en-GB" dirty="0"/>
              <a:t> </a:t>
            </a:r>
          </a:p>
        </p:txBody>
      </p:sp>
    </p:spTree>
    <p:extLst>
      <p:ext uri="{BB962C8B-B14F-4D97-AF65-F5344CB8AC3E}">
        <p14:creationId xmlns:p14="http://schemas.microsoft.com/office/powerpoint/2010/main" val="18670363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80C656-0571-4109-8BD1-F9C2D51A8B42}"/>
              </a:ext>
            </a:extLst>
          </p:cNvPr>
          <p:cNvSpPr txBox="1"/>
          <p:nvPr/>
        </p:nvSpPr>
        <p:spPr>
          <a:xfrm>
            <a:off x="461394" y="1098768"/>
            <a:ext cx="10652454"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Special Warnings &amp; Precautions: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 </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Certain clinical signs: irritability, nervousness, weight gain, prolonged or frequent erections may indicate excessive androgen exposure requiring dosage adjustment.</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With large doses of exogenous androgens, spermatogenesis may be suppressed through feedback inhibition of pituitary follicle-stimulating hormone (FSH) which could possibly lead to adverse effects on semen parameters including sperm count.</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Gynecomastia occasionally develops and occasionally persists in patients being treated with androgens for hypogonadism.</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The attention of athletes should be drawn to the fact that this proprietary medicinal product contains an active substance (testosterone) that may produce a positive result in doping control tests</a:t>
            </a:r>
          </a:p>
        </p:txBody>
      </p:sp>
      <p:sp>
        <p:nvSpPr>
          <p:cNvPr id="5" name="Rectangle 4">
            <a:extLst>
              <a:ext uri="{FF2B5EF4-FFF2-40B4-BE49-F238E27FC236}">
                <a16:creationId xmlns:a16="http://schemas.microsoft.com/office/drawing/2014/main" id="{8D6AB134-555D-4B04-86E2-F5E2C8831C57}"/>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3200" b="1" i="0" u="none" strike="noStrike" kern="1200" cap="none" spc="0" normalizeH="0" baseline="0" noProof="0" dirty="0">
                <a:ln>
                  <a:noFill/>
                </a:ln>
                <a:solidFill>
                  <a:srgbClr val="006EAB"/>
                </a:solidFill>
                <a:effectLst/>
                <a:uLnTx/>
                <a:uFillTx/>
                <a:latin typeface="Poppins Medium"/>
                <a:ea typeface="+mj-ea"/>
                <a:cs typeface="+mj-cs"/>
              </a:rPr>
              <a:t>Testogel 16.2mg/g gel</a:t>
            </a:r>
          </a:p>
        </p:txBody>
      </p:sp>
      <p:sp>
        <p:nvSpPr>
          <p:cNvPr id="6" name="TextBox 5">
            <a:extLst>
              <a:ext uri="{FF2B5EF4-FFF2-40B4-BE49-F238E27FC236}">
                <a16:creationId xmlns:a16="http://schemas.microsoft.com/office/drawing/2014/main" id="{58D91FB6-DFCC-4A4E-BD6C-E768B4D5E0D3}"/>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2676761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5" name="TextBox 4">
            <a:extLst>
              <a:ext uri="{FF2B5EF4-FFF2-40B4-BE49-F238E27FC236}">
                <a16:creationId xmlns:a16="http://schemas.microsoft.com/office/drawing/2014/main" id="{796105D7-73B9-4B92-B677-9ABA6803B075}"/>
              </a:ext>
            </a:extLst>
          </p:cNvPr>
          <p:cNvSpPr txBox="1"/>
          <p:nvPr/>
        </p:nvSpPr>
        <p:spPr>
          <a:xfrm>
            <a:off x="451426" y="1219170"/>
            <a:ext cx="10730923"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Special Warnings &amp; Precautions – Transfer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r>
              <a:rPr kumimoji="0" lang="en-GB" sz="1600" i="0" u="none" strike="noStrike" kern="1200" cap="none" spc="0" normalizeH="0" baseline="0" noProof="0" dirty="0">
                <a:ln>
                  <a:noFill/>
                </a:ln>
                <a:solidFill>
                  <a:srgbClr val="000000"/>
                </a:solidFill>
                <a:effectLst/>
                <a:uLnTx/>
                <a:uFillTx/>
                <a:latin typeface="Poppins Light"/>
                <a:ea typeface="+mn-ea"/>
                <a:cs typeface="+mn-cs"/>
              </a:rPr>
              <a:t>If no precautions are taken, testosterone gel can be transferred to other persons by close skin to skin contact at any time after dosing, resulting in increased testosterone serum levels and possibly adverse effects in the event of repeated contact.</a:t>
            </a:r>
          </a:p>
          <a:p>
            <a:pPr marL="285750" marR="0" lvl="0" indent="-285750" algn="l" defTabSz="9144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r>
              <a:rPr kumimoji="0" lang="en-GB" sz="1600" i="0" u="none" strike="noStrike" kern="1200" cap="none" spc="0" normalizeH="0" baseline="0" noProof="0" dirty="0">
                <a:ln>
                  <a:noFill/>
                </a:ln>
                <a:solidFill>
                  <a:srgbClr val="000000"/>
                </a:solidFill>
                <a:effectLst/>
                <a:uLnTx/>
                <a:uFillTx/>
                <a:latin typeface="Poppins Light"/>
                <a:ea typeface="+mn-ea"/>
                <a:cs typeface="+mn-cs"/>
              </a:rPr>
              <a:t>The physician should inform the patient carefully about the risk of testosterone transfer and about safety instructions. Testogel 16.2mg/g should not be prescribed in patients with a major risk of non-compliance with safety instructions.</a:t>
            </a:r>
          </a:p>
          <a:p>
            <a:pPr marL="285750" marR="0" lvl="0" indent="-285750" algn="l" defTabSz="9144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
                <a:schemeClr val="tx1"/>
              </a:buClr>
              <a:buSzTx/>
              <a:buFont typeface="Calibri" panose="020F0502020204030204" pitchFamily="34" charset="0"/>
              <a:buChar char="‐"/>
              <a:tabLst/>
              <a:defRPr/>
            </a:pPr>
            <a:r>
              <a:rPr kumimoji="0" lang="en-GB" sz="1600" i="0" u="none" strike="noStrike" kern="1200" cap="none" spc="0" normalizeH="0" baseline="0" noProof="0" dirty="0">
                <a:ln>
                  <a:noFill/>
                </a:ln>
                <a:solidFill>
                  <a:srgbClr val="000000"/>
                </a:solidFill>
                <a:effectLst/>
                <a:uLnTx/>
                <a:uFillTx/>
                <a:latin typeface="Poppins Light"/>
                <a:ea typeface="+mn-ea"/>
                <a:cs typeface="+mn-cs"/>
              </a:rPr>
              <a:t>The potential risk of transfer is substantially reduced by wearing clothes covering the application area. The majority of residual testosterone is removed from the skin surface by washing with soap and water prior to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1301137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5" name="TextBox 4">
            <a:extLst>
              <a:ext uri="{FF2B5EF4-FFF2-40B4-BE49-F238E27FC236}">
                <a16:creationId xmlns:a16="http://schemas.microsoft.com/office/drawing/2014/main" id="{690A412A-5F2C-46CC-A0A8-8293E079D0C9}"/>
              </a:ext>
            </a:extLst>
          </p:cNvPr>
          <p:cNvSpPr txBox="1"/>
          <p:nvPr/>
        </p:nvSpPr>
        <p:spPr>
          <a:xfrm>
            <a:off x="451426" y="1168940"/>
            <a:ext cx="10773043" cy="3693319"/>
          </a:xfrm>
          <a:prstGeom prst="rect">
            <a:avLst/>
          </a:prstGeom>
          <a:noFill/>
        </p:spPr>
        <p:txBody>
          <a:bodyPr wrap="square">
            <a:spAutoFit/>
          </a:bodyPr>
          <a:lstStyle/>
          <a:p>
            <a:pPr>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Special Warnings &amp; Precautions – Transfer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latin typeface="Poppins 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0000"/>
                </a:solidFill>
                <a:latin typeface="Poppins Light"/>
              </a:rPr>
              <a:t>Recommended Precautions – Patient:</a:t>
            </a:r>
            <a:endParaRPr kumimoji="0" lang="en-GB" sz="1800" b="1"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chemeClr val="tx1"/>
              </a:buClr>
              <a:buFont typeface="Calibri" panose="020F0502020204030204" pitchFamily="34" charset="0"/>
              <a:buChar char="‐"/>
              <a:defRPr/>
            </a:pPr>
            <a:r>
              <a:rPr kumimoji="0" lang="en-GB" i="0" u="none" strike="noStrike" kern="1200" cap="none" spc="0" normalizeH="0" baseline="0" noProof="0" dirty="0">
                <a:ln>
                  <a:noFill/>
                </a:ln>
                <a:solidFill>
                  <a:srgbClr val="000000"/>
                </a:solidFill>
                <a:effectLst/>
                <a:uLnTx/>
                <a:uFillTx/>
                <a:latin typeface="Poppins Light"/>
                <a:ea typeface="+mn-ea"/>
                <a:cs typeface="+mn-cs"/>
              </a:rPr>
              <a:t>Wash hands with soap and water after applying the gel</a:t>
            </a:r>
          </a:p>
          <a:p>
            <a:pPr marL="742950" lvl="1" indent="-285750">
              <a:buClr>
                <a:schemeClr val="tx1"/>
              </a:buClr>
              <a:buFont typeface="Calibri" panose="020F0502020204030204" pitchFamily="34" charset="0"/>
              <a:buChar char="‐"/>
              <a:defRPr/>
            </a:pPr>
            <a:r>
              <a:rPr lang="en-GB" dirty="0">
                <a:solidFill>
                  <a:srgbClr val="000000"/>
                </a:solidFill>
                <a:latin typeface="Poppins Light"/>
              </a:rPr>
              <a:t>Co</a:t>
            </a:r>
            <a:r>
              <a:rPr kumimoji="0" lang="en-GB" i="0" u="none" strike="noStrike" kern="1200" cap="none" spc="0" normalizeH="0" baseline="0" noProof="0" dirty="0" err="1">
                <a:ln>
                  <a:noFill/>
                </a:ln>
                <a:solidFill>
                  <a:srgbClr val="000000"/>
                </a:solidFill>
                <a:effectLst/>
                <a:uLnTx/>
                <a:uFillTx/>
                <a:latin typeface="Poppins Light"/>
                <a:ea typeface="+mn-ea"/>
                <a:cs typeface="+mn-cs"/>
              </a:rPr>
              <a:t>ver</a:t>
            </a:r>
            <a:r>
              <a:rPr kumimoji="0" lang="en-GB" i="0" u="none" strike="noStrike" kern="1200" cap="none" spc="0" normalizeH="0" baseline="0" noProof="0" dirty="0">
                <a:ln>
                  <a:noFill/>
                </a:ln>
                <a:solidFill>
                  <a:srgbClr val="000000"/>
                </a:solidFill>
                <a:effectLst/>
                <a:uLnTx/>
                <a:uFillTx/>
                <a:latin typeface="Poppins Light"/>
                <a:ea typeface="+mn-ea"/>
                <a:cs typeface="+mn-cs"/>
              </a:rPr>
              <a:t> the application area with clothing  once the gel has dried</a:t>
            </a:r>
          </a:p>
          <a:p>
            <a:pPr marL="742950" lvl="1" indent="-285750">
              <a:buClr>
                <a:schemeClr val="tx1"/>
              </a:buClr>
              <a:buFont typeface="Calibri" panose="020F0502020204030204" pitchFamily="34" charset="0"/>
              <a:buChar char="‐"/>
              <a:defRPr/>
            </a:pPr>
            <a:r>
              <a:rPr lang="en-GB" dirty="0" err="1">
                <a:solidFill>
                  <a:srgbClr val="000000"/>
                </a:solidFill>
                <a:latin typeface="Poppins Light"/>
              </a:rPr>
              <a:t>Sh</a:t>
            </a:r>
            <a:r>
              <a:rPr kumimoji="0" lang="en-GB" i="0" u="none" strike="noStrike" kern="1200" cap="none" spc="0" normalizeH="0" baseline="0" noProof="0" dirty="0" err="1">
                <a:ln>
                  <a:noFill/>
                </a:ln>
                <a:solidFill>
                  <a:srgbClr val="000000"/>
                </a:solidFill>
                <a:effectLst/>
                <a:uLnTx/>
                <a:uFillTx/>
                <a:latin typeface="Poppins Light"/>
                <a:ea typeface="+mn-ea"/>
                <a:cs typeface="+mn-cs"/>
              </a:rPr>
              <a:t>ower</a:t>
            </a:r>
            <a:r>
              <a:rPr kumimoji="0" lang="en-GB" i="0" u="none" strike="noStrike" kern="1200" cap="none" spc="0" normalizeH="0" baseline="0" noProof="0" dirty="0">
                <a:ln>
                  <a:noFill/>
                </a:ln>
                <a:solidFill>
                  <a:srgbClr val="000000"/>
                </a:solidFill>
                <a:effectLst/>
                <a:uLnTx/>
                <a:uFillTx/>
                <a:latin typeface="Poppins Light"/>
                <a:ea typeface="+mn-ea"/>
                <a:cs typeface="+mn-cs"/>
              </a:rPr>
              <a:t> and wash the application site(s) thoroughly with soap and water to remove any testosterone residue before any situation in which close contact is foreseen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Recommended Precautions – People not taking Testogel 16.2mg/g:</a:t>
            </a:r>
          </a:p>
          <a:p>
            <a:pPr marL="742950" lvl="1" indent="-285750">
              <a:buClr>
                <a:schemeClr val="tx1"/>
              </a:buClr>
              <a:buFont typeface="Calibri" panose="020F0502020204030204" pitchFamily="34" charset="0"/>
              <a:buChar char="‐"/>
              <a:defRPr/>
            </a:pPr>
            <a:r>
              <a:rPr kumimoji="0" lang="en-GB" i="0" u="none" strike="noStrike" kern="1200" cap="none" spc="0" normalizeH="0" baseline="0" noProof="0" dirty="0">
                <a:ln>
                  <a:noFill/>
                </a:ln>
                <a:solidFill>
                  <a:srgbClr val="000000"/>
                </a:solidFill>
                <a:effectLst/>
                <a:uLnTx/>
                <a:uFillTx/>
                <a:latin typeface="Poppins Light"/>
                <a:ea typeface="+mn-ea"/>
                <a:cs typeface="+mn-cs"/>
              </a:rPr>
              <a:t>In the event of contact with an application area that has not been washed or is not covered with clothing, wash the area of skin onto which testosterone may have been transferred as soon as possible using soap and water</a:t>
            </a:r>
          </a:p>
          <a:p>
            <a:pPr marL="742950" lvl="1" indent="-285750">
              <a:buClr>
                <a:schemeClr val="tx1"/>
              </a:buClr>
              <a:buFont typeface="Calibri" panose="020F0502020204030204" pitchFamily="34" charset="0"/>
              <a:buChar char="‐"/>
              <a:defRPr/>
            </a:pPr>
            <a:r>
              <a:rPr kumimoji="0" lang="en-GB" i="0" u="none" strike="noStrike" kern="1200" cap="none" spc="0" normalizeH="0" baseline="0" noProof="0" dirty="0">
                <a:ln>
                  <a:noFill/>
                </a:ln>
                <a:solidFill>
                  <a:srgbClr val="000000"/>
                </a:solidFill>
                <a:effectLst/>
                <a:uLnTx/>
                <a:uFillTx/>
                <a:latin typeface="Poppins Light"/>
                <a:ea typeface="+mn-ea"/>
                <a:cs typeface="+mn-cs"/>
              </a:rPr>
              <a:t>Report the development of signs of excessive androgen exposure such as acne or hair modification</a:t>
            </a:r>
          </a:p>
        </p:txBody>
      </p:sp>
    </p:spTree>
    <p:extLst>
      <p:ext uri="{BB962C8B-B14F-4D97-AF65-F5344CB8AC3E}">
        <p14:creationId xmlns:p14="http://schemas.microsoft.com/office/powerpoint/2010/main" val="3548420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19B12-7059-427E-830C-61F6B02EBFDE}"/>
              </a:ext>
            </a:extLst>
          </p:cNvPr>
          <p:cNvSpPr>
            <a:spLocks noGrp="1"/>
          </p:cNvSpPr>
          <p:nvPr>
            <p:ph idx="1"/>
          </p:nvPr>
        </p:nvSpPr>
        <p:spPr>
          <a:xfrm>
            <a:off x="354953" y="1639447"/>
            <a:ext cx="10617529" cy="3141025"/>
          </a:xfrm>
        </p:spPr>
        <p:txBody>
          <a:bodyPr/>
          <a:lstStyle/>
          <a:p>
            <a:r>
              <a:rPr lang="en-GB" b="1" dirty="0">
                <a:solidFill>
                  <a:schemeClr val="accent5"/>
                </a:solidFill>
              </a:rPr>
              <a:t>Therapeutic indications</a:t>
            </a:r>
          </a:p>
          <a:p>
            <a:pPr lvl="1">
              <a:buFont typeface="Calibri" panose="020F0502020204030204" pitchFamily="34" charset="0"/>
              <a:buChar char="‐"/>
            </a:pPr>
            <a:r>
              <a:rPr lang="en-GB" dirty="0">
                <a:solidFill>
                  <a:schemeClr val="accent5"/>
                </a:solidFill>
              </a:rPr>
              <a:t>Testosterone replacement therapy for male hypogonadism when testosterone deficiency has been confirmed by clinical features and biochemical tests</a:t>
            </a:r>
          </a:p>
        </p:txBody>
      </p:sp>
      <p:sp>
        <p:nvSpPr>
          <p:cNvPr id="4" name="Rectangle 4">
            <a:extLst>
              <a:ext uri="{FF2B5EF4-FFF2-40B4-BE49-F238E27FC236}">
                <a16:creationId xmlns:a16="http://schemas.microsoft.com/office/drawing/2014/main" id="{ECFA4A7B-D13D-4664-8FCD-10670022AD44}"/>
              </a:ext>
            </a:extLst>
          </p:cNvPr>
          <p:cNvSpPr>
            <a:spLocks noGrp="1" noChangeArrowheads="1"/>
          </p:cNvSpPr>
          <p:nvPr>
            <p:ph type="title"/>
          </p:nvPr>
        </p:nvSpPr>
        <p:spPr>
          <a:xfrm>
            <a:off x="354953" y="223402"/>
            <a:ext cx="10652454" cy="766309"/>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t>TESTOGEL 50 mg, transdermal gel in sachet</a:t>
            </a:r>
          </a:p>
        </p:txBody>
      </p:sp>
      <p:sp>
        <p:nvSpPr>
          <p:cNvPr id="5" name="TextBox 4">
            <a:extLst>
              <a:ext uri="{FF2B5EF4-FFF2-40B4-BE49-F238E27FC236}">
                <a16:creationId xmlns:a16="http://schemas.microsoft.com/office/drawing/2014/main" id="{E6E74E85-BB48-442A-8956-9B4A3E797A34}"/>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894934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5" name="TextBox 4">
            <a:extLst>
              <a:ext uri="{FF2B5EF4-FFF2-40B4-BE49-F238E27FC236}">
                <a16:creationId xmlns:a16="http://schemas.microsoft.com/office/drawing/2014/main" id="{301D8404-CCFC-4E32-94C7-BDB5D87B88E5}"/>
              </a:ext>
            </a:extLst>
          </p:cNvPr>
          <p:cNvSpPr txBox="1"/>
          <p:nvPr/>
        </p:nvSpPr>
        <p:spPr>
          <a:xfrm>
            <a:off x="451427" y="1104405"/>
            <a:ext cx="10652454" cy="43088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Special Warnings &amp; Precautions – Transfer Risk:</a:t>
            </a:r>
          </a:p>
          <a:p>
            <a:pPr marL="742950" lvl="1" indent="-285750">
              <a:buClr>
                <a:schemeClr val="tx1"/>
              </a:buClr>
              <a:buFont typeface="Calibri" panose="020F0502020204030204" pitchFamily="34" charset="0"/>
              <a:buChar char="‐"/>
            </a:pPr>
            <a:endParaRPr lang="en-GB" sz="1600" dirty="0">
              <a:solidFill>
                <a:schemeClr val="accent5"/>
              </a:solidFill>
            </a:endParaRPr>
          </a:p>
          <a:p>
            <a:pPr marL="742950" lvl="1" indent="-285750">
              <a:buClr>
                <a:schemeClr val="tx1"/>
              </a:buClr>
              <a:buFont typeface="Calibri" panose="020F0502020204030204" pitchFamily="34" charset="0"/>
              <a:buChar char="‐"/>
            </a:pPr>
            <a:r>
              <a:rPr lang="en-GB" sz="1600" dirty="0">
                <a:solidFill>
                  <a:schemeClr val="accent5"/>
                </a:solidFill>
              </a:rPr>
              <a:t>It seems preferable for patients to observe at least 2 hours between gel application and bathing or showering. Occasional baths or showers taken between 2 and 6 hours after application of the gel should not significantly influence the treatment outcome.</a:t>
            </a:r>
          </a:p>
          <a:p>
            <a:pPr marL="742950" lvl="1" indent="-285750">
              <a:buClr>
                <a:schemeClr val="tx1"/>
              </a:buClr>
              <a:buFont typeface="Calibri" panose="020F0502020204030204" pitchFamily="34" charset="0"/>
              <a:buChar char="‐"/>
            </a:pPr>
            <a:endParaRPr lang="en-GB" sz="1600" dirty="0">
              <a:solidFill>
                <a:schemeClr val="accent5"/>
              </a:solidFill>
            </a:endParaRPr>
          </a:p>
          <a:p>
            <a:pPr marL="742950" lvl="1" indent="-285750">
              <a:buClr>
                <a:schemeClr val="tx1"/>
              </a:buClr>
              <a:buFont typeface="Calibri" panose="020F0502020204030204" pitchFamily="34" charset="0"/>
              <a:buChar char="‐"/>
            </a:pPr>
            <a:r>
              <a:rPr lang="en-GB" sz="1600" dirty="0">
                <a:solidFill>
                  <a:schemeClr val="accent5"/>
                </a:solidFill>
              </a:rPr>
              <a:t>Furthermore, it is recommended to wear clothing covering the application site during contact periods with children, in order to avoid the risk of contamination of children's skin.</a:t>
            </a:r>
          </a:p>
          <a:p>
            <a:pPr marL="742950" lvl="1" indent="-285750">
              <a:buClr>
                <a:schemeClr val="tx1"/>
              </a:buClr>
              <a:buFont typeface="Calibri" panose="020F0502020204030204" pitchFamily="34" charset="0"/>
              <a:buChar char="‐"/>
            </a:pPr>
            <a:endParaRPr lang="en-GB" sz="1600" dirty="0">
              <a:solidFill>
                <a:schemeClr val="accent5"/>
              </a:solidFill>
            </a:endParaRPr>
          </a:p>
          <a:p>
            <a:pPr marL="742950" lvl="1" indent="-285750">
              <a:buClr>
                <a:schemeClr val="tx1"/>
              </a:buClr>
              <a:buFont typeface="Calibri" panose="020F0502020204030204" pitchFamily="34" charset="0"/>
              <a:buChar char="‐"/>
            </a:pPr>
            <a:r>
              <a:rPr lang="en-GB" sz="1600" dirty="0">
                <a:solidFill>
                  <a:schemeClr val="accent5"/>
                </a:solidFill>
              </a:rPr>
              <a:t>Pregnant women must avoid any contact with Testogel 16.2mg/g application sites. In case of pregnancy of a partner, the patient must pay extra attention to the precautions for use described above.</a:t>
            </a:r>
          </a:p>
          <a:p>
            <a:pPr marL="742950" lvl="1" indent="-285750">
              <a:buClr>
                <a:schemeClr val="tx1"/>
              </a:buClr>
              <a:buFont typeface="Calibri" panose="020F0502020204030204" pitchFamily="34" charset="0"/>
              <a:buChar char="‐"/>
            </a:pPr>
            <a:endParaRPr lang="en-GB" sz="1600" dirty="0">
              <a:solidFill>
                <a:schemeClr val="accent5"/>
              </a:solidFill>
            </a:endParaRPr>
          </a:p>
          <a:p>
            <a:pPr marL="742950" lvl="1" indent="-285750">
              <a:buClr>
                <a:schemeClr val="tx1"/>
              </a:buClr>
              <a:buFont typeface="Calibri" panose="020F0502020204030204" pitchFamily="34" charset="0"/>
              <a:buChar char="‐"/>
            </a:pPr>
            <a:r>
              <a:rPr lang="en-GB" sz="1600" dirty="0">
                <a:solidFill>
                  <a:schemeClr val="accent5"/>
                </a:solidFill>
              </a:rPr>
              <a:t>This medicine contains 0.9g alcohol in each dose of 1.25 g gel.</a:t>
            </a:r>
          </a:p>
          <a:p>
            <a:pPr marL="742950" lvl="1" indent="-285750">
              <a:buClr>
                <a:schemeClr val="tx1"/>
              </a:buClr>
              <a:buFont typeface="Calibri" panose="020F0502020204030204" pitchFamily="34" charset="0"/>
              <a:buChar char="‐"/>
            </a:pPr>
            <a:endParaRPr lang="en-GB" sz="1600" dirty="0">
              <a:solidFill>
                <a:schemeClr val="accent5"/>
              </a:solidFill>
            </a:endParaRPr>
          </a:p>
          <a:p>
            <a:pPr marL="742950" lvl="1" indent="-285750">
              <a:buClr>
                <a:schemeClr val="tx1"/>
              </a:buClr>
              <a:buFont typeface="Calibri" panose="020F0502020204030204" pitchFamily="34" charset="0"/>
              <a:buChar char="‐"/>
            </a:pPr>
            <a:r>
              <a:rPr lang="en-GB" sz="1600" dirty="0">
                <a:solidFill>
                  <a:schemeClr val="accent5"/>
                </a:solidFill>
              </a:rPr>
              <a:t>It may cause burning sensation on damaged skin.</a:t>
            </a:r>
          </a:p>
          <a:p>
            <a:pPr marL="742950" lvl="1" indent="-285750">
              <a:buClr>
                <a:schemeClr val="tx1"/>
              </a:buClr>
              <a:buFont typeface="Calibri" panose="020F0502020204030204" pitchFamily="34" charset="0"/>
              <a:buChar char="‐"/>
            </a:pPr>
            <a:endParaRPr lang="en-GB" sz="1600" dirty="0">
              <a:solidFill>
                <a:schemeClr val="accent5"/>
              </a:solidFill>
            </a:endParaRPr>
          </a:p>
          <a:p>
            <a:pPr marL="742950" lvl="1" indent="-285750">
              <a:buClr>
                <a:schemeClr val="tx1"/>
              </a:buClr>
              <a:buFont typeface="Calibri" panose="020F0502020204030204" pitchFamily="34" charset="0"/>
              <a:buChar char="‐"/>
            </a:pPr>
            <a:r>
              <a:rPr lang="en-GB" sz="1600" dirty="0">
                <a:solidFill>
                  <a:schemeClr val="accent5"/>
                </a:solidFill>
              </a:rPr>
              <a:t>This product is flammable until dry.</a:t>
            </a:r>
          </a:p>
        </p:txBody>
      </p:sp>
    </p:spTree>
    <p:extLst>
      <p:ext uri="{BB962C8B-B14F-4D97-AF65-F5344CB8AC3E}">
        <p14:creationId xmlns:p14="http://schemas.microsoft.com/office/powerpoint/2010/main" val="528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331-862E-4C89-B8A6-4F38BD4AE36D}"/>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4" name="TextBox 3">
            <a:extLst>
              <a:ext uri="{FF2B5EF4-FFF2-40B4-BE49-F238E27FC236}">
                <a16:creationId xmlns:a16="http://schemas.microsoft.com/office/drawing/2014/main" id="{D2903DEE-BC67-4C0A-986B-3F4F26744677}"/>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5" name="TextBox 4">
            <a:extLst>
              <a:ext uri="{FF2B5EF4-FFF2-40B4-BE49-F238E27FC236}">
                <a16:creationId xmlns:a16="http://schemas.microsoft.com/office/drawing/2014/main" id="{BAA126CC-0F72-48B8-8CA7-384655923977}"/>
              </a:ext>
            </a:extLst>
          </p:cNvPr>
          <p:cNvSpPr txBox="1"/>
          <p:nvPr/>
        </p:nvSpPr>
        <p:spPr>
          <a:xfrm>
            <a:off x="354953" y="1042657"/>
            <a:ext cx="10880522"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Drug Interactions: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a:p>
            <a:pPr marL="285750" indent="-285750">
              <a:buClr>
                <a:srgbClr val="006EAB"/>
              </a:buClr>
              <a:buFont typeface="Wingdings" panose="05000000000000000000" pitchFamily="2" charset="2"/>
              <a:buChar char="§"/>
            </a:pPr>
            <a:r>
              <a:rPr kumimoji="0" lang="en-GB" b="1" i="0" u="none" strike="noStrike" kern="1200" cap="none" spc="0" normalizeH="0" baseline="0" noProof="0" dirty="0">
                <a:ln>
                  <a:noFill/>
                </a:ln>
                <a:solidFill>
                  <a:srgbClr val="000000"/>
                </a:solidFill>
                <a:effectLst/>
                <a:uLnTx/>
                <a:uFillTx/>
                <a:latin typeface="Poppins Light"/>
                <a:ea typeface="+mn-ea"/>
                <a:cs typeface="+mn-cs"/>
              </a:rPr>
              <a:t>Oral anticoagulants</a:t>
            </a:r>
          </a:p>
          <a:p>
            <a:pPr marL="285750" indent="-285750">
              <a:buClr>
                <a:srgbClr val="006EAB"/>
              </a:buClr>
              <a:buFont typeface="Wingdings" panose="05000000000000000000" pitchFamily="2" charset="2"/>
              <a:buChar char="§"/>
            </a:pPr>
            <a:endParaRPr kumimoji="0" lang="en-GB" sz="8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Due to changes in anticoagulant activity increased monitoring of the prothrombin time and international normalized ratio (INR) are recommended. </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lang="en-GB" sz="1600" dirty="0">
              <a:solidFill>
                <a:srgbClr val="000000"/>
              </a:solidFill>
              <a:latin typeface="Poppins Light"/>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Patients receiving oral anticoagulants require close monitoring especially when androgens are started or stopped.</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285750" indent="-285750">
              <a:buClr>
                <a:srgbClr val="006EAB"/>
              </a:buClr>
              <a:buFont typeface="Wingdings" panose="05000000000000000000" pitchFamily="2" charset="2"/>
              <a:buChar char="§"/>
            </a:pPr>
            <a:r>
              <a:rPr kumimoji="0" lang="en-GB" b="1" i="0" u="none" strike="noStrike" kern="1200" cap="none" spc="0" normalizeH="0" baseline="0" noProof="0" dirty="0">
                <a:ln>
                  <a:noFill/>
                </a:ln>
                <a:solidFill>
                  <a:srgbClr val="000000"/>
                </a:solidFill>
                <a:effectLst/>
                <a:uLnTx/>
                <a:uFillTx/>
                <a:latin typeface="Poppins Light"/>
                <a:ea typeface="+mn-ea"/>
                <a:cs typeface="+mn-cs"/>
              </a:rPr>
              <a:t>Corticosteroids</a:t>
            </a:r>
          </a:p>
          <a:p>
            <a:pPr marL="285750" indent="-285750">
              <a:buClr>
                <a:srgbClr val="006EAB"/>
              </a:buClr>
              <a:buFont typeface="Wingdings" panose="05000000000000000000" pitchFamily="2" charset="2"/>
              <a:buChar char="§"/>
            </a:pPr>
            <a:endParaRPr kumimoji="0" lang="en-GB" sz="8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Concomitant administration of testosterone and ACTH or corticosteroids may increase the risk of developing oedema. As a result, these medicinal products should be administered cautiously, particularly in patients suffering from cardiac, renal or hepatic disease.</a:t>
            </a:r>
          </a:p>
          <a:p>
            <a:pPr marR="0" lvl="1" algn="l" defTabSz="914400" rtl="0" eaLnBrk="1" fontAlgn="auto" latinLnBrk="0" hangingPunct="1">
              <a:lnSpc>
                <a:spcPct val="100000"/>
              </a:lnSpc>
              <a:spcBef>
                <a:spcPts val="0"/>
              </a:spcBef>
              <a:spcAft>
                <a:spcPts val="0"/>
              </a:spcAft>
              <a:buClr>
                <a:srgbClr val="006EAB"/>
              </a:buClr>
              <a:buSzTx/>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3627946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E8F115-3DCF-44F2-AA04-B06E53D97F71}"/>
              </a:ext>
            </a:extLst>
          </p:cNvPr>
          <p:cNvSpPr txBox="1"/>
          <p:nvPr/>
        </p:nvSpPr>
        <p:spPr>
          <a:xfrm>
            <a:off x="354953" y="1042657"/>
            <a:ext cx="10880522" cy="43704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Drug Interactions: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a:p>
            <a:pPr marL="285750" indent="-285750">
              <a:buClr>
                <a:srgbClr val="006EAB"/>
              </a:buClr>
              <a:buFont typeface="Wingdings" panose="05000000000000000000" pitchFamily="2" charset="2"/>
              <a:buChar char="§"/>
            </a:pPr>
            <a:r>
              <a:rPr kumimoji="0" lang="en-GB" b="1" i="0" u="none" strike="noStrike" kern="1200" cap="none" spc="0" normalizeH="0" baseline="0" noProof="0" dirty="0">
                <a:ln>
                  <a:noFill/>
                </a:ln>
                <a:solidFill>
                  <a:srgbClr val="000000"/>
                </a:solidFill>
                <a:effectLst/>
                <a:uLnTx/>
                <a:uFillTx/>
                <a:latin typeface="Poppins Light"/>
                <a:ea typeface="+mn-ea"/>
                <a:cs typeface="+mn-cs"/>
              </a:rPr>
              <a:t>Laboratory Tests</a:t>
            </a:r>
          </a:p>
          <a:p>
            <a:pPr marL="285750" indent="-285750">
              <a:buClr>
                <a:srgbClr val="006EAB"/>
              </a:buClr>
              <a:buFont typeface="Wingdings" panose="05000000000000000000" pitchFamily="2" charset="2"/>
              <a:buChar char="§"/>
            </a:pPr>
            <a:endParaRPr kumimoji="0" lang="en-GB" sz="8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lang="en-GB" sz="1600" dirty="0">
                <a:solidFill>
                  <a:srgbClr val="000000"/>
                </a:solidFill>
                <a:latin typeface="Poppins Light"/>
              </a:rPr>
              <a:t>A</a:t>
            </a:r>
            <a:r>
              <a:rPr kumimoji="0" lang="en-GB" sz="1600" b="0" i="0" u="none" strike="noStrike" kern="1200" cap="none" spc="0" normalizeH="0" baseline="0" noProof="0" dirty="0" err="1">
                <a:ln>
                  <a:noFill/>
                </a:ln>
                <a:solidFill>
                  <a:srgbClr val="000000"/>
                </a:solidFill>
                <a:effectLst/>
                <a:uLnTx/>
                <a:uFillTx/>
                <a:latin typeface="Poppins Light"/>
                <a:ea typeface="+mn-ea"/>
                <a:cs typeface="+mn-cs"/>
              </a:rPr>
              <a:t>ndrogens</a:t>
            </a:r>
            <a:r>
              <a:rPr kumimoji="0" lang="en-GB" sz="1600" b="0" i="0" u="none" strike="noStrike" kern="1200" cap="none" spc="0" normalizeH="0" baseline="0" noProof="0" dirty="0">
                <a:ln>
                  <a:noFill/>
                </a:ln>
                <a:solidFill>
                  <a:srgbClr val="000000"/>
                </a:solidFill>
                <a:effectLst/>
                <a:uLnTx/>
                <a:uFillTx/>
                <a:latin typeface="Poppins Light"/>
                <a:ea typeface="+mn-ea"/>
                <a:cs typeface="+mn-cs"/>
              </a:rPr>
              <a:t> may decrease levels of thyroxin binding globulin, resulting in decreased T4 serum concentrations and in increased resin uptake of T3 and T4. Free thyroid hormone levels, however, remain unchanged and there is no clinical evidence of thyroid insufficiency.</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Diabetic Medication</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Changes in insulin sensitivity, glucose tolerance, glycaemic control, blood glucose and glycosylated haemoglobin levels have been reported with androgens. In diabetic patients, antidiabetics' medication might need reduction.</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800" b="1" i="0" u="none" strike="noStrike" kern="1200" cap="none" spc="0" normalizeH="0" baseline="0" noProof="0" dirty="0">
                <a:ln>
                  <a:noFill/>
                </a:ln>
                <a:solidFill>
                  <a:srgbClr val="000000"/>
                </a:solidFill>
                <a:effectLst/>
                <a:uLnTx/>
                <a:uFillTx/>
                <a:latin typeface="Poppins Light"/>
                <a:ea typeface="+mn-ea"/>
                <a:cs typeface="+mn-cs"/>
              </a:rPr>
              <a:t>Others</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Application of sunscreen or lotion doesn’t reduce efficacy.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Title 1">
            <a:extLst>
              <a:ext uri="{FF2B5EF4-FFF2-40B4-BE49-F238E27FC236}">
                <a16:creationId xmlns:a16="http://schemas.microsoft.com/office/drawing/2014/main" id="{3560C2B8-7CAF-46BE-9D2E-AFB17367936A}"/>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6" name="TextBox 5">
            <a:extLst>
              <a:ext uri="{FF2B5EF4-FFF2-40B4-BE49-F238E27FC236}">
                <a16:creationId xmlns:a16="http://schemas.microsoft.com/office/drawing/2014/main" id="{AC1E99DB-EF08-4EC3-991B-5FE385E3AC0D}"/>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742375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4CEC43-9EA3-415B-AF75-FF5186EE6389}"/>
              </a:ext>
            </a:extLst>
          </p:cNvPr>
          <p:cNvSpPr txBox="1"/>
          <p:nvPr/>
        </p:nvSpPr>
        <p:spPr>
          <a:xfrm>
            <a:off x="451427" y="997565"/>
            <a:ext cx="1088052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0000"/>
                </a:solidFill>
                <a:latin typeface="Poppins Light"/>
              </a:rPr>
              <a:t>Side Effects</a:t>
            </a:r>
            <a:r>
              <a:rPr kumimoji="0" lang="en-GB" sz="2000" b="1" i="0" u="none" strike="noStrike" kern="1200" cap="none" spc="0" normalizeH="0" baseline="0" noProof="0" dirty="0">
                <a:ln>
                  <a:noFill/>
                </a:ln>
                <a:solidFill>
                  <a:srgbClr val="000000"/>
                </a:solidFill>
                <a:effectLst/>
                <a:uLnTx/>
                <a:uFillTx/>
                <a:latin typeface="Poppins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i="0" u="none" strike="noStrike" kern="1200" cap="none" spc="0" normalizeH="0" baseline="0" noProof="0" dirty="0">
                <a:ln>
                  <a:noFill/>
                </a:ln>
                <a:solidFill>
                  <a:srgbClr val="000000"/>
                </a:solidFill>
                <a:effectLst/>
                <a:uLnTx/>
                <a:uFillTx/>
                <a:latin typeface="Poppins Light"/>
                <a:ea typeface="+mn-ea"/>
                <a:cs typeface="+mn-cs"/>
              </a:rPr>
              <a:t>The most frequently observed clinical adverse drug reactions observed with Testogel 16.2mg/g used at the recommended dosage were psychiatric disorders and skin reactions at the application site. </a:t>
            </a: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i="0" u="none" strike="noStrike" kern="1200" cap="none" spc="0" normalizeH="0" baseline="0" noProof="0" dirty="0">
                <a:ln>
                  <a:noFill/>
                </a:ln>
                <a:solidFill>
                  <a:srgbClr val="000000"/>
                </a:solidFill>
                <a:effectLst/>
                <a:uLnTx/>
                <a:uFillTx/>
                <a:latin typeface="Poppins Light"/>
                <a:ea typeface="+mn-ea"/>
                <a:cs typeface="+mn-cs"/>
              </a:rPr>
              <a:t>The table below shows common adverse reactions reported in the 182-day, double-blind period of the Testogel 16.2mg/g Phase III clinical trial (Kaufman 2011) and more frequently in the Testogel 16.2mg/g group than the placebo treated group:</a:t>
            </a:r>
          </a:p>
          <a:p>
            <a:pPr marR="0" lvl="0" algn="l" defTabSz="914400" rtl="0" eaLnBrk="1" fontAlgn="auto" latinLnBrk="0" hangingPunct="1">
              <a:lnSpc>
                <a:spcPct val="100000"/>
              </a:lnSpc>
              <a:spcBef>
                <a:spcPts val="0"/>
              </a:spcBef>
              <a:spcAft>
                <a:spcPts val="0"/>
              </a:spcAft>
              <a:buClr>
                <a:srgbClr val="006EAB"/>
              </a:buClr>
              <a:buSzTx/>
              <a:tabLst/>
              <a:defRPr/>
            </a:pPr>
            <a:endParaRPr kumimoji="0" lang="en-GB" sz="1800" i="0" u="none" strike="noStrike" kern="1200" cap="none" spc="0" normalizeH="0" baseline="0" noProof="0" dirty="0">
              <a:ln>
                <a:noFill/>
              </a:ln>
              <a:solidFill>
                <a:srgbClr val="000000"/>
              </a:solidFill>
              <a:effectLst/>
              <a:uLnTx/>
              <a:uFillTx/>
              <a:latin typeface="Poppins Light"/>
              <a:ea typeface="+mn-ea"/>
              <a:cs typeface="+mn-cs"/>
            </a:endParaRPr>
          </a:p>
          <a:p>
            <a:pPr marR="0" lvl="0" algn="l" defTabSz="914400" rtl="0" eaLnBrk="1" fontAlgn="auto" latinLnBrk="0" hangingPunct="1">
              <a:lnSpc>
                <a:spcPct val="100000"/>
              </a:lnSpc>
              <a:spcBef>
                <a:spcPts val="0"/>
              </a:spcBef>
              <a:spcAft>
                <a:spcPts val="0"/>
              </a:spcAft>
              <a:buClr>
                <a:srgbClr val="006EAB"/>
              </a:buClr>
              <a:buSzTx/>
              <a:tabLst/>
              <a:defRPr/>
            </a:pPr>
            <a:r>
              <a:rPr kumimoji="0" lang="en-GB" sz="1800" i="0" u="none" strike="noStrike" kern="1200" cap="none" spc="0" normalizeH="0" baseline="0" noProof="0" dirty="0">
                <a:ln>
                  <a:noFill/>
                </a:ln>
                <a:solidFill>
                  <a:srgbClr val="000000"/>
                </a:solidFill>
                <a:effectLst/>
                <a:uLnTx/>
                <a:uFillTx/>
                <a:latin typeface="Poppins Light"/>
                <a:ea typeface="+mn-ea"/>
                <a:cs typeface="+mn-cs"/>
              </a:rPr>
              <a:t> </a:t>
            </a:r>
          </a:p>
          <a:p>
            <a:pPr marR="0" lvl="0" algn="l" defTabSz="914400" rtl="0" eaLnBrk="1" fontAlgn="auto" latinLnBrk="0" hangingPunct="1">
              <a:lnSpc>
                <a:spcPct val="100000"/>
              </a:lnSpc>
              <a:spcBef>
                <a:spcPts val="0"/>
              </a:spcBef>
              <a:spcAft>
                <a:spcPts val="0"/>
              </a:spcAft>
              <a:buClr>
                <a:srgbClr val="006EAB"/>
              </a:buClr>
              <a:buSzTx/>
              <a:tabLst/>
              <a:defRPr/>
            </a:pPr>
            <a:endParaRPr kumimoji="0" lang="en-GB" sz="160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Title 1">
            <a:extLst>
              <a:ext uri="{FF2B5EF4-FFF2-40B4-BE49-F238E27FC236}">
                <a16:creationId xmlns:a16="http://schemas.microsoft.com/office/drawing/2014/main" id="{5906B48F-7C6E-4E23-A003-24845147FA94}"/>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6" name="TextBox 5">
            <a:extLst>
              <a:ext uri="{FF2B5EF4-FFF2-40B4-BE49-F238E27FC236}">
                <a16:creationId xmlns:a16="http://schemas.microsoft.com/office/drawing/2014/main" id="{D5102F1E-1E2B-4EFF-AE22-5566DCB6B102}"/>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grpSp>
        <p:nvGrpSpPr>
          <p:cNvPr id="7" name="Group 5">
            <a:extLst>
              <a:ext uri="{FF2B5EF4-FFF2-40B4-BE49-F238E27FC236}">
                <a16:creationId xmlns:a16="http://schemas.microsoft.com/office/drawing/2014/main" id="{21BD732A-23EF-4007-A909-DC3964C87F13}"/>
              </a:ext>
            </a:extLst>
          </p:cNvPr>
          <p:cNvGrpSpPr>
            <a:grpSpLocks/>
          </p:cNvGrpSpPr>
          <p:nvPr/>
        </p:nvGrpSpPr>
        <p:grpSpPr bwMode="auto">
          <a:xfrm>
            <a:off x="1006679" y="2635020"/>
            <a:ext cx="9770031" cy="3245555"/>
            <a:chOff x="968" y="768"/>
            <a:chExt cx="4696" cy="2593"/>
          </a:xfrm>
          <a:noFill/>
        </p:grpSpPr>
        <p:pic>
          <p:nvPicPr>
            <p:cNvPr id="8" name="Picture 6">
              <a:extLst>
                <a:ext uri="{FF2B5EF4-FFF2-40B4-BE49-F238E27FC236}">
                  <a16:creationId xmlns:a16="http://schemas.microsoft.com/office/drawing/2014/main" id="{F58F2AFA-37C5-447B-977C-17FA24234C7D}"/>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extLst>
              <a:ext uri="{909E8E84-426E-40DD-AFC4-6F175D3DCCD1}">
                <a14:hiddenFill xmlns:a14="http://schemas.microsoft.com/office/drawing/2010/main">
                  <a:solidFill>
                    <a:srgbClr val="FFFFFF"/>
                  </a:solidFill>
                </a14:hiddenFill>
              </a:ext>
            </a:extLst>
          </p:spPr>
        </p:pic>
        <p:sp>
          <p:nvSpPr>
            <p:cNvPr id="9" name="AutoShape 7">
              <a:extLst>
                <a:ext uri="{FF2B5EF4-FFF2-40B4-BE49-F238E27FC236}">
                  <a16:creationId xmlns:a16="http://schemas.microsoft.com/office/drawing/2014/main" id="{7A6AB554-B14D-4423-AE48-AAA9DDFE98B7}"/>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aphicFrame>
        <p:nvGraphicFramePr>
          <p:cNvPr id="10" name="Group 36">
            <a:extLst>
              <a:ext uri="{FF2B5EF4-FFF2-40B4-BE49-F238E27FC236}">
                <a16:creationId xmlns:a16="http://schemas.microsoft.com/office/drawing/2014/main" id="{11B63D84-8447-429D-91F2-0FE9AB920A38}"/>
              </a:ext>
            </a:extLst>
          </p:cNvPr>
          <p:cNvGraphicFramePr>
            <a:graphicFrameLocks noGrp="1"/>
          </p:cNvGraphicFramePr>
          <p:nvPr>
            <p:extLst>
              <p:ext uri="{D42A27DB-BD31-4B8C-83A1-F6EECF244321}">
                <p14:modId xmlns:p14="http://schemas.microsoft.com/office/powerpoint/2010/main" val="1402887095"/>
              </p:ext>
            </p:extLst>
          </p:nvPr>
        </p:nvGraphicFramePr>
        <p:xfrm>
          <a:off x="1256148" y="2715267"/>
          <a:ext cx="9045533" cy="2987040"/>
        </p:xfrm>
        <a:graphic>
          <a:graphicData uri="http://schemas.openxmlformats.org/drawingml/2006/table">
            <a:tbl>
              <a:tblPr/>
              <a:tblGrid>
                <a:gridCol w="4107941">
                  <a:extLst>
                    <a:ext uri="{9D8B030D-6E8A-4147-A177-3AD203B41FA5}">
                      <a16:colId xmlns:a16="http://schemas.microsoft.com/office/drawing/2014/main" val="960506705"/>
                    </a:ext>
                  </a:extLst>
                </a:gridCol>
                <a:gridCol w="4937592">
                  <a:extLst>
                    <a:ext uri="{9D8B030D-6E8A-4147-A177-3AD203B41FA5}">
                      <a16:colId xmlns:a16="http://schemas.microsoft.com/office/drawing/2014/main" val="1032244619"/>
                    </a:ext>
                  </a:extLst>
                </a:gridCol>
              </a:tblGrid>
              <a:tr h="377824">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accent5"/>
                          </a:solidFill>
                          <a:effectLst/>
                          <a:latin typeface="+mn-lt"/>
                        </a:rPr>
                        <a:t>Organ system class </a:t>
                      </a:r>
                      <a:endParaRPr kumimoji="0" lang="fr-FR" altLang="en-US" sz="2000" b="1" i="0" u="none" strike="noStrike" cap="none" normalizeH="0" baseline="0" dirty="0">
                        <a:ln>
                          <a:noFill/>
                        </a:ln>
                        <a:solidFill>
                          <a:schemeClr val="accent5"/>
                        </a:solidFill>
                        <a:effectLst/>
                        <a:latin typeface="+mn-lt"/>
                      </a:endParaRP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algn="ctr"/>
                      <a:r>
                        <a:rPr kumimoji="0" lang="en-GB" altLang="en-US" sz="2000" b="1" i="0" u="none" strike="noStrike" cap="none" normalizeH="0" baseline="0" dirty="0">
                          <a:ln>
                            <a:noFill/>
                          </a:ln>
                          <a:solidFill>
                            <a:schemeClr val="accent5"/>
                          </a:solidFill>
                          <a:effectLst/>
                          <a:latin typeface="+mn-lt"/>
                        </a:rPr>
                        <a:t>Common adverse reactions (&gt;1/100;&lt;1/10) </a:t>
                      </a:r>
                      <a:endParaRPr lang="en-GB" sz="2000" b="1" dirty="0"/>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7439370"/>
                  </a:ext>
                </a:extLst>
              </a:tr>
              <a:tr h="784711">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accent5"/>
                          </a:solidFill>
                          <a:effectLst/>
                          <a:latin typeface="+mn-lt"/>
                          <a:cs typeface="Times New Roman" panose="02020603050405020304" pitchFamily="18" charset="0"/>
                        </a:rPr>
                        <a:t>Psychiatric disorders</a:t>
                      </a:r>
                      <a:endParaRPr kumimoji="0" lang="en-US" altLang="en-US" sz="16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accent5"/>
                          </a:solidFill>
                          <a:effectLst/>
                          <a:latin typeface="+mn-lt"/>
                          <a:cs typeface="Times New Roman" panose="02020603050405020304" pitchFamily="18" charset="0"/>
                        </a:rPr>
                        <a:t>Emotional symptoms (mood swings, affective disorder, anger, aggression, impatience, insomnia, abnormal dreams, increased libido)</a:t>
                      </a:r>
                      <a:r>
                        <a:rPr kumimoji="0" lang="en-US" altLang="en-US" sz="1600" b="0" i="0" u="none" strike="noStrike" cap="none" normalizeH="0" baseline="0" dirty="0">
                          <a:ln>
                            <a:noFill/>
                          </a:ln>
                          <a:solidFill>
                            <a:schemeClr val="accent5"/>
                          </a:solidFill>
                          <a:effectLst/>
                          <a:latin typeface="+mn-lt"/>
                          <a:cs typeface="Times New Roman" panose="02020603050405020304" pitchFamily="18" charset="0"/>
                        </a:rPr>
                        <a:t> </a:t>
                      </a: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5390907"/>
                  </a:ext>
                </a:extLst>
              </a:tr>
              <a:tr h="1017218">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accent5"/>
                          </a:solidFill>
                          <a:effectLst/>
                          <a:latin typeface="+mn-lt"/>
                          <a:cs typeface="Times New Roman" panose="02020603050405020304" pitchFamily="18" charset="0"/>
                        </a:rPr>
                        <a:t>Skin and subcutaneous tissue disorders</a:t>
                      </a:r>
                      <a:endParaRPr kumimoji="0" lang="en-US" altLang="en-US" sz="16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accent5"/>
                          </a:solidFill>
                          <a:effectLst/>
                          <a:latin typeface="+mn-lt"/>
                          <a:cs typeface="Times New Roman" panose="02020603050405020304" pitchFamily="18" charset="0"/>
                        </a:rPr>
                        <a:t>Skin reactions (acne, alopecia, dry skin, skin lesions, contact dermatitis, hair colour changes, rash, application site hypersensitivity, application site pruritus)</a:t>
                      </a:r>
                      <a:r>
                        <a:rPr kumimoji="0" lang="en-US" altLang="en-US" sz="1600" b="0" i="0" u="none" strike="noStrike" cap="none" normalizeH="0" baseline="0" dirty="0">
                          <a:ln>
                            <a:noFill/>
                          </a:ln>
                          <a:solidFill>
                            <a:schemeClr val="accent5"/>
                          </a:solidFill>
                          <a:effectLst/>
                          <a:latin typeface="+mn-lt"/>
                          <a:cs typeface="Times New Roman" panose="02020603050405020304" pitchFamily="18" charset="0"/>
                        </a:rPr>
                        <a:t> </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683942"/>
                  </a:ext>
                </a:extLst>
              </a:tr>
              <a:tr h="326509">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accent5"/>
                          </a:solidFill>
                          <a:effectLst/>
                          <a:latin typeface="+mn-lt"/>
                          <a:cs typeface="Times New Roman" panose="02020603050405020304" pitchFamily="18" charset="0"/>
                        </a:rPr>
                        <a:t>Investigations</a:t>
                      </a:r>
                      <a:endParaRPr kumimoji="0" lang="en-US" altLang="en-US" sz="16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accent5"/>
                          </a:solidFill>
                          <a:effectLst/>
                          <a:latin typeface="+mn-lt"/>
                          <a:cs typeface="Times New Roman" panose="02020603050405020304" pitchFamily="18" charset="0"/>
                        </a:rPr>
                        <a:t>PSA increased, increased haematocrit or haemoglobin</a:t>
                      </a:r>
                      <a:endParaRPr kumimoji="0" lang="en-US" altLang="en-US" sz="16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3485858"/>
                  </a:ext>
                </a:extLst>
              </a:tr>
              <a:tr h="348761">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endParaRPr kumimoji="0" lang="fr-FR"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3896724"/>
                  </a:ext>
                </a:extLst>
              </a:tr>
            </a:tbl>
          </a:graphicData>
        </a:graphic>
      </p:graphicFrame>
    </p:spTree>
    <p:extLst>
      <p:ext uri="{BB962C8B-B14F-4D97-AF65-F5344CB8AC3E}">
        <p14:creationId xmlns:p14="http://schemas.microsoft.com/office/powerpoint/2010/main" val="3961028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4CEC43-9EA3-415B-AF75-FF5186EE6389}"/>
              </a:ext>
            </a:extLst>
          </p:cNvPr>
          <p:cNvSpPr txBox="1"/>
          <p:nvPr/>
        </p:nvSpPr>
        <p:spPr>
          <a:xfrm>
            <a:off x="451427" y="997565"/>
            <a:ext cx="10880522"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Side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1"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The following adverse reactions have been identified during post-approval use of Testogel 16.2mg/g. </a:t>
            </a: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Because the adverse experiences are reported voluntarily from a population of uncertain size, it is not possible to estimate reliably their frequency or establish a definite causal relationship to drug exposure: </a:t>
            </a:r>
          </a:p>
          <a:p>
            <a:pPr marL="0" marR="0" lvl="0" indent="0" algn="l" defTabSz="914400" rtl="0" eaLnBrk="1" fontAlgn="auto" latinLnBrk="0" hangingPunct="1">
              <a:lnSpc>
                <a:spcPct val="100000"/>
              </a:lnSpc>
              <a:spcBef>
                <a:spcPts val="0"/>
              </a:spcBef>
              <a:spcAft>
                <a:spcPts val="0"/>
              </a:spcAft>
              <a:buClr>
                <a:srgbClr val="006EAB"/>
              </a:buClr>
              <a:buSzTx/>
              <a:buFontTx/>
              <a:buNone/>
              <a:tabLst/>
              <a:defRPr/>
            </a:pPr>
            <a:endParaRPr kumimoji="0" lang="en-GB" sz="1800" b="0" i="0" u="none" strike="noStrike" kern="1200" cap="none" spc="0" normalizeH="0" baseline="0" noProof="0" dirty="0">
              <a:ln>
                <a:noFill/>
              </a:ln>
              <a:solidFill>
                <a:srgbClr val="000000"/>
              </a:solidFill>
              <a:effectLst/>
              <a:uLnTx/>
              <a:uFillTx/>
              <a:latin typeface="Poppins Light"/>
              <a:ea typeface="+mn-ea"/>
              <a:cs typeface="+mn-cs"/>
            </a:endParaRPr>
          </a:p>
          <a:p>
            <a:pPr marL="0" marR="0" lvl="0" indent="0" algn="l" defTabSz="914400" rtl="0" eaLnBrk="1" fontAlgn="auto" latinLnBrk="0" hangingPunct="1">
              <a:lnSpc>
                <a:spcPct val="100000"/>
              </a:lnSpc>
              <a:spcBef>
                <a:spcPts val="0"/>
              </a:spcBef>
              <a:spcAft>
                <a:spcPts val="0"/>
              </a:spcAft>
              <a:buClr>
                <a:srgbClr val="006EAB"/>
              </a:buClr>
              <a:buSzTx/>
              <a:buFontTx/>
              <a:buNone/>
              <a:tabLst/>
              <a:defRPr/>
            </a:pPr>
            <a:r>
              <a:rPr kumimoji="0" lang="en-GB" sz="1800" b="0" i="0" u="none" strike="noStrike" kern="1200" cap="none" spc="0" normalizeH="0" baseline="0" noProof="0" dirty="0">
                <a:ln>
                  <a:noFill/>
                </a:ln>
                <a:solidFill>
                  <a:srgbClr val="000000"/>
                </a:solidFill>
                <a:effectLst/>
                <a:uLnTx/>
                <a:uFillTx/>
                <a:latin typeface="Poppins Light"/>
                <a:ea typeface="+mn-ea"/>
                <a:cs typeface="+mn-cs"/>
              </a:rPr>
              <a:t> </a:t>
            </a:r>
          </a:p>
          <a:p>
            <a:pPr marL="0" marR="0" lvl="0" indent="0" algn="l" defTabSz="914400" rtl="0" eaLnBrk="1" fontAlgn="auto" latinLnBrk="0" hangingPunct="1">
              <a:lnSpc>
                <a:spcPct val="100000"/>
              </a:lnSpc>
              <a:spcBef>
                <a:spcPts val="0"/>
              </a:spcBef>
              <a:spcAft>
                <a:spcPts val="0"/>
              </a:spcAft>
              <a:buClr>
                <a:srgbClr val="006EAB"/>
              </a:buClr>
              <a:buSzTx/>
              <a:buFontTx/>
              <a:buNone/>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Title 1">
            <a:extLst>
              <a:ext uri="{FF2B5EF4-FFF2-40B4-BE49-F238E27FC236}">
                <a16:creationId xmlns:a16="http://schemas.microsoft.com/office/drawing/2014/main" id="{5906B48F-7C6E-4E23-A003-24845147FA94}"/>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6" name="TextBox 5">
            <a:extLst>
              <a:ext uri="{FF2B5EF4-FFF2-40B4-BE49-F238E27FC236}">
                <a16:creationId xmlns:a16="http://schemas.microsoft.com/office/drawing/2014/main" id="{D5102F1E-1E2B-4EFF-AE22-5566DCB6B102}"/>
              </a:ext>
            </a:extLst>
          </p:cNvPr>
          <p:cNvSpPr txBox="1"/>
          <p:nvPr/>
        </p:nvSpPr>
        <p:spPr>
          <a:xfrm>
            <a:off x="3048699" y="5953417"/>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grpSp>
        <p:nvGrpSpPr>
          <p:cNvPr id="11" name="Group 5">
            <a:extLst>
              <a:ext uri="{FF2B5EF4-FFF2-40B4-BE49-F238E27FC236}">
                <a16:creationId xmlns:a16="http://schemas.microsoft.com/office/drawing/2014/main" id="{0D2BD4D1-AF33-4746-AE04-3285783AF851}"/>
              </a:ext>
            </a:extLst>
          </p:cNvPr>
          <p:cNvGrpSpPr>
            <a:grpSpLocks/>
          </p:cNvGrpSpPr>
          <p:nvPr/>
        </p:nvGrpSpPr>
        <p:grpSpPr bwMode="auto">
          <a:xfrm>
            <a:off x="1139167" y="2620967"/>
            <a:ext cx="9673557" cy="3239468"/>
            <a:chOff x="968" y="768"/>
            <a:chExt cx="4696" cy="2593"/>
          </a:xfrm>
          <a:noFill/>
        </p:grpSpPr>
        <p:pic>
          <p:nvPicPr>
            <p:cNvPr id="12" name="Picture 6">
              <a:extLst>
                <a:ext uri="{FF2B5EF4-FFF2-40B4-BE49-F238E27FC236}">
                  <a16:creationId xmlns:a16="http://schemas.microsoft.com/office/drawing/2014/main" id="{71B24FBF-AB69-414D-98EE-E972E2620728}"/>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696" cy="2593"/>
            </a:xfrm>
            <a:prstGeom prst="rect">
              <a:avLst/>
            </a:prstGeom>
            <a:grpFill/>
            <a:extLst>
              <a:ext uri="{909E8E84-426E-40DD-AFC4-6F175D3DCCD1}">
                <a14:hiddenFill xmlns:a14="http://schemas.microsoft.com/office/drawing/2010/main">
                  <a:solidFill>
                    <a:srgbClr val="FFFFFF"/>
                  </a:solidFill>
                </a14:hiddenFill>
              </a:ext>
            </a:extLst>
          </p:spPr>
        </p:pic>
        <p:sp>
          <p:nvSpPr>
            <p:cNvPr id="13" name="AutoShape 7">
              <a:extLst>
                <a:ext uri="{FF2B5EF4-FFF2-40B4-BE49-F238E27FC236}">
                  <a16:creationId xmlns:a16="http://schemas.microsoft.com/office/drawing/2014/main" id="{A40A37D1-6B64-4020-B593-37974DC1DF3C}"/>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aphicFrame>
        <p:nvGraphicFramePr>
          <p:cNvPr id="14" name="Group 36">
            <a:extLst>
              <a:ext uri="{FF2B5EF4-FFF2-40B4-BE49-F238E27FC236}">
                <a16:creationId xmlns:a16="http://schemas.microsoft.com/office/drawing/2014/main" id="{48221F9F-303C-4166-BAC8-7BA8E004FBD6}"/>
              </a:ext>
            </a:extLst>
          </p:cNvPr>
          <p:cNvGraphicFramePr>
            <a:graphicFrameLocks noGrp="1"/>
          </p:cNvGraphicFramePr>
          <p:nvPr>
            <p:extLst>
              <p:ext uri="{D42A27DB-BD31-4B8C-83A1-F6EECF244321}">
                <p14:modId xmlns:p14="http://schemas.microsoft.com/office/powerpoint/2010/main" val="3937028956"/>
              </p:ext>
            </p:extLst>
          </p:nvPr>
        </p:nvGraphicFramePr>
        <p:xfrm>
          <a:off x="1379276" y="2700179"/>
          <a:ext cx="8987859" cy="2720387"/>
        </p:xfrm>
        <a:graphic>
          <a:graphicData uri="http://schemas.openxmlformats.org/drawingml/2006/table">
            <a:tbl>
              <a:tblPr/>
              <a:tblGrid>
                <a:gridCol w="4081749">
                  <a:extLst>
                    <a:ext uri="{9D8B030D-6E8A-4147-A177-3AD203B41FA5}">
                      <a16:colId xmlns:a16="http://schemas.microsoft.com/office/drawing/2014/main" val="960506705"/>
                    </a:ext>
                  </a:extLst>
                </a:gridCol>
                <a:gridCol w="4906110">
                  <a:extLst>
                    <a:ext uri="{9D8B030D-6E8A-4147-A177-3AD203B41FA5}">
                      <a16:colId xmlns:a16="http://schemas.microsoft.com/office/drawing/2014/main" val="1032244619"/>
                    </a:ext>
                  </a:extLst>
                </a:gridCol>
              </a:tblGrid>
              <a:tr h="733425">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accent5"/>
                          </a:solidFill>
                          <a:effectLst/>
                          <a:latin typeface="+mn-lt"/>
                        </a:rPr>
                        <a:t>Organ system class </a:t>
                      </a:r>
                      <a:endParaRPr kumimoji="0" lang="fr-FR" altLang="en-US" sz="2000" b="1" i="0" u="none" strike="noStrike" cap="none" normalizeH="0" baseline="0" dirty="0">
                        <a:ln>
                          <a:noFill/>
                        </a:ln>
                        <a:solidFill>
                          <a:schemeClr val="accent5"/>
                        </a:solidFill>
                        <a:effectLst/>
                        <a:latin typeface="+mn-lt"/>
                      </a:endParaRP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algn="ctr"/>
                      <a:r>
                        <a:rPr kumimoji="0" lang="en-GB" altLang="en-US" sz="2000" b="1" i="0" u="none" strike="noStrike" cap="none" normalizeH="0" baseline="0" dirty="0">
                          <a:ln>
                            <a:noFill/>
                          </a:ln>
                          <a:solidFill>
                            <a:schemeClr val="accent5"/>
                          </a:solidFill>
                          <a:effectLst/>
                          <a:latin typeface="+mn-lt"/>
                        </a:rPr>
                        <a:t>Adverse reactions  </a:t>
                      </a:r>
                      <a:endParaRPr lang="en-GB" sz="2000" b="1" dirty="0"/>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7439370"/>
                  </a:ext>
                </a:extLst>
              </a:tr>
              <a:tr h="546664">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Blood and lymphatic system disorder</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err="1">
                          <a:ln>
                            <a:noFill/>
                          </a:ln>
                          <a:solidFill>
                            <a:schemeClr val="accent5"/>
                          </a:solidFill>
                          <a:effectLst/>
                          <a:latin typeface="+mn-lt"/>
                          <a:cs typeface="Times New Roman" panose="02020603050405020304" pitchFamily="18" charset="0"/>
                        </a:rPr>
                        <a:t>Polycythaemia</a:t>
                      </a:r>
                      <a:r>
                        <a:rPr kumimoji="0" lang="en-US" altLang="en-US" sz="1800" b="0" i="0" u="none" strike="noStrike" cap="none" normalizeH="0" baseline="0" dirty="0">
                          <a:ln>
                            <a:noFill/>
                          </a:ln>
                          <a:solidFill>
                            <a:schemeClr val="accent5"/>
                          </a:solidFill>
                          <a:effectLst/>
                          <a:latin typeface="+mn-lt"/>
                          <a:cs typeface="Times New Roman" panose="02020603050405020304" pitchFamily="18" charset="0"/>
                        </a:rPr>
                        <a:t>, </a:t>
                      </a:r>
                      <a:r>
                        <a:rPr kumimoji="0" lang="en-US" altLang="en-US" sz="1800" b="0" i="0" u="none" strike="noStrike" cap="none" normalizeH="0" baseline="0" dirty="0" err="1">
                          <a:ln>
                            <a:noFill/>
                          </a:ln>
                          <a:solidFill>
                            <a:schemeClr val="accent5"/>
                          </a:solidFill>
                          <a:effectLst/>
                          <a:latin typeface="+mn-lt"/>
                          <a:cs typeface="Times New Roman" panose="02020603050405020304" pitchFamily="18" charset="0"/>
                        </a:rPr>
                        <a:t>anaemia</a:t>
                      </a:r>
                      <a:r>
                        <a:rPr kumimoji="0" lang="en-US" altLang="en-US" sz="1800" b="0" i="0" u="none" strike="noStrike" cap="none" normalizeH="0" baseline="0" dirty="0">
                          <a:ln>
                            <a:noFill/>
                          </a:ln>
                          <a:solidFill>
                            <a:schemeClr val="accent5"/>
                          </a:solidFill>
                          <a:effectLst/>
                          <a:latin typeface="+mn-lt"/>
                          <a:cs typeface="Times New Roman" panose="02020603050405020304" pitchFamily="18" charset="0"/>
                        </a:rPr>
                        <a:t> </a:t>
                      </a: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5390907"/>
                  </a:ext>
                </a:extLst>
              </a:tr>
              <a:tr h="478172">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Psychiatric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Insomnia, depression, anxiety, aggression</a:t>
                      </a:r>
                      <a:r>
                        <a:rPr kumimoji="0" lang="en-US" altLang="en-US" sz="1800" b="0" i="0" u="none" strike="noStrike" cap="none" normalizeH="0" baseline="0" dirty="0">
                          <a:ln>
                            <a:noFill/>
                          </a:ln>
                          <a:solidFill>
                            <a:schemeClr val="accent5"/>
                          </a:solidFill>
                          <a:effectLst/>
                          <a:latin typeface="+mn-lt"/>
                          <a:cs typeface="Times New Roman" panose="02020603050405020304" pitchFamily="18" charset="0"/>
                        </a:rPr>
                        <a:t> </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683942"/>
                  </a:ext>
                </a:extLst>
              </a:tr>
              <a:tr h="528507">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Nervous system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Headache, dizziness, paraesthesia</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3485858"/>
                  </a:ext>
                </a:extLst>
              </a:tr>
              <a:tr h="433619">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Vascular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Vasodilation (hot flushes), deep vein thrombosis</a:t>
                      </a:r>
                      <a:endParaRPr kumimoji="0" lang="fr-FR"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3896724"/>
                  </a:ext>
                </a:extLst>
              </a:tr>
            </a:tbl>
          </a:graphicData>
        </a:graphic>
      </p:graphicFrame>
    </p:spTree>
    <p:extLst>
      <p:ext uri="{BB962C8B-B14F-4D97-AF65-F5344CB8AC3E}">
        <p14:creationId xmlns:p14="http://schemas.microsoft.com/office/powerpoint/2010/main" val="1207942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06B48F-7C6E-4E23-A003-24845147FA94}"/>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6" name="TextBox 5">
            <a:extLst>
              <a:ext uri="{FF2B5EF4-FFF2-40B4-BE49-F238E27FC236}">
                <a16:creationId xmlns:a16="http://schemas.microsoft.com/office/drawing/2014/main" id="{D5102F1E-1E2B-4EFF-AE22-5566DCB6B102}"/>
              </a:ext>
            </a:extLst>
          </p:cNvPr>
          <p:cNvSpPr txBox="1"/>
          <p:nvPr/>
        </p:nvSpPr>
        <p:spPr>
          <a:xfrm>
            <a:off x="3048699" y="5953417"/>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grpSp>
        <p:nvGrpSpPr>
          <p:cNvPr id="11" name="Group 5">
            <a:extLst>
              <a:ext uri="{FF2B5EF4-FFF2-40B4-BE49-F238E27FC236}">
                <a16:creationId xmlns:a16="http://schemas.microsoft.com/office/drawing/2014/main" id="{0D2BD4D1-AF33-4746-AE04-3285783AF851}"/>
              </a:ext>
            </a:extLst>
          </p:cNvPr>
          <p:cNvGrpSpPr>
            <a:grpSpLocks/>
          </p:cNvGrpSpPr>
          <p:nvPr/>
        </p:nvGrpSpPr>
        <p:grpSpPr bwMode="auto">
          <a:xfrm>
            <a:off x="399837" y="1015068"/>
            <a:ext cx="11098374" cy="4639112"/>
            <a:chOff x="968" y="768"/>
            <a:chExt cx="4703" cy="2593"/>
          </a:xfrm>
          <a:noFill/>
        </p:grpSpPr>
        <p:pic>
          <p:nvPicPr>
            <p:cNvPr id="12" name="Picture 6">
              <a:extLst>
                <a:ext uri="{FF2B5EF4-FFF2-40B4-BE49-F238E27FC236}">
                  <a16:creationId xmlns:a16="http://schemas.microsoft.com/office/drawing/2014/main" id="{71B24FBF-AB69-414D-98EE-E972E2620728}"/>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t="12933" b="9776"/>
            <a:stretch>
              <a:fillRect/>
            </a:stretch>
          </p:blipFill>
          <p:spPr bwMode="auto">
            <a:xfrm>
              <a:off x="968" y="768"/>
              <a:ext cx="4703" cy="2593"/>
            </a:xfrm>
            <a:prstGeom prst="rect">
              <a:avLst/>
            </a:prstGeom>
            <a:grpFill/>
            <a:extLst>
              <a:ext uri="{909E8E84-426E-40DD-AFC4-6F175D3DCCD1}">
                <a14:hiddenFill xmlns:a14="http://schemas.microsoft.com/office/drawing/2010/main">
                  <a:solidFill>
                    <a:srgbClr val="FFFFFF"/>
                  </a:solidFill>
                </a14:hiddenFill>
              </a:ext>
            </a:extLst>
          </p:spPr>
        </p:pic>
        <p:sp>
          <p:nvSpPr>
            <p:cNvPr id="13" name="AutoShape 7">
              <a:extLst>
                <a:ext uri="{FF2B5EF4-FFF2-40B4-BE49-F238E27FC236}">
                  <a16:creationId xmlns:a16="http://schemas.microsoft.com/office/drawing/2014/main" id="{A40A37D1-6B64-4020-B593-37974DC1DF3C}"/>
                </a:ext>
              </a:extLst>
            </p:cNvPr>
            <p:cNvSpPr>
              <a:spLocks noChangeArrowheads="1"/>
            </p:cNvSpPr>
            <p:nvPr/>
          </p:nvSpPr>
          <p:spPr bwMode="auto">
            <a:xfrm>
              <a:off x="1077" y="841"/>
              <a:ext cx="4401" cy="2351"/>
            </a:xfrm>
            <a:prstGeom prst="roundRect">
              <a:avLst>
                <a:gd name="adj" fmla="val 503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6EAB"/>
                </a:solidFill>
                <a:effectLst/>
                <a:uLnTx/>
                <a:uFillTx/>
                <a:latin typeface="Poppins Light"/>
                <a:ea typeface="+mn-ea"/>
                <a:cs typeface="+mn-cs"/>
              </a:endParaRPr>
            </a:p>
          </p:txBody>
        </p:sp>
      </p:grpSp>
      <p:graphicFrame>
        <p:nvGraphicFramePr>
          <p:cNvPr id="14" name="Group 36">
            <a:extLst>
              <a:ext uri="{FF2B5EF4-FFF2-40B4-BE49-F238E27FC236}">
                <a16:creationId xmlns:a16="http://schemas.microsoft.com/office/drawing/2014/main" id="{48221F9F-303C-4166-BAC8-7BA8E004FBD6}"/>
              </a:ext>
            </a:extLst>
          </p:cNvPr>
          <p:cNvGraphicFramePr>
            <a:graphicFrameLocks noGrp="1"/>
          </p:cNvGraphicFramePr>
          <p:nvPr>
            <p:extLst>
              <p:ext uri="{D42A27DB-BD31-4B8C-83A1-F6EECF244321}">
                <p14:modId xmlns:p14="http://schemas.microsoft.com/office/powerpoint/2010/main" val="1634906706"/>
              </p:ext>
            </p:extLst>
          </p:nvPr>
        </p:nvGraphicFramePr>
        <p:xfrm>
          <a:off x="655778" y="1015068"/>
          <a:ext cx="10357553" cy="4103502"/>
        </p:xfrm>
        <a:graphic>
          <a:graphicData uri="http://schemas.openxmlformats.org/drawingml/2006/table">
            <a:tbl>
              <a:tblPr/>
              <a:tblGrid>
                <a:gridCol w="4825469">
                  <a:extLst>
                    <a:ext uri="{9D8B030D-6E8A-4147-A177-3AD203B41FA5}">
                      <a16:colId xmlns:a16="http://schemas.microsoft.com/office/drawing/2014/main" val="960506705"/>
                    </a:ext>
                  </a:extLst>
                </a:gridCol>
                <a:gridCol w="5532084">
                  <a:extLst>
                    <a:ext uri="{9D8B030D-6E8A-4147-A177-3AD203B41FA5}">
                      <a16:colId xmlns:a16="http://schemas.microsoft.com/office/drawing/2014/main" val="1032244619"/>
                    </a:ext>
                  </a:extLst>
                </a:gridCol>
              </a:tblGrid>
              <a:tr h="869930">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2000" b="1" i="0" u="none" strike="noStrike" cap="none" normalizeH="0" baseline="0" dirty="0">
                          <a:ln>
                            <a:noFill/>
                          </a:ln>
                          <a:solidFill>
                            <a:schemeClr val="accent5"/>
                          </a:solidFill>
                          <a:effectLst/>
                          <a:latin typeface="+mn-lt"/>
                        </a:rPr>
                        <a:t>Organ system class </a:t>
                      </a:r>
                      <a:endParaRPr kumimoji="0" lang="fr-FR" altLang="en-US" sz="2000" b="1" i="0" u="none" strike="noStrike" cap="none" normalizeH="0" baseline="0" dirty="0">
                        <a:ln>
                          <a:noFill/>
                        </a:ln>
                        <a:solidFill>
                          <a:schemeClr val="accent5"/>
                        </a:solidFill>
                        <a:effectLst/>
                        <a:latin typeface="+mn-lt"/>
                      </a:endParaRPr>
                    </a:p>
                  </a:txBody>
                  <a:tcPr anchor="ctr" horzOverflow="overflow">
                    <a:lnL cap="flat">
                      <a:noFill/>
                    </a:lnL>
                    <a:lnR>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tc>
                  <a:txBody>
                    <a:bodyPr/>
                    <a:lstStyle/>
                    <a:p>
                      <a:pPr algn="ctr"/>
                      <a:r>
                        <a:rPr kumimoji="0" lang="en-GB" altLang="en-US" sz="2000" b="1" i="0" u="none" strike="noStrike" cap="none" normalizeH="0" baseline="0" dirty="0">
                          <a:ln>
                            <a:noFill/>
                          </a:ln>
                          <a:solidFill>
                            <a:schemeClr val="accent5"/>
                          </a:solidFill>
                          <a:effectLst/>
                          <a:latin typeface="+mn-lt"/>
                        </a:rPr>
                        <a:t>Adverse reactions  </a:t>
                      </a:r>
                      <a:endParaRPr lang="en-GB" sz="2000" b="1" dirty="0"/>
                    </a:p>
                  </a:txBody>
                  <a:tcPr anchor="ctr" horzOverflow="overflow">
                    <a:lnL>
                      <a:noFill/>
                    </a:lnL>
                    <a:lnR cap="flat">
                      <a:noFill/>
                    </a:lnR>
                    <a:lnT cap="flat">
                      <a:noFill/>
                    </a:lnT>
                    <a:lnB w="38100" cap="flat" cmpd="sng" algn="ctr">
                      <a:solidFill>
                        <a:srgbClr val="3E928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37439370"/>
                  </a:ext>
                </a:extLst>
              </a:tr>
              <a:tr h="486758">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Respiratory, thoracic and mediastinal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err="1">
                          <a:ln>
                            <a:noFill/>
                          </a:ln>
                          <a:solidFill>
                            <a:schemeClr val="accent5"/>
                          </a:solidFill>
                          <a:effectLst/>
                          <a:latin typeface="+mn-lt"/>
                          <a:cs typeface="Times New Roman" panose="02020603050405020304" pitchFamily="18" charset="0"/>
                        </a:rPr>
                        <a:t>Dyspnoea</a:t>
                      </a:r>
                      <a:r>
                        <a:rPr kumimoji="0" lang="en-US" altLang="en-US" sz="1800" b="0" i="0" u="none" strike="noStrike" cap="none" normalizeH="0" baseline="0" dirty="0">
                          <a:ln>
                            <a:noFill/>
                          </a:ln>
                          <a:solidFill>
                            <a:schemeClr val="accent5"/>
                          </a:solidFill>
                          <a:effectLst/>
                          <a:latin typeface="+mn-lt"/>
                          <a:cs typeface="Times New Roman" panose="02020603050405020304" pitchFamily="18" charset="0"/>
                        </a:rPr>
                        <a:t> </a:t>
                      </a:r>
                    </a:p>
                  </a:txBody>
                  <a:tcPr anchor="ctr" horzOverflow="overflow">
                    <a:lnL>
                      <a:noFill/>
                    </a:lnL>
                    <a:lnR cap="flat">
                      <a:noFill/>
                    </a:lnR>
                    <a:lnT w="38100" cap="flat" cmpd="sng" algn="ctr">
                      <a:solidFill>
                        <a:srgbClr val="3E928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5390907"/>
                  </a:ext>
                </a:extLst>
              </a:tr>
              <a:tr h="341917">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Gastrointestinal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dirty="0">
                          <a:ln>
                            <a:noFill/>
                          </a:ln>
                          <a:solidFill>
                            <a:schemeClr val="accent5"/>
                          </a:solidFill>
                          <a:effectLst/>
                          <a:latin typeface="+mn-lt"/>
                          <a:cs typeface="Times New Roman" panose="02020603050405020304" pitchFamily="18" charset="0"/>
                        </a:rPr>
                        <a:t>Nausea </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683942"/>
                  </a:ext>
                </a:extLst>
              </a:tr>
              <a:tr h="410927">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Skin and subcutaneous tissue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ASR*, acne, alopecia, sweating, hypertrichosis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3485858"/>
                  </a:ext>
                </a:extLst>
              </a:tr>
              <a:tr h="341917">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Musculoskeletal and connective tissue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288925" indent="-288925">
                        <a:spcBef>
                          <a:spcPct val="20000"/>
                        </a:spcBef>
                        <a:defRPr sz="2800">
                          <a:solidFill>
                            <a:schemeClr val="tx1"/>
                          </a:solidFill>
                          <a:latin typeface="Arial" panose="020B0604020202020204" pitchFamily="34" charset="0"/>
                        </a:defRPr>
                      </a:lvl1pPr>
                      <a:lvl2pPr marL="190500" indent="288925">
                        <a:spcBef>
                          <a:spcPct val="20000"/>
                        </a:spcBef>
                        <a:defRPr sz="2400">
                          <a:solidFill>
                            <a:schemeClr val="tx1"/>
                          </a:solidFill>
                          <a:latin typeface="Arial" panose="020B0604020202020204" pitchFamily="34" charset="0"/>
                        </a:defRPr>
                      </a:lvl2pPr>
                      <a:lvl3pPr marL="1044575" indent="-85725">
                        <a:spcBef>
                          <a:spcPct val="20000"/>
                        </a:spcBef>
                        <a:defRPr sz="2000">
                          <a:solidFill>
                            <a:schemeClr val="tx1"/>
                          </a:solidFill>
                          <a:latin typeface="Arial" panose="020B0604020202020204" pitchFamily="34" charset="0"/>
                        </a:defRPr>
                      </a:lvl3pPr>
                      <a:lvl4pPr marL="1463675">
                        <a:spcBef>
                          <a:spcPct val="20000"/>
                        </a:spcBef>
                        <a:defRPr>
                          <a:solidFill>
                            <a:schemeClr val="tx1"/>
                          </a:solidFill>
                          <a:latin typeface="Arial" panose="020B0604020202020204" pitchFamily="34" charset="0"/>
                        </a:defRPr>
                      </a:lvl4pPr>
                      <a:lvl5pPr marL="1882775">
                        <a:spcBef>
                          <a:spcPct val="20000"/>
                        </a:spcBef>
                        <a:defRPr>
                          <a:solidFill>
                            <a:schemeClr val="tx1"/>
                          </a:solidFill>
                          <a:latin typeface="Arial" panose="020B0604020202020204" pitchFamily="34" charset="0"/>
                        </a:defRPr>
                      </a:lvl5pPr>
                      <a:lvl6pPr marL="2339975" fontAlgn="base">
                        <a:spcBef>
                          <a:spcPct val="20000"/>
                        </a:spcBef>
                        <a:spcAft>
                          <a:spcPct val="0"/>
                        </a:spcAft>
                        <a:defRPr>
                          <a:solidFill>
                            <a:schemeClr val="tx1"/>
                          </a:solidFill>
                          <a:latin typeface="Arial" panose="020B0604020202020204" pitchFamily="34" charset="0"/>
                        </a:defRPr>
                      </a:lvl6pPr>
                      <a:lvl7pPr marL="2797175" fontAlgn="base">
                        <a:spcBef>
                          <a:spcPct val="20000"/>
                        </a:spcBef>
                        <a:spcAft>
                          <a:spcPct val="0"/>
                        </a:spcAft>
                        <a:defRPr>
                          <a:solidFill>
                            <a:schemeClr val="tx1"/>
                          </a:solidFill>
                          <a:latin typeface="Arial" panose="020B0604020202020204" pitchFamily="34" charset="0"/>
                        </a:defRPr>
                      </a:lvl7pPr>
                      <a:lvl8pPr marL="3254375" fontAlgn="base">
                        <a:spcBef>
                          <a:spcPct val="20000"/>
                        </a:spcBef>
                        <a:spcAft>
                          <a:spcPct val="0"/>
                        </a:spcAft>
                        <a:defRPr>
                          <a:solidFill>
                            <a:schemeClr val="tx1"/>
                          </a:solidFill>
                          <a:latin typeface="Arial" panose="020B0604020202020204" pitchFamily="34" charset="0"/>
                        </a:defRPr>
                      </a:lvl8pPr>
                      <a:lvl9pPr marL="3711575" fontAlgn="base">
                        <a:spcBef>
                          <a:spcPct val="20000"/>
                        </a:spcBef>
                        <a:spcAft>
                          <a:spcPct val="0"/>
                        </a:spcAft>
                        <a:defRPr>
                          <a:solidFill>
                            <a:schemeClr val="tx1"/>
                          </a:solidFill>
                          <a:latin typeface="Arial" panose="020B0604020202020204" pitchFamily="34" charset="0"/>
                        </a:defRPr>
                      </a:lvl9p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Musculoskeletal pain</a:t>
                      </a:r>
                      <a:endParaRPr kumimoji="0" lang="fr-FR"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3896724"/>
                  </a:ext>
                </a:extLst>
              </a:tr>
              <a:tr h="395244">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lang="en-GB" sz="1800" b="0" i="0" kern="1200" dirty="0">
                          <a:solidFill>
                            <a:schemeClr val="accent5"/>
                          </a:solidFill>
                          <a:effectLst/>
                          <a:latin typeface="+mn-lt"/>
                          <a:ea typeface="+mn-ea"/>
                          <a:cs typeface="+mn-cs"/>
                        </a:rPr>
                        <a:t>Renal and urinary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fr-FR" altLang="en-US" sz="1800" b="0" i="0" u="none" strike="noStrike" cap="none" normalizeH="0" baseline="0" dirty="0" err="1">
                          <a:ln>
                            <a:noFill/>
                          </a:ln>
                          <a:solidFill>
                            <a:schemeClr val="accent5"/>
                          </a:solidFill>
                          <a:effectLst/>
                          <a:latin typeface="+mn-lt"/>
                          <a:cs typeface="Times New Roman" panose="02020603050405020304" pitchFamily="18" charset="0"/>
                        </a:rPr>
                        <a:t>Impaired</a:t>
                      </a:r>
                      <a:r>
                        <a:rPr kumimoji="0" lang="fr-FR" altLang="en-US" sz="1800" b="0" i="0" u="none" strike="noStrike" cap="none" normalizeH="0" baseline="0" dirty="0">
                          <a:ln>
                            <a:noFill/>
                          </a:ln>
                          <a:solidFill>
                            <a:schemeClr val="accent5"/>
                          </a:solidFill>
                          <a:effectLst/>
                          <a:latin typeface="+mn-lt"/>
                          <a:cs typeface="Times New Roman" panose="02020603050405020304" pitchFamily="18" charset="0"/>
                        </a:rPr>
                        <a:t> urination</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4860584"/>
                  </a:ext>
                </a:extLst>
              </a:tr>
              <a:tr h="396038">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lang="en-GB" sz="1800" b="0" i="0" kern="1200" dirty="0">
                          <a:solidFill>
                            <a:schemeClr val="accent5"/>
                          </a:solidFill>
                          <a:effectLst/>
                          <a:latin typeface="+mn-lt"/>
                          <a:ea typeface="+mn-ea"/>
                          <a:cs typeface="+mn-cs"/>
                        </a:rPr>
                        <a:t>Reproductive system and breast disorders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fr-FR" altLang="en-US" sz="1800" b="0" i="0" u="none" strike="noStrike" cap="none" normalizeH="0" baseline="0" dirty="0" err="1">
                          <a:ln>
                            <a:noFill/>
                          </a:ln>
                          <a:solidFill>
                            <a:schemeClr val="accent5"/>
                          </a:solidFill>
                          <a:effectLst/>
                          <a:latin typeface="+mn-lt"/>
                          <a:cs typeface="Times New Roman" panose="02020603050405020304" pitchFamily="18" charset="0"/>
                        </a:rPr>
                        <a:t>Gynaecomastia</a:t>
                      </a:r>
                      <a:r>
                        <a:rPr kumimoji="0" lang="fr-FR" altLang="en-US" sz="1800" b="0" i="0" u="none" strike="noStrike" cap="none" normalizeH="0" baseline="0" dirty="0">
                          <a:ln>
                            <a:noFill/>
                          </a:ln>
                          <a:solidFill>
                            <a:schemeClr val="accent5"/>
                          </a:solidFill>
                          <a:effectLst/>
                          <a:latin typeface="+mn-lt"/>
                          <a:cs typeface="Times New Roman" panose="02020603050405020304" pitchFamily="18" charset="0"/>
                        </a:rPr>
                        <a:t>, prostate </a:t>
                      </a:r>
                      <a:r>
                        <a:rPr kumimoji="0" lang="fr-FR" altLang="en-US" sz="1800" b="0" i="0" u="none" strike="noStrike" cap="none" normalizeH="0" baseline="0" dirty="0" err="1">
                          <a:ln>
                            <a:noFill/>
                          </a:ln>
                          <a:solidFill>
                            <a:schemeClr val="accent5"/>
                          </a:solidFill>
                          <a:effectLst/>
                          <a:latin typeface="+mn-lt"/>
                          <a:cs typeface="Times New Roman" panose="02020603050405020304" pitchFamily="18" charset="0"/>
                        </a:rPr>
                        <a:t>enlargement</a:t>
                      </a:r>
                      <a:r>
                        <a:rPr kumimoji="0" lang="fr-FR" altLang="en-US" sz="1800" b="0" i="0" u="none" strike="noStrike" cap="none" normalizeH="0" baseline="0" dirty="0">
                          <a:ln>
                            <a:noFill/>
                          </a:ln>
                          <a:solidFill>
                            <a:schemeClr val="accent5"/>
                          </a:solidFill>
                          <a:effectLst/>
                          <a:latin typeface="+mn-lt"/>
                          <a:cs typeface="Times New Roman" panose="02020603050405020304" pitchFamily="18" charset="0"/>
                        </a:rPr>
                        <a:t>, </a:t>
                      </a:r>
                      <a:r>
                        <a:rPr kumimoji="0" lang="fr-FR" altLang="en-US" sz="1800" b="0" i="0" u="none" strike="noStrike" cap="none" normalizeH="0" baseline="0" dirty="0" err="1">
                          <a:ln>
                            <a:noFill/>
                          </a:ln>
                          <a:solidFill>
                            <a:schemeClr val="accent5"/>
                          </a:solidFill>
                          <a:effectLst/>
                          <a:latin typeface="+mn-lt"/>
                          <a:cs typeface="Times New Roman" panose="02020603050405020304" pitchFamily="18" charset="0"/>
                        </a:rPr>
                        <a:t>oligospermia</a:t>
                      </a:r>
                      <a:r>
                        <a:rPr kumimoji="0" lang="fr-FR" altLang="en-US" sz="1800" b="0" i="0" u="none" strike="noStrike" cap="none" normalizeH="0" baseline="0" dirty="0">
                          <a:ln>
                            <a:noFill/>
                          </a:ln>
                          <a:solidFill>
                            <a:schemeClr val="accent5"/>
                          </a:solidFill>
                          <a:effectLst/>
                          <a:latin typeface="+mn-lt"/>
                          <a:cs typeface="Times New Roman" panose="02020603050405020304" pitchFamily="18" charset="0"/>
                        </a:rPr>
                        <a:t>, BPH</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0345041"/>
                  </a:ext>
                </a:extLst>
              </a:tr>
              <a:tr h="405956">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lang="en-GB" sz="1800" b="0" i="0" kern="1200" dirty="0">
                          <a:solidFill>
                            <a:schemeClr val="accent5"/>
                          </a:solidFill>
                          <a:effectLst/>
                          <a:latin typeface="+mn-lt"/>
                          <a:ea typeface="+mn-ea"/>
                          <a:cs typeface="+mn-cs"/>
                        </a:rPr>
                        <a:t>General disorders / administration site conditions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fr-FR" altLang="en-US" sz="1800" b="0" i="0" u="none" strike="noStrike" cap="none" normalizeH="0" baseline="0" dirty="0">
                          <a:ln>
                            <a:noFill/>
                          </a:ln>
                          <a:solidFill>
                            <a:schemeClr val="accent5"/>
                          </a:solidFill>
                          <a:effectLst/>
                          <a:latin typeface="+mn-lt"/>
                          <a:cs typeface="Times New Roman" panose="02020603050405020304" pitchFamily="18" charset="0"/>
                        </a:rPr>
                        <a:t>	</a:t>
                      </a:r>
                      <a:r>
                        <a:rPr kumimoji="0" lang="fr-FR" altLang="en-US" sz="1800" b="0" i="0" u="none" strike="noStrike" cap="none" normalizeH="0" baseline="0" dirty="0" err="1">
                          <a:ln>
                            <a:noFill/>
                          </a:ln>
                          <a:solidFill>
                            <a:schemeClr val="accent5"/>
                          </a:solidFill>
                          <a:effectLst/>
                          <a:latin typeface="+mn-lt"/>
                          <a:cs typeface="Times New Roman" panose="02020603050405020304" pitchFamily="18" charset="0"/>
                        </a:rPr>
                        <a:t>Asthenia</a:t>
                      </a:r>
                      <a:r>
                        <a:rPr kumimoji="0" lang="fr-FR" altLang="en-US" sz="1800" b="0" i="0" u="none" strike="noStrike" cap="none" normalizeH="0" baseline="0" dirty="0">
                          <a:ln>
                            <a:noFill/>
                          </a:ln>
                          <a:solidFill>
                            <a:schemeClr val="accent5"/>
                          </a:solidFill>
                          <a:effectLst/>
                          <a:latin typeface="+mn-lt"/>
                          <a:cs typeface="Times New Roman" panose="02020603050405020304" pitchFamily="18" charset="0"/>
                        </a:rPr>
                        <a:t>, </a:t>
                      </a:r>
                      <a:r>
                        <a:rPr kumimoji="0" lang="fr-FR" altLang="en-US" sz="1800" b="0" i="0" u="none" strike="noStrike" cap="none" normalizeH="0" baseline="0" dirty="0" err="1">
                          <a:ln>
                            <a:noFill/>
                          </a:ln>
                          <a:solidFill>
                            <a:schemeClr val="accent5"/>
                          </a:solidFill>
                          <a:effectLst/>
                          <a:latin typeface="+mn-lt"/>
                          <a:cs typeface="Times New Roman" panose="02020603050405020304" pitchFamily="18" charset="0"/>
                        </a:rPr>
                        <a:t>oedema</a:t>
                      </a:r>
                      <a:r>
                        <a:rPr kumimoji="0" lang="fr-FR" altLang="en-US" sz="1800" b="0" i="0" u="none" strike="noStrike" cap="none" normalizeH="0" baseline="0" dirty="0">
                          <a:ln>
                            <a:noFill/>
                          </a:ln>
                          <a:solidFill>
                            <a:schemeClr val="accent5"/>
                          </a:solidFill>
                          <a:effectLst/>
                          <a:latin typeface="+mn-lt"/>
                          <a:cs typeface="Times New Roman" panose="02020603050405020304" pitchFamily="18" charset="0"/>
                        </a:rPr>
                        <a:t>, malaise</a:t>
                      </a: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95573667"/>
                  </a:ext>
                </a:extLst>
              </a:tr>
              <a:tr h="407129">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lang="en-GB" sz="1800" b="0" i="0" kern="1200" dirty="0">
                          <a:solidFill>
                            <a:schemeClr val="accent5"/>
                          </a:solidFill>
                          <a:effectLst/>
                          <a:latin typeface="+mn-lt"/>
                          <a:ea typeface="+mn-ea"/>
                          <a:cs typeface="+mn-cs"/>
                        </a:rPr>
                        <a:t>Investigations</a:t>
                      </a:r>
                      <a:endParaRPr kumimoji="0" lang="en-US"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288925" marR="0" lvl="0" indent="-288925" algn="ctr" defTabSz="914400" rtl="0" eaLnBrk="1" fontAlgn="base" latinLnBrk="0" hangingPunct="1">
                        <a:lnSpc>
                          <a:spcPct val="100000"/>
                        </a:lnSpc>
                        <a:spcBef>
                          <a:spcPct val="20000"/>
                        </a:spcBef>
                        <a:spcAft>
                          <a:spcPct val="0"/>
                        </a:spcAft>
                        <a:buClrTx/>
                        <a:buSzTx/>
                        <a:buFontTx/>
                        <a:buNone/>
                        <a:tabLst/>
                      </a:pP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Weight increase, elevated PSA, elevated </a:t>
                      </a:r>
                      <a:r>
                        <a:rPr kumimoji="0" lang="en-GB" altLang="en-US" sz="1800" b="0" i="0" u="none" strike="noStrike" cap="none" normalizeH="0" baseline="0" dirty="0" err="1">
                          <a:ln>
                            <a:noFill/>
                          </a:ln>
                          <a:solidFill>
                            <a:schemeClr val="accent5"/>
                          </a:solidFill>
                          <a:effectLst/>
                          <a:latin typeface="+mn-lt"/>
                          <a:cs typeface="Times New Roman" panose="02020603050405020304" pitchFamily="18" charset="0"/>
                        </a:rPr>
                        <a:t>Hct</a:t>
                      </a:r>
                      <a:r>
                        <a:rPr kumimoji="0" lang="en-GB" altLang="en-US" sz="1800" b="0" i="0" u="none" strike="noStrike" cap="none" normalizeH="0" baseline="0" dirty="0">
                          <a:ln>
                            <a:noFill/>
                          </a:ln>
                          <a:solidFill>
                            <a:schemeClr val="accent5"/>
                          </a:solidFill>
                          <a:effectLst/>
                          <a:latin typeface="+mn-lt"/>
                          <a:cs typeface="Times New Roman" panose="02020603050405020304" pitchFamily="18" charset="0"/>
                        </a:rPr>
                        <a:t> or Hb</a:t>
                      </a:r>
                      <a:endParaRPr kumimoji="0" lang="fr-FR" altLang="en-US" sz="1800" b="0" i="0" u="none" strike="noStrike" cap="none" normalizeH="0" baseline="0" dirty="0">
                        <a:ln>
                          <a:noFill/>
                        </a:ln>
                        <a:solidFill>
                          <a:schemeClr val="accent5"/>
                        </a:solidFill>
                        <a:effectLst/>
                        <a:latin typeface="+mn-lt"/>
                        <a:cs typeface="Times New Roman" panose="02020603050405020304" pitchFamily="18" charset="0"/>
                      </a:endParaRPr>
                    </a:p>
                  </a:txBody>
                  <a:tcPr anchor="ct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8665045"/>
                  </a:ext>
                </a:extLst>
              </a:tr>
            </a:tbl>
          </a:graphicData>
        </a:graphic>
      </p:graphicFrame>
      <p:sp>
        <p:nvSpPr>
          <p:cNvPr id="2" name="TextBox 1">
            <a:extLst>
              <a:ext uri="{FF2B5EF4-FFF2-40B4-BE49-F238E27FC236}">
                <a16:creationId xmlns:a16="http://schemas.microsoft.com/office/drawing/2014/main" id="{4BA25C28-C88B-42C8-9615-468E3E7D9198}"/>
              </a:ext>
            </a:extLst>
          </p:cNvPr>
          <p:cNvSpPr txBox="1"/>
          <p:nvPr/>
        </p:nvSpPr>
        <p:spPr>
          <a:xfrm>
            <a:off x="9504028" y="6095955"/>
            <a:ext cx="2173448" cy="261610"/>
          </a:xfrm>
          <a:prstGeom prst="rect">
            <a:avLst/>
          </a:prstGeom>
          <a:noFill/>
        </p:spPr>
        <p:txBody>
          <a:bodyPr wrap="square" rtlCol="0">
            <a:spAutoFit/>
          </a:bodyPr>
          <a:lstStyle/>
          <a:p>
            <a:pPr algn="ctr"/>
            <a:r>
              <a:rPr lang="en-GB" sz="1100" dirty="0">
                <a:solidFill>
                  <a:schemeClr val="accent5"/>
                </a:solidFill>
              </a:rPr>
              <a:t>*ASR Application Site Reaction</a:t>
            </a:r>
          </a:p>
        </p:txBody>
      </p:sp>
    </p:spTree>
    <p:extLst>
      <p:ext uri="{BB962C8B-B14F-4D97-AF65-F5344CB8AC3E}">
        <p14:creationId xmlns:p14="http://schemas.microsoft.com/office/powerpoint/2010/main" val="1555957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E8F115-3DCF-44F2-AA04-B06E53D97F71}"/>
              </a:ext>
            </a:extLst>
          </p:cNvPr>
          <p:cNvSpPr txBox="1"/>
          <p:nvPr/>
        </p:nvSpPr>
        <p:spPr>
          <a:xfrm>
            <a:off x="354953" y="1042657"/>
            <a:ext cx="10880522"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Poppins Light"/>
                <a:ea typeface="+mn-ea"/>
                <a:cs typeface="+mn-cs"/>
              </a:rPr>
              <a:t>Overdose: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Only one case of acute testosterone overdose following an injection has been reported in the literature. This was a case of a cerebrovascular accident in a patient with a high plasma testosterone concentration of 114 ng/mL (395 nmol/L). </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lang="en-GB" sz="1600" dirty="0">
              <a:solidFill>
                <a:srgbClr val="000000"/>
              </a:solidFill>
              <a:latin typeface="Poppins Light"/>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It would be most unlikely that such blood testosterone levels would be achieved using the transdermal route.</a:t>
            </a: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Poppins Light"/>
                <a:ea typeface="+mn-ea"/>
                <a:cs typeface="+mn-cs"/>
              </a:rPr>
              <a:t>Treatment of overdose would consist of discontinuation of Testogel 16.2mg/g together with appropriate symptomatic and supportive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sp>
        <p:nvSpPr>
          <p:cNvPr id="5" name="Title 1">
            <a:extLst>
              <a:ext uri="{FF2B5EF4-FFF2-40B4-BE49-F238E27FC236}">
                <a16:creationId xmlns:a16="http://schemas.microsoft.com/office/drawing/2014/main" id="{3560C2B8-7CAF-46BE-9D2E-AFB17367936A}"/>
              </a:ext>
            </a:extLst>
          </p:cNvPr>
          <p:cNvSpPr>
            <a:spLocks noGrp="1"/>
          </p:cNvSpPr>
          <p:nvPr>
            <p:ph type="title"/>
          </p:nvPr>
        </p:nvSpPr>
        <p:spPr>
          <a:xfrm>
            <a:off x="451427" y="262595"/>
            <a:ext cx="10652454" cy="841810"/>
          </a:xfrm>
        </p:spPr>
        <p:txBody>
          <a:bodyPr>
            <a:normAutofit/>
          </a:bodyPr>
          <a:lstStyle/>
          <a:p>
            <a:r>
              <a:rPr lang="en-GB" sz="3200" b="1" dirty="0"/>
              <a:t>Testogel 16.2mg/g gel</a:t>
            </a:r>
          </a:p>
        </p:txBody>
      </p:sp>
      <p:sp>
        <p:nvSpPr>
          <p:cNvPr id="6" name="TextBox 5">
            <a:extLst>
              <a:ext uri="{FF2B5EF4-FFF2-40B4-BE49-F238E27FC236}">
                <a16:creationId xmlns:a16="http://schemas.microsoft.com/office/drawing/2014/main" id="{AC1E99DB-EF08-4EC3-991B-5FE385E3AC0D}"/>
              </a:ext>
            </a:extLst>
          </p:cNvPr>
          <p:cNvSpPr txBox="1"/>
          <p:nvPr/>
        </p:nvSpPr>
        <p:spPr>
          <a:xfrm>
            <a:off x="3048699" y="5880575"/>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https://www.medicines.org.uk/emc/product/8919/smpc</a:t>
            </a:r>
            <a:r>
              <a:rPr kumimoji="0" lang="en-GB" sz="18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5501460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465C467-7351-43E6-8CDE-6BA1F7925435}"/>
              </a:ext>
            </a:extLst>
          </p:cNvPr>
          <p:cNvSpPr>
            <a:spLocks noGrp="1"/>
          </p:cNvSpPr>
          <p:nvPr>
            <p:ph type="title"/>
          </p:nvPr>
        </p:nvSpPr>
        <p:spPr>
          <a:xfrm>
            <a:off x="1694225" y="203665"/>
            <a:ext cx="8229600" cy="918741"/>
          </a:xfrm>
        </p:spPr>
        <p:txBody>
          <a:bodyPr rtlCol="0">
            <a:normAutofit/>
          </a:bodyPr>
          <a:lstStyle/>
          <a:p>
            <a:pPr algn="ctr" fontAlgn="auto">
              <a:spcAft>
                <a:spcPts val="0"/>
              </a:spcAft>
              <a:defRPr/>
            </a:pPr>
            <a:r>
              <a:rPr lang="en-US" b="1" dirty="0" err="1"/>
              <a:t>AndroGel</a:t>
            </a:r>
            <a:r>
              <a:rPr lang="en-US" b="1" dirty="0"/>
              <a:t> formula and characteristics</a:t>
            </a:r>
          </a:p>
        </p:txBody>
      </p:sp>
      <p:sp>
        <p:nvSpPr>
          <p:cNvPr id="15363" name="Slide Number Placeholder 3">
            <a:extLst>
              <a:ext uri="{FF2B5EF4-FFF2-40B4-BE49-F238E27FC236}">
                <a16:creationId xmlns:a16="http://schemas.microsoft.com/office/drawing/2014/main" id="{C79E55F5-441F-488B-BBC6-1D06C84337A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lr>
                <a:schemeClr val="tx2"/>
              </a:buClr>
              <a:buFont typeface="Arial" panose="020B0604020202020204" pitchFamily="34" charset="0"/>
              <a:buChar char="•"/>
              <a:defRPr sz="3200">
                <a:solidFill>
                  <a:schemeClr val="tx2"/>
                </a:solidFill>
                <a:latin typeface="Calibri" panose="020F0502020204030204" pitchFamily="34" charset="0"/>
              </a:defRPr>
            </a:lvl1pPr>
            <a:lvl2pPr indent="-285750" defTabSz="457200">
              <a:spcBef>
                <a:spcPct val="20000"/>
              </a:spcBef>
              <a:buClr>
                <a:schemeClr val="tx2"/>
              </a:buClr>
              <a:buFont typeface="Arial" panose="020B0604020202020204" pitchFamily="34" charset="0"/>
              <a:buChar char="–"/>
              <a:defRPr sz="2800">
                <a:solidFill>
                  <a:schemeClr val="tx2"/>
                </a:solidFill>
                <a:latin typeface="Calibri" panose="020F0502020204030204" pitchFamily="34" charset="0"/>
              </a:defRPr>
            </a:lvl2pPr>
            <a:lvl3pPr indent="-228600" defTabSz="457200">
              <a:spcBef>
                <a:spcPct val="20000"/>
              </a:spcBef>
              <a:buClr>
                <a:schemeClr val="tx2"/>
              </a:buClr>
              <a:buFont typeface="Arial" panose="020B0604020202020204" pitchFamily="34" charset="0"/>
              <a:buChar char="•"/>
              <a:defRPr sz="2400">
                <a:solidFill>
                  <a:schemeClr val="tx2"/>
                </a:solidFill>
                <a:latin typeface="Calibri" panose="020F0502020204030204" pitchFamily="34" charset="0"/>
              </a:defRPr>
            </a:lvl3pPr>
            <a:lvl4pPr indent="-228600" defTabSz="457200">
              <a:spcBef>
                <a:spcPct val="20000"/>
              </a:spcBef>
              <a:buClr>
                <a:schemeClr val="tx2"/>
              </a:buClr>
              <a:buFont typeface="Arial" panose="020B0604020202020204" pitchFamily="34" charset="0"/>
              <a:buChar char="–"/>
              <a:defRPr sz="2000">
                <a:solidFill>
                  <a:schemeClr val="tx2"/>
                </a:solidFill>
                <a:latin typeface="Calibri" panose="020F0502020204030204" pitchFamily="34" charset="0"/>
              </a:defRPr>
            </a:lvl4pPr>
            <a:lvl5pPr indent="-228600" defTabSz="457200">
              <a:spcBef>
                <a:spcPct val="20000"/>
              </a:spcBef>
              <a:buClr>
                <a:schemeClr val="tx2"/>
              </a:buClr>
              <a:buFont typeface="Arial" panose="020B0604020202020204" pitchFamily="34" charset="0"/>
              <a:buChar char="»"/>
              <a:defRPr sz="2000">
                <a:solidFill>
                  <a:schemeClr val="tx2"/>
                </a:solidFill>
                <a:latin typeface="Calibri" panose="020F0502020204030204" pitchFamily="34" charset="0"/>
              </a:defRPr>
            </a:lvl5pPr>
            <a:lvl6pPr indent="-228600" defTabSz="457200" fontAlgn="base">
              <a:spcBef>
                <a:spcPct val="20000"/>
              </a:spcBef>
              <a:spcAft>
                <a:spcPct val="0"/>
              </a:spcAft>
              <a:buClr>
                <a:schemeClr val="tx2"/>
              </a:buClr>
              <a:buFont typeface="Arial" panose="020B0604020202020204" pitchFamily="34" charset="0"/>
              <a:buChar char="»"/>
              <a:defRPr sz="2000">
                <a:solidFill>
                  <a:schemeClr val="tx2"/>
                </a:solidFill>
                <a:latin typeface="Calibri" panose="020F0502020204030204" pitchFamily="34" charset="0"/>
              </a:defRPr>
            </a:lvl6pPr>
            <a:lvl7pPr indent="-228600" defTabSz="457200" fontAlgn="base">
              <a:spcBef>
                <a:spcPct val="20000"/>
              </a:spcBef>
              <a:spcAft>
                <a:spcPct val="0"/>
              </a:spcAft>
              <a:buClr>
                <a:schemeClr val="tx2"/>
              </a:buClr>
              <a:buFont typeface="Arial" panose="020B0604020202020204" pitchFamily="34" charset="0"/>
              <a:buChar char="»"/>
              <a:defRPr sz="2000">
                <a:solidFill>
                  <a:schemeClr val="tx2"/>
                </a:solidFill>
                <a:latin typeface="Calibri" panose="020F0502020204030204" pitchFamily="34" charset="0"/>
              </a:defRPr>
            </a:lvl7pPr>
            <a:lvl8pPr indent="-228600" defTabSz="457200" fontAlgn="base">
              <a:spcBef>
                <a:spcPct val="20000"/>
              </a:spcBef>
              <a:spcAft>
                <a:spcPct val="0"/>
              </a:spcAft>
              <a:buClr>
                <a:schemeClr val="tx2"/>
              </a:buClr>
              <a:buFont typeface="Arial" panose="020B0604020202020204" pitchFamily="34" charset="0"/>
              <a:buChar char="»"/>
              <a:defRPr sz="2000">
                <a:solidFill>
                  <a:schemeClr val="tx2"/>
                </a:solidFill>
                <a:latin typeface="Calibri" panose="020F0502020204030204" pitchFamily="34" charset="0"/>
              </a:defRPr>
            </a:lvl8pPr>
            <a:lvl9pPr indent="-228600" defTabSz="457200" fontAlgn="base">
              <a:spcBef>
                <a:spcPct val="20000"/>
              </a:spcBef>
              <a:spcAft>
                <a:spcPct val="0"/>
              </a:spcAft>
              <a:buClr>
                <a:schemeClr val="tx2"/>
              </a:buClr>
              <a:buFont typeface="Arial" panose="020B0604020202020204" pitchFamily="34" charset="0"/>
              <a:buChar char="»"/>
              <a:defRPr sz="2000">
                <a:solidFill>
                  <a:schemeClr val="tx2"/>
                </a:solidFill>
                <a:latin typeface="Calibri" panose="020F0502020204030204" pitchFamily="34" charset="0"/>
              </a:defRPr>
            </a:lvl9pPr>
          </a:lstStyle>
          <a:p>
            <a:pPr eaLnBrk="1" hangingPunct="1">
              <a:spcBef>
                <a:spcPct val="0"/>
              </a:spcBef>
              <a:buClrTx/>
              <a:buFontTx/>
              <a:buNone/>
            </a:pPr>
            <a:fld id="{4F24512A-2922-4633-9C4A-9A93E5B2038B}" type="slidenum">
              <a:rPr lang="en-US" altLang="en-US" sz="1200">
                <a:solidFill>
                  <a:srgbClr val="8D8D8D"/>
                </a:solidFill>
              </a:rPr>
              <a:pPr eaLnBrk="1" hangingPunct="1">
                <a:spcBef>
                  <a:spcPct val="0"/>
                </a:spcBef>
                <a:buClrTx/>
                <a:buFontTx/>
                <a:buNone/>
              </a:pPr>
              <a:t>47</a:t>
            </a:fld>
            <a:endParaRPr lang="en-US" altLang="en-US" sz="1200">
              <a:solidFill>
                <a:srgbClr val="8D8D8D"/>
              </a:solidFill>
            </a:endParaRPr>
          </a:p>
        </p:txBody>
      </p:sp>
      <p:graphicFrame>
        <p:nvGraphicFramePr>
          <p:cNvPr id="5" name="Content Placeholder 4">
            <a:extLst>
              <a:ext uri="{FF2B5EF4-FFF2-40B4-BE49-F238E27FC236}">
                <a16:creationId xmlns:a16="http://schemas.microsoft.com/office/drawing/2014/main" id="{C4F742FA-C196-430D-954C-BDEF168F3ADA}"/>
              </a:ext>
            </a:extLst>
          </p:cNvPr>
          <p:cNvGraphicFramePr>
            <a:graphicFrameLocks/>
          </p:cNvGraphicFramePr>
          <p:nvPr>
            <p:extLst>
              <p:ext uri="{D42A27DB-BD31-4B8C-83A1-F6EECF244321}">
                <p14:modId xmlns:p14="http://schemas.microsoft.com/office/powerpoint/2010/main" val="2443315441"/>
              </p:ext>
            </p:extLst>
          </p:nvPr>
        </p:nvGraphicFramePr>
        <p:xfrm>
          <a:off x="838199" y="1219200"/>
          <a:ext cx="9941652" cy="4404659"/>
        </p:xfrm>
        <a:graphic>
          <a:graphicData uri="http://schemas.openxmlformats.org/drawingml/2006/table">
            <a:tbl>
              <a:tblPr firstRow="1" bandRow="1">
                <a:tableStyleId>{5C22544A-7EE6-4342-B048-85BDC9FD1C3A}</a:tableStyleId>
              </a:tblPr>
              <a:tblGrid>
                <a:gridCol w="3313884">
                  <a:extLst>
                    <a:ext uri="{9D8B030D-6E8A-4147-A177-3AD203B41FA5}">
                      <a16:colId xmlns:a16="http://schemas.microsoft.com/office/drawing/2014/main" val="20000"/>
                    </a:ext>
                  </a:extLst>
                </a:gridCol>
                <a:gridCol w="3313884">
                  <a:extLst>
                    <a:ext uri="{9D8B030D-6E8A-4147-A177-3AD203B41FA5}">
                      <a16:colId xmlns:a16="http://schemas.microsoft.com/office/drawing/2014/main" val="20001"/>
                    </a:ext>
                  </a:extLst>
                </a:gridCol>
                <a:gridCol w="3313884">
                  <a:extLst>
                    <a:ext uri="{9D8B030D-6E8A-4147-A177-3AD203B41FA5}">
                      <a16:colId xmlns:a16="http://schemas.microsoft.com/office/drawing/2014/main" val="20002"/>
                    </a:ext>
                  </a:extLst>
                </a:gridCol>
              </a:tblGrid>
              <a:tr h="370869">
                <a:tc>
                  <a:txBody>
                    <a:bodyPr/>
                    <a:lstStyle/>
                    <a:p>
                      <a:pPr algn="ctr"/>
                      <a:endParaRPr lang="en-US" sz="1800" dirty="0"/>
                    </a:p>
                  </a:txBody>
                  <a:tcPr marT="45724" marB="45724"/>
                </a:tc>
                <a:tc>
                  <a:txBody>
                    <a:bodyPr/>
                    <a:lstStyle/>
                    <a:p>
                      <a:pPr algn="ctr"/>
                      <a:r>
                        <a:rPr lang="en-US" sz="1800" dirty="0"/>
                        <a:t>1%</a:t>
                      </a:r>
                    </a:p>
                  </a:txBody>
                  <a:tcPr marT="45724" marB="45724"/>
                </a:tc>
                <a:tc>
                  <a:txBody>
                    <a:bodyPr/>
                    <a:lstStyle/>
                    <a:p>
                      <a:pPr algn="ctr"/>
                      <a:r>
                        <a:rPr lang="en-US" sz="1800" dirty="0"/>
                        <a:t>1.62%</a:t>
                      </a:r>
                    </a:p>
                  </a:txBody>
                  <a:tcPr marT="45724" marB="45724"/>
                </a:tc>
                <a:extLst>
                  <a:ext uri="{0D108BD9-81ED-4DB2-BD59-A6C34878D82A}">
                    <a16:rowId xmlns:a16="http://schemas.microsoft.com/office/drawing/2014/main" val="10000"/>
                  </a:ext>
                </a:extLst>
              </a:tr>
              <a:tr h="370869">
                <a:tc>
                  <a:txBody>
                    <a:bodyPr/>
                    <a:lstStyle/>
                    <a:p>
                      <a:pPr algn="ctr"/>
                      <a:r>
                        <a:rPr lang="en-US" sz="1800" dirty="0">
                          <a:solidFill>
                            <a:schemeClr val="accent5"/>
                          </a:solidFill>
                        </a:rPr>
                        <a:t>Gel volume</a:t>
                      </a:r>
                    </a:p>
                  </a:txBody>
                  <a:tcPr marT="45724" marB="45724"/>
                </a:tc>
                <a:tc>
                  <a:txBody>
                    <a:bodyPr/>
                    <a:lstStyle/>
                    <a:p>
                      <a:pPr algn="ctr"/>
                      <a:r>
                        <a:rPr lang="en-US" sz="1800" dirty="0">
                          <a:solidFill>
                            <a:schemeClr val="accent5"/>
                          </a:solidFill>
                        </a:rPr>
                        <a:t>2.5 - 10g</a:t>
                      </a:r>
                    </a:p>
                  </a:txBody>
                  <a:tcPr marT="45724" marB="45724"/>
                </a:tc>
                <a:tc>
                  <a:txBody>
                    <a:bodyPr/>
                    <a:lstStyle/>
                    <a:p>
                      <a:pPr algn="ctr"/>
                      <a:r>
                        <a:rPr lang="en-US" sz="1800" dirty="0">
                          <a:solidFill>
                            <a:schemeClr val="accent5"/>
                          </a:solidFill>
                        </a:rPr>
                        <a:t>1.25</a:t>
                      </a:r>
                      <a:r>
                        <a:rPr lang="en-US" sz="1800" baseline="0" dirty="0">
                          <a:solidFill>
                            <a:schemeClr val="accent5"/>
                          </a:solidFill>
                        </a:rPr>
                        <a:t> – 5g</a:t>
                      </a:r>
                      <a:endParaRPr lang="en-US" sz="1800" dirty="0">
                        <a:solidFill>
                          <a:schemeClr val="accent5"/>
                        </a:solidFill>
                      </a:endParaRPr>
                    </a:p>
                  </a:txBody>
                  <a:tcPr marT="45724" marB="45724"/>
                </a:tc>
                <a:extLst>
                  <a:ext uri="{0D108BD9-81ED-4DB2-BD59-A6C34878D82A}">
                    <a16:rowId xmlns:a16="http://schemas.microsoft.com/office/drawing/2014/main" val="10001"/>
                  </a:ext>
                </a:extLst>
              </a:tr>
              <a:tr h="2011835">
                <a:tc>
                  <a:txBody>
                    <a:bodyPr/>
                    <a:lstStyle/>
                    <a:p>
                      <a:pPr algn="ctr"/>
                      <a:r>
                        <a:rPr lang="en-US" sz="1800" dirty="0">
                          <a:solidFill>
                            <a:schemeClr val="accent5"/>
                          </a:solidFill>
                        </a:rPr>
                        <a:t>Testosterone amount</a:t>
                      </a:r>
                    </a:p>
                  </a:txBody>
                  <a:tcPr marT="45724" marB="45724"/>
                </a:tc>
                <a:tc>
                  <a:txBody>
                    <a:bodyPr/>
                    <a:lstStyle/>
                    <a:p>
                      <a:pPr algn="ctr"/>
                      <a:r>
                        <a:rPr lang="en-US" sz="1800" dirty="0">
                          <a:solidFill>
                            <a:schemeClr val="accent5"/>
                          </a:solidFill>
                        </a:rPr>
                        <a:t>25-100 mg</a:t>
                      </a:r>
                    </a:p>
                    <a:p>
                      <a:pPr algn="ctr"/>
                      <a:endParaRPr lang="en-US" sz="1800" dirty="0">
                        <a:solidFill>
                          <a:schemeClr val="accent5"/>
                        </a:solidFill>
                      </a:endParaRPr>
                    </a:p>
                    <a:p>
                      <a:pPr algn="ctr"/>
                      <a:r>
                        <a:rPr lang="en-US" sz="1800" dirty="0">
                          <a:solidFill>
                            <a:schemeClr val="accent5"/>
                          </a:solidFill>
                        </a:rPr>
                        <a:t>25 mg = 0.5 sachet</a:t>
                      </a:r>
                    </a:p>
                    <a:p>
                      <a:pPr algn="ctr"/>
                      <a:r>
                        <a:rPr lang="en-US" sz="1800" dirty="0">
                          <a:solidFill>
                            <a:schemeClr val="accent5"/>
                          </a:solidFill>
                        </a:rPr>
                        <a:t>50 mg = 1 sachet</a:t>
                      </a:r>
                    </a:p>
                    <a:p>
                      <a:pPr algn="ctr"/>
                      <a:r>
                        <a:rPr lang="en-US" sz="1800" dirty="0">
                          <a:solidFill>
                            <a:schemeClr val="accent5"/>
                          </a:solidFill>
                        </a:rPr>
                        <a:t>75 mg = 1.5 sachets</a:t>
                      </a:r>
                    </a:p>
                    <a:p>
                      <a:pPr algn="ctr"/>
                      <a:r>
                        <a:rPr lang="en-US" sz="1800" dirty="0">
                          <a:solidFill>
                            <a:schemeClr val="accent5"/>
                          </a:solidFill>
                        </a:rPr>
                        <a:t>100 mg = 2 sachets</a:t>
                      </a:r>
                    </a:p>
                    <a:p>
                      <a:pPr algn="ctr"/>
                      <a:endParaRPr lang="en-US" sz="1800" dirty="0">
                        <a:solidFill>
                          <a:schemeClr val="accent5"/>
                        </a:solidFill>
                      </a:endParaRPr>
                    </a:p>
                  </a:txBody>
                  <a:tcPr marT="45724" marB="45724"/>
                </a:tc>
                <a:tc>
                  <a:txBody>
                    <a:bodyPr/>
                    <a:lstStyle/>
                    <a:p>
                      <a:pPr algn="ctr"/>
                      <a:r>
                        <a:rPr lang="en-US" sz="1800" dirty="0">
                          <a:solidFill>
                            <a:schemeClr val="accent5"/>
                          </a:solidFill>
                        </a:rPr>
                        <a:t>20.25 – 81 mg</a:t>
                      </a:r>
                    </a:p>
                    <a:p>
                      <a:pPr algn="ctr"/>
                      <a:endParaRPr lang="en-US" sz="1800" dirty="0">
                        <a:solidFill>
                          <a:schemeClr val="accent5"/>
                        </a:solidFill>
                      </a:endParaRPr>
                    </a:p>
                    <a:p>
                      <a:pPr algn="ctr"/>
                      <a:r>
                        <a:rPr lang="en-US" sz="1800" dirty="0">
                          <a:solidFill>
                            <a:schemeClr val="accent5"/>
                          </a:solidFill>
                        </a:rPr>
                        <a:t>20.25mg = 1 pump actuation</a:t>
                      </a:r>
                    </a:p>
                    <a:p>
                      <a:pPr algn="ctr"/>
                      <a:r>
                        <a:rPr lang="en-US" sz="1800" dirty="0">
                          <a:solidFill>
                            <a:schemeClr val="accent5"/>
                          </a:solidFill>
                        </a:rPr>
                        <a:t>40.5mg = 2 pump actuations</a:t>
                      </a:r>
                    </a:p>
                    <a:p>
                      <a:pPr algn="ctr"/>
                      <a:r>
                        <a:rPr lang="en-US" sz="1800" dirty="0">
                          <a:solidFill>
                            <a:schemeClr val="accent5"/>
                          </a:solidFill>
                        </a:rPr>
                        <a:t>60.75mg = 3 pump actuations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accent5"/>
                          </a:solidFill>
                        </a:rPr>
                        <a:t>81 mg = 4 pump actuations</a:t>
                      </a:r>
                    </a:p>
                  </a:txBody>
                  <a:tcPr marT="45724" marB="45724"/>
                </a:tc>
                <a:extLst>
                  <a:ext uri="{0D108BD9-81ED-4DB2-BD59-A6C34878D82A}">
                    <a16:rowId xmlns:a16="http://schemas.microsoft.com/office/drawing/2014/main" val="10002"/>
                  </a:ext>
                </a:extLst>
              </a:tr>
              <a:tr h="640129">
                <a:tc>
                  <a:txBody>
                    <a:bodyPr/>
                    <a:lstStyle/>
                    <a:p>
                      <a:pPr algn="ctr"/>
                      <a:r>
                        <a:rPr lang="en-US" sz="1800" dirty="0">
                          <a:solidFill>
                            <a:schemeClr val="accent5"/>
                          </a:solidFill>
                        </a:rPr>
                        <a:t>T level raised to normal range</a:t>
                      </a:r>
                    </a:p>
                  </a:txBody>
                  <a:tcPr marT="45724" marB="45724"/>
                </a:tc>
                <a:tc>
                  <a:txBody>
                    <a:bodyPr/>
                    <a:lstStyle/>
                    <a:p>
                      <a:pPr algn="ctr"/>
                      <a:r>
                        <a:rPr lang="en-US" sz="1800" dirty="0">
                          <a:solidFill>
                            <a:schemeClr val="accent5"/>
                          </a:solidFill>
                        </a:rPr>
                        <a:t>Within 2 hours</a:t>
                      </a:r>
                    </a:p>
                  </a:txBody>
                  <a:tcPr marT="45724" marB="45724"/>
                </a:tc>
                <a:tc>
                  <a:txBody>
                    <a:bodyPr/>
                    <a:lstStyle/>
                    <a:p>
                      <a:pPr algn="ctr"/>
                      <a:r>
                        <a:rPr lang="en-US" sz="1800" dirty="0">
                          <a:solidFill>
                            <a:schemeClr val="accent5"/>
                          </a:solidFill>
                        </a:rPr>
                        <a:t>Within 2 hours</a:t>
                      </a:r>
                    </a:p>
                  </a:txBody>
                  <a:tcPr marT="45724" marB="45724"/>
                </a:tc>
                <a:extLst>
                  <a:ext uri="{0D108BD9-81ED-4DB2-BD59-A6C34878D82A}">
                    <a16:rowId xmlns:a16="http://schemas.microsoft.com/office/drawing/2014/main" val="10003"/>
                  </a:ext>
                </a:extLst>
              </a:tr>
              <a:tr h="370869">
                <a:tc>
                  <a:txBody>
                    <a:bodyPr/>
                    <a:lstStyle/>
                    <a:p>
                      <a:pPr algn="ctr"/>
                      <a:r>
                        <a:rPr lang="en-US" sz="1800" dirty="0">
                          <a:solidFill>
                            <a:schemeClr val="accent5"/>
                          </a:solidFill>
                        </a:rPr>
                        <a:t>Steady</a:t>
                      </a:r>
                      <a:r>
                        <a:rPr lang="en-US" sz="1800" baseline="0" dirty="0">
                          <a:solidFill>
                            <a:schemeClr val="accent5"/>
                          </a:solidFill>
                        </a:rPr>
                        <a:t> state</a:t>
                      </a:r>
                      <a:endParaRPr lang="en-US" sz="1800" dirty="0">
                        <a:solidFill>
                          <a:schemeClr val="accent5"/>
                        </a:solidFill>
                      </a:endParaRPr>
                    </a:p>
                  </a:txBody>
                  <a:tcPr marT="45724" marB="45724"/>
                </a:tc>
                <a:tc>
                  <a:txBody>
                    <a:bodyPr/>
                    <a:lstStyle/>
                    <a:p>
                      <a:pPr algn="ctr"/>
                      <a:r>
                        <a:rPr lang="en-US" sz="1800" dirty="0">
                          <a:solidFill>
                            <a:schemeClr val="accent5"/>
                          </a:solidFill>
                        </a:rPr>
                        <a:t>2 days</a:t>
                      </a:r>
                    </a:p>
                  </a:txBody>
                  <a:tcPr marT="45724" marB="45724"/>
                </a:tc>
                <a:tc>
                  <a:txBody>
                    <a:bodyPr/>
                    <a:lstStyle/>
                    <a:p>
                      <a:pPr algn="ctr"/>
                      <a:r>
                        <a:rPr lang="en-US" sz="1800" dirty="0">
                          <a:solidFill>
                            <a:schemeClr val="accent5"/>
                          </a:solidFill>
                        </a:rPr>
                        <a:t>2 days</a:t>
                      </a:r>
                    </a:p>
                  </a:txBody>
                  <a:tcPr marT="45724" marB="45724"/>
                </a:tc>
                <a:extLst>
                  <a:ext uri="{0D108BD9-81ED-4DB2-BD59-A6C34878D82A}">
                    <a16:rowId xmlns:a16="http://schemas.microsoft.com/office/drawing/2014/main" val="10004"/>
                  </a:ext>
                </a:extLst>
              </a:tr>
              <a:tr h="370869">
                <a:tc>
                  <a:txBody>
                    <a:bodyPr/>
                    <a:lstStyle/>
                    <a:p>
                      <a:pPr algn="ctr"/>
                      <a:r>
                        <a:rPr lang="en-US" sz="1800" dirty="0">
                          <a:solidFill>
                            <a:schemeClr val="accent5"/>
                          </a:solidFill>
                        </a:rPr>
                        <a:t>Application site</a:t>
                      </a:r>
                    </a:p>
                  </a:txBody>
                  <a:tcPr marT="45724" marB="45724"/>
                </a:tc>
                <a:tc>
                  <a:txBody>
                    <a:bodyPr/>
                    <a:lstStyle/>
                    <a:p>
                      <a:pPr algn="ctr"/>
                      <a:r>
                        <a:rPr lang="en-US" sz="1800" dirty="0">
                          <a:solidFill>
                            <a:schemeClr val="accent5"/>
                          </a:solidFill>
                        </a:rPr>
                        <a:t>Upper arms / shoulders or Abdomen</a:t>
                      </a:r>
                    </a:p>
                  </a:txBody>
                  <a:tcPr marT="45724" marB="45724"/>
                </a:tc>
                <a:tc>
                  <a:txBody>
                    <a:bodyPr/>
                    <a:lstStyle/>
                    <a:p>
                      <a:pPr algn="ctr"/>
                      <a:r>
                        <a:rPr lang="en-US" sz="1800" dirty="0">
                          <a:solidFill>
                            <a:schemeClr val="accent5"/>
                          </a:solidFill>
                        </a:rPr>
                        <a:t>Upper arms / shoulders</a:t>
                      </a:r>
                    </a:p>
                  </a:txBody>
                  <a:tcPr marT="45724" marB="45724"/>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13839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64A8B57-12D1-4680-ABEB-B0E55EFFBA90}"/>
              </a:ext>
            </a:extLst>
          </p:cNvPr>
          <p:cNvGraphicFramePr>
            <a:graphicFrameLocks noGrp="1"/>
          </p:cNvGraphicFramePr>
          <p:nvPr>
            <p:ph idx="1"/>
            <p:extLst>
              <p:ext uri="{D42A27DB-BD31-4B8C-83A1-F6EECF244321}">
                <p14:modId xmlns:p14="http://schemas.microsoft.com/office/powerpoint/2010/main" val="2283863994"/>
              </p:ext>
            </p:extLst>
          </p:nvPr>
        </p:nvGraphicFramePr>
        <p:xfrm>
          <a:off x="1613730" y="1629398"/>
          <a:ext cx="8427579" cy="2748177"/>
        </p:xfrm>
        <a:graphic>
          <a:graphicData uri="http://schemas.openxmlformats.org/drawingml/2006/table">
            <a:tbl>
              <a:tblPr firstRow="1" bandRow="1">
                <a:tableStyleId>{5C22544A-7EE6-4342-B048-85BDC9FD1C3A}</a:tableStyleId>
              </a:tblPr>
              <a:tblGrid>
                <a:gridCol w="2809193">
                  <a:extLst>
                    <a:ext uri="{9D8B030D-6E8A-4147-A177-3AD203B41FA5}">
                      <a16:colId xmlns:a16="http://schemas.microsoft.com/office/drawing/2014/main" val="20000"/>
                    </a:ext>
                  </a:extLst>
                </a:gridCol>
                <a:gridCol w="2809193">
                  <a:extLst>
                    <a:ext uri="{9D8B030D-6E8A-4147-A177-3AD203B41FA5}">
                      <a16:colId xmlns:a16="http://schemas.microsoft.com/office/drawing/2014/main" val="20001"/>
                    </a:ext>
                  </a:extLst>
                </a:gridCol>
                <a:gridCol w="2809193">
                  <a:extLst>
                    <a:ext uri="{9D8B030D-6E8A-4147-A177-3AD203B41FA5}">
                      <a16:colId xmlns:a16="http://schemas.microsoft.com/office/drawing/2014/main" val="20002"/>
                    </a:ext>
                  </a:extLst>
                </a:gridCol>
              </a:tblGrid>
              <a:tr h="370797">
                <a:tc>
                  <a:txBody>
                    <a:bodyPr/>
                    <a:lstStyle/>
                    <a:p>
                      <a:pPr algn="ctr"/>
                      <a:r>
                        <a:rPr lang="en-US" sz="1800" b="1" kern="1200" dirty="0">
                          <a:solidFill>
                            <a:schemeClr val="lt1"/>
                          </a:solidFill>
                          <a:effectLst/>
                          <a:latin typeface="+mn-lt"/>
                          <a:ea typeface="+mn-ea"/>
                          <a:cs typeface="+mn-cs"/>
                        </a:rPr>
                        <a:t>Formulation (% w/w)</a:t>
                      </a:r>
                      <a:endParaRPr lang="en-US" sz="1800" dirty="0"/>
                    </a:p>
                  </a:txBody>
                  <a:tcPr marT="45715" marB="45715"/>
                </a:tc>
                <a:tc>
                  <a:txBody>
                    <a:bodyPr/>
                    <a:lstStyle/>
                    <a:p>
                      <a:pPr algn="ctr"/>
                      <a:r>
                        <a:rPr lang="en-US" sz="1800" dirty="0"/>
                        <a:t>1% 50mg Sachets</a:t>
                      </a:r>
                    </a:p>
                  </a:txBody>
                  <a:tcPr marT="45715" marB="45715"/>
                </a:tc>
                <a:tc>
                  <a:txBody>
                    <a:bodyPr/>
                    <a:lstStyle/>
                    <a:p>
                      <a:pPr algn="ctr"/>
                      <a:r>
                        <a:rPr lang="en-US" sz="1800" dirty="0"/>
                        <a:t>1.62% 16.2mg/g Pump</a:t>
                      </a:r>
                    </a:p>
                  </a:txBody>
                  <a:tcPr marT="45715" marB="45715"/>
                </a:tc>
                <a:extLst>
                  <a:ext uri="{0D108BD9-81ED-4DB2-BD59-A6C34878D82A}">
                    <a16:rowId xmlns:a16="http://schemas.microsoft.com/office/drawing/2014/main" val="10000"/>
                  </a:ext>
                </a:extLst>
              </a:tr>
              <a:tr h="396194">
                <a:tc>
                  <a:txBody>
                    <a:bodyPr/>
                    <a:lstStyle/>
                    <a:p>
                      <a:pPr algn="ctr"/>
                      <a:r>
                        <a:rPr lang="en-US" sz="1800" dirty="0">
                          <a:solidFill>
                            <a:schemeClr val="accent5"/>
                          </a:solidFill>
                        </a:rPr>
                        <a:t>Testosterone</a:t>
                      </a:r>
                    </a:p>
                  </a:txBody>
                  <a:tcPr marT="45715" marB="45715"/>
                </a:tc>
                <a:tc>
                  <a:txBody>
                    <a:bodyPr/>
                    <a:lstStyle/>
                    <a:p>
                      <a:pPr algn="ctr"/>
                      <a:r>
                        <a:rPr lang="en-US" sz="2000" dirty="0">
                          <a:solidFill>
                            <a:schemeClr val="accent5"/>
                          </a:solidFill>
                        </a:rPr>
                        <a:t>+</a:t>
                      </a:r>
                    </a:p>
                  </a:txBody>
                  <a:tcPr marT="45715" marB="45715"/>
                </a:tc>
                <a:tc>
                  <a:txBody>
                    <a:bodyPr/>
                    <a:lstStyle/>
                    <a:p>
                      <a:pPr algn="ctr"/>
                      <a:r>
                        <a:rPr lang="en-US" sz="2000" dirty="0">
                          <a:solidFill>
                            <a:schemeClr val="accent5"/>
                          </a:solidFill>
                        </a:rPr>
                        <a:t>++</a:t>
                      </a:r>
                    </a:p>
                  </a:txBody>
                  <a:tcPr marT="45715" marB="45715"/>
                </a:tc>
                <a:extLst>
                  <a:ext uri="{0D108BD9-81ED-4DB2-BD59-A6C34878D82A}">
                    <a16:rowId xmlns:a16="http://schemas.microsoft.com/office/drawing/2014/main" val="10001"/>
                  </a:ext>
                </a:extLst>
              </a:tr>
              <a:tr h="396194">
                <a:tc>
                  <a:txBody>
                    <a:bodyPr/>
                    <a:lstStyle/>
                    <a:p>
                      <a:pPr algn="ctr"/>
                      <a:r>
                        <a:rPr lang="en-US" sz="1800" kern="1200" dirty="0">
                          <a:solidFill>
                            <a:schemeClr val="accent5"/>
                          </a:solidFill>
                          <a:effectLst/>
                          <a:latin typeface="+mn-lt"/>
                          <a:ea typeface="+mn-ea"/>
                          <a:cs typeface="+mn-cs"/>
                        </a:rPr>
                        <a:t>Ethanol (96%)</a:t>
                      </a:r>
                      <a:endParaRPr lang="en-US" sz="1800" dirty="0">
                        <a:solidFill>
                          <a:schemeClr val="accent5"/>
                        </a:solidFill>
                      </a:endParaRPr>
                    </a:p>
                  </a:txBody>
                  <a:tcPr marT="45715" marB="45715"/>
                </a:tc>
                <a:tc>
                  <a:txBody>
                    <a:bodyPr/>
                    <a:lstStyle/>
                    <a:p>
                      <a:pPr algn="ctr"/>
                      <a:r>
                        <a:rPr lang="en-US" sz="2000" dirty="0">
                          <a:solidFill>
                            <a:schemeClr val="accent5"/>
                          </a:solidFill>
                        </a:rPr>
                        <a:t>+</a:t>
                      </a:r>
                    </a:p>
                  </a:txBody>
                  <a:tcPr marT="45715" marB="45715"/>
                </a:tc>
                <a:tc>
                  <a:txBody>
                    <a:bodyPr/>
                    <a:lstStyle/>
                    <a:p>
                      <a:pPr algn="ctr"/>
                      <a:r>
                        <a:rPr lang="en-US" sz="2000" dirty="0">
                          <a:solidFill>
                            <a:schemeClr val="accent5"/>
                          </a:solidFill>
                        </a:rPr>
                        <a:t>+</a:t>
                      </a:r>
                    </a:p>
                  </a:txBody>
                  <a:tcPr marT="45715" marB="45715"/>
                </a:tc>
                <a:extLst>
                  <a:ext uri="{0D108BD9-81ED-4DB2-BD59-A6C34878D82A}">
                    <a16:rowId xmlns:a16="http://schemas.microsoft.com/office/drawing/2014/main" val="10002"/>
                  </a:ext>
                </a:extLst>
              </a:tr>
              <a:tr h="396194">
                <a:tc>
                  <a:txBody>
                    <a:bodyPr/>
                    <a:lstStyle/>
                    <a:p>
                      <a:pPr algn="ctr"/>
                      <a:r>
                        <a:rPr lang="en-US" sz="1800" kern="1200" dirty="0">
                          <a:solidFill>
                            <a:schemeClr val="accent5"/>
                          </a:solidFill>
                          <a:effectLst/>
                          <a:latin typeface="+mn-lt"/>
                          <a:ea typeface="+mn-ea"/>
                          <a:cs typeface="+mn-cs"/>
                        </a:rPr>
                        <a:t>Isopropyl </a:t>
                      </a:r>
                      <a:r>
                        <a:rPr lang="en-US" sz="1800" kern="1200" dirty="0" err="1">
                          <a:solidFill>
                            <a:schemeClr val="accent5"/>
                          </a:solidFill>
                          <a:effectLst/>
                          <a:latin typeface="+mn-lt"/>
                          <a:ea typeface="+mn-ea"/>
                          <a:cs typeface="+mn-cs"/>
                        </a:rPr>
                        <a:t>Myristate</a:t>
                      </a:r>
                      <a:endParaRPr lang="en-US" sz="1800" dirty="0">
                        <a:solidFill>
                          <a:schemeClr val="accent5"/>
                        </a:solidFill>
                      </a:endParaRPr>
                    </a:p>
                  </a:txBody>
                  <a:tcPr marT="45715" marB="45715"/>
                </a:tc>
                <a:tc>
                  <a:txBody>
                    <a:bodyPr/>
                    <a:lstStyle/>
                    <a:p>
                      <a:pPr algn="ctr"/>
                      <a:r>
                        <a:rPr lang="en-US" sz="2000" dirty="0">
                          <a:solidFill>
                            <a:schemeClr val="accent5"/>
                          </a:solidFill>
                        </a:rPr>
                        <a:t>+</a:t>
                      </a:r>
                    </a:p>
                  </a:txBody>
                  <a:tcPr marT="45715" marB="45715"/>
                </a:tc>
                <a:tc>
                  <a:txBody>
                    <a:bodyPr/>
                    <a:lstStyle/>
                    <a:p>
                      <a:pPr algn="ctr"/>
                      <a:r>
                        <a:rPr lang="en-US" sz="2000" dirty="0">
                          <a:solidFill>
                            <a:schemeClr val="accent5"/>
                          </a:solidFill>
                        </a:rPr>
                        <a:t>++</a:t>
                      </a:r>
                    </a:p>
                  </a:txBody>
                  <a:tcPr marT="45715" marB="45715"/>
                </a:tc>
                <a:extLst>
                  <a:ext uri="{0D108BD9-81ED-4DB2-BD59-A6C34878D82A}">
                    <a16:rowId xmlns:a16="http://schemas.microsoft.com/office/drawing/2014/main" val="10003"/>
                  </a:ext>
                </a:extLst>
              </a:tr>
              <a:tr h="396194">
                <a:tc>
                  <a:txBody>
                    <a:bodyPr/>
                    <a:lstStyle/>
                    <a:p>
                      <a:pPr algn="ctr"/>
                      <a:r>
                        <a:rPr lang="en-US" sz="1800" kern="1200" dirty="0" err="1">
                          <a:solidFill>
                            <a:schemeClr val="accent5"/>
                          </a:solidFill>
                          <a:effectLst/>
                          <a:latin typeface="+mn-lt"/>
                          <a:ea typeface="+mn-ea"/>
                          <a:cs typeface="+mn-cs"/>
                        </a:rPr>
                        <a:t>Carbopol</a:t>
                      </a:r>
                      <a:r>
                        <a:rPr lang="en-US" sz="1800" kern="1200" dirty="0">
                          <a:solidFill>
                            <a:schemeClr val="accent5"/>
                          </a:solidFill>
                          <a:effectLst/>
                          <a:latin typeface="+mn-lt"/>
                          <a:ea typeface="+mn-ea"/>
                          <a:cs typeface="+mn-cs"/>
                        </a:rPr>
                        <a:t> 980</a:t>
                      </a:r>
                      <a:endParaRPr lang="en-US" sz="1800" dirty="0">
                        <a:solidFill>
                          <a:schemeClr val="accent5"/>
                        </a:solidFill>
                      </a:endParaRPr>
                    </a:p>
                  </a:txBody>
                  <a:tcPr marT="45715" marB="45715"/>
                </a:tc>
                <a:tc>
                  <a:txBody>
                    <a:bodyPr/>
                    <a:lstStyle/>
                    <a:p>
                      <a:pPr algn="ctr"/>
                      <a:r>
                        <a:rPr lang="en-US" sz="2000" dirty="0">
                          <a:solidFill>
                            <a:schemeClr val="accent5"/>
                          </a:solidFill>
                        </a:rPr>
                        <a:t>+</a:t>
                      </a:r>
                    </a:p>
                  </a:txBody>
                  <a:tcPr marT="45715" marB="45715"/>
                </a:tc>
                <a:tc>
                  <a:txBody>
                    <a:bodyPr/>
                    <a:lstStyle/>
                    <a:p>
                      <a:pPr algn="ctr"/>
                      <a:r>
                        <a:rPr lang="en-US" sz="2000" dirty="0">
                          <a:solidFill>
                            <a:schemeClr val="accent5"/>
                          </a:solidFill>
                        </a:rPr>
                        <a:t>++</a:t>
                      </a:r>
                    </a:p>
                  </a:txBody>
                  <a:tcPr marT="45715" marB="45715"/>
                </a:tc>
                <a:extLst>
                  <a:ext uri="{0D108BD9-81ED-4DB2-BD59-A6C34878D82A}">
                    <a16:rowId xmlns:a16="http://schemas.microsoft.com/office/drawing/2014/main" val="10004"/>
                  </a:ext>
                </a:extLst>
              </a:tr>
              <a:tr h="396194">
                <a:tc>
                  <a:txBody>
                    <a:bodyPr/>
                    <a:lstStyle/>
                    <a:p>
                      <a:pPr algn="ctr"/>
                      <a:r>
                        <a:rPr lang="en-US" sz="1800" kern="1200" dirty="0">
                          <a:solidFill>
                            <a:schemeClr val="accent5"/>
                          </a:solidFill>
                          <a:effectLst/>
                          <a:latin typeface="+mn-lt"/>
                          <a:ea typeface="+mn-ea"/>
                          <a:cs typeface="+mn-cs"/>
                        </a:rPr>
                        <a:t>0.1N </a:t>
                      </a:r>
                      <a:r>
                        <a:rPr lang="en-US" sz="1800" kern="1200" dirty="0" err="1">
                          <a:solidFill>
                            <a:schemeClr val="accent5"/>
                          </a:solidFill>
                          <a:effectLst/>
                          <a:latin typeface="+mn-lt"/>
                          <a:ea typeface="+mn-ea"/>
                          <a:cs typeface="+mn-cs"/>
                        </a:rPr>
                        <a:t>NaOH</a:t>
                      </a:r>
                      <a:endParaRPr lang="en-US" sz="1800" dirty="0">
                        <a:solidFill>
                          <a:schemeClr val="accent5"/>
                        </a:solidFill>
                      </a:endParaRPr>
                    </a:p>
                  </a:txBody>
                  <a:tcPr marT="45715" marB="45715"/>
                </a:tc>
                <a:tc>
                  <a:txBody>
                    <a:bodyPr/>
                    <a:lstStyle/>
                    <a:p>
                      <a:pPr algn="ctr"/>
                      <a:r>
                        <a:rPr lang="en-US" sz="2000" dirty="0">
                          <a:solidFill>
                            <a:schemeClr val="accent5"/>
                          </a:solidFill>
                        </a:rPr>
                        <a:t>+</a:t>
                      </a:r>
                    </a:p>
                  </a:txBody>
                  <a:tcPr marT="45715" marB="45715"/>
                </a:tc>
                <a:tc>
                  <a:txBody>
                    <a:bodyPr/>
                    <a:lstStyle/>
                    <a:p>
                      <a:pPr algn="ctr"/>
                      <a:r>
                        <a:rPr lang="en-US" sz="2000" dirty="0">
                          <a:solidFill>
                            <a:schemeClr val="accent5"/>
                          </a:solidFill>
                        </a:rPr>
                        <a:t>++</a:t>
                      </a:r>
                    </a:p>
                  </a:txBody>
                  <a:tcPr marT="45715" marB="45715"/>
                </a:tc>
                <a:extLst>
                  <a:ext uri="{0D108BD9-81ED-4DB2-BD59-A6C34878D82A}">
                    <a16:rowId xmlns:a16="http://schemas.microsoft.com/office/drawing/2014/main" val="10005"/>
                  </a:ext>
                </a:extLst>
              </a:tr>
              <a:tr h="396194">
                <a:tc>
                  <a:txBody>
                    <a:bodyPr/>
                    <a:lstStyle/>
                    <a:p>
                      <a:pPr algn="ctr"/>
                      <a:r>
                        <a:rPr lang="en-US" sz="1800" kern="1200" dirty="0">
                          <a:solidFill>
                            <a:schemeClr val="accent5"/>
                          </a:solidFill>
                          <a:effectLst/>
                          <a:latin typeface="+mn-lt"/>
                          <a:ea typeface="+mn-ea"/>
                          <a:cs typeface="+mn-cs"/>
                        </a:rPr>
                        <a:t>Purified Water</a:t>
                      </a:r>
                      <a:endParaRPr lang="en-US" sz="1800" dirty="0">
                        <a:solidFill>
                          <a:schemeClr val="accent5"/>
                        </a:solidFill>
                      </a:endParaRPr>
                    </a:p>
                  </a:txBody>
                  <a:tcPr marT="45715" marB="45715"/>
                </a:tc>
                <a:tc>
                  <a:txBody>
                    <a:bodyPr/>
                    <a:lstStyle/>
                    <a:p>
                      <a:pPr algn="ctr"/>
                      <a:r>
                        <a:rPr lang="en-US" sz="2000" dirty="0">
                          <a:solidFill>
                            <a:schemeClr val="accent5"/>
                          </a:solidFill>
                        </a:rPr>
                        <a:t>+</a:t>
                      </a:r>
                    </a:p>
                  </a:txBody>
                  <a:tcPr marT="45715" marB="45715"/>
                </a:tc>
                <a:tc>
                  <a:txBody>
                    <a:bodyPr/>
                    <a:lstStyle/>
                    <a:p>
                      <a:pPr algn="ctr"/>
                      <a:r>
                        <a:rPr lang="en-US" sz="2000" dirty="0">
                          <a:solidFill>
                            <a:schemeClr val="accent5"/>
                          </a:solidFill>
                        </a:rPr>
                        <a:t>+</a:t>
                      </a:r>
                    </a:p>
                  </a:txBody>
                  <a:tcPr marT="45715" marB="45715"/>
                </a:tc>
                <a:extLst>
                  <a:ext uri="{0D108BD9-81ED-4DB2-BD59-A6C34878D82A}">
                    <a16:rowId xmlns:a16="http://schemas.microsoft.com/office/drawing/2014/main" val="10006"/>
                  </a:ext>
                </a:extLst>
              </a:tr>
            </a:tbl>
          </a:graphicData>
        </a:graphic>
      </p:graphicFrame>
      <p:sp>
        <p:nvSpPr>
          <p:cNvPr id="6" name="Title 1">
            <a:extLst>
              <a:ext uri="{FF2B5EF4-FFF2-40B4-BE49-F238E27FC236}">
                <a16:creationId xmlns:a16="http://schemas.microsoft.com/office/drawing/2014/main" id="{AB7F5607-4E73-43AE-96A6-DD381F4110EE}"/>
              </a:ext>
            </a:extLst>
          </p:cNvPr>
          <p:cNvSpPr txBox="1">
            <a:spLocks noChangeArrowheads="1"/>
          </p:cNvSpPr>
          <p:nvPr/>
        </p:nvSpPr>
        <p:spPr>
          <a:xfrm>
            <a:off x="215303" y="76200"/>
            <a:ext cx="1123566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altLang="fr-FR" sz="3200" b="1" dirty="0">
                <a:ea typeface="Verdana" panose="020B0604030504040204" pitchFamily="34" charset="0"/>
                <a:cs typeface="Verdana" panose="020B0604030504040204" pitchFamily="34" charset="0"/>
              </a:rPr>
              <a:t>Composition Comparison                                                                    </a:t>
            </a:r>
            <a:r>
              <a:rPr lang="en-US" altLang="fr-FR" sz="3200" b="1" dirty="0" err="1">
                <a:ea typeface="Verdana" panose="020B0604030504040204" pitchFamily="34" charset="0"/>
                <a:cs typeface="Verdana" panose="020B0604030504040204" pitchFamily="34" charset="0"/>
              </a:rPr>
              <a:t>AndroGel</a:t>
            </a:r>
            <a:r>
              <a:rPr lang="en-US" altLang="fr-FR" sz="3200" b="1" baseline="30000" dirty="0">
                <a:ea typeface="Verdana" panose="020B0604030504040204" pitchFamily="34" charset="0"/>
                <a:cs typeface="Verdana" panose="020B0604030504040204" pitchFamily="34" charset="0"/>
              </a:rPr>
              <a:t>® </a:t>
            </a:r>
            <a:r>
              <a:rPr lang="en-US" altLang="fr-FR" sz="3200" b="1" dirty="0">
                <a:ea typeface="Verdana" panose="020B0604030504040204" pitchFamily="34" charset="0"/>
                <a:cs typeface="Verdana" panose="020B0604030504040204" pitchFamily="34" charset="0"/>
              </a:rPr>
              <a:t>50mg and </a:t>
            </a:r>
            <a:r>
              <a:rPr lang="en-US" altLang="fr-FR" sz="3200" b="1" dirty="0" err="1">
                <a:ea typeface="Verdana" panose="020B0604030504040204" pitchFamily="34" charset="0"/>
                <a:cs typeface="Verdana" panose="020B0604030504040204" pitchFamily="34" charset="0"/>
              </a:rPr>
              <a:t>AndroGel</a:t>
            </a:r>
            <a:r>
              <a:rPr lang="en-US" altLang="fr-FR" sz="3200" b="1" baseline="30000" dirty="0">
                <a:ea typeface="Verdana" panose="020B0604030504040204" pitchFamily="34" charset="0"/>
                <a:cs typeface="Verdana" panose="020B0604030504040204" pitchFamily="34" charset="0"/>
              </a:rPr>
              <a:t>® </a:t>
            </a:r>
            <a:r>
              <a:rPr lang="en-US" altLang="fr-FR" sz="3200" b="1" dirty="0">
                <a:ea typeface="Verdana" panose="020B0604030504040204" pitchFamily="34" charset="0"/>
                <a:cs typeface="Verdana" panose="020B0604030504040204" pitchFamily="34" charset="0"/>
              </a:rPr>
              <a:t>16.2mg/g </a:t>
            </a:r>
            <a:endParaRPr lang="th-TH" altLang="fr-FR" sz="3200" b="1" dirty="0">
              <a:ea typeface="Verdana" panose="020B0604030504040204" pitchFamily="34" charset="0"/>
              <a:cs typeface="Verdan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4BBD-C8C2-4B6F-80AC-1EACE0DED7A3}"/>
              </a:ext>
            </a:extLst>
          </p:cNvPr>
          <p:cNvSpPr>
            <a:spLocks noGrp="1"/>
          </p:cNvSpPr>
          <p:nvPr>
            <p:ph type="title"/>
          </p:nvPr>
        </p:nvSpPr>
        <p:spPr>
          <a:xfrm>
            <a:off x="493372" y="265537"/>
            <a:ext cx="10652454" cy="741142"/>
          </a:xfrm>
        </p:spPr>
        <p:txBody>
          <a:bodyPr/>
          <a:lstStyle/>
          <a:p>
            <a:pPr algn="ctr"/>
            <a:r>
              <a:rPr lang="en-GB" b="1" dirty="0"/>
              <a:t>Why a concentration of 1.62% / 16.2mg/g ?</a:t>
            </a:r>
          </a:p>
        </p:txBody>
      </p:sp>
      <p:sp>
        <p:nvSpPr>
          <p:cNvPr id="3" name="Content Placeholder 2">
            <a:extLst>
              <a:ext uri="{FF2B5EF4-FFF2-40B4-BE49-F238E27FC236}">
                <a16:creationId xmlns:a16="http://schemas.microsoft.com/office/drawing/2014/main" id="{42F3592C-D2C1-4378-9BA6-3003072399B8}"/>
              </a:ext>
            </a:extLst>
          </p:cNvPr>
          <p:cNvSpPr>
            <a:spLocks noGrp="1"/>
          </p:cNvSpPr>
          <p:nvPr>
            <p:ph idx="1"/>
          </p:nvPr>
        </p:nvSpPr>
        <p:spPr>
          <a:xfrm>
            <a:off x="528297" y="1287110"/>
            <a:ext cx="10617529" cy="3141025"/>
          </a:xfrm>
        </p:spPr>
        <p:txBody>
          <a:bodyPr/>
          <a:lstStyle/>
          <a:p>
            <a:r>
              <a:rPr lang="en-GB" dirty="0">
                <a:solidFill>
                  <a:schemeClr val="accent5"/>
                </a:solidFill>
              </a:rPr>
              <a:t>Three different gels were investigated to determine which strength was most comparable to </a:t>
            </a:r>
            <a:r>
              <a:rPr lang="en-GB" dirty="0" err="1">
                <a:solidFill>
                  <a:schemeClr val="accent5"/>
                </a:solidFill>
              </a:rPr>
              <a:t>AndroGel</a:t>
            </a:r>
            <a:r>
              <a:rPr lang="en-GB" dirty="0">
                <a:solidFill>
                  <a:schemeClr val="accent5"/>
                </a:solidFill>
              </a:rPr>
              <a:t> 1% 50mg, but with the advantage of being administered with less volume of gel</a:t>
            </a:r>
          </a:p>
          <a:p>
            <a:r>
              <a:rPr lang="en-GB" dirty="0">
                <a:solidFill>
                  <a:schemeClr val="accent5"/>
                </a:solidFill>
              </a:rPr>
              <a:t>The 1.62% gel demonstrated the highest skin permeation out of the gel strengths investigated (in-vitro data)</a:t>
            </a:r>
          </a:p>
          <a:p>
            <a:r>
              <a:rPr lang="en-GB" dirty="0">
                <a:solidFill>
                  <a:schemeClr val="accent5"/>
                </a:solidFill>
              </a:rPr>
              <a:t>Of the 3 gel strengths investigated, the 1.62% was the most comparable to </a:t>
            </a:r>
            <a:r>
              <a:rPr lang="en-GB" dirty="0" err="1">
                <a:solidFill>
                  <a:schemeClr val="accent5"/>
                </a:solidFill>
              </a:rPr>
              <a:t>AndroGel</a:t>
            </a:r>
            <a:r>
              <a:rPr lang="en-GB" dirty="0">
                <a:solidFill>
                  <a:schemeClr val="accent5"/>
                </a:solidFill>
              </a:rPr>
              <a:t> 1% 50mg </a:t>
            </a:r>
          </a:p>
        </p:txBody>
      </p:sp>
    </p:spTree>
    <p:extLst>
      <p:ext uri="{BB962C8B-B14F-4D97-AF65-F5344CB8AC3E}">
        <p14:creationId xmlns:p14="http://schemas.microsoft.com/office/powerpoint/2010/main" val="45016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3AB40844-D3AF-420B-921C-1DE24A8A4420}"/>
              </a:ext>
            </a:extLst>
          </p:cNvPr>
          <p:cNvSpPr>
            <a:spLocks noGrp="1" noChangeArrowheads="1"/>
          </p:cNvSpPr>
          <p:nvPr>
            <p:ph type="title"/>
          </p:nvPr>
        </p:nvSpPr>
        <p:spPr>
          <a:xfrm>
            <a:off x="354953" y="223402"/>
            <a:ext cx="10652454" cy="766309"/>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t>TESTOGEL 50 mg, transdermal gel in sachet</a:t>
            </a:r>
          </a:p>
        </p:txBody>
      </p:sp>
      <p:sp>
        <p:nvSpPr>
          <p:cNvPr id="6" name="TextBox 5">
            <a:extLst>
              <a:ext uri="{FF2B5EF4-FFF2-40B4-BE49-F238E27FC236}">
                <a16:creationId xmlns:a16="http://schemas.microsoft.com/office/drawing/2014/main" id="{D8A6DD2A-19C3-4575-A866-EDB367FFBE52}"/>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
        <p:nvSpPr>
          <p:cNvPr id="4" name="TextBox 3">
            <a:extLst>
              <a:ext uri="{FF2B5EF4-FFF2-40B4-BE49-F238E27FC236}">
                <a16:creationId xmlns:a16="http://schemas.microsoft.com/office/drawing/2014/main" id="{E7DAA5C2-D971-413D-9C27-06C8A026C43E}"/>
              </a:ext>
            </a:extLst>
          </p:cNvPr>
          <p:cNvSpPr txBox="1"/>
          <p:nvPr/>
        </p:nvSpPr>
        <p:spPr>
          <a:xfrm>
            <a:off x="354953" y="1103041"/>
            <a:ext cx="10652454" cy="458587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kumimoji="0" lang="en-GB" b="1" i="0" u="none" strike="noStrike" kern="1200" cap="none" spc="0" normalizeH="0" baseline="0" noProof="0" dirty="0">
                <a:ln>
                  <a:noFill/>
                </a:ln>
                <a:solidFill>
                  <a:srgbClr val="000000"/>
                </a:solidFill>
                <a:effectLst/>
                <a:uLnTx/>
                <a:uFillTx/>
                <a:latin typeface="Poppins Light"/>
                <a:ea typeface="+mn-ea"/>
                <a:cs typeface="+mn-cs"/>
              </a:rPr>
              <a:t>Posology:</a:t>
            </a:r>
          </a:p>
          <a:p>
            <a:pPr marR="0" lvl="0" algn="l" defTabSz="914400" rtl="0" eaLnBrk="1" fontAlgn="auto" latinLnBrk="0" hangingPunct="1">
              <a:lnSpc>
                <a:spcPct val="100000"/>
              </a:lnSpc>
              <a:spcBef>
                <a:spcPts val="0"/>
              </a:spcBef>
              <a:spcAft>
                <a:spcPts val="0"/>
              </a:spcAft>
              <a:buClr>
                <a:srgbClr val="006EAB"/>
              </a:buClr>
              <a:buSzTx/>
              <a:tabLst/>
              <a:defRPr/>
            </a:pPr>
            <a:endParaRPr kumimoji="0" lang="en-GB" b="1" i="0" u="none" strike="noStrike" kern="1200" cap="none" spc="0" normalizeH="0" baseline="0" noProof="0" dirty="0">
              <a:ln>
                <a:noFill/>
              </a:ln>
              <a:solidFill>
                <a:srgbClr val="000000"/>
              </a:solidFill>
              <a:effectLst/>
              <a:uLnTx/>
              <a:uFillTx/>
              <a:latin typeface="Poppins Light"/>
              <a:ea typeface="+mn-ea"/>
              <a:cs typeface="+mn-cs"/>
            </a:endParaRPr>
          </a:p>
          <a:p>
            <a:pPr marL="742950" lvl="1" indent="-285750">
              <a:buClr>
                <a:srgbClr val="006EAB"/>
              </a:buClr>
              <a:buFont typeface="Calibri" panose="020F0502020204030204" pitchFamily="34" charset="0"/>
              <a:buChar char="‐"/>
            </a:pPr>
            <a:r>
              <a:rPr kumimoji="0" lang="en-GB" sz="1600" b="0" i="0" u="none" strike="noStrike" kern="1200" cap="none" spc="0" normalizeH="0" baseline="0" noProof="0" dirty="0">
                <a:ln>
                  <a:noFill/>
                </a:ln>
                <a:solidFill>
                  <a:schemeClr val="accent5"/>
                </a:solidFill>
                <a:effectLst/>
                <a:uLnTx/>
                <a:uFillTx/>
                <a:latin typeface="Poppins Light"/>
                <a:ea typeface="+mn-ea"/>
                <a:cs typeface="+mn-cs"/>
              </a:rPr>
              <a:t>The recommended dose is 5g of gel (i.e. 50mg of testosterone) applied once daily at about the same time, preferably in the morning. </a:t>
            </a:r>
          </a:p>
          <a:p>
            <a:pPr marL="742950" lvl="1" indent="-285750">
              <a:buClr>
                <a:srgbClr val="006EAB"/>
              </a:buClr>
              <a:buFont typeface="Calibri" panose="020F0502020204030204" pitchFamily="34" charset="0"/>
              <a:buChar char="‐"/>
            </a:pPr>
            <a:endParaRPr kumimoji="0" lang="en-GB" sz="1600" b="0" i="0" u="none" strike="noStrike" kern="1200" cap="none" spc="0" normalizeH="0" baseline="0" noProof="0" dirty="0">
              <a:ln>
                <a:noFill/>
              </a:ln>
              <a:solidFill>
                <a:schemeClr val="accent5"/>
              </a:solidFill>
              <a:effectLst/>
              <a:uLnTx/>
              <a:uFillTx/>
              <a:latin typeface="Poppins Light"/>
              <a:ea typeface="+mn-ea"/>
              <a:cs typeface="+mn-cs"/>
            </a:endParaRPr>
          </a:p>
          <a:p>
            <a:pPr marL="742950" lvl="1" indent="-285750">
              <a:buClr>
                <a:srgbClr val="006EAB"/>
              </a:buClr>
              <a:buFont typeface="Calibri" panose="020F0502020204030204" pitchFamily="34" charset="0"/>
              <a:buChar char="‐"/>
            </a:pPr>
            <a:r>
              <a:rPr kumimoji="0" lang="en-GB" sz="1600" b="0" i="0" u="none" strike="noStrike" kern="1200" cap="none" spc="0" normalizeH="0" baseline="0" noProof="0" dirty="0">
                <a:ln>
                  <a:noFill/>
                </a:ln>
                <a:solidFill>
                  <a:schemeClr val="accent5"/>
                </a:solidFill>
                <a:effectLst/>
                <a:uLnTx/>
                <a:uFillTx/>
                <a:latin typeface="Poppins Light"/>
                <a:ea typeface="+mn-ea"/>
                <a:cs typeface="+mn-cs"/>
              </a:rPr>
              <a:t>The daily dose should be adjusted by the doctor depending on the clinical or laboratory response in individual patients, not exceeding 10 g of gel per day. The adjustment of posology should be achieved by 2.5 g of gel steps.</a:t>
            </a:r>
          </a:p>
          <a:p>
            <a:pPr marL="742950" lvl="1" indent="-285750">
              <a:buClr>
                <a:srgbClr val="006EAB"/>
              </a:buClr>
              <a:buFont typeface="Calibri" panose="020F0502020204030204" pitchFamily="34" charset="0"/>
              <a:buChar char="‐"/>
            </a:pPr>
            <a:endParaRPr kumimoji="0" lang="en-GB" sz="1600" b="0" i="0" u="none" strike="noStrike" kern="1200" cap="none" spc="0" normalizeH="0" baseline="0" noProof="0" dirty="0">
              <a:ln>
                <a:noFill/>
              </a:ln>
              <a:solidFill>
                <a:schemeClr val="accent5"/>
              </a:solidFill>
              <a:effectLst/>
              <a:uLnTx/>
              <a:uFillTx/>
              <a:latin typeface="Poppins Light"/>
              <a:ea typeface="+mn-ea"/>
              <a:cs typeface="+mn-cs"/>
            </a:endParaRPr>
          </a:p>
          <a:p>
            <a:pPr marL="742950" lvl="1" indent="-285750">
              <a:buClr>
                <a:srgbClr val="006EAB"/>
              </a:buClr>
              <a:buFont typeface="Calibri" panose="020F0502020204030204" pitchFamily="34" charset="0"/>
              <a:buChar char="‐"/>
            </a:pPr>
            <a:r>
              <a:rPr kumimoji="0" lang="en-GB" sz="1600" b="0" i="0" u="none" strike="noStrike" kern="1200" cap="none" spc="0" normalizeH="0" baseline="0" noProof="0" dirty="0">
                <a:ln>
                  <a:noFill/>
                </a:ln>
                <a:solidFill>
                  <a:schemeClr val="accent5"/>
                </a:solidFill>
                <a:effectLst/>
                <a:uLnTx/>
                <a:uFillTx/>
                <a:latin typeface="Poppins Light"/>
                <a:ea typeface="+mn-ea"/>
                <a:cs typeface="+mn-cs"/>
              </a:rPr>
              <a:t>Steady state plasma testosterone concentrations are reached approximately on the 2nd day of treatment by this medicine. </a:t>
            </a:r>
          </a:p>
          <a:p>
            <a:pPr marL="742950" lvl="1" indent="-285750">
              <a:buClr>
                <a:srgbClr val="006EAB"/>
              </a:buClr>
              <a:buFont typeface="Calibri" panose="020F0502020204030204" pitchFamily="34" charset="0"/>
              <a:buChar char="‐"/>
            </a:pPr>
            <a:endParaRPr kumimoji="0" lang="en-GB" sz="1600" b="0" i="0" u="none" strike="noStrike" kern="1200" cap="none" spc="0" normalizeH="0" baseline="0" noProof="0" dirty="0">
              <a:ln>
                <a:noFill/>
              </a:ln>
              <a:solidFill>
                <a:schemeClr val="accent5"/>
              </a:solidFill>
              <a:effectLst/>
              <a:uLnTx/>
              <a:uFillTx/>
              <a:latin typeface="Poppins Light"/>
              <a:ea typeface="+mn-ea"/>
              <a:cs typeface="+mn-cs"/>
            </a:endParaRPr>
          </a:p>
          <a:p>
            <a:pPr marL="742950" lvl="1" indent="-285750">
              <a:buClr>
                <a:srgbClr val="006EAB"/>
              </a:buClr>
              <a:buFont typeface="Calibri" panose="020F0502020204030204" pitchFamily="34" charset="0"/>
              <a:buChar char="‐"/>
            </a:pPr>
            <a:r>
              <a:rPr kumimoji="0" lang="en-GB" sz="1600" b="0" i="0" u="none" strike="noStrike" kern="1200" cap="none" spc="0" normalizeH="0" baseline="0" noProof="0" dirty="0">
                <a:ln>
                  <a:noFill/>
                </a:ln>
                <a:solidFill>
                  <a:schemeClr val="accent5"/>
                </a:solidFill>
                <a:effectLst/>
                <a:uLnTx/>
                <a:uFillTx/>
                <a:latin typeface="Poppins Light"/>
                <a:ea typeface="+mn-ea"/>
                <a:cs typeface="+mn-cs"/>
              </a:rPr>
              <a:t>In order to adjust the testosterone dose, serum testosterone concentrations must be measured in the morning before application from the 3rd day on after starting treatment (one week seems reasonable). </a:t>
            </a:r>
          </a:p>
          <a:p>
            <a:pPr marL="742950" lvl="1" indent="-285750">
              <a:buClr>
                <a:srgbClr val="006EAB"/>
              </a:buClr>
              <a:buFont typeface="Calibri" panose="020F0502020204030204" pitchFamily="34" charset="0"/>
              <a:buChar char="‐"/>
            </a:pPr>
            <a:endParaRPr kumimoji="0" lang="en-GB" sz="1600" b="0" i="0" u="none" strike="noStrike" kern="1200" cap="none" spc="0" normalizeH="0" baseline="0" noProof="0" dirty="0">
              <a:ln>
                <a:noFill/>
              </a:ln>
              <a:solidFill>
                <a:schemeClr val="accent5"/>
              </a:solidFill>
              <a:effectLst/>
              <a:uLnTx/>
              <a:uFillTx/>
              <a:latin typeface="Poppins Light"/>
              <a:ea typeface="+mn-ea"/>
              <a:cs typeface="+mn-cs"/>
            </a:endParaRPr>
          </a:p>
          <a:p>
            <a:pPr marL="742950" lvl="1" indent="-285750">
              <a:buClr>
                <a:srgbClr val="006EAB"/>
              </a:buClr>
              <a:buFont typeface="Calibri" panose="020F0502020204030204" pitchFamily="34" charset="0"/>
              <a:buChar char="‐"/>
            </a:pPr>
            <a:r>
              <a:rPr kumimoji="0" lang="en-GB" sz="1600" b="0" i="0" u="none" strike="noStrike" kern="1200" cap="none" spc="0" normalizeH="0" baseline="0" noProof="0" dirty="0">
                <a:ln>
                  <a:noFill/>
                </a:ln>
                <a:solidFill>
                  <a:schemeClr val="accent5"/>
                </a:solidFill>
                <a:effectLst/>
                <a:uLnTx/>
                <a:uFillTx/>
                <a:latin typeface="Poppins Light"/>
                <a:ea typeface="+mn-ea"/>
                <a:cs typeface="+mn-cs"/>
              </a:rPr>
              <a:t>The dose may be reduced if the plasma testosterone concentrations are raised above the desired level. If the concentrations are low, the dosage may be increased, not exceeding 10 g of gel per day.</a:t>
            </a:r>
          </a:p>
          <a:p>
            <a:pPr marL="742950" lvl="1" indent="-285750">
              <a:buClr>
                <a:srgbClr val="006EAB"/>
              </a:buClr>
              <a:buFont typeface="Calibri" panose="020F0502020204030204" pitchFamily="34" charset="0"/>
              <a:buChar cha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Poppins Light"/>
              <a:ea typeface="+mn-ea"/>
              <a:cs typeface="+mn-cs"/>
            </a:endParaRPr>
          </a:p>
        </p:txBody>
      </p:sp>
    </p:spTree>
    <p:extLst>
      <p:ext uri="{BB962C8B-B14F-4D97-AF65-F5344CB8AC3E}">
        <p14:creationId xmlns:p14="http://schemas.microsoft.com/office/powerpoint/2010/main" val="441601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8B5EAF59-7D6E-44CB-B79C-8EF20478F6E5}"/>
              </a:ext>
            </a:extLst>
          </p:cNvPr>
          <p:cNvSpPr>
            <a:spLocks noGrp="1" noChangeArrowheads="1"/>
          </p:cNvSpPr>
          <p:nvPr>
            <p:ph type="title"/>
          </p:nvPr>
        </p:nvSpPr>
        <p:spPr>
          <a:xfrm>
            <a:off x="609600" y="76200"/>
            <a:ext cx="10972800" cy="1374775"/>
          </a:xfrm>
        </p:spPr>
        <p:txBody>
          <a:bodyPr/>
          <a:lstStyle/>
          <a:p>
            <a:r>
              <a:rPr lang="en-US" altLang="en-US" b="1" dirty="0"/>
              <a:t>Benefits of </a:t>
            </a:r>
            <a:r>
              <a:rPr lang="en-US" altLang="en-US" b="1" dirty="0" err="1"/>
              <a:t>AndroGel</a:t>
            </a:r>
            <a:r>
              <a:rPr lang="en-US" altLang="en-US" b="1" dirty="0"/>
              <a:t> 16.2mg/g </a:t>
            </a:r>
          </a:p>
        </p:txBody>
      </p:sp>
      <p:sp>
        <p:nvSpPr>
          <p:cNvPr id="48131" name="Content Placeholder 2">
            <a:extLst>
              <a:ext uri="{FF2B5EF4-FFF2-40B4-BE49-F238E27FC236}">
                <a16:creationId xmlns:a16="http://schemas.microsoft.com/office/drawing/2014/main" id="{F0241B82-4EFF-406D-9A40-22396F98EAAF}"/>
              </a:ext>
            </a:extLst>
          </p:cNvPr>
          <p:cNvSpPr>
            <a:spLocks noGrp="1" noChangeArrowheads="1"/>
          </p:cNvSpPr>
          <p:nvPr>
            <p:ph idx="1"/>
          </p:nvPr>
        </p:nvSpPr>
        <p:spPr>
          <a:xfrm>
            <a:off x="609600" y="1431925"/>
            <a:ext cx="10972800" cy="4246563"/>
          </a:xfrm>
        </p:spPr>
        <p:txBody>
          <a:bodyPr/>
          <a:lstStyle/>
          <a:p>
            <a:r>
              <a:rPr lang="en-US" altLang="en-US" dirty="0">
                <a:solidFill>
                  <a:schemeClr val="accent5"/>
                </a:solidFill>
                <a:latin typeface="Calibri" panose="020F0502020204030204" pitchFamily="34" charset="0"/>
              </a:rPr>
              <a:t>Restores physiological T levels</a:t>
            </a:r>
          </a:p>
          <a:p>
            <a:r>
              <a:rPr lang="en-US" altLang="en-US" dirty="0">
                <a:solidFill>
                  <a:schemeClr val="accent5"/>
                </a:solidFill>
                <a:latin typeface="Calibri" panose="020F0502020204030204" pitchFamily="34" charset="0"/>
              </a:rPr>
              <a:t>Reduces volume of gel to apply</a:t>
            </a:r>
          </a:p>
          <a:p>
            <a:r>
              <a:rPr lang="en-GB" altLang="en-US" dirty="0">
                <a:solidFill>
                  <a:schemeClr val="accent5"/>
                </a:solidFill>
                <a:latin typeface="Calibri" panose="020F0502020204030204" pitchFamily="34" charset="0"/>
              </a:rPr>
              <a:t>Offers a convenient and flexible dosing regimen</a:t>
            </a:r>
          </a:p>
          <a:p>
            <a:r>
              <a:rPr lang="en-GB" altLang="en-US" dirty="0">
                <a:solidFill>
                  <a:schemeClr val="accent5"/>
                </a:solidFill>
                <a:latin typeface="Calibri" panose="020F0502020204030204" pitchFamily="34" charset="0"/>
              </a:rPr>
              <a:t>Is easier to titrate accurately</a:t>
            </a:r>
            <a:r>
              <a:rPr lang="en-US" altLang="en-US" dirty="0">
                <a:solidFill>
                  <a:schemeClr val="accent5"/>
                </a:solidFill>
                <a:latin typeface="Calibri" panose="020F0502020204030204" pitchFamily="34" charset="0"/>
              </a:rPr>
              <a:t> </a:t>
            </a:r>
          </a:p>
          <a:p>
            <a:r>
              <a:rPr lang="en-US" altLang="en-US" dirty="0">
                <a:solidFill>
                  <a:schemeClr val="accent5"/>
                </a:solidFill>
                <a:latin typeface="Calibri" panose="020F0502020204030204" pitchFamily="34" charset="0"/>
              </a:rPr>
              <a:t>Is well tolerated</a:t>
            </a:r>
          </a:p>
        </p:txBody>
      </p:sp>
      <p:sp>
        <p:nvSpPr>
          <p:cNvPr id="48132" name="Slide Number Placeholder 3">
            <a:extLst>
              <a:ext uri="{FF2B5EF4-FFF2-40B4-BE49-F238E27FC236}">
                <a16:creationId xmlns:a16="http://schemas.microsoft.com/office/drawing/2014/main" id="{DA33AAF5-33DE-448B-835C-D6F449FFF86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Verdana" panose="020B0604030504040204" pitchFamily="34" charset="0"/>
              </a:defRPr>
            </a:lvl1pPr>
            <a:lvl2pPr marL="742950" indent="-285750" defTabSz="457200">
              <a:defRPr>
                <a:solidFill>
                  <a:schemeClr val="tx1"/>
                </a:solidFill>
                <a:latin typeface="Verdana" panose="020B0604030504040204" pitchFamily="34" charset="0"/>
              </a:defRPr>
            </a:lvl2pPr>
            <a:lvl3pPr marL="1143000" indent="-228600" defTabSz="457200">
              <a:defRPr>
                <a:solidFill>
                  <a:schemeClr val="tx1"/>
                </a:solidFill>
                <a:latin typeface="Verdana" panose="020B0604030504040204" pitchFamily="34" charset="0"/>
              </a:defRPr>
            </a:lvl3pPr>
            <a:lvl4pPr marL="1600200" indent="-228600" defTabSz="457200">
              <a:defRPr>
                <a:solidFill>
                  <a:schemeClr val="tx1"/>
                </a:solidFill>
                <a:latin typeface="Verdana" panose="020B0604030504040204" pitchFamily="34" charset="0"/>
              </a:defRPr>
            </a:lvl4pPr>
            <a:lvl5pPr marL="2057400" indent="-228600" defTabSz="457200">
              <a:defRPr>
                <a:solidFill>
                  <a:schemeClr val="tx1"/>
                </a:solidFill>
                <a:latin typeface="Verdana" panose="020B060403050404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2BEF6373-0C57-4A16-AF2C-D7BECF1156EA}" type="slidenum">
              <a:rPr lang="en-US" altLang="en-US">
                <a:solidFill>
                  <a:srgbClr val="8D8D8D"/>
                </a:solidFill>
                <a:latin typeface="Calibri" panose="020F0502020204030204" pitchFamily="34" charset="0"/>
              </a:rPr>
              <a:pPr eaLnBrk="1" hangingPunct="1"/>
              <a:t>50</a:t>
            </a:fld>
            <a:endParaRPr lang="en-US" altLang="en-US">
              <a:solidFill>
                <a:srgbClr val="8D8D8D"/>
              </a:solidFill>
              <a:latin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DDBB82DA-BC48-4A97-80DF-B5559438B2C9}"/>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err="1">
                <a:solidFill>
                  <a:schemeClr val="accent5"/>
                </a:solidFill>
              </a:rPr>
              <a:t>AndroGel</a:t>
            </a:r>
            <a:r>
              <a:rPr lang="en-US" altLang="en-US" sz="3200" b="1" baseline="30000" dirty="0">
                <a:solidFill>
                  <a:schemeClr val="accent5"/>
                </a:solidFill>
              </a:rPr>
              <a:t>®</a:t>
            </a:r>
            <a:r>
              <a:rPr lang="en-US" altLang="en-US" sz="3200" b="1" dirty="0">
                <a:solidFill>
                  <a:schemeClr val="accent5"/>
                </a:solidFill>
              </a:rPr>
              <a:t>, The Product Questions</a:t>
            </a:r>
            <a:endParaRPr lang="nl-NL" altLang="en-US" sz="3200" b="1" dirty="0">
              <a:solidFill>
                <a:schemeClr val="accent5"/>
              </a:solidFill>
            </a:endParaRPr>
          </a:p>
        </p:txBody>
      </p:sp>
      <p:sp>
        <p:nvSpPr>
          <p:cNvPr id="32773" name="Rectangle 5">
            <a:extLst>
              <a:ext uri="{FF2B5EF4-FFF2-40B4-BE49-F238E27FC236}">
                <a16:creationId xmlns:a16="http://schemas.microsoft.com/office/drawing/2014/main" id="{D4B51DF9-6B00-46D9-A3C8-A16612CD7BFB}"/>
              </a:ext>
            </a:extLst>
          </p:cNvPr>
          <p:cNvSpPr>
            <a:spLocks noGrp="1" noChangeArrowheads="1"/>
          </p:cNvSpPr>
          <p:nvPr>
            <p:ph type="body" idx="1"/>
          </p:nvPr>
        </p:nvSpPr>
        <p:spPr>
          <a:xfrm>
            <a:off x="787235" y="1750125"/>
            <a:ext cx="10617529" cy="3141025"/>
          </a:xfrm>
          <a:noFill/>
          <a:ln/>
        </p:spPr>
        <p:txBody>
          <a:bodyPr>
            <a:normAutofit/>
          </a:bodyPr>
          <a:lstStyle/>
          <a:p>
            <a:pPr>
              <a:lnSpc>
                <a:spcPct val="120000"/>
              </a:lnSpc>
              <a:buFontTx/>
              <a:buNone/>
            </a:pPr>
            <a:r>
              <a:rPr lang="en-US" altLang="en-US" sz="2200" dirty="0">
                <a:solidFill>
                  <a:schemeClr val="accent5"/>
                </a:solidFill>
              </a:rPr>
              <a:t>1. How is </a:t>
            </a:r>
            <a:r>
              <a:rPr lang="en-US" altLang="en-US" sz="2200" dirty="0" err="1">
                <a:solidFill>
                  <a:schemeClr val="accent5"/>
                </a:solidFill>
              </a:rPr>
              <a:t>AndroGel</a:t>
            </a:r>
            <a:r>
              <a:rPr lang="en-US" altLang="en-US" sz="2200" dirty="0">
                <a:solidFill>
                  <a:schemeClr val="accent5"/>
                </a:solidFill>
              </a:rPr>
              <a:t> presented in sachets?</a:t>
            </a:r>
          </a:p>
          <a:p>
            <a:pPr lvl="1">
              <a:lnSpc>
                <a:spcPct val="120000"/>
              </a:lnSpc>
            </a:pPr>
            <a:r>
              <a:rPr lang="en-US" altLang="en-US" sz="1800" dirty="0">
                <a:solidFill>
                  <a:schemeClr val="accent5"/>
                </a:solidFill>
              </a:rPr>
              <a:t>5g gel with 25mg testosterone </a:t>
            </a:r>
          </a:p>
          <a:p>
            <a:pPr lvl="1">
              <a:lnSpc>
                <a:spcPct val="120000"/>
              </a:lnSpc>
            </a:pPr>
            <a:r>
              <a:rPr lang="en-US" altLang="en-US" sz="1800" dirty="0">
                <a:solidFill>
                  <a:schemeClr val="accent5"/>
                </a:solidFill>
              </a:rPr>
              <a:t>5g gel with 50mg testosterone</a:t>
            </a:r>
          </a:p>
          <a:p>
            <a:pPr lvl="1">
              <a:lnSpc>
                <a:spcPct val="120000"/>
              </a:lnSpc>
            </a:pPr>
            <a:r>
              <a:rPr lang="en-US" altLang="en-US" sz="1800" dirty="0">
                <a:solidFill>
                  <a:schemeClr val="accent5"/>
                </a:solidFill>
              </a:rPr>
              <a:t>10g gel with 50mg testosterone</a:t>
            </a:r>
          </a:p>
          <a:p>
            <a:pPr lvl="1">
              <a:lnSpc>
                <a:spcPct val="120000"/>
              </a:lnSpc>
            </a:pPr>
            <a:r>
              <a:rPr lang="en-US" altLang="en-US" sz="1800" dirty="0">
                <a:solidFill>
                  <a:schemeClr val="accent5"/>
                </a:solidFill>
              </a:rPr>
              <a:t>50g gel with 100mg testosterone</a:t>
            </a:r>
          </a:p>
          <a:p>
            <a:pPr marL="457200" lvl="1" indent="0">
              <a:lnSpc>
                <a:spcPct val="120000"/>
              </a:lnSpc>
              <a:buNone/>
            </a:pPr>
            <a:endParaRPr lang="en-US" altLang="en-US" sz="1800" dirty="0">
              <a:solidFill>
                <a:schemeClr val="accent5"/>
              </a:solidFill>
            </a:endParaRPr>
          </a:p>
          <a:p>
            <a:pPr lvl="1">
              <a:buFontTx/>
              <a:buNone/>
            </a:pPr>
            <a:r>
              <a:rPr lang="en-US" altLang="en-US" dirty="0">
                <a:solidFill>
                  <a:schemeClr val="accent5"/>
                </a:solidFill>
              </a:rPr>
              <a:t>(choose 1 answer)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a:extLst>
              <a:ext uri="{FF2B5EF4-FFF2-40B4-BE49-F238E27FC236}">
                <a16:creationId xmlns:a16="http://schemas.microsoft.com/office/drawing/2014/main" id="{66CF2E13-62BE-4816-A77E-C0D4D0E6F5D8}"/>
              </a:ext>
            </a:extLst>
          </p:cNvPr>
          <p:cNvSpPr>
            <a:spLocks noGrp="1" noChangeArrowheads="1"/>
          </p:cNvSpPr>
          <p:nvPr>
            <p:ph type="body" idx="1"/>
          </p:nvPr>
        </p:nvSpPr>
        <p:spPr>
          <a:xfrm>
            <a:off x="558821" y="1511229"/>
            <a:ext cx="10293929" cy="3933226"/>
          </a:xfrm>
          <a:noFill/>
          <a:ln/>
        </p:spPr>
        <p:txBody>
          <a:bodyPr>
            <a:normAutofit/>
          </a:bodyPr>
          <a:lstStyle/>
          <a:p>
            <a:pPr>
              <a:lnSpc>
                <a:spcPct val="130000"/>
              </a:lnSpc>
              <a:buFontTx/>
              <a:buNone/>
            </a:pPr>
            <a:r>
              <a:rPr lang="en-US" altLang="en-US" sz="2200" dirty="0">
                <a:solidFill>
                  <a:schemeClr val="accent5"/>
                </a:solidFill>
              </a:rPr>
              <a:t>2. </a:t>
            </a:r>
            <a:r>
              <a:rPr lang="en-GB" altLang="en-US" sz="2200" dirty="0">
                <a:solidFill>
                  <a:schemeClr val="accent5"/>
                </a:solidFill>
              </a:rPr>
              <a:t>Which bodily surfaces are recommended for the application of </a:t>
            </a:r>
            <a:r>
              <a:rPr lang="en-GB" altLang="en-US" sz="2200" dirty="0" err="1">
                <a:solidFill>
                  <a:schemeClr val="accent5"/>
                </a:solidFill>
              </a:rPr>
              <a:t>AndroGel</a:t>
            </a:r>
            <a:r>
              <a:rPr lang="en-GB" altLang="en-US" sz="2200" dirty="0">
                <a:solidFill>
                  <a:schemeClr val="accent5"/>
                </a:solidFill>
              </a:rPr>
              <a:t>® 16.2mg/g? </a:t>
            </a:r>
          </a:p>
          <a:p>
            <a:pPr lvl="1">
              <a:lnSpc>
                <a:spcPct val="130000"/>
              </a:lnSpc>
            </a:pPr>
            <a:r>
              <a:rPr lang="en-GB" altLang="en-US" sz="1800" dirty="0">
                <a:solidFill>
                  <a:schemeClr val="accent5"/>
                </a:solidFill>
              </a:rPr>
              <a:t>Scrotum</a:t>
            </a:r>
          </a:p>
          <a:p>
            <a:pPr lvl="1">
              <a:lnSpc>
                <a:spcPct val="130000"/>
              </a:lnSpc>
            </a:pPr>
            <a:r>
              <a:rPr lang="en-GB" altLang="en-US" sz="1800" dirty="0">
                <a:solidFill>
                  <a:schemeClr val="accent5"/>
                </a:solidFill>
              </a:rPr>
              <a:t>Shoulders</a:t>
            </a:r>
          </a:p>
          <a:p>
            <a:pPr lvl="1">
              <a:lnSpc>
                <a:spcPct val="130000"/>
              </a:lnSpc>
            </a:pPr>
            <a:r>
              <a:rPr lang="en-GB" altLang="en-US" sz="1800" dirty="0">
                <a:solidFill>
                  <a:schemeClr val="accent5"/>
                </a:solidFill>
              </a:rPr>
              <a:t>Upper arms</a:t>
            </a:r>
          </a:p>
          <a:p>
            <a:pPr lvl="1">
              <a:lnSpc>
                <a:spcPct val="130000"/>
              </a:lnSpc>
            </a:pPr>
            <a:r>
              <a:rPr lang="en-GB" altLang="en-US" sz="1800" dirty="0">
                <a:solidFill>
                  <a:schemeClr val="accent5"/>
                </a:solidFill>
              </a:rPr>
              <a:t>Abdomen</a:t>
            </a:r>
          </a:p>
          <a:p>
            <a:pPr lvl="1">
              <a:lnSpc>
                <a:spcPct val="130000"/>
              </a:lnSpc>
            </a:pPr>
            <a:r>
              <a:rPr lang="en-GB" altLang="en-US" sz="1800" dirty="0">
                <a:solidFill>
                  <a:schemeClr val="accent5"/>
                </a:solidFill>
              </a:rPr>
              <a:t>Chest</a:t>
            </a:r>
          </a:p>
          <a:p>
            <a:pPr>
              <a:lnSpc>
                <a:spcPct val="130000"/>
              </a:lnSpc>
              <a:buFontTx/>
              <a:buNone/>
            </a:pPr>
            <a:endParaRPr lang="en-GB" altLang="en-US" sz="2200" dirty="0">
              <a:solidFill>
                <a:schemeClr val="accent5"/>
              </a:solidFill>
            </a:endParaRPr>
          </a:p>
          <a:p>
            <a:pPr>
              <a:lnSpc>
                <a:spcPct val="130000"/>
              </a:lnSpc>
              <a:buFontTx/>
              <a:buNone/>
            </a:pPr>
            <a:r>
              <a:rPr lang="en-GB" altLang="en-US" sz="2200" dirty="0">
                <a:solidFill>
                  <a:schemeClr val="accent5"/>
                </a:solidFill>
              </a:rPr>
              <a:t>(choose &gt;1 answer)</a:t>
            </a:r>
          </a:p>
        </p:txBody>
      </p:sp>
      <p:sp>
        <p:nvSpPr>
          <p:cNvPr id="5" name="Rectangle 4">
            <a:extLst>
              <a:ext uri="{FF2B5EF4-FFF2-40B4-BE49-F238E27FC236}">
                <a16:creationId xmlns:a16="http://schemas.microsoft.com/office/drawing/2014/main" id="{19510682-3AAC-4DAF-92C8-358B60F209AD}"/>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err="1">
                <a:solidFill>
                  <a:schemeClr val="accent5"/>
                </a:solidFill>
              </a:rPr>
              <a:t>AndroGel</a:t>
            </a:r>
            <a:r>
              <a:rPr lang="en-US" altLang="en-US" sz="3200" b="1" baseline="30000" dirty="0">
                <a:solidFill>
                  <a:schemeClr val="accent5"/>
                </a:solidFill>
              </a:rPr>
              <a:t>®</a:t>
            </a:r>
            <a:r>
              <a:rPr lang="en-US" altLang="en-US" sz="3200" b="1" dirty="0">
                <a:solidFill>
                  <a:schemeClr val="accent5"/>
                </a:solidFill>
              </a:rPr>
              <a:t>, The Product Questions</a:t>
            </a:r>
            <a:endParaRPr lang="nl-NL" altLang="en-US" sz="3200" b="1" dirty="0">
              <a:solidFill>
                <a:schemeClr val="accent5"/>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C18167-4C91-4E3F-BD72-338A76634D60}"/>
              </a:ext>
            </a:extLst>
          </p:cNvPr>
          <p:cNvSpPr txBox="1"/>
          <p:nvPr/>
        </p:nvSpPr>
        <p:spPr>
          <a:xfrm>
            <a:off x="302004" y="1720840"/>
            <a:ext cx="11299970" cy="3416320"/>
          </a:xfrm>
          <a:prstGeom prst="rect">
            <a:avLst/>
          </a:prstGeom>
          <a:noFill/>
        </p:spPr>
        <p:txBody>
          <a:bodyPr wrap="square">
            <a:spAutoFit/>
          </a:body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3. What </a:t>
            </a:r>
            <a:r>
              <a:rPr kumimoji="0" lang="en-US" altLang="en-US" sz="2000" b="0" i="0" u="none" strike="noStrike" kern="1200" cap="none" spc="0" normalizeH="0" baseline="0" noProof="0" dirty="0" err="1">
                <a:ln>
                  <a:noFill/>
                </a:ln>
                <a:solidFill>
                  <a:srgbClr val="000000"/>
                </a:solidFill>
                <a:effectLst/>
                <a:uLnTx/>
                <a:uFillTx/>
                <a:latin typeface="Poppins Light"/>
                <a:ea typeface="+mn-ea"/>
                <a:cs typeface="+mn-cs"/>
              </a:rPr>
              <a:t>perio</a:t>
            </a:r>
            <a:r>
              <a:rPr lang="en-US" altLang="en-US" sz="2000" dirty="0">
                <a:solidFill>
                  <a:srgbClr val="000000"/>
                </a:solidFill>
                <a:latin typeface="Poppins Light"/>
              </a:rPr>
              <a:t>d of time should patients wait before dressing after applying either formulation of </a:t>
            </a:r>
            <a:r>
              <a:rPr lang="en-US" altLang="en-US" sz="2000" dirty="0" err="1">
                <a:solidFill>
                  <a:srgbClr val="000000"/>
                </a:solidFill>
                <a:latin typeface="Poppins Light"/>
              </a:rPr>
              <a:t>AndroGel</a:t>
            </a:r>
            <a:r>
              <a:rPr lang="en-US" altLang="en-US" sz="2000" dirty="0">
                <a:solidFill>
                  <a:srgbClr val="000000"/>
                </a:solidFill>
                <a:latin typeface="Poppins Light"/>
              </a:rPr>
              <a:t>? </a:t>
            </a:r>
            <a:endParaRPr kumimoji="0" lang="en-US" altLang="en-US" sz="2000" b="0" i="0" u="none" strike="noStrike" kern="1200" cap="none" spc="0" normalizeH="0" baseline="0" noProof="0" dirty="0">
              <a:ln>
                <a:noFill/>
              </a:ln>
              <a:solidFill>
                <a:srgbClr val="000000"/>
              </a:solidFill>
              <a:effectLst/>
              <a:uLnTx/>
              <a:uFillTx/>
              <a:latin typeface="Poppins Light"/>
              <a:ea typeface="+mn-ea"/>
              <a:cs typeface="+mn-cs"/>
            </a:endParaRPr>
          </a:p>
          <a:p>
            <a:pPr marL="800100" marR="0" lvl="1" indent="-342900" algn="l" defTabSz="914400" rtl="0" eaLnBrk="1" fontAlgn="auto" latinLnBrk="0" hangingPunct="1">
              <a:lnSpc>
                <a:spcPct val="140000"/>
              </a:lnSpc>
              <a:spcBef>
                <a:spcPts val="0"/>
              </a:spcBef>
              <a:spcAft>
                <a:spcPts val="0"/>
              </a:spcAft>
              <a:buClr>
                <a:srgbClr val="006EAB"/>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1-2 mins</a:t>
            </a:r>
          </a:p>
          <a:p>
            <a:pPr marL="800100" marR="0" lvl="1" indent="-342900" algn="l" defTabSz="914400" rtl="0" eaLnBrk="1" fontAlgn="auto" latinLnBrk="0" hangingPunct="1">
              <a:lnSpc>
                <a:spcPct val="140000"/>
              </a:lnSpc>
              <a:spcBef>
                <a:spcPts val="0"/>
              </a:spcBef>
              <a:spcAft>
                <a:spcPts val="0"/>
              </a:spcAft>
              <a:buClr>
                <a:srgbClr val="006EAB"/>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2-3 mins</a:t>
            </a:r>
          </a:p>
          <a:p>
            <a:pPr marL="800100" marR="0" lvl="1" indent="-342900" algn="l" defTabSz="914400" rtl="0" eaLnBrk="1" fontAlgn="auto" latinLnBrk="0" hangingPunct="1">
              <a:lnSpc>
                <a:spcPct val="140000"/>
              </a:lnSpc>
              <a:spcBef>
                <a:spcPts val="0"/>
              </a:spcBef>
              <a:spcAft>
                <a:spcPts val="0"/>
              </a:spcAft>
              <a:buClr>
                <a:srgbClr val="006EAB"/>
              </a:buClr>
              <a:buSzTx/>
              <a:buFont typeface="Wingdings" panose="05000000000000000000" pitchFamily="2" charset="2"/>
              <a:buChar char="§"/>
              <a:tabLst/>
              <a:defRPr/>
            </a:pPr>
            <a:r>
              <a:rPr lang="en-US" altLang="en-US" sz="2000" dirty="0">
                <a:solidFill>
                  <a:srgbClr val="000000"/>
                </a:solidFill>
                <a:latin typeface="Poppins Light"/>
              </a:rPr>
              <a:t>2-4 mins</a:t>
            </a:r>
            <a:endParaRPr kumimoji="0" lang="en-US" altLang="en-US" sz="2000" b="0" i="0" u="none" strike="noStrike" kern="1200" cap="none" spc="0" normalizeH="0" baseline="0" noProof="0" dirty="0">
              <a:ln>
                <a:noFill/>
              </a:ln>
              <a:solidFill>
                <a:srgbClr val="000000"/>
              </a:solidFill>
              <a:effectLst/>
              <a:uLnTx/>
              <a:uFillTx/>
              <a:latin typeface="Poppins Light"/>
              <a:ea typeface="+mn-ea"/>
              <a:cs typeface="+mn-cs"/>
            </a:endParaRPr>
          </a:p>
          <a:p>
            <a:pPr marL="800100" marR="0" lvl="1" indent="-342900" algn="l" defTabSz="914400" rtl="0" eaLnBrk="1" fontAlgn="auto" latinLnBrk="0" hangingPunct="1">
              <a:lnSpc>
                <a:spcPct val="140000"/>
              </a:lnSpc>
              <a:spcBef>
                <a:spcPts val="0"/>
              </a:spcBef>
              <a:spcAft>
                <a:spcPts val="0"/>
              </a:spcAft>
              <a:buClr>
                <a:srgbClr val="006EAB"/>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3-4 mins</a:t>
            </a:r>
          </a:p>
          <a:p>
            <a:pPr marL="800100" marR="0" lvl="1" indent="-342900" algn="l" defTabSz="914400" rtl="0" eaLnBrk="1" fontAlgn="auto" latinLnBrk="0" hangingPunct="1">
              <a:lnSpc>
                <a:spcPct val="140000"/>
              </a:lnSpc>
              <a:spcBef>
                <a:spcPts val="0"/>
              </a:spcBef>
              <a:spcAft>
                <a:spcPts val="0"/>
              </a:spcAft>
              <a:buClr>
                <a:srgbClr val="006EAB"/>
              </a:buClr>
              <a:buSzTx/>
              <a:buFont typeface="Wingdings" panose="05000000000000000000" pitchFamily="2" charset="2"/>
              <a:buChar char="§"/>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3-5 mins</a:t>
            </a:r>
          </a:p>
          <a:p>
            <a:pPr marL="457200" marR="0" lvl="1" indent="0" algn="l" defTabSz="914400" rtl="0" eaLnBrk="1" fontAlgn="auto" latinLnBrk="0" hangingPunct="1">
              <a:lnSpc>
                <a:spcPct val="14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Poppins Ligh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Poppins Light"/>
                <a:ea typeface="+mn-ea"/>
                <a:cs typeface="+mn-cs"/>
              </a:rPr>
              <a:t>(choose 1 answer)</a:t>
            </a:r>
          </a:p>
        </p:txBody>
      </p:sp>
      <p:sp>
        <p:nvSpPr>
          <p:cNvPr id="5" name="Rectangle 4">
            <a:extLst>
              <a:ext uri="{FF2B5EF4-FFF2-40B4-BE49-F238E27FC236}">
                <a16:creationId xmlns:a16="http://schemas.microsoft.com/office/drawing/2014/main" id="{BFB9A496-E950-459A-8262-A5EFE1693C19}"/>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err="1">
                <a:solidFill>
                  <a:schemeClr val="accent5"/>
                </a:solidFill>
              </a:rPr>
              <a:t>AndroGel</a:t>
            </a:r>
            <a:r>
              <a:rPr lang="en-US" altLang="en-US" sz="3200" b="1" baseline="30000" dirty="0">
                <a:solidFill>
                  <a:schemeClr val="accent5"/>
                </a:solidFill>
              </a:rPr>
              <a:t>®</a:t>
            </a:r>
            <a:r>
              <a:rPr lang="en-US" altLang="en-US" sz="3200" b="1" dirty="0">
                <a:solidFill>
                  <a:schemeClr val="accent5"/>
                </a:solidFill>
              </a:rPr>
              <a:t>, The Product Questions</a:t>
            </a:r>
            <a:endParaRPr lang="nl-NL" altLang="en-US" sz="3200" b="1" dirty="0">
              <a:solidFill>
                <a:schemeClr val="accent5"/>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a:extLst>
              <a:ext uri="{FF2B5EF4-FFF2-40B4-BE49-F238E27FC236}">
                <a16:creationId xmlns:a16="http://schemas.microsoft.com/office/drawing/2014/main" id="{D62A3CA4-DBB7-48E5-85FF-EF4357C79FE2}"/>
              </a:ext>
            </a:extLst>
          </p:cNvPr>
          <p:cNvSpPr>
            <a:spLocks noGrp="1" noChangeArrowheads="1"/>
          </p:cNvSpPr>
          <p:nvPr>
            <p:ph type="body" idx="1"/>
          </p:nvPr>
        </p:nvSpPr>
        <p:spPr>
          <a:xfrm>
            <a:off x="486890" y="1104405"/>
            <a:ext cx="10617529" cy="3141025"/>
          </a:xfrm>
          <a:noFill/>
          <a:ln/>
        </p:spPr>
        <p:txBody>
          <a:bodyPr>
            <a:noAutofit/>
          </a:bodyPr>
          <a:lstStyle/>
          <a:p>
            <a:pPr>
              <a:lnSpc>
                <a:spcPct val="150000"/>
              </a:lnSpc>
              <a:buFontTx/>
              <a:buNone/>
            </a:pPr>
            <a:r>
              <a:rPr lang="en-US" altLang="en-US" sz="2000" dirty="0">
                <a:solidFill>
                  <a:schemeClr val="accent5"/>
                </a:solidFill>
              </a:rPr>
              <a:t>4. </a:t>
            </a:r>
            <a:r>
              <a:rPr lang="en-GB" altLang="en-US" sz="2000" dirty="0">
                <a:solidFill>
                  <a:schemeClr val="accent5"/>
                </a:solidFill>
              </a:rPr>
              <a:t>What is the recommended dose of </a:t>
            </a:r>
            <a:r>
              <a:rPr lang="en-GB" altLang="en-US" sz="2000" dirty="0" err="1">
                <a:solidFill>
                  <a:schemeClr val="accent5"/>
                </a:solidFill>
              </a:rPr>
              <a:t>AndroGel</a:t>
            </a:r>
            <a:r>
              <a:rPr lang="en-GB" altLang="en-US" sz="2000" dirty="0">
                <a:solidFill>
                  <a:schemeClr val="accent5"/>
                </a:solidFill>
              </a:rPr>
              <a:t> 16.2mg/g?</a:t>
            </a:r>
            <a:endParaRPr lang="en-US" altLang="en-US" dirty="0">
              <a:solidFill>
                <a:schemeClr val="accent5"/>
              </a:solidFill>
            </a:endParaRPr>
          </a:p>
          <a:p>
            <a:pPr lvl="1">
              <a:lnSpc>
                <a:spcPct val="150000"/>
              </a:lnSpc>
            </a:pPr>
            <a:r>
              <a:rPr lang="en-GB" altLang="en-US" sz="1800" dirty="0">
                <a:solidFill>
                  <a:schemeClr val="accent5"/>
                </a:solidFill>
              </a:rPr>
              <a:t>Two pump actuations of gel (i.e. 40.5 mg of testosterone) applied once daily at about the same time, preferably in the morning. </a:t>
            </a:r>
          </a:p>
          <a:p>
            <a:pPr lvl="1">
              <a:lnSpc>
                <a:spcPct val="150000"/>
              </a:lnSpc>
            </a:pPr>
            <a:r>
              <a:rPr lang="en-GB" altLang="en-US" sz="1800" dirty="0">
                <a:solidFill>
                  <a:schemeClr val="accent5"/>
                </a:solidFill>
              </a:rPr>
              <a:t>Two pump actuations of gel (i.e. 60.75 mg of testosterone) applied once daily at about the same time, preferably in the morning. </a:t>
            </a:r>
          </a:p>
          <a:p>
            <a:pPr lvl="1">
              <a:lnSpc>
                <a:spcPct val="150000"/>
              </a:lnSpc>
            </a:pPr>
            <a:r>
              <a:rPr lang="en-GB" altLang="en-US" sz="1800" dirty="0">
                <a:solidFill>
                  <a:schemeClr val="accent5"/>
                </a:solidFill>
              </a:rPr>
              <a:t>Three pump actuations of gel (i.e. 40.5 mg of testosterone) applied once daily at about the same time, preferably in the morning. </a:t>
            </a:r>
          </a:p>
          <a:p>
            <a:pPr lvl="1">
              <a:lnSpc>
                <a:spcPct val="150000"/>
              </a:lnSpc>
            </a:pPr>
            <a:r>
              <a:rPr lang="en-GB" altLang="en-US" sz="1800" dirty="0">
                <a:solidFill>
                  <a:schemeClr val="accent5"/>
                </a:solidFill>
              </a:rPr>
              <a:t>two pump actuations of gel (i.e. 40.5 mg of testosterone) applied once daily at about the same time, preferably in the evening</a:t>
            </a:r>
          </a:p>
          <a:p>
            <a:pPr lvl="1">
              <a:lnSpc>
                <a:spcPct val="150000"/>
              </a:lnSpc>
            </a:pPr>
            <a:endParaRPr lang="en-GB" altLang="en-US" sz="300"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F3D177B1-6F32-4DB0-AE1A-0157D7732447}"/>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err="1">
                <a:solidFill>
                  <a:schemeClr val="accent5"/>
                </a:solidFill>
              </a:rPr>
              <a:t>AndroGel</a:t>
            </a:r>
            <a:r>
              <a:rPr lang="en-US" altLang="en-US" sz="3200" b="1" baseline="30000" dirty="0">
                <a:solidFill>
                  <a:schemeClr val="accent5"/>
                </a:solidFill>
              </a:rPr>
              <a:t>®</a:t>
            </a:r>
            <a:r>
              <a:rPr lang="en-US" altLang="en-US" sz="3200" b="1" dirty="0">
                <a:solidFill>
                  <a:schemeClr val="accent5"/>
                </a:solidFill>
              </a:rPr>
              <a:t>, The Product Questions</a:t>
            </a:r>
            <a:endParaRPr lang="nl-NL" altLang="en-US" sz="3200" b="1" dirty="0">
              <a:solidFill>
                <a:schemeClr val="accent5"/>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a:extLst>
              <a:ext uri="{FF2B5EF4-FFF2-40B4-BE49-F238E27FC236}">
                <a16:creationId xmlns:a16="http://schemas.microsoft.com/office/drawing/2014/main" id="{5FD12CCD-CB3B-4055-9F66-3F8076B33670}"/>
              </a:ext>
            </a:extLst>
          </p:cNvPr>
          <p:cNvSpPr>
            <a:spLocks noGrp="1" noChangeArrowheads="1"/>
          </p:cNvSpPr>
          <p:nvPr>
            <p:ph type="body" idx="1"/>
          </p:nvPr>
        </p:nvSpPr>
        <p:spPr>
          <a:xfrm>
            <a:off x="521815" y="1359017"/>
            <a:ext cx="10617529" cy="4244829"/>
          </a:xfrm>
          <a:noFill/>
          <a:ln/>
        </p:spPr>
        <p:txBody>
          <a:bodyPr>
            <a:normAutofit lnSpcReduction="10000"/>
          </a:bodyPr>
          <a:lstStyle/>
          <a:p>
            <a:pPr marL="0" indent="0">
              <a:buNone/>
            </a:pPr>
            <a:r>
              <a:rPr lang="en-US" altLang="en-US" sz="2200" b="1" dirty="0">
                <a:solidFill>
                  <a:schemeClr val="accent5"/>
                </a:solidFill>
              </a:rPr>
              <a:t>5. </a:t>
            </a:r>
            <a:r>
              <a:rPr lang="en-US" altLang="en-US" sz="2200" dirty="0">
                <a:solidFill>
                  <a:schemeClr val="accent5"/>
                </a:solidFill>
              </a:rPr>
              <a:t>Which of the following statements is correct?  </a:t>
            </a:r>
          </a:p>
          <a:p>
            <a:pPr marL="609600" indent="-609600">
              <a:buNone/>
            </a:pPr>
            <a:r>
              <a:rPr lang="en-US" altLang="en-US" sz="2000" dirty="0">
                <a:solidFill>
                  <a:schemeClr val="accent5"/>
                </a:solidFill>
              </a:rPr>
              <a:t>                               </a:t>
            </a:r>
          </a:p>
          <a:p>
            <a:pPr lvl="1"/>
            <a:r>
              <a:rPr lang="en-US" altLang="en-US" sz="1800" dirty="0" err="1">
                <a:solidFill>
                  <a:schemeClr val="accent5"/>
                </a:solidFill>
              </a:rPr>
              <a:t>AndroGel</a:t>
            </a:r>
            <a:r>
              <a:rPr lang="en-US" altLang="en-US" sz="1800" dirty="0">
                <a:solidFill>
                  <a:schemeClr val="accent5"/>
                </a:solidFill>
              </a:rPr>
              <a:t> 16.2mg/g and </a:t>
            </a:r>
            <a:r>
              <a:rPr lang="en-US" altLang="en-US" sz="1800" dirty="0" err="1">
                <a:solidFill>
                  <a:schemeClr val="accent5"/>
                </a:solidFill>
              </a:rPr>
              <a:t>AndroGel</a:t>
            </a:r>
            <a:r>
              <a:rPr lang="en-US" altLang="en-US" sz="1800" dirty="0">
                <a:solidFill>
                  <a:schemeClr val="accent5"/>
                </a:solidFill>
              </a:rPr>
              <a:t> 1% are exactly the same products they just have different delivery systems</a:t>
            </a:r>
          </a:p>
          <a:p>
            <a:pPr lvl="1"/>
            <a:endParaRPr lang="en-US" altLang="en-US" sz="1800" dirty="0">
              <a:solidFill>
                <a:schemeClr val="accent5"/>
              </a:solidFill>
            </a:endParaRPr>
          </a:p>
          <a:p>
            <a:pPr lvl="1"/>
            <a:r>
              <a:rPr lang="en-US" altLang="en-US" sz="1800" dirty="0" err="1">
                <a:solidFill>
                  <a:schemeClr val="accent5"/>
                </a:solidFill>
              </a:rPr>
              <a:t>AndroGel</a:t>
            </a:r>
            <a:r>
              <a:rPr lang="en-US" altLang="en-US" sz="1800" dirty="0">
                <a:solidFill>
                  <a:schemeClr val="accent5"/>
                </a:solidFill>
              </a:rPr>
              <a:t> 16.2g/g is a more concentrated gel than </a:t>
            </a:r>
            <a:r>
              <a:rPr lang="en-US" altLang="en-US" sz="1800" dirty="0" err="1">
                <a:solidFill>
                  <a:schemeClr val="accent5"/>
                </a:solidFill>
              </a:rPr>
              <a:t>AndroGel</a:t>
            </a:r>
            <a:r>
              <a:rPr lang="en-US" altLang="en-US" sz="1800" dirty="0">
                <a:solidFill>
                  <a:schemeClr val="accent5"/>
                </a:solidFill>
              </a:rPr>
              <a:t> 1% so it delivers a higher dose of testosterone at the recommended dose compared to the recommended dose of </a:t>
            </a:r>
            <a:r>
              <a:rPr lang="en-US" altLang="en-US" sz="1800" dirty="0" err="1">
                <a:solidFill>
                  <a:schemeClr val="accent5"/>
                </a:solidFill>
              </a:rPr>
              <a:t>AndroGel</a:t>
            </a:r>
            <a:r>
              <a:rPr lang="en-US" altLang="en-US" sz="1800" dirty="0">
                <a:solidFill>
                  <a:schemeClr val="accent5"/>
                </a:solidFill>
              </a:rPr>
              <a:t> 1%</a:t>
            </a:r>
          </a:p>
          <a:p>
            <a:pPr lvl="1"/>
            <a:endParaRPr lang="en-US" altLang="en-US" sz="1800" dirty="0">
              <a:solidFill>
                <a:schemeClr val="accent5"/>
              </a:solidFill>
            </a:endParaRPr>
          </a:p>
          <a:p>
            <a:pPr lvl="1"/>
            <a:r>
              <a:rPr lang="en-GB" altLang="en-US" sz="1800" dirty="0" err="1">
                <a:solidFill>
                  <a:schemeClr val="accent5"/>
                </a:solidFill>
              </a:rPr>
              <a:t>AndroGel</a:t>
            </a:r>
            <a:r>
              <a:rPr lang="en-GB" altLang="en-US" sz="1800" dirty="0">
                <a:solidFill>
                  <a:schemeClr val="accent5"/>
                </a:solidFill>
              </a:rPr>
              <a:t> 16.2mg/g is a more concentrated gel than </a:t>
            </a:r>
            <a:r>
              <a:rPr lang="en-GB" altLang="en-US" sz="1800" dirty="0" err="1">
                <a:solidFill>
                  <a:schemeClr val="accent5"/>
                </a:solidFill>
              </a:rPr>
              <a:t>AndroGel</a:t>
            </a:r>
            <a:r>
              <a:rPr lang="en-GB" altLang="en-US" sz="1800" dirty="0">
                <a:solidFill>
                  <a:schemeClr val="accent5"/>
                </a:solidFill>
              </a:rPr>
              <a:t> 1% but the recommended dose of </a:t>
            </a:r>
            <a:r>
              <a:rPr lang="en-GB" altLang="en-US" sz="1800" dirty="0" err="1">
                <a:solidFill>
                  <a:schemeClr val="accent5"/>
                </a:solidFill>
              </a:rPr>
              <a:t>AndroGel</a:t>
            </a:r>
            <a:r>
              <a:rPr lang="en-GB" altLang="en-US" sz="1800" dirty="0">
                <a:solidFill>
                  <a:schemeClr val="accent5"/>
                </a:solidFill>
              </a:rPr>
              <a:t> 16.2mg/g delivers less testosterone than the recommended dose of </a:t>
            </a:r>
            <a:r>
              <a:rPr lang="en-GB" altLang="en-US" sz="1800" dirty="0" err="1">
                <a:solidFill>
                  <a:schemeClr val="accent5"/>
                </a:solidFill>
              </a:rPr>
              <a:t>AndroGel</a:t>
            </a:r>
            <a:r>
              <a:rPr lang="en-GB" altLang="en-US" sz="1800" dirty="0">
                <a:solidFill>
                  <a:schemeClr val="accent5"/>
                </a:solidFill>
              </a:rPr>
              <a:t> 1%</a:t>
            </a:r>
          </a:p>
          <a:p>
            <a:pPr lvl="1"/>
            <a:endParaRPr lang="en-US" altLang="en-US" sz="1800" dirty="0">
              <a:solidFill>
                <a:schemeClr val="accent5"/>
              </a:solidFill>
            </a:endParaRPr>
          </a:p>
          <a:p>
            <a:pPr lvl="1"/>
            <a:r>
              <a:rPr lang="en-US" altLang="en-US" sz="1800" dirty="0" err="1">
                <a:solidFill>
                  <a:schemeClr val="accent5"/>
                </a:solidFill>
              </a:rPr>
              <a:t>AndroGel</a:t>
            </a:r>
            <a:r>
              <a:rPr lang="en-US" altLang="en-US" sz="1800" dirty="0">
                <a:solidFill>
                  <a:schemeClr val="accent5"/>
                </a:solidFill>
              </a:rPr>
              <a:t> 16.2mg/g and </a:t>
            </a:r>
            <a:r>
              <a:rPr lang="en-US" altLang="en-US" sz="1800" dirty="0" err="1">
                <a:solidFill>
                  <a:schemeClr val="accent5"/>
                </a:solidFill>
              </a:rPr>
              <a:t>AndroGel</a:t>
            </a:r>
            <a:r>
              <a:rPr lang="en-US" altLang="en-US" sz="1800" dirty="0">
                <a:solidFill>
                  <a:schemeClr val="accent5"/>
                </a:solidFill>
              </a:rPr>
              <a:t> 1% provide the same amount of testosterone at their respective recommended doses</a:t>
            </a:r>
          </a:p>
          <a:p>
            <a:pPr marL="957263" lvl="1" indent="-500063">
              <a:buClr>
                <a:srgbClr val="CC0000"/>
              </a:buClr>
              <a:buFontTx/>
              <a:buChar char="•"/>
            </a:pPr>
            <a:endParaRPr lang="en-US" altLang="en-US" dirty="0">
              <a:solidFill>
                <a:schemeClr val="accent5"/>
              </a:solidFill>
            </a:endParaRPr>
          </a:p>
          <a:p>
            <a:pPr marL="957263" lvl="1" indent="-500063">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6A99F53B-1332-4516-AF35-D3EC00519522}"/>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err="1">
                <a:solidFill>
                  <a:schemeClr val="accent5"/>
                </a:solidFill>
              </a:rPr>
              <a:t>AndroGel</a:t>
            </a:r>
            <a:r>
              <a:rPr lang="en-US" altLang="en-US" sz="3200" b="1" baseline="30000" dirty="0">
                <a:solidFill>
                  <a:schemeClr val="accent5"/>
                </a:solidFill>
              </a:rPr>
              <a:t>®</a:t>
            </a:r>
            <a:r>
              <a:rPr lang="en-US" altLang="en-US" sz="3200" b="1" dirty="0">
                <a:solidFill>
                  <a:schemeClr val="accent5"/>
                </a:solidFill>
              </a:rPr>
              <a:t>, The Product Questions</a:t>
            </a:r>
            <a:endParaRPr lang="nl-NL" altLang="en-US" sz="3200" b="1" dirty="0">
              <a:solidFill>
                <a:schemeClr val="accent5"/>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a:extLst>
              <a:ext uri="{FF2B5EF4-FFF2-40B4-BE49-F238E27FC236}">
                <a16:creationId xmlns:a16="http://schemas.microsoft.com/office/drawing/2014/main" id="{F75B89DD-C6ED-46EF-A7BC-9DC1E66EE32E}"/>
              </a:ext>
            </a:extLst>
          </p:cNvPr>
          <p:cNvSpPr>
            <a:spLocks noGrp="1" noChangeArrowheads="1"/>
          </p:cNvSpPr>
          <p:nvPr>
            <p:ph type="body" idx="1"/>
          </p:nvPr>
        </p:nvSpPr>
        <p:spPr>
          <a:xfrm>
            <a:off x="486890" y="1400961"/>
            <a:ext cx="10803578" cy="4395832"/>
          </a:xfrm>
          <a:noFill/>
          <a:ln/>
        </p:spPr>
        <p:txBody>
          <a:bodyPr>
            <a:normAutofit/>
          </a:bodyPr>
          <a:lstStyle/>
          <a:p>
            <a:pPr>
              <a:buFontTx/>
              <a:buNone/>
            </a:pPr>
            <a:r>
              <a:rPr lang="en-US" altLang="en-US" sz="2000" b="1" dirty="0">
                <a:solidFill>
                  <a:schemeClr val="accent5"/>
                </a:solidFill>
              </a:rPr>
              <a:t>6.</a:t>
            </a:r>
            <a:r>
              <a:rPr lang="en-US" altLang="en-US" sz="2000" dirty="0">
                <a:solidFill>
                  <a:schemeClr val="accent5"/>
                </a:solidFill>
              </a:rPr>
              <a:t> </a:t>
            </a:r>
            <a:r>
              <a:rPr lang="en-GB" altLang="en-US" sz="2000" dirty="0">
                <a:solidFill>
                  <a:schemeClr val="accent5"/>
                </a:solidFill>
              </a:rPr>
              <a:t>What are the contraindications for both formulations of </a:t>
            </a:r>
            <a:r>
              <a:rPr lang="en-GB" altLang="en-US" sz="2000" dirty="0" err="1">
                <a:solidFill>
                  <a:schemeClr val="accent5"/>
                </a:solidFill>
              </a:rPr>
              <a:t>AndroGel</a:t>
            </a:r>
            <a:r>
              <a:rPr lang="en-GB" altLang="en-US" sz="2000" dirty="0">
                <a:solidFill>
                  <a:schemeClr val="accent5"/>
                </a:solidFill>
              </a:rPr>
              <a:t>® ?</a:t>
            </a:r>
          </a:p>
          <a:p>
            <a:pPr>
              <a:buFontTx/>
              <a:buNone/>
            </a:pPr>
            <a:endParaRPr lang="en-GB" altLang="en-US" sz="400" dirty="0">
              <a:solidFill>
                <a:schemeClr val="accent5"/>
              </a:solidFill>
            </a:endParaRPr>
          </a:p>
          <a:p>
            <a:pPr lvl="1"/>
            <a:r>
              <a:rPr lang="en-GB" altLang="en-US" sz="1800" dirty="0">
                <a:solidFill>
                  <a:schemeClr val="accent5"/>
                </a:solidFill>
              </a:rPr>
              <a:t>Dry skin</a:t>
            </a:r>
          </a:p>
          <a:p>
            <a:pPr lvl="1"/>
            <a:endParaRPr lang="en-GB" altLang="en-US" sz="1800" dirty="0">
              <a:solidFill>
                <a:schemeClr val="accent5"/>
              </a:solidFill>
            </a:endParaRPr>
          </a:p>
          <a:p>
            <a:pPr lvl="1"/>
            <a:r>
              <a:rPr lang="en-GB" altLang="en-US" sz="1800" dirty="0">
                <a:solidFill>
                  <a:schemeClr val="accent5"/>
                </a:solidFill>
              </a:rPr>
              <a:t>Suspected prostatic/prostatic cancer</a:t>
            </a:r>
          </a:p>
          <a:p>
            <a:pPr lvl="1"/>
            <a:endParaRPr lang="en-GB" altLang="en-US" sz="1800" dirty="0">
              <a:solidFill>
                <a:schemeClr val="accent5"/>
              </a:solidFill>
            </a:endParaRPr>
          </a:p>
          <a:p>
            <a:pPr lvl="1"/>
            <a:r>
              <a:rPr lang="en-GB" altLang="en-US" sz="1800" dirty="0">
                <a:solidFill>
                  <a:schemeClr val="accent5"/>
                </a:solidFill>
              </a:rPr>
              <a:t>Suspected breast/breast cancer</a:t>
            </a:r>
          </a:p>
          <a:p>
            <a:pPr lvl="1"/>
            <a:endParaRPr lang="en-GB" altLang="en-US" sz="1800" dirty="0">
              <a:solidFill>
                <a:schemeClr val="accent5"/>
              </a:solidFill>
            </a:endParaRPr>
          </a:p>
          <a:p>
            <a:pPr lvl="1"/>
            <a:r>
              <a:rPr lang="en-GB" altLang="en-US" sz="1800" dirty="0">
                <a:solidFill>
                  <a:schemeClr val="accent5"/>
                </a:solidFill>
              </a:rPr>
              <a:t>Hypersensitivity to testosterone or to any other constituent of the gel</a:t>
            </a:r>
          </a:p>
          <a:p>
            <a:pPr lvl="1"/>
            <a:endParaRPr lang="en-GB" altLang="en-US" sz="1800" dirty="0">
              <a:solidFill>
                <a:schemeClr val="accent5"/>
              </a:solidFill>
            </a:endParaRPr>
          </a:p>
          <a:p>
            <a:pPr lvl="1"/>
            <a:r>
              <a:rPr lang="en-GB" altLang="en-US" sz="1800" dirty="0">
                <a:solidFill>
                  <a:schemeClr val="accent5"/>
                </a:solidFill>
              </a:rPr>
              <a:t>Migraine</a:t>
            </a:r>
          </a:p>
          <a:p>
            <a:pPr>
              <a:buFontTx/>
              <a:buNone/>
            </a:pPr>
            <a:endParaRPr lang="en-GB" altLang="en-US" sz="1900" dirty="0">
              <a:solidFill>
                <a:schemeClr val="accent5"/>
              </a:solidFill>
            </a:endParaRPr>
          </a:p>
          <a:p>
            <a:pPr>
              <a:buFontTx/>
              <a:buNone/>
            </a:pPr>
            <a:r>
              <a:rPr lang="en-GB" altLang="en-US" sz="1800" dirty="0">
                <a:solidFill>
                  <a:schemeClr val="accent5"/>
                </a:solidFill>
              </a:rPr>
              <a:t>(choose &gt;1 answer)</a:t>
            </a:r>
          </a:p>
        </p:txBody>
      </p:sp>
      <p:sp>
        <p:nvSpPr>
          <p:cNvPr id="4" name="Rectangle 4">
            <a:extLst>
              <a:ext uri="{FF2B5EF4-FFF2-40B4-BE49-F238E27FC236}">
                <a16:creationId xmlns:a16="http://schemas.microsoft.com/office/drawing/2014/main" id="{3ACEF4C2-4542-4E7F-BC29-5A41238C2939}"/>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err="1">
                <a:solidFill>
                  <a:schemeClr val="accent5"/>
                </a:solidFill>
              </a:rPr>
              <a:t>AndroGel</a:t>
            </a:r>
            <a:r>
              <a:rPr lang="en-US" altLang="en-US" sz="3200" b="1" baseline="30000" dirty="0">
                <a:solidFill>
                  <a:schemeClr val="accent5"/>
                </a:solidFill>
              </a:rPr>
              <a:t>®</a:t>
            </a:r>
            <a:r>
              <a:rPr lang="en-US" altLang="en-US" sz="3200" b="1" dirty="0">
                <a:solidFill>
                  <a:schemeClr val="accent5"/>
                </a:solidFill>
              </a:rPr>
              <a:t>, The Product Questions</a:t>
            </a:r>
            <a:endParaRPr lang="nl-NL" altLang="en-US" sz="3200" b="1" dirty="0">
              <a:solidFill>
                <a:schemeClr val="accent5"/>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a:extLst>
              <a:ext uri="{FF2B5EF4-FFF2-40B4-BE49-F238E27FC236}">
                <a16:creationId xmlns:a16="http://schemas.microsoft.com/office/drawing/2014/main" id="{C9FBC25D-0858-45F4-BAD3-9F249E1FDAE9}"/>
              </a:ext>
            </a:extLst>
          </p:cNvPr>
          <p:cNvSpPr>
            <a:spLocks noGrp="1" noChangeArrowheads="1"/>
          </p:cNvSpPr>
          <p:nvPr>
            <p:ph type="body" idx="1"/>
          </p:nvPr>
        </p:nvSpPr>
        <p:spPr>
          <a:xfrm>
            <a:off x="609644" y="1321592"/>
            <a:ext cx="10617529" cy="3141025"/>
          </a:xfrm>
          <a:noFill/>
          <a:ln/>
        </p:spPr>
        <p:txBody>
          <a:bodyPr>
            <a:noAutofit/>
          </a:bodyPr>
          <a:lstStyle/>
          <a:p>
            <a:pPr>
              <a:buFontTx/>
              <a:buNone/>
            </a:pPr>
            <a:r>
              <a:rPr lang="en-US" altLang="en-US" sz="1800" b="1" dirty="0">
                <a:solidFill>
                  <a:schemeClr val="accent5"/>
                </a:solidFill>
              </a:rPr>
              <a:t>7. </a:t>
            </a:r>
            <a:r>
              <a:rPr lang="en-US" altLang="en-US" sz="1800" dirty="0">
                <a:solidFill>
                  <a:schemeClr val="accent5"/>
                </a:solidFill>
              </a:rPr>
              <a:t>Which of these is NOT a constituent of the gel found in both formulations of </a:t>
            </a:r>
            <a:r>
              <a:rPr lang="en-US" altLang="en-US" sz="1800" dirty="0" err="1">
                <a:solidFill>
                  <a:schemeClr val="accent5"/>
                </a:solidFill>
              </a:rPr>
              <a:t>AndroGel</a:t>
            </a:r>
            <a:r>
              <a:rPr lang="en-US" altLang="en-US" sz="1800" dirty="0">
                <a:solidFill>
                  <a:schemeClr val="accent5"/>
                </a:solidFill>
              </a:rPr>
              <a:t>?</a:t>
            </a:r>
            <a:endParaRPr lang="en-US" altLang="en-US" sz="2000" dirty="0">
              <a:solidFill>
                <a:schemeClr val="accent5"/>
              </a:solidFill>
            </a:endParaRPr>
          </a:p>
          <a:p>
            <a:pPr>
              <a:buFontTx/>
              <a:buNone/>
            </a:pPr>
            <a:r>
              <a:rPr lang="en-US" altLang="en-US" sz="400" dirty="0">
                <a:solidFill>
                  <a:schemeClr val="accent5"/>
                </a:solidFill>
              </a:rPr>
              <a:t>                            </a:t>
            </a:r>
          </a:p>
          <a:p>
            <a:pPr lvl="1"/>
            <a:r>
              <a:rPr lang="en-US" altLang="en-US" sz="1800" dirty="0">
                <a:solidFill>
                  <a:schemeClr val="accent5"/>
                </a:solidFill>
              </a:rPr>
              <a:t>Carbomer 980</a:t>
            </a:r>
          </a:p>
          <a:p>
            <a:pPr lvl="1"/>
            <a:endParaRPr lang="en-US" altLang="en-US" sz="1800" dirty="0">
              <a:solidFill>
                <a:schemeClr val="accent5"/>
              </a:solidFill>
            </a:endParaRPr>
          </a:p>
          <a:p>
            <a:pPr lvl="1"/>
            <a:r>
              <a:rPr lang="en-US" altLang="en-US" sz="1800" dirty="0">
                <a:solidFill>
                  <a:schemeClr val="accent5"/>
                </a:solidFill>
              </a:rPr>
              <a:t>Isopropyl myristate</a:t>
            </a:r>
          </a:p>
          <a:p>
            <a:pPr lvl="1"/>
            <a:endParaRPr lang="en-US" altLang="en-US" sz="1800" dirty="0">
              <a:solidFill>
                <a:schemeClr val="accent5"/>
              </a:solidFill>
            </a:endParaRPr>
          </a:p>
          <a:p>
            <a:pPr lvl="1"/>
            <a:r>
              <a:rPr lang="en-US" altLang="en-US" sz="1800" dirty="0">
                <a:solidFill>
                  <a:schemeClr val="accent5"/>
                </a:solidFill>
              </a:rPr>
              <a:t>Sodium hydroxide</a:t>
            </a:r>
          </a:p>
          <a:p>
            <a:pPr lvl="1"/>
            <a:endParaRPr lang="en-US" altLang="en-US" sz="1800" dirty="0">
              <a:solidFill>
                <a:schemeClr val="accent5"/>
              </a:solidFill>
            </a:endParaRPr>
          </a:p>
          <a:p>
            <a:pPr lvl="1"/>
            <a:r>
              <a:rPr lang="en-US" altLang="en-US" sz="1800" dirty="0">
                <a:solidFill>
                  <a:schemeClr val="accent5"/>
                </a:solidFill>
              </a:rPr>
              <a:t>Purified ethanol</a:t>
            </a:r>
          </a:p>
          <a:p>
            <a:pPr lvl="1"/>
            <a:endParaRPr lang="en-US" altLang="en-US" sz="1800" dirty="0">
              <a:solidFill>
                <a:schemeClr val="accent5"/>
              </a:solidFill>
            </a:endParaRPr>
          </a:p>
          <a:p>
            <a:pPr lvl="1"/>
            <a:r>
              <a:rPr lang="en-US" altLang="en-US" sz="1800" dirty="0">
                <a:solidFill>
                  <a:schemeClr val="accent5"/>
                </a:solidFill>
              </a:rPr>
              <a:t>Testosterone</a:t>
            </a:r>
          </a:p>
          <a:p>
            <a:pPr lvl="1">
              <a:buFontTx/>
              <a:buNone/>
            </a:pPr>
            <a:endParaRPr lang="en-US" altLang="en-US" sz="1800" dirty="0">
              <a:solidFill>
                <a:schemeClr val="accent5"/>
              </a:solidFill>
            </a:endParaRPr>
          </a:p>
          <a:p>
            <a:pPr lvl="1">
              <a:buFontTx/>
              <a:buNone/>
            </a:pPr>
            <a:r>
              <a:rPr lang="en-US" altLang="en-US" sz="1800" dirty="0">
                <a:solidFill>
                  <a:schemeClr val="accent5"/>
                </a:solidFill>
              </a:rPr>
              <a:t>(choose 1 answer)</a:t>
            </a:r>
          </a:p>
        </p:txBody>
      </p:sp>
      <p:sp>
        <p:nvSpPr>
          <p:cNvPr id="5" name="Rectangle 4">
            <a:extLst>
              <a:ext uri="{FF2B5EF4-FFF2-40B4-BE49-F238E27FC236}">
                <a16:creationId xmlns:a16="http://schemas.microsoft.com/office/drawing/2014/main" id="{EA29D88A-9062-41A3-AB35-115081FBC129}"/>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err="1">
                <a:solidFill>
                  <a:schemeClr val="accent5"/>
                </a:solidFill>
              </a:rPr>
              <a:t>AndroGel</a:t>
            </a:r>
            <a:r>
              <a:rPr lang="en-US" altLang="en-US" sz="3200" b="1" baseline="30000" dirty="0">
                <a:solidFill>
                  <a:schemeClr val="accent5"/>
                </a:solidFill>
              </a:rPr>
              <a:t>®</a:t>
            </a:r>
            <a:r>
              <a:rPr lang="en-US" altLang="en-US" sz="3200" b="1" dirty="0">
                <a:solidFill>
                  <a:schemeClr val="accent5"/>
                </a:solidFill>
              </a:rPr>
              <a:t>, The Product Questions</a:t>
            </a:r>
            <a:endParaRPr lang="nl-NL" altLang="en-US" sz="3200" b="1" dirty="0">
              <a:solidFill>
                <a:schemeClr val="accent5"/>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a:extLst>
              <a:ext uri="{FF2B5EF4-FFF2-40B4-BE49-F238E27FC236}">
                <a16:creationId xmlns:a16="http://schemas.microsoft.com/office/drawing/2014/main" id="{5689DD36-7D74-47C0-AA49-AE8CBFD5CD45}"/>
              </a:ext>
            </a:extLst>
          </p:cNvPr>
          <p:cNvSpPr>
            <a:spLocks noGrp="1" noChangeArrowheads="1"/>
          </p:cNvSpPr>
          <p:nvPr>
            <p:ph type="body" idx="1"/>
          </p:nvPr>
        </p:nvSpPr>
        <p:spPr>
          <a:xfrm>
            <a:off x="486890" y="1457844"/>
            <a:ext cx="10617529" cy="3141025"/>
          </a:xfrm>
          <a:noFill/>
          <a:ln/>
        </p:spPr>
        <p:txBody>
          <a:bodyPr>
            <a:normAutofit/>
          </a:bodyPr>
          <a:lstStyle/>
          <a:p>
            <a:pPr>
              <a:buFontTx/>
              <a:buNone/>
            </a:pPr>
            <a:r>
              <a:rPr lang="en-US" altLang="en-US" sz="1800" dirty="0">
                <a:solidFill>
                  <a:schemeClr val="accent5"/>
                </a:solidFill>
              </a:rPr>
              <a:t>8. True or false.  Diabetic patients receiving either </a:t>
            </a:r>
            <a:r>
              <a:rPr lang="en-US" altLang="en-US" sz="1800" dirty="0" err="1">
                <a:solidFill>
                  <a:schemeClr val="accent5"/>
                </a:solidFill>
              </a:rPr>
              <a:t>AndroGel</a:t>
            </a:r>
            <a:r>
              <a:rPr lang="en-US" altLang="en-US" sz="1800" dirty="0">
                <a:solidFill>
                  <a:schemeClr val="accent5"/>
                </a:solidFill>
              </a:rPr>
              <a:t> 16.2mg/g or </a:t>
            </a:r>
            <a:r>
              <a:rPr lang="en-US" altLang="en-US" sz="1800" dirty="0" err="1">
                <a:solidFill>
                  <a:schemeClr val="accent5"/>
                </a:solidFill>
              </a:rPr>
              <a:t>AndroGel</a:t>
            </a:r>
            <a:r>
              <a:rPr lang="en-US" altLang="en-US" sz="1800" dirty="0">
                <a:solidFill>
                  <a:schemeClr val="accent5"/>
                </a:solidFill>
              </a:rPr>
              <a:t> 1% 50mg may need their anti-diabetic medication reduced?</a:t>
            </a:r>
            <a:r>
              <a:rPr lang="en-GB" altLang="en-US" sz="1800" dirty="0">
                <a:solidFill>
                  <a:schemeClr val="accent5"/>
                </a:solidFill>
              </a:rPr>
              <a:t>   </a:t>
            </a:r>
          </a:p>
          <a:p>
            <a:pPr>
              <a:buFontTx/>
              <a:buNone/>
            </a:pPr>
            <a:r>
              <a:rPr lang="en-GB" altLang="en-US" sz="1800" dirty="0">
                <a:solidFill>
                  <a:schemeClr val="accent5"/>
                </a:solidFill>
              </a:rPr>
              <a:t>                              </a:t>
            </a:r>
            <a:endParaRPr lang="en-US" altLang="en-US" sz="1800" dirty="0">
              <a:solidFill>
                <a:schemeClr val="accent5"/>
              </a:solidFill>
            </a:endParaRPr>
          </a:p>
          <a:p>
            <a:pPr lvl="1"/>
            <a:r>
              <a:rPr lang="en-GB" altLang="en-US" sz="1800" dirty="0">
                <a:solidFill>
                  <a:schemeClr val="accent5"/>
                </a:solidFill>
              </a:rPr>
              <a:t>True</a:t>
            </a:r>
          </a:p>
          <a:p>
            <a:pPr marL="457200" lvl="1" indent="0">
              <a:buNone/>
            </a:pPr>
            <a:endParaRPr lang="en-GB" altLang="en-US" sz="1800" dirty="0">
              <a:solidFill>
                <a:schemeClr val="accent5"/>
              </a:solidFill>
            </a:endParaRPr>
          </a:p>
          <a:p>
            <a:pPr lvl="1"/>
            <a:r>
              <a:rPr lang="en-GB" altLang="en-US" sz="1800" dirty="0">
                <a:solidFill>
                  <a:schemeClr val="accent5"/>
                </a:solidFill>
              </a:rPr>
              <a:t>False</a:t>
            </a:r>
          </a:p>
          <a:p>
            <a:pPr lvl="1"/>
            <a:endParaRPr lang="en-GB" altLang="en-US" sz="1800" dirty="0">
              <a:solidFill>
                <a:schemeClr val="accent5"/>
              </a:solidFill>
            </a:endParaRPr>
          </a:p>
          <a:p>
            <a:pPr lvl="1">
              <a:buFontTx/>
              <a:buNone/>
            </a:pPr>
            <a:r>
              <a:rPr lang="en-US" altLang="en-US" sz="1800" dirty="0">
                <a:solidFill>
                  <a:schemeClr val="accent5"/>
                </a:solidFill>
              </a:rPr>
              <a:t>(choose 1 answer)</a:t>
            </a:r>
            <a:endParaRPr lang="fr-BE" altLang="en-US" sz="1800" dirty="0">
              <a:solidFill>
                <a:schemeClr val="accent5"/>
              </a:solidFill>
            </a:endParaRPr>
          </a:p>
        </p:txBody>
      </p:sp>
      <p:sp>
        <p:nvSpPr>
          <p:cNvPr id="4" name="Rectangle 4">
            <a:extLst>
              <a:ext uri="{FF2B5EF4-FFF2-40B4-BE49-F238E27FC236}">
                <a16:creationId xmlns:a16="http://schemas.microsoft.com/office/drawing/2014/main" id="{3AD86A35-D0D8-4E50-BB0B-DB0FF84CE6C0}"/>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err="1">
                <a:solidFill>
                  <a:schemeClr val="accent5"/>
                </a:solidFill>
              </a:rPr>
              <a:t>AndroGel</a:t>
            </a:r>
            <a:r>
              <a:rPr lang="en-US" altLang="en-US" sz="3200" b="1" baseline="30000" dirty="0">
                <a:solidFill>
                  <a:schemeClr val="accent5"/>
                </a:solidFill>
              </a:rPr>
              <a:t>®</a:t>
            </a:r>
            <a:r>
              <a:rPr lang="en-US" altLang="en-US" sz="3200" b="1" dirty="0">
                <a:solidFill>
                  <a:schemeClr val="accent5"/>
                </a:solidFill>
              </a:rPr>
              <a:t>, The Product Questions</a:t>
            </a:r>
            <a:endParaRPr lang="nl-NL" altLang="en-US" sz="3200" b="1" dirty="0">
              <a:solidFill>
                <a:schemeClr val="accent5"/>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a:extLst>
              <a:ext uri="{FF2B5EF4-FFF2-40B4-BE49-F238E27FC236}">
                <a16:creationId xmlns:a16="http://schemas.microsoft.com/office/drawing/2014/main" id="{DE592D2E-066C-4633-B7D2-82C45B06123C}"/>
              </a:ext>
            </a:extLst>
          </p:cNvPr>
          <p:cNvSpPr>
            <a:spLocks noGrp="1" noChangeArrowheads="1"/>
          </p:cNvSpPr>
          <p:nvPr>
            <p:ph type="body" idx="1"/>
          </p:nvPr>
        </p:nvSpPr>
        <p:spPr>
          <a:xfrm>
            <a:off x="521815" y="1480982"/>
            <a:ext cx="10617529" cy="3141025"/>
          </a:xfrm>
          <a:noFill/>
          <a:ln/>
        </p:spPr>
        <p:txBody>
          <a:bodyPr>
            <a:normAutofit fontScale="92500" lnSpcReduction="20000"/>
          </a:bodyPr>
          <a:lstStyle/>
          <a:p>
            <a:pPr>
              <a:buFontTx/>
              <a:buNone/>
            </a:pPr>
            <a:r>
              <a:rPr lang="en-US" altLang="en-US" sz="2000" dirty="0">
                <a:solidFill>
                  <a:schemeClr val="accent5"/>
                </a:solidFill>
              </a:rPr>
              <a:t>9. </a:t>
            </a:r>
            <a:r>
              <a:rPr lang="en-GB" altLang="en-US" sz="2000" dirty="0">
                <a:solidFill>
                  <a:schemeClr val="accent5"/>
                </a:solidFill>
              </a:rPr>
              <a:t>When is steady state usually reached with both formulations of </a:t>
            </a:r>
            <a:r>
              <a:rPr lang="en-GB" altLang="en-US" sz="2000" dirty="0" err="1">
                <a:solidFill>
                  <a:schemeClr val="accent5"/>
                </a:solidFill>
              </a:rPr>
              <a:t>AndroGel</a:t>
            </a:r>
            <a:r>
              <a:rPr lang="en-GB" altLang="en-US" sz="2000" dirty="0">
                <a:solidFill>
                  <a:schemeClr val="accent5"/>
                </a:solidFill>
              </a:rPr>
              <a:t>®?</a:t>
            </a:r>
          </a:p>
          <a:p>
            <a:pPr>
              <a:buFontTx/>
              <a:buNone/>
            </a:pPr>
            <a:endParaRPr lang="en-GB" altLang="en-US" sz="2000" dirty="0">
              <a:solidFill>
                <a:schemeClr val="accent5"/>
              </a:solidFill>
            </a:endParaRPr>
          </a:p>
          <a:p>
            <a:pPr lvl="1"/>
            <a:r>
              <a:rPr lang="en-GB" altLang="en-US" sz="1900" dirty="0">
                <a:solidFill>
                  <a:schemeClr val="accent5"/>
                </a:solidFill>
              </a:rPr>
              <a:t>Serum T reaches steady state from 24 hours </a:t>
            </a:r>
          </a:p>
          <a:p>
            <a:pPr lvl="1"/>
            <a:endParaRPr lang="en-GB" altLang="en-US" sz="1900" dirty="0">
              <a:solidFill>
                <a:schemeClr val="accent5"/>
              </a:solidFill>
            </a:endParaRPr>
          </a:p>
          <a:p>
            <a:pPr lvl="1"/>
            <a:r>
              <a:rPr lang="en-GB" altLang="en-US" sz="1900" dirty="0">
                <a:solidFill>
                  <a:schemeClr val="accent5"/>
                </a:solidFill>
              </a:rPr>
              <a:t>Serum T reaches steady state from day 2</a:t>
            </a:r>
          </a:p>
          <a:p>
            <a:pPr lvl="1"/>
            <a:endParaRPr lang="en-GB" altLang="en-US" sz="1900" dirty="0">
              <a:solidFill>
                <a:schemeClr val="accent5"/>
              </a:solidFill>
            </a:endParaRPr>
          </a:p>
          <a:p>
            <a:pPr lvl="1"/>
            <a:r>
              <a:rPr lang="en-GB" altLang="en-US" sz="1900" dirty="0">
                <a:solidFill>
                  <a:schemeClr val="accent5"/>
                </a:solidFill>
              </a:rPr>
              <a:t>Serum T reaches steady state from day 7</a:t>
            </a:r>
          </a:p>
          <a:p>
            <a:pPr lvl="1"/>
            <a:endParaRPr lang="en-GB" altLang="en-US" sz="1900" dirty="0">
              <a:solidFill>
                <a:schemeClr val="accent5"/>
              </a:solidFill>
            </a:endParaRPr>
          </a:p>
          <a:p>
            <a:pPr lvl="1"/>
            <a:r>
              <a:rPr lang="en-GB" altLang="en-US" sz="1900" dirty="0">
                <a:solidFill>
                  <a:schemeClr val="accent5"/>
                </a:solidFill>
              </a:rPr>
              <a:t>Serum T reaches steady state from day 28</a:t>
            </a:r>
          </a:p>
          <a:p>
            <a:pPr>
              <a:buFontTx/>
              <a:buNone/>
            </a:pPr>
            <a:endParaRPr lang="en-GB" altLang="en-US" sz="2000" dirty="0">
              <a:solidFill>
                <a:schemeClr val="accent5"/>
              </a:solidFill>
            </a:endParaRPr>
          </a:p>
          <a:p>
            <a:pPr>
              <a:buFontTx/>
              <a:buNone/>
            </a:pPr>
            <a:r>
              <a:rPr lang="en-GB" altLang="en-US" sz="2000" dirty="0">
                <a:solidFill>
                  <a:schemeClr val="accent5"/>
                </a:solidFill>
              </a:rPr>
              <a:t>(choose 1 answer)</a:t>
            </a:r>
          </a:p>
          <a:p>
            <a:pPr lvl="1"/>
            <a:endParaRPr lang="en-GB" altLang="en-US" sz="1800" dirty="0">
              <a:solidFill>
                <a:schemeClr val="accent5"/>
              </a:solidFill>
            </a:endParaRPr>
          </a:p>
          <a:p>
            <a:pPr lvl="1">
              <a:buFontTx/>
              <a:buNone/>
            </a:pPr>
            <a:endParaRPr lang="fr-BE" altLang="en-US" sz="1800" dirty="0">
              <a:solidFill>
                <a:schemeClr val="accent5"/>
              </a:solidFill>
            </a:endParaRPr>
          </a:p>
        </p:txBody>
      </p:sp>
      <p:sp>
        <p:nvSpPr>
          <p:cNvPr id="5" name="Rectangle 4">
            <a:extLst>
              <a:ext uri="{FF2B5EF4-FFF2-40B4-BE49-F238E27FC236}">
                <a16:creationId xmlns:a16="http://schemas.microsoft.com/office/drawing/2014/main" id="{EE894063-6383-4471-AF0A-4C79941CB92F}"/>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err="1">
                <a:solidFill>
                  <a:schemeClr val="accent5"/>
                </a:solidFill>
              </a:rPr>
              <a:t>AndroGel</a:t>
            </a:r>
            <a:r>
              <a:rPr lang="en-US" altLang="en-US" sz="3200" b="1" baseline="30000" dirty="0">
                <a:solidFill>
                  <a:schemeClr val="accent5"/>
                </a:solidFill>
              </a:rPr>
              <a:t>®</a:t>
            </a:r>
            <a:r>
              <a:rPr lang="en-US" altLang="en-US" sz="3200" b="1" dirty="0">
                <a:solidFill>
                  <a:schemeClr val="accent5"/>
                </a:solidFill>
              </a:rPr>
              <a:t>, The Product Questions</a:t>
            </a:r>
            <a:endParaRPr lang="nl-NL" altLang="en-US" sz="3200" b="1" dirty="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3AB40844-D3AF-420B-921C-1DE24A8A4420}"/>
              </a:ext>
            </a:extLst>
          </p:cNvPr>
          <p:cNvSpPr>
            <a:spLocks noGrp="1" noChangeArrowheads="1"/>
          </p:cNvSpPr>
          <p:nvPr>
            <p:ph type="title"/>
          </p:nvPr>
        </p:nvSpPr>
        <p:spPr>
          <a:xfrm>
            <a:off x="354953" y="223402"/>
            <a:ext cx="10652454" cy="766309"/>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t>TESTOGEL 50 mg, transdermal gel in sachet</a:t>
            </a:r>
          </a:p>
        </p:txBody>
      </p:sp>
      <p:sp>
        <p:nvSpPr>
          <p:cNvPr id="8" name="TextBox 7">
            <a:extLst>
              <a:ext uri="{FF2B5EF4-FFF2-40B4-BE49-F238E27FC236}">
                <a16:creationId xmlns:a16="http://schemas.microsoft.com/office/drawing/2014/main" id="{F0A9A068-1FF4-44AC-9D00-081426F3BF65}"/>
              </a:ext>
            </a:extLst>
          </p:cNvPr>
          <p:cNvSpPr txBox="1"/>
          <p:nvPr/>
        </p:nvSpPr>
        <p:spPr>
          <a:xfrm>
            <a:off x="438843" y="1458345"/>
            <a:ext cx="9764785" cy="29238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6EAB"/>
              </a:buClr>
              <a:buSzTx/>
              <a:buFont typeface="Wingdings" panose="05000000000000000000" pitchFamily="2" charset="2"/>
              <a:buChar char="§"/>
              <a:tabLst/>
              <a:defRPr/>
            </a:pPr>
            <a:r>
              <a:rPr lang="en-GB" sz="2400" b="1" dirty="0">
                <a:solidFill>
                  <a:srgbClr val="000000"/>
                </a:solidFill>
                <a:latin typeface="Poppins Light"/>
              </a:rPr>
              <a:t>D</a:t>
            </a:r>
            <a:r>
              <a:rPr kumimoji="0" lang="en-GB" sz="2400" b="1" i="0" u="none" strike="noStrike" kern="1200" cap="none" spc="0" normalizeH="0" baseline="0" noProof="0" dirty="0" err="1">
                <a:ln>
                  <a:noFill/>
                </a:ln>
                <a:solidFill>
                  <a:srgbClr val="000000"/>
                </a:solidFill>
                <a:effectLst/>
                <a:uLnTx/>
                <a:uFillTx/>
                <a:latin typeface="Poppins Light"/>
                <a:ea typeface="+mn-ea"/>
                <a:cs typeface="+mn-cs"/>
              </a:rPr>
              <a:t>oses</a:t>
            </a:r>
            <a:r>
              <a:rPr kumimoji="0" lang="en-GB" sz="2400" b="1" i="0" u="none" strike="noStrike" kern="1200" cap="none" spc="0" normalizeH="0" baseline="0" noProof="0" dirty="0">
                <a:ln>
                  <a:noFill/>
                </a:ln>
                <a:solidFill>
                  <a:srgbClr val="000000"/>
                </a:solidFill>
                <a:effectLst/>
                <a:uLnTx/>
                <a:uFillTx/>
                <a:latin typeface="Poppins Light"/>
                <a:ea typeface="+mn-ea"/>
                <a:cs typeface="+mn-cs"/>
              </a:rPr>
              <a:t> of TESTOGEL 50mg, transdermal gel in sachet:</a:t>
            </a:r>
          </a:p>
          <a:p>
            <a:pPr marR="0" lvl="0" algn="l" defTabSz="914400" rtl="0" eaLnBrk="1" fontAlgn="auto" latinLnBrk="0" hangingPunct="1">
              <a:lnSpc>
                <a:spcPct val="100000"/>
              </a:lnSpc>
              <a:spcBef>
                <a:spcPts val="0"/>
              </a:spcBef>
              <a:spcAft>
                <a:spcPts val="0"/>
              </a:spcAft>
              <a:buClr>
                <a:srgbClr val="006EAB"/>
              </a:buClr>
              <a:buSzTx/>
              <a:tabLst/>
              <a:defRPr/>
            </a:pPr>
            <a:endParaRPr kumimoji="0" lang="en-GB" sz="2000" b="1"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Poppins Light"/>
                <a:ea typeface="+mn-ea"/>
                <a:cs typeface="+mn-cs"/>
              </a:rPr>
              <a:t>2.5g = 25mg testosterone (0.5 sachet)</a:t>
            </a: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r>
              <a:rPr kumimoji="0" lang="en-GB" sz="2000" b="1" i="0" u="sng" strike="noStrike" kern="1200" cap="none" spc="0" normalizeH="0" baseline="0" noProof="0" dirty="0">
                <a:ln>
                  <a:noFill/>
                </a:ln>
                <a:solidFill>
                  <a:srgbClr val="000000"/>
                </a:solidFill>
                <a:effectLst/>
                <a:uLnTx/>
                <a:uFillTx/>
                <a:latin typeface="Poppins Light"/>
                <a:ea typeface="+mn-ea"/>
                <a:cs typeface="+mn-cs"/>
              </a:rPr>
              <a:t>5g = 50mg testosterone (1 sachet) – Recommended Dose</a:t>
            </a: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Poppins Light"/>
                <a:ea typeface="+mn-ea"/>
                <a:cs typeface="+mn-cs"/>
              </a:rPr>
              <a:t>7.5g = 75mg testosterone (1.5 sachet)</a:t>
            </a: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Poppins Light"/>
              <a:ea typeface="+mn-ea"/>
              <a:cs typeface="+mn-cs"/>
            </a:endParaRPr>
          </a:p>
          <a:p>
            <a:pPr marL="742950" marR="0" lvl="1" indent="-285750" algn="l" defTabSz="914400" rtl="0" eaLnBrk="1" fontAlgn="auto" latinLnBrk="0" hangingPunct="1">
              <a:lnSpc>
                <a:spcPct val="100000"/>
              </a:lnSpc>
              <a:spcBef>
                <a:spcPts val="0"/>
              </a:spcBef>
              <a:spcAft>
                <a:spcPts val="0"/>
              </a:spcAft>
              <a:buClr>
                <a:srgbClr val="006EAB"/>
              </a:buClr>
              <a:buSzTx/>
              <a:buFont typeface="Calibri" panose="020F050202020403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Poppins Light"/>
                <a:ea typeface="+mn-ea"/>
                <a:cs typeface="+mn-cs"/>
              </a:rPr>
              <a:t>10g = 100mg testosterone (2 sachets)</a:t>
            </a:r>
          </a:p>
        </p:txBody>
      </p:sp>
      <p:sp>
        <p:nvSpPr>
          <p:cNvPr id="7" name="TextBox 6">
            <a:extLst>
              <a:ext uri="{FF2B5EF4-FFF2-40B4-BE49-F238E27FC236}">
                <a16:creationId xmlns:a16="http://schemas.microsoft.com/office/drawing/2014/main" id="{095DB8F6-F65E-40F7-B720-356FDB7A69A6}"/>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2"/>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18446019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a:extLst>
              <a:ext uri="{FF2B5EF4-FFF2-40B4-BE49-F238E27FC236}">
                <a16:creationId xmlns:a16="http://schemas.microsoft.com/office/drawing/2014/main" id="{DE592D2E-066C-4633-B7D2-82C45B06123C}"/>
              </a:ext>
            </a:extLst>
          </p:cNvPr>
          <p:cNvSpPr>
            <a:spLocks noGrp="1" noChangeArrowheads="1"/>
          </p:cNvSpPr>
          <p:nvPr>
            <p:ph type="body" idx="1"/>
          </p:nvPr>
        </p:nvSpPr>
        <p:spPr>
          <a:xfrm>
            <a:off x="647204" y="1333851"/>
            <a:ext cx="10617529" cy="4219662"/>
          </a:xfrm>
          <a:noFill/>
          <a:ln/>
        </p:spPr>
        <p:txBody>
          <a:bodyPr>
            <a:normAutofit lnSpcReduction="10000"/>
          </a:bodyPr>
          <a:lstStyle/>
          <a:p>
            <a:pPr>
              <a:buFontTx/>
              <a:buNone/>
            </a:pPr>
            <a:r>
              <a:rPr lang="en-US" altLang="en-US" sz="2000" dirty="0">
                <a:solidFill>
                  <a:schemeClr val="accent5"/>
                </a:solidFill>
              </a:rPr>
              <a:t>10. According to the SmPC what must patients do once they have opened a sachet of </a:t>
            </a:r>
            <a:r>
              <a:rPr lang="en-US" altLang="en-US" sz="2000" dirty="0" err="1">
                <a:solidFill>
                  <a:schemeClr val="accent5"/>
                </a:solidFill>
              </a:rPr>
              <a:t>AndroGel</a:t>
            </a:r>
            <a:r>
              <a:rPr lang="en-US" altLang="en-US" sz="2000" dirty="0">
                <a:solidFill>
                  <a:schemeClr val="accent5"/>
                </a:solidFill>
              </a:rPr>
              <a:t> 1% 50mg testosterone?</a:t>
            </a:r>
            <a:r>
              <a:rPr lang="en-GB" altLang="en-US" sz="2000" dirty="0">
                <a:solidFill>
                  <a:schemeClr val="accent5"/>
                </a:solidFill>
              </a:rPr>
              <a:t>            </a:t>
            </a:r>
            <a:endParaRPr lang="en-GB" altLang="en-US" sz="1800" dirty="0">
              <a:solidFill>
                <a:schemeClr val="accent5"/>
              </a:solidFill>
            </a:endParaRPr>
          </a:p>
          <a:p>
            <a:pPr>
              <a:buFontTx/>
              <a:buNone/>
            </a:pPr>
            <a:r>
              <a:rPr lang="en-GB" altLang="en-US" sz="1800" dirty="0">
                <a:solidFill>
                  <a:schemeClr val="accent5"/>
                </a:solidFill>
              </a:rPr>
              <a:t>                     </a:t>
            </a:r>
            <a:endParaRPr lang="en-US" altLang="en-US" sz="1800" dirty="0">
              <a:solidFill>
                <a:schemeClr val="accent5"/>
              </a:solidFill>
            </a:endParaRPr>
          </a:p>
          <a:p>
            <a:pPr lvl="1"/>
            <a:r>
              <a:rPr lang="en-GB" altLang="en-US" sz="1800" dirty="0">
                <a:solidFill>
                  <a:schemeClr val="accent5"/>
                </a:solidFill>
              </a:rPr>
              <a:t>Once the patient has used half the sachet, the other half can be stored safely in the refrigerator until the following day</a:t>
            </a:r>
          </a:p>
          <a:p>
            <a:pPr lvl="1"/>
            <a:endParaRPr lang="en-GB" altLang="en-US" sz="1800" dirty="0">
              <a:solidFill>
                <a:schemeClr val="accent5"/>
              </a:solidFill>
            </a:endParaRPr>
          </a:p>
          <a:p>
            <a:pPr lvl="1"/>
            <a:r>
              <a:rPr lang="en-GB" altLang="en-US" sz="1800" dirty="0">
                <a:solidFill>
                  <a:schemeClr val="accent5"/>
                </a:solidFill>
              </a:rPr>
              <a:t>The total contents must be extracted but if a less amount of the gel is needed then the rest can be transferred to a separate container for storage and use the following day</a:t>
            </a:r>
          </a:p>
          <a:p>
            <a:pPr lvl="1"/>
            <a:endParaRPr lang="en-GB" altLang="en-US" sz="1800" dirty="0">
              <a:solidFill>
                <a:schemeClr val="accent5"/>
              </a:solidFill>
            </a:endParaRPr>
          </a:p>
          <a:p>
            <a:pPr lvl="1"/>
            <a:r>
              <a:rPr lang="en-GB" altLang="en-US" sz="1800" dirty="0">
                <a:solidFill>
                  <a:schemeClr val="accent5"/>
                </a:solidFill>
              </a:rPr>
              <a:t>The total contents must be extracted from the sachet and applied immediately onto the skin </a:t>
            </a:r>
          </a:p>
          <a:p>
            <a:pPr lvl="1"/>
            <a:endParaRPr lang="en-GB" altLang="en-US" sz="1800" dirty="0">
              <a:solidFill>
                <a:schemeClr val="accent5"/>
              </a:solidFill>
            </a:endParaRPr>
          </a:p>
          <a:p>
            <a:pPr lvl="1"/>
            <a:r>
              <a:rPr lang="en-GB" altLang="en-US" sz="1800" dirty="0">
                <a:solidFill>
                  <a:schemeClr val="accent5"/>
                </a:solidFill>
              </a:rPr>
              <a:t>The patient must apply the desired amount of gel then discard the rest in the household waste</a:t>
            </a:r>
          </a:p>
          <a:p>
            <a:pPr lvl="1"/>
            <a:endParaRPr lang="en-GB" altLang="en-US" sz="1800" dirty="0">
              <a:solidFill>
                <a:schemeClr val="accent5"/>
              </a:solidFill>
            </a:endParaRPr>
          </a:p>
          <a:p>
            <a:pPr lvl="1">
              <a:buFontTx/>
              <a:buNone/>
            </a:pPr>
            <a:r>
              <a:rPr lang="en-US" altLang="en-US" sz="1800" dirty="0">
                <a:solidFill>
                  <a:schemeClr val="accent5"/>
                </a:solidFill>
              </a:rPr>
              <a:t>(choose 1 answer)</a:t>
            </a:r>
            <a:endParaRPr lang="fr-BE" altLang="en-US" sz="1800" dirty="0">
              <a:solidFill>
                <a:schemeClr val="accent5"/>
              </a:solidFill>
            </a:endParaRPr>
          </a:p>
        </p:txBody>
      </p:sp>
      <p:sp>
        <p:nvSpPr>
          <p:cNvPr id="5" name="Rectangle 4">
            <a:extLst>
              <a:ext uri="{FF2B5EF4-FFF2-40B4-BE49-F238E27FC236}">
                <a16:creationId xmlns:a16="http://schemas.microsoft.com/office/drawing/2014/main" id="{9754D27E-85D3-4DB9-891D-F80F14480226}"/>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err="1">
                <a:solidFill>
                  <a:schemeClr val="accent5"/>
                </a:solidFill>
              </a:rPr>
              <a:t>AndroGel</a:t>
            </a:r>
            <a:r>
              <a:rPr lang="en-US" altLang="en-US" sz="3200" b="1" baseline="30000" dirty="0">
                <a:solidFill>
                  <a:schemeClr val="accent5"/>
                </a:solidFill>
              </a:rPr>
              <a:t>®</a:t>
            </a:r>
            <a:r>
              <a:rPr lang="en-US" altLang="en-US" sz="3200" b="1" dirty="0">
                <a:solidFill>
                  <a:schemeClr val="accent5"/>
                </a:solidFill>
              </a:rPr>
              <a:t>, The Product Questions</a:t>
            </a:r>
            <a:endParaRPr lang="nl-NL" altLang="en-US" sz="3200" b="1" dirty="0">
              <a:solidFill>
                <a:schemeClr val="accent5"/>
              </a:solidFill>
            </a:endParaRPr>
          </a:p>
        </p:txBody>
      </p:sp>
    </p:spTree>
    <p:extLst>
      <p:ext uri="{BB962C8B-B14F-4D97-AF65-F5344CB8AC3E}">
        <p14:creationId xmlns:p14="http://schemas.microsoft.com/office/powerpoint/2010/main" val="2315970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a:extLst>
              <a:ext uri="{FF2B5EF4-FFF2-40B4-BE49-F238E27FC236}">
                <a16:creationId xmlns:a16="http://schemas.microsoft.com/office/drawing/2014/main" id="{A6981BAC-62FA-4AAC-9E77-E69274281694}"/>
              </a:ext>
            </a:extLst>
          </p:cNvPr>
          <p:cNvSpPr>
            <a:spLocks noGrp="1" noChangeArrowheads="1"/>
          </p:cNvSpPr>
          <p:nvPr>
            <p:ph type="body" idx="1"/>
          </p:nvPr>
        </p:nvSpPr>
        <p:spPr>
          <a:xfrm>
            <a:off x="83890" y="1126810"/>
            <a:ext cx="11568418" cy="4604379"/>
          </a:xfrm>
          <a:noFill/>
          <a:ln/>
        </p:spPr>
        <p:txBody>
          <a:bodyPr>
            <a:normAutofit fontScale="47500" lnSpcReduction="20000"/>
          </a:bodyPr>
          <a:lstStyle/>
          <a:p>
            <a:pPr lvl="1">
              <a:lnSpc>
                <a:spcPct val="150000"/>
              </a:lnSpc>
              <a:buClr>
                <a:srgbClr val="CC0000"/>
              </a:buClr>
              <a:buFontTx/>
              <a:buNone/>
            </a:pPr>
            <a:r>
              <a:rPr lang="en-US" altLang="en-US" sz="3300" b="1" dirty="0">
                <a:solidFill>
                  <a:schemeClr val="accent5"/>
                </a:solidFill>
              </a:rPr>
              <a:t>Q1: </a:t>
            </a:r>
            <a:r>
              <a:rPr lang="en-GB" altLang="en-US" sz="3300" b="1" dirty="0">
                <a:solidFill>
                  <a:schemeClr val="accent5"/>
                </a:solidFill>
              </a:rPr>
              <a:t> </a:t>
            </a:r>
            <a:r>
              <a:rPr lang="en-GB" altLang="en-US" sz="3300" dirty="0">
                <a:solidFill>
                  <a:schemeClr val="accent5"/>
                </a:solidFill>
              </a:rPr>
              <a:t>5g gel with 50mg testosterone</a:t>
            </a:r>
          </a:p>
          <a:p>
            <a:pPr lvl="1">
              <a:lnSpc>
                <a:spcPct val="150000"/>
              </a:lnSpc>
              <a:buClr>
                <a:srgbClr val="CC0000"/>
              </a:buClr>
              <a:buFontTx/>
              <a:buNone/>
            </a:pPr>
            <a:r>
              <a:rPr lang="en-GB" altLang="en-US" sz="3300" b="1" dirty="0">
                <a:solidFill>
                  <a:schemeClr val="accent5"/>
                </a:solidFill>
              </a:rPr>
              <a:t>Q2:  </a:t>
            </a:r>
            <a:r>
              <a:rPr lang="en-GB" altLang="en-US" sz="3300" dirty="0">
                <a:solidFill>
                  <a:schemeClr val="accent5"/>
                </a:solidFill>
              </a:rPr>
              <a:t>Shoulders &amp; upper arms (not abdomen – that’s for the 50mg sachet)</a:t>
            </a:r>
          </a:p>
          <a:p>
            <a:pPr lvl="1">
              <a:lnSpc>
                <a:spcPct val="150000"/>
              </a:lnSpc>
              <a:buClr>
                <a:srgbClr val="CC0000"/>
              </a:buClr>
              <a:buFontTx/>
              <a:buNone/>
            </a:pPr>
            <a:r>
              <a:rPr lang="en-GB" altLang="en-US" sz="3300" b="1" dirty="0">
                <a:solidFill>
                  <a:schemeClr val="accent5"/>
                </a:solidFill>
              </a:rPr>
              <a:t>Q3:  </a:t>
            </a:r>
            <a:r>
              <a:rPr lang="en-GB" altLang="en-US" sz="3300" dirty="0">
                <a:solidFill>
                  <a:schemeClr val="accent5"/>
                </a:solidFill>
              </a:rPr>
              <a:t>3-5 mins</a:t>
            </a:r>
            <a:endParaRPr lang="en-GB" altLang="en-US" sz="3300" b="1" dirty="0">
              <a:solidFill>
                <a:schemeClr val="accent5"/>
              </a:solidFill>
            </a:endParaRPr>
          </a:p>
          <a:p>
            <a:pPr lvl="1">
              <a:lnSpc>
                <a:spcPct val="150000"/>
              </a:lnSpc>
              <a:buClr>
                <a:srgbClr val="CC0000"/>
              </a:buClr>
              <a:buFontTx/>
              <a:buNone/>
            </a:pPr>
            <a:r>
              <a:rPr lang="en-GB" altLang="en-US" sz="3300" b="1" dirty="0">
                <a:solidFill>
                  <a:schemeClr val="accent5"/>
                </a:solidFill>
              </a:rPr>
              <a:t>Q4:  </a:t>
            </a:r>
            <a:r>
              <a:rPr lang="en-GB" altLang="en-US" sz="3300" dirty="0">
                <a:solidFill>
                  <a:schemeClr val="accent5"/>
                </a:solidFill>
              </a:rPr>
              <a:t>Two pump actuations of gel (i.e. 40.5 mg of testosterone) applied once daily at about the same time, preferably in the morning </a:t>
            </a:r>
          </a:p>
          <a:p>
            <a:pPr lvl="1">
              <a:lnSpc>
                <a:spcPct val="150000"/>
              </a:lnSpc>
              <a:buClr>
                <a:srgbClr val="CC0000"/>
              </a:buClr>
              <a:buFontTx/>
              <a:buNone/>
            </a:pPr>
            <a:r>
              <a:rPr lang="en-GB" altLang="en-US" sz="3300" b="1" dirty="0">
                <a:solidFill>
                  <a:schemeClr val="accent5"/>
                </a:solidFill>
              </a:rPr>
              <a:t>Q5: </a:t>
            </a:r>
            <a:r>
              <a:rPr lang="en-GB" altLang="en-US" sz="3300" dirty="0" err="1">
                <a:solidFill>
                  <a:schemeClr val="accent5"/>
                </a:solidFill>
              </a:rPr>
              <a:t>AndroGel</a:t>
            </a:r>
            <a:r>
              <a:rPr lang="en-GB" altLang="en-US" sz="3300" dirty="0">
                <a:solidFill>
                  <a:schemeClr val="accent5"/>
                </a:solidFill>
              </a:rPr>
              <a:t> 16.2mg/g is a more concentrated gel than </a:t>
            </a:r>
            <a:r>
              <a:rPr lang="en-GB" altLang="en-US" sz="3300" dirty="0" err="1">
                <a:solidFill>
                  <a:schemeClr val="accent5"/>
                </a:solidFill>
              </a:rPr>
              <a:t>AndroGel</a:t>
            </a:r>
            <a:r>
              <a:rPr lang="en-GB" altLang="en-US" sz="3300" dirty="0">
                <a:solidFill>
                  <a:schemeClr val="accent5"/>
                </a:solidFill>
              </a:rPr>
              <a:t> 1% but the recommended dose of </a:t>
            </a:r>
            <a:r>
              <a:rPr lang="en-GB" altLang="en-US" sz="3300" dirty="0" err="1">
                <a:solidFill>
                  <a:schemeClr val="accent5"/>
                </a:solidFill>
              </a:rPr>
              <a:t>AndroGel</a:t>
            </a:r>
            <a:r>
              <a:rPr lang="en-GB" altLang="en-US" sz="3300" dirty="0">
                <a:solidFill>
                  <a:schemeClr val="accent5"/>
                </a:solidFill>
              </a:rPr>
              <a:t> 16.2mg/g delivers less testosterone than the recommended dose of </a:t>
            </a:r>
            <a:r>
              <a:rPr lang="en-GB" altLang="en-US" sz="3300" dirty="0" err="1">
                <a:solidFill>
                  <a:schemeClr val="accent5"/>
                </a:solidFill>
              </a:rPr>
              <a:t>AndroGel</a:t>
            </a:r>
            <a:r>
              <a:rPr lang="en-GB" altLang="en-US" sz="3300" dirty="0">
                <a:solidFill>
                  <a:schemeClr val="accent5"/>
                </a:solidFill>
              </a:rPr>
              <a:t> 1%</a:t>
            </a:r>
          </a:p>
          <a:p>
            <a:pPr lvl="1">
              <a:lnSpc>
                <a:spcPct val="150000"/>
              </a:lnSpc>
              <a:buClr>
                <a:srgbClr val="CC0000"/>
              </a:buClr>
              <a:buFontTx/>
              <a:buNone/>
            </a:pPr>
            <a:r>
              <a:rPr lang="en-GB" altLang="en-US" sz="3300" b="1" dirty="0">
                <a:solidFill>
                  <a:schemeClr val="accent5"/>
                </a:solidFill>
              </a:rPr>
              <a:t>Q6</a:t>
            </a:r>
            <a:r>
              <a:rPr lang="en-GB" altLang="en-US" sz="3300" dirty="0">
                <a:solidFill>
                  <a:schemeClr val="accent5"/>
                </a:solidFill>
              </a:rPr>
              <a:t>: Suspected prostatic/prostatic cancer, Suspected breast/breast cancer, Hypersensitivity to testosterone or to any other constituent of the gel</a:t>
            </a:r>
          </a:p>
          <a:p>
            <a:pPr lvl="1">
              <a:lnSpc>
                <a:spcPct val="150000"/>
              </a:lnSpc>
              <a:buClr>
                <a:srgbClr val="CC0000"/>
              </a:buClr>
              <a:buFontTx/>
              <a:buNone/>
            </a:pPr>
            <a:r>
              <a:rPr lang="en-GB" altLang="en-US" sz="3300" dirty="0">
                <a:solidFill>
                  <a:schemeClr val="accent5"/>
                </a:solidFill>
              </a:rPr>
              <a:t> </a:t>
            </a:r>
            <a:r>
              <a:rPr lang="en-GB" altLang="en-US" sz="3300" b="1" dirty="0">
                <a:solidFill>
                  <a:schemeClr val="accent5"/>
                </a:solidFill>
              </a:rPr>
              <a:t>Q7: </a:t>
            </a:r>
            <a:r>
              <a:rPr lang="en-GB" altLang="en-US" sz="3300" dirty="0">
                <a:solidFill>
                  <a:schemeClr val="accent5"/>
                </a:solidFill>
              </a:rPr>
              <a:t>Purified ethanol (Purified water and Ethanol 96% are constituents of the gel)</a:t>
            </a:r>
          </a:p>
          <a:p>
            <a:pPr lvl="1">
              <a:lnSpc>
                <a:spcPct val="150000"/>
              </a:lnSpc>
              <a:buClr>
                <a:srgbClr val="CC0000"/>
              </a:buClr>
              <a:buFontTx/>
              <a:buNone/>
            </a:pPr>
            <a:r>
              <a:rPr lang="en-GB" altLang="en-US" sz="3300" b="1" dirty="0">
                <a:solidFill>
                  <a:schemeClr val="accent5"/>
                </a:solidFill>
              </a:rPr>
              <a:t>Q8: </a:t>
            </a:r>
            <a:r>
              <a:rPr lang="en-GB" altLang="en-US" sz="3300" dirty="0">
                <a:solidFill>
                  <a:schemeClr val="accent5"/>
                </a:solidFill>
              </a:rPr>
              <a:t>True</a:t>
            </a:r>
          </a:p>
          <a:p>
            <a:pPr lvl="1">
              <a:lnSpc>
                <a:spcPct val="150000"/>
              </a:lnSpc>
              <a:buClr>
                <a:srgbClr val="CC0000"/>
              </a:buClr>
              <a:buFontTx/>
              <a:buNone/>
            </a:pPr>
            <a:r>
              <a:rPr lang="en-GB" altLang="en-US" sz="3300" b="1" dirty="0">
                <a:solidFill>
                  <a:schemeClr val="accent5"/>
                </a:solidFill>
              </a:rPr>
              <a:t>Q9</a:t>
            </a:r>
            <a:r>
              <a:rPr lang="en-GB" altLang="en-US" sz="3300" dirty="0">
                <a:solidFill>
                  <a:schemeClr val="accent5"/>
                </a:solidFill>
              </a:rPr>
              <a:t>: Serum T reaches steady state from day 2</a:t>
            </a:r>
          </a:p>
          <a:p>
            <a:pPr lvl="1">
              <a:lnSpc>
                <a:spcPct val="150000"/>
              </a:lnSpc>
              <a:buClr>
                <a:srgbClr val="CC0000"/>
              </a:buClr>
              <a:buFontTx/>
              <a:buNone/>
            </a:pPr>
            <a:r>
              <a:rPr lang="en-GB" altLang="en-US" sz="3300" b="1" dirty="0">
                <a:solidFill>
                  <a:schemeClr val="accent5"/>
                </a:solidFill>
              </a:rPr>
              <a:t>Q10: </a:t>
            </a:r>
            <a:r>
              <a:rPr lang="en-GB" altLang="en-US" sz="3300" dirty="0">
                <a:solidFill>
                  <a:schemeClr val="accent5"/>
                </a:solidFill>
              </a:rPr>
              <a:t>The total contents must be extracted from the sachet and applied immediately onto the skin </a:t>
            </a:r>
          </a:p>
          <a:p>
            <a:pPr lvl="1">
              <a:lnSpc>
                <a:spcPct val="150000"/>
              </a:lnSpc>
              <a:buClr>
                <a:srgbClr val="CC0000"/>
              </a:buClr>
              <a:buFontTx/>
              <a:buNone/>
            </a:pPr>
            <a:endParaRPr lang="en-GB" altLang="en-US" dirty="0"/>
          </a:p>
        </p:txBody>
      </p:sp>
      <p:sp>
        <p:nvSpPr>
          <p:cNvPr id="4" name="Rectangle 4">
            <a:extLst>
              <a:ext uri="{FF2B5EF4-FFF2-40B4-BE49-F238E27FC236}">
                <a16:creationId xmlns:a16="http://schemas.microsoft.com/office/drawing/2014/main" id="{992BAAE6-3477-47EA-996C-17AD1B357FEA}"/>
              </a:ext>
            </a:extLst>
          </p:cNvPr>
          <p:cNvSpPr>
            <a:spLocks noGrp="1" noChangeArrowheads="1"/>
          </p:cNvSpPr>
          <p:nvPr>
            <p:ph type="title"/>
          </p:nvPr>
        </p:nvSpPr>
        <p:spPr>
          <a:xfrm>
            <a:off x="486890" y="351538"/>
            <a:ext cx="10652454" cy="752867"/>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err="1">
                <a:solidFill>
                  <a:schemeClr val="accent5"/>
                </a:solidFill>
              </a:rPr>
              <a:t>AndroGel</a:t>
            </a:r>
            <a:r>
              <a:rPr lang="en-US" altLang="en-US" sz="3200" b="1" baseline="30000" dirty="0">
                <a:solidFill>
                  <a:schemeClr val="accent5"/>
                </a:solidFill>
              </a:rPr>
              <a:t>®</a:t>
            </a:r>
            <a:r>
              <a:rPr lang="en-US" altLang="en-US" sz="3200" b="1" dirty="0">
                <a:solidFill>
                  <a:schemeClr val="accent5"/>
                </a:solidFill>
              </a:rPr>
              <a:t>, The Product Answers</a:t>
            </a:r>
            <a:endParaRPr lang="nl-NL" altLang="en-US" sz="3200" b="1" dirty="0">
              <a:solidFill>
                <a:schemeClr val="accent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C2987A-F89C-4226-BC43-DE924B2F4D56}"/>
              </a:ext>
            </a:extLst>
          </p:cNvPr>
          <p:cNvSpPr>
            <a:spLocks noGrp="1"/>
          </p:cNvSpPr>
          <p:nvPr>
            <p:ph idx="1"/>
          </p:nvPr>
        </p:nvSpPr>
        <p:spPr>
          <a:xfrm>
            <a:off x="389878" y="1103041"/>
            <a:ext cx="10617529" cy="3141025"/>
          </a:xfrm>
        </p:spPr>
        <p:txBody>
          <a:bodyPr>
            <a:normAutofit/>
          </a:bodyPr>
          <a:lstStyle/>
          <a:p>
            <a:r>
              <a:rPr lang="en-GB" sz="1800" b="1" dirty="0">
                <a:solidFill>
                  <a:schemeClr val="accent5"/>
                </a:solidFill>
              </a:rPr>
              <a:t>Method of administration</a:t>
            </a:r>
          </a:p>
          <a:p>
            <a:pPr lvl="1">
              <a:buFont typeface="Calibri" panose="020F0502020204030204" pitchFamily="34" charset="0"/>
              <a:buChar char="‐"/>
            </a:pPr>
            <a:r>
              <a:rPr lang="en-GB" sz="1600" dirty="0">
                <a:solidFill>
                  <a:schemeClr val="accent5"/>
                </a:solidFill>
              </a:rPr>
              <a:t>Transdermal use.</a:t>
            </a:r>
          </a:p>
          <a:p>
            <a:pPr lvl="1">
              <a:buFont typeface="Calibri" panose="020F0502020204030204" pitchFamily="34" charset="0"/>
              <a:buChar char="‐"/>
            </a:pPr>
            <a:r>
              <a:rPr lang="en-GB" sz="1600" dirty="0">
                <a:solidFill>
                  <a:schemeClr val="accent5"/>
                </a:solidFill>
              </a:rPr>
              <a:t>The application should be administered by the patient himself, onto clean, dry, healthy skin over both shoulders, or both arms or abdomen.</a:t>
            </a:r>
          </a:p>
          <a:p>
            <a:pPr lvl="1">
              <a:buFont typeface="Calibri" panose="020F0502020204030204" pitchFamily="34" charset="0"/>
              <a:buChar char="‐"/>
            </a:pPr>
            <a:r>
              <a:rPr lang="en-GB" sz="1600" dirty="0">
                <a:solidFill>
                  <a:schemeClr val="accent5"/>
                </a:solidFill>
              </a:rPr>
              <a:t>After opening the sachets, the total contents must be extracted from the sachet and applied immediately onto the skin. The gel has just to be simply spread on the skin gently as a thin layer. It is not necessary to rub it on the skin. Allow drying for at least 3-5 minutes before dressing. Wash hands with soap and water after applications.</a:t>
            </a:r>
          </a:p>
          <a:p>
            <a:pPr lvl="1">
              <a:buFont typeface="Calibri" panose="020F0502020204030204" pitchFamily="34" charset="0"/>
              <a:buChar char="‐"/>
            </a:pPr>
            <a:r>
              <a:rPr lang="en-GB" sz="1600" dirty="0">
                <a:solidFill>
                  <a:schemeClr val="accent5"/>
                </a:solidFill>
              </a:rPr>
              <a:t>Do not apply to the genital areas as the high alcohol content may cause local irritation.</a:t>
            </a:r>
          </a:p>
        </p:txBody>
      </p:sp>
      <p:sp>
        <p:nvSpPr>
          <p:cNvPr id="4" name="Rectangle 4">
            <a:extLst>
              <a:ext uri="{FF2B5EF4-FFF2-40B4-BE49-F238E27FC236}">
                <a16:creationId xmlns:a16="http://schemas.microsoft.com/office/drawing/2014/main" id="{C1A153B5-2C3C-4635-80EB-70F4337C0A3B}"/>
              </a:ext>
            </a:extLst>
          </p:cNvPr>
          <p:cNvSpPr>
            <a:spLocks noGrp="1" noChangeArrowheads="1"/>
          </p:cNvSpPr>
          <p:nvPr>
            <p:ph type="title"/>
          </p:nvPr>
        </p:nvSpPr>
        <p:spPr>
          <a:xfrm>
            <a:off x="354953" y="223402"/>
            <a:ext cx="10652454" cy="766309"/>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t>TESTOGEL 50 mg, transdermal gel in sachet</a:t>
            </a:r>
          </a:p>
        </p:txBody>
      </p:sp>
      <p:pic>
        <p:nvPicPr>
          <p:cNvPr id="5" name="Picture 4">
            <a:extLst>
              <a:ext uri="{FF2B5EF4-FFF2-40B4-BE49-F238E27FC236}">
                <a16:creationId xmlns:a16="http://schemas.microsoft.com/office/drawing/2014/main" id="{C1E7FFE4-6CB8-4CC4-A4F7-538E1AF16019}"/>
              </a:ext>
            </a:extLst>
          </p:cNvPr>
          <p:cNvPicPr>
            <a:picLocks noChangeAspect="1"/>
          </p:cNvPicPr>
          <p:nvPr/>
        </p:nvPicPr>
        <p:blipFill>
          <a:blip r:embed="rId2"/>
          <a:stretch>
            <a:fillRect/>
          </a:stretch>
        </p:blipFill>
        <p:spPr>
          <a:xfrm>
            <a:off x="3269216" y="3500747"/>
            <a:ext cx="5024088" cy="2183779"/>
          </a:xfrm>
          <a:prstGeom prst="rect">
            <a:avLst/>
          </a:prstGeom>
        </p:spPr>
      </p:pic>
      <p:sp>
        <p:nvSpPr>
          <p:cNvPr id="6" name="TextBox 5">
            <a:extLst>
              <a:ext uri="{FF2B5EF4-FFF2-40B4-BE49-F238E27FC236}">
                <a16:creationId xmlns:a16="http://schemas.microsoft.com/office/drawing/2014/main" id="{4517418A-9859-41AE-AE9B-7B0491A0C173}"/>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extLst>
      <p:ext uri="{BB962C8B-B14F-4D97-AF65-F5344CB8AC3E}">
        <p14:creationId xmlns:p14="http://schemas.microsoft.com/office/powerpoint/2010/main" val="258098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a:extLst>
              <a:ext uri="{FF2B5EF4-FFF2-40B4-BE49-F238E27FC236}">
                <a16:creationId xmlns:a16="http://schemas.microsoft.com/office/drawing/2014/main" id="{B23C771A-A714-4A1A-B19D-B41023A0DDB6}"/>
              </a:ext>
            </a:extLst>
          </p:cNvPr>
          <p:cNvSpPr>
            <a:spLocks noGrp="1" noChangeArrowheads="1"/>
          </p:cNvSpPr>
          <p:nvPr>
            <p:ph type="body" idx="1"/>
          </p:nvPr>
        </p:nvSpPr>
        <p:spPr>
          <a:xfrm>
            <a:off x="688767" y="1681392"/>
            <a:ext cx="10617529" cy="3141025"/>
          </a:xfrm>
          <a:noFill/>
          <a:ln/>
        </p:spPr>
        <p:txBody>
          <a:bodyPr>
            <a:normAutofit fontScale="92500" lnSpcReduction="10000"/>
          </a:bodyPr>
          <a:lstStyle/>
          <a:p>
            <a:pPr>
              <a:buFontTx/>
              <a:buNone/>
            </a:pPr>
            <a:r>
              <a:rPr lang="en-US" altLang="en-US" sz="2200" b="1" dirty="0">
                <a:solidFill>
                  <a:schemeClr val="accent5"/>
                </a:solidFill>
              </a:rPr>
              <a:t>Contra-Indications:</a:t>
            </a:r>
          </a:p>
          <a:p>
            <a:pPr>
              <a:buFontTx/>
              <a:buNone/>
            </a:pPr>
            <a:endParaRPr lang="en-US" altLang="en-US" sz="2200" b="1" dirty="0">
              <a:solidFill>
                <a:schemeClr val="accent5"/>
              </a:solidFill>
            </a:endParaRPr>
          </a:p>
          <a:p>
            <a:pPr lvl="1"/>
            <a:r>
              <a:rPr lang="en-US" altLang="en-US" sz="2000" dirty="0">
                <a:solidFill>
                  <a:schemeClr val="accent5"/>
                </a:solidFill>
              </a:rPr>
              <a:t>Testogel is contraindicated:</a:t>
            </a:r>
          </a:p>
          <a:p>
            <a:pPr lvl="2">
              <a:buFont typeface="Arial" panose="020B0604020202020204" pitchFamily="34" charset="0"/>
              <a:buChar char="–"/>
            </a:pPr>
            <a:r>
              <a:rPr lang="en-US" altLang="en-US" sz="1800" dirty="0">
                <a:solidFill>
                  <a:schemeClr val="accent5"/>
                </a:solidFill>
              </a:rPr>
              <a:t>in cases of known or suspected prostatic cancer or breast carcinoma,</a:t>
            </a:r>
          </a:p>
          <a:p>
            <a:pPr lvl="2">
              <a:buFont typeface="Arial" panose="020B0604020202020204" pitchFamily="34" charset="0"/>
              <a:buChar char="–"/>
            </a:pPr>
            <a:r>
              <a:rPr lang="en-US" altLang="en-US" sz="1800" dirty="0">
                <a:solidFill>
                  <a:schemeClr val="accent5"/>
                </a:solidFill>
              </a:rPr>
              <a:t>in cases of known hypersensitivity to testosterone or to any other constituent of the gel</a:t>
            </a:r>
          </a:p>
          <a:p>
            <a:pPr lvl="2">
              <a:buFont typeface="Arial" panose="020B0604020202020204" pitchFamily="34" charset="0"/>
              <a:buNone/>
            </a:pPr>
            <a:endParaRPr lang="en-US" altLang="en-US" sz="1800" dirty="0">
              <a:solidFill>
                <a:schemeClr val="accent5"/>
              </a:solidFill>
            </a:endParaRPr>
          </a:p>
          <a:p>
            <a:pPr lvl="1"/>
            <a:r>
              <a:rPr lang="en-US" altLang="en-US" sz="2000" dirty="0">
                <a:solidFill>
                  <a:schemeClr val="accent5"/>
                </a:solidFill>
              </a:rPr>
              <a:t>Testogel is not indicated:</a:t>
            </a:r>
            <a:r>
              <a:rPr lang="en-US" altLang="en-US" sz="2200" dirty="0">
                <a:solidFill>
                  <a:schemeClr val="accent5"/>
                </a:solidFill>
              </a:rPr>
              <a:t> </a:t>
            </a:r>
          </a:p>
          <a:p>
            <a:pPr lvl="2">
              <a:buFont typeface="Arial" panose="020B0604020202020204" pitchFamily="34" charset="0"/>
              <a:buChar char="–"/>
            </a:pPr>
            <a:r>
              <a:rPr lang="en-GB" altLang="en-US" sz="1800" dirty="0">
                <a:solidFill>
                  <a:schemeClr val="accent5"/>
                </a:solidFill>
              </a:rPr>
              <a:t>in pregnant or breast-feeding women</a:t>
            </a:r>
            <a:r>
              <a:rPr lang="en-US" altLang="en-US" sz="1800" dirty="0">
                <a:solidFill>
                  <a:schemeClr val="accent5"/>
                </a:solidFill>
              </a:rPr>
              <a:t> </a:t>
            </a:r>
          </a:p>
          <a:p>
            <a:pPr lvl="2">
              <a:buFont typeface="Arial" panose="020B0604020202020204" pitchFamily="34" charset="0"/>
              <a:buChar char="–"/>
            </a:pPr>
            <a:r>
              <a:rPr lang="en-US" altLang="en-US" sz="1800" dirty="0">
                <a:solidFill>
                  <a:schemeClr val="accent5"/>
                </a:solidFill>
              </a:rPr>
              <a:t>for use in women due to possibly virilizing effects </a:t>
            </a:r>
          </a:p>
          <a:p>
            <a:pPr lvl="2">
              <a:buFont typeface="Arial" panose="020B0604020202020204" pitchFamily="34" charset="0"/>
              <a:buChar char="–"/>
            </a:pPr>
            <a:r>
              <a:rPr lang="en-US" altLang="en-US" sz="1800" dirty="0">
                <a:solidFill>
                  <a:schemeClr val="accent5"/>
                </a:solidFill>
              </a:rPr>
              <a:t>for use in children</a:t>
            </a:r>
          </a:p>
        </p:txBody>
      </p:sp>
      <p:sp>
        <p:nvSpPr>
          <p:cNvPr id="7" name="Rectangle 4">
            <a:extLst>
              <a:ext uri="{FF2B5EF4-FFF2-40B4-BE49-F238E27FC236}">
                <a16:creationId xmlns:a16="http://schemas.microsoft.com/office/drawing/2014/main" id="{B4446CD2-78B6-4BFD-9C0E-2B59FF95A9EE}"/>
              </a:ext>
            </a:extLst>
          </p:cNvPr>
          <p:cNvSpPr>
            <a:spLocks noGrp="1" noChangeArrowheads="1"/>
          </p:cNvSpPr>
          <p:nvPr>
            <p:ph type="title"/>
          </p:nvPr>
        </p:nvSpPr>
        <p:spPr>
          <a:xfrm>
            <a:off x="354953" y="223402"/>
            <a:ext cx="10652454" cy="766309"/>
          </a:xfrm>
          <a:noFill/>
          <a:ln/>
          <a:extLst>
            <a:ext uri="{909E8E84-426E-40DD-AFC4-6F175D3DCCD1}">
              <a14:hiddenFill xmlns:a14="http://schemas.microsoft.com/office/drawing/2010/main">
                <a:solidFill>
                  <a:srgbClr val="FFB300"/>
                </a:solidFill>
              </a14:hiddenFill>
            </a:ext>
          </a:extLst>
        </p:spPr>
        <p:txBody>
          <a:bodyPr>
            <a:normAutofit/>
          </a:bodyPr>
          <a:lstStyle/>
          <a:p>
            <a:pPr algn="l"/>
            <a:r>
              <a:rPr lang="en-US" altLang="en-US" sz="3200" b="1" dirty="0"/>
              <a:t>TESTOGEL 50 mg, transdermal gel in sachet</a:t>
            </a:r>
          </a:p>
        </p:txBody>
      </p:sp>
      <p:sp>
        <p:nvSpPr>
          <p:cNvPr id="8" name="TextBox 7">
            <a:extLst>
              <a:ext uri="{FF2B5EF4-FFF2-40B4-BE49-F238E27FC236}">
                <a16:creationId xmlns:a16="http://schemas.microsoft.com/office/drawing/2014/main" id="{F72474F7-AAB7-46F9-AC99-524E371747AB}"/>
              </a:ext>
            </a:extLst>
          </p:cNvPr>
          <p:cNvSpPr txBox="1"/>
          <p:nvPr/>
        </p:nvSpPr>
        <p:spPr>
          <a:xfrm>
            <a:off x="2847363" y="5989631"/>
            <a:ext cx="609460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6EAB"/>
                </a:solidFill>
                <a:effectLst/>
                <a:uLnTx/>
                <a:uFillTx/>
                <a:latin typeface="Poppins Light"/>
                <a:ea typeface="+mn-ea"/>
                <a:cs typeface="+mn-cs"/>
                <a:hlinkClick r:id="rId3"/>
              </a:rPr>
              <a:t>https://www.medicines.org.uk/emc/product/6808/smpc</a:t>
            </a:r>
            <a:r>
              <a:rPr kumimoji="0" lang="en-GB" sz="1400" b="0" i="0" u="none" strike="noStrike" kern="1200" cap="none" spc="0" normalizeH="0" baseline="0" noProof="0" dirty="0">
                <a:ln>
                  <a:noFill/>
                </a:ln>
                <a:solidFill>
                  <a:srgbClr val="006EAB"/>
                </a:solidFill>
                <a:effectLst/>
                <a:uLnTx/>
                <a:uFillTx/>
                <a:latin typeface="Poppins Light"/>
                <a:ea typeface="+mn-ea"/>
                <a:cs typeface="+mn-cs"/>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a:extLst>
              <a:ext uri="{FF2B5EF4-FFF2-40B4-BE49-F238E27FC236}">
                <a16:creationId xmlns:a16="http://schemas.microsoft.com/office/drawing/2014/main" id="{8FB5EA1D-8D70-4E02-BCAE-E839A10FE946}"/>
              </a:ext>
            </a:extLst>
          </p:cNvPr>
          <p:cNvSpPr>
            <a:spLocks noGrp="1" noChangeArrowheads="1"/>
          </p:cNvSpPr>
          <p:nvPr>
            <p:ph type="body" idx="1"/>
          </p:nvPr>
        </p:nvSpPr>
        <p:spPr>
          <a:xfrm>
            <a:off x="237508" y="1187450"/>
            <a:ext cx="6788576" cy="4525963"/>
          </a:xfrm>
          <a:noFill/>
          <a:ln/>
        </p:spPr>
        <p:txBody>
          <a:bodyPr>
            <a:normAutofit fontScale="92500" lnSpcReduction="20000"/>
          </a:bodyPr>
          <a:lstStyle/>
          <a:p>
            <a:pPr>
              <a:buFontTx/>
              <a:buNone/>
            </a:pPr>
            <a:r>
              <a:rPr lang="en-US" altLang="en-US" sz="2000" b="1" dirty="0">
                <a:solidFill>
                  <a:schemeClr val="accent5"/>
                </a:solidFill>
                <a:latin typeface="+mj-lt"/>
              </a:rPr>
              <a:t>PK - Absorption:</a:t>
            </a:r>
          </a:p>
          <a:p>
            <a:pPr lvl="1"/>
            <a:r>
              <a:rPr lang="en-US" altLang="en-US" sz="1700" dirty="0">
                <a:solidFill>
                  <a:schemeClr val="accent5"/>
                </a:solidFill>
              </a:rPr>
              <a:t>Hydroalcoholic formulation dries quickly. </a:t>
            </a:r>
            <a:r>
              <a:rPr lang="en-GB" altLang="en-US" sz="1700" dirty="0">
                <a:solidFill>
                  <a:schemeClr val="accent5"/>
                </a:solidFill>
              </a:rPr>
              <a:t>Allow drying for at least 3-5 minutes before dressing</a:t>
            </a:r>
            <a:r>
              <a:rPr lang="en-US" altLang="en-US" sz="1700" dirty="0">
                <a:solidFill>
                  <a:schemeClr val="accent5"/>
                </a:solidFill>
              </a:rPr>
              <a:t> </a:t>
            </a:r>
          </a:p>
          <a:p>
            <a:pPr lvl="1"/>
            <a:endParaRPr lang="en-GB" altLang="en-US" sz="1700" dirty="0">
              <a:solidFill>
                <a:schemeClr val="accent5"/>
              </a:solidFill>
            </a:endParaRPr>
          </a:p>
          <a:p>
            <a:pPr lvl="1"/>
            <a:r>
              <a:rPr lang="en-GB" altLang="en-US" sz="1700" dirty="0">
                <a:solidFill>
                  <a:schemeClr val="accent5"/>
                </a:solidFill>
              </a:rPr>
              <a:t>The percutaneous absorption of testosterone ranges from approximately 9% to 14% of the applied dose.</a:t>
            </a:r>
          </a:p>
          <a:p>
            <a:pPr lvl="1"/>
            <a:endParaRPr lang="en-GB" altLang="en-US" sz="1700" dirty="0">
              <a:solidFill>
                <a:schemeClr val="accent5"/>
              </a:solidFill>
            </a:endParaRPr>
          </a:p>
          <a:p>
            <a:pPr lvl="1"/>
            <a:r>
              <a:rPr lang="en-GB" altLang="en-US" sz="1700" dirty="0">
                <a:solidFill>
                  <a:schemeClr val="accent5"/>
                </a:solidFill>
              </a:rPr>
              <a:t>Following percutaneous absorption, testosterone diffuses into the systemic circulation at relatively constant concentrations during the 24-hour cycle.</a:t>
            </a:r>
          </a:p>
          <a:p>
            <a:pPr lvl="1"/>
            <a:endParaRPr lang="en-GB" altLang="en-US" sz="1700" dirty="0">
              <a:solidFill>
                <a:schemeClr val="accent5"/>
              </a:solidFill>
            </a:endParaRPr>
          </a:p>
          <a:p>
            <a:pPr lvl="1"/>
            <a:r>
              <a:rPr lang="en-GB" altLang="en-US" sz="1700" dirty="0">
                <a:solidFill>
                  <a:schemeClr val="accent5"/>
                </a:solidFill>
              </a:rPr>
              <a:t>Serum testosterone concentrations increase from the first hour after an application, reaching steady state from day two. </a:t>
            </a:r>
          </a:p>
          <a:p>
            <a:pPr lvl="1"/>
            <a:endParaRPr lang="en-GB" altLang="en-US" sz="1700" dirty="0">
              <a:solidFill>
                <a:schemeClr val="accent5"/>
              </a:solidFill>
            </a:endParaRPr>
          </a:p>
          <a:p>
            <a:pPr lvl="1"/>
            <a:r>
              <a:rPr lang="en-GB" altLang="en-US" sz="1700" dirty="0">
                <a:solidFill>
                  <a:schemeClr val="accent5"/>
                </a:solidFill>
              </a:rPr>
              <a:t>Daily changes in testosterone concentrations are then of similar amplitude to those observed during the circadian rhythm of endogenous testosterone. </a:t>
            </a:r>
          </a:p>
          <a:p>
            <a:pPr lvl="1"/>
            <a:endParaRPr lang="en-GB" altLang="en-US" sz="1700" dirty="0">
              <a:solidFill>
                <a:schemeClr val="accent5"/>
              </a:solidFill>
            </a:endParaRPr>
          </a:p>
          <a:p>
            <a:pPr lvl="1"/>
            <a:r>
              <a:rPr lang="en-GB" altLang="en-US" sz="1700" dirty="0">
                <a:solidFill>
                  <a:schemeClr val="accent5"/>
                </a:solidFill>
              </a:rPr>
              <a:t>The percutaneous route therefore avoids the blood distribution peaks produced by injections. </a:t>
            </a:r>
            <a:endParaRPr lang="en-US" altLang="en-US" sz="1800" dirty="0">
              <a:solidFill>
                <a:schemeClr val="accent5"/>
              </a:solidFill>
              <a:latin typeface="Verdana" panose="020B0604030504040204" pitchFamily="34" charset="0"/>
            </a:endParaRPr>
          </a:p>
        </p:txBody>
      </p:sp>
      <p:sp>
        <p:nvSpPr>
          <p:cNvPr id="3087" name="Text Box 15">
            <a:extLst>
              <a:ext uri="{FF2B5EF4-FFF2-40B4-BE49-F238E27FC236}">
                <a16:creationId xmlns:a16="http://schemas.microsoft.com/office/drawing/2014/main" id="{0F32FCA0-080E-44C2-8EBC-700A6098FCA5}"/>
              </a:ext>
            </a:extLst>
          </p:cNvPr>
          <p:cNvSpPr txBox="1">
            <a:spLocks noChangeArrowheads="1"/>
          </p:cNvSpPr>
          <p:nvPr/>
        </p:nvSpPr>
        <p:spPr bwMode="auto">
          <a:xfrm>
            <a:off x="1472823" y="5765756"/>
            <a:ext cx="583247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eaLnBrk="0" hangingPunct="0"/>
            <a:r>
              <a:rPr kumimoji="0" lang="en-GB" sz="1100" b="0" i="0" u="none" strike="noStrike" kern="1200" cap="none" spc="0" normalizeH="0" baseline="0" noProof="0" dirty="0">
                <a:ln>
                  <a:noFill/>
                </a:ln>
                <a:solidFill>
                  <a:srgbClr val="006EAB"/>
                </a:solidFill>
                <a:effectLst/>
                <a:uLnTx/>
                <a:uFillTx/>
                <a:latin typeface="+mn-lt"/>
                <a:ea typeface="+mn-ea"/>
                <a:cs typeface="+mn-cs"/>
                <a:hlinkClick r:id="rId3"/>
              </a:rPr>
              <a:t>https://www.medicines.org.uk/emc/product/6808/smpc</a:t>
            </a:r>
            <a:r>
              <a:rPr kumimoji="0" lang="en-GB" sz="1100" b="0" i="0" u="none" strike="noStrike" kern="1200" cap="none" spc="0" normalizeH="0" baseline="0" noProof="0" dirty="0">
                <a:ln>
                  <a:noFill/>
                </a:ln>
                <a:solidFill>
                  <a:srgbClr val="006EAB"/>
                </a:solidFill>
                <a:effectLst/>
                <a:uLnTx/>
                <a:uFillTx/>
                <a:latin typeface="+mn-lt"/>
                <a:ea typeface="+mn-ea"/>
                <a:cs typeface="+mn-cs"/>
              </a:rPr>
              <a:t> </a:t>
            </a:r>
          </a:p>
          <a:p>
            <a:pPr eaLnBrk="0" hangingPunct="0"/>
            <a:r>
              <a:rPr lang="en-US" altLang="en-US" sz="1100" b="1" dirty="0">
                <a:latin typeface="+mn-lt"/>
                <a:cs typeface="Arial" panose="020B0604020202020204" pitchFamily="34" charset="0"/>
              </a:rPr>
              <a:t>Wang C, Berman N </a:t>
            </a:r>
            <a:r>
              <a:rPr lang="en-US" altLang="en-US" sz="1100" i="1" dirty="0">
                <a:latin typeface="+mn-lt"/>
                <a:cs typeface="Arial" panose="020B0604020202020204" pitchFamily="34" charset="0"/>
              </a:rPr>
              <a:t>et al. J Clin Endocrinol </a:t>
            </a:r>
            <a:r>
              <a:rPr lang="en-US" altLang="en-US" sz="1100" i="1" dirty="0" err="1">
                <a:latin typeface="+mn-lt"/>
                <a:cs typeface="Arial" panose="020B0604020202020204" pitchFamily="34" charset="0"/>
              </a:rPr>
              <a:t>Metab</a:t>
            </a:r>
            <a:r>
              <a:rPr lang="en-US" altLang="en-US" sz="1100" i="1" dirty="0">
                <a:latin typeface="+mn-lt"/>
                <a:cs typeface="Arial" panose="020B0604020202020204" pitchFamily="34" charset="0"/>
              </a:rPr>
              <a:t>. 2000;</a:t>
            </a:r>
            <a:r>
              <a:rPr lang="en-US" altLang="en-US" sz="1100" b="1" dirty="0">
                <a:latin typeface="+mn-lt"/>
                <a:cs typeface="Arial" panose="020B0604020202020204" pitchFamily="34" charset="0"/>
              </a:rPr>
              <a:t> 85</a:t>
            </a:r>
            <a:r>
              <a:rPr lang="en-US" altLang="en-US" sz="1100" dirty="0">
                <a:latin typeface="+mn-lt"/>
                <a:cs typeface="Arial" panose="020B0604020202020204" pitchFamily="34" charset="0"/>
              </a:rPr>
              <a:t>:964-9.</a:t>
            </a:r>
          </a:p>
          <a:p>
            <a:pPr eaLnBrk="0" hangingPunct="0"/>
            <a:r>
              <a:rPr lang="de-DE" altLang="en-US" sz="1100" b="1" dirty="0">
                <a:latin typeface="+mn-lt"/>
              </a:rPr>
              <a:t>Swerdloff RS, Wang C </a:t>
            </a:r>
            <a:r>
              <a:rPr lang="de-DE" altLang="en-US" sz="1100" i="1" dirty="0">
                <a:latin typeface="+mn-lt"/>
              </a:rPr>
              <a:t>et al. </a:t>
            </a:r>
            <a:r>
              <a:rPr lang="en-US" altLang="en-US" sz="1100" i="1" dirty="0">
                <a:latin typeface="+mn-lt"/>
              </a:rPr>
              <a:t>J Clin Endocrinol </a:t>
            </a:r>
            <a:r>
              <a:rPr lang="en-US" altLang="en-US" sz="1100" i="1" dirty="0" err="1">
                <a:latin typeface="+mn-lt"/>
              </a:rPr>
              <a:t>Metab</a:t>
            </a:r>
            <a:r>
              <a:rPr lang="en-US" altLang="en-US" sz="1100" i="1" dirty="0">
                <a:latin typeface="+mn-lt"/>
              </a:rPr>
              <a:t>. 2000;</a:t>
            </a:r>
            <a:r>
              <a:rPr lang="en-US" altLang="en-US" sz="1100" b="1" dirty="0">
                <a:latin typeface="+mn-lt"/>
              </a:rPr>
              <a:t> 85</a:t>
            </a:r>
            <a:r>
              <a:rPr lang="en-US" altLang="en-US" sz="1100" dirty="0">
                <a:latin typeface="+mn-lt"/>
              </a:rPr>
              <a:t>:4500-10.</a:t>
            </a:r>
            <a:r>
              <a:rPr lang="en-US" altLang="en-US" sz="1100" b="1" dirty="0">
                <a:latin typeface="+mn-lt"/>
                <a:cs typeface="Arial" panose="020B0604020202020204" pitchFamily="34" charset="0"/>
              </a:rPr>
              <a:t> </a:t>
            </a:r>
          </a:p>
        </p:txBody>
      </p:sp>
      <p:sp>
        <p:nvSpPr>
          <p:cNvPr id="22" name="Rectangle 4">
            <a:extLst>
              <a:ext uri="{FF2B5EF4-FFF2-40B4-BE49-F238E27FC236}">
                <a16:creationId xmlns:a16="http://schemas.microsoft.com/office/drawing/2014/main" id="{1ACEB2D2-E73B-4868-A2D8-523E5508DAA4}"/>
              </a:ext>
            </a:extLst>
          </p:cNvPr>
          <p:cNvSpPr txBox="1">
            <a:spLocks noChangeArrowheads="1"/>
          </p:cNvSpPr>
          <p:nvPr/>
        </p:nvSpPr>
        <p:spPr>
          <a:xfrm>
            <a:off x="354953" y="223402"/>
            <a:ext cx="10652454" cy="766309"/>
          </a:xfrm>
          <a:prstGeom prst="rect">
            <a:avLst/>
          </a:prstGeom>
          <a:noFill/>
          <a:ln/>
          <a:extLst>
            <a:ext uri="{909E8E84-426E-40DD-AFC4-6F175D3DCCD1}">
              <a14:hiddenFill xmlns:a14="http://schemas.microsoft.com/office/drawing/2010/main">
                <a:solidFill>
                  <a:srgbClr val="FFB300"/>
                </a:solidFill>
              </a14:hiddenFill>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sz="3200" b="1" dirty="0"/>
              <a:t>TESTOGEL 50 mg, transdermal gel in sachet</a:t>
            </a:r>
          </a:p>
        </p:txBody>
      </p:sp>
      <p:grpSp>
        <p:nvGrpSpPr>
          <p:cNvPr id="24" name="Group 6">
            <a:extLst>
              <a:ext uri="{FF2B5EF4-FFF2-40B4-BE49-F238E27FC236}">
                <a16:creationId xmlns:a16="http://schemas.microsoft.com/office/drawing/2014/main" id="{2E286895-7D62-486E-B7F4-CA200A1EBD3F}"/>
              </a:ext>
            </a:extLst>
          </p:cNvPr>
          <p:cNvGrpSpPr>
            <a:grpSpLocks/>
          </p:cNvGrpSpPr>
          <p:nvPr/>
        </p:nvGrpSpPr>
        <p:grpSpPr bwMode="auto">
          <a:xfrm>
            <a:off x="7491370" y="1584324"/>
            <a:ext cx="4170976" cy="3784629"/>
            <a:chOff x="3425" y="1139"/>
            <a:chExt cx="2614" cy="2316"/>
          </a:xfrm>
        </p:grpSpPr>
        <p:grpSp>
          <p:nvGrpSpPr>
            <p:cNvPr id="25" name="Group 7">
              <a:extLst>
                <a:ext uri="{FF2B5EF4-FFF2-40B4-BE49-F238E27FC236}">
                  <a16:creationId xmlns:a16="http://schemas.microsoft.com/office/drawing/2014/main" id="{3B71BB44-5F7E-4B64-BFAD-9DCC1BDD25B9}"/>
                </a:ext>
              </a:extLst>
            </p:cNvPr>
            <p:cNvGrpSpPr>
              <a:grpSpLocks/>
            </p:cNvGrpSpPr>
            <p:nvPr/>
          </p:nvGrpSpPr>
          <p:grpSpPr bwMode="auto">
            <a:xfrm>
              <a:off x="3425" y="1139"/>
              <a:ext cx="2614" cy="2316"/>
              <a:chOff x="3425" y="1139"/>
              <a:chExt cx="2614" cy="2316"/>
            </a:xfrm>
          </p:grpSpPr>
          <p:pic>
            <p:nvPicPr>
              <p:cNvPr id="28" name="Picture 8">
                <a:extLst>
                  <a:ext uri="{FF2B5EF4-FFF2-40B4-BE49-F238E27FC236}">
                    <a16:creationId xmlns:a16="http://schemas.microsoft.com/office/drawing/2014/main" id="{8DC2986A-C120-46F3-89AF-BA0BD942E2D4}"/>
                  </a:ext>
                </a:extLst>
              </p:cNvPr>
              <p:cNvPicPr>
                <a:picLocks noChangeAspect="1" noChangeArrowheads="1"/>
              </p:cNvPicPr>
              <p:nvPr/>
            </p:nvPicPr>
            <p:blipFill>
              <a:blip r:embed="rId4">
                <a:lum bright="12000"/>
                <a:extLst>
                  <a:ext uri="{28A0092B-C50C-407E-A947-70E740481C1C}">
                    <a14:useLocalDpi xmlns:a14="http://schemas.microsoft.com/office/drawing/2010/main" val="0"/>
                  </a:ext>
                </a:extLst>
              </a:blip>
              <a:srcRect t="12933" b="9776"/>
              <a:stretch>
                <a:fillRect/>
              </a:stretch>
            </p:blipFill>
            <p:spPr bwMode="auto">
              <a:xfrm>
                <a:off x="3425" y="1139"/>
                <a:ext cx="2614" cy="2316"/>
              </a:xfrm>
              <a:prstGeom prst="rect">
                <a:avLst/>
              </a:prstGeom>
              <a:noFill/>
              <a:extLst>
                <a:ext uri="{909E8E84-426E-40DD-AFC4-6F175D3DCCD1}">
                  <a14:hiddenFill xmlns:a14="http://schemas.microsoft.com/office/drawing/2010/main">
                    <a:solidFill>
                      <a:srgbClr val="FFFFFF"/>
                    </a:solidFill>
                  </a14:hiddenFill>
                </a:ext>
              </a:extLst>
            </p:spPr>
          </p:pic>
          <p:sp>
            <p:nvSpPr>
              <p:cNvPr id="29" name="AutoShape 9">
                <a:extLst>
                  <a:ext uri="{FF2B5EF4-FFF2-40B4-BE49-F238E27FC236}">
                    <a16:creationId xmlns:a16="http://schemas.microsoft.com/office/drawing/2014/main" id="{58F90360-829A-4E44-862C-F57826728E01}"/>
                  </a:ext>
                </a:extLst>
              </p:cNvPr>
              <p:cNvSpPr>
                <a:spLocks noChangeArrowheads="1"/>
              </p:cNvSpPr>
              <p:nvPr/>
            </p:nvSpPr>
            <p:spPr bwMode="auto">
              <a:xfrm>
                <a:off x="3487" y="1218"/>
                <a:ext cx="2446" cy="2081"/>
              </a:xfrm>
              <a:prstGeom prst="roundRect">
                <a:avLst>
                  <a:gd name="adj" fmla="val 5037"/>
                </a:avLst>
              </a:prstGeom>
              <a:solidFill>
                <a:srgbClr val="EAF5F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30" name="Picture 10">
                <a:extLst>
                  <a:ext uri="{FF2B5EF4-FFF2-40B4-BE49-F238E27FC236}">
                    <a16:creationId xmlns:a16="http://schemas.microsoft.com/office/drawing/2014/main" id="{BE3ABE9C-1B4C-4187-BC08-11820F05AC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4" y="1389"/>
                <a:ext cx="2336" cy="191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 Box 11">
              <a:extLst>
                <a:ext uri="{FF2B5EF4-FFF2-40B4-BE49-F238E27FC236}">
                  <a16:creationId xmlns:a16="http://schemas.microsoft.com/office/drawing/2014/main" id="{4FB229FA-CFBD-4B07-A632-CB927DD7F27D}"/>
                </a:ext>
              </a:extLst>
            </p:cNvPr>
            <p:cNvSpPr txBox="1">
              <a:spLocks noChangeArrowheads="1"/>
            </p:cNvSpPr>
            <p:nvPr/>
          </p:nvSpPr>
          <p:spPr bwMode="auto">
            <a:xfrm rot="21600000">
              <a:off x="5293" y="3042"/>
              <a:ext cx="668" cy="135"/>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sz="800" b="1">
                  <a:solidFill>
                    <a:srgbClr val="305A80"/>
                  </a:solidFill>
                  <a:latin typeface="Verdana" panose="020B0604030504040204" pitchFamily="34" charset="0"/>
                </a:rPr>
                <a:t>10 g AndroGel</a:t>
              </a:r>
              <a:r>
                <a:rPr lang="en-GB" altLang="en-US" sz="800" b="1" baseline="50000">
                  <a:solidFill>
                    <a:srgbClr val="305A80"/>
                  </a:solidFill>
                  <a:latin typeface="Verdana" panose="020B0604030504040204" pitchFamily="34" charset="0"/>
                  <a:sym typeface="Symbol" panose="05050102010706020507" pitchFamily="18" charset="2"/>
                </a:rPr>
                <a:t></a:t>
              </a:r>
              <a:endParaRPr lang="en-GB" altLang="en-US" sz="800" b="1" baseline="50000">
                <a:solidFill>
                  <a:srgbClr val="305A80"/>
                </a:solidFill>
                <a:latin typeface="Verdana" panose="020B0604030504040204" pitchFamily="34" charset="0"/>
              </a:endParaRPr>
            </a:p>
          </p:txBody>
        </p:sp>
        <p:sp>
          <p:nvSpPr>
            <p:cNvPr id="27" name="Text Box 12">
              <a:extLst>
                <a:ext uri="{FF2B5EF4-FFF2-40B4-BE49-F238E27FC236}">
                  <a16:creationId xmlns:a16="http://schemas.microsoft.com/office/drawing/2014/main" id="{8045ED03-32E6-4948-8CF4-C405AA97A8A2}"/>
                </a:ext>
              </a:extLst>
            </p:cNvPr>
            <p:cNvSpPr txBox="1">
              <a:spLocks noChangeArrowheads="1"/>
            </p:cNvSpPr>
            <p:nvPr/>
          </p:nvSpPr>
          <p:spPr bwMode="auto">
            <a:xfrm rot="21600000">
              <a:off x="5285" y="3159"/>
              <a:ext cx="668" cy="135"/>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altLang="en-US" sz="800" b="1">
                  <a:solidFill>
                    <a:srgbClr val="305A80"/>
                  </a:solidFill>
                  <a:latin typeface="Verdana" panose="020B0604030504040204" pitchFamily="34" charset="0"/>
                </a:rPr>
                <a:t>5 g AndroGel</a:t>
              </a:r>
              <a:r>
                <a:rPr lang="en-GB" altLang="en-US" sz="800" b="1" baseline="50000">
                  <a:solidFill>
                    <a:srgbClr val="305A80"/>
                  </a:solidFill>
                  <a:latin typeface="Verdana" panose="020B0604030504040204" pitchFamily="34" charset="0"/>
                  <a:sym typeface="Symbol" panose="05050102010706020507" pitchFamily="18" charset="2"/>
                </a:rPr>
                <a:t></a:t>
              </a:r>
              <a:endParaRPr lang="en-GB" altLang="en-US" sz="800" b="1" baseline="50000">
                <a:solidFill>
                  <a:srgbClr val="305A80"/>
                </a:solidFill>
                <a:latin typeface="Verdana" panose="020B0604030504040204" pitchFamily="34" charset="0"/>
              </a:endParaRPr>
            </a:p>
          </p:txBody>
        </p:sp>
      </p:grpSp>
      <p:sp>
        <p:nvSpPr>
          <p:cNvPr id="31" name="Text Box 13">
            <a:extLst>
              <a:ext uri="{FF2B5EF4-FFF2-40B4-BE49-F238E27FC236}">
                <a16:creationId xmlns:a16="http://schemas.microsoft.com/office/drawing/2014/main" id="{ABA564C2-A336-4601-88D9-47CDE9F9CE4B}"/>
              </a:ext>
            </a:extLst>
          </p:cNvPr>
          <p:cNvSpPr txBox="1">
            <a:spLocks noChangeArrowheads="1"/>
          </p:cNvSpPr>
          <p:nvPr/>
        </p:nvSpPr>
        <p:spPr bwMode="auto">
          <a:xfrm rot="16200000">
            <a:off x="6111628" y="2835330"/>
            <a:ext cx="2354808" cy="525897"/>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GB" altLang="en-US" sz="1400" dirty="0">
                <a:solidFill>
                  <a:srgbClr val="305A80"/>
                </a:solidFill>
                <a:latin typeface="Verdana" panose="020B0604030504040204" pitchFamily="34" charset="0"/>
              </a:rPr>
              <a:t>Mean Testosterone Concentration (ng/dl)</a:t>
            </a:r>
          </a:p>
        </p:txBody>
      </p:sp>
      <p:sp>
        <p:nvSpPr>
          <p:cNvPr id="32" name="Text Box 14">
            <a:extLst>
              <a:ext uri="{FF2B5EF4-FFF2-40B4-BE49-F238E27FC236}">
                <a16:creationId xmlns:a16="http://schemas.microsoft.com/office/drawing/2014/main" id="{088F0304-82ED-4B6D-AC4A-90FB29048711}"/>
              </a:ext>
            </a:extLst>
          </p:cNvPr>
          <p:cNvSpPr txBox="1">
            <a:spLocks noChangeArrowheads="1"/>
          </p:cNvSpPr>
          <p:nvPr/>
        </p:nvSpPr>
        <p:spPr bwMode="auto">
          <a:xfrm rot="21600000">
            <a:off x="8394496" y="4663555"/>
            <a:ext cx="2597685" cy="314300"/>
          </a:xfrm>
          <a:prstGeom prst="rect">
            <a:avLst/>
          </a:prstGeom>
          <a:noFill/>
          <a:ln>
            <a:noFill/>
          </a:ln>
          <a:effectLst/>
          <a:extLst>
            <a:ext uri="{909E8E84-426E-40DD-AFC4-6F175D3DCCD1}">
              <a14:hiddenFill xmlns:a14="http://schemas.microsoft.com/office/drawing/2010/main">
                <a:solidFill>
                  <a:srgbClr val="264879"/>
                </a:solidFill>
              </a14:hiddenFill>
            </a:ext>
            <a:ext uri="{91240B29-F687-4F45-9708-019B960494DF}">
              <a14:hiddenLine xmlns:a14="http://schemas.microsoft.com/office/drawing/2010/main" w="9525">
                <a:solidFill>
                  <a:srgbClr val="3E92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GB" altLang="en-US" sz="1400" dirty="0">
                <a:solidFill>
                  <a:srgbClr val="305A80"/>
                </a:solidFill>
                <a:latin typeface="Verdana" panose="020B0604030504040204" pitchFamily="34" charset="0"/>
              </a:rPr>
              <a:t>Time (Hours)</a:t>
            </a:r>
          </a:p>
        </p:txBody>
      </p:sp>
    </p:spTree>
  </p:cSld>
  <p:clrMapOvr>
    <a:masterClrMapping/>
  </p:clrMapOvr>
</p:sld>
</file>

<file path=ppt/theme/theme1.xml><?xml version="1.0" encoding="utf-8"?>
<a:theme xmlns:a="http://schemas.openxmlformats.org/drawingml/2006/main" name="1_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0" ma:contentTypeDescription="Create a new document." ma:contentTypeScope="" ma:versionID="7e7cc3e53a1c6c13768d61cee4c666df">
  <xsd:schema xmlns:xsd="http://www.w3.org/2001/XMLSchema" xmlns:xs="http://www.w3.org/2001/XMLSchema" xmlns:p="http://schemas.microsoft.com/office/2006/metadata/properties" xmlns:ns2="2bd39ed4-040d-4575-9ecd-51b09e17f4f6" targetNamespace="http://schemas.microsoft.com/office/2006/metadata/properties" ma:root="true" ma:fieldsID="e59c39555b5737b5f5563e59e9207369" ns2:_="">
    <xsd:import namespace="2bd39ed4-040d-4575-9ecd-51b09e17f4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2F8B84-CD8A-473E-A32A-99AFC412057E}"/>
</file>

<file path=customXml/itemProps2.xml><?xml version="1.0" encoding="utf-8"?>
<ds:datastoreItem xmlns:ds="http://schemas.openxmlformats.org/officeDocument/2006/customXml" ds:itemID="{7A04E122-9C3A-45BB-8CDF-BCAB2EF3B542}"/>
</file>

<file path=customXml/itemProps3.xml><?xml version="1.0" encoding="utf-8"?>
<ds:datastoreItem xmlns:ds="http://schemas.openxmlformats.org/officeDocument/2006/customXml" ds:itemID="{5A60D896-B45E-4223-AFDB-FDC8F1ACBBDC}"/>
</file>

<file path=docProps/app.xml><?xml version="1.0" encoding="utf-8"?>
<Properties xmlns="http://schemas.openxmlformats.org/officeDocument/2006/extended-properties" xmlns:vt="http://schemas.openxmlformats.org/officeDocument/2006/docPropsVTypes">
  <TotalTime>17310</TotalTime>
  <Words>9669</Words>
  <Application>Microsoft Office PowerPoint</Application>
  <PresentationFormat>Widescreen</PresentationFormat>
  <Paragraphs>852</Paragraphs>
  <Slides>61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Arial</vt:lpstr>
      <vt:lpstr>Calibri</vt:lpstr>
      <vt:lpstr>Poppins Light</vt:lpstr>
      <vt:lpstr>Poppins Medium</vt:lpstr>
      <vt:lpstr>Verdana</vt:lpstr>
      <vt:lpstr>Wingdings</vt:lpstr>
      <vt:lpstr>1_Office Theme</vt:lpstr>
      <vt:lpstr>AndroGel 1% and AndroGel 16.2mg/g                                                              Product Information</vt:lpstr>
      <vt:lpstr>AndroGel® 1% 50mg Sachets</vt:lpstr>
      <vt:lpstr>TESTOGEL 50 mg, transdermal gel in sachet</vt:lpstr>
      <vt:lpstr>TESTOGEL 50 mg, transdermal gel in sachet</vt:lpstr>
      <vt:lpstr>TESTOGEL 50 mg, transdermal gel in sachet</vt:lpstr>
      <vt:lpstr>TESTOGEL 50 mg, transdermal gel in sachet</vt:lpstr>
      <vt:lpstr>TESTOGEL 50 mg, transdermal gel in sachet</vt:lpstr>
      <vt:lpstr>TESTOGEL 50 mg, transdermal gel in sachet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AndroGel® 1.62% (16.2mg/g) Pump</vt:lpstr>
      <vt:lpstr>AndroGel® 16.2mg/g (1.62%) Pump</vt:lpstr>
      <vt:lpstr>Testogel 16.2mg/g gel</vt:lpstr>
      <vt:lpstr>Testogel 16.2mg/g gel</vt:lpstr>
      <vt:lpstr>Testogel 16.2mg/g gel</vt:lpstr>
      <vt:lpstr>Testogel 16.2mg/g gel</vt:lpstr>
      <vt:lpstr>Testogel 16.2mg/g gel</vt:lpstr>
      <vt:lpstr>Testogel 16.2mg/g gel</vt:lpstr>
      <vt:lpstr>Testogel 16.2mg/g gel</vt:lpstr>
      <vt:lpstr>Testogel 16.2mg/g gel</vt:lpstr>
      <vt:lpstr>Testogel 16.2mg/g gel</vt:lpstr>
      <vt:lpstr>PowerPoint Presentation</vt:lpstr>
      <vt:lpstr>PowerPoint Presentation</vt:lpstr>
      <vt:lpstr>PowerPoint Presentation</vt:lpstr>
      <vt:lpstr>PowerPoint Presentation</vt:lpstr>
      <vt:lpstr>PowerPoint Presentation</vt:lpstr>
      <vt:lpstr>Testogel 16.2mg/g gel</vt:lpstr>
      <vt:lpstr>Testogel 16.2mg/g gel</vt:lpstr>
      <vt:lpstr>Testogel 16.2mg/g gel</vt:lpstr>
      <vt:lpstr>Testogel 16.2mg/g gel</vt:lpstr>
      <vt:lpstr>Testogel 16.2mg/g gel</vt:lpstr>
      <vt:lpstr>Testogel 16.2mg/g gel</vt:lpstr>
      <vt:lpstr>Testogel 16.2mg/g gel</vt:lpstr>
      <vt:lpstr>Testogel 16.2mg/g gel</vt:lpstr>
      <vt:lpstr>Testogel 16.2mg/g gel</vt:lpstr>
      <vt:lpstr>AndroGel formula and characteristics</vt:lpstr>
      <vt:lpstr>PowerPoint Presentation</vt:lpstr>
      <vt:lpstr>Why a concentration of 1.62% / 16.2mg/g ?</vt:lpstr>
      <vt:lpstr>Benefits of AndroGel 16.2mg/g </vt:lpstr>
      <vt:lpstr>AndroGel®, The Product Questions</vt:lpstr>
      <vt:lpstr>AndroGel®, The Product Questions</vt:lpstr>
      <vt:lpstr>AndroGel®, The Product Questions</vt:lpstr>
      <vt:lpstr>AndroGel®, The Product Questions</vt:lpstr>
      <vt:lpstr>AndroGel®, The Product Questions</vt:lpstr>
      <vt:lpstr>AndroGel®, The Product Questions</vt:lpstr>
      <vt:lpstr>AndroGel®, The Product Questions</vt:lpstr>
      <vt:lpstr>AndroGel®, The Product Questions</vt:lpstr>
      <vt:lpstr>AndroGel®, The Product Questions</vt:lpstr>
      <vt:lpstr>AndroGel®, The Product Questions</vt:lpstr>
      <vt:lpstr>AndroGel®, The Product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Testosterone Therapy &amp;  Monitoring Requirements</dc:title>
  <dc:creator>richard jones</dc:creator>
  <cp:lastModifiedBy>richard jones</cp:lastModifiedBy>
  <cp:revision>75</cp:revision>
  <dcterms:created xsi:type="dcterms:W3CDTF">2021-03-19T08:54:29Z</dcterms:created>
  <dcterms:modified xsi:type="dcterms:W3CDTF">2021-04-04T11:32:43Z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ies>
</file>