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90" r:id="rId16"/>
    <p:sldId id="276" r:id="rId17"/>
    <p:sldId id="277" r:id="rId18"/>
    <p:sldId id="851" r:id="rId19"/>
    <p:sldId id="279" r:id="rId20"/>
    <p:sldId id="969" r:id="rId21"/>
    <p:sldId id="281" r:id="rId22"/>
    <p:sldId id="282" r:id="rId23"/>
    <p:sldId id="269" r:id="rId24"/>
    <p:sldId id="270" r:id="rId25"/>
    <p:sldId id="272" r:id="rId26"/>
    <p:sldId id="273" r:id="rId27"/>
    <p:sldId id="283" r:id="rId28"/>
    <p:sldId id="284" r:id="rId29"/>
    <p:sldId id="285" r:id="rId30"/>
    <p:sldId id="286" r:id="rId31"/>
    <p:sldId id="287" r:id="rId32"/>
    <p:sldId id="970" r:id="rId33"/>
    <p:sldId id="274"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Poppins Light" panose="020B0604020202020204" charset="0"/>
      <p:regular r:id="rId40"/>
      <p:italic r:id="rId41"/>
    </p:embeddedFont>
    <p:embeddedFont>
      <p:font typeface="Poppins Medium" panose="020B0604020202020204" charset="0"/>
      <p:regular r:id="rId42"/>
      <p: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99" autoAdjust="0"/>
  </p:normalViewPr>
  <p:slideViewPr>
    <p:cSldViewPr snapToGrid="0" showGuides="1">
      <p:cViewPr varScale="1">
        <p:scale>
          <a:sx n="92" d="100"/>
          <a:sy n="92" d="100"/>
        </p:scale>
        <p:origin x="32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tx2"/>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dPt>
            <c:idx val="1"/>
            <c:bubble3D val="0"/>
            <c:spPr>
              <a:solidFill>
                <a:schemeClr val="bg1">
                  <a:lumMod val="75000"/>
                </a:schemeClr>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1-594F-412A-8422-B302FD5E873A}"/>
              </c:ext>
            </c:extLst>
          </c:dPt>
          <c:dPt>
            <c:idx val="2"/>
            <c:bubble3D val="0"/>
            <c:spPr>
              <a:solidFill>
                <a:schemeClr val="tx1"/>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3-594F-412A-8422-B302FD5E873A}"/>
              </c:ext>
            </c:extLst>
          </c:dPt>
          <c:dLbls>
            <c:dLbl>
              <c:idx val="0"/>
              <c:tx>
                <c:rich>
                  <a:bodyPr/>
                  <a:lstStyle/>
                  <a:p>
                    <a:r>
                      <a:rPr lang="en-US">
                        <a:solidFill>
                          <a:schemeClr val="bg1"/>
                        </a:solidFill>
                      </a:rPr>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4F-412A-8422-B302FD5E873A}"/>
                </c:ext>
              </c:extLst>
            </c:dLbl>
            <c:dLbl>
              <c:idx val="1"/>
              <c:tx>
                <c:rich>
                  <a:bodyPr/>
                  <a:lstStyle/>
                  <a:p>
                    <a:r>
                      <a:rPr lang="en-US"/>
                      <a:t>60%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4F-412A-8422-B302FD5E873A}"/>
                </c:ext>
              </c:extLst>
            </c:dLbl>
            <c:dLbl>
              <c:idx val="2"/>
              <c:tx>
                <c:rich>
                  <a:bodyPr/>
                  <a:lstStyle/>
                  <a:p>
                    <a:r>
                      <a:rPr lang="en-US"/>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94F-412A-8422-B302FD5E873A}"/>
                </c:ext>
              </c:extLst>
            </c:dLbl>
            <c:spPr>
              <a:noFill/>
              <a:ln>
                <a:noFill/>
              </a:ln>
              <a:effectLst/>
            </c:spPr>
            <c:txPr>
              <a:bodyPr/>
              <a:lstStyle/>
              <a:p>
                <a:pPr>
                  <a:defRPr sz="24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Albumin-bound T</c:v>
                </c:pt>
                <c:pt idx="1">
                  <c:v>SHBG-bound T</c:v>
                </c:pt>
                <c:pt idx="2">
                  <c:v>Free T</c:v>
                </c:pt>
              </c:strCache>
            </c:strRef>
          </c:cat>
          <c:val>
            <c:numRef>
              <c:f>Sheet1!$B$2:$B$4</c:f>
              <c:numCache>
                <c:formatCode>General</c:formatCode>
                <c:ptCount val="3"/>
                <c:pt idx="0">
                  <c:v>38</c:v>
                </c:pt>
                <c:pt idx="1">
                  <c:v>60</c:v>
                </c:pt>
                <c:pt idx="2">
                  <c:v>2</c:v>
                </c:pt>
              </c:numCache>
            </c:numRef>
          </c:val>
          <c:extLst>
            <c:ext xmlns:c16="http://schemas.microsoft.com/office/drawing/2014/chart" uri="{C3380CC4-5D6E-409C-BE32-E72D297353CC}">
              <c16:uniqueId val="{00000005-594F-412A-8422-B302FD5E873A}"/>
            </c:ext>
          </c:extLst>
        </c:ser>
        <c:dLbls>
          <c:dLblPos val="ctr"/>
          <c:showLegendKey val="0"/>
          <c:showVal val="1"/>
          <c:showCatName val="0"/>
          <c:showSerName val="0"/>
          <c:showPercent val="0"/>
          <c:showBubbleSize val="0"/>
          <c:showLeaderLines val="1"/>
        </c:dLbls>
        <c:firstSliceAng val="25"/>
      </c:pieChart>
    </c:plotArea>
    <c:legend>
      <c:legendPos val="r"/>
      <c:layout>
        <c:manualLayout>
          <c:xMode val="edge"/>
          <c:yMode val="edge"/>
          <c:x val="0.61777185790973821"/>
          <c:y val="5.9430305514856598E-2"/>
          <c:w val="0.31410344214028407"/>
          <c:h val="0.2591248641921293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14/03/2021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37562C-AC44-4C16-9317-8A6D05D25DFB}"/>
              </a:ext>
            </a:extLst>
          </p:cNvPr>
          <p:cNvSpPr>
            <a:spLocks noGrp="1" noChangeArrowheads="1"/>
          </p:cNvSpPr>
          <p:nvPr>
            <p:ph type="sldNum" sz="quarter" idx="5"/>
          </p:nvPr>
        </p:nvSpPr>
        <p:spPr>
          <a:ln/>
        </p:spPr>
        <p:txBody>
          <a:bodyPr/>
          <a:lstStyle/>
          <a:p>
            <a:fld id="{C692CC70-404E-410A-BFE1-0698EE1DAF48}" type="slidenum">
              <a:rPr lang="en-GB" altLang="en-US"/>
              <a:pPr/>
              <a:t>2</a:t>
            </a:fld>
            <a:endParaRPr lang="en-GB" altLang="en-US"/>
          </a:p>
        </p:txBody>
      </p:sp>
      <p:sp>
        <p:nvSpPr>
          <p:cNvPr id="10242" name="Rectangle 2">
            <a:extLst>
              <a:ext uri="{FF2B5EF4-FFF2-40B4-BE49-F238E27FC236}">
                <a16:creationId xmlns:a16="http://schemas.microsoft.com/office/drawing/2014/main" id="{01B9A008-7E05-4D3A-81D4-61A7833C0FCA}"/>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0C19C27-D71F-4534-8302-F08B80859567}"/>
              </a:ext>
            </a:extLst>
          </p:cNvPr>
          <p:cNvSpPr>
            <a:spLocks noGrp="1" noChangeArrowheads="1"/>
          </p:cNvSpPr>
          <p:nvPr>
            <p:ph type="body" idx="1"/>
          </p:nvPr>
        </p:nvSpPr>
        <p:spPr/>
        <p:txBody>
          <a:bodyPr/>
          <a:lstStyle/>
          <a:p>
            <a:r>
              <a:rPr lang="en-US" altLang="en-US"/>
              <a:t>General overview of male reproductive system</a:t>
            </a:r>
          </a:p>
          <a:p>
            <a:r>
              <a:rPr lang="en-US" altLang="en-US"/>
              <a:t>	Each organ or gland will be discussed in detail with respect to testosterone and spermatogenesis.</a:t>
            </a:r>
          </a:p>
          <a:p>
            <a:endParaRPr lang="en-US" altLang="en-US"/>
          </a:p>
          <a:p>
            <a:r>
              <a:rPr lang="en-US" altLang="en-US"/>
              <a:t>Additional information:</a:t>
            </a:r>
          </a:p>
          <a:p>
            <a:r>
              <a:rPr lang="en-US" altLang="en-US"/>
              <a:t>	Accessory gland = Cowper’s gland or bulbourethral gland</a:t>
            </a:r>
          </a:p>
          <a:p>
            <a:r>
              <a:rPr lang="en-US" altLang="en-US"/>
              <a:t>	Erectile tissue = corpus cavernosum (above) and corpus spongiosum (surrounding the urethra)</a:t>
            </a:r>
          </a:p>
          <a:p>
            <a:endParaRPr lang="en-US" altLang="en-US"/>
          </a:p>
          <a:p>
            <a:r>
              <a:rPr lang="en-US" altLang="en-US"/>
              <a:t>Ejaculatory duct connects the seminal vesicle to the urethra</a:t>
            </a:r>
          </a:p>
          <a:p>
            <a:endParaRPr lang="en-US" altLang="en-US"/>
          </a:p>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720A13-90AA-43E7-94BB-FC83AA37967E}"/>
              </a:ext>
            </a:extLst>
          </p:cNvPr>
          <p:cNvSpPr>
            <a:spLocks noGrp="1" noChangeArrowheads="1"/>
          </p:cNvSpPr>
          <p:nvPr>
            <p:ph type="sldNum" sz="quarter" idx="5"/>
          </p:nvPr>
        </p:nvSpPr>
        <p:spPr>
          <a:ln/>
        </p:spPr>
        <p:txBody>
          <a:bodyPr/>
          <a:lstStyle/>
          <a:p>
            <a:fld id="{C62D375F-A3CF-4B14-9A93-FFEBFD732D1C}" type="slidenum">
              <a:rPr lang="en-GB" altLang="en-US"/>
              <a:pPr/>
              <a:t>11</a:t>
            </a:fld>
            <a:endParaRPr lang="en-GB" altLang="en-US"/>
          </a:p>
        </p:txBody>
      </p:sp>
      <p:sp>
        <p:nvSpPr>
          <p:cNvPr id="27650" name="Rectangle 2">
            <a:extLst>
              <a:ext uri="{FF2B5EF4-FFF2-40B4-BE49-F238E27FC236}">
                <a16:creationId xmlns:a16="http://schemas.microsoft.com/office/drawing/2014/main" id="{823E90E2-FBE5-4DCC-8E34-6460B8E1CE44}"/>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7C804D3-5E9F-4F65-BEB6-2372B13DA965}"/>
              </a:ext>
            </a:extLst>
          </p:cNvPr>
          <p:cNvSpPr>
            <a:spLocks noGrp="1" noChangeArrowheads="1"/>
          </p:cNvSpPr>
          <p:nvPr>
            <p:ph type="body" idx="1"/>
          </p:nvPr>
        </p:nvSpPr>
        <p:spPr/>
        <p:txBody>
          <a:bodyPr/>
          <a:lstStyle/>
          <a:p>
            <a:r>
              <a:rPr lang="en-US" altLang="en-US"/>
              <a:t>The Hypothalamus allows mammals to maintain homeostasis and destruction of the hypothalamus is not compatible with life. The hypothalamus receives sensory inputs from the external environment (e.g. light, pain, temperature) and information regarding the internal environment (e.g. blood pressure, blood glucose levels). In additional, hormones exert negative feedback directly on the hypothalamus.</a:t>
            </a:r>
          </a:p>
          <a:p>
            <a:r>
              <a:rPr lang="en-US" altLang="en-US"/>
              <a:t>The hypothalamus consists of neuronal tissue.</a:t>
            </a:r>
          </a:p>
          <a:p>
            <a:endParaRPr lang="en-US" altLang="en-US"/>
          </a:p>
          <a:p>
            <a:r>
              <a:rPr lang="en-US" altLang="en-US"/>
              <a:t>Control Center/Coordinator of endocrine system and limbic system (emotional behavior &amp; motivational drives)</a:t>
            </a:r>
          </a:p>
          <a:p>
            <a:r>
              <a:rPr lang="en-US" altLang="en-US"/>
              <a:t>- Cardiovascular regulation (control HR and BP)</a:t>
            </a:r>
          </a:p>
          <a:p>
            <a:r>
              <a:rPr lang="en-US" altLang="en-US"/>
              <a:t>- Thermostat – Temperature control</a:t>
            </a:r>
          </a:p>
          <a:p>
            <a:r>
              <a:rPr lang="en-US" altLang="en-US"/>
              <a:t>- Water and electrolyte regulation</a:t>
            </a:r>
          </a:p>
          <a:p>
            <a:r>
              <a:rPr lang="en-US" altLang="en-US"/>
              <a:t>- Hunger and GI regulation</a:t>
            </a:r>
          </a:p>
          <a:p>
            <a:r>
              <a:rPr lang="en-US" altLang="en-US"/>
              <a:t>- Sleep and wake</a:t>
            </a:r>
          </a:p>
          <a:p>
            <a:r>
              <a:rPr lang="en-US" altLang="en-US"/>
              <a:t>- Sexual response</a:t>
            </a:r>
          </a:p>
          <a:p>
            <a:r>
              <a:rPr lang="en-US" altLang="en-US"/>
              <a:t>- Emotions </a:t>
            </a:r>
          </a:p>
          <a:p>
            <a:r>
              <a:rPr lang="en-US" altLang="en-US"/>
              <a:t>- Endocrinology</a:t>
            </a:r>
          </a:p>
          <a:p>
            <a:endParaRPr lang="de-DE" altLang="en-US"/>
          </a:p>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AAE694-5508-457A-AFFC-45B263279E06}"/>
              </a:ext>
            </a:extLst>
          </p:cNvPr>
          <p:cNvSpPr>
            <a:spLocks noGrp="1" noChangeArrowheads="1"/>
          </p:cNvSpPr>
          <p:nvPr>
            <p:ph type="sldNum" sz="quarter" idx="5"/>
          </p:nvPr>
        </p:nvSpPr>
        <p:spPr>
          <a:ln/>
        </p:spPr>
        <p:txBody>
          <a:bodyPr/>
          <a:lstStyle/>
          <a:p>
            <a:fld id="{230792F2-2599-45B6-A93F-68A3CADA9740}" type="slidenum">
              <a:rPr lang="en-GB" altLang="en-US"/>
              <a:pPr/>
              <a:t>12</a:t>
            </a:fld>
            <a:endParaRPr lang="en-GB" altLang="en-US"/>
          </a:p>
        </p:txBody>
      </p:sp>
      <p:sp>
        <p:nvSpPr>
          <p:cNvPr id="29698" name="Rectangle 2">
            <a:extLst>
              <a:ext uri="{FF2B5EF4-FFF2-40B4-BE49-F238E27FC236}">
                <a16:creationId xmlns:a16="http://schemas.microsoft.com/office/drawing/2014/main" id="{BD7FFC21-3A50-45FE-BF79-784E21D849C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8D921DD-8253-47D4-8F1D-5222603E0710}"/>
              </a:ext>
            </a:extLst>
          </p:cNvPr>
          <p:cNvSpPr>
            <a:spLocks noGrp="1" noChangeArrowheads="1"/>
          </p:cNvSpPr>
          <p:nvPr>
            <p:ph type="body" idx="1"/>
          </p:nvPr>
        </p:nvSpPr>
        <p:spPr/>
        <p:txBody>
          <a:bodyPr/>
          <a:lstStyle/>
          <a:p>
            <a:r>
              <a:rPr lang="en-US" altLang="en-US"/>
              <a:t>The pituitary controls functions of all endocrine glands.</a:t>
            </a:r>
          </a:p>
          <a:p>
            <a:r>
              <a:rPr lang="en-US" altLang="en-US"/>
              <a:t>The pituitary gland, or hypophysis, is an endocrine gland about the size of a pea that sits in a small, bony cavity (sella turcica) at the base of the brain.</a:t>
            </a:r>
          </a:p>
          <a:p>
            <a:r>
              <a:rPr lang="en-US" altLang="en-US"/>
              <a:t>The pituitary gland secretes hormones regulating homeostasis, including tropic hormones that stimulate other endocrine glands. </a:t>
            </a:r>
          </a:p>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B29664-C2EB-4120-807F-50A0749F6F29}"/>
              </a:ext>
            </a:extLst>
          </p:cNvPr>
          <p:cNvSpPr>
            <a:spLocks noGrp="1" noChangeArrowheads="1"/>
          </p:cNvSpPr>
          <p:nvPr>
            <p:ph type="sldNum" sz="quarter" idx="5"/>
          </p:nvPr>
        </p:nvSpPr>
        <p:spPr>
          <a:ln/>
        </p:spPr>
        <p:txBody>
          <a:bodyPr/>
          <a:lstStyle/>
          <a:p>
            <a:fld id="{D5547690-421D-4E87-BBDF-8FDEE9306B21}" type="slidenum">
              <a:rPr lang="en-GB" altLang="en-US"/>
              <a:pPr/>
              <a:t>13</a:t>
            </a:fld>
            <a:endParaRPr lang="en-GB" altLang="en-US"/>
          </a:p>
        </p:txBody>
      </p:sp>
      <p:sp>
        <p:nvSpPr>
          <p:cNvPr id="31746" name="Rectangle 2">
            <a:extLst>
              <a:ext uri="{FF2B5EF4-FFF2-40B4-BE49-F238E27FC236}">
                <a16:creationId xmlns:a16="http://schemas.microsoft.com/office/drawing/2014/main" id="{40396AD8-ED50-494E-BAC5-D6D3DB12750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9228E22-EC8A-4442-B30F-B66331545895}"/>
              </a:ext>
            </a:extLst>
          </p:cNvPr>
          <p:cNvSpPr>
            <a:spLocks noGrp="1" noChangeArrowheads="1"/>
          </p:cNvSpPr>
          <p:nvPr>
            <p:ph type="body" idx="1"/>
          </p:nvPr>
        </p:nvSpPr>
        <p:spPr/>
        <p:txBody>
          <a:bodyPr/>
          <a:lstStyle/>
          <a:p>
            <a:r>
              <a:rPr lang="en-US" altLang="en-US" sz="1000"/>
              <a:t>The pituitary is made up of the:</a:t>
            </a:r>
          </a:p>
          <a:p>
            <a:r>
              <a:rPr lang="en-US" altLang="en-US" sz="1000" u="sng"/>
              <a:t>Anterior lobe</a:t>
            </a:r>
            <a:r>
              <a:rPr lang="en-US" altLang="en-US" sz="1000"/>
              <a:t> which secretes the following hormones:</a:t>
            </a:r>
          </a:p>
          <a:p>
            <a:r>
              <a:rPr lang="en-US" altLang="en-US" sz="1000"/>
              <a:t>     Prolactin – stimulates mammary gland for milk production</a:t>
            </a:r>
          </a:p>
          <a:p>
            <a:r>
              <a:rPr lang="en-US" altLang="en-US" sz="1000"/>
              <a:t>     LH (Luteinizing Hormone) – stimulates the Leydig cells</a:t>
            </a:r>
          </a:p>
          <a:p>
            <a:r>
              <a:rPr lang="en-US" altLang="en-US" sz="1000"/>
              <a:t>     FSH (Follicular–Stimulating Hormone) – stimulates the Sertoli cells</a:t>
            </a:r>
          </a:p>
          <a:p>
            <a:r>
              <a:rPr lang="en-US" altLang="en-US" sz="1000"/>
              <a:t>     ACTH (AdenoCorticoTropin hormone) – stimulates adrenal cortex to</a:t>
            </a:r>
            <a:br>
              <a:rPr lang="en-US" altLang="en-US" sz="1000"/>
            </a:br>
            <a:r>
              <a:rPr lang="en-US" altLang="en-US" sz="1000"/>
              <a:t>                   produce glucocorticoids (i.e., cortisol)  - stress management</a:t>
            </a:r>
          </a:p>
          <a:p>
            <a:r>
              <a:rPr lang="en-US" altLang="en-US" sz="1000"/>
              <a:t>     TSH – simulates thyroid gland to produce thyroid hormones for cellular</a:t>
            </a:r>
            <a:br>
              <a:rPr lang="en-US" altLang="en-US" sz="1000"/>
            </a:br>
            <a:r>
              <a:rPr lang="en-US" altLang="en-US" sz="1000"/>
              <a:t>                 differentiation, cell growth and metabolism</a:t>
            </a:r>
          </a:p>
          <a:p>
            <a:r>
              <a:rPr lang="en-US" altLang="en-US" sz="1000"/>
              <a:t>               – stimulates calcitonin secretion which is involved in calcium and</a:t>
            </a:r>
            <a:br>
              <a:rPr lang="en-US" altLang="en-US" sz="1000"/>
            </a:br>
            <a:r>
              <a:rPr lang="en-US" altLang="en-US" sz="1000"/>
              <a:t>                  potassium homeostasis – bone physiology</a:t>
            </a:r>
          </a:p>
          <a:p>
            <a:r>
              <a:rPr lang="en-US" altLang="en-US" sz="1000"/>
              <a:t>     GH (Growth Hormone) – is involved with growth and metabolism </a:t>
            </a:r>
          </a:p>
          <a:p>
            <a:r>
              <a:rPr lang="en-US" altLang="en-US" sz="1000"/>
              <a:t>               - Stimulates fat cells to break down triglycerides</a:t>
            </a:r>
          </a:p>
          <a:p>
            <a:r>
              <a:rPr lang="en-US" altLang="en-US" sz="1000"/>
              <a:t>               - Stimulates liver to produce IGF-1 with growth promoting effects </a:t>
            </a:r>
            <a:br>
              <a:rPr lang="en-US" altLang="en-US" sz="1000"/>
            </a:br>
            <a:r>
              <a:rPr lang="en-US" altLang="en-US" sz="1000"/>
              <a:t>                 on multiple tissues</a:t>
            </a:r>
          </a:p>
          <a:p>
            <a:r>
              <a:rPr lang="en-US" altLang="en-US" sz="1000"/>
              <a:t>               - Important for controlling background metabolic function of </a:t>
            </a:r>
            <a:br>
              <a:rPr lang="en-US" altLang="en-US" sz="1000"/>
            </a:br>
            <a:r>
              <a:rPr lang="en-US" altLang="en-US" sz="1000"/>
              <a:t>                  testes, specifically promotes early division of spermatogonia</a:t>
            </a:r>
          </a:p>
          <a:p>
            <a:r>
              <a:rPr lang="en-US" altLang="en-US" sz="1000" u="sng"/>
              <a:t>Intermediate Lobe</a:t>
            </a:r>
            <a:r>
              <a:rPr lang="en-US" altLang="en-US" sz="1000"/>
              <a:t> which secretes: melanocyte-stimulating hormone </a:t>
            </a:r>
          </a:p>
          <a:p>
            <a:r>
              <a:rPr lang="en-US" altLang="en-US" sz="1000" u="sng"/>
              <a:t>Posterior Lobe</a:t>
            </a:r>
            <a:r>
              <a:rPr lang="en-US" altLang="en-US" sz="1000"/>
              <a:t> which secretes the following hormones:</a:t>
            </a:r>
          </a:p>
          <a:p>
            <a:pPr lvl="1"/>
            <a:r>
              <a:rPr lang="en-US" altLang="en-US" sz="1000"/>
              <a:t>Vasopressin (antidiuretic hormone)</a:t>
            </a:r>
          </a:p>
          <a:p>
            <a:pPr lvl="1"/>
            <a:r>
              <a:rPr lang="en-US" altLang="en-US" sz="1000"/>
              <a:t>Oxytocin – milk let down &amp; uterine smooth muscle contraction</a:t>
            </a:r>
          </a:p>
          <a:p>
            <a:endParaRPr lang="en-US" altLang="en-US" sz="1000"/>
          </a:p>
          <a:p>
            <a:pPr>
              <a:buFontTx/>
              <a:buChar char="-"/>
            </a:pPr>
            <a:endParaRPr lang="en-US" altLang="en-US" sz="1000"/>
          </a:p>
          <a:p>
            <a:endParaRPr lang="en-GB"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Testosterone is a sex hormone that is important to health.</a:t>
            </a:r>
          </a:p>
          <a:p>
            <a:r>
              <a:rPr lang="en-US" sz="1100" dirty="0"/>
              <a:t>In men, testosterone is believed to regulate:</a:t>
            </a:r>
            <a:r>
              <a:rPr lang="en-US" sz="1100" baseline="30000" dirty="0"/>
              <a:t>1</a:t>
            </a:r>
            <a:endParaRPr lang="en-US" sz="1100" dirty="0"/>
          </a:p>
          <a:p>
            <a:pPr lvl="1"/>
            <a:r>
              <a:rPr lang="en-US" sz="1100" dirty="0"/>
              <a:t>Sexual function and sexual desire</a:t>
            </a:r>
          </a:p>
          <a:p>
            <a:pPr lvl="1"/>
            <a:r>
              <a:rPr lang="en-US" sz="1100" dirty="0"/>
              <a:t>Bone mass</a:t>
            </a:r>
          </a:p>
          <a:p>
            <a:pPr lvl="1"/>
            <a:r>
              <a:rPr lang="en-US" sz="1100" dirty="0"/>
              <a:t>Fat distribution</a:t>
            </a:r>
          </a:p>
          <a:p>
            <a:pPr lvl="1"/>
            <a:r>
              <a:rPr lang="en-US" sz="1100" dirty="0"/>
              <a:t>Muscle mass and strength</a:t>
            </a:r>
          </a:p>
          <a:p>
            <a:pPr lvl="1"/>
            <a:r>
              <a:rPr lang="en-US" sz="1100" dirty="0"/>
              <a:t>Production of red blood cells</a:t>
            </a:r>
          </a:p>
          <a:p>
            <a:pPr lvl="1"/>
            <a:r>
              <a:rPr lang="en-US" sz="1100" dirty="0"/>
              <a:t>Production of sperm</a:t>
            </a:r>
          </a:p>
          <a:p>
            <a:pPr lvl="1"/>
            <a:r>
              <a:rPr lang="en-US" sz="1100" dirty="0"/>
              <a:t>Mood </a:t>
            </a:r>
          </a:p>
          <a:p>
            <a:pPr lvl="1"/>
            <a:r>
              <a:rPr lang="en-US" sz="1100" dirty="0"/>
              <a:t>Cognitive ability</a:t>
            </a:r>
          </a:p>
          <a:p>
            <a:endParaRPr lang="en-US" sz="1100" dirty="0"/>
          </a:p>
        </p:txBody>
      </p:sp>
      <p:sp>
        <p:nvSpPr>
          <p:cNvPr id="4" name="Slide Number Placeholder 3"/>
          <p:cNvSpPr>
            <a:spLocks noGrp="1"/>
          </p:cNvSpPr>
          <p:nvPr>
            <p:ph type="sldNum" sz="quarter" idx="10"/>
          </p:nvPr>
        </p:nvSpPr>
        <p:spPr/>
        <p:txBody>
          <a:bodyPr/>
          <a:lstStyle/>
          <a:p>
            <a:fld id="{86B71FDB-B2CE-9848-9772-14731443C366}" type="slidenum">
              <a:rPr lang="en-US" smtClean="0"/>
              <a:t>14</a:t>
            </a:fld>
            <a:endParaRPr lang="en-US" dirty="0"/>
          </a:p>
        </p:txBody>
      </p:sp>
    </p:spTree>
    <p:extLst>
      <p:ext uri="{BB962C8B-B14F-4D97-AF65-F5344CB8AC3E}">
        <p14:creationId xmlns:p14="http://schemas.microsoft.com/office/powerpoint/2010/main" val="414182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95376">
              <a:defRPr/>
            </a:pPr>
            <a:r>
              <a:rPr lang="en-GB" sz="1100" dirty="0"/>
              <a:t>In the brain, the hypothalamus releases gonadotropin-releasing hormone (GnRH) in a pulsatile manner every 60-90 minutes (for a few minutes at a time), stimulating the release of luteinising hormone (LH) from the pituitary gland into the bloodstream</a:t>
            </a:r>
            <a:r>
              <a:rPr lang="en-GB" sz="1100" baseline="30000" dirty="0"/>
              <a:t>1</a:t>
            </a:r>
          </a:p>
          <a:p>
            <a:r>
              <a:rPr lang="en-US" sz="1100" dirty="0"/>
              <a:t>LH binds the LH receptor on the Leydig cells of the testes</a:t>
            </a:r>
            <a:r>
              <a:rPr lang="en-US" sz="1100" baseline="30000" dirty="0"/>
              <a:t>1</a:t>
            </a:r>
            <a:endParaRPr lang="en-US" sz="1100" dirty="0"/>
          </a:p>
          <a:p>
            <a:r>
              <a:rPr lang="en-US" sz="1100" dirty="0"/>
              <a:t>Leydig cells are composed of cholesterol</a:t>
            </a:r>
            <a:r>
              <a:rPr lang="en-US" sz="1100" baseline="30000" dirty="0"/>
              <a:t>1</a:t>
            </a:r>
          </a:p>
          <a:p>
            <a:pPr defTabSz="495376">
              <a:defRPr/>
            </a:pPr>
            <a:r>
              <a:rPr lang="en-US" sz="1100" dirty="0"/>
              <a:t>Via a cascade of events, cholesterol is converted into testosterone</a:t>
            </a:r>
            <a:r>
              <a:rPr lang="en-US" sz="1100" baseline="30000" dirty="0"/>
              <a:t>1</a:t>
            </a:r>
          </a:p>
          <a:p>
            <a:r>
              <a:rPr lang="en-US" sz="1100" dirty="0"/>
              <a:t>Testosterone is then secreted by the testes into the bloodstream to be carried to target tissues to exert its biological effect:</a:t>
            </a:r>
            <a:r>
              <a:rPr lang="en-US" sz="1100" baseline="30000" dirty="0"/>
              <a:t>1</a:t>
            </a:r>
            <a:endParaRPr lang="en-US" sz="1100" dirty="0"/>
          </a:p>
          <a:p>
            <a:pPr marL="433454" lvl="1"/>
            <a:r>
              <a:rPr lang="en-US" sz="1100" dirty="0"/>
              <a:t>	- In liver, muscle and adipose tissue, testosterone binds directly to its androgen receptor (AR) </a:t>
            </a:r>
          </a:p>
          <a:p>
            <a:pPr marL="433454" lvl="1"/>
            <a:r>
              <a:rPr lang="en-US" sz="1100" dirty="0"/>
              <a:t>	- In skin, hair, prostate gland and gonadal tissue, testosterone is first converted to dihydrotestosterone (DHT)</a:t>
            </a:r>
          </a:p>
          <a:p>
            <a:pPr marL="433454" lvl="1"/>
            <a:r>
              <a:rPr lang="en-US" sz="1100" dirty="0"/>
              <a:t>	- In bone and brain, testosterone is first converted to </a:t>
            </a:r>
            <a:r>
              <a:rPr lang="en-US" sz="1100" dirty="0" err="1"/>
              <a:t>oestradiol</a:t>
            </a:r>
            <a:endParaRPr lang="en-US" sz="1100" dirty="0"/>
          </a:p>
          <a:p>
            <a:pPr defTabSz="495376">
              <a:defRPr/>
            </a:pPr>
            <a:endParaRPr lang="en-US" sz="1100" dirty="0"/>
          </a:p>
          <a:p>
            <a:pPr defTabSz="495376">
              <a:defRPr/>
            </a:pPr>
            <a:r>
              <a:rPr lang="en-GB" sz="1100" dirty="0"/>
              <a:t>Testosterone has multiple effects on the body. In the brain, it stimulates libido and aggression and aids cognition, memory, and feelings. In the kidneys, it promotes erythropoiesis. In the skin, it supports collagen production and stimulates hair growth and sebum production. Testosterone also affects muscle mass and strength, bone growth, density and erythropoiesis (red blood cell production – think haematocrit/haemoglobin), growth of the sex organs, spermatogenesis, and erectile function.</a:t>
            </a:r>
            <a:r>
              <a:rPr lang="en-GB" sz="1100" baseline="30000" dirty="0"/>
              <a:t>1</a:t>
            </a:r>
            <a:endParaRPr lang="en-US" sz="1100" dirty="0"/>
          </a:p>
          <a:p>
            <a:endParaRPr lang="en-US" sz="1100" dirty="0"/>
          </a:p>
          <a:p>
            <a:pPr marL="0" lvl="1" defTabSz="495376">
              <a:defRPr/>
            </a:pPr>
            <a:r>
              <a:rPr lang="en-GB" sz="1100" dirty="0"/>
              <a:t>T is a steroid hormone that is produced primarily in the testes (&gt; 95% from Testes) with the remainder being produced from the adrenal cortex</a:t>
            </a:r>
          </a:p>
          <a:p>
            <a:endParaRPr lang="en-US" altLang="en-US" sz="1100" dirty="0"/>
          </a:p>
          <a:p>
            <a:r>
              <a:rPr lang="en-US" altLang="en-US" sz="1100" dirty="0"/>
              <a:t>GnRH = Gonadotropin Releasing Hormone.</a:t>
            </a:r>
          </a:p>
          <a:p>
            <a:r>
              <a:rPr lang="en-US" altLang="en-US" sz="1100" dirty="0"/>
              <a:t>The plus signs indicate stimulatory effects.</a:t>
            </a:r>
          </a:p>
          <a:p>
            <a:r>
              <a:rPr lang="en-US" altLang="en-US" sz="1100" dirty="0"/>
              <a:t>The minus signs indicate inhibitory effects.</a:t>
            </a:r>
          </a:p>
          <a:p>
            <a:endParaRPr lang="en-US" altLang="en-US" sz="1100" dirty="0"/>
          </a:p>
          <a:p>
            <a:r>
              <a:rPr lang="en-US" altLang="en-US" sz="1100" dirty="0"/>
              <a:t>As the structure of human chorionic gonadotropin (</a:t>
            </a:r>
            <a:r>
              <a:rPr lang="en-US" altLang="en-US" sz="1100" dirty="0" err="1"/>
              <a:t>hCG</a:t>
            </a:r>
            <a:r>
              <a:rPr lang="en-US" altLang="en-US" sz="1100" dirty="0"/>
              <a:t>) and LH are similar, they both have similar effects as LH on Leydig cells and T production</a:t>
            </a:r>
          </a:p>
          <a:p>
            <a:pPr marL="0" lvl="1" defTabSz="495376">
              <a:defRPr/>
            </a:pPr>
            <a:endParaRPr lang="en-GB" sz="1100" dirty="0"/>
          </a:p>
          <a:p>
            <a:endParaRPr lang="en-US" sz="1100" dirty="0"/>
          </a:p>
        </p:txBody>
      </p:sp>
      <p:sp>
        <p:nvSpPr>
          <p:cNvPr id="4" name="Slide Number Placeholder 3"/>
          <p:cNvSpPr>
            <a:spLocks noGrp="1"/>
          </p:cNvSpPr>
          <p:nvPr>
            <p:ph type="sldNum" sz="quarter" idx="10"/>
          </p:nvPr>
        </p:nvSpPr>
        <p:spPr/>
        <p:txBody>
          <a:bodyPr/>
          <a:lstStyle/>
          <a:p>
            <a:fld id="{86B71FDB-B2CE-9848-9772-14731443C366}" type="slidenum">
              <a:rPr lang="en-US" smtClean="0"/>
              <a:t>15</a:t>
            </a:fld>
            <a:endParaRPr lang="en-US" dirty="0"/>
          </a:p>
        </p:txBody>
      </p:sp>
    </p:spTree>
    <p:extLst>
      <p:ext uri="{BB962C8B-B14F-4D97-AF65-F5344CB8AC3E}">
        <p14:creationId xmlns:p14="http://schemas.microsoft.com/office/powerpoint/2010/main" val="157240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9A3D21-9327-40F2-AC09-38499824E34C}"/>
              </a:ext>
            </a:extLst>
          </p:cNvPr>
          <p:cNvSpPr>
            <a:spLocks noGrp="1" noChangeArrowheads="1"/>
          </p:cNvSpPr>
          <p:nvPr>
            <p:ph type="sldNum" sz="quarter" idx="5"/>
          </p:nvPr>
        </p:nvSpPr>
        <p:spPr>
          <a:ln/>
        </p:spPr>
        <p:txBody>
          <a:bodyPr/>
          <a:lstStyle/>
          <a:p>
            <a:fld id="{6E829A1E-2BB4-4060-9A2E-EEACD888C802}" type="slidenum">
              <a:rPr lang="en-GB" altLang="en-US"/>
              <a:pPr/>
              <a:t>16</a:t>
            </a:fld>
            <a:endParaRPr lang="en-GB" altLang="en-US"/>
          </a:p>
        </p:txBody>
      </p:sp>
      <p:sp>
        <p:nvSpPr>
          <p:cNvPr id="17410" name="Rectangle 2">
            <a:extLst>
              <a:ext uri="{FF2B5EF4-FFF2-40B4-BE49-F238E27FC236}">
                <a16:creationId xmlns:a16="http://schemas.microsoft.com/office/drawing/2014/main" id="{7E3F4FAF-C578-4F5F-86BD-15CC38323AA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608F0304-9300-4B47-B9F8-1DDC16DB08DA}"/>
              </a:ext>
            </a:extLst>
          </p:cNvPr>
          <p:cNvSpPr>
            <a:spLocks noGrp="1" noChangeArrowheads="1"/>
          </p:cNvSpPr>
          <p:nvPr>
            <p:ph type="body" idx="1"/>
          </p:nvPr>
        </p:nvSpPr>
        <p:spPr/>
        <p:txBody>
          <a:bodyPr/>
          <a:lstStyle/>
          <a:p>
            <a:r>
              <a:rPr lang="en-US" altLang="en-US"/>
              <a:t>Sertoli cells produce androgen-binding protein which binds T &amp; E2 to support spermatogenesis</a:t>
            </a:r>
          </a:p>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DF29CD-F986-4498-85C9-19F4A8FF1CB3}"/>
              </a:ext>
            </a:extLst>
          </p:cNvPr>
          <p:cNvSpPr>
            <a:spLocks noGrp="1" noChangeArrowheads="1"/>
          </p:cNvSpPr>
          <p:nvPr>
            <p:ph type="sldNum" sz="quarter" idx="5"/>
          </p:nvPr>
        </p:nvSpPr>
        <p:spPr>
          <a:ln/>
        </p:spPr>
        <p:txBody>
          <a:bodyPr/>
          <a:lstStyle/>
          <a:p>
            <a:fld id="{71A82D38-BA40-43FE-8F2A-BB395214A4F4}" type="slidenum">
              <a:rPr lang="en-GB" altLang="en-US"/>
              <a:pPr/>
              <a:t>17</a:t>
            </a:fld>
            <a:endParaRPr lang="en-GB" altLang="en-US"/>
          </a:p>
        </p:txBody>
      </p:sp>
      <p:sp>
        <p:nvSpPr>
          <p:cNvPr id="14338" name="Rectangle 2">
            <a:extLst>
              <a:ext uri="{FF2B5EF4-FFF2-40B4-BE49-F238E27FC236}">
                <a16:creationId xmlns:a16="http://schemas.microsoft.com/office/drawing/2014/main" id="{79887369-FA88-4397-8DF2-4C3CB383ADD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DFFC9FA7-0EB8-4195-8279-34E3B8C41DBA}"/>
              </a:ext>
            </a:extLst>
          </p:cNvPr>
          <p:cNvSpPr>
            <a:spLocks noGrp="1" noChangeArrowheads="1"/>
          </p:cNvSpPr>
          <p:nvPr>
            <p:ph type="body" idx="1"/>
          </p:nvPr>
        </p:nvSpPr>
        <p:spPr/>
        <p:txBody>
          <a:bodyPr/>
          <a:lstStyle/>
          <a:p>
            <a:r>
              <a:rPr lang="en-US" altLang="en-US"/>
              <a:t>Androgen: substance (endogenous = steroid derivatives of androstane) that stimulates activity of the accessory male sex organs, promotes development of male sex characteristics or prevents changes in the latter that follow castration</a:t>
            </a:r>
          </a:p>
          <a:p>
            <a:r>
              <a:rPr lang="en-US" altLang="en-US"/>
              <a:t>95% of the testosterone is synthesized by testes the rest by adrenal gland.</a:t>
            </a:r>
          </a:p>
          <a:p>
            <a:r>
              <a:rPr lang="en-US" altLang="en-US"/>
              <a:t>The male fetal testes secrete T at ~9-10</a:t>
            </a:r>
            <a:r>
              <a:rPr lang="en-US" altLang="en-US" baseline="30000"/>
              <a:t>th</a:t>
            </a:r>
            <a:r>
              <a:rPr lang="en-US" altLang="en-US"/>
              <a:t> week of embryonic life. Testosterone is important for the development of male genitals, prostate gland, seminal vesicles &amp; male genital ducts. It is needed for decent of testes into scrotum during last 2-3 months gestation. It is important for the developmental changes at puberty and the maintenance of male secondary sex characteristics.</a:t>
            </a:r>
          </a:p>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Normal range in men: 300 – 1200 ng/dL </a:t>
            </a:r>
          </a:p>
          <a:p>
            <a:r>
              <a:rPr lang="en-US" altLang="en-US" dirty="0"/>
              <a:t>(factor = 0.03467; 10.4 – 41.6 nmol/L), </a:t>
            </a:r>
          </a:p>
          <a:p>
            <a:r>
              <a:rPr lang="en-US" altLang="en-US" dirty="0"/>
              <a:t>Normal also reported as 3 – 10 ng/mL</a:t>
            </a:r>
          </a:p>
          <a:p>
            <a:r>
              <a:rPr lang="en-US" altLang="en-US" dirty="0"/>
              <a:t>      Normal range in women 30 – 95 ng/dL (1.0 – 3.3 nmol/L)</a:t>
            </a:r>
          </a:p>
          <a:p>
            <a:r>
              <a:rPr lang="en-US" altLang="en-US" dirty="0"/>
              <a:t>Bilateral orchidectomy reduces T to &lt; 0.3 ng/mL</a:t>
            </a:r>
          </a:p>
          <a:p>
            <a:r>
              <a:rPr lang="en-US" altLang="en-US" dirty="0"/>
              <a:t>On average 6mg of testosterone is secreted into the plasma each day and only 25μg is stored in the normal testes.</a:t>
            </a:r>
          </a:p>
          <a:p>
            <a:endParaRPr lang="en-US" altLang="en-US" dirty="0"/>
          </a:p>
          <a:p>
            <a:r>
              <a:rPr lang="en-US" altLang="en-US" dirty="0"/>
              <a:t>Reference normal range may vary depending on the laboratory.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8819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BA3C2E-6E39-4A48-9495-729D57F5380B}"/>
              </a:ext>
            </a:extLst>
          </p:cNvPr>
          <p:cNvSpPr>
            <a:spLocks noGrp="1" noChangeArrowheads="1"/>
          </p:cNvSpPr>
          <p:nvPr>
            <p:ph type="sldNum" sz="quarter" idx="5"/>
          </p:nvPr>
        </p:nvSpPr>
        <p:spPr>
          <a:ln/>
        </p:spPr>
        <p:txBody>
          <a:bodyPr/>
          <a:lstStyle/>
          <a:p>
            <a:fld id="{86E869D2-1BA6-4AA0-B8F9-1CE215DC67A5}" type="slidenum">
              <a:rPr lang="en-GB" altLang="en-US"/>
              <a:pPr/>
              <a:t>19</a:t>
            </a:fld>
            <a:endParaRPr lang="en-GB" altLang="en-US"/>
          </a:p>
        </p:txBody>
      </p:sp>
      <p:sp>
        <p:nvSpPr>
          <p:cNvPr id="20482" name="Rectangle 2">
            <a:extLst>
              <a:ext uri="{FF2B5EF4-FFF2-40B4-BE49-F238E27FC236}">
                <a16:creationId xmlns:a16="http://schemas.microsoft.com/office/drawing/2014/main" id="{B1D857B7-2E5D-4FCF-92FF-2B78B5B6521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5E11C14-1DD9-41F9-AE9C-6BF9B5BC8213}"/>
              </a:ext>
            </a:extLst>
          </p:cNvPr>
          <p:cNvSpPr>
            <a:spLocks noGrp="1" noChangeArrowheads="1"/>
          </p:cNvSpPr>
          <p:nvPr>
            <p:ph type="body" idx="1"/>
          </p:nvPr>
        </p:nvSpPr>
        <p:spPr/>
        <p:txBody>
          <a:bodyPr/>
          <a:lstStyle/>
          <a:p>
            <a:pPr>
              <a:lnSpc>
                <a:spcPct val="85000"/>
              </a:lnSpc>
              <a:spcBef>
                <a:spcPct val="0"/>
              </a:spcBef>
              <a:buClr>
                <a:srgbClr val="FFFF00"/>
              </a:buClr>
              <a:buFont typeface="Wingdings" panose="05000000000000000000" pitchFamily="2" charset="2"/>
              <a:buNone/>
            </a:pPr>
            <a:r>
              <a:rPr lang="en-US" altLang="en-US" sz="1000"/>
              <a:t>Testosterone levels are determined usually at early morning because circulating levels are at their highest at that time, so the result shows the baseline level of testosterone concentration that can then be used to determine whether the patient is truly hypogonadal or not.</a:t>
            </a:r>
          </a:p>
          <a:p>
            <a:endParaRPr lang="en-US" altLang="en-US" sz="1000"/>
          </a:p>
          <a:p>
            <a:r>
              <a:rPr lang="en-US" altLang="en-US" sz="1000" u="sng"/>
              <a:t>Tenover JS, Matsumoto AM et al. </a:t>
            </a:r>
          </a:p>
          <a:p>
            <a:r>
              <a:rPr lang="en-US" altLang="en-US" sz="1000"/>
              <a:t>Age-related alterations in the circadian rhythms of pulsatile luteinizing hormone and testosterone secretion in healthy men.</a:t>
            </a:r>
          </a:p>
          <a:p>
            <a:r>
              <a:rPr lang="en-US" altLang="en-US" sz="1000"/>
              <a:t> J Gerontol. 1988 Nov;43(6):M163-9.</a:t>
            </a:r>
            <a:r>
              <a:rPr lang="en-US" altLang="en-US" sz="1000" u="sng"/>
              <a:t> </a:t>
            </a:r>
          </a:p>
          <a:p>
            <a:r>
              <a:rPr lang="en-US" altLang="en-US" sz="1000"/>
              <a:t>Twenty young (average age 30.4 yrs) and 14 elderly (average age 70.4 yrs) men underwent 10 min blood sampling for 25 hrs to evaluate the circadian periodicity of LH, LH pulse frequency, and T. Using cosinor regression analysis, young men were found to have a significant (p less than .05) circadian variation in LH pulse frequency, with slowing of LH pulses during the night (maximum slowing at 2230 hr). There was also a tendency for LH pulse amplitude to increase at night (p = .06) in young men. However, no significant circadian pattern in LH pulse frequency or amplitude was detected in the elderly men. Mean LH by radioimmunoassay (RIA) and bioassay did not vary over the 24-hr period in either age group. Both young and elderly men had significant circadian rhythms in serum T, although the rhythm in elderly men was considerably blunted and was shifted in time compared to the young. These data provide evidence for age-related changes in the circadian rhythms of LH pulse frequency and T secretion and suggest that the LHRH pulse generator loses its circadian rhythmicity with normal aging in men.</a:t>
            </a:r>
            <a:br>
              <a:rPr lang="en-US" altLang="en-US" sz="1000"/>
            </a:br>
            <a:endParaRPr lang="en-US" altLang="en-US" sz="1000"/>
          </a:p>
          <a:p>
            <a:endParaRPr lang="en-GB"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sz="1200" dirty="0"/>
              <a:t>At its target cells testosterone can have a direct androgen receptor-mediated effect, or alternatively it may be metabolized to 17β-</a:t>
            </a:r>
            <a:r>
              <a:rPr lang="en-GB" altLang="en-US" sz="1200" dirty="0" err="1"/>
              <a:t>estradiol</a:t>
            </a:r>
            <a:r>
              <a:rPr lang="en-GB" altLang="en-US" sz="1200" dirty="0"/>
              <a:t> through the action of aromatase or to 5α-dihydrotestosterone (DHT) through the action of 5α-reductase.</a:t>
            </a:r>
            <a:r>
              <a:rPr lang="en-GB" altLang="en-US" sz="1200" baseline="30000" dirty="0"/>
              <a:t>1</a:t>
            </a:r>
            <a:r>
              <a:rPr lang="en-GB" altLang="en-US" sz="1200" dirty="0"/>
              <a:t>  </a:t>
            </a:r>
          </a:p>
          <a:p>
            <a:pPr marL="171450" indent="-171450">
              <a:buFontTx/>
              <a:buChar char="•"/>
            </a:pPr>
            <a:r>
              <a:rPr lang="en-GB" altLang="en-US" sz="1200" dirty="0"/>
              <a:t>Aromatase is expressed in Sertoli cells as well as in extragonadal tissues including the brain and adipose tissue; the majority of </a:t>
            </a:r>
            <a:r>
              <a:rPr lang="en-GB" altLang="en-US" sz="1200" dirty="0" err="1"/>
              <a:t>estradiol</a:t>
            </a:r>
            <a:r>
              <a:rPr lang="en-GB" altLang="en-US" sz="1200" dirty="0"/>
              <a:t> in males is produced in adipose tissue through the aromatisation of testosterone.  </a:t>
            </a:r>
          </a:p>
          <a:p>
            <a:pPr marL="171450" indent="-171450">
              <a:buFontTx/>
              <a:buChar char="•"/>
            </a:pPr>
            <a:r>
              <a:rPr lang="en-GB" altLang="en-US" sz="1200" dirty="0"/>
              <a:t>Testosterone is converted to DHT in many target organs including the skin, liver, brain, prostate, testes, hair follicles, epididymis, and seminal vesicle.  </a:t>
            </a:r>
          </a:p>
          <a:p>
            <a:pPr marL="171450" indent="-171450">
              <a:buFontTx/>
              <a:buChar char="•"/>
            </a:pPr>
            <a:r>
              <a:rPr lang="en-GB" altLang="en-US" sz="1200" dirty="0"/>
              <a:t>DHT is highly biologically active – three- to six-fold compared to testosterone.</a:t>
            </a:r>
            <a:r>
              <a:rPr lang="en-GB" altLang="en-US" sz="1200" baseline="30000" dirty="0"/>
              <a:t>2</a:t>
            </a:r>
            <a:r>
              <a:rPr lang="en-GB" altLang="en-US" sz="1200" dirty="0"/>
              <a:t> </a:t>
            </a:r>
          </a:p>
          <a:p>
            <a:pPr marL="171450" indent="-171450">
              <a:buFontTx/>
              <a:buChar char="•"/>
            </a:pPr>
            <a:r>
              <a:rPr lang="en-GB" altLang="en-US" sz="1200" dirty="0"/>
              <a:t>In many tissues, the activity of testosterone depends on its conversion to DHT, which also binds to the cytosolic androgen receptor. Subsequently, the steroid-receptor complex is translocated to the nucleus where it initiates the transcription and cellular changes related to androgen action.</a:t>
            </a:r>
            <a:r>
              <a:rPr lang="en-GB" altLang="en-US" sz="1200" baseline="30000" dirty="0"/>
              <a:t>3 </a:t>
            </a:r>
          </a:p>
          <a:p>
            <a:pPr marL="171450" indent="-171450">
              <a:buFontTx/>
              <a:buChar char="•"/>
            </a:pPr>
            <a:endParaRPr lang="en-GB" altLang="en-US" sz="1200" baseline="30000" dirty="0"/>
          </a:p>
          <a:p>
            <a:pPr marL="171450" indent="-171450">
              <a:buFontTx/>
              <a:buChar char="•"/>
            </a:pPr>
            <a:r>
              <a:rPr lang="en-GB" altLang="en-US" sz="1200" dirty="0"/>
              <a:t>The major route of testosterone metabolism is in the liver. Testosterone is converted into androsterone &amp; dehydroepiandrosterone which are then conjugated into glucuronides and </a:t>
            </a:r>
            <a:r>
              <a:rPr lang="en-GB" altLang="en-US" sz="1200" dirty="0" err="1"/>
              <a:t>sulfates</a:t>
            </a:r>
            <a:r>
              <a:rPr lang="en-GB" altLang="en-US" sz="1200" dirty="0"/>
              <a:t> and excreted in liver bile (gut, 6%) or urine (90%).</a:t>
            </a:r>
            <a:endParaRPr lang="en-GB" altLang="en-US" sz="1200" baseline="30000" dirty="0"/>
          </a:p>
          <a:p>
            <a:pPr marL="171450" indent="-171450">
              <a:buFontTx/>
              <a:buChar char="•"/>
            </a:pPr>
            <a:endParaRPr lang="en-GB" altLang="en-US" sz="1600" baseline="30000" dirty="0"/>
          </a:p>
          <a:p>
            <a:pPr marL="171450" indent="-171450">
              <a:buFontTx/>
              <a:buChar char="•"/>
            </a:pPr>
            <a:endParaRPr lang="en-GB" altLang="en-US" sz="1600" baseline="30000" dirty="0"/>
          </a:p>
          <a:p>
            <a:pPr marL="171450" indent="-171450">
              <a:buFontTx/>
              <a:buChar char="•"/>
            </a:pPr>
            <a:endParaRPr lang="en-GB" altLang="en-US" sz="1600" baseline="30000" dirty="0"/>
          </a:p>
          <a:p>
            <a:pPr marL="171450" indent="-171450"/>
            <a:endParaRPr lang="en-GB" altLang="en-US" sz="1100" dirty="0"/>
          </a:p>
          <a:p>
            <a:pPr marL="171450" indent="-171450"/>
            <a:r>
              <a:rPr lang="en-GB" altLang="en-US" sz="1100" b="1" dirty="0"/>
              <a:t>References:  </a:t>
            </a:r>
            <a:r>
              <a:rPr lang="en-GB" altLang="en-US" sz="1100" dirty="0"/>
              <a:t>1. Molina PE. Male Reproductive System. In: Raff H, </a:t>
            </a:r>
            <a:r>
              <a:rPr lang="en-GB" altLang="en-US" sz="1100" dirty="0" err="1"/>
              <a:t>Levitzky</a:t>
            </a:r>
            <a:r>
              <a:rPr lang="en-GB" altLang="en-US" sz="1100" dirty="0"/>
              <a:t> M, eds. </a:t>
            </a:r>
            <a:r>
              <a:rPr lang="en-GB" altLang="en-US" sz="1100" i="1" dirty="0"/>
              <a:t>Medical Physiology: A Systems Approach</a:t>
            </a:r>
            <a:r>
              <a:rPr lang="en-GB" altLang="en-US" sz="1100" dirty="0"/>
              <a:t>: The McGraw-Hill Companies; 2011: 683-694. 2. </a:t>
            </a:r>
            <a:r>
              <a:rPr lang="en-GB" altLang="en-US" sz="1100" dirty="0" err="1"/>
              <a:t>Weinbauer</a:t>
            </a:r>
            <a:r>
              <a:rPr lang="en-GB" altLang="en-US" sz="1100" dirty="0"/>
              <a:t> G, </a:t>
            </a:r>
            <a:r>
              <a:rPr lang="en-GB" altLang="en-US" sz="1100" dirty="0" err="1"/>
              <a:t>Luetjens</a:t>
            </a:r>
            <a:r>
              <a:rPr lang="en-GB" altLang="en-US" sz="1100" dirty="0"/>
              <a:t> C, Simoni M, </a:t>
            </a:r>
            <a:r>
              <a:rPr lang="en-GB" altLang="en-US" sz="1100" dirty="0" err="1"/>
              <a:t>Nieschlag</a:t>
            </a:r>
            <a:r>
              <a:rPr lang="en-GB" altLang="en-US" sz="1100" dirty="0"/>
              <a:t> E. Physiology of Testicular Function. In: </a:t>
            </a:r>
            <a:r>
              <a:rPr lang="en-GB" altLang="en-US" sz="1100" dirty="0" err="1"/>
              <a:t>Nieschlag</a:t>
            </a:r>
            <a:r>
              <a:rPr lang="en-GB" altLang="en-US" sz="1100" dirty="0"/>
              <a:t> E, </a:t>
            </a:r>
            <a:r>
              <a:rPr lang="en-GB" altLang="en-US" sz="1100" dirty="0" err="1"/>
              <a:t>Behre</a:t>
            </a:r>
            <a:r>
              <a:rPr lang="en-GB" altLang="en-US" sz="1100" dirty="0"/>
              <a:t> H, </a:t>
            </a:r>
            <a:r>
              <a:rPr lang="en-GB" altLang="en-US" sz="1100" dirty="0" err="1"/>
              <a:t>Nieschlag</a:t>
            </a:r>
            <a:r>
              <a:rPr lang="en-GB" altLang="en-US" sz="1100" dirty="0"/>
              <a:t> S, eds. </a:t>
            </a:r>
            <a:r>
              <a:rPr lang="en-GB" altLang="en-US" sz="1100" i="1" dirty="0"/>
              <a:t>Andrology</a:t>
            </a:r>
            <a:r>
              <a:rPr lang="en-GB" altLang="en-US" sz="1100" dirty="0"/>
              <a:t>: Springer Berlin Heidelberg; 2010: 11-59. 3. Griffin JE, Wilson JD. Disorders of the testes and the male reproductive tract. In: Larson PR, </a:t>
            </a:r>
            <a:r>
              <a:rPr lang="en-GB" altLang="en-US" sz="1100" dirty="0" err="1"/>
              <a:t>Kronenberg</a:t>
            </a:r>
            <a:r>
              <a:rPr lang="en-GB" altLang="en-US" sz="1100" dirty="0"/>
              <a:t> HM, </a:t>
            </a:r>
            <a:r>
              <a:rPr lang="en-GB" altLang="en-US" sz="1100" dirty="0" err="1"/>
              <a:t>Melmed</a:t>
            </a:r>
            <a:r>
              <a:rPr lang="en-GB" altLang="en-US" sz="1100" dirty="0"/>
              <a:t> S, Polonsky KS, eds. </a:t>
            </a:r>
            <a:r>
              <a:rPr lang="en-GB" altLang="en-US" sz="1100" i="1" dirty="0"/>
              <a:t>Williams Textbook of Endocrinology</a:t>
            </a:r>
            <a:r>
              <a:rPr lang="en-GB" altLang="en-US" sz="1100" dirty="0"/>
              <a:t>. Philadelphia: W. B. Saunders; 2003: 709-769.</a:t>
            </a:r>
            <a:endParaRPr lang="en-NZ" altLang="en-US" sz="1100" dirty="0"/>
          </a:p>
          <a:p>
            <a:endParaRPr lang="en-GB" dirty="0"/>
          </a:p>
        </p:txBody>
      </p:sp>
      <p:sp>
        <p:nvSpPr>
          <p:cNvPr id="4" name="Slide Number Placeholder 3"/>
          <p:cNvSpPr>
            <a:spLocks noGrp="1"/>
          </p:cNvSpPr>
          <p:nvPr>
            <p:ph type="sldNum" sz="quarter" idx="5"/>
          </p:nvPr>
        </p:nvSpPr>
        <p:spPr/>
        <p:txBody>
          <a:bodyPr/>
          <a:lstStyle/>
          <a:p>
            <a:fld id="{A0EFADCE-6200-4FA6-B02B-06991B4E0A55}" type="slidenum">
              <a:rPr lang="en-GB" smtClean="0"/>
              <a:t>20</a:t>
            </a:fld>
            <a:endParaRPr lang="en-GB"/>
          </a:p>
        </p:txBody>
      </p:sp>
    </p:spTree>
    <p:extLst>
      <p:ext uri="{BB962C8B-B14F-4D97-AF65-F5344CB8AC3E}">
        <p14:creationId xmlns:p14="http://schemas.microsoft.com/office/powerpoint/2010/main" val="397571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BC3FA1-DB48-4641-B73E-D0334AD59343}"/>
              </a:ext>
            </a:extLst>
          </p:cNvPr>
          <p:cNvSpPr>
            <a:spLocks noGrp="1" noChangeArrowheads="1"/>
          </p:cNvSpPr>
          <p:nvPr>
            <p:ph type="sldNum" sz="quarter" idx="5"/>
          </p:nvPr>
        </p:nvSpPr>
        <p:spPr>
          <a:ln/>
        </p:spPr>
        <p:txBody>
          <a:bodyPr/>
          <a:lstStyle/>
          <a:p>
            <a:fld id="{13CAB5CE-3D0E-46A3-9B7A-D519511684F5}" type="slidenum">
              <a:rPr lang="en-GB" altLang="en-US"/>
              <a:pPr/>
              <a:t>3</a:t>
            </a:fld>
            <a:endParaRPr lang="en-GB" altLang="en-US"/>
          </a:p>
        </p:txBody>
      </p:sp>
      <p:sp>
        <p:nvSpPr>
          <p:cNvPr id="12290" name="Rectangle 2">
            <a:extLst>
              <a:ext uri="{FF2B5EF4-FFF2-40B4-BE49-F238E27FC236}">
                <a16:creationId xmlns:a16="http://schemas.microsoft.com/office/drawing/2014/main" id="{AF4A3B1C-17D6-438A-99C1-01E2482A74C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8B1F0B0-5A1F-46BD-8793-3258EF82FC02}"/>
              </a:ext>
            </a:extLst>
          </p:cNvPr>
          <p:cNvSpPr>
            <a:spLocks noGrp="1" noChangeArrowheads="1"/>
          </p:cNvSpPr>
          <p:nvPr>
            <p:ph type="body" idx="1"/>
          </p:nvPr>
        </p:nvSpPr>
        <p:spPr/>
        <p:txBody>
          <a:bodyPr/>
          <a:lstStyle/>
          <a:p>
            <a:r>
              <a:rPr lang="en-US" altLang="en-US"/>
              <a:t>The scrotum is divided intro 2 sacs by a septum of connective tissue. The scrotum not only supports the testes, but by relaxation or contraction of its muscular layer, it helps to regulate the environmental temperature. </a:t>
            </a:r>
          </a:p>
          <a:p>
            <a:r>
              <a:rPr lang="en-US" altLang="en-US"/>
              <a:t>When the external temperature is too cold, the scrotum retracts (wrinkles) as the Dartos muscle  contracts. The temperature in the human testis is 2-3 degrees C less than that of the core body temperature providing a suitable environment for sperm production. Testicular temperature above 35 degrees C impairs spermatogenesis and the production of viable sperm. </a:t>
            </a:r>
          </a:p>
          <a:p>
            <a:endParaRPr lang="de-DE" altLang="en-US"/>
          </a:p>
          <a:p>
            <a:endParaRPr lang="de-DE" altLang="en-US"/>
          </a:p>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89FCE1-E45C-440E-8DB4-D1E7FAC640E1}"/>
              </a:ext>
            </a:extLst>
          </p:cNvPr>
          <p:cNvSpPr>
            <a:spLocks noGrp="1" noChangeArrowheads="1"/>
          </p:cNvSpPr>
          <p:nvPr>
            <p:ph type="sldNum" sz="quarter" idx="5"/>
          </p:nvPr>
        </p:nvSpPr>
        <p:spPr>
          <a:ln/>
        </p:spPr>
        <p:txBody>
          <a:bodyPr/>
          <a:lstStyle/>
          <a:p>
            <a:fld id="{E3BD3CB4-72CF-4510-9D15-242097D2CB82}" type="slidenum">
              <a:rPr lang="en-GB" altLang="en-US"/>
              <a:pPr/>
              <a:t>21</a:t>
            </a:fld>
            <a:endParaRPr lang="en-GB" altLang="en-US"/>
          </a:p>
        </p:txBody>
      </p:sp>
      <p:sp>
        <p:nvSpPr>
          <p:cNvPr id="24578" name="Rectangle 2">
            <a:extLst>
              <a:ext uri="{FF2B5EF4-FFF2-40B4-BE49-F238E27FC236}">
                <a16:creationId xmlns:a16="http://schemas.microsoft.com/office/drawing/2014/main" id="{C994F665-0287-4C67-A685-EBC7D2517F78}"/>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B6ED533-FD5F-4C20-B8B7-4B5BE8A694C8}"/>
              </a:ext>
            </a:extLst>
          </p:cNvPr>
          <p:cNvSpPr>
            <a:spLocks noGrp="1" noChangeArrowheads="1"/>
          </p:cNvSpPr>
          <p:nvPr>
            <p:ph type="body" idx="1"/>
          </p:nvPr>
        </p:nvSpPr>
        <p:spPr/>
        <p:txBody>
          <a:bodyPr/>
          <a:lstStyle/>
          <a:p>
            <a:r>
              <a:rPr lang="en-US" altLang="en-US"/>
              <a:t>Virilization – the development of </a:t>
            </a:r>
            <a:r>
              <a:rPr lang="en-US" altLang="en-US">
                <a:cs typeface="Arial" panose="020B0604020202020204" pitchFamily="34" charset="0"/>
              </a:rPr>
              <a:t>secondary sexual</a:t>
            </a:r>
            <a:r>
              <a:rPr lang="en-US" altLang="en-US"/>
              <a:t> male characteristics</a:t>
            </a:r>
          </a:p>
          <a:p>
            <a:r>
              <a:rPr lang="en-US" altLang="en-US"/>
              <a:t>Primary androgen effects include primary</a:t>
            </a:r>
            <a:r>
              <a:rPr lang="en-US" altLang="en-US">
                <a:cs typeface="Arial" panose="020B0604020202020204" pitchFamily="34" charset="0"/>
              </a:rPr>
              <a:t> &amp; secondary sexual characteristics:</a:t>
            </a:r>
          </a:p>
          <a:p>
            <a:r>
              <a:rPr lang="en-US" altLang="en-US">
                <a:cs typeface="Arial" panose="020B0604020202020204" pitchFamily="34" charset="0"/>
              </a:rPr>
              <a:t>P</a:t>
            </a:r>
            <a:r>
              <a:rPr lang="en-US" altLang="en-US"/>
              <a:t>rimary </a:t>
            </a:r>
            <a:r>
              <a:rPr lang="en-US" altLang="en-US">
                <a:cs typeface="Arial" panose="020B0604020202020204" pitchFamily="34" charset="0"/>
              </a:rPr>
              <a:t>sexual characteristics: enlargement of penis, scrotum, testes and prostate</a:t>
            </a:r>
          </a:p>
          <a:p>
            <a:r>
              <a:rPr lang="en-US" altLang="en-US">
                <a:cs typeface="Arial" panose="020B0604020202020204" pitchFamily="34" charset="0"/>
              </a:rPr>
              <a:t>Secondary sexual characteristics: pubic hair, increased muscular development, facial hair, etc.</a:t>
            </a:r>
          </a:p>
          <a:p>
            <a:endParaRPr lang="en-US" altLang="en-US"/>
          </a:p>
          <a:p>
            <a:endParaRPr lang="en-US" altLang="en-US"/>
          </a:p>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DFD310-CD83-4E5D-8FDB-F3562BE04784}"/>
              </a:ext>
            </a:extLst>
          </p:cNvPr>
          <p:cNvSpPr>
            <a:spLocks noGrp="1" noChangeArrowheads="1"/>
          </p:cNvSpPr>
          <p:nvPr>
            <p:ph type="sldNum" sz="quarter" idx="5"/>
          </p:nvPr>
        </p:nvSpPr>
        <p:spPr>
          <a:ln/>
        </p:spPr>
        <p:txBody>
          <a:bodyPr/>
          <a:lstStyle/>
          <a:p>
            <a:fld id="{2690263E-C016-4F15-94B9-DB5B1A96D82A}" type="slidenum">
              <a:rPr lang="en-GB" altLang="en-US"/>
              <a:pPr/>
              <a:t>22</a:t>
            </a:fld>
            <a:endParaRPr lang="en-GB" altLang="en-US"/>
          </a:p>
        </p:txBody>
      </p:sp>
      <p:sp>
        <p:nvSpPr>
          <p:cNvPr id="26626" name="Rectangle 2">
            <a:extLst>
              <a:ext uri="{FF2B5EF4-FFF2-40B4-BE49-F238E27FC236}">
                <a16:creationId xmlns:a16="http://schemas.microsoft.com/office/drawing/2014/main" id="{A5FE960F-7B69-48DE-A770-34131B1F973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D4EC355-25ED-487C-BDC9-03B6B7918791}"/>
              </a:ext>
            </a:extLst>
          </p:cNvPr>
          <p:cNvSpPr>
            <a:spLocks noGrp="1" noChangeArrowheads="1"/>
          </p:cNvSpPr>
          <p:nvPr>
            <p:ph type="body" idx="1"/>
          </p:nvPr>
        </p:nvSpPr>
        <p:spPr/>
        <p:txBody>
          <a:bodyPr/>
          <a:lstStyle/>
          <a:p>
            <a:r>
              <a:rPr lang="en-US" altLang="en-US" u="sng"/>
              <a:t>Brain</a:t>
            </a:r>
            <a:r>
              <a:rPr lang="en-US" altLang="en-US"/>
              <a:t> – Androgens have a key role in stimulating and maintaining sexual function in men. Most men notice increased libido, energy and strength within days after starting androgen therapy.</a:t>
            </a:r>
          </a:p>
          <a:p>
            <a:r>
              <a:rPr lang="en-US" altLang="en-US" u="sng"/>
              <a:t>Skin</a:t>
            </a:r>
            <a:r>
              <a:rPr lang="en-US" altLang="en-US"/>
              <a:t> – Axillary and pubic hair respond to low levels of androgens. Hair on the face, and chest require higher concentrations. Sebum production is androgen dependent. </a:t>
            </a:r>
          </a:p>
          <a:p>
            <a:r>
              <a:rPr lang="en-US" altLang="en-US" u="sng"/>
              <a:t>Liver</a:t>
            </a:r>
            <a:r>
              <a:rPr lang="en-US" altLang="en-US"/>
              <a:t>- Androgens increase the synthesis of clotting factors and decrease the synthesis of sex hormone binding globulin and fibrinogen. Men generally have a lower plasma concentration of HDL cholesterol and higher triglycerides, LDL cholesterol compared to premenopausal women.</a:t>
            </a:r>
          </a:p>
          <a:p>
            <a:r>
              <a:rPr lang="en-US" altLang="en-US" u="sng"/>
              <a:t>Hematogologic and immunologic effects</a:t>
            </a:r>
            <a:r>
              <a:rPr lang="en-US" altLang="en-US"/>
              <a:t> – Androgens stimulate the production of erythropoietin in the kidneys , thereby increasing the hemoglobin concentrations. Previously before use of synthetic erythropoietin, androgens were frequently used for anemia and other chronic diseases. The incidence of autoimmune disease is higher in women than men. Men with Kleinfelter’s syndrome have a higher incidence of autoimmune disease compared to men with normal gonadal function.</a:t>
            </a:r>
          </a:p>
          <a:p>
            <a:r>
              <a:rPr lang="en-US" altLang="en-US" u="sng"/>
              <a:t>Bone</a:t>
            </a:r>
            <a:r>
              <a:rPr lang="en-US" altLang="en-US"/>
              <a:t> – A growth spurt and an increase in bone density occurs during puberty in boys. Hypogonadism is an important risk factor for osteoporosis. The benefits on bone are probably from conversion to estrogen.</a:t>
            </a:r>
          </a:p>
          <a:p>
            <a:endParaRPr lang="en-US" altLang="en-US"/>
          </a:p>
          <a:p>
            <a:endParaRPr lang="en-US" altLang="en-US"/>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84888-CB99-4036-82FD-431DCF68B846}" type="slidenum">
              <a:rPr lang="en-GB" smtClean="0"/>
              <a:t>4</a:t>
            </a:fld>
            <a:endParaRPr lang="en-GB"/>
          </a:p>
        </p:txBody>
      </p:sp>
    </p:spTree>
    <p:extLst>
      <p:ext uri="{BB962C8B-B14F-4D97-AF65-F5344CB8AC3E}">
        <p14:creationId xmlns:p14="http://schemas.microsoft.com/office/powerpoint/2010/main" val="338242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CE0C72-38F2-4CBB-AC04-519373708073}"/>
              </a:ext>
            </a:extLst>
          </p:cNvPr>
          <p:cNvSpPr>
            <a:spLocks noGrp="1" noChangeArrowheads="1"/>
          </p:cNvSpPr>
          <p:nvPr>
            <p:ph type="sldNum" sz="quarter" idx="5"/>
          </p:nvPr>
        </p:nvSpPr>
        <p:spPr>
          <a:ln/>
        </p:spPr>
        <p:txBody>
          <a:bodyPr/>
          <a:lstStyle/>
          <a:p>
            <a:fld id="{AA9E423A-6FFB-4410-9802-E141DAB53AF8}" type="slidenum">
              <a:rPr lang="en-GB" altLang="en-US"/>
              <a:pPr/>
              <a:t>5</a:t>
            </a:fld>
            <a:endParaRPr lang="en-GB" altLang="en-US"/>
          </a:p>
        </p:txBody>
      </p:sp>
      <p:sp>
        <p:nvSpPr>
          <p:cNvPr id="15362" name="Rectangle 2">
            <a:extLst>
              <a:ext uri="{FF2B5EF4-FFF2-40B4-BE49-F238E27FC236}">
                <a16:creationId xmlns:a16="http://schemas.microsoft.com/office/drawing/2014/main" id="{47CB07DD-2559-4B2D-A919-0FCDD824D335}"/>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CE3B6F0-09CD-4A14-93C2-E480AC2D3DA5}"/>
              </a:ext>
            </a:extLst>
          </p:cNvPr>
          <p:cNvSpPr>
            <a:spLocks noGrp="1" noChangeArrowheads="1"/>
          </p:cNvSpPr>
          <p:nvPr>
            <p:ph type="body" idx="1"/>
          </p:nvPr>
        </p:nvSpPr>
        <p:spPr/>
        <p:txBody>
          <a:bodyPr/>
          <a:lstStyle/>
          <a:p>
            <a:r>
              <a:rPr lang="en-US" altLang="en-US"/>
              <a:t>The Leydig cells appear foamy because they are composed of esterified cholesterol.  This serves as a reservoir of substrate for testosterone synthesis. The conversion of cholesterol to testosterone involves several steps and several other androgens (testosterone precursors) are made during the process: The amount of testosterone stored in the Leydig cells is small because newly synthesized testosterone diffuses promptly into the blood. </a:t>
            </a:r>
          </a:p>
          <a:p>
            <a:endParaRPr lang="en-US" altLang="en-US"/>
          </a:p>
          <a:p>
            <a:r>
              <a:rPr lang="en-US" altLang="en-US"/>
              <a:t>The Leydig cells have LH (luteinizing hormone) receptors. </a:t>
            </a:r>
          </a:p>
          <a:p>
            <a:endParaRPr lang="en-US" altLang="en-US"/>
          </a:p>
          <a:p>
            <a:r>
              <a:rPr lang="en-US" altLang="en-US"/>
              <a:t>Leydig cells make up 10% of the mass of the adult testes. The Seminiferous tubules and germ cells account for 90% </a:t>
            </a:r>
          </a:p>
          <a:p>
            <a:endParaRPr lang="de-DE" altLang="en-US"/>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698452-8213-48E8-ADEB-C961A8D7905B}"/>
              </a:ext>
            </a:extLst>
          </p:cNvPr>
          <p:cNvSpPr>
            <a:spLocks noGrp="1" noChangeArrowheads="1"/>
          </p:cNvSpPr>
          <p:nvPr>
            <p:ph type="sldNum" sz="quarter" idx="5"/>
          </p:nvPr>
        </p:nvSpPr>
        <p:spPr>
          <a:ln/>
        </p:spPr>
        <p:txBody>
          <a:bodyPr/>
          <a:lstStyle/>
          <a:p>
            <a:fld id="{7ACEC08C-AADA-41AA-BD0A-3E578BDDBCEE}" type="slidenum">
              <a:rPr lang="en-GB" altLang="en-US"/>
              <a:pPr/>
              <a:t>6</a:t>
            </a:fld>
            <a:endParaRPr lang="en-GB" altLang="en-US"/>
          </a:p>
        </p:txBody>
      </p:sp>
      <p:sp>
        <p:nvSpPr>
          <p:cNvPr id="17410" name="Rectangle 2">
            <a:extLst>
              <a:ext uri="{FF2B5EF4-FFF2-40B4-BE49-F238E27FC236}">
                <a16:creationId xmlns:a16="http://schemas.microsoft.com/office/drawing/2014/main" id="{C2C0D9FC-14E2-4F81-9010-842113A85D5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96146955-EC39-4B46-8C11-734D7C9E5C9A}"/>
              </a:ext>
            </a:extLst>
          </p:cNvPr>
          <p:cNvSpPr>
            <a:spLocks noGrp="1" noChangeArrowheads="1"/>
          </p:cNvSpPr>
          <p:nvPr>
            <p:ph type="body" idx="1"/>
          </p:nvPr>
        </p:nvSpPr>
        <p:spPr/>
        <p:txBody>
          <a:bodyPr/>
          <a:lstStyle/>
          <a:p>
            <a:r>
              <a:rPr lang="en-US" altLang="en-US"/>
              <a:t>The seminiferous tubules comprises 85-90% of testes. Their main function is to produce sperm and so this is why measurement of the testes is critical in the evaluation of infertility.</a:t>
            </a:r>
          </a:p>
          <a:p>
            <a:r>
              <a:rPr lang="en-US" altLang="en-US"/>
              <a:t>The seminiferous tubules are lined with Sertoli cells which nurture and control spermatogenesis. They have FSH (follicle stimulating hormone) receptors which allows them to make testosterone available to developing spermatogonia. The Sertoli cells make inhibin (inhibits pituitary FSH production) and activin (activates pituitary FSH production).</a:t>
            </a:r>
          </a:p>
          <a:p>
            <a:r>
              <a:rPr lang="en-US" altLang="en-US"/>
              <a:t>Sertoli cells form a tight barrier between the developing spermatozoa and the blood in the capillaries. This prevents penetration of large proteins from the capillaries that surround the tubules and the development of an immune response to the spermatozoa which are considered foreign to the immune system.</a:t>
            </a:r>
          </a:p>
          <a:p>
            <a:r>
              <a:rPr lang="en-US" altLang="en-US"/>
              <a:t>The germ cells, spermatogonia, and are inserted within the Sertoli cells forming a very close association. The more mature spermatozoa are closest to the lumen of the tubule.</a:t>
            </a:r>
          </a:p>
          <a:p>
            <a:endParaRPr lang="en-US" altLang="en-US"/>
          </a:p>
          <a:p>
            <a:endParaRPr lang="en-US" altLang="en-US"/>
          </a:p>
          <a:p>
            <a:endParaRPr lang="en-US" altLang="en-US"/>
          </a:p>
          <a:p>
            <a:endParaRPr lang="de-DE" altLang="en-US"/>
          </a:p>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B2D473-EE30-4816-BDFC-195CB90A7138}"/>
              </a:ext>
            </a:extLst>
          </p:cNvPr>
          <p:cNvSpPr>
            <a:spLocks noGrp="1" noChangeArrowheads="1"/>
          </p:cNvSpPr>
          <p:nvPr>
            <p:ph type="sldNum" sz="quarter" idx="5"/>
          </p:nvPr>
        </p:nvSpPr>
        <p:spPr>
          <a:ln/>
        </p:spPr>
        <p:txBody>
          <a:bodyPr/>
          <a:lstStyle/>
          <a:p>
            <a:fld id="{2F4B2AC8-34F7-4850-9BB4-91F330861FD4}" type="slidenum">
              <a:rPr lang="en-GB" altLang="en-US"/>
              <a:pPr/>
              <a:t>7</a:t>
            </a:fld>
            <a:endParaRPr lang="en-GB" altLang="en-US"/>
          </a:p>
        </p:txBody>
      </p:sp>
      <p:sp>
        <p:nvSpPr>
          <p:cNvPr id="19458" name="Rectangle 2">
            <a:extLst>
              <a:ext uri="{FF2B5EF4-FFF2-40B4-BE49-F238E27FC236}">
                <a16:creationId xmlns:a16="http://schemas.microsoft.com/office/drawing/2014/main" id="{631E3DDA-688B-43F3-9F7A-D0F461D8E196}"/>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969575A6-E11D-4D46-B399-25B1D1A77158}"/>
              </a:ext>
            </a:extLst>
          </p:cNvPr>
          <p:cNvSpPr>
            <a:spLocks noGrp="1" noChangeArrowheads="1"/>
          </p:cNvSpPr>
          <p:nvPr>
            <p:ph type="body" idx="1"/>
          </p:nvPr>
        </p:nvSpPr>
        <p:spPr/>
        <p:txBody>
          <a:bodyPr/>
          <a:lstStyle/>
          <a:p>
            <a:r>
              <a:rPr lang="en-US" altLang="en-US"/>
              <a:t>The upper portion of the epididymis is connected to the testes by numerous ducts from the testes. The epididymis is a single convoluted tubule 5- 6 meters long that is continuous with the vas deferens at the lower pole. </a:t>
            </a:r>
          </a:p>
          <a:p>
            <a:r>
              <a:rPr lang="en-US" altLang="en-US"/>
              <a:t>It has three main functions, maturation, storage and transport of sperm.</a:t>
            </a:r>
          </a:p>
          <a:p>
            <a:r>
              <a:rPr lang="en-US" altLang="en-US"/>
              <a:t>Testicular spermatozoa are non-motile and incapable of fertilizing ova when they arrive in the epididymis. Within the epididymis, the spermatozoa mature and gain the ability to swim as the flagellum completes development resulting in progressive motility and fertilizing ability.</a:t>
            </a:r>
          </a:p>
          <a:p>
            <a:r>
              <a:rPr lang="en-US" altLang="en-US"/>
              <a:t>440 million sperm are stored outside of the testes with approximately 50% in the tail of the epididymis. </a:t>
            </a:r>
          </a:p>
          <a:p>
            <a:r>
              <a:rPr lang="en-US" altLang="en-US"/>
              <a:t>The transit time of sperm through the epididymis is 10-15 days. </a:t>
            </a:r>
          </a:p>
          <a:p>
            <a:endParaRPr lang="de-DE" altLang="en-US"/>
          </a:p>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81C704-6EC2-48DB-89D2-2696401A685B}"/>
              </a:ext>
            </a:extLst>
          </p:cNvPr>
          <p:cNvSpPr>
            <a:spLocks noGrp="1" noChangeArrowheads="1"/>
          </p:cNvSpPr>
          <p:nvPr>
            <p:ph type="sldNum" sz="quarter" idx="5"/>
          </p:nvPr>
        </p:nvSpPr>
        <p:spPr>
          <a:ln/>
        </p:spPr>
        <p:txBody>
          <a:bodyPr/>
          <a:lstStyle/>
          <a:p>
            <a:fld id="{1A6E83AC-6EC9-4D72-BD2F-8DD3B58EB5DA}" type="slidenum">
              <a:rPr lang="en-GB" altLang="en-US"/>
              <a:pPr/>
              <a:t>8</a:t>
            </a:fld>
            <a:endParaRPr lang="en-GB" altLang="en-US"/>
          </a:p>
        </p:txBody>
      </p:sp>
      <p:sp>
        <p:nvSpPr>
          <p:cNvPr id="21506" name="Rectangle 2">
            <a:extLst>
              <a:ext uri="{FF2B5EF4-FFF2-40B4-BE49-F238E27FC236}">
                <a16:creationId xmlns:a16="http://schemas.microsoft.com/office/drawing/2014/main" id="{0E3E47FC-EFC0-4FAC-A268-DFAC5A884F1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5C425723-97D8-4FCE-BF7C-290D9C3BE562}"/>
              </a:ext>
            </a:extLst>
          </p:cNvPr>
          <p:cNvSpPr>
            <a:spLocks noGrp="1" noChangeArrowheads="1"/>
          </p:cNvSpPr>
          <p:nvPr>
            <p:ph type="body" idx="1"/>
          </p:nvPr>
        </p:nvSpPr>
        <p:spPr/>
        <p:txBody>
          <a:bodyPr/>
          <a:lstStyle/>
          <a:p>
            <a:pPr>
              <a:lnSpc>
                <a:spcPct val="90000"/>
              </a:lnSpc>
            </a:pPr>
            <a:r>
              <a:rPr lang="en-US" altLang="en-US"/>
              <a:t>The prostate is a fibromuscular and glandular organ lying just inferior to the bladder. The prostate contain abundant amounts of smooth musculature and this represents the true smooth involuntary sphincter of the posterior urethra.</a:t>
            </a:r>
          </a:p>
          <a:p>
            <a:pPr>
              <a:lnSpc>
                <a:spcPct val="90000"/>
              </a:lnSpc>
            </a:pPr>
            <a:r>
              <a:rPr lang="en-US" altLang="en-US"/>
              <a:t>The prostatic urethra runs through the gland and is about 2.5 cm long. The ejaculatory duct which is formed duct from the seminal vesicle enters the vas deferens joins the prostatic urethra in the prostate gland.</a:t>
            </a:r>
          </a:p>
          <a:p>
            <a:pPr>
              <a:lnSpc>
                <a:spcPct val="90000"/>
              </a:lnSpc>
            </a:pPr>
            <a:r>
              <a:rPr lang="en-US" altLang="en-US"/>
              <a:t>The normal prostate weighs 20 g and measures 2-4 cm at the base, 4-6 cm vertically and 2-3 cm horizontally.</a:t>
            </a:r>
          </a:p>
          <a:p>
            <a:pPr>
              <a:lnSpc>
                <a:spcPct val="90000"/>
              </a:lnSpc>
            </a:pPr>
            <a:r>
              <a:rPr lang="en-US" altLang="en-US"/>
              <a:t>The prostate consists of 5 lobes: anterior, posterior, median, right lateral and left lateral. The prostate has a peripheral zone, a central zone and a transitional zone.</a:t>
            </a:r>
          </a:p>
          <a:p>
            <a:pPr>
              <a:lnSpc>
                <a:spcPct val="90000"/>
              </a:lnSpc>
            </a:pPr>
            <a:r>
              <a:rPr lang="en-US" altLang="en-US" u="sng"/>
              <a:t>Benign prostate hyperplasia</a:t>
            </a:r>
            <a:r>
              <a:rPr lang="en-US" altLang="en-US"/>
              <a:t> is the most common benign tumor in men and its incidence is age related. the prostate becomes enlarged which affects the urination stream. </a:t>
            </a:r>
          </a:p>
          <a:p>
            <a:pPr>
              <a:lnSpc>
                <a:spcPct val="90000"/>
              </a:lnSpc>
            </a:pPr>
            <a:r>
              <a:rPr lang="en-US" altLang="en-US" u="sng"/>
              <a:t>Prostate cancer</a:t>
            </a:r>
            <a:r>
              <a:rPr lang="en-US" altLang="en-US"/>
              <a:t> is the most common cancer amongst men in the USA  and the second most common malignant cause of male death worldwide after lung  cancer. The life time risk for a 50 year old man of having:</a:t>
            </a:r>
          </a:p>
          <a:p>
            <a:pPr>
              <a:lnSpc>
                <a:spcPct val="90000"/>
              </a:lnSpc>
            </a:pPr>
            <a:r>
              <a:rPr lang="en-US" altLang="en-US"/>
              <a:t>a) microscopic evidence of prostate cancer is 40%</a:t>
            </a:r>
          </a:p>
          <a:p>
            <a:pPr>
              <a:lnSpc>
                <a:spcPct val="90000"/>
              </a:lnSpc>
            </a:pPr>
            <a:r>
              <a:rPr lang="en-US" altLang="en-US"/>
              <a:t>b) clinically apparent prostate cancer is 9.5%</a:t>
            </a:r>
          </a:p>
          <a:p>
            <a:pPr>
              <a:lnSpc>
                <a:spcPct val="90000"/>
              </a:lnSpc>
            </a:pPr>
            <a:r>
              <a:rPr lang="en-US" altLang="en-US"/>
              <a:t>c) dying from the cancer is 2.9% . </a:t>
            </a:r>
          </a:p>
          <a:p>
            <a:pPr>
              <a:lnSpc>
                <a:spcPct val="90000"/>
              </a:lnSpc>
            </a:pPr>
            <a:r>
              <a:rPr lang="en-US" altLang="en-US"/>
              <a:t>The posterior lobe is prone to cancerous degeneration.</a:t>
            </a:r>
          </a:p>
          <a:p>
            <a:pPr>
              <a:lnSpc>
                <a:spcPct val="90000"/>
              </a:lnSpc>
            </a:pP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76EF1E-A165-4ED8-A062-E029814FC825}"/>
              </a:ext>
            </a:extLst>
          </p:cNvPr>
          <p:cNvSpPr>
            <a:spLocks noGrp="1" noChangeArrowheads="1"/>
          </p:cNvSpPr>
          <p:nvPr>
            <p:ph type="sldNum" sz="quarter" idx="5"/>
          </p:nvPr>
        </p:nvSpPr>
        <p:spPr>
          <a:ln/>
        </p:spPr>
        <p:txBody>
          <a:bodyPr/>
          <a:lstStyle/>
          <a:p>
            <a:fld id="{B980F8AA-22F3-42D3-BAF9-F8D1A434C70B}" type="slidenum">
              <a:rPr lang="en-GB" altLang="en-US"/>
              <a:pPr/>
              <a:t>9</a:t>
            </a:fld>
            <a:endParaRPr lang="en-GB" altLang="en-US"/>
          </a:p>
        </p:txBody>
      </p:sp>
      <p:sp>
        <p:nvSpPr>
          <p:cNvPr id="23554" name="Rectangle 2">
            <a:extLst>
              <a:ext uri="{FF2B5EF4-FFF2-40B4-BE49-F238E27FC236}">
                <a16:creationId xmlns:a16="http://schemas.microsoft.com/office/drawing/2014/main" id="{C7C4835C-AC19-4AAD-902E-88A65BC440A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43DD642D-B7D1-4111-BF03-A2E4D5045708}"/>
              </a:ext>
            </a:extLst>
          </p:cNvPr>
          <p:cNvSpPr>
            <a:spLocks noGrp="1" noChangeArrowheads="1"/>
          </p:cNvSpPr>
          <p:nvPr>
            <p:ph type="body" idx="1"/>
          </p:nvPr>
        </p:nvSpPr>
        <p:spPr/>
        <p:txBody>
          <a:bodyPr/>
          <a:lstStyle/>
          <a:p>
            <a:r>
              <a:rPr lang="en-US" altLang="en-US" sz="1000"/>
              <a:t>The vas deferens or ductus deferens is a narrow, muscular tube that connects the testicles (where sperm is produced) to the urethra. </a:t>
            </a:r>
          </a:p>
          <a:p>
            <a:r>
              <a:rPr lang="en-US" altLang="en-US" sz="1000"/>
              <a:t>When the vas deferens is joined by the duct from the seminal vesicles, it becomes the ejaculatory duct and this passes through the prostate to join with the prostatic urethra.</a:t>
            </a:r>
          </a:p>
          <a:p>
            <a:r>
              <a:rPr lang="en-US" altLang="en-US" sz="1000"/>
              <a:t>Seminal fluid is mucoid material composed of nutrients, sugars (fructose), citric acid, prostaglandins and fibrinogen.</a:t>
            </a:r>
          </a:p>
          <a:p>
            <a:r>
              <a:rPr lang="en-US" altLang="en-US" sz="1000"/>
              <a:t>During ejaculation, the sperm flows out of the testicles, through the vas deferens, and into the urethra that leads outside the body through the penis.</a:t>
            </a:r>
          </a:p>
          <a:p>
            <a:r>
              <a:rPr lang="en-US" altLang="en-US" sz="1000"/>
              <a:t>The urethra transports both urine and sperm to outside of the body.</a:t>
            </a:r>
          </a:p>
          <a:p>
            <a:r>
              <a:rPr lang="en-US" altLang="en-US" sz="1000"/>
              <a:t>Vasectomy is performed for contraception. in this operation,  the vas deferens is blocked  (thus sperm has no exit route out of testicles).</a:t>
            </a:r>
          </a:p>
          <a:p>
            <a:endParaRPr lang="en-US" altLang="en-US" sz="1000"/>
          </a:p>
          <a:p>
            <a:r>
              <a:rPr lang="en-US" altLang="en-US" sz="1000"/>
              <a:t>Seminal Volume: 10% fluid and sperm from vas deferens</a:t>
            </a:r>
          </a:p>
          <a:p>
            <a:r>
              <a:rPr lang="en-US" altLang="en-US" sz="1000"/>
              <a:t>	     60% fluid from seminal vesicles</a:t>
            </a:r>
          </a:p>
          <a:p>
            <a:r>
              <a:rPr lang="en-US" altLang="en-US" sz="1000"/>
              <a:t>	     30% fluid from prostate gland</a:t>
            </a:r>
          </a:p>
          <a:p>
            <a:r>
              <a:rPr lang="en-US" altLang="en-US" sz="1000"/>
              <a:t>	     ~1% fluid from  accessory gland (bulbourethral gland)</a:t>
            </a:r>
          </a:p>
          <a:p>
            <a:endParaRPr lang="en-US" altLang="en-US" sz="1000"/>
          </a:p>
          <a:p>
            <a:r>
              <a:rPr lang="en-US" altLang="en-US" sz="1000"/>
              <a:t>Semen: 	Prostaglandins, </a:t>
            </a:r>
          </a:p>
          <a:p>
            <a:r>
              <a:rPr lang="en-US" altLang="en-US" sz="1000"/>
              <a:t>	Fructose (fuel source), </a:t>
            </a:r>
          </a:p>
          <a:p>
            <a:r>
              <a:rPr lang="en-US" altLang="en-US" sz="1000"/>
              <a:t>	Neutralizes acidic vagina (pH ~7.5)</a:t>
            </a:r>
            <a:endParaRPr lang="de-DE" altLang="en-US" sz="1000"/>
          </a:p>
          <a:p>
            <a:endParaRPr lang="en-GB"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DA34AE-3B41-4FEC-ADC9-52ECA27B68C7}"/>
              </a:ext>
            </a:extLst>
          </p:cNvPr>
          <p:cNvSpPr>
            <a:spLocks noGrp="1" noChangeArrowheads="1"/>
          </p:cNvSpPr>
          <p:nvPr>
            <p:ph type="sldNum" sz="quarter" idx="5"/>
          </p:nvPr>
        </p:nvSpPr>
        <p:spPr>
          <a:ln/>
        </p:spPr>
        <p:txBody>
          <a:bodyPr/>
          <a:lstStyle/>
          <a:p>
            <a:fld id="{09C09130-4A54-4F00-A315-379A15DA71EF}" type="slidenum">
              <a:rPr lang="en-GB" altLang="en-US"/>
              <a:pPr/>
              <a:t>10</a:t>
            </a:fld>
            <a:endParaRPr lang="en-GB" altLang="en-US"/>
          </a:p>
        </p:txBody>
      </p:sp>
      <p:sp>
        <p:nvSpPr>
          <p:cNvPr id="25602" name="Rectangle 2">
            <a:extLst>
              <a:ext uri="{FF2B5EF4-FFF2-40B4-BE49-F238E27FC236}">
                <a16:creationId xmlns:a16="http://schemas.microsoft.com/office/drawing/2014/main" id="{0DCB8126-279C-49BF-9B8F-F0DDD538C45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B2C4A53-AC60-448F-9B99-2C58660C46D1}"/>
              </a:ext>
            </a:extLst>
          </p:cNvPr>
          <p:cNvSpPr>
            <a:spLocks noGrp="1" noChangeArrowheads="1"/>
          </p:cNvSpPr>
          <p:nvPr>
            <p:ph type="body" idx="1"/>
          </p:nvPr>
        </p:nvSpPr>
        <p:spPr/>
        <p:txBody>
          <a:bodyPr/>
          <a:lstStyle/>
          <a:p>
            <a:r>
              <a:rPr lang="en-US" altLang="en-US"/>
              <a:t>In comparison, the exocrine system excretes outwards, i.e. pancreas enzymes.</a:t>
            </a:r>
          </a:p>
          <a:p>
            <a:endParaRPr lang="en-US" altLang="en-US"/>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73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14/03/2021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14/03/2021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lstStyle/>
          <a:p>
            <a:r>
              <a:rPr lang="en-GB" dirty="0"/>
              <a:t>Anatomy &amp; Physiology</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DD10F005-0C0C-45D5-B817-E18B8C6E80AF}"/>
              </a:ext>
            </a:extLst>
          </p:cNvPr>
          <p:cNvSpPr>
            <a:spLocks noGrp="1" noChangeArrowheads="1"/>
          </p:cNvSpPr>
          <p:nvPr>
            <p:ph type="title"/>
          </p:nvPr>
        </p:nvSpPr>
        <p:spPr>
          <a:xfrm>
            <a:off x="362199" y="315677"/>
            <a:ext cx="10652454" cy="766245"/>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Endocrine System</a:t>
            </a:r>
            <a:endParaRPr lang="nl-NL" altLang="en-US" sz="3200" b="1" dirty="0">
              <a:solidFill>
                <a:schemeClr val="accent5"/>
              </a:solidFill>
            </a:endParaRPr>
          </a:p>
        </p:txBody>
      </p:sp>
      <p:grpSp>
        <p:nvGrpSpPr>
          <p:cNvPr id="24581" name="Group 5">
            <a:extLst>
              <a:ext uri="{FF2B5EF4-FFF2-40B4-BE49-F238E27FC236}">
                <a16:creationId xmlns:a16="http://schemas.microsoft.com/office/drawing/2014/main" id="{C744121A-5A20-411C-A47A-05B2F6B41060}"/>
              </a:ext>
            </a:extLst>
          </p:cNvPr>
          <p:cNvGrpSpPr>
            <a:grpSpLocks/>
          </p:cNvGrpSpPr>
          <p:nvPr/>
        </p:nvGrpSpPr>
        <p:grpSpPr bwMode="auto">
          <a:xfrm>
            <a:off x="4840865" y="731836"/>
            <a:ext cx="6506008" cy="5708941"/>
            <a:chOff x="2702" y="798"/>
            <a:chExt cx="3358" cy="2873"/>
          </a:xfrm>
        </p:grpSpPr>
        <p:pic>
          <p:nvPicPr>
            <p:cNvPr id="24582" name="Picture 6">
              <a:extLst>
                <a:ext uri="{FF2B5EF4-FFF2-40B4-BE49-F238E27FC236}">
                  <a16:creationId xmlns:a16="http://schemas.microsoft.com/office/drawing/2014/main" id="{9A98A224-56C6-4220-859A-9B7CD94C8F5D}"/>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2702" y="798"/>
              <a:ext cx="3358" cy="2873"/>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a:extLst>
                <a:ext uri="{FF2B5EF4-FFF2-40B4-BE49-F238E27FC236}">
                  <a16:creationId xmlns:a16="http://schemas.microsoft.com/office/drawing/2014/main" id="{41C22E40-2FCB-453E-BCA2-D2835E2CA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 y="963"/>
              <a:ext cx="2043" cy="2363"/>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a:extLst>
                <a:ext uri="{FF2B5EF4-FFF2-40B4-BE49-F238E27FC236}">
                  <a16:creationId xmlns:a16="http://schemas.microsoft.com/office/drawing/2014/main" id="{C72FA2C3-8406-4BF7-A00D-50DF67C0EBD3}"/>
                </a:ext>
              </a:extLst>
            </p:cNvPr>
            <p:cNvSpPr txBox="1">
              <a:spLocks noChangeArrowheads="1"/>
            </p:cNvSpPr>
            <p:nvPr/>
          </p:nvSpPr>
          <p:spPr bwMode="auto">
            <a:xfrm>
              <a:off x="5051" y="1153"/>
              <a:ext cx="697"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Posterior lobe</a:t>
              </a:r>
            </a:p>
          </p:txBody>
        </p:sp>
        <p:sp>
          <p:nvSpPr>
            <p:cNvPr id="24585" name="Text Box 9">
              <a:extLst>
                <a:ext uri="{FF2B5EF4-FFF2-40B4-BE49-F238E27FC236}">
                  <a16:creationId xmlns:a16="http://schemas.microsoft.com/office/drawing/2014/main" id="{57A1F0E7-137E-4FD9-A905-2E080EC83152}"/>
                </a:ext>
              </a:extLst>
            </p:cNvPr>
            <p:cNvSpPr txBox="1">
              <a:spLocks noChangeArrowheads="1"/>
            </p:cNvSpPr>
            <p:nvPr/>
          </p:nvSpPr>
          <p:spPr bwMode="auto">
            <a:xfrm>
              <a:off x="4872" y="963"/>
              <a:ext cx="659"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Anterior lobe</a:t>
              </a:r>
            </a:p>
          </p:txBody>
        </p:sp>
        <p:sp>
          <p:nvSpPr>
            <p:cNvPr id="24586" name="Text Box 10">
              <a:extLst>
                <a:ext uri="{FF2B5EF4-FFF2-40B4-BE49-F238E27FC236}">
                  <a16:creationId xmlns:a16="http://schemas.microsoft.com/office/drawing/2014/main" id="{76F17801-F822-49CF-B359-C03F47E3D3F8}"/>
                </a:ext>
              </a:extLst>
            </p:cNvPr>
            <p:cNvSpPr txBox="1">
              <a:spLocks noChangeArrowheads="1"/>
            </p:cNvSpPr>
            <p:nvPr/>
          </p:nvSpPr>
          <p:spPr bwMode="auto">
            <a:xfrm>
              <a:off x="2798" y="888"/>
              <a:ext cx="770"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latin typeface="Verdana" panose="020B0604030504040204" pitchFamily="34" charset="0"/>
                </a:rPr>
                <a:t>Pineal body</a:t>
              </a:r>
            </a:p>
          </p:txBody>
        </p:sp>
        <p:sp>
          <p:nvSpPr>
            <p:cNvPr id="24587" name="Text Box 11">
              <a:extLst>
                <a:ext uri="{FF2B5EF4-FFF2-40B4-BE49-F238E27FC236}">
                  <a16:creationId xmlns:a16="http://schemas.microsoft.com/office/drawing/2014/main" id="{08DD8E85-7C92-4759-9035-72A8816CB33E}"/>
                </a:ext>
              </a:extLst>
            </p:cNvPr>
            <p:cNvSpPr txBox="1">
              <a:spLocks noChangeArrowheads="1"/>
            </p:cNvSpPr>
            <p:nvPr/>
          </p:nvSpPr>
          <p:spPr bwMode="auto">
            <a:xfrm>
              <a:off x="3763" y="941"/>
              <a:ext cx="59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latin typeface="Verdana" panose="020B0604030504040204" pitchFamily="34" charset="0"/>
                </a:rPr>
                <a:t>Pituitary</a:t>
              </a:r>
            </a:p>
          </p:txBody>
        </p:sp>
        <p:sp>
          <p:nvSpPr>
            <p:cNvPr id="24588" name="Text Box 12">
              <a:extLst>
                <a:ext uri="{FF2B5EF4-FFF2-40B4-BE49-F238E27FC236}">
                  <a16:creationId xmlns:a16="http://schemas.microsoft.com/office/drawing/2014/main" id="{9240ECF4-97B3-4D15-81C6-EF95F136D0A1}"/>
                </a:ext>
              </a:extLst>
            </p:cNvPr>
            <p:cNvSpPr txBox="1">
              <a:spLocks noChangeArrowheads="1"/>
            </p:cNvSpPr>
            <p:nvPr/>
          </p:nvSpPr>
          <p:spPr bwMode="auto">
            <a:xfrm>
              <a:off x="3804" y="1450"/>
              <a:ext cx="540"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latin typeface="Verdana" panose="020B0604030504040204" pitchFamily="34" charset="0"/>
                </a:rPr>
                <a:t>Thyroid</a:t>
              </a:r>
            </a:p>
          </p:txBody>
        </p:sp>
        <p:sp>
          <p:nvSpPr>
            <p:cNvPr id="24589" name="Text Box 13">
              <a:extLst>
                <a:ext uri="{FF2B5EF4-FFF2-40B4-BE49-F238E27FC236}">
                  <a16:creationId xmlns:a16="http://schemas.microsoft.com/office/drawing/2014/main" id="{5ABBDEC7-86AD-4E9C-A9F2-CD98D6C287B7}"/>
                </a:ext>
              </a:extLst>
            </p:cNvPr>
            <p:cNvSpPr txBox="1">
              <a:spLocks noChangeArrowheads="1"/>
            </p:cNvSpPr>
            <p:nvPr/>
          </p:nvSpPr>
          <p:spPr bwMode="auto">
            <a:xfrm>
              <a:off x="4918" y="1532"/>
              <a:ext cx="606"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Parathyroid</a:t>
              </a:r>
            </a:p>
          </p:txBody>
        </p:sp>
        <p:sp>
          <p:nvSpPr>
            <p:cNvPr id="24590" name="Text Box 14">
              <a:extLst>
                <a:ext uri="{FF2B5EF4-FFF2-40B4-BE49-F238E27FC236}">
                  <a16:creationId xmlns:a16="http://schemas.microsoft.com/office/drawing/2014/main" id="{CE1596C0-A4B0-4613-BA55-CCE5119F2B5D}"/>
                </a:ext>
              </a:extLst>
            </p:cNvPr>
            <p:cNvSpPr txBox="1">
              <a:spLocks noChangeArrowheads="1"/>
            </p:cNvSpPr>
            <p:nvPr/>
          </p:nvSpPr>
          <p:spPr bwMode="auto">
            <a:xfrm>
              <a:off x="4773" y="1910"/>
              <a:ext cx="386"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Cortex</a:t>
              </a:r>
            </a:p>
          </p:txBody>
        </p:sp>
        <p:sp>
          <p:nvSpPr>
            <p:cNvPr id="24591" name="Text Box 15">
              <a:extLst>
                <a:ext uri="{FF2B5EF4-FFF2-40B4-BE49-F238E27FC236}">
                  <a16:creationId xmlns:a16="http://schemas.microsoft.com/office/drawing/2014/main" id="{ADA64269-A5CF-4462-ABD5-BDA208826903}"/>
                </a:ext>
              </a:extLst>
            </p:cNvPr>
            <p:cNvSpPr txBox="1">
              <a:spLocks noChangeArrowheads="1"/>
            </p:cNvSpPr>
            <p:nvPr/>
          </p:nvSpPr>
          <p:spPr bwMode="auto">
            <a:xfrm>
              <a:off x="4958" y="2114"/>
              <a:ext cx="447"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Medulla</a:t>
              </a:r>
            </a:p>
          </p:txBody>
        </p:sp>
        <p:sp>
          <p:nvSpPr>
            <p:cNvPr id="24592" name="Text Box 16">
              <a:extLst>
                <a:ext uri="{FF2B5EF4-FFF2-40B4-BE49-F238E27FC236}">
                  <a16:creationId xmlns:a16="http://schemas.microsoft.com/office/drawing/2014/main" id="{A9011C7D-8D1F-4927-B233-BEE45E7FA685}"/>
                </a:ext>
              </a:extLst>
            </p:cNvPr>
            <p:cNvSpPr txBox="1">
              <a:spLocks noChangeArrowheads="1"/>
            </p:cNvSpPr>
            <p:nvPr/>
          </p:nvSpPr>
          <p:spPr bwMode="auto">
            <a:xfrm>
              <a:off x="5005" y="2640"/>
              <a:ext cx="814"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Corpus luteum</a:t>
              </a:r>
            </a:p>
          </p:txBody>
        </p:sp>
        <p:sp>
          <p:nvSpPr>
            <p:cNvPr id="24593" name="Text Box 17">
              <a:extLst>
                <a:ext uri="{FF2B5EF4-FFF2-40B4-BE49-F238E27FC236}">
                  <a16:creationId xmlns:a16="http://schemas.microsoft.com/office/drawing/2014/main" id="{6F19130C-68B8-4BF4-97B9-C5EA0561C997}"/>
                </a:ext>
              </a:extLst>
            </p:cNvPr>
            <p:cNvSpPr txBox="1">
              <a:spLocks noChangeArrowheads="1"/>
            </p:cNvSpPr>
            <p:nvPr/>
          </p:nvSpPr>
          <p:spPr bwMode="auto">
            <a:xfrm>
              <a:off x="5050" y="2412"/>
              <a:ext cx="44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Follicle</a:t>
              </a:r>
            </a:p>
          </p:txBody>
        </p:sp>
        <p:sp>
          <p:nvSpPr>
            <p:cNvPr id="24594" name="Text Box 18">
              <a:extLst>
                <a:ext uri="{FF2B5EF4-FFF2-40B4-BE49-F238E27FC236}">
                  <a16:creationId xmlns:a16="http://schemas.microsoft.com/office/drawing/2014/main" id="{93780DD0-5A92-4C5C-9F4C-C73F8F117686}"/>
                </a:ext>
              </a:extLst>
            </p:cNvPr>
            <p:cNvSpPr txBox="1">
              <a:spLocks noChangeArrowheads="1"/>
            </p:cNvSpPr>
            <p:nvPr/>
          </p:nvSpPr>
          <p:spPr bwMode="auto">
            <a:xfrm>
              <a:off x="4846" y="2901"/>
              <a:ext cx="83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Endocrine cells</a:t>
              </a:r>
            </a:p>
          </p:txBody>
        </p:sp>
        <p:sp>
          <p:nvSpPr>
            <p:cNvPr id="24595" name="Text Box 19">
              <a:extLst>
                <a:ext uri="{FF2B5EF4-FFF2-40B4-BE49-F238E27FC236}">
                  <a16:creationId xmlns:a16="http://schemas.microsoft.com/office/drawing/2014/main" id="{B9080746-7B97-4DF0-9A24-2A8474DF4D95}"/>
                </a:ext>
              </a:extLst>
            </p:cNvPr>
            <p:cNvSpPr txBox="1">
              <a:spLocks noChangeArrowheads="1"/>
            </p:cNvSpPr>
            <p:nvPr/>
          </p:nvSpPr>
          <p:spPr bwMode="auto">
            <a:xfrm>
              <a:off x="4883" y="3134"/>
              <a:ext cx="96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Sperm producing </a:t>
              </a:r>
            </a:p>
            <a:p>
              <a:r>
                <a:rPr lang="en-GB" altLang="en-US" sz="1200" b="1">
                  <a:solidFill>
                    <a:srgbClr val="264879"/>
                  </a:solidFill>
                  <a:latin typeface="Verdana" panose="020B0604030504040204" pitchFamily="34" charset="0"/>
                </a:rPr>
                <a:t>cells</a:t>
              </a:r>
            </a:p>
          </p:txBody>
        </p:sp>
        <p:sp>
          <p:nvSpPr>
            <p:cNvPr id="24596" name="Text Box 20">
              <a:extLst>
                <a:ext uri="{FF2B5EF4-FFF2-40B4-BE49-F238E27FC236}">
                  <a16:creationId xmlns:a16="http://schemas.microsoft.com/office/drawing/2014/main" id="{3224766A-E388-4A1F-B0C7-237582A1E712}"/>
                </a:ext>
              </a:extLst>
            </p:cNvPr>
            <p:cNvSpPr txBox="1">
              <a:spLocks noChangeArrowheads="1"/>
            </p:cNvSpPr>
            <p:nvPr/>
          </p:nvSpPr>
          <p:spPr bwMode="auto">
            <a:xfrm>
              <a:off x="3806" y="2986"/>
              <a:ext cx="507"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1">
                  <a:solidFill>
                    <a:srgbClr val="264879"/>
                  </a:solidFill>
                  <a:latin typeface="Verdana" panose="020B0604030504040204" pitchFamily="34" charset="0"/>
                </a:rPr>
                <a:t>Testis </a:t>
              </a:r>
            </a:p>
            <a:p>
              <a:pPr algn="ctr"/>
              <a:r>
                <a:rPr lang="en-GB" altLang="en-US" sz="1400" b="1">
                  <a:solidFill>
                    <a:srgbClr val="264879"/>
                  </a:solidFill>
                  <a:latin typeface="Verdana" panose="020B0604030504040204" pitchFamily="34" charset="0"/>
                </a:rPr>
                <a:t>(</a:t>
              </a:r>
              <a:r>
                <a:rPr lang="en-GB" altLang="en-US" sz="1200" b="1">
                  <a:solidFill>
                    <a:srgbClr val="264879"/>
                  </a:solidFill>
                  <a:latin typeface="Verdana" panose="020B0604030504040204" pitchFamily="34" charset="0"/>
                </a:rPr>
                <a:t>males</a:t>
              </a:r>
              <a:r>
                <a:rPr lang="en-GB" altLang="en-US" sz="1400" b="1">
                  <a:solidFill>
                    <a:srgbClr val="264879"/>
                  </a:solidFill>
                  <a:latin typeface="Verdana" panose="020B0604030504040204" pitchFamily="34" charset="0"/>
                </a:rPr>
                <a:t>)</a:t>
              </a:r>
            </a:p>
          </p:txBody>
        </p:sp>
        <p:sp>
          <p:nvSpPr>
            <p:cNvPr id="24597" name="Text Box 21">
              <a:extLst>
                <a:ext uri="{FF2B5EF4-FFF2-40B4-BE49-F238E27FC236}">
                  <a16:creationId xmlns:a16="http://schemas.microsoft.com/office/drawing/2014/main" id="{D8C3CE85-4742-421E-B0A2-ADC1E5810F50}"/>
                </a:ext>
              </a:extLst>
            </p:cNvPr>
            <p:cNvSpPr txBox="1">
              <a:spLocks noChangeArrowheads="1"/>
            </p:cNvSpPr>
            <p:nvPr/>
          </p:nvSpPr>
          <p:spPr bwMode="auto">
            <a:xfrm>
              <a:off x="3732" y="2394"/>
              <a:ext cx="603"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1">
                  <a:solidFill>
                    <a:srgbClr val="264879"/>
                  </a:solidFill>
                  <a:latin typeface="Verdana" panose="020B0604030504040204" pitchFamily="34" charset="0"/>
                </a:rPr>
                <a:t>Ovaries </a:t>
              </a:r>
              <a:br>
                <a:rPr lang="en-GB" altLang="en-US" sz="1400" b="1">
                  <a:solidFill>
                    <a:srgbClr val="264879"/>
                  </a:solidFill>
                  <a:latin typeface="Verdana" panose="020B0604030504040204" pitchFamily="34" charset="0"/>
                </a:rPr>
              </a:br>
              <a:r>
                <a:rPr lang="en-GB" altLang="en-US" sz="1400" b="1">
                  <a:solidFill>
                    <a:srgbClr val="264879"/>
                  </a:solidFill>
                  <a:latin typeface="Verdana" panose="020B0604030504040204" pitchFamily="34" charset="0"/>
                </a:rPr>
                <a:t>(</a:t>
              </a:r>
              <a:r>
                <a:rPr lang="en-GB" altLang="en-US" sz="1200" b="1">
                  <a:solidFill>
                    <a:srgbClr val="264879"/>
                  </a:solidFill>
                  <a:latin typeface="Verdana" panose="020B0604030504040204" pitchFamily="34" charset="0"/>
                </a:rPr>
                <a:t>females</a:t>
              </a:r>
              <a:r>
                <a:rPr lang="en-GB" altLang="en-US" sz="1400" b="1">
                  <a:solidFill>
                    <a:srgbClr val="264879"/>
                  </a:solidFill>
                  <a:latin typeface="Verdana" panose="020B0604030504040204" pitchFamily="34" charset="0"/>
                </a:rPr>
                <a:t>)</a:t>
              </a:r>
            </a:p>
          </p:txBody>
        </p:sp>
        <p:sp>
          <p:nvSpPr>
            <p:cNvPr id="24598" name="Text Box 22">
              <a:extLst>
                <a:ext uri="{FF2B5EF4-FFF2-40B4-BE49-F238E27FC236}">
                  <a16:creationId xmlns:a16="http://schemas.microsoft.com/office/drawing/2014/main" id="{C0AC1EE8-B9B6-4BBB-9AA7-26B9E96073A1}"/>
                </a:ext>
              </a:extLst>
            </p:cNvPr>
            <p:cNvSpPr txBox="1">
              <a:spLocks noChangeArrowheads="1"/>
            </p:cNvSpPr>
            <p:nvPr/>
          </p:nvSpPr>
          <p:spPr bwMode="auto">
            <a:xfrm>
              <a:off x="3810" y="1996"/>
              <a:ext cx="54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latin typeface="Verdana" panose="020B0604030504040204" pitchFamily="34" charset="0"/>
                </a:rPr>
                <a:t>Adrenal</a:t>
              </a:r>
            </a:p>
          </p:txBody>
        </p:sp>
        <p:sp>
          <p:nvSpPr>
            <p:cNvPr id="24599" name="Text Box 23">
              <a:extLst>
                <a:ext uri="{FF2B5EF4-FFF2-40B4-BE49-F238E27FC236}">
                  <a16:creationId xmlns:a16="http://schemas.microsoft.com/office/drawing/2014/main" id="{DCDCA693-8CB8-469D-A623-A17127C6DCE4}"/>
                </a:ext>
              </a:extLst>
            </p:cNvPr>
            <p:cNvSpPr txBox="1">
              <a:spLocks noChangeArrowheads="1"/>
            </p:cNvSpPr>
            <p:nvPr/>
          </p:nvSpPr>
          <p:spPr bwMode="auto">
            <a:xfrm>
              <a:off x="2823" y="1968"/>
              <a:ext cx="526"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Stomach</a:t>
              </a:r>
            </a:p>
          </p:txBody>
        </p:sp>
        <p:sp>
          <p:nvSpPr>
            <p:cNvPr id="24600" name="Text Box 24">
              <a:extLst>
                <a:ext uri="{FF2B5EF4-FFF2-40B4-BE49-F238E27FC236}">
                  <a16:creationId xmlns:a16="http://schemas.microsoft.com/office/drawing/2014/main" id="{E464C171-05F1-4A1F-AE44-562D37801547}"/>
                </a:ext>
              </a:extLst>
            </p:cNvPr>
            <p:cNvSpPr txBox="1">
              <a:spLocks noChangeArrowheads="1"/>
            </p:cNvSpPr>
            <p:nvPr/>
          </p:nvSpPr>
          <p:spPr bwMode="auto">
            <a:xfrm>
              <a:off x="2760" y="2522"/>
              <a:ext cx="71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Pancreas</a:t>
              </a:r>
            </a:p>
            <a:p>
              <a:r>
                <a:rPr lang="en-GB" altLang="en-US" sz="1200" b="1">
                  <a:solidFill>
                    <a:srgbClr val="264879"/>
                  </a:solidFill>
                  <a:latin typeface="Verdana" panose="020B0604030504040204" pitchFamily="34" charset="0"/>
                </a:rPr>
                <a:t>(Islets of </a:t>
              </a:r>
              <a:br>
                <a:rPr lang="en-GB" altLang="en-US" sz="1200" b="1">
                  <a:solidFill>
                    <a:srgbClr val="264879"/>
                  </a:solidFill>
                  <a:latin typeface="Verdana" panose="020B0604030504040204" pitchFamily="34" charset="0"/>
                </a:rPr>
              </a:br>
              <a:r>
                <a:rPr lang="en-GB" altLang="en-US" sz="1200" b="1">
                  <a:solidFill>
                    <a:srgbClr val="264879"/>
                  </a:solidFill>
                  <a:latin typeface="Verdana" panose="020B0604030504040204" pitchFamily="34" charset="0"/>
                </a:rPr>
                <a:t>Langerhans)</a:t>
              </a:r>
            </a:p>
          </p:txBody>
        </p:sp>
        <p:sp>
          <p:nvSpPr>
            <p:cNvPr id="24601" name="Text Box 25">
              <a:extLst>
                <a:ext uri="{FF2B5EF4-FFF2-40B4-BE49-F238E27FC236}">
                  <a16:creationId xmlns:a16="http://schemas.microsoft.com/office/drawing/2014/main" id="{2688EC55-D1AF-4293-B1B8-AD53F3BF38CE}"/>
                </a:ext>
              </a:extLst>
            </p:cNvPr>
            <p:cNvSpPr txBox="1">
              <a:spLocks noChangeArrowheads="1"/>
            </p:cNvSpPr>
            <p:nvPr/>
          </p:nvSpPr>
          <p:spPr bwMode="auto">
            <a:xfrm>
              <a:off x="2764" y="2240"/>
              <a:ext cx="63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latin typeface="Verdana" panose="020B0604030504040204" pitchFamily="34" charset="0"/>
                </a:rPr>
                <a:t>Duodenum</a:t>
              </a:r>
            </a:p>
          </p:txBody>
        </p:sp>
        <p:sp>
          <p:nvSpPr>
            <p:cNvPr id="24602" name="Line 26">
              <a:extLst>
                <a:ext uri="{FF2B5EF4-FFF2-40B4-BE49-F238E27FC236}">
                  <a16:creationId xmlns:a16="http://schemas.microsoft.com/office/drawing/2014/main" id="{787EF932-2AA0-42F9-A359-06E4911EFA73}"/>
                </a:ext>
              </a:extLst>
            </p:cNvPr>
            <p:cNvSpPr>
              <a:spLocks noChangeShapeType="1"/>
            </p:cNvSpPr>
            <p:nvPr/>
          </p:nvSpPr>
          <p:spPr bwMode="auto">
            <a:xfrm flipH="1">
              <a:off x="4562" y="1058"/>
              <a:ext cx="346" cy="21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3" name="Line 27">
              <a:extLst>
                <a:ext uri="{FF2B5EF4-FFF2-40B4-BE49-F238E27FC236}">
                  <a16:creationId xmlns:a16="http://schemas.microsoft.com/office/drawing/2014/main" id="{C5A00AE4-DB04-448A-B785-AF0511496D9D}"/>
                </a:ext>
              </a:extLst>
            </p:cNvPr>
            <p:cNvSpPr>
              <a:spLocks noChangeShapeType="1"/>
            </p:cNvSpPr>
            <p:nvPr/>
          </p:nvSpPr>
          <p:spPr bwMode="auto">
            <a:xfrm flipH="1">
              <a:off x="4586" y="1254"/>
              <a:ext cx="482" cy="64"/>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4" name="Line 28">
              <a:extLst>
                <a:ext uri="{FF2B5EF4-FFF2-40B4-BE49-F238E27FC236}">
                  <a16:creationId xmlns:a16="http://schemas.microsoft.com/office/drawing/2014/main" id="{09EE9C61-140F-425C-8EEC-06624C98D224}"/>
                </a:ext>
              </a:extLst>
            </p:cNvPr>
            <p:cNvSpPr>
              <a:spLocks noChangeShapeType="1"/>
            </p:cNvSpPr>
            <p:nvPr/>
          </p:nvSpPr>
          <p:spPr bwMode="auto">
            <a:xfrm flipH="1" flipV="1">
              <a:off x="4649" y="1618"/>
              <a:ext cx="335" cy="17"/>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5" name="Line 29">
              <a:extLst>
                <a:ext uri="{FF2B5EF4-FFF2-40B4-BE49-F238E27FC236}">
                  <a16:creationId xmlns:a16="http://schemas.microsoft.com/office/drawing/2014/main" id="{4233E7DC-AE25-42C5-954F-EA42CC040105}"/>
                </a:ext>
              </a:extLst>
            </p:cNvPr>
            <p:cNvSpPr>
              <a:spLocks noChangeShapeType="1"/>
            </p:cNvSpPr>
            <p:nvPr/>
          </p:nvSpPr>
          <p:spPr bwMode="auto">
            <a:xfrm flipH="1">
              <a:off x="4665" y="1641"/>
              <a:ext cx="320" cy="61"/>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6" name="Line 30">
              <a:extLst>
                <a:ext uri="{FF2B5EF4-FFF2-40B4-BE49-F238E27FC236}">
                  <a16:creationId xmlns:a16="http://schemas.microsoft.com/office/drawing/2014/main" id="{91FDDD4F-77CB-4D23-8563-22E9DD8BABBF}"/>
                </a:ext>
              </a:extLst>
            </p:cNvPr>
            <p:cNvSpPr>
              <a:spLocks noChangeShapeType="1"/>
            </p:cNvSpPr>
            <p:nvPr/>
          </p:nvSpPr>
          <p:spPr bwMode="auto">
            <a:xfrm flipV="1">
              <a:off x="4638" y="2007"/>
              <a:ext cx="182" cy="36"/>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7" name="Line 31">
              <a:extLst>
                <a:ext uri="{FF2B5EF4-FFF2-40B4-BE49-F238E27FC236}">
                  <a16:creationId xmlns:a16="http://schemas.microsoft.com/office/drawing/2014/main" id="{5DAA6565-D9D1-4E58-8D0D-818C62DE0CD2}"/>
                </a:ext>
              </a:extLst>
            </p:cNvPr>
            <p:cNvSpPr>
              <a:spLocks noChangeShapeType="1"/>
            </p:cNvSpPr>
            <p:nvPr/>
          </p:nvSpPr>
          <p:spPr bwMode="auto">
            <a:xfrm>
              <a:off x="4649" y="2127"/>
              <a:ext cx="358" cy="67"/>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8" name="Line 32">
              <a:extLst>
                <a:ext uri="{FF2B5EF4-FFF2-40B4-BE49-F238E27FC236}">
                  <a16:creationId xmlns:a16="http://schemas.microsoft.com/office/drawing/2014/main" id="{324CDCBA-CA6E-4C21-9E4A-E1AF9FC327A7}"/>
                </a:ext>
              </a:extLst>
            </p:cNvPr>
            <p:cNvSpPr>
              <a:spLocks noChangeShapeType="1"/>
            </p:cNvSpPr>
            <p:nvPr/>
          </p:nvSpPr>
          <p:spPr bwMode="auto">
            <a:xfrm>
              <a:off x="4686" y="2660"/>
              <a:ext cx="351" cy="73"/>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09" name="Line 33">
              <a:extLst>
                <a:ext uri="{FF2B5EF4-FFF2-40B4-BE49-F238E27FC236}">
                  <a16:creationId xmlns:a16="http://schemas.microsoft.com/office/drawing/2014/main" id="{D7F78D9E-CF2A-4083-B12A-0B4D0956BFCF}"/>
                </a:ext>
              </a:extLst>
            </p:cNvPr>
            <p:cNvSpPr>
              <a:spLocks noChangeShapeType="1"/>
            </p:cNvSpPr>
            <p:nvPr/>
          </p:nvSpPr>
          <p:spPr bwMode="auto">
            <a:xfrm flipV="1">
              <a:off x="4467" y="2503"/>
              <a:ext cx="594" cy="85"/>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0" name="Line 34">
              <a:extLst>
                <a:ext uri="{FF2B5EF4-FFF2-40B4-BE49-F238E27FC236}">
                  <a16:creationId xmlns:a16="http://schemas.microsoft.com/office/drawing/2014/main" id="{4E4AA0AB-FF80-45E1-A00B-B8856A11E3D4}"/>
                </a:ext>
              </a:extLst>
            </p:cNvPr>
            <p:cNvSpPr>
              <a:spLocks noChangeShapeType="1"/>
            </p:cNvSpPr>
            <p:nvPr/>
          </p:nvSpPr>
          <p:spPr bwMode="auto">
            <a:xfrm>
              <a:off x="3309" y="2054"/>
              <a:ext cx="407" cy="237"/>
            </a:xfrm>
            <a:prstGeom prst="line">
              <a:avLst/>
            </a:prstGeom>
            <a:noFill/>
            <a:ln w="12700">
              <a:solidFill>
                <a:srgbClr val="264879"/>
              </a:solidFill>
              <a:round/>
              <a:headEnd type="none" w="sm" len="sm"/>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1" name="Line 35">
              <a:extLst>
                <a:ext uri="{FF2B5EF4-FFF2-40B4-BE49-F238E27FC236}">
                  <a16:creationId xmlns:a16="http://schemas.microsoft.com/office/drawing/2014/main" id="{B49358CA-ABAB-4D06-B337-870F990D8AC5}"/>
                </a:ext>
              </a:extLst>
            </p:cNvPr>
            <p:cNvSpPr>
              <a:spLocks noChangeShapeType="1"/>
            </p:cNvSpPr>
            <p:nvPr/>
          </p:nvSpPr>
          <p:spPr bwMode="auto">
            <a:xfrm>
              <a:off x="3338" y="2338"/>
              <a:ext cx="122" cy="134"/>
            </a:xfrm>
            <a:prstGeom prst="line">
              <a:avLst/>
            </a:prstGeom>
            <a:noFill/>
            <a:ln w="12700">
              <a:solidFill>
                <a:srgbClr val="264879"/>
              </a:solidFill>
              <a:round/>
              <a:headEnd type="none" w="sm" len="sm"/>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2" name="Line 36">
              <a:extLst>
                <a:ext uri="{FF2B5EF4-FFF2-40B4-BE49-F238E27FC236}">
                  <a16:creationId xmlns:a16="http://schemas.microsoft.com/office/drawing/2014/main" id="{D6B411E6-BB1B-4FA8-9DCE-AAB727ED2196}"/>
                </a:ext>
              </a:extLst>
            </p:cNvPr>
            <p:cNvSpPr>
              <a:spLocks noChangeShapeType="1"/>
            </p:cNvSpPr>
            <p:nvPr/>
          </p:nvSpPr>
          <p:spPr bwMode="auto">
            <a:xfrm flipV="1">
              <a:off x="3272" y="2411"/>
              <a:ext cx="419" cy="218"/>
            </a:xfrm>
            <a:prstGeom prst="line">
              <a:avLst/>
            </a:prstGeom>
            <a:noFill/>
            <a:ln w="12700">
              <a:solidFill>
                <a:srgbClr val="264879"/>
              </a:solidFill>
              <a:round/>
              <a:headEnd type="none" w="sm" len="sm"/>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3" name="Line 37">
              <a:extLst>
                <a:ext uri="{FF2B5EF4-FFF2-40B4-BE49-F238E27FC236}">
                  <a16:creationId xmlns:a16="http://schemas.microsoft.com/office/drawing/2014/main" id="{8A4A88B8-DE42-4ABA-997B-04C604E8C6ED}"/>
                </a:ext>
              </a:extLst>
            </p:cNvPr>
            <p:cNvSpPr>
              <a:spLocks noChangeShapeType="1"/>
            </p:cNvSpPr>
            <p:nvPr/>
          </p:nvSpPr>
          <p:spPr bwMode="auto">
            <a:xfrm flipV="1">
              <a:off x="4628" y="3002"/>
              <a:ext cx="261" cy="50"/>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4" name="Line 38">
              <a:extLst>
                <a:ext uri="{FF2B5EF4-FFF2-40B4-BE49-F238E27FC236}">
                  <a16:creationId xmlns:a16="http://schemas.microsoft.com/office/drawing/2014/main" id="{6A65C536-60E3-420D-9627-D31A1E4D50E3}"/>
                </a:ext>
              </a:extLst>
            </p:cNvPr>
            <p:cNvSpPr>
              <a:spLocks noChangeShapeType="1"/>
            </p:cNvSpPr>
            <p:nvPr/>
          </p:nvSpPr>
          <p:spPr bwMode="auto">
            <a:xfrm>
              <a:off x="4583" y="3148"/>
              <a:ext cx="345" cy="85"/>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4615" name="Text Box 39">
            <a:extLst>
              <a:ext uri="{FF2B5EF4-FFF2-40B4-BE49-F238E27FC236}">
                <a16:creationId xmlns:a16="http://schemas.microsoft.com/office/drawing/2014/main" id="{22C18FE4-7488-4FDE-9A96-DFDF7BFDED10}"/>
              </a:ext>
            </a:extLst>
          </p:cNvPr>
          <p:cNvSpPr txBox="1">
            <a:spLocks noChangeArrowheads="1"/>
          </p:cNvSpPr>
          <p:nvPr/>
        </p:nvSpPr>
        <p:spPr bwMode="auto">
          <a:xfrm>
            <a:off x="1703389" y="6553200"/>
            <a:ext cx="576103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a:latin typeface="Verdana" panose="020B0604030504040204" pitchFamily="34" charset="0"/>
              </a:rPr>
              <a:t>Griffin JE &amp; Wilson JD</a:t>
            </a:r>
            <a:r>
              <a:rPr lang="en-GB" altLang="en-US" sz="1100">
                <a:latin typeface="Verdana" panose="020B0604030504040204" pitchFamily="34" charset="0"/>
              </a:rPr>
              <a:t>. </a:t>
            </a:r>
            <a:r>
              <a:rPr lang="en-GB" altLang="en-US" sz="1100" i="1">
                <a:latin typeface="Verdana" panose="020B0604030504040204" pitchFamily="34" charset="0"/>
              </a:rPr>
              <a:t>In Williams Text book of Endocrinology. 2003:</a:t>
            </a:r>
            <a:r>
              <a:rPr lang="en-GB" altLang="en-US" sz="1100">
                <a:latin typeface="Verdana" panose="020B0604030504040204" pitchFamily="34" charset="0"/>
              </a:rPr>
              <a:t> 1-9.</a:t>
            </a:r>
            <a:endParaRPr lang="en-US" altLang="en-US" sz="1100">
              <a:latin typeface="Verdana" panose="020B0604030504040204" pitchFamily="34" charset="0"/>
            </a:endParaRPr>
          </a:p>
        </p:txBody>
      </p:sp>
      <p:sp>
        <p:nvSpPr>
          <p:cNvPr id="24616" name="Rectangle 40">
            <a:extLst>
              <a:ext uri="{FF2B5EF4-FFF2-40B4-BE49-F238E27FC236}">
                <a16:creationId xmlns:a16="http://schemas.microsoft.com/office/drawing/2014/main" id="{FE7E7EE8-8049-46A9-A40A-F6E5F4532286}"/>
              </a:ext>
            </a:extLst>
          </p:cNvPr>
          <p:cNvSpPr>
            <a:spLocks noGrp="1" noChangeArrowheads="1"/>
          </p:cNvSpPr>
          <p:nvPr>
            <p:ph type="body" idx="1"/>
          </p:nvPr>
        </p:nvSpPr>
        <p:spPr>
          <a:xfrm>
            <a:off x="317442" y="1334254"/>
            <a:ext cx="4645484" cy="4525963"/>
          </a:xfrm>
          <a:noFill/>
          <a:ln/>
        </p:spPr>
        <p:txBody>
          <a:bodyPr/>
          <a:lstStyle/>
          <a:p>
            <a:r>
              <a:rPr lang="en-US" altLang="en-US" sz="2200" dirty="0"/>
              <a:t>Internal system </a:t>
            </a:r>
          </a:p>
          <a:p>
            <a:endParaRPr lang="en-US" altLang="en-US" sz="1800" dirty="0"/>
          </a:p>
          <a:p>
            <a:r>
              <a:rPr lang="en-US" altLang="en-US" sz="2200" dirty="0"/>
              <a:t>Releases hormones </a:t>
            </a:r>
            <a:br>
              <a:rPr lang="en-US" altLang="en-US" sz="2200" dirty="0"/>
            </a:br>
            <a:r>
              <a:rPr lang="en-US" altLang="en-US" sz="2200" dirty="0"/>
              <a:t>into bloodstream</a:t>
            </a:r>
          </a:p>
          <a:p>
            <a:endParaRPr lang="en-US" altLang="en-US" sz="2200" dirty="0"/>
          </a:p>
          <a:p>
            <a:r>
              <a:rPr lang="en-US" altLang="en-US" sz="2200" dirty="0"/>
              <a:t>Hormone examples</a:t>
            </a:r>
          </a:p>
          <a:p>
            <a:pPr marL="893763" lvl="1" indent="-285750">
              <a:buFont typeface="Calibri" panose="020F0502020204030204" pitchFamily="34" charset="0"/>
              <a:buChar char="‐"/>
            </a:pPr>
            <a:r>
              <a:rPr lang="en-US" altLang="en-US" sz="1800" dirty="0"/>
              <a:t>Testosterone</a:t>
            </a:r>
          </a:p>
          <a:p>
            <a:pPr marL="893763" lvl="1" indent="-285750">
              <a:buFont typeface="Calibri" panose="020F0502020204030204" pitchFamily="34" charset="0"/>
              <a:buChar char="‐"/>
            </a:pPr>
            <a:r>
              <a:rPr lang="en-US" altLang="en-US" sz="1800" dirty="0"/>
              <a:t>Progesterone</a:t>
            </a:r>
          </a:p>
          <a:p>
            <a:pPr marL="893763" lvl="1" indent="-285750">
              <a:buFont typeface="Calibri" panose="020F0502020204030204" pitchFamily="34" charset="0"/>
              <a:buChar char="‐"/>
            </a:pPr>
            <a:r>
              <a:rPr lang="en-US" altLang="en-US" sz="1800" dirty="0"/>
              <a:t>Estradiol</a:t>
            </a:r>
          </a:p>
          <a:p>
            <a:pPr marL="893763" lvl="1" indent="-285750">
              <a:buFont typeface="Calibri" panose="020F0502020204030204" pitchFamily="34" charset="0"/>
              <a:buChar char="‐"/>
            </a:pPr>
            <a:r>
              <a:rPr lang="en-US" altLang="en-US" sz="1800" dirty="0"/>
              <a:t>Cortisol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B9074C4E-B863-42F0-B8D8-3A87C9E369B3}"/>
              </a:ext>
            </a:extLst>
          </p:cNvPr>
          <p:cNvSpPr>
            <a:spLocks noGrp="1" noChangeArrowheads="1"/>
          </p:cNvSpPr>
          <p:nvPr>
            <p:ph type="title"/>
          </p:nvPr>
        </p:nvSpPr>
        <p:spPr>
          <a:xfrm>
            <a:off x="455718" y="176312"/>
            <a:ext cx="10652454" cy="85698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Hypothalamus</a:t>
            </a:r>
            <a:endParaRPr lang="nl-NL" altLang="en-US" sz="3200" b="1" dirty="0">
              <a:solidFill>
                <a:schemeClr val="accent5"/>
              </a:solidFill>
            </a:endParaRPr>
          </a:p>
        </p:txBody>
      </p:sp>
      <p:pic>
        <p:nvPicPr>
          <p:cNvPr id="26629" name="Picture 5">
            <a:extLst>
              <a:ext uri="{FF2B5EF4-FFF2-40B4-BE49-F238E27FC236}">
                <a16:creationId xmlns:a16="http://schemas.microsoft.com/office/drawing/2014/main" id="{E66A2D54-9121-45EF-A954-1EA7254ADFF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6120247" y="995001"/>
            <a:ext cx="5137150" cy="439102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a:extLst>
              <a:ext uri="{FF2B5EF4-FFF2-40B4-BE49-F238E27FC236}">
                <a16:creationId xmlns:a16="http://schemas.microsoft.com/office/drawing/2014/main" id="{111D8890-3FBC-4256-9E41-824165736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622" y="1280750"/>
            <a:ext cx="3979862" cy="3770312"/>
          </a:xfrm>
          <a:prstGeom prst="rect">
            <a:avLst/>
          </a:prstGeom>
          <a:noFill/>
          <a:extLst>
            <a:ext uri="{909E8E84-426E-40DD-AFC4-6F175D3DCCD1}">
              <a14:hiddenFill xmlns:a14="http://schemas.microsoft.com/office/drawing/2010/main">
                <a:solidFill>
                  <a:srgbClr val="FFFFFF"/>
                </a:solidFill>
              </a14:hiddenFill>
            </a:ext>
          </a:extLst>
        </p:spPr>
      </p:pic>
      <p:sp>
        <p:nvSpPr>
          <p:cNvPr id="26631" name="Text Box 7">
            <a:extLst>
              <a:ext uri="{FF2B5EF4-FFF2-40B4-BE49-F238E27FC236}">
                <a16:creationId xmlns:a16="http://schemas.microsoft.com/office/drawing/2014/main" id="{9364AC1D-5732-433B-8819-2399614DF85B}"/>
              </a:ext>
            </a:extLst>
          </p:cNvPr>
          <p:cNvSpPr txBox="1">
            <a:spLocks noChangeArrowheads="1"/>
          </p:cNvSpPr>
          <p:nvPr/>
        </p:nvSpPr>
        <p:spPr bwMode="auto">
          <a:xfrm>
            <a:off x="8860273" y="4658950"/>
            <a:ext cx="2033587" cy="366712"/>
          </a:xfrm>
          <a:prstGeom prst="rect">
            <a:avLst/>
          </a:prstGeom>
          <a:noFill/>
          <a:ln>
            <a:noFill/>
          </a:ln>
          <a:effectLst/>
          <a:extLst>
            <a:ext uri="{909E8E84-426E-40DD-AFC4-6F175D3DCCD1}">
              <a14:hiddenFill xmlns:a14="http://schemas.microsoft.com/office/drawing/2010/main">
                <a:solidFill>
                  <a:srgbClr val="3E928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en-US" b="1">
                <a:solidFill>
                  <a:srgbClr val="3E9281"/>
                </a:solidFill>
                <a:latin typeface="Verdana" panose="020B0604030504040204" pitchFamily="34" charset="0"/>
              </a:rPr>
              <a:t>Hypothalamus</a:t>
            </a:r>
          </a:p>
        </p:txBody>
      </p:sp>
      <p:sp>
        <p:nvSpPr>
          <p:cNvPr id="26632" name="Line 8">
            <a:extLst>
              <a:ext uri="{FF2B5EF4-FFF2-40B4-BE49-F238E27FC236}">
                <a16:creationId xmlns:a16="http://schemas.microsoft.com/office/drawing/2014/main" id="{0D121148-5DE6-4DD5-8244-EE58E64098F2}"/>
              </a:ext>
            </a:extLst>
          </p:cNvPr>
          <p:cNvSpPr>
            <a:spLocks noChangeShapeType="1"/>
          </p:cNvSpPr>
          <p:nvPr/>
        </p:nvSpPr>
        <p:spPr bwMode="auto">
          <a:xfrm flipH="1" flipV="1">
            <a:off x="8860273" y="3429000"/>
            <a:ext cx="749300" cy="123947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3" name="Rectangle 9">
            <a:extLst>
              <a:ext uri="{FF2B5EF4-FFF2-40B4-BE49-F238E27FC236}">
                <a16:creationId xmlns:a16="http://schemas.microsoft.com/office/drawing/2014/main" id="{235B1AE3-D534-4E03-8FAE-3BA0B5F5AF3A}"/>
              </a:ext>
            </a:extLst>
          </p:cNvPr>
          <p:cNvSpPr>
            <a:spLocks noGrp="1" noChangeArrowheads="1"/>
          </p:cNvSpPr>
          <p:nvPr>
            <p:ph type="body" idx="1"/>
          </p:nvPr>
        </p:nvSpPr>
        <p:spPr>
          <a:xfrm>
            <a:off x="105930" y="1564843"/>
            <a:ext cx="5965825" cy="3251343"/>
          </a:xfrm>
          <a:noFill/>
          <a:ln/>
        </p:spPr>
        <p:txBody>
          <a:bodyPr/>
          <a:lstStyle/>
          <a:p>
            <a:endParaRPr lang="en-US" altLang="en-US" dirty="0">
              <a:latin typeface="Verdana" panose="020B0604030504040204" pitchFamily="34" charset="0"/>
            </a:endParaRPr>
          </a:p>
          <a:p>
            <a:pPr lvl="1"/>
            <a:r>
              <a:rPr lang="en-US" altLang="en-US" dirty="0"/>
              <a:t>Hormone regulator (“Master regulator”)</a:t>
            </a:r>
          </a:p>
          <a:p>
            <a:pPr lvl="1"/>
            <a:r>
              <a:rPr lang="en-US" altLang="en-US" dirty="0"/>
              <a:t>Signals the brain and nervous system including</a:t>
            </a:r>
          </a:p>
          <a:p>
            <a:pPr lvl="2">
              <a:buFont typeface="Calibri" panose="020F0502020204030204" pitchFamily="34" charset="0"/>
              <a:buChar char="‐"/>
            </a:pPr>
            <a:r>
              <a:rPr lang="en-US" altLang="en-US" sz="2000" dirty="0"/>
              <a:t> </a:t>
            </a:r>
            <a:r>
              <a:rPr lang="en-US" altLang="en-US" dirty="0"/>
              <a:t>the pituitary gland</a:t>
            </a:r>
          </a:p>
          <a:p>
            <a:pPr lvl="1"/>
            <a:r>
              <a:rPr lang="en-US" altLang="en-US" dirty="0"/>
              <a:t>Produces hormones</a:t>
            </a:r>
          </a:p>
          <a:p>
            <a:pPr lvl="2">
              <a:buFont typeface="Calibri" panose="020F0502020204030204" pitchFamily="34" charset="0"/>
              <a:buChar char="‐"/>
            </a:pPr>
            <a:r>
              <a:rPr lang="en-US" altLang="en-US" dirty="0"/>
              <a:t>e.g. gonadotropin releasing hormone (GnRH)</a:t>
            </a:r>
          </a:p>
          <a:p>
            <a:pPr lvl="1"/>
            <a:endParaRPr lang="en-US" altLang="en-US" dirty="0">
              <a:latin typeface="Verdana" panose="020B0604030504040204" pitchFamily="34" charset="0"/>
            </a:endParaRPr>
          </a:p>
        </p:txBody>
      </p:sp>
      <p:sp>
        <p:nvSpPr>
          <p:cNvPr id="26634" name="Text Box 10">
            <a:extLst>
              <a:ext uri="{FF2B5EF4-FFF2-40B4-BE49-F238E27FC236}">
                <a16:creationId xmlns:a16="http://schemas.microsoft.com/office/drawing/2014/main" id="{21519321-84A8-4726-BB11-04D91D56A35B}"/>
              </a:ext>
            </a:extLst>
          </p:cNvPr>
          <p:cNvSpPr txBox="1">
            <a:spLocks noChangeArrowheads="1"/>
          </p:cNvSpPr>
          <p:nvPr/>
        </p:nvSpPr>
        <p:spPr bwMode="auto">
          <a:xfrm>
            <a:off x="1555895" y="5992843"/>
            <a:ext cx="61198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dirty="0">
                <a:solidFill>
                  <a:schemeClr val="accent5"/>
                </a:solidFill>
              </a:rPr>
              <a:t>Griffin JE &amp; Wilson JD</a:t>
            </a:r>
            <a:r>
              <a:rPr lang="en-GB" altLang="en-US" sz="1100" dirty="0">
                <a:solidFill>
                  <a:schemeClr val="accent5"/>
                </a:solidFill>
              </a:rPr>
              <a:t>. </a:t>
            </a:r>
            <a:r>
              <a:rPr lang="en-GB" altLang="en-US" sz="1100" i="1" dirty="0">
                <a:solidFill>
                  <a:schemeClr val="accent5"/>
                </a:solidFill>
              </a:rPr>
              <a:t>In Williams Text book of Endocrinology .2003:</a:t>
            </a:r>
            <a:r>
              <a:rPr lang="en-GB" altLang="en-US" sz="1100" dirty="0">
                <a:solidFill>
                  <a:schemeClr val="accent5"/>
                </a:solidFill>
              </a:rPr>
              <a:t> 82-92.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F4615D3E-2696-4E7D-A463-22ADF1C57E31}"/>
              </a:ext>
            </a:extLst>
          </p:cNvPr>
          <p:cNvSpPr>
            <a:spLocks noGrp="1" noChangeArrowheads="1"/>
          </p:cNvSpPr>
          <p:nvPr>
            <p:ph type="title"/>
          </p:nvPr>
        </p:nvSpPr>
        <p:spPr>
          <a:xfrm>
            <a:off x="440963" y="124407"/>
            <a:ext cx="10652454" cy="114925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Pituitary</a:t>
            </a:r>
            <a:endParaRPr lang="nl-NL" altLang="en-US" sz="3200" b="1" dirty="0">
              <a:solidFill>
                <a:schemeClr val="accent5"/>
              </a:solidFill>
            </a:endParaRPr>
          </a:p>
        </p:txBody>
      </p:sp>
      <p:pic>
        <p:nvPicPr>
          <p:cNvPr id="28677" name="Picture 5">
            <a:extLst>
              <a:ext uri="{FF2B5EF4-FFF2-40B4-BE49-F238E27FC236}">
                <a16:creationId xmlns:a16="http://schemas.microsoft.com/office/drawing/2014/main" id="{778514C1-CD0B-40CA-AE34-645179200EE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810683" y="1024475"/>
            <a:ext cx="5137150" cy="43910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a:extLst>
              <a:ext uri="{FF2B5EF4-FFF2-40B4-BE49-F238E27FC236}">
                <a16:creationId xmlns:a16="http://schemas.microsoft.com/office/drawing/2014/main" id="{2BB6F841-7982-41FB-8ACD-0851B6C93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771" y="1224499"/>
            <a:ext cx="3870325" cy="3665538"/>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a:extLst>
              <a:ext uri="{FF2B5EF4-FFF2-40B4-BE49-F238E27FC236}">
                <a16:creationId xmlns:a16="http://schemas.microsoft.com/office/drawing/2014/main" id="{6970A1D7-1C34-411F-9F27-B7BED2F12789}"/>
              </a:ext>
            </a:extLst>
          </p:cNvPr>
          <p:cNvSpPr txBox="1">
            <a:spLocks noChangeArrowheads="1"/>
          </p:cNvSpPr>
          <p:nvPr/>
        </p:nvSpPr>
        <p:spPr bwMode="auto">
          <a:xfrm>
            <a:off x="8661833" y="4661437"/>
            <a:ext cx="2089150" cy="366712"/>
          </a:xfrm>
          <a:prstGeom prst="rect">
            <a:avLst/>
          </a:prstGeom>
          <a:noFill/>
          <a:ln>
            <a:noFill/>
          </a:ln>
          <a:effectLst/>
          <a:extLst>
            <a:ext uri="{909E8E84-426E-40DD-AFC4-6F175D3DCCD1}">
              <a14:hiddenFill xmlns:a14="http://schemas.microsoft.com/office/drawing/2010/main">
                <a:solidFill>
                  <a:srgbClr val="3E928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en-US" b="1">
                <a:solidFill>
                  <a:srgbClr val="3E9281"/>
                </a:solidFill>
                <a:latin typeface="Verdana" panose="020B0604030504040204" pitchFamily="34" charset="0"/>
              </a:rPr>
              <a:t>Pituitary gland</a:t>
            </a:r>
          </a:p>
        </p:txBody>
      </p:sp>
      <p:sp>
        <p:nvSpPr>
          <p:cNvPr id="28680" name="Line 8">
            <a:extLst>
              <a:ext uri="{FF2B5EF4-FFF2-40B4-BE49-F238E27FC236}">
                <a16:creationId xmlns:a16="http://schemas.microsoft.com/office/drawing/2014/main" id="{C77F5DFB-C8B6-4545-AF7B-9231CBB3CD97}"/>
              </a:ext>
            </a:extLst>
          </p:cNvPr>
          <p:cNvSpPr>
            <a:spLocks noChangeShapeType="1"/>
          </p:cNvSpPr>
          <p:nvPr/>
        </p:nvSpPr>
        <p:spPr bwMode="auto">
          <a:xfrm flipH="1" flipV="1">
            <a:off x="8690409" y="3953413"/>
            <a:ext cx="230187" cy="7969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1" name="Text Box 9">
            <a:extLst>
              <a:ext uri="{FF2B5EF4-FFF2-40B4-BE49-F238E27FC236}">
                <a16:creationId xmlns:a16="http://schemas.microsoft.com/office/drawing/2014/main" id="{A1D181EB-B2B0-40C4-B8A6-DCEF00A264FE}"/>
              </a:ext>
            </a:extLst>
          </p:cNvPr>
          <p:cNvSpPr txBox="1">
            <a:spLocks noChangeArrowheads="1"/>
          </p:cNvSpPr>
          <p:nvPr/>
        </p:nvSpPr>
        <p:spPr bwMode="auto">
          <a:xfrm>
            <a:off x="1499033" y="5939374"/>
            <a:ext cx="60499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dirty="0">
                <a:solidFill>
                  <a:schemeClr val="accent5"/>
                </a:solidFill>
              </a:rPr>
              <a:t>Griffin JE &amp; Wilson JD</a:t>
            </a:r>
            <a:r>
              <a:rPr lang="en-GB" altLang="en-US" sz="1100" dirty="0">
                <a:solidFill>
                  <a:schemeClr val="accent5"/>
                </a:solidFill>
              </a:rPr>
              <a:t>. </a:t>
            </a:r>
            <a:r>
              <a:rPr lang="en-GB" altLang="en-US" sz="1100" i="1" dirty="0">
                <a:solidFill>
                  <a:schemeClr val="accent5"/>
                </a:solidFill>
              </a:rPr>
              <a:t>In Williams Text book of Endocrinology. 2003:</a:t>
            </a:r>
            <a:r>
              <a:rPr lang="en-GB" altLang="en-US" sz="1100" dirty="0">
                <a:solidFill>
                  <a:schemeClr val="accent5"/>
                </a:solidFill>
              </a:rPr>
              <a:t> 82-92.   </a:t>
            </a:r>
          </a:p>
        </p:txBody>
      </p:sp>
      <p:sp>
        <p:nvSpPr>
          <p:cNvPr id="28682" name="Rectangle 10">
            <a:extLst>
              <a:ext uri="{FF2B5EF4-FFF2-40B4-BE49-F238E27FC236}">
                <a16:creationId xmlns:a16="http://schemas.microsoft.com/office/drawing/2014/main" id="{35F939DD-A373-4D08-BC99-B562F715C1C3}"/>
              </a:ext>
            </a:extLst>
          </p:cNvPr>
          <p:cNvSpPr>
            <a:spLocks noGrp="1" noChangeArrowheads="1"/>
          </p:cNvSpPr>
          <p:nvPr>
            <p:ph type="body" idx="1"/>
          </p:nvPr>
        </p:nvSpPr>
        <p:spPr>
          <a:xfrm>
            <a:off x="440963" y="1536608"/>
            <a:ext cx="5172869" cy="3353429"/>
          </a:xfrm>
          <a:noFill/>
          <a:ln/>
        </p:spPr>
        <p:txBody>
          <a:bodyPr/>
          <a:lstStyle/>
          <a:p>
            <a:pPr>
              <a:buFontTx/>
              <a:buNone/>
            </a:pPr>
            <a:r>
              <a:rPr lang="en-US" altLang="en-US" sz="2200" dirty="0"/>
              <a:t>Pituitary / Hypophysis</a:t>
            </a:r>
          </a:p>
          <a:p>
            <a:endParaRPr lang="en-US" altLang="en-US" dirty="0"/>
          </a:p>
          <a:p>
            <a:pPr lvl="1"/>
            <a:r>
              <a:rPr lang="en-US" altLang="en-US" dirty="0"/>
              <a:t>“Master” Gland </a:t>
            </a:r>
          </a:p>
          <a:p>
            <a:pPr lvl="1"/>
            <a:endParaRPr lang="en-US" altLang="en-US" dirty="0"/>
          </a:p>
          <a:p>
            <a:pPr lvl="1"/>
            <a:r>
              <a:rPr lang="en-US" altLang="en-US" dirty="0"/>
              <a:t>Three Sections</a:t>
            </a:r>
          </a:p>
          <a:p>
            <a:pPr lvl="2">
              <a:buFont typeface="Calibri" panose="020F0502020204030204" pitchFamily="34" charset="0"/>
              <a:buChar char="‐"/>
            </a:pPr>
            <a:r>
              <a:rPr lang="en-US" altLang="en-US" dirty="0"/>
              <a:t>Anterior lobe </a:t>
            </a:r>
          </a:p>
          <a:p>
            <a:pPr lvl="2">
              <a:buFont typeface="Calibri" panose="020F0502020204030204" pitchFamily="34" charset="0"/>
              <a:buChar char="‐"/>
            </a:pPr>
            <a:r>
              <a:rPr lang="en-US" altLang="en-US" dirty="0"/>
              <a:t>Intermediate lobe </a:t>
            </a:r>
          </a:p>
          <a:p>
            <a:pPr lvl="2">
              <a:buFont typeface="Calibri" panose="020F0502020204030204" pitchFamily="34" charset="0"/>
              <a:buChar char="‐"/>
            </a:pPr>
            <a:r>
              <a:rPr lang="en-US" altLang="en-US" dirty="0"/>
              <a:t>Posterior lobe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C93415AA-41FE-4BE8-A396-2EEDBB44FBB5}"/>
              </a:ext>
            </a:extLst>
          </p:cNvPr>
          <p:cNvSpPr>
            <a:spLocks noGrp="1" noChangeArrowheads="1"/>
          </p:cNvSpPr>
          <p:nvPr>
            <p:ph type="body" idx="1"/>
          </p:nvPr>
        </p:nvSpPr>
        <p:spPr>
          <a:xfrm>
            <a:off x="616031" y="1604652"/>
            <a:ext cx="10617529" cy="3141025"/>
          </a:xfrm>
          <a:noFill/>
          <a:ln/>
        </p:spPr>
        <p:txBody>
          <a:bodyPr>
            <a:normAutofit lnSpcReduction="10000"/>
          </a:bodyPr>
          <a:lstStyle/>
          <a:p>
            <a:pPr>
              <a:lnSpc>
                <a:spcPct val="130000"/>
              </a:lnSpc>
              <a:buFontTx/>
              <a:buNone/>
            </a:pPr>
            <a:r>
              <a:rPr lang="en-US" altLang="en-US" sz="2200" dirty="0"/>
              <a:t>Anterior Lobe</a:t>
            </a:r>
          </a:p>
          <a:p>
            <a:pPr lvl="1">
              <a:lnSpc>
                <a:spcPct val="130000"/>
              </a:lnSpc>
            </a:pPr>
            <a:r>
              <a:rPr lang="en-US" altLang="en-US" dirty="0"/>
              <a:t>Prolactin</a:t>
            </a:r>
          </a:p>
          <a:p>
            <a:pPr lvl="1">
              <a:lnSpc>
                <a:spcPct val="130000"/>
              </a:lnSpc>
            </a:pPr>
            <a:r>
              <a:rPr lang="en-US" altLang="en-US" dirty="0"/>
              <a:t>Luteinizing hormone (LH)</a:t>
            </a:r>
          </a:p>
          <a:p>
            <a:pPr lvl="1">
              <a:lnSpc>
                <a:spcPct val="130000"/>
              </a:lnSpc>
            </a:pPr>
            <a:r>
              <a:rPr lang="en-US" altLang="en-US" dirty="0"/>
              <a:t>Follicle-stimulating hormone (FSH)</a:t>
            </a:r>
          </a:p>
          <a:p>
            <a:pPr lvl="1">
              <a:lnSpc>
                <a:spcPct val="130000"/>
              </a:lnSpc>
            </a:pPr>
            <a:r>
              <a:rPr lang="en-US" altLang="en-US" dirty="0"/>
              <a:t>Adrenocorticotropin hormone (ACTH)</a:t>
            </a:r>
          </a:p>
          <a:p>
            <a:pPr lvl="1">
              <a:lnSpc>
                <a:spcPct val="130000"/>
              </a:lnSpc>
            </a:pPr>
            <a:r>
              <a:rPr lang="en-US" altLang="en-US" dirty="0"/>
              <a:t>Thyroid-stimulating hormone (TSH)</a:t>
            </a:r>
          </a:p>
          <a:p>
            <a:pPr lvl="1">
              <a:lnSpc>
                <a:spcPct val="130000"/>
              </a:lnSpc>
            </a:pPr>
            <a:r>
              <a:rPr lang="en-US" altLang="en-US" dirty="0"/>
              <a:t>Growth hormone (GH)</a:t>
            </a:r>
          </a:p>
        </p:txBody>
      </p:sp>
      <p:sp>
        <p:nvSpPr>
          <p:cNvPr id="30726" name="Text Box 6">
            <a:extLst>
              <a:ext uri="{FF2B5EF4-FFF2-40B4-BE49-F238E27FC236}">
                <a16:creationId xmlns:a16="http://schemas.microsoft.com/office/drawing/2014/main" id="{9B4ABA26-6D47-4F6E-A10E-4CF3C4603FF6}"/>
              </a:ext>
            </a:extLst>
          </p:cNvPr>
          <p:cNvSpPr txBox="1">
            <a:spLocks noChangeArrowheads="1"/>
          </p:cNvSpPr>
          <p:nvPr/>
        </p:nvSpPr>
        <p:spPr bwMode="auto">
          <a:xfrm>
            <a:off x="1482870" y="5967124"/>
            <a:ext cx="60483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dirty="0">
                <a:solidFill>
                  <a:schemeClr val="accent5"/>
                </a:solidFill>
              </a:rPr>
              <a:t>Griffin JE &amp; Wilson JD</a:t>
            </a:r>
            <a:r>
              <a:rPr lang="en-GB" altLang="en-US" sz="1100" dirty="0">
                <a:solidFill>
                  <a:schemeClr val="accent5"/>
                </a:solidFill>
              </a:rPr>
              <a:t>. </a:t>
            </a:r>
            <a:r>
              <a:rPr lang="en-GB" altLang="en-US" sz="1100" i="1" dirty="0">
                <a:solidFill>
                  <a:schemeClr val="accent5"/>
                </a:solidFill>
              </a:rPr>
              <a:t>In Williams Text book of Endocrinology. 2003:</a:t>
            </a:r>
            <a:r>
              <a:rPr lang="en-GB" altLang="en-US" sz="1100" dirty="0">
                <a:solidFill>
                  <a:schemeClr val="accent5"/>
                </a:solidFill>
              </a:rPr>
              <a:t> 82-148.   </a:t>
            </a:r>
          </a:p>
        </p:txBody>
      </p:sp>
      <p:sp>
        <p:nvSpPr>
          <p:cNvPr id="5" name="Rectangle 4">
            <a:extLst>
              <a:ext uri="{FF2B5EF4-FFF2-40B4-BE49-F238E27FC236}">
                <a16:creationId xmlns:a16="http://schemas.microsoft.com/office/drawing/2014/main" id="{31EFAFAF-C6E6-4AFD-8638-E3FE22634FC4}"/>
              </a:ext>
            </a:extLst>
          </p:cNvPr>
          <p:cNvSpPr txBox="1">
            <a:spLocks noChangeArrowheads="1"/>
          </p:cNvSpPr>
          <p:nvPr/>
        </p:nvSpPr>
        <p:spPr>
          <a:xfrm>
            <a:off x="440963" y="124407"/>
            <a:ext cx="10652454" cy="114925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Pituitary</a:t>
            </a:r>
            <a:endParaRPr lang="nl-NL" altLang="en-US" sz="3200" b="1" dirty="0">
              <a:solidFill>
                <a:schemeClr val="accent5"/>
              </a:solidFill>
            </a:endParaRPr>
          </a:p>
        </p:txBody>
      </p:sp>
      <p:pic>
        <p:nvPicPr>
          <p:cNvPr id="7" name="Picture 5">
            <a:extLst>
              <a:ext uri="{FF2B5EF4-FFF2-40B4-BE49-F238E27FC236}">
                <a16:creationId xmlns:a16="http://schemas.microsoft.com/office/drawing/2014/main" id="{981D4002-0E06-455D-BE33-DBD447B2B98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6247101" y="1045257"/>
            <a:ext cx="5137150" cy="4391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232D25A-838D-45DE-A4D0-DF2CF2F87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189" y="1245281"/>
            <a:ext cx="3870325" cy="366553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a:extLst>
              <a:ext uri="{FF2B5EF4-FFF2-40B4-BE49-F238E27FC236}">
                <a16:creationId xmlns:a16="http://schemas.microsoft.com/office/drawing/2014/main" id="{1791ACF0-CD21-4D10-A842-E3EA3BD7A285}"/>
              </a:ext>
            </a:extLst>
          </p:cNvPr>
          <p:cNvSpPr txBox="1">
            <a:spLocks noChangeArrowheads="1"/>
          </p:cNvSpPr>
          <p:nvPr/>
        </p:nvSpPr>
        <p:spPr bwMode="auto">
          <a:xfrm>
            <a:off x="9098251" y="4682219"/>
            <a:ext cx="2089150" cy="366712"/>
          </a:xfrm>
          <a:prstGeom prst="rect">
            <a:avLst/>
          </a:prstGeom>
          <a:noFill/>
          <a:ln>
            <a:noFill/>
          </a:ln>
          <a:effectLst/>
          <a:extLst>
            <a:ext uri="{909E8E84-426E-40DD-AFC4-6F175D3DCCD1}">
              <a14:hiddenFill xmlns:a14="http://schemas.microsoft.com/office/drawing/2010/main">
                <a:solidFill>
                  <a:srgbClr val="3E928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BE" altLang="en-US" b="1">
                <a:solidFill>
                  <a:srgbClr val="3E9281"/>
                </a:solidFill>
                <a:latin typeface="Verdana" panose="020B0604030504040204" pitchFamily="34" charset="0"/>
              </a:rPr>
              <a:t>Pituitary gland</a:t>
            </a:r>
          </a:p>
        </p:txBody>
      </p:sp>
      <p:sp>
        <p:nvSpPr>
          <p:cNvPr id="10" name="Line 8">
            <a:extLst>
              <a:ext uri="{FF2B5EF4-FFF2-40B4-BE49-F238E27FC236}">
                <a16:creationId xmlns:a16="http://schemas.microsoft.com/office/drawing/2014/main" id="{B5BDCBF6-5590-432D-A5A6-D74A0D0B445F}"/>
              </a:ext>
            </a:extLst>
          </p:cNvPr>
          <p:cNvSpPr>
            <a:spLocks noChangeShapeType="1"/>
          </p:cNvSpPr>
          <p:nvPr/>
        </p:nvSpPr>
        <p:spPr bwMode="auto">
          <a:xfrm flipH="1" flipV="1">
            <a:off x="9126827" y="3974195"/>
            <a:ext cx="230187" cy="7969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xfdddfdArtboard 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356" y="1971307"/>
            <a:ext cx="1815401" cy="3092133"/>
          </a:xfrm>
          <a:prstGeom prst="rect">
            <a:avLst/>
          </a:prstGeom>
        </p:spPr>
      </p:pic>
      <p:sp>
        <p:nvSpPr>
          <p:cNvPr id="2" name="Title 1"/>
          <p:cNvSpPr>
            <a:spLocks noGrp="1"/>
          </p:cNvSpPr>
          <p:nvPr>
            <p:ph type="title"/>
          </p:nvPr>
        </p:nvSpPr>
        <p:spPr/>
        <p:txBody>
          <a:bodyPr>
            <a:normAutofit/>
          </a:bodyPr>
          <a:lstStyle/>
          <a:p>
            <a:pPr algn="ctr"/>
            <a:r>
              <a:rPr lang="en-US" b="1" dirty="0">
                <a:solidFill>
                  <a:srgbClr val="000000"/>
                </a:solidFill>
              </a:rPr>
              <a:t>Role of Testosterone in Men’s Health</a:t>
            </a:r>
          </a:p>
        </p:txBody>
      </p:sp>
      <p:sp>
        <p:nvSpPr>
          <p:cNvPr id="4" name="Rectangle 3"/>
          <p:cNvSpPr/>
          <p:nvPr/>
        </p:nvSpPr>
        <p:spPr>
          <a:xfrm>
            <a:off x="1588782" y="5841152"/>
            <a:ext cx="9530321" cy="230832"/>
          </a:xfrm>
          <a:prstGeom prst="rect">
            <a:avLst/>
          </a:prstGeom>
        </p:spPr>
        <p:txBody>
          <a:bodyPr wrap="square">
            <a:spAutoFit/>
          </a:bodyPr>
          <a:lstStyle/>
          <a:p>
            <a:pPr algn="ctr"/>
            <a:r>
              <a:rPr lang="en-US" sz="900" dirty="0">
                <a:solidFill>
                  <a:srgbClr val="000000"/>
                </a:solidFill>
              </a:rPr>
              <a:t>1. Hackett G,  et al. British Society for Sexual Medicine Guidelines on Adult Testosterone Deficiency, With Statements for UK Practice. J Sex Med 2017;14:1504-1523. </a:t>
            </a:r>
          </a:p>
        </p:txBody>
      </p:sp>
      <p:sp>
        <p:nvSpPr>
          <p:cNvPr id="9" name="TextBox 8"/>
          <p:cNvSpPr txBox="1"/>
          <p:nvPr/>
        </p:nvSpPr>
        <p:spPr>
          <a:xfrm>
            <a:off x="2047610" y="2134134"/>
            <a:ext cx="2925176" cy="369332"/>
          </a:xfrm>
          <a:prstGeom prst="rect">
            <a:avLst/>
          </a:prstGeom>
          <a:noFill/>
        </p:spPr>
        <p:txBody>
          <a:bodyPr wrap="square" rtlCol="0">
            <a:spAutoFit/>
          </a:bodyPr>
          <a:lstStyle/>
          <a:p>
            <a:pPr algn="r"/>
            <a:r>
              <a:rPr lang="en-US" dirty="0">
                <a:solidFill>
                  <a:srgbClr val="000000"/>
                </a:solidFill>
                <a:latin typeface="Arial"/>
              </a:rPr>
              <a:t>Mood, Cognitive ability</a:t>
            </a:r>
            <a:r>
              <a:rPr lang="en-US" baseline="30000" dirty="0">
                <a:solidFill>
                  <a:srgbClr val="000000"/>
                </a:solidFill>
                <a:latin typeface="Arial"/>
              </a:rPr>
              <a:t>1</a:t>
            </a:r>
            <a:endParaRPr lang="en-US" dirty="0">
              <a:solidFill>
                <a:srgbClr val="000000"/>
              </a:solidFill>
              <a:latin typeface="Arial"/>
            </a:endParaRPr>
          </a:p>
        </p:txBody>
      </p:sp>
      <p:sp>
        <p:nvSpPr>
          <p:cNvPr id="10" name="TextBox 9"/>
          <p:cNvSpPr txBox="1"/>
          <p:nvPr/>
        </p:nvSpPr>
        <p:spPr>
          <a:xfrm>
            <a:off x="1996810" y="3082950"/>
            <a:ext cx="2933504" cy="369332"/>
          </a:xfrm>
          <a:prstGeom prst="rect">
            <a:avLst/>
          </a:prstGeom>
          <a:noFill/>
        </p:spPr>
        <p:txBody>
          <a:bodyPr wrap="square" rtlCol="0">
            <a:spAutoFit/>
          </a:bodyPr>
          <a:lstStyle/>
          <a:p>
            <a:pPr algn="r"/>
            <a:r>
              <a:rPr lang="en-US" dirty="0">
                <a:solidFill>
                  <a:srgbClr val="000000"/>
                </a:solidFill>
                <a:latin typeface="Arial"/>
              </a:rPr>
              <a:t>Muscle mass, strength</a:t>
            </a:r>
            <a:r>
              <a:rPr lang="en-US" baseline="30000" dirty="0">
                <a:solidFill>
                  <a:srgbClr val="000000"/>
                </a:solidFill>
                <a:latin typeface="Arial"/>
              </a:rPr>
              <a:t>1</a:t>
            </a:r>
            <a:endParaRPr lang="en-US" dirty="0">
              <a:solidFill>
                <a:srgbClr val="000000"/>
              </a:solidFill>
              <a:latin typeface="Arial"/>
            </a:endParaRPr>
          </a:p>
        </p:txBody>
      </p:sp>
      <p:sp>
        <p:nvSpPr>
          <p:cNvPr id="11" name="TextBox 10"/>
          <p:cNvSpPr txBox="1"/>
          <p:nvPr/>
        </p:nvSpPr>
        <p:spPr>
          <a:xfrm>
            <a:off x="7178109" y="3851783"/>
            <a:ext cx="2540300" cy="369332"/>
          </a:xfrm>
          <a:prstGeom prst="rect">
            <a:avLst/>
          </a:prstGeom>
          <a:noFill/>
        </p:spPr>
        <p:txBody>
          <a:bodyPr wrap="square" rtlCol="0">
            <a:spAutoFit/>
          </a:bodyPr>
          <a:lstStyle/>
          <a:p>
            <a:r>
              <a:rPr lang="en-US" dirty="0">
                <a:solidFill>
                  <a:srgbClr val="000000"/>
                </a:solidFill>
                <a:latin typeface="Arial"/>
              </a:rPr>
              <a:t>Fat distribution</a:t>
            </a:r>
            <a:r>
              <a:rPr lang="en-US" baseline="30000" dirty="0">
                <a:solidFill>
                  <a:srgbClr val="000000"/>
                </a:solidFill>
                <a:latin typeface="Arial"/>
              </a:rPr>
              <a:t>1</a:t>
            </a:r>
            <a:endParaRPr lang="en-US" dirty="0">
              <a:solidFill>
                <a:srgbClr val="000000"/>
              </a:solidFill>
              <a:latin typeface="Arial"/>
            </a:endParaRPr>
          </a:p>
        </p:txBody>
      </p:sp>
      <p:sp>
        <p:nvSpPr>
          <p:cNvPr id="12" name="TextBox 11"/>
          <p:cNvSpPr txBox="1"/>
          <p:nvPr/>
        </p:nvSpPr>
        <p:spPr>
          <a:xfrm>
            <a:off x="7426089" y="3274952"/>
            <a:ext cx="3216880" cy="369332"/>
          </a:xfrm>
          <a:prstGeom prst="rect">
            <a:avLst/>
          </a:prstGeom>
          <a:noFill/>
        </p:spPr>
        <p:txBody>
          <a:bodyPr wrap="square" rtlCol="0">
            <a:spAutoFit/>
          </a:bodyPr>
          <a:lstStyle/>
          <a:p>
            <a:r>
              <a:rPr lang="en-US" dirty="0">
                <a:solidFill>
                  <a:srgbClr val="000000"/>
                </a:solidFill>
                <a:latin typeface="Arial"/>
              </a:rPr>
              <a:t>Red blood cell production</a:t>
            </a:r>
            <a:r>
              <a:rPr lang="en-US" baseline="30000" dirty="0">
                <a:solidFill>
                  <a:srgbClr val="000000"/>
                </a:solidFill>
                <a:latin typeface="Arial"/>
              </a:rPr>
              <a:t>1</a:t>
            </a:r>
            <a:endParaRPr lang="en-US" dirty="0">
              <a:solidFill>
                <a:srgbClr val="000000"/>
              </a:solidFill>
              <a:latin typeface="Arial"/>
            </a:endParaRPr>
          </a:p>
        </p:txBody>
      </p:sp>
      <p:sp>
        <p:nvSpPr>
          <p:cNvPr id="13" name="TextBox 12"/>
          <p:cNvSpPr txBox="1"/>
          <p:nvPr/>
        </p:nvSpPr>
        <p:spPr>
          <a:xfrm>
            <a:off x="1860261" y="3991133"/>
            <a:ext cx="3257435" cy="646331"/>
          </a:xfrm>
          <a:prstGeom prst="rect">
            <a:avLst/>
          </a:prstGeom>
          <a:noFill/>
        </p:spPr>
        <p:txBody>
          <a:bodyPr wrap="square" rtlCol="0">
            <a:spAutoFit/>
          </a:bodyPr>
          <a:lstStyle/>
          <a:p>
            <a:pPr algn="r"/>
            <a:r>
              <a:rPr lang="en-GB" dirty="0">
                <a:solidFill>
                  <a:srgbClr val="000000"/>
                </a:solidFill>
                <a:latin typeface="Arial"/>
              </a:rPr>
              <a:t>Sexual function, sexual desire and sperm production</a:t>
            </a:r>
            <a:r>
              <a:rPr lang="en-US" baseline="30000" dirty="0">
                <a:solidFill>
                  <a:srgbClr val="000000"/>
                </a:solidFill>
                <a:latin typeface="Arial"/>
              </a:rPr>
              <a:t>1</a:t>
            </a:r>
            <a:endParaRPr lang="en-US" dirty="0">
              <a:solidFill>
                <a:srgbClr val="000000"/>
              </a:solidFill>
              <a:latin typeface="Arial"/>
            </a:endParaRPr>
          </a:p>
        </p:txBody>
      </p:sp>
      <p:sp>
        <p:nvSpPr>
          <p:cNvPr id="14" name="TextBox 13"/>
          <p:cNvSpPr txBox="1"/>
          <p:nvPr/>
        </p:nvSpPr>
        <p:spPr>
          <a:xfrm>
            <a:off x="7026698" y="2735603"/>
            <a:ext cx="1561629" cy="369332"/>
          </a:xfrm>
          <a:prstGeom prst="rect">
            <a:avLst/>
          </a:prstGeom>
          <a:noFill/>
        </p:spPr>
        <p:txBody>
          <a:bodyPr wrap="square" rtlCol="0">
            <a:spAutoFit/>
          </a:bodyPr>
          <a:lstStyle/>
          <a:p>
            <a:r>
              <a:rPr lang="en-US" dirty="0">
                <a:solidFill>
                  <a:srgbClr val="000000"/>
                </a:solidFill>
                <a:latin typeface="Arial"/>
              </a:rPr>
              <a:t>Bone mass</a:t>
            </a:r>
            <a:r>
              <a:rPr lang="en-US" baseline="30000" dirty="0">
                <a:solidFill>
                  <a:srgbClr val="000000"/>
                </a:solidFill>
                <a:latin typeface="Arial"/>
              </a:rPr>
              <a:t>1</a:t>
            </a:r>
            <a:endParaRPr lang="en-US" dirty="0">
              <a:solidFill>
                <a:srgbClr val="000000"/>
              </a:solidFill>
              <a:latin typeface="Arial"/>
            </a:endParaRPr>
          </a:p>
        </p:txBody>
      </p:sp>
      <p:cxnSp>
        <p:nvCxnSpPr>
          <p:cNvPr id="15" name="Straight Arrow Connector 14"/>
          <p:cNvCxnSpPr/>
          <p:nvPr/>
        </p:nvCxnSpPr>
        <p:spPr>
          <a:xfrm flipV="1">
            <a:off x="4973689" y="2196377"/>
            <a:ext cx="785424" cy="161008"/>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1"/>
          </p:cNvCxnSpPr>
          <p:nvPr/>
        </p:nvCxnSpPr>
        <p:spPr>
          <a:xfrm flipH="1">
            <a:off x="6467211" y="2920269"/>
            <a:ext cx="559487" cy="310876"/>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34649" y="4277625"/>
            <a:ext cx="782320" cy="111760"/>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02569" y="3078745"/>
            <a:ext cx="436880" cy="203200"/>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1"/>
          </p:cNvCxnSpPr>
          <p:nvPr/>
        </p:nvCxnSpPr>
        <p:spPr>
          <a:xfrm flipH="1">
            <a:off x="6599292" y="3459620"/>
            <a:ext cx="826799" cy="66167"/>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1"/>
          </p:cNvCxnSpPr>
          <p:nvPr/>
        </p:nvCxnSpPr>
        <p:spPr>
          <a:xfrm flipH="1" flipV="1">
            <a:off x="6213211" y="3749305"/>
            <a:ext cx="964898" cy="287144"/>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xfdddfdArtboard 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49" y="1960672"/>
            <a:ext cx="1815401" cy="3092133"/>
          </a:xfrm>
          <a:prstGeom prst="rect">
            <a:avLst/>
          </a:prstGeom>
        </p:spPr>
      </p:pic>
      <p:sp>
        <p:nvSpPr>
          <p:cNvPr id="2" name="Title 1"/>
          <p:cNvSpPr>
            <a:spLocks noGrp="1"/>
          </p:cNvSpPr>
          <p:nvPr>
            <p:ph type="title"/>
          </p:nvPr>
        </p:nvSpPr>
        <p:spPr>
          <a:xfrm>
            <a:off x="795528" y="120973"/>
            <a:ext cx="10186416" cy="857250"/>
          </a:xfrm>
        </p:spPr>
        <p:txBody>
          <a:bodyPr>
            <a:normAutofit/>
          </a:bodyPr>
          <a:lstStyle/>
          <a:p>
            <a:pPr algn="ctr"/>
            <a:r>
              <a:rPr lang="en-GB" b="1" dirty="0">
                <a:solidFill>
                  <a:srgbClr val="000000"/>
                </a:solidFill>
              </a:rPr>
              <a:t>Testosterone Physiology - Production</a:t>
            </a:r>
            <a:endParaRPr lang="en-US" b="1" dirty="0">
              <a:solidFill>
                <a:srgbClr val="000000"/>
              </a:solidFill>
            </a:endParaRPr>
          </a:p>
        </p:txBody>
      </p:sp>
      <p:sp>
        <p:nvSpPr>
          <p:cNvPr id="8" name="Rectangle 7"/>
          <p:cNvSpPr/>
          <p:nvPr/>
        </p:nvSpPr>
        <p:spPr>
          <a:xfrm>
            <a:off x="1207008" y="6475954"/>
            <a:ext cx="9774933" cy="261610"/>
          </a:xfrm>
          <a:prstGeom prst="rect">
            <a:avLst/>
          </a:prstGeom>
        </p:spPr>
        <p:txBody>
          <a:bodyPr wrap="square">
            <a:spAutoFit/>
          </a:bodyPr>
          <a:lstStyle/>
          <a:p>
            <a:pPr algn="ctr"/>
            <a:r>
              <a:rPr lang="en-US" sz="1100" b="1" dirty="0">
                <a:solidFill>
                  <a:schemeClr val="bg2"/>
                </a:solidFill>
              </a:rPr>
              <a:t>1. Dandona P &amp; Rosenberg MT. A practical guide to male hypogonadism in the primary care setting. </a:t>
            </a:r>
            <a:r>
              <a:rPr lang="en-US" sz="1100" b="1" i="1" dirty="0">
                <a:solidFill>
                  <a:schemeClr val="bg2"/>
                </a:solidFill>
              </a:rPr>
              <a:t>J Clin Pract </a:t>
            </a:r>
            <a:r>
              <a:rPr lang="en-US" sz="1100" b="1" dirty="0">
                <a:solidFill>
                  <a:schemeClr val="bg2"/>
                </a:solidFill>
              </a:rPr>
              <a:t>2010.64(6):682-696.</a:t>
            </a:r>
          </a:p>
        </p:txBody>
      </p:sp>
      <p:pic>
        <p:nvPicPr>
          <p:cNvPr id="37" name="Picture 36" descr="dxfdddfdArtboard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072" y="2990944"/>
            <a:ext cx="1471104" cy="1661302"/>
          </a:xfrm>
          <a:prstGeom prst="rect">
            <a:avLst/>
          </a:prstGeom>
        </p:spPr>
      </p:pic>
      <p:sp>
        <p:nvSpPr>
          <p:cNvPr id="38" name="Oval 37"/>
          <p:cNvSpPr/>
          <p:nvPr/>
        </p:nvSpPr>
        <p:spPr>
          <a:xfrm>
            <a:off x="2665038" y="3150661"/>
            <a:ext cx="1469028" cy="1479090"/>
          </a:xfrm>
          <a:prstGeom prst="ellipse">
            <a:avLst/>
          </a:prstGeom>
          <a:noFill/>
          <a:ln w="28575" cmpd="sng">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40" name="Straight Connector 39"/>
          <p:cNvCxnSpPr/>
          <p:nvPr/>
        </p:nvCxnSpPr>
        <p:spPr>
          <a:xfrm flipV="1">
            <a:off x="1552200" y="3204498"/>
            <a:ext cx="1556297" cy="806380"/>
          </a:xfrm>
          <a:prstGeom prst="line">
            <a:avLst/>
          </a:prstGeom>
          <a:ln>
            <a:solidFill>
              <a:srgbClr val="00A8E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a:endCxn id="38" idx="4"/>
          </p:cNvCxnSpPr>
          <p:nvPr/>
        </p:nvCxnSpPr>
        <p:spPr>
          <a:xfrm flipV="1">
            <a:off x="1748044" y="4629751"/>
            <a:ext cx="1651508" cy="226156"/>
          </a:xfrm>
          <a:prstGeom prst="line">
            <a:avLst/>
          </a:prstGeom>
          <a:ln>
            <a:solidFill>
              <a:srgbClr val="00A8E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312673" y="3979202"/>
            <a:ext cx="870741" cy="876705"/>
          </a:xfrm>
          <a:prstGeom prst="ellipse">
            <a:avLst/>
          </a:prstGeom>
          <a:noFill/>
          <a:ln w="28575" cmpd="sng">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75" name="Picture 74" descr="fdArtboard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702" y="1866039"/>
            <a:ext cx="1408907" cy="1393324"/>
          </a:xfrm>
          <a:prstGeom prst="rect">
            <a:avLst/>
          </a:prstGeom>
        </p:spPr>
      </p:pic>
      <p:sp>
        <p:nvSpPr>
          <p:cNvPr id="76" name="Oval 75"/>
          <p:cNvSpPr/>
          <p:nvPr/>
        </p:nvSpPr>
        <p:spPr>
          <a:xfrm>
            <a:off x="1539718" y="1978233"/>
            <a:ext cx="416650" cy="419504"/>
          </a:xfrm>
          <a:prstGeom prst="ellipse">
            <a:avLst/>
          </a:prstGeom>
          <a:noFill/>
          <a:ln w="28575" cmpd="sng">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77" name="Straight Connector 76"/>
          <p:cNvCxnSpPr>
            <a:endCxn id="79" idx="1"/>
          </p:cNvCxnSpPr>
          <p:nvPr/>
        </p:nvCxnSpPr>
        <p:spPr>
          <a:xfrm>
            <a:off x="1898760" y="2033497"/>
            <a:ext cx="1724058" cy="132528"/>
          </a:xfrm>
          <a:prstGeom prst="line">
            <a:avLst/>
          </a:prstGeom>
          <a:ln>
            <a:solidFill>
              <a:srgbClr val="00A8E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913868" y="2357623"/>
            <a:ext cx="1578429" cy="417286"/>
          </a:xfrm>
          <a:prstGeom prst="line">
            <a:avLst/>
          </a:prstGeom>
          <a:ln>
            <a:solidFill>
              <a:srgbClr val="00A8E1"/>
            </a:solidFill>
          </a:ln>
          <a:effectLst/>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3452219" y="1994256"/>
            <a:ext cx="1164935" cy="1172914"/>
          </a:xfrm>
          <a:prstGeom prst="ellipse">
            <a:avLst/>
          </a:prstGeom>
          <a:noFill/>
          <a:ln w="28575" cmpd="sng">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2" name="TextBox 81"/>
          <p:cNvSpPr txBox="1"/>
          <p:nvPr/>
        </p:nvSpPr>
        <p:spPr>
          <a:xfrm>
            <a:off x="4696465" y="2530509"/>
            <a:ext cx="1843129" cy="276999"/>
          </a:xfrm>
          <a:prstGeom prst="rect">
            <a:avLst/>
          </a:prstGeom>
          <a:noFill/>
        </p:spPr>
        <p:txBody>
          <a:bodyPr wrap="square" rtlCol="0">
            <a:spAutoFit/>
          </a:bodyPr>
          <a:lstStyle/>
          <a:p>
            <a:r>
              <a:rPr lang="en-US" sz="1200" dirty="0">
                <a:solidFill>
                  <a:srgbClr val="000000"/>
                </a:solidFill>
                <a:latin typeface="Arial"/>
              </a:rPr>
              <a:t>Pituitary gland</a:t>
            </a:r>
          </a:p>
        </p:txBody>
      </p:sp>
      <p:cxnSp>
        <p:nvCxnSpPr>
          <p:cNvPr id="83" name="Straight Arrow Connector 82"/>
          <p:cNvCxnSpPr>
            <a:stCxn id="82" idx="1"/>
          </p:cNvCxnSpPr>
          <p:nvPr/>
        </p:nvCxnSpPr>
        <p:spPr>
          <a:xfrm flipH="1" flipV="1">
            <a:off x="4228066" y="2503706"/>
            <a:ext cx="468399" cy="165303"/>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809294" y="4468396"/>
            <a:ext cx="1843129" cy="307777"/>
          </a:xfrm>
          <a:prstGeom prst="rect">
            <a:avLst/>
          </a:prstGeom>
          <a:noFill/>
        </p:spPr>
        <p:txBody>
          <a:bodyPr wrap="square" rtlCol="0">
            <a:spAutoFit/>
          </a:bodyPr>
          <a:lstStyle/>
          <a:p>
            <a:r>
              <a:rPr lang="en-US" sz="1200" dirty="0">
                <a:solidFill>
                  <a:srgbClr val="000000"/>
                </a:solidFill>
                <a:latin typeface="Arial"/>
              </a:rPr>
              <a:t>LH receptor</a:t>
            </a:r>
            <a:r>
              <a:rPr lang="en-US" sz="1400" baseline="30000" dirty="0">
                <a:solidFill>
                  <a:srgbClr val="000000"/>
                </a:solidFill>
                <a:latin typeface="Arial"/>
              </a:rPr>
              <a:t>1</a:t>
            </a:r>
            <a:endParaRPr lang="en-US" sz="1400" dirty="0">
              <a:solidFill>
                <a:srgbClr val="000000"/>
              </a:solidFill>
              <a:latin typeface="Arial"/>
            </a:endParaRPr>
          </a:p>
        </p:txBody>
      </p:sp>
      <p:sp>
        <p:nvSpPr>
          <p:cNvPr id="86" name="TextBox 85"/>
          <p:cNvSpPr txBox="1"/>
          <p:nvPr/>
        </p:nvSpPr>
        <p:spPr>
          <a:xfrm>
            <a:off x="4265506" y="3361465"/>
            <a:ext cx="1022042" cy="830997"/>
          </a:xfrm>
          <a:prstGeom prst="rect">
            <a:avLst/>
          </a:prstGeom>
          <a:noFill/>
        </p:spPr>
        <p:txBody>
          <a:bodyPr wrap="square" rtlCol="0">
            <a:spAutoFit/>
          </a:bodyPr>
          <a:lstStyle/>
          <a:p>
            <a:r>
              <a:rPr lang="en-US" sz="1200" dirty="0">
                <a:solidFill>
                  <a:srgbClr val="000000"/>
                </a:solidFill>
                <a:latin typeface="Arial"/>
              </a:rPr>
              <a:t>Prostate gland and gonadal tissue</a:t>
            </a:r>
          </a:p>
        </p:txBody>
      </p:sp>
      <p:cxnSp>
        <p:nvCxnSpPr>
          <p:cNvPr id="87" name="Straight Arrow Connector 86"/>
          <p:cNvCxnSpPr/>
          <p:nvPr/>
        </p:nvCxnSpPr>
        <p:spPr>
          <a:xfrm flipH="1" flipV="1">
            <a:off x="3288682" y="4201665"/>
            <a:ext cx="520610" cy="357924"/>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6" idx="1"/>
          </p:cNvCxnSpPr>
          <p:nvPr/>
        </p:nvCxnSpPr>
        <p:spPr>
          <a:xfrm flipH="1" flipV="1">
            <a:off x="3312410" y="3624412"/>
            <a:ext cx="953096" cy="152550"/>
          </a:xfrm>
          <a:prstGeom prst="straightConnector1">
            <a:avLst/>
          </a:prstGeom>
          <a:ln w="12700" cmpd="sng">
            <a:solidFill>
              <a:srgbClr val="45444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66988" y="5967966"/>
            <a:ext cx="3621183" cy="246221"/>
          </a:xfrm>
          <a:prstGeom prst="rect">
            <a:avLst/>
          </a:prstGeom>
          <a:noFill/>
        </p:spPr>
        <p:txBody>
          <a:bodyPr wrap="square" rtlCol="0">
            <a:spAutoFit/>
          </a:bodyPr>
          <a:lstStyle/>
          <a:p>
            <a:r>
              <a:rPr lang="en-US" sz="1000" dirty="0">
                <a:solidFill>
                  <a:srgbClr val="000000"/>
                </a:solidFill>
              </a:rPr>
              <a:t>Adapted from Dandona P &amp; Rosenberg MT. 2010</a:t>
            </a:r>
            <a:r>
              <a:rPr lang="en-US" sz="1000" baseline="30000" dirty="0">
                <a:solidFill>
                  <a:srgbClr val="000000"/>
                </a:solidFill>
              </a:rPr>
              <a:t>1</a:t>
            </a:r>
            <a:r>
              <a:rPr lang="en-US" sz="1000" dirty="0">
                <a:solidFill>
                  <a:srgbClr val="000000"/>
                </a:solidFill>
              </a:rPr>
              <a:t> </a:t>
            </a:r>
          </a:p>
        </p:txBody>
      </p:sp>
      <p:grpSp>
        <p:nvGrpSpPr>
          <p:cNvPr id="54" name="Group 7">
            <a:extLst>
              <a:ext uri="{FF2B5EF4-FFF2-40B4-BE49-F238E27FC236}">
                <a16:creationId xmlns:a16="http://schemas.microsoft.com/office/drawing/2014/main" id="{47C9388B-848E-44E1-ADB4-CEF6DCC057A1}"/>
              </a:ext>
            </a:extLst>
          </p:cNvPr>
          <p:cNvGrpSpPr>
            <a:grpSpLocks/>
          </p:cNvGrpSpPr>
          <p:nvPr/>
        </p:nvGrpSpPr>
        <p:grpSpPr bwMode="auto">
          <a:xfrm>
            <a:off x="6677900" y="1239990"/>
            <a:ext cx="4229100" cy="5162550"/>
            <a:chOff x="1786" y="698"/>
            <a:chExt cx="2664" cy="3252"/>
          </a:xfrm>
        </p:grpSpPr>
        <p:pic>
          <p:nvPicPr>
            <p:cNvPr id="55" name="Picture 8">
              <a:extLst>
                <a:ext uri="{FF2B5EF4-FFF2-40B4-BE49-F238E27FC236}">
                  <a16:creationId xmlns:a16="http://schemas.microsoft.com/office/drawing/2014/main" id="{622509E2-1EBB-4124-95CA-4FE203DCFB92}"/>
                </a:ext>
              </a:extLst>
            </p:cNvPr>
            <p:cNvPicPr>
              <a:picLocks noChangeAspect="1" noChangeArrowheads="1"/>
            </p:cNvPicPr>
            <p:nvPr/>
          </p:nvPicPr>
          <p:blipFill>
            <a:blip r:embed="rId6">
              <a:lum bright="12000"/>
              <a:extLst>
                <a:ext uri="{28A0092B-C50C-407E-A947-70E740481C1C}">
                  <a14:useLocalDpi xmlns:a14="http://schemas.microsoft.com/office/drawing/2010/main" val="0"/>
                </a:ext>
              </a:extLst>
            </a:blip>
            <a:srcRect t="12933" b="9776"/>
            <a:stretch>
              <a:fillRect/>
            </a:stretch>
          </p:blipFill>
          <p:spPr bwMode="auto">
            <a:xfrm>
              <a:off x="1786" y="698"/>
              <a:ext cx="2664" cy="325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
              <a:extLst>
                <a:ext uri="{FF2B5EF4-FFF2-40B4-BE49-F238E27FC236}">
                  <a16:creationId xmlns:a16="http://schemas.microsoft.com/office/drawing/2014/main" id="{B1E0C4CE-913C-4403-948A-1440DCE663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892"/>
              <a:ext cx="1778" cy="2821"/>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10">
              <a:extLst>
                <a:ext uri="{FF2B5EF4-FFF2-40B4-BE49-F238E27FC236}">
                  <a16:creationId xmlns:a16="http://schemas.microsoft.com/office/drawing/2014/main" id="{4B102417-9135-43A1-BCAF-D2FE41695537}"/>
                </a:ext>
              </a:extLst>
            </p:cNvPr>
            <p:cNvSpPr txBox="1">
              <a:spLocks noChangeArrowheads="1"/>
            </p:cNvSpPr>
            <p:nvPr/>
          </p:nvSpPr>
          <p:spPr bwMode="auto">
            <a:xfrm>
              <a:off x="3623" y="3553"/>
              <a:ext cx="432" cy="1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Sperm</a:t>
              </a:r>
            </a:p>
          </p:txBody>
        </p:sp>
        <p:grpSp>
          <p:nvGrpSpPr>
            <p:cNvPr id="63" name="Group 11">
              <a:extLst>
                <a:ext uri="{FF2B5EF4-FFF2-40B4-BE49-F238E27FC236}">
                  <a16:creationId xmlns:a16="http://schemas.microsoft.com/office/drawing/2014/main" id="{2472848F-7284-4A94-A471-87AF59B188D9}"/>
                </a:ext>
              </a:extLst>
            </p:cNvPr>
            <p:cNvGrpSpPr>
              <a:grpSpLocks/>
            </p:cNvGrpSpPr>
            <p:nvPr/>
          </p:nvGrpSpPr>
          <p:grpSpPr bwMode="auto">
            <a:xfrm>
              <a:off x="3546" y="2457"/>
              <a:ext cx="154" cy="95"/>
              <a:chOff x="3466" y="2505"/>
              <a:chExt cx="163" cy="103"/>
            </a:xfrm>
          </p:grpSpPr>
          <p:sp>
            <p:nvSpPr>
              <p:cNvPr id="122" name="Oval 12">
                <a:extLst>
                  <a:ext uri="{FF2B5EF4-FFF2-40B4-BE49-F238E27FC236}">
                    <a16:creationId xmlns:a16="http://schemas.microsoft.com/office/drawing/2014/main" id="{83AD0D7B-7A07-41D9-B2E0-C39D8E01A416}"/>
                  </a:ext>
                </a:extLst>
              </p:cNvPr>
              <p:cNvSpPr>
                <a:spLocks noChangeArrowheads="1"/>
              </p:cNvSpPr>
              <p:nvPr/>
            </p:nvSpPr>
            <p:spPr bwMode="auto">
              <a:xfrm>
                <a:off x="3466" y="2505"/>
                <a:ext cx="163" cy="10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grpSp>
            <p:nvGrpSpPr>
              <p:cNvPr id="123" name="Group 13">
                <a:extLst>
                  <a:ext uri="{FF2B5EF4-FFF2-40B4-BE49-F238E27FC236}">
                    <a16:creationId xmlns:a16="http://schemas.microsoft.com/office/drawing/2014/main" id="{D4041159-A9EE-4396-A734-90175A1CB8FE}"/>
                  </a:ext>
                </a:extLst>
              </p:cNvPr>
              <p:cNvGrpSpPr>
                <a:grpSpLocks/>
              </p:cNvGrpSpPr>
              <p:nvPr/>
            </p:nvGrpSpPr>
            <p:grpSpPr bwMode="auto">
              <a:xfrm>
                <a:off x="3509" y="2520"/>
                <a:ext cx="73" cy="73"/>
                <a:chOff x="3489" y="2520"/>
                <a:chExt cx="73" cy="73"/>
              </a:xfrm>
            </p:grpSpPr>
            <p:sp>
              <p:nvSpPr>
                <p:cNvPr id="124" name="Line 14">
                  <a:extLst>
                    <a:ext uri="{FF2B5EF4-FFF2-40B4-BE49-F238E27FC236}">
                      <a16:creationId xmlns:a16="http://schemas.microsoft.com/office/drawing/2014/main" id="{CD0B7932-29C4-4140-99C0-C9190DD39DF9}"/>
                    </a:ext>
                  </a:extLst>
                </p:cNvPr>
                <p:cNvSpPr>
                  <a:spLocks noChangeShapeType="1"/>
                </p:cNvSpPr>
                <p:nvPr/>
              </p:nvSpPr>
              <p:spPr bwMode="auto">
                <a:xfrm>
                  <a:off x="3489" y="2556"/>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 name="Line 15">
                  <a:extLst>
                    <a:ext uri="{FF2B5EF4-FFF2-40B4-BE49-F238E27FC236}">
                      <a16:creationId xmlns:a16="http://schemas.microsoft.com/office/drawing/2014/main" id="{D93426C0-5521-4B89-859D-2B516DEB0BD3}"/>
                    </a:ext>
                  </a:extLst>
                </p:cNvPr>
                <p:cNvSpPr>
                  <a:spLocks noChangeShapeType="1"/>
                </p:cNvSpPr>
                <p:nvPr/>
              </p:nvSpPr>
              <p:spPr bwMode="auto">
                <a:xfrm rot="5397587">
                  <a:off x="3489" y="2556"/>
                  <a:ext cx="73" cy="1"/>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64" name="Rectangle 16">
              <a:extLst>
                <a:ext uri="{FF2B5EF4-FFF2-40B4-BE49-F238E27FC236}">
                  <a16:creationId xmlns:a16="http://schemas.microsoft.com/office/drawing/2014/main" id="{66FDB331-3734-48EF-B2DA-06DA665C25B6}"/>
                </a:ext>
              </a:extLst>
            </p:cNvPr>
            <p:cNvSpPr>
              <a:spLocks noChangeArrowheads="1"/>
            </p:cNvSpPr>
            <p:nvPr/>
          </p:nvSpPr>
          <p:spPr bwMode="auto">
            <a:xfrm>
              <a:off x="3429" y="2329"/>
              <a:ext cx="85" cy="8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Text Box 17">
              <a:extLst>
                <a:ext uri="{FF2B5EF4-FFF2-40B4-BE49-F238E27FC236}">
                  <a16:creationId xmlns:a16="http://schemas.microsoft.com/office/drawing/2014/main" id="{3B79C6AC-4E0D-48B8-8968-16C17D3B8A40}"/>
                </a:ext>
              </a:extLst>
            </p:cNvPr>
            <p:cNvSpPr txBox="1">
              <a:spLocks noChangeArrowheads="1"/>
            </p:cNvSpPr>
            <p:nvPr/>
          </p:nvSpPr>
          <p:spPr bwMode="auto">
            <a:xfrm>
              <a:off x="3346" y="2293"/>
              <a:ext cx="223" cy="1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LH</a:t>
              </a:r>
            </a:p>
          </p:txBody>
        </p:sp>
        <p:sp>
          <p:nvSpPr>
            <p:cNvPr id="69" name="Rectangle 18">
              <a:extLst>
                <a:ext uri="{FF2B5EF4-FFF2-40B4-BE49-F238E27FC236}">
                  <a16:creationId xmlns:a16="http://schemas.microsoft.com/office/drawing/2014/main" id="{58972914-B7BC-445C-87B0-AF1CF066931D}"/>
                </a:ext>
              </a:extLst>
            </p:cNvPr>
            <p:cNvSpPr>
              <a:spLocks noChangeArrowheads="1"/>
            </p:cNvSpPr>
            <p:nvPr/>
          </p:nvSpPr>
          <p:spPr bwMode="auto">
            <a:xfrm>
              <a:off x="3597" y="2329"/>
              <a:ext cx="84" cy="8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Text Box 19">
              <a:extLst>
                <a:ext uri="{FF2B5EF4-FFF2-40B4-BE49-F238E27FC236}">
                  <a16:creationId xmlns:a16="http://schemas.microsoft.com/office/drawing/2014/main" id="{40CDC31A-E31E-4D81-883B-8305D20DE84F}"/>
                </a:ext>
              </a:extLst>
            </p:cNvPr>
            <p:cNvSpPr txBox="1">
              <a:spLocks noChangeArrowheads="1"/>
            </p:cNvSpPr>
            <p:nvPr/>
          </p:nvSpPr>
          <p:spPr bwMode="auto">
            <a:xfrm>
              <a:off x="3527" y="2293"/>
              <a:ext cx="285" cy="1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FSH</a:t>
              </a:r>
            </a:p>
          </p:txBody>
        </p:sp>
        <p:sp>
          <p:nvSpPr>
            <p:cNvPr id="71" name="Rectangle 20">
              <a:extLst>
                <a:ext uri="{FF2B5EF4-FFF2-40B4-BE49-F238E27FC236}">
                  <a16:creationId xmlns:a16="http://schemas.microsoft.com/office/drawing/2014/main" id="{387AC359-71FF-485F-997A-D6DAD708D632}"/>
                </a:ext>
              </a:extLst>
            </p:cNvPr>
            <p:cNvSpPr>
              <a:spLocks noChangeArrowheads="1"/>
            </p:cNvSpPr>
            <p:nvPr/>
          </p:nvSpPr>
          <p:spPr bwMode="auto">
            <a:xfrm>
              <a:off x="2569" y="2199"/>
              <a:ext cx="115" cy="8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Text Box 21">
              <a:extLst>
                <a:ext uri="{FF2B5EF4-FFF2-40B4-BE49-F238E27FC236}">
                  <a16:creationId xmlns:a16="http://schemas.microsoft.com/office/drawing/2014/main" id="{1D4C968A-D9A8-4017-AB79-06A8149CA213}"/>
                </a:ext>
              </a:extLst>
            </p:cNvPr>
            <p:cNvSpPr txBox="1">
              <a:spLocks noChangeArrowheads="1"/>
            </p:cNvSpPr>
            <p:nvPr/>
          </p:nvSpPr>
          <p:spPr bwMode="auto">
            <a:xfrm>
              <a:off x="2360" y="2156"/>
              <a:ext cx="738" cy="1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Testosterone</a:t>
              </a:r>
            </a:p>
          </p:txBody>
        </p:sp>
        <p:grpSp>
          <p:nvGrpSpPr>
            <p:cNvPr id="74" name="Group 22">
              <a:extLst>
                <a:ext uri="{FF2B5EF4-FFF2-40B4-BE49-F238E27FC236}">
                  <a16:creationId xmlns:a16="http://schemas.microsoft.com/office/drawing/2014/main" id="{0EC86395-D5B6-49DC-B2A4-B4FCFCC860AF}"/>
                </a:ext>
              </a:extLst>
            </p:cNvPr>
            <p:cNvGrpSpPr>
              <a:grpSpLocks/>
            </p:cNvGrpSpPr>
            <p:nvPr/>
          </p:nvGrpSpPr>
          <p:grpSpPr bwMode="auto">
            <a:xfrm>
              <a:off x="3404" y="2457"/>
              <a:ext cx="156" cy="95"/>
              <a:chOff x="3466" y="2505"/>
              <a:chExt cx="163" cy="103"/>
            </a:xfrm>
          </p:grpSpPr>
          <p:sp>
            <p:nvSpPr>
              <p:cNvPr id="118" name="Oval 23">
                <a:extLst>
                  <a:ext uri="{FF2B5EF4-FFF2-40B4-BE49-F238E27FC236}">
                    <a16:creationId xmlns:a16="http://schemas.microsoft.com/office/drawing/2014/main" id="{BCC8A19D-81F9-40A2-A86A-A9CE69C73506}"/>
                  </a:ext>
                </a:extLst>
              </p:cNvPr>
              <p:cNvSpPr>
                <a:spLocks noChangeArrowheads="1"/>
              </p:cNvSpPr>
              <p:nvPr/>
            </p:nvSpPr>
            <p:spPr bwMode="auto">
              <a:xfrm>
                <a:off x="3466" y="2505"/>
                <a:ext cx="163" cy="10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grpSp>
            <p:nvGrpSpPr>
              <p:cNvPr id="119" name="Group 24">
                <a:extLst>
                  <a:ext uri="{FF2B5EF4-FFF2-40B4-BE49-F238E27FC236}">
                    <a16:creationId xmlns:a16="http://schemas.microsoft.com/office/drawing/2014/main" id="{46DF89D2-A317-404B-BDF9-1D35F3B853AA}"/>
                  </a:ext>
                </a:extLst>
              </p:cNvPr>
              <p:cNvGrpSpPr>
                <a:grpSpLocks/>
              </p:cNvGrpSpPr>
              <p:nvPr/>
            </p:nvGrpSpPr>
            <p:grpSpPr bwMode="auto">
              <a:xfrm>
                <a:off x="3509" y="2520"/>
                <a:ext cx="73" cy="73"/>
                <a:chOff x="3489" y="2520"/>
                <a:chExt cx="73" cy="73"/>
              </a:xfrm>
            </p:grpSpPr>
            <p:sp>
              <p:nvSpPr>
                <p:cNvPr id="120" name="Line 25">
                  <a:extLst>
                    <a:ext uri="{FF2B5EF4-FFF2-40B4-BE49-F238E27FC236}">
                      <a16:creationId xmlns:a16="http://schemas.microsoft.com/office/drawing/2014/main" id="{54F1B2E3-4102-4A6D-AB0E-AFF6E22DB9B0}"/>
                    </a:ext>
                  </a:extLst>
                </p:cNvPr>
                <p:cNvSpPr>
                  <a:spLocks noChangeShapeType="1"/>
                </p:cNvSpPr>
                <p:nvPr/>
              </p:nvSpPr>
              <p:spPr bwMode="auto">
                <a:xfrm>
                  <a:off x="3489" y="2556"/>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26">
                  <a:extLst>
                    <a:ext uri="{FF2B5EF4-FFF2-40B4-BE49-F238E27FC236}">
                      <a16:creationId xmlns:a16="http://schemas.microsoft.com/office/drawing/2014/main" id="{EEAFAE09-F20E-4570-90C5-0BBB5A017EE3}"/>
                    </a:ext>
                  </a:extLst>
                </p:cNvPr>
                <p:cNvSpPr>
                  <a:spLocks noChangeShapeType="1"/>
                </p:cNvSpPr>
                <p:nvPr/>
              </p:nvSpPr>
              <p:spPr bwMode="auto">
                <a:xfrm rot="5397587">
                  <a:off x="3489" y="2556"/>
                  <a:ext cx="73" cy="1"/>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80" name="Group 27">
              <a:extLst>
                <a:ext uri="{FF2B5EF4-FFF2-40B4-BE49-F238E27FC236}">
                  <a16:creationId xmlns:a16="http://schemas.microsoft.com/office/drawing/2014/main" id="{DA1D130A-052C-4724-AEC7-53382DD62782}"/>
                </a:ext>
              </a:extLst>
            </p:cNvPr>
            <p:cNvGrpSpPr>
              <a:grpSpLocks/>
            </p:cNvGrpSpPr>
            <p:nvPr/>
          </p:nvGrpSpPr>
          <p:grpSpPr bwMode="auto">
            <a:xfrm>
              <a:off x="3678" y="1622"/>
              <a:ext cx="157" cy="95"/>
              <a:chOff x="3466" y="2505"/>
              <a:chExt cx="163" cy="103"/>
            </a:xfrm>
          </p:grpSpPr>
          <p:sp>
            <p:nvSpPr>
              <p:cNvPr id="114" name="Oval 28">
                <a:extLst>
                  <a:ext uri="{FF2B5EF4-FFF2-40B4-BE49-F238E27FC236}">
                    <a16:creationId xmlns:a16="http://schemas.microsoft.com/office/drawing/2014/main" id="{C4073D75-8007-43B8-89AC-78DE246B8985}"/>
                  </a:ext>
                </a:extLst>
              </p:cNvPr>
              <p:cNvSpPr>
                <a:spLocks noChangeArrowheads="1"/>
              </p:cNvSpPr>
              <p:nvPr/>
            </p:nvSpPr>
            <p:spPr bwMode="auto">
              <a:xfrm>
                <a:off x="3466" y="2505"/>
                <a:ext cx="163" cy="10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grpSp>
            <p:nvGrpSpPr>
              <p:cNvPr id="115" name="Group 29">
                <a:extLst>
                  <a:ext uri="{FF2B5EF4-FFF2-40B4-BE49-F238E27FC236}">
                    <a16:creationId xmlns:a16="http://schemas.microsoft.com/office/drawing/2014/main" id="{63507C33-396A-498D-B564-19532AB4C36A}"/>
                  </a:ext>
                </a:extLst>
              </p:cNvPr>
              <p:cNvGrpSpPr>
                <a:grpSpLocks/>
              </p:cNvGrpSpPr>
              <p:nvPr/>
            </p:nvGrpSpPr>
            <p:grpSpPr bwMode="auto">
              <a:xfrm>
                <a:off x="3509" y="2520"/>
                <a:ext cx="73" cy="73"/>
                <a:chOff x="3489" y="2520"/>
                <a:chExt cx="73" cy="73"/>
              </a:xfrm>
            </p:grpSpPr>
            <p:sp>
              <p:nvSpPr>
                <p:cNvPr id="116" name="Line 30">
                  <a:extLst>
                    <a:ext uri="{FF2B5EF4-FFF2-40B4-BE49-F238E27FC236}">
                      <a16:creationId xmlns:a16="http://schemas.microsoft.com/office/drawing/2014/main" id="{43735657-957C-45F5-885E-9B5FE1CEEBE6}"/>
                    </a:ext>
                  </a:extLst>
                </p:cNvPr>
                <p:cNvSpPr>
                  <a:spLocks noChangeShapeType="1"/>
                </p:cNvSpPr>
                <p:nvPr/>
              </p:nvSpPr>
              <p:spPr bwMode="auto">
                <a:xfrm>
                  <a:off x="3489" y="2556"/>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7" name="Line 31">
                  <a:extLst>
                    <a:ext uri="{FF2B5EF4-FFF2-40B4-BE49-F238E27FC236}">
                      <a16:creationId xmlns:a16="http://schemas.microsoft.com/office/drawing/2014/main" id="{981D09F1-E595-453A-9A05-3C63610E2CDC}"/>
                    </a:ext>
                  </a:extLst>
                </p:cNvPr>
                <p:cNvSpPr>
                  <a:spLocks noChangeShapeType="1"/>
                </p:cNvSpPr>
                <p:nvPr/>
              </p:nvSpPr>
              <p:spPr bwMode="auto">
                <a:xfrm rot="5397587">
                  <a:off x="3489" y="2556"/>
                  <a:ext cx="73" cy="1"/>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81" name="Group 32">
              <a:extLst>
                <a:ext uri="{FF2B5EF4-FFF2-40B4-BE49-F238E27FC236}">
                  <a16:creationId xmlns:a16="http://schemas.microsoft.com/office/drawing/2014/main" id="{9546E4A3-017D-48C5-86AE-E48A03394799}"/>
                </a:ext>
              </a:extLst>
            </p:cNvPr>
            <p:cNvGrpSpPr>
              <a:grpSpLocks/>
            </p:cNvGrpSpPr>
            <p:nvPr/>
          </p:nvGrpSpPr>
          <p:grpSpPr bwMode="auto">
            <a:xfrm>
              <a:off x="2621" y="1913"/>
              <a:ext cx="155" cy="76"/>
              <a:chOff x="2610" y="1849"/>
              <a:chExt cx="163" cy="83"/>
            </a:xfrm>
          </p:grpSpPr>
          <p:sp>
            <p:nvSpPr>
              <p:cNvPr id="112" name="Oval 33">
                <a:extLst>
                  <a:ext uri="{FF2B5EF4-FFF2-40B4-BE49-F238E27FC236}">
                    <a16:creationId xmlns:a16="http://schemas.microsoft.com/office/drawing/2014/main" id="{EA1DB725-90DD-4ACB-8B36-4ED4FB4AD2F0}"/>
                  </a:ext>
                </a:extLst>
              </p:cNvPr>
              <p:cNvSpPr>
                <a:spLocks noChangeArrowheads="1"/>
              </p:cNvSpPr>
              <p:nvPr/>
            </p:nvSpPr>
            <p:spPr bwMode="auto">
              <a:xfrm>
                <a:off x="2610" y="1849"/>
                <a:ext cx="163" cy="83"/>
              </a:xfrm>
              <a:prstGeom prst="ellipse">
                <a:avLst/>
              </a:prstGeom>
              <a:solidFill>
                <a:srgbClr val="FFFFCC">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sp>
            <p:nvSpPr>
              <p:cNvPr id="113" name="Line 34">
                <a:extLst>
                  <a:ext uri="{FF2B5EF4-FFF2-40B4-BE49-F238E27FC236}">
                    <a16:creationId xmlns:a16="http://schemas.microsoft.com/office/drawing/2014/main" id="{D5BE75C0-E9FC-4998-869F-D147FFA013A7}"/>
                  </a:ext>
                </a:extLst>
              </p:cNvPr>
              <p:cNvSpPr>
                <a:spLocks noChangeShapeType="1"/>
              </p:cNvSpPr>
              <p:nvPr/>
            </p:nvSpPr>
            <p:spPr bwMode="auto">
              <a:xfrm>
                <a:off x="2653" y="1888"/>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4" name="Group 35">
              <a:extLst>
                <a:ext uri="{FF2B5EF4-FFF2-40B4-BE49-F238E27FC236}">
                  <a16:creationId xmlns:a16="http://schemas.microsoft.com/office/drawing/2014/main" id="{7E1B378E-8CA5-4761-8EED-D8894C1ACE29}"/>
                </a:ext>
              </a:extLst>
            </p:cNvPr>
            <p:cNvGrpSpPr>
              <a:grpSpLocks/>
            </p:cNvGrpSpPr>
            <p:nvPr/>
          </p:nvGrpSpPr>
          <p:grpSpPr bwMode="auto">
            <a:xfrm>
              <a:off x="2624" y="1616"/>
              <a:ext cx="156" cy="76"/>
              <a:chOff x="2610" y="1849"/>
              <a:chExt cx="163" cy="83"/>
            </a:xfrm>
          </p:grpSpPr>
          <p:sp>
            <p:nvSpPr>
              <p:cNvPr id="110" name="Oval 36">
                <a:extLst>
                  <a:ext uri="{FF2B5EF4-FFF2-40B4-BE49-F238E27FC236}">
                    <a16:creationId xmlns:a16="http://schemas.microsoft.com/office/drawing/2014/main" id="{7BCBCA56-FEB1-4108-AC2F-4D4A185D600E}"/>
                  </a:ext>
                </a:extLst>
              </p:cNvPr>
              <p:cNvSpPr>
                <a:spLocks noChangeArrowheads="1"/>
              </p:cNvSpPr>
              <p:nvPr/>
            </p:nvSpPr>
            <p:spPr bwMode="auto">
              <a:xfrm>
                <a:off x="2610" y="1849"/>
                <a:ext cx="163" cy="8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sp>
            <p:nvSpPr>
              <p:cNvPr id="111" name="Line 37">
                <a:extLst>
                  <a:ext uri="{FF2B5EF4-FFF2-40B4-BE49-F238E27FC236}">
                    <a16:creationId xmlns:a16="http://schemas.microsoft.com/office/drawing/2014/main" id="{6F9FBDFA-6F09-49FD-8617-1372AB649364}"/>
                  </a:ext>
                </a:extLst>
              </p:cNvPr>
              <p:cNvSpPr>
                <a:spLocks noChangeShapeType="1"/>
              </p:cNvSpPr>
              <p:nvPr/>
            </p:nvSpPr>
            <p:spPr bwMode="auto">
              <a:xfrm>
                <a:off x="2653" y="1888"/>
                <a:ext cx="73" cy="0"/>
              </a:xfrm>
              <a:prstGeom prst="line">
                <a:avLst/>
              </a:prstGeom>
              <a:noFill/>
              <a:ln w="28575">
                <a:solidFill>
                  <a:srgbClr val="26487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9" name="Group 38">
              <a:extLst>
                <a:ext uri="{FF2B5EF4-FFF2-40B4-BE49-F238E27FC236}">
                  <a16:creationId xmlns:a16="http://schemas.microsoft.com/office/drawing/2014/main" id="{B8F05D37-D10B-4CA1-A770-B3334EA6156E}"/>
                </a:ext>
              </a:extLst>
            </p:cNvPr>
            <p:cNvGrpSpPr>
              <a:grpSpLocks/>
            </p:cNvGrpSpPr>
            <p:nvPr/>
          </p:nvGrpSpPr>
          <p:grpSpPr bwMode="auto">
            <a:xfrm>
              <a:off x="4083" y="2338"/>
              <a:ext cx="154" cy="76"/>
              <a:chOff x="2610" y="1849"/>
              <a:chExt cx="163" cy="83"/>
            </a:xfrm>
          </p:grpSpPr>
          <p:sp>
            <p:nvSpPr>
              <p:cNvPr id="108" name="Oval 39">
                <a:extLst>
                  <a:ext uri="{FF2B5EF4-FFF2-40B4-BE49-F238E27FC236}">
                    <a16:creationId xmlns:a16="http://schemas.microsoft.com/office/drawing/2014/main" id="{03078679-7E1C-445A-ADA2-2D404DD29ABC}"/>
                  </a:ext>
                </a:extLst>
              </p:cNvPr>
              <p:cNvSpPr>
                <a:spLocks noChangeArrowheads="1"/>
              </p:cNvSpPr>
              <p:nvPr/>
            </p:nvSpPr>
            <p:spPr bwMode="auto">
              <a:xfrm>
                <a:off x="2610" y="1849"/>
                <a:ext cx="163" cy="8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sp>
            <p:nvSpPr>
              <p:cNvPr id="109" name="Line 40">
                <a:extLst>
                  <a:ext uri="{FF2B5EF4-FFF2-40B4-BE49-F238E27FC236}">
                    <a16:creationId xmlns:a16="http://schemas.microsoft.com/office/drawing/2014/main" id="{AF97616D-4BB5-4DD5-B9EE-16A0408C7B6D}"/>
                  </a:ext>
                </a:extLst>
              </p:cNvPr>
              <p:cNvSpPr>
                <a:spLocks noChangeShapeType="1"/>
              </p:cNvSpPr>
              <p:nvPr/>
            </p:nvSpPr>
            <p:spPr bwMode="auto">
              <a:xfrm>
                <a:off x="2653" y="1888"/>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 name="Rectangle 41">
              <a:extLst>
                <a:ext uri="{FF2B5EF4-FFF2-40B4-BE49-F238E27FC236}">
                  <a16:creationId xmlns:a16="http://schemas.microsoft.com/office/drawing/2014/main" id="{21476849-2D96-4E6D-B742-1CC8008F0CB5}"/>
                </a:ext>
              </a:extLst>
            </p:cNvPr>
            <p:cNvSpPr>
              <a:spLocks noChangeArrowheads="1"/>
            </p:cNvSpPr>
            <p:nvPr/>
          </p:nvSpPr>
          <p:spPr bwMode="auto">
            <a:xfrm>
              <a:off x="4108" y="2414"/>
              <a:ext cx="105" cy="7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Text Box 42">
              <a:extLst>
                <a:ext uri="{FF2B5EF4-FFF2-40B4-BE49-F238E27FC236}">
                  <a16:creationId xmlns:a16="http://schemas.microsoft.com/office/drawing/2014/main" id="{1FB4B5D0-3ECE-4E96-8084-DD3788FD83B2}"/>
                </a:ext>
              </a:extLst>
            </p:cNvPr>
            <p:cNvSpPr txBox="1">
              <a:spLocks noChangeArrowheads="1"/>
            </p:cNvSpPr>
            <p:nvPr/>
          </p:nvSpPr>
          <p:spPr bwMode="auto">
            <a:xfrm>
              <a:off x="3928" y="2355"/>
              <a:ext cx="433"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Inhibin</a:t>
              </a:r>
            </a:p>
          </p:txBody>
        </p:sp>
        <p:grpSp>
          <p:nvGrpSpPr>
            <p:cNvPr id="92" name="Group 43">
              <a:extLst>
                <a:ext uri="{FF2B5EF4-FFF2-40B4-BE49-F238E27FC236}">
                  <a16:creationId xmlns:a16="http://schemas.microsoft.com/office/drawing/2014/main" id="{40814FD3-A8B2-4C54-820C-3F4E05B014FA}"/>
                </a:ext>
              </a:extLst>
            </p:cNvPr>
            <p:cNvGrpSpPr>
              <a:grpSpLocks/>
            </p:cNvGrpSpPr>
            <p:nvPr/>
          </p:nvGrpSpPr>
          <p:grpSpPr bwMode="auto">
            <a:xfrm>
              <a:off x="3710" y="2081"/>
              <a:ext cx="154" cy="95"/>
              <a:chOff x="3466" y="2505"/>
              <a:chExt cx="163" cy="103"/>
            </a:xfrm>
          </p:grpSpPr>
          <p:sp>
            <p:nvSpPr>
              <p:cNvPr id="104" name="Oval 44">
                <a:extLst>
                  <a:ext uri="{FF2B5EF4-FFF2-40B4-BE49-F238E27FC236}">
                    <a16:creationId xmlns:a16="http://schemas.microsoft.com/office/drawing/2014/main" id="{7E1A516F-9ECF-4823-A5F5-8E15328915EE}"/>
                  </a:ext>
                </a:extLst>
              </p:cNvPr>
              <p:cNvSpPr>
                <a:spLocks noChangeArrowheads="1"/>
              </p:cNvSpPr>
              <p:nvPr/>
            </p:nvSpPr>
            <p:spPr bwMode="auto">
              <a:xfrm>
                <a:off x="3466" y="2505"/>
                <a:ext cx="163" cy="103"/>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BE" altLang="en-US">
                  <a:solidFill>
                    <a:srgbClr val="264879"/>
                  </a:solidFill>
                </a:endParaRPr>
              </a:p>
            </p:txBody>
          </p:sp>
          <p:grpSp>
            <p:nvGrpSpPr>
              <p:cNvPr id="105" name="Group 45">
                <a:extLst>
                  <a:ext uri="{FF2B5EF4-FFF2-40B4-BE49-F238E27FC236}">
                    <a16:creationId xmlns:a16="http://schemas.microsoft.com/office/drawing/2014/main" id="{02EA0195-DF83-4EF4-8552-8ED049C5AAF2}"/>
                  </a:ext>
                </a:extLst>
              </p:cNvPr>
              <p:cNvGrpSpPr>
                <a:grpSpLocks/>
              </p:cNvGrpSpPr>
              <p:nvPr/>
            </p:nvGrpSpPr>
            <p:grpSpPr bwMode="auto">
              <a:xfrm>
                <a:off x="3509" y="2520"/>
                <a:ext cx="73" cy="73"/>
                <a:chOff x="3489" y="2520"/>
                <a:chExt cx="73" cy="73"/>
              </a:xfrm>
            </p:grpSpPr>
            <p:sp>
              <p:nvSpPr>
                <p:cNvPr id="106" name="Line 46">
                  <a:extLst>
                    <a:ext uri="{FF2B5EF4-FFF2-40B4-BE49-F238E27FC236}">
                      <a16:creationId xmlns:a16="http://schemas.microsoft.com/office/drawing/2014/main" id="{117A6564-6DF1-429A-91C9-337C2BB039B5}"/>
                    </a:ext>
                  </a:extLst>
                </p:cNvPr>
                <p:cNvSpPr>
                  <a:spLocks noChangeShapeType="1"/>
                </p:cNvSpPr>
                <p:nvPr/>
              </p:nvSpPr>
              <p:spPr bwMode="auto">
                <a:xfrm>
                  <a:off x="3489" y="2556"/>
                  <a:ext cx="73" cy="0"/>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Line 47">
                  <a:extLst>
                    <a:ext uri="{FF2B5EF4-FFF2-40B4-BE49-F238E27FC236}">
                      <a16:creationId xmlns:a16="http://schemas.microsoft.com/office/drawing/2014/main" id="{C88A96DB-B676-4DF5-A16A-2922951A32E1}"/>
                    </a:ext>
                  </a:extLst>
                </p:cNvPr>
                <p:cNvSpPr>
                  <a:spLocks noChangeShapeType="1"/>
                </p:cNvSpPr>
                <p:nvPr/>
              </p:nvSpPr>
              <p:spPr bwMode="auto">
                <a:xfrm rot="5397587">
                  <a:off x="3489" y="2556"/>
                  <a:ext cx="73" cy="1"/>
                </a:xfrm>
                <a:prstGeom prst="line">
                  <a:avLst/>
                </a:prstGeom>
                <a:noFill/>
                <a:ln w="28575">
                  <a:solidFill>
                    <a:srgbClr val="264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93" name="Rectangle 48">
              <a:extLst>
                <a:ext uri="{FF2B5EF4-FFF2-40B4-BE49-F238E27FC236}">
                  <a16:creationId xmlns:a16="http://schemas.microsoft.com/office/drawing/2014/main" id="{652964DF-4B76-417E-90B1-50A6364D529C}"/>
                </a:ext>
              </a:extLst>
            </p:cNvPr>
            <p:cNvSpPr>
              <a:spLocks noChangeArrowheads="1"/>
            </p:cNvSpPr>
            <p:nvPr/>
          </p:nvSpPr>
          <p:spPr bwMode="auto">
            <a:xfrm>
              <a:off x="3775" y="2170"/>
              <a:ext cx="103" cy="69"/>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Text Box 49">
              <a:extLst>
                <a:ext uri="{FF2B5EF4-FFF2-40B4-BE49-F238E27FC236}">
                  <a16:creationId xmlns:a16="http://schemas.microsoft.com/office/drawing/2014/main" id="{7A7B8535-705F-4B66-8EB2-BFA85429E01A}"/>
                </a:ext>
              </a:extLst>
            </p:cNvPr>
            <p:cNvSpPr txBox="1">
              <a:spLocks noChangeArrowheads="1"/>
            </p:cNvSpPr>
            <p:nvPr/>
          </p:nvSpPr>
          <p:spPr bwMode="auto">
            <a:xfrm>
              <a:off x="3670" y="2117"/>
              <a:ext cx="436"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Activin</a:t>
              </a:r>
            </a:p>
          </p:txBody>
        </p:sp>
        <p:sp>
          <p:nvSpPr>
            <p:cNvPr id="95" name="Rectangle 50">
              <a:extLst>
                <a:ext uri="{FF2B5EF4-FFF2-40B4-BE49-F238E27FC236}">
                  <a16:creationId xmlns:a16="http://schemas.microsoft.com/office/drawing/2014/main" id="{FD8CD641-1C54-4F94-8446-A466F4961098}"/>
                </a:ext>
              </a:extLst>
            </p:cNvPr>
            <p:cNvSpPr>
              <a:spLocks noChangeArrowheads="1"/>
            </p:cNvSpPr>
            <p:nvPr/>
          </p:nvSpPr>
          <p:spPr bwMode="auto">
            <a:xfrm>
              <a:off x="1983" y="892"/>
              <a:ext cx="495" cy="485"/>
            </a:xfrm>
            <a:prstGeom prst="rect">
              <a:avLst/>
            </a:prstGeom>
            <a:solidFill>
              <a:srgbClr val="FCFA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Text Box 51">
              <a:extLst>
                <a:ext uri="{FF2B5EF4-FFF2-40B4-BE49-F238E27FC236}">
                  <a16:creationId xmlns:a16="http://schemas.microsoft.com/office/drawing/2014/main" id="{DE864DA0-BDCF-4713-9774-F616B70DE5DE}"/>
                </a:ext>
              </a:extLst>
            </p:cNvPr>
            <p:cNvSpPr txBox="1">
              <a:spLocks noChangeArrowheads="1"/>
            </p:cNvSpPr>
            <p:nvPr/>
          </p:nvSpPr>
          <p:spPr bwMode="auto">
            <a:xfrm>
              <a:off x="1959" y="1050"/>
              <a:ext cx="94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rPr>
                <a:t>Hypothalamus</a:t>
              </a:r>
            </a:p>
          </p:txBody>
        </p:sp>
        <p:sp>
          <p:nvSpPr>
            <p:cNvPr id="97" name="Rectangle 52">
              <a:extLst>
                <a:ext uri="{FF2B5EF4-FFF2-40B4-BE49-F238E27FC236}">
                  <a16:creationId xmlns:a16="http://schemas.microsoft.com/office/drawing/2014/main" id="{E2CEB80C-6FB6-42EC-AEED-DBE080F13B6A}"/>
                </a:ext>
              </a:extLst>
            </p:cNvPr>
            <p:cNvSpPr>
              <a:spLocks noChangeArrowheads="1"/>
            </p:cNvSpPr>
            <p:nvPr/>
          </p:nvSpPr>
          <p:spPr bwMode="auto">
            <a:xfrm>
              <a:off x="1983" y="1738"/>
              <a:ext cx="495" cy="316"/>
            </a:xfrm>
            <a:prstGeom prst="rect">
              <a:avLst/>
            </a:prstGeom>
            <a:solidFill>
              <a:srgbClr val="FCFA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Text Box 53">
              <a:extLst>
                <a:ext uri="{FF2B5EF4-FFF2-40B4-BE49-F238E27FC236}">
                  <a16:creationId xmlns:a16="http://schemas.microsoft.com/office/drawing/2014/main" id="{B4D183F3-E6D1-46C1-A631-DD0EBEC423BF}"/>
                </a:ext>
              </a:extLst>
            </p:cNvPr>
            <p:cNvSpPr txBox="1">
              <a:spLocks noChangeArrowheads="1"/>
            </p:cNvSpPr>
            <p:nvPr/>
          </p:nvSpPr>
          <p:spPr bwMode="auto">
            <a:xfrm>
              <a:off x="1964" y="1750"/>
              <a:ext cx="58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rPr>
                <a:t>Anterior </a:t>
              </a:r>
              <a:br>
                <a:rPr lang="en-GB" altLang="en-US" sz="1400" b="1">
                  <a:solidFill>
                    <a:srgbClr val="264879"/>
                  </a:solidFill>
                </a:rPr>
              </a:br>
              <a:r>
                <a:rPr lang="en-GB" altLang="en-US" sz="1400" b="1">
                  <a:solidFill>
                    <a:srgbClr val="264879"/>
                  </a:solidFill>
                </a:rPr>
                <a:t>pituitary</a:t>
              </a:r>
            </a:p>
          </p:txBody>
        </p:sp>
        <p:sp>
          <p:nvSpPr>
            <p:cNvPr id="99" name="Rectangle 54">
              <a:extLst>
                <a:ext uri="{FF2B5EF4-FFF2-40B4-BE49-F238E27FC236}">
                  <a16:creationId xmlns:a16="http://schemas.microsoft.com/office/drawing/2014/main" id="{D33AEB88-F29F-4FBC-A47D-422C12907411}"/>
                </a:ext>
              </a:extLst>
            </p:cNvPr>
            <p:cNvSpPr>
              <a:spLocks noChangeArrowheads="1"/>
            </p:cNvSpPr>
            <p:nvPr/>
          </p:nvSpPr>
          <p:spPr bwMode="auto">
            <a:xfrm>
              <a:off x="1985" y="2584"/>
              <a:ext cx="495" cy="485"/>
            </a:xfrm>
            <a:prstGeom prst="rect">
              <a:avLst/>
            </a:prstGeom>
            <a:solidFill>
              <a:srgbClr val="FCFA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Text Box 55">
              <a:extLst>
                <a:ext uri="{FF2B5EF4-FFF2-40B4-BE49-F238E27FC236}">
                  <a16:creationId xmlns:a16="http://schemas.microsoft.com/office/drawing/2014/main" id="{5C766592-813C-43B6-8D87-09DD3C2C778A}"/>
                </a:ext>
              </a:extLst>
            </p:cNvPr>
            <p:cNvSpPr txBox="1">
              <a:spLocks noChangeArrowheads="1"/>
            </p:cNvSpPr>
            <p:nvPr/>
          </p:nvSpPr>
          <p:spPr bwMode="auto">
            <a:xfrm>
              <a:off x="1976" y="2735"/>
              <a:ext cx="4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264879"/>
                  </a:solidFill>
                </a:rPr>
                <a:t>Testis</a:t>
              </a:r>
            </a:p>
          </p:txBody>
        </p:sp>
        <p:sp>
          <p:nvSpPr>
            <p:cNvPr id="101" name="Rectangle 56">
              <a:extLst>
                <a:ext uri="{FF2B5EF4-FFF2-40B4-BE49-F238E27FC236}">
                  <a16:creationId xmlns:a16="http://schemas.microsoft.com/office/drawing/2014/main" id="{1EED0F1F-CB6F-4129-8883-0E22EC3346F2}"/>
                </a:ext>
              </a:extLst>
            </p:cNvPr>
            <p:cNvSpPr>
              <a:spLocks noChangeArrowheads="1"/>
            </p:cNvSpPr>
            <p:nvPr/>
          </p:nvSpPr>
          <p:spPr bwMode="auto">
            <a:xfrm>
              <a:off x="3780" y="1487"/>
              <a:ext cx="117" cy="9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Text Box 57">
              <a:extLst>
                <a:ext uri="{FF2B5EF4-FFF2-40B4-BE49-F238E27FC236}">
                  <a16:creationId xmlns:a16="http://schemas.microsoft.com/office/drawing/2014/main" id="{2FE44B53-E8CE-49A7-BE23-564ADF233070}"/>
                </a:ext>
              </a:extLst>
            </p:cNvPr>
            <p:cNvSpPr txBox="1">
              <a:spLocks noChangeArrowheads="1"/>
            </p:cNvSpPr>
            <p:nvPr/>
          </p:nvSpPr>
          <p:spPr bwMode="auto">
            <a:xfrm>
              <a:off x="3651" y="1446"/>
              <a:ext cx="38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GnRH</a:t>
              </a:r>
            </a:p>
          </p:txBody>
        </p:sp>
        <p:sp>
          <p:nvSpPr>
            <p:cNvPr id="103" name="Text Box 58">
              <a:extLst>
                <a:ext uri="{FF2B5EF4-FFF2-40B4-BE49-F238E27FC236}">
                  <a16:creationId xmlns:a16="http://schemas.microsoft.com/office/drawing/2014/main" id="{50A9892D-12B1-42E7-BF3B-E31D5957EA9D}"/>
                </a:ext>
              </a:extLst>
            </p:cNvPr>
            <p:cNvSpPr txBox="1">
              <a:spLocks noChangeArrowheads="1"/>
            </p:cNvSpPr>
            <p:nvPr/>
          </p:nvSpPr>
          <p:spPr bwMode="auto">
            <a:xfrm>
              <a:off x="2456" y="3384"/>
              <a:ext cx="738" cy="1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264879"/>
                  </a:solidFill>
                </a:rPr>
                <a:t>Testosterone</a:t>
              </a:r>
            </a:p>
          </p:txBody>
        </p:sp>
      </p:grpSp>
      <p:sp>
        <p:nvSpPr>
          <p:cNvPr id="126" name="Rectangle 5">
            <a:extLst>
              <a:ext uri="{FF2B5EF4-FFF2-40B4-BE49-F238E27FC236}">
                <a16:creationId xmlns:a16="http://schemas.microsoft.com/office/drawing/2014/main" id="{A19B8D8E-633E-45BB-9112-0F58B2C9B3A4}"/>
              </a:ext>
            </a:extLst>
          </p:cNvPr>
          <p:cNvSpPr txBox="1">
            <a:spLocks noChangeArrowheads="1"/>
          </p:cNvSpPr>
          <p:nvPr/>
        </p:nvSpPr>
        <p:spPr>
          <a:xfrm>
            <a:off x="6281842" y="985959"/>
            <a:ext cx="4957715" cy="392096"/>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altLang="en-US" sz="1600" b="1" dirty="0">
                <a:solidFill>
                  <a:schemeClr val="accent5"/>
                </a:solidFill>
                <a:latin typeface="+mn-lt"/>
              </a:rPr>
              <a:t>Hypothalamic–Pituitary–Testicular (HPT) Axis</a:t>
            </a:r>
            <a:endParaRPr lang="nl-NL" altLang="en-US" sz="1600" b="1" dirty="0">
              <a:solidFill>
                <a:schemeClr val="accent5"/>
              </a:solidFill>
              <a:latin typeface="+mn-lt"/>
            </a:endParaRPr>
          </a:p>
        </p:txBody>
      </p:sp>
    </p:spTree>
    <p:extLst>
      <p:ext uri="{BB962C8B-B14F-4D97-AF65-F5344CB8AC3E}">
        <p14:creationId xmlns:p14="http://schemas.microsoft.com/office/powerpoint/2010/main" val="308346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F518CAF2-F45C-4398-9184-7B19D2055A9C}"/>
              </a:ext>
            </a:extLst>
          </p:cNvPr>
          <p:cNvSpPr>
            <a:spLocks noGrp="1" noChangeArrowheads="1"/>
          </p:cNvSpPr>
          <p:nvPr>
            <p:ph type="title"/>
          </p:nvPr>
        </p:nvSpPr>
        <p:spPr>
          <a:xfrm>
            <a:off x="455717" y="307006"/>
            <a:ext cx="10652454" cy="711304"/>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Gonadotropins</a:t>
            </a:r>
            <a:endParaRPr lang="nl-NL" altLang="en-US" sz="3200" b="1" dirty="0">
              <a:solidFill>
                <a:schemeClr val="accent5"/>
              </a:solidFill>
            </a:endParaRPr>
          </a:p>
        </p:txBody>
      </p:sp>
      <p:sp>
        <p:nvSpPr>
          <p:cNvPr id="10245" name="Rectangle 5">
            <a:extLst>
              <a:ext uri="{FF2B5EF4-FFF2-40B4-BE49-F238E27FC236}">
                <a16:creationId xmlns:a16="http://schemas.microsoft.com/office/drawing/2014/main" id="{49A9554B-5AEC-4E4F-8422-E0639384DBC6}"/>
              </a:ext>
            </a:extLst>
          </p:cNvPr>
          <p:cNvSpPr>
            <a:spLocks noGrp="1" noChangeArrowheads="1"/>
          </p:cNvSpPr>
          <p:nvPr>
            <p:ph type="body" idx="1"/>
          </p:nvPr>
        </p:nvSpPr>
        <p:spPr>
          <a:xfrm>
            <a:off x="564076" y="1511134"/>
            <a:ext cx="10617529" cy="3141025"/>
          </a:xfrm>
          <a:noFill/>
          <a:ln/>
        </p:spPr>
        <p:txBody>
          <a:bodyPr>
            <a:normAutofit fontScale="92500" lnSpcReduction="20000"/>
          </a:bodyPr>
          <a:lstStyle/>
          <a:p>
            <a:pPr lvl="1">
              <a:lnSpc>
                <a:spcPct val="80000"/>
              </a:lnSpc>
              <a:buFontTx/>
              <a:buNone/>
            </a:pPr>
            <a:r>
              <a:rPr lang="en-US" altLang="en-US" sz="2600" b="1" dirty="0">
                <a:solidFill>
                  <a:schemeClr val="accent5"/>
                </a:solidFill>
              </a:rPr>
              <a:t>FSH</a:t>
            </a:r>
          </a:p>
          <a:p>
            <a:pPr lvl="1">
              <a:lnSpc>
                <a:spcPct val="80000"/>
              </a:lnSpc>
              <a:buFontTx/>
              <a:buNone/>
            </a:pPr>
            <a:endParaRPr lang="en-US" altLang="en-US" sz="1200" b="1" dirty="0">
              <a:solidFill>
                <a:schemeClr val="accent5"/>
              </a:solidFill>
            </a:endParaRPr>
          </a:p>
          <a:p>
            <a:pPr lvl="1">
              <a:lnSpc>
                <a:spcPct val="140000"/>
              </a:lnSpc>
              <a:buClr>
                <a:srgbClr val="048E7A"/>
              </a:buClr>
              <a:buSzPct val="150000"/>
              <a:buFont typeface="Arial" panose="020B0604020202020204" pitchFamily="34" charset="0"/>
              <a:buChar char="♂"/>
            </a:pPr>
            <a:r>
              <a:rPr lang="en-US" altLang="en-US" dirty="0">
                <a:solidFill>
                  <a:schemeClr val="accent5"/>
                </a:solidFill>
              </a:rPr>
              <a:t> Stimulates Sertoli cells in spermatogenesis</a:t>
            </a:r>
          </a:p>
          <a:p>
            <a:pPr lvl="1">
              <a:lnSpc>
                <a:spcPct val="140000"/>
              </a:lnSpc>
              <a:buClr>
                <a:srgbClr val="048E7A"/>
              </a:buClr>
              <a:buSzPct val="150000"/>
              <a:buFont typeface="Arial" panose="020B0604020202020204" pitchFamily="34" charset="0"/>
              <a:buChar char="♀"/>
            </a:pPr>
            <a:r>
              <a:rPr lang="en-US" altLang="en-US" dirty="0">
                <a:solidFill>
                  <a:schemeClr val="accent5"/>
                </a:solidFill>
              </a:rPr>
              <a:t> Stimulates ovarian follicle maturation &amp; secretion of estrogens</a:t>
            </a:r>
          </a:p>
          <a:p>
            <a:pPr lvl="1">
              <a:lnSpc>
                <a:spcPct val="90000"/>
              </a:lnSpc>
              <a:buFontTx/>
              <a:buNone/>
            </a:pPr>
            <a:endParaRPr lang="en-US" altLang="en-US" dirty="0">
              <a:solidFill>
                <a:schemeClr val="accent5"/>
              </a:solidFill>
            </a:endParaRPr>
          </a:p>
          <a:p>
            <a:pPr lvl="1">
              <a:lnSpc>
                <a:spcPct val="90000"/>
              </a:lnSpc>
              <a:buFontTx/>
              <a:buNone/>
            </a:pPr>
            <a:r>
              <a:rPr lang="en-US" altLang="en-US" sz="2600" b="1" dirty="0">
                <a:solidFill>
                  <a:schemeClr val="accent5"/>
                </a:solidFill>
              </a:rPr>
              <a:t>LH</a:t>
            </a:r>
          </a:p>
          <a:p>
            <a:pPr lvl="1">
              <a:lnSpc>
                <a:spcPct val="90000"/>
              </a:lnSpc>
              <a:buFontTx/>
              <a:buNone/>
            </a:pPr>
            <a:endParaRPr lang="en-US" altLang="en-US" sz="1200" b="1" dirty="0">
              <a:solidFill>
                <a:schemeClr val="accent5"/>
              </a:solidFill>
            </a:endParaRPr>
          </a:p>
          <a:p>
            <a:pPr lvl="1">
              <a:lnSpc>
                <a:spcPct val="160000"/>
              </a:lnSpc>
              <a:buClr>
                <a:srgbClr val="048E7A"/>
              </a:buClr>
              <a:buSzPct val="150000"/>
              <a:buFont typeface="Arial" panose="020B0604020202020204" pitchFamily="34" charset="0"/>
              <a:buChar char="♂"/>
            </a:pPr>
            <a:r>
              <a:rPr lang="en-US" altLang="en-US" dirty="0">
                <a:solidFill>
                  <a:schemeClr val="accent5"/>
                </a:solidFill>
              </a:rPr>
              <a:t> Stimulates Leydig cells to produce testosterone</a:t>
            </a:r>
          </a:p>
          <a:p>
            <a:pPr lvl="1">
              <a:lnSpc>
                <a:spcPct val="160000"/>
              </a:lnSpc>
              <a:buClr>
                <a:srgbClr val="048E7A"/>
              </a:buClr>
              <a:buSzPct val="150000"/>
              <a:buFont typeface="Arial" panose="020B0604020202020204" pitchFamily="34" charset="0"/>
              <a:buChar char="♀"/>
            </a:pPr>
            <a:r>
              <a:rPr lang="en-US" altLang="en-US" dirty="0">
                <a:solidFill>
                  <a:schemeClr val="accent5"/>
                </a:solidFill>
              </a:rPr>
              <a:t> Triggers ovulation &amp; indirect secretion of progesterone</a:t>
            </a:r>
          </a:p>
          <a:p>
            <a:pPr lvl="1">
              <a:lnSpc>
                <a:spcPct val="160000"/>
              </a:lnSpc>
              <a:buFont typeface="Arial" panose="020B0604020202020204" pitchFamily="34" charset="0"/>
              <a:buNone/>
            </a:pPr>
            <a:endParaRPr lang="en-US" altLang="en-US" dirty="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3FA20A51-16DF-406B-BDCD-005F4AEE4CE9}"/>
              </a:ext>
            </a:extLst>
          </p:cNvPr>
          <p:cNvSpPr>
            <a:spLocks noGrp="1" noChangeArrowheads="1"/>
          </p:cNvSpPr>
          <p:nvPr>
            <p:ph type="title"/>
          </p:nvPr>
        </p:nvSpPr>
        <p:spPr>
          <a:xfrm>
            <a:off x="491344" y="340249"/>
            <a:ext cx="10652454" cy="783174"/>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Testosterone</a:t>
            </a:r>
            <a:endParaRPr lang="nl-NL" altLang="en-US" sz="3200" b="1" dirty="0">
              <a:solidFill>
                <a:schemeClr val="accent5"/>
              </a:solidFill>
            </a:endParaRPr>
          </a:p>
        </p:txBody>
      </p:sp>
      <p:pic>
        <p:nvPicPr>
          <p:cNvPr id="12293" name="Picture 5">
            <a:extLst>
              <a:ext uri="{FF2B5EF4-FFF2-40B4-BE49-F238E27FC236}">
                <a16:creationId xmlns:a16="http://schemas.microsoft.com/office/drawing/2014/main" id="{A9462F2E-3688-4036-9CCD-30E8E7111BF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7026564" y="1402918"/>
            <a:ext cx="3994150" cy="378301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10A0A8E0-45A9-416E-B759-E5AB9667D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252" y="2022043"/>
            <a:ext cx="3522662" cy="2254250"/>
          </a:xfrm>
          <a:prstGeom prst="rect">
            <a:avLst/>
          </a:prstGeom>
          <a:noFill/>
          <a:extLst>
            <a:ext uri="{909E8E84-426E-40DD-AFC4-6F175D3DCCD1}">
              <a14:hiddenFill xmlns:a14="http://schemas.microsoft.com/office/drawing/2010/main">
                <a:solidFill>
                  <a:srgbClr val="FFFFFF"/>
                </a:solidFill>
              </a14:hiddenFill>
            </a:ext>
          </a:extLst>
        </p:spPr>
      </p:pic>
      <p:sp>
        <p:nvSpPr>
          <p:cNvPr id="12295" name="Rectangle 7">
            <a:extLst>
              <a:ext uri="{FF2B5EF4-FFF2-40B4-BE49-F238E27FC236}">
                <a16:creationId xmlns:a16="http://schemas.microsoft.com/office/drawing/2014/main" id="{2153B999-41D0-4ACF-BC7C-9AABEA17A5BF}"/>
              </a:ext>
            </a:extLst>
          </p:cNvPr>
          <p:cNvSpPr>
            <a:spLocks noGrp="1" noChangeArrowheads="1"/>
          </p:cNvSpPr>
          <p:nvPr>
            <p:ph type="body" idx="1"/>
          </p:nvPr>
        </p:nvSpPr>
        <p:spPr>
          <a:xfrm>
            <a:off x="345872" y="1402918"/>
            <a:ext cx="6119007" cy="3668856"/>
          </a:xfrm>
          <a:noFill/>
          <a:ln/>
        </p:spPr>
        <p:txBody>
          <a:bodyPr/>
          <a:lstStyle/>
          <a:p>
            <a:pPr lvl="1"/>
            <a:endParaRPr lang="en-US" altLang="en-US" dirty="0"/>
          </a:p>
          <a:p>
            <a:pPr lvl="1"/>
            <a:r>
              <a:rPr lang="en-US" altLang="en-US" dirty="0"/>
              <a:t>Major androgen in man</a:t>
            </a:r>
          </a:p>
          <a:p>
            <a:pPr lvl="1"/>
            <a:r>
              <a:rPr lang="en-US" altLang="en-US" dirty="0"/>
              <a:t>95% synthesized by Leydig cells, from cholesterol </a:t>
            </a:r>
          </a:p>
          <a:p>
            <a:pPr lvl="1"/>
            <a:r>
              <a:rPr lang="en-US" altLang="en-US" dirty="0"/>
              <a:t>Secreted into the bloodstream </a:t>
            </a:r>
          </a:p>
          <a:p>
            <a:pPr lvl="1"/>
            <a:r>
              <a:rPr lang="en-US" altLang="en-US" dirty="0"/>
              <a:t>Necessary for </a:t>
            </a:r>
          </a:p>
          <a:p>
            <a:pPr lvl="2">
              <a:buFont typeface="Verdana" panose="020B0604030504040204" pitchFamily="34" charset="0"/>
              <a:buChar char="–"/>
            </a:pPr>
            <a:r>
              <a:rPr lang="en-US" altLang="en-US" sz="2000" dirty="0"/>
              <a:t>fetal male sexual differentiation</a:t>
            </a:r>
          </a:p>
          <a:p>
            <a:pPr lvl="2">
              <a:buFont typeface="Verdana" panose="020B0604030504040204" pitchFamily="34" charset="0"/>
              <a:buChar char="–"/>
            </a:pPr>
            <a:r>
              <a:rPr lang="en-US" altLang="en-US" sz="2000" dirty="0"/>
              <a:t>puberty</a:t>
            </a:r>
          </a:p>
          <a:p>
            <a:pPr lvl="2">
              <a:buFont typeface="Verdana" panose="020B0604030504040204" pitchFamily="34" charset="0"/>
              <a:buChar char="–"/>
            </a:pPr>
            <a:r>
              <a:rPr lang="en-US" altLang="en-US" sz="2000" dirty="0"/>
              <a:t>maintenance of secondary male sex characteristics </a:t>
            </a:r>
            <a:br>
              <a:rPr lang="en-US" altLang="en-US" sz="2000" dirty="0">
                <a:latin typeface="Verdana" panose="020B0604030504040204" pitchFamily="34" charset="0"/>
              </a:rPr>
            </a:br>
            <a:endParaRPr lang="en-US" altLang="en-US" sz="2000" dirty="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382000" cy="758101"/>
          </a:xfrm>
        </p:spPr>
        <p:txBody>
          <a:bodyPr>
            <a:normAutofit/>
          </a:bodyPr>
          <a:lstStyle/>
          <a:p>
            <a:pPr algn="ctr"/>
            <a:r>
              <a:rPr lang="en-GB" sz="3600" b="1" dirty="0">
                <a:solidFill>
                  <a:srgbClr val="000000"/>
                </a:solidFill>
              </a:rPr>
              <a:t>Testosterone fractions in the blood</a:t>
            </a:r>
          </a:p>
        </p:txBody>
      </p:sp>
      <p:grpSp>
        <p:nvGrpSpPr>
          <p:cNvPr id="11" name="Group 10"/>
          <p:cNvGrpSpPr/>
          <p:nvPr/>
        </p:nvGrpSpPr>
        <p:grpSpPr>
          <a:xfrm>
            <a:off x="784400" y="1146967"/>
            <a:ext cx="5865982" cy="4351736"/>
            <a:chOff x="1569720" y="1752600"/>
            <a:chExt cx="5957340" cy="4351736"/>
          </a:xfrm>
        </p:grpSpPr>
        <p:sp>
          <p:nvSpPr>
            <p:cNvPr id="28" name="Rectangle 27"/>
            <p:cNvSpPr/>
            <p:nvPr/>
          </p:nvSpPr>
          <p:spPr>
            <a:xfrm>
              <a:off x="1873521" y="1965959"/>
              <a:ext cx="5228319" cy="3763413"/>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graphicFrame>
          <p:nvGraphicFramePr>
            <p:cNvPr id="22" name="Chart 21"/>
            <p:cNvGraphicFramePr/>
            <p:nvPr/>
          </p:nvGraphicFramePr>
          <p:xfrm>
            <a:off x="1569720" y="1752600"/>
            <a:ext cx="5957340" cy="435173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TextBox 26"/>
          <p:cNvSpPr txBox="1"/>
          <p:nvPr/>
        </p:nvSpPr>
        <p:spPr>
          <a:xfrm>
            <a:off x="1495800" y="5409185"/>
            <a:ext cx="4173480" cy="276999"/>
          </a:xfrm>
          <a:prstGeom prst="rect">
            <a:avLst/>
          </a:prstGeom>
          <a:noFill/>
        </p:spPr>
        <p:txBody>
          <a:bodyPr wrap="square" rtlCol="0" anchor="b">
            <a:spAutoFit/>
          </a:bodyPr>
          <a:lstStyle/>
          <a:p>
            <a:pPr>
              <a:defRPr/>
            </a:pPr>
            <a:r>
              <a:rPr lang="en-GB" sz="1200" b="1" kern="0" dirty="0">
                <a:solidFill>
                  <a:srgbClr val="000000"/>
                </a:solidFill>
              </a:rPr>
              <a:t>SHBG, sex hormone-binding globulin; T, testosterone</a:t>
            </a:r>
          </a:p>
        </p:txBody>
      </p:sp>
      <p:sp>
        <p:nvSpPr>
          <p:cNvPr id="15" name="Content Placeholder 2"/>
          <p:cNvSpPr>
            <a:spLocks noGrp="1"/>
          </p:cNvSpPr>
          <p:nvPr>
            <p:ph idx="1"/>
          </p:nvPr>
        </p:nvSpPr>
        <p:spPr>
          <a:xfrm>
            <a:off x="6320867" y="1360326"/>
            <a:ext cx="4597069" cy="3827885"/>
          </a:xfrm>
        </p:spPr>
        <p:txBody>
          <a:bodyPr>
            <a:noAutofit/>
          </a:bodyPr>
          <a:lstStyle/>
          <a:p>
            <a:pPr>
              <a:spcBef>
                <a:spcPts val="1800"/>
              </a:spcBef>
              <a:buClrTx/>
            </a:pPr>
            <a:r>
              <a:rPr lang="en-GB" sz="1800" dirty="0">
                <a:solidFill>
                  <a:srgbClr val="000000"/>
                </a:solidFill>
              </a:rPr>
              <a:t>60% of testosterone in the   blood is tightly bound to SHBG </a:t>
            </a:r>
          </a:p>
          <a:p>
            <a:pPr>
              <a:spcBef>
                <a:spcPts val="1800"/>
              </a:spcBef>
              <a:buClrTx/>
            </a:pPr>
            <a:r>
              <a:rPr lang="en-GB" sz="1800" dirty="0">
                <a:solidFill>
                  <a:srgbClr val="000000"/>
                </a:solidFill>
              </a:rPr>
              <a:t>A further 38% is loosely bound   to albumin.  </a:t>
            </a:r>
          </a:p>
          <a:p>
            <a:pPr>
              <a:spcBef>
                <a:spcPts val="1800"/>
              </a:spcBef>
              <a:buClrTx/>
            </a:pPr>
            <a:r>
              <a:rPr lang="en-GB" sz="1800" dirty="0">
                <a:solidFill>
                  <a:srgbClr val="000000"/>
                </a:solidFill>
              </a:rPr>
              <a:t>Only 2% of the testosterone in the blood is free testosterone</a:t>
            </a:r>
          </a:p>
          <a:p>
            <a:pPr>
              <a:spcBef>
                <a:spcPts val="1800"/>
              </a:spcBef>
              <a:buClrTx/>
            </a:pPr>
            <a:r>
              <a:rPr lang="en-GB" sz="1800" dirty="0">
                <a:solidFill>
                  <a:srgbClr val="000000"/>
                </a:solidFill>
              </a:rPr>
              <a:t>The albumin-bound and the free testosterone portions   make up the bio-available testosterone</a:t>
            </a:r>
          </a:p>
        </p:txBody>
      </p:sp>
      <p:sp>
        <p:nvSpPr>
          <p:cNvPr id="3" name="Rectangle 2">
            <a:extLst>
              <a:ext uri="{FF2B5EF4-FFF2-40B4-BE49-F238E27FC236}">
                <a16:creationId xmlns:a16="http://schemas.microsoft.com/office/drawing/2014/main" id="{47E25BB6-3590-4DDC-928A-4E8C79375985}"/>
              </a:ext>
            </a:extLst>
          </p:cNvPr>
          <p:cNvSpPr/>
          <p:nvPr/>
        </p:nvSpPr>
        <p:spPr>
          <a:xfrm>
            <a:off x="1495800" y="5930837"/>
            <a:ext cx="9826542" cy="430887"/>
          </a:xfrm>
          <a:prstGeom prst="rect">
            <a:avLst/>
          </a:prstGeom>
        </p:spPr>
        <p:txBody>
          <a:bodyPr wrap="square">
            <a:spAutoFit/>
          </a:bodyPr>
          <a:lstStyle/>
          <a:p>
            <a:r>
              <a:rPr lang="en-GB" altLang="en-US" sz="1100" dirty="0">
                <a:solidFill>
                  <a:schemeClr val="accent5"/>
                </a:solidFill>
              </a:rPr>
              <a:t>Figure adapted from </a:t>
            </a:r>
            <a:r>
              <a:rPr lang="en-GB" altLang="en-US" sz="1100" dirty="0" err="1">
                <a:solidFill>
                  <a:schemeClr val="accent5"/>
                </a:solidFill>
              </a:rPr>
              <a:t>Anawalt</a:t>
            </a:r>
            <a:r>
              <a:rPr lang="en-GB" altLang="en-US" sz="1100" dirty="0">
                <a:solidFill>
                  <a:schemeClr val="accent5"/>
                </a:solidFill>
              </a:rPr>
              <a:t> BD &amp; Braunstein GD. Testes; In Greenspan’s Basic &amp; Clinical Endocrinology 10th Edition. Gardner DG &amp; </a:t>
            </a:r>
            <a:r>
              <a:rPr lang="en-GB" altLang="en-US" sz="1100" dirty="0" err="1">
                <a:solidFill>
                  <a:schemeClr val="accent5"/>
                </a:solidFill>
              </a:rPr>
              <a:t>Shoback</a:t>
            </a:r>
            <a:r>
              <a:rPr lang="en-GB" altLang="en-US" sz="1100" dirty="0">
                <a:solidFill>
                  <a:schemeClr val="accent5"/>
                </a:solidFill>
              </a:rPr>
              <a:t> D, McGraw-Hill Education, 2018</a:t>
            </a:r>
          </a:p>
        </p:txBody>
      </p:sp>
    </p:spTree>
    <p:extLst>
      <p:ext uri="{BB962C8B-B14F-4D97-AF65-F5344CB8AC3E}">
        <p14:creationId xmlns:p14="http://schemas.microsoft.com/office/powerpoint/2010/main" val="230969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8ED39CF6-C5B5-45B1-B0F9-B15BA2E6D154}"/>
              </a:ext>
            </a:extLst>
          </p:cNvPr>
          <p:cNvSpPr>
            <a:spLocks noGrp="1" noChangeArrowheads="1"/>
          </p:cNvSpPr>
          <p:nvPr>
            <p:ph type="title"/>
          </p:nvPr>
        </p:nvSpPr>
        <p:spPr>
          <a:xfrm>
            <a:off x="611581" y="251984"/>
            <a:ext cx="10652454" cy="733961"/>
          </a:xfrm>
          <a:noFill/>
          <a:ln/>
          <a:extLst>
            <a:ext uri="{909E8E84-426E-40DD-AFC4-6F175D3DCCD1}">
              <a14:hiddenFill xmlns:a14="http://schemas.microsoft.com/office/drawing/2010/main">
                <a:solidFill>
                  <a:srgbClr val="FFB300"/>
                </a:solidFill>
              </a14:hiddenFill>
            </a:ext>
          </a:extLst>
        </p:spPr>
        <p:txBody>
          <a:bodyPr>
            <a:normAutofit/>
          </a:bodyPr>
          <a:lstStyle/>
          <a:p>
            <a:pPr algn="ctr"/>
            <a:r>
              <a:rPr lang="en-US" altLang="en-US" b="1" dirty="0">
                <a:solidFill>
                  <a:schemeClr val="accent5"/>
                </a:solidFill>
              </a:rPr>
              <a:t>Testosterone Circadian Rhythm in Men</a:t>
            </a:r>
            <a:endParaRPr lang="nl-NL" altLang="en-US" b="1" dirty="0">
              <a:solidFill>
                <a:schemeClr val="accent5"/>
              </a:solidFill>
            </a:endParaRPr>
          </a:p>
        </p:txBody>
      </p:sp>
      <p:pic>
        <p:nvPicPr>
          <p:cNvPr id="19461" name="Picture 5">
            <a:extLst>
              <a:ext uri="{FF2B5EF4-FFF2-40B4-BE49-F238E27FC236}">
                <a16:creationId xmlns:a16="http://schemas.microsoft.com/office/drawing/2014/main" id="{D63A8ED0-9B23-47E6-8449-9188DA9800D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1559250" y="985945"/>
            <a:ext cx="8611863" cy="512275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F4F32EFC-820F-4F00-8E40-D791E6BF3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668" y="1364382"/>
            <a:ext cx="7203545" cy="4276005"/>
          </a:xfrm>
          <a:prstGeom prst="rect">
            <a:avLst/>
          </a:prstGeom>
          <a:noFill/>
          <a:extLst>
            <a:ext uri="{909E8E84-426E-40DD-AFC4-6F175D3DCCD1}">
              <a14:hiddenFill xmlns:a14="http://schemas.microsoft.com/office/drawing/2010/main">
                <a:solidFill>
                  <a:srgbClr val="FFFFFF"/>
                </a:solidFill>
              </a14:hiddenFill>
            </a:ext>
          </a:extLst>
        </p:spPr>
      </p:pic>
      <p:sp>
        <p:nvSpPr>
          <p:cNvPr id="19463" name="Text Box 7">
            <a:extLst>
              <a:ext uri="{FF2B5EF4-FFF2-40B4-BE49-F238E27FC236}">
                <a16:creationId xmlns:a16="http://schemas.microsoft.com/office/drawing/2014/main" id="{44C9A8D0-F707-4F01-92EC-8249FD3AE470}"/>
              </a:ext>
            </a:extLst>
          </p:cNvPr>
          <p:cNvSpPr txBox="1">
            <a:spLocks noChangeArrowheads="1"/>
          </p:cNvSpPr>
          <p:nvPr/>
        </p:nvSpPr>
        <p:spPr bwMode="auto">
          <a:xfrm>
            <a:off x="5144510" y="5981743"/>
            <a:ext cx="1435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50" b="1" dirty="0">
                <a:solidFill>
                  <a:srgbClr val="000000"/>
                </a:solidFill>
              </a:rPr>
              <a:t>Clock time (Hours)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99D55C69-5307-4335-B538-15387E1F4CB0}"/>
              </a:ext>
            </a:extLst>
          </p:cNvPr>
          <p:cNvSpPr>
            <a:spLocks noGrp="1" noChangeArrowheads="1"/>
          </p:cNvSpPr>
          <p:nvPr>
            <p:ph type="title"/>
          </p:nvPr>
        </p:nvSpPr>
        <p:spPr>
          <a:xfrm>
            <a:off x="499897" y="264324"/>
            <a:ext cx="10652454" cy="681574"/>
          </a:xfrm>
          <a:noFill/>
          <a:ln/>
          <a:extLst>
            <a:ext uri="{909E8E84-426E-40DD-AFC4-6F175D3DCCD1}">
              <a14:hiddenFill xmlns:a14="http://schemas.microsoft.com/office/drawing/2010/main">
                <a:solidFill>
                  <a:srgbClr val="FFB300"/>
                </a:solidFill>
              </a14:hiddenFill>
            </a:ext>
          </a:extLst>
        </p:spPr>
        <p:txBody>
          <a:bodyPr>
            <a:normAutofit/>
          </a:bodyPr>
          <a:lstStyle/>
          <a:p>
            <a:pPr algn="ctr"/>
            <a:r>
              <a:rPr lang="en-US" altLang="en-US" sz="3200" b="1" dirty="0">
                <a:solidFill>
                  <a:schemeClr val="accent5"/>
                </a:solidFill>
              </a:rPr>
              <a:t>Male Reproductive System</a:t>
            </a:r>
            <a:endParaRPr lang="nl-NL" altLang="en-US" sz="3200" b="1" dirty="0">
              <a:solidFill>
                <a:schemeClr val="accent5"/>
              </a:solidFill>
            </a:endParaRPr>
          </a:p>
        </p:txBody>
      </p:sp>
      <p:pic>
        <p:nvPicPr>
          <p:cNvPr id="8197" name="Picture 5">
            <a:extLst>
              <a:ext uri="{FF2B5EF4-FFF2-40B4-BE49-F238E27FC236}">
                <a16:creationId xmlns:a16="http://schemas.microsoft.com/office/drawing/2014/main" id="{1F11AF02-FD07-4546-A936-F8DAADF72C7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1385887" y="936625"/>
            <a:ext cx="9420225" cy="49847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97126DA-50CF-4F6A-90F9-AD3F9B471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38" t="12723" r="13904" b="11662"/>
          <a:stretch>
            <a:fillRect/>
          </a:stretch>
        </p:blipFill>
        <p:spPr bwMode="auto">
          <a:xfrm>
            <a:off x="2816224" y="1169988"/>
            <a:ext cx="5988050" cy="4330700"/>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a:extLst>
              <a:ext uri="{FF2B5EF4-FFF2-40B4-BE49-F238E27FC236}">
                <a16:creationId xmlns:a16="http://schemas.microsoft.com/office/drawing/2014/main" id="{2E5E10F2-EA8D-4EFB-B4D9-9CD8066ED8A3}"/>
              </a:ext>
            </a:extLst>
          </p:cNvPr>
          <p:cNvSpPr txBox="1">
            <a:spLocks noChangeArrowheads="1"/>
          </p:cNvSpPr>
          <p:nvPr/>
        </p:nvSpPr>
        <p:spPr bwMode="auto">
          <a:xfrm>
            <a:off x="2352674" y="1730375"/>
            <a:ext cx="1332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Pubic bone</a:t>
            </a:r>
          </a:p>
        </p:txBody>
      </p:sp>
      <p:sp>
        <p:nvSpPr>
          <p:cNvPr id="8200" name="Text Box 8">
            <a:extLst>
              <a:ext uri="{FF2B5EF4-FFF2-40B4-BE49-F238E27FC236}">
                <a16:creationId xmlns:a16="http://schemas.microsoft.com/office/drawing/2014/main" id="{CB167F82-7CE8-47FF-B23B-FA21851289EB}"/>
              </a:ext>
            </a:extLst>
          </p:cNvPr>
          <p:cNvSpPr txBox="1">
            <a:spLocks noChangeArrowheads="1"/>
          </p:cNvSpPr>
          <p:nvPr/>
        </p:nvSpPr>
        <p:spPr bwMode="auto">
          <a:xfrm>
            <a:off x="2343149" y="2628900"/>
            <a:ext cx="17636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Urinary bladder</a:t>
            </a:r>
          </a:p>
        </p:txBody>
      </p:sp>
      <p:sp>
        <p:nvSpPr>
          <p:cNvPr id="8201" name="Text Box 9">
            <a:extLst>
              <a:ext uri="{FF2B5EF4-FFF2-40B4-BE49-F238E27FC236}">
                <a16:creationId xmlns:a16="http://schemas.microsoft.com/office/drawing/2014/main" id="{63450FB7-CABA-476A-8033-052024D23BE3}"/>
              </a:ext>
            </a:extLst>
          </p:cNvPr>
          <p:cNvSpPr txBox="1">
            <a:spLocks noChangeArrowheads="1"/>
          </p:cNvSpPr>
          <p:nvPr/>
        </p:nvSpPr>
        <p:spPr bwMode="auto">
          <a:xfrm>
            <a:off x="2328861" y="3073400"/>
            <a:ext cx="1563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Erectile tissue</a:t>
            </a:r>
          </a:p>
        </p:txBody>
      </p:sp>
      <p:sp>
        <p:nvSpPr>
          <p:cNvPr id="8202" name="Text Box 10">
            <a:extLst>
              <a:ext uri="{FF2B5EF4-FFF2-40B4-BE49-F238E27FC236}">
                <a16:creationId xmlns:a16="http://schemas.microsoft.com/office/drawing/2014/main" id="{D9226BFB-CDC3-46F8-8C5F-D95BD94471BE}"/>
              </a:ext>
            </a:extLst>
          </p:cNvPr>
          <p:cNvSpPr txBox="1">
            <a:spLocks noChangeArrowheads="1"/>
          </p:cNvSpPr>
          <p:nvPr/>
        </p:nvSpPr>
        <p:spPr bwMode="auto">
          <a:xfrm>
            <a:off x="2386012" y="3629025"/>
            <a:ext cx="9396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Urethra</a:t>
            </a:r>
          </a:p>
        </p:txBody>
      </p:sp>
      <p:sp>
        <p:nvSpPr>
          <p:cNvPr id="8203" name="Text Box 11">
            <a:extLst>
              <a:ext uri="{FF2B5EF4-FFF2-40B4-BE49-F238E27FC236}">
                <a16:creationId xmlns:a16="http://schemas.microsoft.com/office/drawing/2014/main" id="{7FA6C845-FC8C-4E72-B4F1-8E06508E3421}"/>
              </a:ext>
            </a:extLst>
          </p:cNvPr>
          <p:cNvSpPr txBox="1">
            <a:spLocks noChangeArrowheads="1"/>
          </p:cNvSpPr>
          <p:nvPr/>
        </p:nvSpPr>
        <p:spPr bwMode="auto">
          <a:xfrm>
            <a:off x="2365374" y="4233863"/>
            <a:ext cx="13740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Glans penis</a:t>
            </a:r>
          </a:p>
        </p:txBody>
      </p:sp>
      <p:sp>
        <p:nvSpPr>
          <p:cNvPr id="8204" name="Text Box 12">
            <a:extLst>
              <a:ext uri="{FF2B5EF4-FFF2-40B4-BE49-F238E27FC236}">
                <a16:creationId xmlns:a16="http://schemas.microsoft.com/office/drawing/2014/main" id="{C9D30420-84E7-400E-AE00-B660EACE95BA}"/>
              </a:ext>
            </a:extLst>
          </p:cNvPr>
          <p:cNvSpPr txBox="1">
            <a:spLocks noChangeArrowheads="1"/>
          </p:cNvSpPr>
          <p:nvPr/>
        </p:nvSpPr>
        <p:spPr bwMode="auto">
          <a:xfrm>
            <a:off x="2837584" y="5022947"/>
            <a:ext cx="1268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Epididymis</a:t>
            </a:r>
          </a:p>
        </p:txBody>
      </p:sp>
      <p:sp>
        <p:nvSpPr>
          <p:cNvPr id="8205" name="Text Box 13">
            <a:extLst>
              <a:ext uri="{FF2B5EF4-FFF2-40B4-BE49-F238E27FC236}">
                <a16:creationId xmlns:a16="http://schemas.microsoft.com/office/drawing/2014/main" id="{468582CD-D83F-4F2C-B223-CFADA81F2248}"/>
              </a:ext>
            </a:extLst>
          </p:cNvPr>
          <p:cNvSpPr txBox="1">
            <a:spLocks noChangeArrowheads="1"/>
          </p:cNvSpPr>
          <p:nvPr/>
        </p:nvSpPr>
        <p:spPr bwMode="auto">
          <a:xfrm>
            <a:off x="7100887" y="4724400"/>
            <a:ext cx="771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Testis</a:t>
            </a:r>
          </a:p>
        </p:txBody>
      </p:sp>
      <p:sp>
        <p:nvSpPr>
          <p:cNvPr id="8206" name="Text Box 14">
            <a:extLst>
              <a:ext uri="{FF2B5EF4-FFF2-40B4-BE49-F238E27FC236}">
                <a16:creationId xmlns:a16="http://schemas.microsoft.com/office/drawing/2014/main" id="{B17656FA-F9C4-469B-99B7-52DD8BAF49FE}"/>
              </a:ext>
            </a:extLst>
          </p:cNvPr>
          <p:cNvSpPr txBox="1">
            <a:spLocks noChangeArrowheads="1"/>
          </p:cNvSpPr>
          <p:nvPr/>
        </p:nvSpPr>
        <p:spPr bwMode="auto">
          <a:xfrm>
            <a:off x="5826124" y="4819650"/>
            <a:ext cx="1047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Scrotum</a:t>
            </a:r>
          </a:p>
        </p:txBody>
      </p:sp>
      <p:sp>
        <p:nvSpPr>
          <p:cNvPr id="8207" name="Text Box 15">
            <a:extLst>
              <a:ext uri="{FF2B5EF4-FFF2-40B4-BE49-F238E27FC236}">
                <a16:creationId xmlns:a16="http://schemas.microsoft.com/office/drawing/2014/main" id="{32F868CC-C08D-471B-907C-21F37005FF50}"/>
              </a:ext>
            </a:extLst>
          </p:cNvPr>
          <p:cNvSpPr txBox="1">
            <a:spLocks noChangeArrowheads="1"/>
          </p:cNvSpPr>
          <p:nvPr/>
        </p:nvSpPr>
        <p:spPr bwMode="auto">
          <a:xfrm>
            <a:off x="7921126" y="4484931"/>
            <a:ext cx="15231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Vas deferens</a:t>
            </a:r>
          </a:p>
        </p:txBody>
      </p:sp>
      <p:sp>
        <p:nvSpPr>
          <p:cNvPr id="8208" name="Text Box 16">
            <a:extLst>
              <a:ext uri="{FF2B5EF4-FFF2-40B4-BE49-F238E27FC236}">
                <a16:creationId xmlns:a16="http://schemas.microsoft.com/office/drawing/2014/main" id="{B6A51371-E061-4D41-9363-CCC75D370CF5}"/>
              </a:ext>
            </a:extLst>
          </p:cNvPr>
          <p:cNvSpPr txBox="1">
            <a:spLocks noChangeArrowheads="1"/>
          </p:cNvSpPr>
          <p:nvPr/>
        </p:nvSpPr>
        <p:spPr bwMode="auto">
          <a:xfrm>
            <a:off x="8014126" y="2755058"/>
            <a:ext cx="17556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Seminal vesicle</a:t>
            </a:r>
          </a:p>
        </p:txBody>
      </p:sp>
      <p:sp>
        <p:nvSpPr>
          <p:cNvPr id="8209" name="Text Box 17">
            <a:extLst>
              <a:ext uri="{FF2B5EF4-FFF2-40B4-BE49-F238E27FC236}">
                <a16:creationId xmlns:a16="http://schemas.microsoft.com/office/drawing/2014/main" id="{B1E45FCC-0F5E-4778-A853-C7501C0FDE5B}"/>
              </a:ext>
            </a:extLst>
          </p:cNvPr>
          <p:cNvSpPr txBox="1">
            <a:spLocks noChangeArrowheads="1"/>
          </p:cNvSpPr>
          <p:nvPr/>
        </p:nvSpPr>
        <p:spPr bwMode="auto">
          <a:xfrm>
            <a:off x="8019704" y="3645488"/>
            <a:ext cx="16802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Prostate gland</a:t>
            </a:r>
          </a:p>
        </p:txBody>
      </p:sp>
      <p:sp>
        <p:nvSpPr>
          <p:cNvPr id="8210" name="Text Box 18">
            <a:extLst>
              <a:ext uri="{FF2B5EF4-FFF2-40B4-BE49-F238E27FC236}">
                <a16:creationId xmlns:a16="http://schemas.microsoft.com/office/drawing/2014/main" id="{47D348A6-5CDF-40B7-A32F-C2B4E881ADB4}"/>
              </a:ext>
            </a:extLst>
          </p:cNvPr>
          <p:cNvSpPr txBox="1">
            <a:spLocks noChangeArrowheads="1"/>
          </p:cNvSpPr>
          <p:nvPr/>
        </p:nvSpPr>
        <p:spPr bwMode="auto">
          <a:xfrm>
            <a:off x="7808017" y="4025101"/>
            <a:ext cx="1882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Accessory gland</a:t>
            </a:r>
          </a:p>
        </p:txBody>
      </p:sp>
      <p:sp>
        <p:nvSpPr>
          <p:cNvPr id="8211" name="Text Box 19">
            <a:extLst>
              <a:ext uri="{FF2B5EF4-FFF2-40B4-BE49-F238E27FC236}">
                <a16:creationId xmlns:a16="http://schemas.microsoft.com/office/drawing/2014/main" id="{05E61F24-9F41-493A-8F30-52E72B1D693A}"/>
              </a:ext>
            </a:extLst>
          </p:cNvPr>
          <p:cNvSpPr txBox="1">
            <a:spLocks noChangeArrowheads="1"/>
          </p:cNvSpPr>
          <p:nvPr/>
        </p:nvSpPr>
        <p:spPr bwMode="auto">
          <a:xfrm>
            <a:off x="8061701" y="1539876"/>
            <a:ext cx="1569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600" b="1" dirty="0">
                <a:solidFill>
                  <a:srgbClr val="264879"/>
                </a:solidFill>
              </a:rPr>
              <a:t>Ureter </a:t>
            </a:r>
            <a:br>
              <a:rPr lang="en-GB" altLang="en-US" sz="1600" b="1" dirty="0">
                <a:solidFill>
                  <a:srgbClr val="264879"/>
                </a:solidFill>
              </a:rPr>
            </a:br>
            <a:r>
              <a:rPr lang="en-GB" altLang="en-US" sz="1600" b="1" dirty="0">
                <a:solidFill>
                  <a:srgbClr val="264879"/>
                </a:solidFill>
              </a:rPr>
              <a:t>(from kidney)</a:t>
            </a:r>
          </a:p>
        </p:txBody>
      </p:sp>
      <p:sp>
        <p:nvSpPr>
          <p:cNvPr id="8212" name="Text Box 20">
            <a:extLst>
              <a:ext uri="{FF2B5EF4-FFF2-40B4-BE49-F238E27FC236}">
                <a16:creationId xmlns:a16="http://schemas.microsoft.com/office/drawing/2014/main" id="{8D3B606A-B955-4DC9-AFAA-9D12A288F2CC}"/>
              </a:ext>
            </a:extLst>
          </p:cNvPr>
          <p:cNvSpPr txBox="1">
            <a:spLocks noChangeArrowheads="1"/>
          </p:cNvSpPr>
          <p:nvPr/>
        </p:nvSpPr>
        <p:spPr bwMode="auto">
          <a:xfrm>
            <a:off x="8701126" y="2345892"/>
            <a:ext cx="9733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Rectum</a:t>
            </a:r>
          </a:p>
        </p:txBody>
      </p:sp>
      <p:sp>
        <p:nvSpPr>
          <p:cNvPr id="8213" name="Line 21">
            <a:extLst>
              <a:ext uri="{FF2B5EF4-FFF2-40B4-BE49-F238E27FC236}">
                <a16:creationId xmlns:a16="http://schemas.microsoft.com/office/drawing/2014/main" id="{E41DE5A0-C7F0-4836-AEC9-4A16DDB4E84B}"/>
              </a:ext>
            </a:extLst>
          </p:cNvPr>
          <p:cNvSpPr>
            <a:spLocks noChangeShapeType="1"/>
          </p:cNvSpPr>
          <p:nvPr/>
        </p:nvSpPr>
        <p:spPr bwMode="auto">
          <a:xfrm>
            <a:off x="3600449" y="1906589"/>
            <a:ext cx="1137806" cy="670723"/>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4" name="Line 22">
            <a:extLst>
              <a:ext uri="{FF2B5EF4-FFF2-40B4-BE49-F238E27FC236}">
                <a16:creationId xmlns:a16="http://schemas.microsoft.com/office/drawing/2014/main" id="{23DCD55D-456E-48D9-AFDF-A0536301715A}"/>
              </a:ext>
            </a:extLst>
          </p:cNvPr>
          <p:cNvSpPr>
            <a:spLocks noChangeShapeType="1"/>
          </p:cNvSpPr>
          <p:nvPr/>
        </p:nvSpPr>
        <p:spPr bwMode="auto">
          <a:xfrm flipV="1">
            <a:off x="4103687" y="2536825"/>
            <a:ext cx="1479756" cy="31432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23">
            <a:extLst>
              <a:ext uri="{FF2B5EF4-FFF2-40B4-BE49-F238E27FC236}">
                <a16:creationId xmlns:a16="http://schemas.microsoft.com/office/drawing/2014/main" id="{19D9424E-7428-4EC2-880A-5C13B9BE10F5}"/>
              </a:ext>
            </a:extLst>
          </p:cNvPr>
          <p:cNvSpPr>
            <a:spLocks noChangeShapeType="1"/>
          </p:cNvSpPr>
          <p:nvPr/>
        </p:nvSpPr>
        <p:spPr bwMode="auto">
          <a:xfrm>
            <a:off x="3910011" y="3249613"/>
            <a:ext cx="1270528" cy="479424"/>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Line 24">
            <a:extLst>
              <a:ext uri="{FF2B5EF4-FFF2-40B4-BE49-F238E27FC236}">
                <a16:creationId xmlns:a16="http://schemas.microsoft.com/office/drawing/2014/main" id="{A991CF10-56B1-4E38-BFFF-869BF0B65055}"/>
              </a:ext>
            </a:extLst>
          </p:cNvPr>
          <p:cNvSpPr>
            <a:spLocks noChangeShapeType="1"/>
          </p:cNvSpPr>
          <p:nvPr/>
        </p:nvSpPr>
        <p:spPr bwMode="auto">
          <a:xfrm>
            <a:off x="3894137" y="3281364"/>
            <a:ext cx="542925" cy="51117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7" name="Line 25">
            <a:extLst>
              <a:ext uri="{FF2B5EF4-FFF2-40B4-BE49-F238E27FC236}">
                <a16:creationId xmlns:a16="http://schemas.microsoft.com/office/drawing/2014/main" id="{CF6DB517-31F4-43A3-BAB1-675D2015A494}"/>
              </a:ext>
            </a:extLst>
          </p:cNvPr>
          <p:cNvSpPr>
            <a:spLocks noChangeShapeType="1"/>
          </p:cNvSpPr>
          <p:nvPr/>
        </p:nvSpPr>
        <p:spPr bwMode="auto">
          <a:xfrm>
            <a:off x="3330575" y="3814765"/>
            <a:ext cx="977243" cy="371890"/>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8" name="Line 26">
            <a:extLst>
              <a:ext uri="{FF2B5EF4-FFF2-40B4-BE49-F238E27FC236}">
                <a16:creationId xmlns:a16="http://schemas.microsoft.com/office/drawing/2014/main" id="{8E83086F-B13E-4DA0-AD05-F990302442E7}"/>
              </a:ext>
            </a:extLst>
          </p:cNvPr>
          <p:cNvSpPr>
            <a:spLocks noChangeShapeType="1"/>
          </p:cNvSpPr>
          <p:nvPr/>
        </p:nvSpPr>
        <p:spPr bwMode="auto">
          <a:xfrm>
            <a:off x="3670301" y="4425951"/>
            <a:ext cx="488294" cy="222667"/>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9" name="Line 27">
            <a:extLst>
              <a:ext uri="{FF2B5EF4-FFF2-40B4-BE49-F238E27FC236}">
                <a16:creationId xmlns:a16="http://schemas.microsoft.com/office/drawing/2014/main" id="{7314A376-D4AC-4D83-A949-D8790F3C7A44}"/>
              </a:ext>
            </a:extLst>
          </p:cNvPr>
          <p:cNvSpPr>
            <a:spLocks noChangeShapeType="1"/>
          </p:cNvSpPr>
          <p:nvPr/>
        </p:nvSpPr>
        <p:spPr bwMode="auto">
          <a:xfrm flipV="1">
            <a:off x="4044951" y="4401338"/>
            <a:ext cx="886756" cy="754862"/>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0" name="Line 28">
            <a:extLst>
              <a:ext uri="{FF2B5EF4-FFF2-40B4-BE49-F238E27FC236}">
                <a16:creationId xmlns:a16="http://schemas.microsoft.com/office/drawing/2014/main" id="{FF345648-4AE7-4591-898F-3BB18E708136}"/>
              </a:ext>
            </a:extLst>
          </p:cNvPr>
          <p:cNvSpPr>
            <a:spLocks noChangeShapeType="1"/>
          </p:cNvSpPr>
          <p:nvPr/>
        </p:nvSpPr>
        <p:spPr bwMode="auto">
          <a:xfrm flipH="1">
            <a:off x="5306357" y="5010150"/>
            <a:ext cx="599142" cy="24330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1" name="Line 29">
            <a:extLst>
              <a:ext uri="{FF2B5EF4-FFF2-40B4-BE49-F238E27FC236}">
                <a16:creationId xmlns:a16="http://schemas.microsoft.com/office/drawing/2014/main" id="{D6AE2E74-A02D-4FBC-86EC-748A43DF443A}"/>
              </a:ext>
            </a:extLst>
          </p:cNvPr>
          <p:cNvSpPr>
            <a:spLocks noChangeShapeType="1"/>
          </p:cNvSpPr>
          <p:nvPr/>
        </p:nvSpPr>
        <p:spPr bwMode="auto">
          <a:xfrm flipH="1" flipV="1">
            <a:off x="5091113" y="4724399"/>
            <a:ext cx="2130423" cy="157163"/>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2" name="Line 30">
            <a:extLst>
              <a:ext uri="{FF2B5EF4-FFF2-40B4-BE49-F238E27FC236}">
                <a16:creationId xmlns:a16="http://schemas.microsoft.com/office/drawing/2014/main" id="{7AFEAE6D-A18C-4555-820C-769C5845ED45}"/>
              </a:ext>
            </a:extLst>
          </p:cNvPr>
          <p:cNvSpPr>
            <a:spLocks noChangeShapeType="1"/>
          </p:cNvSpPr>
          <p:nvPr/>
        </p:nvSpPr>
        <p:spPr bwMode="auto">
          <a:xfrm flipH="1" flipV="1">
            <a:off x="5161894" y="4064243"/>
            <a:ext cx="2796241" cy="556969"/>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3" name="Line 31">
            <a:extLst>
              <a:ext uri="{FF2B5EF4-FFF2-40B4-BE49-F238E27FC236}">
                <a16:creationId xmlns:a16="http://schemas.microsoft.com/office/drawing/2014/main" id="{B7748F39-59B9-4B99-B3E3-70C943412D1F}"/>
              </a:ext>
            </a:extLst>
          </p:cNvPr>
          <p:cNvSpPr>
            <a:spLocks noChangeShapeType="1"/>
          </p:cNvSpPr>
          <p:nvPr/>
        </p:nvSpPr>
        <p:spPr bwMode="auto">
          <a:xfrm flipH="1" flipV="1">
            <a:off x="6017865" y="3611979"/>
            <a:ext cx="1765646" cy="56314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a:extLst>
              <a:ext uri="{FF2B5EF4-FFF2-40B4-BE49-F238E27FC236}">
                <a16:creationId xmlns:a16="http://schemas.microsoft.com/office/drawing/2014/main" id="{E3F54263-41D1-4076-9236-7D6AD0049BED}"/>
              </a:ext>
            </a:extLst>
          </p:cNvPr>
          <p:cNvSpPr>
            <a:spLocks noChangeShapeType="1"/>
          </p:cNvSpPr>
          <p:nvPr/>
        </p:nvSpPr>
        <p:spPr bwMode="auto">
          <a:xfrm flipH="1" flipV="1">
            <a:off x="5826123" y="3025773"/>
            <a:ext cx="2230437" cy="763589"/>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5" name="Line 33">
            <a:extLst>
              <a:ext uri="{FF2B5EF4-FFF2-40B4-BE49-F238E27FC236}">
                <a16:creationId xmlns:a16="http://schemas.microsoft.com/office/drawing/2014/main" id="{016D3C7A-A8A3-4B50-BAF9-B9503BE3515F}"/>
              </a:ext>
            </a:extLst>
          </p:cNvPr>
          <p:cNvSpPr>
            <a:spLocks noChangeShapeType="1"/>
          </p:cNvSpPr>
          <p:nvPr/>
        </p:nvSpPr>
        <p:spPr bwMode="auto">
          <a:xfrm flipH="1" flipV="1">
            <a:off x="6307137" y="2608264"/>
            <a:ext cx="1749425" cy="3143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6" name="Line 34">
            <a:extLst>
              <a:ext uri="{FF2B5EF4-FFF2-40B4-BE49-F238E27FC236}">
                <a16:creationId xmlns:a16="http://schemas.microsoft.com/office/drawing/2014/main" id="{EFFFE8FF-8282-4343-A3CB-FD7964F83DED}"/>
              </a:ext>
            </a:extLst>
          </p:cNvPr>
          <p:cNvSpPr>
            <a:spLocks noChangeShapeType="1"/>
          </p:cNvSpPr>
          <p:nvPr/>
        </p:nvSpPr>
        <p:spPr bwMode="auto">
          <a:xfrm flipH="1" flipV="1">
            <a:off x="6213763" y="1767305"/>
            <a:ext cx="2606386" cy="1069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7" name="Line 35">
            <a:extLst>
              <a:ext uri="{FF2B5EF4-FFF2-40B4-BE49-F238E27FC236}">
                <a16:creationId xmlns:a16="http://schemas.microsoft.com/office/drawing/2014/main" id="{6CCE03D2-1B23-4D20-AF15-B05A8392BA2D}"/>
              </a:ext>
            </a:extLst>
          </p:cNvPr>
          <p:cNvSpPr>
            <a:spLocks noChangeShapeType="1"/>
          </p:cNvSpPr>
          <p:nvPr/>
        </p:nvSpPr>
        <p:spPr bwMode="auto">
          <a:xfrm flipH="1">
            <a:off x="6956589" y="2493965"/>
            <a:ext cx="1755610" cy="10042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8" name="Text Box 36">
            <a:extLst>
              <a:ext uri="{FF2B5EF4-FFF2-40B4-BE49-F238E27FC236}">
                <a16:creationId xmlns:a16="http://schemas.microsoft.com/office/drawing/2014/main" id="{CEAB2F71-7245-480C-B5D0-8CC4D4EB5789}"/>
              </a:ext>
            </a:extLst>
          </p:cNvPr>
          <p:cNvSpPr txBox="1">
            <a:spLocks noChangeArrowheads="1"/>
          </p:cNvSpPr>
          <p:nvPr/>
        </p:nvSpPr>
        <p:spPr bwMode="auto">
          <a:xfrm>
            <a:off x="7939554" y="3189873"/>
            <a:ext cx="18405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rPr>
              <a:t>Ejaculatory duct</a:t>
            </a:r>
          </a:p>
        </p:txBody>
      </p:sp>
      <p:sp>
        <p:nvSpPr>
          <p:cNvPr id="8229" name="Line 37">
            <a:extLst>
              <a:ext uri="{FF2B5EF4-FFF2-40B4-BE49-F238E27FC236}">
                <a16:creationId xmlns:a16="http://schemas.microsoft.com/office/drawing/2014/main" id="{27A298A2-7025-423A-A546-2CBA3945E663}"/>
              </a:ext>
            </a:extLst>
          </p:cNvPr>
          <p:cNvSpPr>
            <a:spLocks noChangeShapeType="1"/>
          </p:cNvSpPr>
          <p:nvPr/>
        </p:nvSpPr>
        <p:spPr bwMode="auto">
          <a:xfrm flipH="1" flipV="1">
            <a:off x="6059487" y="3025774"/>
            <a:ext cx="1933573" cy="32702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CD77FD-0155-4BCD-93B8-2F810E0957EC}"/>
              </a:ext>
            </a:extLst>
          </p:cNvPr>
          <p:cNvPicPr>
            <a:picLocks noGrp="1" noChangeAspect="1"/>
          </p:cNvPicPr>
          <p:nvPr>
            <p:ph idx="1"/>
          </p:nvPr>
        </p:nvPicPr>
        <p:blipFill>
          <a:blip r:embed="rId3"/>
          <a:stretch>
            <a:fillRect/>
          </a:stretch>
        </p:blipFill>
        <p:spPr>
          <a:xfrm>
            <a:off x="4547504" y="1190552"/>
            <a:ext cx="6379966" cy="4476896"/>
          </a:xfrm>
          <a:prstGeom prst="rect">
            <a:avLst/>
          </a:prstGeom>
        </p:spPr>
      </p:pic>
      <p:sp>
        <p:nvSpPr>
          <p:cNvPr id="7" name="Title 1">
            <a:extLst>
              <a:ext uri="{FF2B5EF4-FFF2-40B4-BE49-F238E27FC236}">
                <a16:creationId xmlns:a16="http://schemas.microsoft.com/office/drawing/2014/main" id="{0277CEA1-BF96-4C85-AC24-77524D1AAE9A}"/>
              </a:ext>
            </a:extLst>
          </p:cNvPr>
          <p:cNvSpPr txBox="1">
            <a:spLocks/>
          </p:cNvSpPr>
          <p:nvPr/>
        </p:nvSpPr>
        <p:spPr>
          <a:xfrm>
            <a:off x="246888" y="304799"/>
            <a:ext cx="11219688" cy="746761"/>
          </a:xfrm>
          <a:prstGeom prst="rect">
            <a:avLst/>
          </a:prstGeom>
        </p:spPr>
        <p:txBody>
          <a:bodyPr vert="horz" lIns="91440" tIns="45720" rIns="91440" bIns="45720" rtlCol="0" anchor="ctr">
            <a:normAutofit fontScale="97500"/>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algn="ctr"/>
            <a:r>
              <a:rPr lang="en-US" sz="4000" dirty="0">
                <a:solidFill>
                  <a:srgbClr val="000000"/>
                </a:solidFill>
                <a:latin typeface="+mj-lt"/>
              </a:rPr>
              <a:t>Testosterone Physiology - Metabolism</a:t>
            </a:r>
          </a:p>
        </p:txBody>
      </p:sp>
      <p:sp>
        <p:nvSpPr>
          <p:cNvPr id="8" name="Rectangle 7">
            <a:extLst>
              <a:ext uri="{FF2B5EF4-FFF2-40B4-BE49-F238E27FC236}">
                <a16:creationId xmlns:a16="http://schemas.microsoft.com/office/drawing/2014/main" id="{B24E7F48-7CF8-4796-84B5-3F14DDC67930}"/>
              </a:ext>
            </a:extLst>
          </p:cNvPr>
          <p:cNvSpPr/>
          <p:nvPr/>
        </p:nvSpPr>
        <p:spPr>
          <a:xfrm>
            <a:off x="1723696" y="5841093"/>
            <a:ext cx="8744607" cy="523220"/>
          </a:xfrm>
          <a:prstGeom prst="rect">
            <a:avLst/>
          </a:prstGeom>
        </p:spPr>
        <p:txBody>
          <a:bodyPr wrap="square">
            <a:spAutoFit/>
          </a:bodyPr>
          <a:lstStyle/>
          <a:p>
            <a:pPr algn="ctr"/>
            <a:r>
              <a:rPr lang="en-GB" altLang="en-US" sz="1400" dirty="0">
                <a:solidFill>
                  <a:schemeClr val="accent5"/>
                </a:solidFill>
              </a:rPr>
              <a:t>Figure adapted from Molina PE. Male Reproductive System. In: Raff H, </a:t>
            </a:r>
            <a:r>
              <a:rPr lang="en-GB" altLang="en-US" sz="1400" dirty="0" err="1">
                <a:solidFill>
                  <a:schemeClr val="accent5"/>
                </a:solidFill>
              </a:rPr>
              <a:t>Levitzky</a:t>
            </a:r>
            <a:r>
              <a:rPr lang="en-GB" altLang="en-US" sz="1400" dirty="0">
                <a:solidFill>
                  <a:schemeClr val="accent5"/>
                </a:solidFill>
              </a:rPr>
              <a:t> M, eds. </a:t>
            </a:r>
            <a:r>
              <a:rPr lang="en-GB" altLang="en-US" sz="1400" i="1" dirty="0">
                <a:solidFill>
                  <a:schemeClr val="accent5"/>
                </a:solidFill>
              </a:rPr>
              <a:t>Medical Physiology: A Systems Approach</a:t>
            </a:r>
            <a:r>
              <a:rPr lang="en-GB" altLang="en-US" sz="1400" dirty="0">
                <a:solidFill>
                  <a:schemeClr val="accent5"/>
                </a:solidFill>
              </a:rPr>
              <a:t>: The McGraw-Hill Companies; 2011: 683-694.</a:t>
            </a:r>
            <a:endParaRPr lang="en-NZ" altLang="en-US" sz="1400" dirty="0">
              <a:solidFill>
                <a:schemeClr val="accent5"/>
              </a:solidFill>
            </a:endParaRPr>
          </a:p>
        </p:txBody>
      </p:sp>
      <p:sp>
        <p:nvSpPr>
          <p:cNvPr id="6" name="Rectangle 12">
            <a:extLst>
              <a:ext uri="{FF2B5EF4-FFF2-40B4-BE49-F238E27FC236}">
                <a16:creationId xmlns:a16="http://schemas.microsoft.com/office/drawing/2014/main" id="{C6A628A5-E229-4806-A657-4BBA8E231D11}"/>
              </a:ext>
            </a:extLst>
          </p:cNvPr>
          <p:cNvSpPr txBox="1">
            <a:spLocks noChangeArrowheads="1"/>
          </p:cNvSpPr>
          <p:nvPr/>
        </p:nvSpPr>
        <p:spPr>
          <a:xfrm>
            <a:off x="246888" y="2146164"/>
            <a:ext cx="4414443" cy="2600324"/>
          </a:xfrm>
          <a:prstGeom prst="rect">
            <a:avLst/>
          </a:prstGeom>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altLang="en-US" dirty="0"/>
              <a:t>Primarily by the liver</a:t>
            </a:r>
          </a:p>
          <a:p>
            <a:pPr>
              <a:buClr>
                <a:schemeClr val="accent1"/>
              </a:buClr>
            </a:pPr>
            <a:r>
              <a:rPr lang="en-US" altLang="en-US" dirty="0"/>
              <a:t>Two active metabolites</a:t>
            </a:r>
          </a:p>
          <a:p>
            <a:pPr lvl="1">
              <a:buClr>
                <a:schemeClr val="accent1"/>
              </a:buClr>
            </a:pPr>
            <a:r>
              <a:rPr lang="en-US" altLang="en-US" sz="1800" b="1" dirty="0"/>
              <a:t>Dihydrotestosterone </a:t>
            </a:r>
          </a:p>
          <a:p>
            <a:pPr lvl="2">
              <a:buClr>
                <a:schemeClr val="accent1"/>
              </a:buClr>
            </a:pPr>
            <a:r>
              <a:rPr lang="en-US" altLang="en-US" sz="1600" dirty="0"/>
              <a:t>(via 5 alpha-reductase)</a:t>
            </a:r>
          </a:p>
          <a:p>
            <a:pPr lvl="1">
              <a:buClr>
                <a:schemeClr val="accent1"/>
              </a:buClr>
            </a:pPr>
            <a:r>
              <a:rPr lang="en-US" altLang="en-US" sz="1800" b="1" dirty="0"/>
              <a:t>Estradiol </a:t>
            </a:r>
          </a:p>
          <a:p>
            <a:pPr lvl="2">
              <a:buClr>
                <a:schemeClr val="accent1"/>
              </a:buClr>
            </a:pPr>
            <a:r>
              <a:rPr lang="en-US" altLang="en-US" sz="1600" dirty="0"/>
              <a:t>(via aromatase)</a:t>
            </a:r>
            <a:endParaRPr lang="nl-NL" altLang="en-US" sz="1600" dirty="0"/>
          </a:p>
        </p:txBody>
      </p:sp>
    </p:spTree>
    <p:extLst>
      <p:ext uri="{BB962C8B-B14F-4D97-AF65-F5344CB8AC3E}">
        <p14:creationId xmlns:p14="http://schemas.microsoft.com/office/powerpoint/2010/main" val="276676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4">
            <a:extLst>
              <a:ext uri="{FF2B5EF4-FFF2-40B4-BE49-F238E27FC236}">
                <a16:creationId xmlns:a16="http://schemas.microsoft.com/office/drawing/2014/main" id="{62FA3B11-83E9-4FB6-809B-B615C8177275}"/>
              </a:ext>
            </a:extLst>
          </p:cNvPr>
          <p:cNvGrpSpPr>
            <a:grpSpLocks/>
          </p:cNvGrpSpPr>
          <p:nvPr/>
        </p:nvGrpSpPr>
        <p:grpSpPr bwMode="auto">
          <a:xfrm>
            <a:off x="6096000" y="1236808"/>
            <a:ext cx="4129087" cy="4538663"/>
            <a:chOff x="3498" y="787"/>
            <a:chExt cx="2601" cy="2859"/>
          </a:xfrm>
        </p:grpSpPr>
        <p:pic>
          <p:nvPicPr>
            <p:cNvPr id="23557" name="Picture 5">
              <a:extLst>
                <a:ext uri="{FF2B5EF4-FFF2-40B4-BE49-F238E27FC236}">
                  <a16:creationId xmlns:a16="http://schemas.microsoft.com/office/drawing/2014/main" id="{87A2C65B-2C04-4F90-B9F8-318B87E771A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498" y="787"/>
              <a:ext cx="2601" cy="2859"/>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C83290FA-5476-4B6A-B2F1-D23508A28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 y="1006"/>
              <a:ext cx="1691" cy="2384"/>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E1722F64-DA5A-418C-8725-F348E97EF689}"/>
                </a:ext>
              </a:extLst>
            </p:cNvPr>
            <p:cNvSpPr txBox="1">
              <a:spLocks noChangeArrowheads="1"/>
            </p:cNvSpPr>
            <p:nvPr/>
          </p:nvSpPr>
          <p:spPr bwMode="auto">
            <a:xfrm>
              <a:off x="4780" y="996"/>
              <a:ext cx="96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Facial hair appears and acne may develop</a:t>
              </a:r>
            </a:p>
          </p:txBody>
        </p:sp>
        <p:sp>
          <p:nvSpPr>
            <p:cNvPr id="23560" name="Text Box 8">
              <a:extLst>
                <a:ext uri="{FF2B5EF4-FFF2-40B4-BE49-F238E27FC236}">
                  <a16:creationId xmlns:a16="http://schemas.microsoft.com/office/drawing/2014/main" id="{3AC0B7CC-05D0-4AAE-A100-F21479911FBC}"/>
                </a:ext>
              </a:extLst>
            </p:cNvPr>
            <p:cNvSpPr txBox="1">
              <a:spLocks noChangeArrowheads="1"/>
            </p:cNvSpPr>
            <p:nvPr/>
          </p:nvSpPr>
          <p:spPr bwMode="auto">
            <a:xfrm>
              <a:off x="4934" y="1462"/>
              <a:ext cx="99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Larynx enlarges and voice deepens</a:t>
              </a:r>
            </a:p>
          </p:txBody>
        </p:sp>
        <p:sp>
          <p:nvSpPr>
            <p:cNvPr id="23561" name="Text Box 9">
              <a:extLst>
                <a:ext uri="{FF2B5EF4-FFF2-40B4-BE49-F238E27FC236}">
                  <a16:creationId xmlns:a16="http://schemas.microsoft.com/office/drawing/2014/main" id="{DB98E43E-5A8E-4E00-827B-F74308EED2BD}"/>
                </a:ext>
              </a:extLst>
            </p:cNvPr>
            <p:cNvSpPr txBox="1">
              <a:spLocks noChangeArrowheads="1"/>
            </p:cNvSpPr>
            <p:nvPr/>
          </p:nvSpPr>
          <p:spPr bwMode="auto">
            <a:xfrm>
              <a:off x="5149" y="1789"/>
              <a:ext cx="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Axillary hair appears</a:t>
              </a:r>
            </a:p>
          </p:txBody>
        </p:sp>
        <p:sp>
          <p:nvSpPr>
            <p:cNvPr id="23562" name="Text Box 10">
              <a:extLst>
                <a:ext uri="{FF2B5EF4-FFF2-40B4-BE49-F238E27FC236}">
                  <a16:creationId xmlns:a16="http://schemas.microsoft.com/office/drawing/2014/main" id="{631527C4-E0DC-4170-85B9-8B9E135CCF67}"/>
                </a:ext>
              </a:extLst>
            </p:cNvPr>
            <p:cNvSpPr txBox="1">
              <a:spLocks noChangeArrowheads="1"/>
            </p:cNvSpPr>
            <p:nvPr/>
          </p:nvSpPr>
          <p:spPr bwMode="auto">
            <a:xfrm>
              <a:off x="5217" y="2212"/>
              <a:ext cx="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Musculature develops</a:t>
              </a:r>
            </a:p>
          </p:txBody>
        </p:sp>
        <p:sp>
          <p:nvSpPr>
            <p:cNvPr id="23563" name="Text Box 11">
              <a:extLst>
                <a:ext uri="{FF2B5EF4-FFF2-40B4-BE49-F238E27FC236}">
                  <a16:creationId xmlns:a16="http://schemas.microsoft.com/office/drawing/2014/main" id="{AA6810E7-88C5-43C8-941A-78CB7A699EB8}"/>
                </a:ext>
              </a:extLst>
            </p:cNvPr>
            <p:cNvSpPr txBox="1">
              <a:spLocks noChangeArrowheads="1"/>
            </p:cNvSpPr>
            <p:nvPr/>
          </p:nvSpPr>
          <p:spPr bwMode="auto">
            <a:xfrm>
              <a:off x="5065" y="2587"/>
              <a:ext cx="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Pubic hair grows</a:t>
              </a:r>
            </a:p>
          </p:txBody>
        </p:sp>
        <p:sp>
          <p:nvSpPr>
            <p:cNvPr id="23564" name="Text Box 12">
              <a:extLst>
                <a:ext uri="{FF2B5EF4-FFF2-40B4-BE49-F238E27FC236}">
                  <a16:creationId xmlns:a16="http://schemas.microsoft.com/office/drawing/2014/main" id="{64749F9F-6439-49B2-95B1-85FE753D8FC9}"/>
                </a:ext>
              </a:extLst>
            </p:cNvPr>
            <p:cNvSpPr txBox="1">
              <a:spLocks noChangeArrowheads="1"/>
            </p:cNvSpPr>
            <p:nvPr/>
          </p:nvSpPr>
          <p:spPr bwMode="auto">
            <a:xfrm>
              <a:off x="5112" y="2944"/>
              <a:ext cx="87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264879"/>
                  </a:solidFill>
                </a:rPr>
                <a:t>Penis, seminal vesicles and prostate enlarge</a:t>
              </a:r>
            </a:p>
          </p:txBody>
        </p:sp>
        <p:sp>
          <p:nvSpPr>
            <p:cNvPr id="23565" name="Line 13">
              <a:extLst>
                <a:ext uri="{FF2B5EF4-FFF2-40B4-BE49-F238E27FC236}">
                  <a16:creationId xmlns:a16="http://schemas.microsoft.com/office/drawing/2014/main" id="{260F891F-9C8B-44B5-B1AC-254FC60D0005}"/>
                </a:ext>
              </a:extLst>
            </p:cNvPr>
            <p:cNvSpPr>
              <a:spLocks noChangeShapeType="1"/>
            </p:cNvSpPr>
            <p:nvPr/>
          </p:nvSpPr>
          <p:spPr bwMode="auto">
            <a:xfrm flipV="1">
              <a:off x="4559" y="1207"/>
              <a:ext cx="249" cy="278"/>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6" name="Line 14">
              <a:extLst>
                <a:ext uri="{FF2B5EF4-FFF2-40B4-BE49-F238E27FC236}">
                  <a16:creationId xmlns:a16="http://schemas.microsoft.com/office/drawing/2014/main" id="{8A263BDB-129D-4266-967E-C623661985FE}"/>
                </a:ext>
              </a:extLst>
            </p:cNvPr>
            <p:cNvSpPr>
              <a:spLocks noChangeShapeType="1"/>
            </p:cNvSpPr>
            <p:nvPr/>
          </p:nvSpPr>
          <p:spPr bwMode="auto">
            <a:xfrm flipV="1">
              <a:off x="4467" y="1594"/>
              <a:ext cx="510" cy="42"/>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7" name="Line 15">
              <a:extLst>
                <a:ext uri="{FF2B5EF4-FFF2-40B4-BE49-F238E27FC236}">
                  <a16:creationId xmlns:a16="http://schemas.microsoft.com/office/drawing/2014/main" id="{1BC19A56-4AB8-4AFD-A129-58B8086A21C4}"/>
                </a:ext>
              </a:extLst>
            </p:cNvPr>
            <p:cNvSpPr>
              <a:spLocks noChangeShapeType="1"/>
            </p:cNvSpPr>
            <p:nvPr/>
          </p:nvSpPr>
          <p:spPr bwMode="auto">
            <a:xfrm flipV="1">
              <a:off x="4777" y="1946"/>
              <a:ext cx="400" cy="205"/>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8" name="Line 16">
              <a:extLst>
                <a:ext uri="{FF2B5EF4-FFF2-40B4-BE49-F238E27FC236}">
                  <a16:creationId xmlns:a16="http://schemas.microsoft.com/office/drawing/2014/main" id="{4F219547-E46A-4C26-A362-F9E5648BCD82}"/>
                </a:ext>
              </a:extLst>
            </p:cNvPr>
            <p:cNvSpPr>
              <a:spLocks noChangeShapeType="1"/>
            </p:cNvSpPr>
            <p:nvPr/>
          </p:nvSpPr>
          <p:spPr bwMode="auto">
            <a:xfrm>
              <a:off x="4903" y="2253"/>
              <a:ext cx="340" cy="98"/>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9" name="Line 17">
              <a:extLst>
                <a:ext uri="{FF2B5EF4-FFF2-40B4-BE49-F238E27FC236}">
                  <a16:creationId xmlns:a16="http://schemas.microsoft.com/office/drawing/2014/main" id="{B62FF748-0911-4BC3-8C51-F1D4B5A7A068}"/>
                </a:ext>
              </a:extLst>
            </p:cNvPr>
            <p:cNvSpPr>
              <a:spLocks noChangeShapeType="1"/>
            </p:cNvSpPr>
            <p:nvPr/>
          </p:nvSpPr>
          <p:spPr bwMode="auto">
            <a:xfrm flipV="1">
              <a:off x="4418" y="2733"/>
              <a:ext cx="679" cy="357"/>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70" name="Line 18">
              <a:extLst>
                <a:ext uri="{FF2B5EF4-FFF2-40B4-BE49-F238E27FC236}">
                  <a16:creationId xmlns:a16="http://schemas.microsoft.com/office/drawing/2014/main" id="{889A1588-F13E-499A-A185-9CE7C69BEF21}"/>
                </a:ext>
              </a:extLst>
            </p:cNvPr>
            <p:cNvSpPr>
              <a:spLocks noChangeShapeType="1"/>
            </p:cNvSpPr>
            <p:nvPr/>
          </p:nvSpPr>
          <p:spPr bwMode="auto">
            <a:xfrm flipV="1">
              <a:off x="4413" y="3134"/>
              <a:ext cx="739" cy="138"/>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571" name="Rectangle 19">
            <a:extLst>
              <a:ext uri="{FF2B5EF4-FFF2-40B4-BE49-F238E27FC236}">
                <a16:creationId xmlns:a16="http://schemas.microsoft.com/office/drawing/2014/main" id="{93E168C6-05DB-457C-B8D6-B989D2501AAC}"/>
              </a:ext>
            </a:extLst>
          </p:cNvPr>
          <p:cNvSpPr>
            <a:spLocks noGrp="1" noChangeArrowheads="1"/>
          </p:cNvSpPr>
          <p:nvPr>
            <p:ph type="body" idx="1"/>
          </p:nvPr>
        </p:nvSpPr>
        <p:spPr>
          <a:xfrm>
            <a:off x="527049" y="1686719"/>
            <a:ext cx="5715001" cy="4525963"/>
          </a:xfrm>
          <a:noFill/>
          <a:ln/>
        </p:spPr>
        <p:txBody>
          <a:bodyPr/>
          <a:lstStyle/>
          <a:p>
            <a:endParaRPr lang="en-US" altLang="en-US" dirty="0"/>
          </a:p>
          <a:p>
            <a:pPr marL="903288" lvl="1" indent="-381000"/>
            <a:r>
              <a:rPr lang="en-US" altLang="en-US" dirty="0"/>
              <a:t>Puberty / virilization </a:t>
            </a:r>
          </a:p>
          <a:p>
            <a:pPr marL="903288" lvl="1" indent="-381000"/>
            <a:r>
              <a:rPr lang="en-US" altLang="en-US" dirty="0"/>
              <a:t>Sexual function and behavior</a:t>
            </a:r>
          </a:p>
          <a:p>
            <a:pPr marL="903288" lvl="1" indent="-381000"/>
            <a:r>
              <a:rPr lang="en-US" altLang="en-US" dirty="0"/>
              <a:t>Build protein</a:t>
            </a:r>
          </a:p>
          <a:p>
            <a:pPr marL="903288" lvl="1" indent="-381000"/>
            <a:r>
              <a:rPr lang="en-US" altLang="en-US" dirty="0"/>
              <a:t>Metabolic activities</a:t>
            </a:r>
          </a:p>
        </p:txBody>
      </p:sp>
      <p:sp>
        <p:nvSpPr>
          <p:cNvPr id="23572" name="Rectangle 20">
            <a:extLst>
              <a:ext uri="{FF2B5EF4-FFF2-40B4-BE49-F238E27FC236}">
                <a16:creationId xmlns:a16="http://schemas.microsoft.com/office/drawing/2014/main" id="{2BAD6890-AC47-436A-A48A-27AC4FB35665}"/>
              </a:ext>
            </a:extLst>
          </p:cNvPr>
          <p:cNvSpPr>
            <a:spLocks noGrp="1" noChangeArrowheads="1"/>
          </p:cNvSpPr>
          <p:nvPr>
            <p:ph type="title"/>
          </p:nvPr>
        </p:nvSpPr>
        <p:spPr>
          <a:xfrm>
            <a:off x="424545" y="302385"/>
            <a:ext cx="10652454" cy="786351"/>
          </a:xfrm>
          <a:noFill/>
          <a:ln/>
          <a:extLst>
            <a:ext uri="{909E8E84-426E-40DD-AFC4-6F175D3DCCD1}">
              <a14:hiddenFill xmlns:a14="http://schemas.microsoft.com/office/drawing/2010/main">
                <a:solidFill>
                  <a:srgbClr val="FFB300"/>
                </a:solidFill>
              </a14:hiddenFill>
            </a:ext>
          </a:extLst>
        </p:spPr>
        <p:txBody>
          <a:bodyPr>
            <a:normAutofit/>
          </a:bodyPr>
          <a:lstStyle/>
          <a:p>
            <a:r>
              <a:rPr lang="en-US" altLang="en-US" sz="3200" b="1" dirty="0">
                <a:solidFill>
                  <a:schemeClr val="accent5"/>
                </a:solidFill>
              </a:rPr>
              <a:t>Primary Androgen Effects</a:t>
            </a:r>
            <a:endParaRPr lang="nl-NL" altLang="en-US" sz="3200" b="1" dirty="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197AD4A5-8C45-49A4-A1E2-CC758F2D0622}"/>
              </a:ext>
            </a:extLst>
          </p:cNvPr>
          <p:cNvSpPr>
            <a:spLocks noGrp="1" noChangeArrowheads="1"/>
          </p:cNvSpPr>
          <p:nvPr>
            <p:ph type="title"/>
          </p:nvPr>
        </p:nvSpPr>
        <p:spPr>
          <a:xfrm>
            <a:off x="445326" y="256114"/>
            <a:ext cx="10652454" cy="929223"/>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Other Androgen Effects</a:t>
            </a:r>
            <a:endParaRPr lang="nl-NL" altLang="en-US" sz="3200" b="1" dirty="0">
              <a:solidFill>
                <a:schemeClr val="accent5"/>
              </a:solidFill>
            </a:endParaRPr>
          </a:p>
        </p:txBody>
      </p:sp>
      <p:pic>
        <p:nvPicPr>
          <p:cNvPr id="25605" name="Picture 5">
            <a:extLst>
              <a:ext uri="{FF2B5EF4-FFF2-40B4-BE49-F238E27FC236}">
                <a16:creationId xmlns:a16="http://schemas.microsoft.com/office/drawing/2014/main" id="{533D6AEC-CF26-4F03-B7B8-23C0B4053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52" y="1157288"/>
            <a:ext cx="2435225" cy="4244975"/>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a:extLst>
              <a:ext uri="{FF2B5EF4-FFF2-40B4-BE49-F238E27FC236}">
                <a16:creationId xmlns:a16="http://schemas.microsoft.com/office/drawing/2014/main" id="{2CBF1796-F451-4CB0-8566-99C9676AE384}"/>
              </a:ext>
            </a:extLst>
          </p:cNvPr>
          <p:cNvSpPr txBox="1">
            <a:spLocks noChangeArrowheads="1"/>
          </p:cNvSpPr>
          <p:nvPr/>
        </p:nvSpPr>
        <p:spPr bwMode="auto">
          <a:xfrm>
            <a:off x="1246476" y="1457325"/>
            <a:ext cx="6538912"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3000" algn="l"/>
              </a:tabLst>
              <a:defRPr>
                <a:solidFill>
                  <a:schemeClr val="tx1"/>
                </a:solidFill>
                <a:latin typeface="Arial" panose="020B0604020202020204" pitchFamily="34" charset="0"/>
              </a:defRPr>
            </a:lvl1pPr>
            <a:lvl2pPr>
              <a:tabLst>
                <a:tab pos="1143000" algn="l"/>
              </a:tabLst>
              <a:defRPr>
                <a:solidFill>
                  <a:schemeClr val="tx1"/>
                </a:solidFill>
                <a:latin typeface="Arial" panose="020B0604020202020204" pitchFamily="34" charset="0"/>
              </a:defRPr>
            </a:lvl2pPr>
            <a:lvl3pPr>
              <a:tabLst>
                <a:tab pos="1143000" algn="l"/>
              </a:tabLst>
              <a:defRPr>
                <a:solidFill>
                  <a:schemeClr val="tx1"/>
                </a:solidFill>
                <a:latin typeface="Arial" panose="020B0604020202020204" pitchFamily="34" charset="0"/>
              </a:defRPr>
            </a:lvl3pPr>
            <a:lvl4pPr>
              <a:tabLst>
                <a:tab pos="1143000" algn="l"/>
              </a:tabLst>
              <a:defRPr>
                <a:solidFill>
                  <a:schemeClr val="tx1"/>
                </a:solidFill>
                <a:latin typeface="Arial" panose="020B0604020202020204" pitchFamily="34" charset="0"/>
              </a:defRPr>
            </a:lvl4pPr>
            <a:lvl5pPr>
              <a:tabLst>
                <a:tab pos="1143000" algn="l"/>
              </a:tabLst>
              <a:defRPr>
                <a:solidFill>
                  <a:schemeClr val="tx1"/>
                </a:solidFill>
                <a:latin typeface="Arial" panose="020B0604020202020204" pitchFamily="34" charset="0"/>
              </a:defRPr>
            </a:lvl5pPr>
            <a:lvl6pPr fontAlgn="base">
              <a:spcBef>
                <a:spcPct val="0"/>
              </a:spcBef>
              <a:spcAft>
                <a:spcPct val="0"/>
              </a:spcAft>
              <a:tabLst>
                <a:tab pos="1143000" algn="l"/>
              </a:tabLst>
              <a:defRPr>
                <a:solidFill>
                  <a:schemeClr val="tx1"/>
                </a:solidFill>
                <a:latin typeface="Arial" panose="020B0604020202020204" pitchFamily="34" charset="0"/>
              </a:defRPr>
            </a:lvl6pPr>
            <a:lvl7pPr fontAlgn="base">
              <a:spcBef>
                <a:spcPct val="0"/>
              </a:spcBef>
              <a:spcAft>
                <a:spcPct val="0"/>
              </a:spcAft>
              <a:tabLst>
                <a:tab pos="1143000" algn="l"/>
              </a:tabLst>
              <a:defRPr>
                <a:solidFill>
                  <a:schemeClr val="tx1"/>
                </a:solidFill>
                <a:latin typeface="Arial" panose="020B0604020202020204" pitchFamily="34" charset="0"/>
              </a:defRPr>
            </a:lvl7pPr>
            <a:lvl8pPr fontAlgn="base">
              <a:spcBef>
                <a:spcPct val="0"/>
              </a:spcBef>
              <a:spcAft>
                <a:spcPct val="0"/>
              </a:spcAft>
              <a:tabLst>
                <a:tab pos="1143000" algn="l"/>
              </a:tabLst>
              <a:defRPr>
                <a:solidFill>
                  <a:schemeClr val="tx1"/>
                </a:solidFill>
                <a:latin typeface="Arial" panose="020B0604020202020204" pitchFamily="34" charset="0"/>
              </a:defRPr>
            </a:lvl8pPr>
            <a:lvl9pPr fontAlgn="base">
              <a:spcBef>
                <a:spcPct val="0"/>
              </a:spcBef>
              <a:spcAft>
                <a:spcPct val="0"/>
              </a:spcAft>
              <a:tabLst>
                <a:tab pos="1143000" algn="l"/>
              </a:tabLst>
              <a:defRPr>
                <a:solidFill>
                  <a:schemeClr val="tx1"/>
                </a:solidFill>
                <a:latin typeface="Arial" panose="020B0604020202020204" pitchFamily="34" charset="0"/>
              </a:defRPr>
            </a:lvl9pPr>
          </a:lstStyle>
          <a:p>
            <a:pPr>
              <a:spcBef>
                <a:spcPct val="50000"/>
              </a:spcBef>
            </a:pPr>
            <a:r>
              <a:rPr lang="en-GB" altLang="en-US" dirty="0">
                <a:solidFill>
                  <a:schemeClr val="accent5"/>
                </a:solidFill>
                <a:latin typeface="+mn-lt"/>
              </a:rPr>
              <a:t>Brain </a:t>
            </a:r>
            <a:r>
              <a:rPr lang="en-GB" altLang="en-US" sz="1600" i="1" dirty="0">
                <a:solidFill>
                  <a:schemeClr val="accent5"/>
                </a:solidFill>
                <a:latin typeface="+mn-lt"/>
              </a:rPr>
              <a:t>- libido, mood</a:t>
            </a:r>
          </a:p>
          <a:p>
            <a:pPr>
              <a:spcBef>
                <a:spcPct val="50000"/>
              </a:spcBef>
            </a:pPr>
            <a:r>
              <a:rPr lang="en-GB" altLang="en-US" dirty="0">
                <a:solidFill>
                  <a:schemeClr val="accent5"/>
                </a:solidFill>
                <a:latin typeface="+mn-lt"/>
              </a:rPr>
              <a:t>Skin </a:t>
            </a:r>
            <a:r>
              <a:rPr lang="en-GB" altLang="en-US" sz="1600" i="1" dirty="0">
                <a:solidFill>
                  <a:schemeClr val="accent5"/>
                </a:solidFill>
                <a:latin typeface="+mn-lt"/>
              </a:rPr>
              <a:t>- hair growth, balding, sebum production</a:t>
            </a:r>
          </a:p>
          <a:p>
            <a:pPr>
              <a:spcBef>
                <a:spcPct val="50000"/>
              </a:spcBef>
            </a:pPr>
            <a:r>
              <a:rPr lang="en-GB" altLang="en-US" dirty="0">
                <a:solidFill>
                  <a:schemeClr val="accent5"/>
                </a:solidFill>
                <a:latin typeface="+mn-lt"/>
              </a:rPr>
              <a:t>Muscle </a:t>
            </a:r>
            <a:r>
              <a:rPr lang="en-GB" altLang="en-US" sz="1600" i="1" dirty="0">
                <a:solidFill>
                  <a:schemeClr val="accent5"/>
                </a:solidFill>
                <a:latin typeface="+mn-lt"/>
              </a:rPr>
              <a:t>- increase in strength and volume</a:t>
            </a:r>
          </a:p>
          <a:p>
            <a:pPr>
              <a:spcBef>
                <a:spcPct val="50000"/>
              </a:spcBef>
            </a:pPr>
            <a:r>
              <a:rPr lang="en-GB" altLang="en-US" dirty="0">
                <a:solidFill>
                  <a:schemeClr val="accent5"/>
                </a:solidFill>
                <a:latin typeface="+mn-lt"/>
              </a:rPr>
              <a:t>Liver </a:t>
            </a:r>
            <a:r>
              <a:rPr lang="en-GB" altLang="en-US" sz="1600" i="1" dirty="0">
                <a:solidFill>
                  <a:schemeClr val="accent5"/>
                </a:solidFill>
                <a:latin typeface="+mn-lt"/>
              </a:rPr>
              <a:t>- synthesis of serum proteins, lipids, cholesterol</a:t>
            </a:r>
          </a:p>
          <a:p>
            <a:pPr>
              <a:spcBef>
                <a:spcPct val="50000"/>
              </a:spcBef>
            </a:pPr>
            <a:r>
              <a:rPr lang="en-GB" altLang="en-US" dirty="0">
                <a:solidFill>
                  <a:schemeClr val="accent5"/>
                </a:solidFill>
                <a:latin typeface="+mn-lt"/>
              </a:rPr>
              <a:t>Kidney </a:t>
            </a:r>
            <a:r>
              <a:rPr lang="en-GB" altLang="en-US" sz="1600" i="1" dirty="0">
                <a:solidFill>
                  <a:schemeClr val="accent5"/>
                </a:solidFill>
                <a:latin typeface="+mn-lt"/>
              </a:rPr>
              <a:t>- stimulation of  erythropoietin production</a:t>
            </a:r>
          </a:p>
          <a:p>
            <a:pPr>
              <a:spcBef>
                <a:spcPct val="50000"/>
              </a:spcBef>
            </a:pPr>
            <a:r>
              <a:rPr lang="en-GB" altLang="en-US" dirty="0">
                <a:solidFill>
                  <a:schemeClr val="accent5"/>
                </a:solidFill>
                <a:latin typeface="+mn-lt"/>
              </a:rPr>
              <a:t>Synovial Tissue </a:t>
            </a:r>
            <a:r>
              <a:rPr lang="en-GB" altLang="en-US" sz="1600" i="1" dirty="0">
                <a:solidFill>
                  <a:schemeClr val="accent5"/>
                </a:solidFill>
                <a:latin typeface="+mn-lt"/>
              </a:rPr>
              <a:t>- modulation of the immune response</a:t>
            </a:r>
          </a:p>
          <a:p>
            <a:pPr>
              <a:spcBef>
                <a:spcPct val="50000"/>
              </a:spcBef>
            </a:pPr>
            <a:r>
              <a:rPr lang="en-GB" altLang="en-US" dirty="0">
                <a:solidFill>
                  <a:schemeClr val="accent5"/>
                </a:solidFill>
                <a:latin typeface="+mn-lt"/>
              </a:rPr>
              <a:t>Bone marrow </a:t>
            </a:r>
            <a:r>
              <a:rPr lang="en-GB" altLang="en-US" sz="1600" i="1" dirty="0">
                <a:solidFill>
                  <a:schemeClr val="accent5"/>
                </a:solidFill>
                <a:latin typeface="+mn-lt"/>
              </a:rPr>
              <a:t>- stimulation of stem cells </a:t>
            </a:r>
          </a:p>
          <a:p>
            <a:pPr>
              <a:spcBef>
                <a:spcPct val="50000"/>
              </a:spcBef>
            </a:pPr>
            <a:r>
              <a:rPr lang="en-GB" altLang="en-US" dirty="0">
                <a:solidFill>
                  <a:schemeClr val="accent5"/>
                </a:solidFill>
                <a:latin typeface="+mn-lt"/>
              </a:rPr>
              <a:t>Bone </a:t>
            </a:r>
            <a:r>
              <a:rPr lang="en-GB" altLang="en-US" sz="1600" i="1" dirty="0">
                <a:solidFill>
                  <a:schemeClr val="accent5"/>
                </a:solidFill>
                <a:latin typeface="+mn-lt"/>
              </a:rPr>
              <a:t>- increase bone density, accelerate linear growth</a:t>
            </a:r>
          </a:p>
          <a:p>
            <a:pPr>
              <a:spcBef>
                <a:spcPct val="50000"/>
              </a:spcBef>
            </a:pPr>
            <a:r>
              <a:rPr lang="en-GB" altLang="en-US" dirty="0">
                <a:solidFill>
                  <a:schemeClr val="accent5"/>
                </a:solidFill>
                <a:latin typeface="+mn-lt"/>
              </a:rPr>
              <a:t>Male sexual organs </a:t>
            </a:r>
            <a:r>
              <a:rPr lang="en-GB" altLang="en-US" sz="1600" i="1" dirty="0">
                <a:solidFill>
                  <a:schemeClr val="accent5"/>
                </a:solidFill>
                <a:latin typeface="+mn-lt"/>
              </a:rPr>
              <a:t>- penile, testicular &amp; prostate growth  </a:t>
            </a:r>
            <a:br>
              <a:rPr lang="en-GB" altLang="en-US" sz="1600" i="1" dirty="0">
                <a:solidFill>
                  <a:schemeClr val="accent5"/>
                </a:solidFill>
                <a:latin typeface="+mn-lt"/>
              </a:rPr>
            </a:br>
            <a:r>
              <a:rPr lang="en-GB" altLang="en-US" sz="1600" i="1" dirty="0">
                <a:solidFill>
                  <a:schemeClr val="accent5"/>
                </a:solidFill>
                <a:latin typeface="+mn-lt"/>
              </a:rPr>
              <a:t>                                      and function</a:t>
            </a:r>
            <a:r>
              <a:rPr lang="en-GB" altLang="en-US" i="1" dirty="0">
                <a:solidFill>
                  <a:schemeClr val="accent5"/>
                </a:solidFill>
                <a:latin typeface="+mn-lt"/>
              </a:rPr>
              <a:t> </a:t>
            </a:r>
          </a:p>
        </p:txBody>
      </p:sp>
      <p:sp>
        <p:nvSpPr>
          <p:cNvPr id="25607" name="Line 7">
            <a:extLst>
              <a:ext uri="{FF2B5EF4-FFF2-40B4-BE49-F238E27FC236}">
                <a16:creationId xmlns:a16="http://schemas.microsoft.com/office/drawing/2014/main" id="{8366BE00-D6AB-45F2-857F-82A178F6B8C6}"/>
              </a:ext>
            </a:extLst>
          </p:cNvPr>
          <p:cNvSpPr>
            <a:spLocks noChangeShapeType="1"/>
          </p:cNvSpPr>
          <p:nvPr/>
        </p:nvSpPr>
        <p:spPr bwMode="auto">
          <a:xfrm>
            <a:off x="3989677" y="1647826"/>
            <a:ext cx="4683125" cy="95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8" name="Line 8">
            <a:extLst>
              <a:ext uri="{FF2B5EF4-FFF2-40B4-BE49-F238E27FC236}">
                <a16:creationId xmlns:a16="http://schemas.microsoft.com/office/drawing/2014/main" id="{43C9AB22-D49D-4127-B0CE-D9F731F69E31}"/>
              </a:ext>
            </a:extLst>
          </p:cNvPr>
          <p:cNvSpPr>
            <a:spLocks noChangeShapeType="1"/>
          </p:cNvSpPr>
          <p:nvPr/>
        </p:nvSpPr>
        <p:spPr bwMode="auto">
          <a:xfrm flipH="1" flipV="1">
            <a:off x="6320126" y="2030412"/>
            <a:ext cx="2419350" cy="14288"/>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9" name="Line 9">
            <a:extLst>
              <a:ext uri="{FF2B5EF4-FFF2-40B4-BE49-F238E27FC236}">
                <a16:creationId xmlns:a16="http://schemas.microsoft.com/office/drawing/2014/main" id="{C955881B-60E3-4639-AA9F-37CA840A9C97}"/>
              </a:ext>
            </a:extLst>
          </p:cNvPr>
          <p:cNvSpPr>
            <a:spLocks noChangeShapeType="1"/>
          </p:cNvSpPr>
          <p:nvPr/>
        </p:nvSpPr>
        <p:spPr bwMode="auto">
          <a:xfrm flipH="1" flipV="1">
            <a:off x="5901027" y="2481263"/>
            <a:ext cx="3438525" cy="682625"/>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0" name="Line 10">
            <a:extLst>
              <a:ext uri="{FF2B5EF4-FFF2-40B4-BE49-F238E27FC236}">
                <a16:creationId xmlns:a16="http://schemas.microsoft.com/office/drawing/2014/main" id="{2ABAEA3E-7C24-4753-B447-6B063360E299}"/>
              </a:ext>
            </a:extLst>
          </p:cNvPr>
          <p:cNvSpPr>
            <a:spLocks noChangeShapeType="1"/>
          </p:cNvSpPr>
          <p:nvPr/>
        </p:nvSpPr>
        <p:spPr bwMode="auto">
          <a:xfrm flipH="1" flipV="1">
            <a:off x="6754090" y="2916238"/>
            <a:ext cx="1753611" cy="542924"/>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1" name="Line 11">
            <a:extLst>
              <a:ext uri="{FF2B5EF4-FFF2-40B4-BE49-F238E27FC236}">
                <a16:creationId xmlns:a16="http://schemas.microsoft.com/office/drawing/2014/main" id="{B17C49D3-41DA-4C80-8CB7-77732A1BC79E}"/>
              </a:ext>
            </a:extLst>
          </p:cNvPr>
          <p:cNvSpPr>
            <a:spLocks noChangeShapeType="1"/>
          </p:cNvSpPr>
          <p:nvPr/>
        </p:nvSpPr>
        <p:spPr bwMode="auto">
          <a:xfrm flipH="1" flipV="1">
            <a:off x="6384349" y="3325813"/>
            <a:ext cx="2143989" cy="576262"/>
          </a:xfrm>
          <a:prstGeom prst="line">
            <a:avLst/>
          </a:prstGeom>
          <a:noFill/>
          <a:ln w="12700">
            <a:solidFill>
              <a:srgbClr val="264879"/>
            </a:solidFill>
            <a:round/>
            <a:headEnd type="diamond"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2" name="Line 12">
            <a:extLst>
              <a:ext uri="{FF2B5EF4-FFF2-40B4-BE49-F238E27FC236}">
                <a16:creationId xmlns:a16="http://schemas.microsoft.com/office/drawing/2014/main" id="{C85EA0E6-A3D2-44FC-B444-2D9F3E7519E4}"/>
              </a:ext>
            </a:extLst>
          </p:cNvPr>
          <p:cNvSpPr>
            <a:spLocks noChangeShapeType="1"/>
          </p:cNvSpPr>
          <p:nvPr/>
        </p:nvSpPr>
        <p:spPr bwMode="auto">
          <a:xfrm flipH="1" flipV="1">
            <a:off x="7304809" y="5048251"/>
            <a:ext cx="1387042" cy="123824"/>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3" name="Line 13">
            <a:extLst>
              <a:ext uri="{FF2B5EF4-FFF2-40B4-BE49-F238E27FC236}">
                <a16:creationId xmlns:a16="http://schemas.microsoft.com/office/drawing/2014/main" id="{C160F6CD-4B34-4C9C-8EAB-3E01F5B31F4A}"/>
              </a:ext>
            </a:extLst>
          </p:cNvPr>
          <p:cNvSpPr>
            <a:spLocks noChangeShapeType="1"/>
          </p:cNvSpPr>
          <p:nvPr/>
        </p:nvSpPr>
        <p:spPr bwMode="auto">
          <a:xfrm flipH="1" flipV="1">
            <a:off x="5820064" y="4159250"/>
            <a:ext cx="2468563" cy="576262"/>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4" name="Line 14">
            <a:extLst>
              <a:ext uri="{FF2B5EF4-FFF2-40B4-BE49-F238E27FC236}">
                <a16:creationId xmlns:a16="http://schemas.microsoft.com/office/drawing/2014/main" id="{B32D4600-0937-47DB-A64E-D44DDCDC360D}"/>
              </a:ext>
            </a:extLst>
          </p:cNvPr>
          <p:cNvSpPr>
            <a:spLocks noChangeShapeType="1"/>
          </p:cNvSpPr>
          <p:nvPr/>
        </p:nvSpPr>
        <p:spPr bwMode="auto">
          <a:xfrm flipH="1" flipV="1">
            <a:off x="7048788" y="4567238"/>
            <a:ext cx="1220788" cy="481013"/>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5" name="Line 15">
            <a:extLst>
              <a:ext uri="{FF2B5EF4-FFF2-40B4-BE49-F238E27FC236}">
                <a16:creationId xmlns:a16="http://schemas.microsoft.com/office/drawing/2014/main" id="{82C6BAEE-6F19-4AC9-8837-0230838C10B0}"/>
              </a:ext>
            </a:extLst>
          </p:cNvPr>
          <p:cNvSpPr>
            <a:spLocks noChangeShapeType="1"/>
          </p:cNvSpPr>
          <p:nvPr/>
        </p:nvSpPr>
        <p:spPr bwMode="auto">
          <a:xfrm flipH="1" flipV="1">
            <a:off x="6312188" y="2073275"/>
            <a:ext cx="2101850" cy="709612"/>
          </a:xfrm>
          <a:prstGeom prst="line">
            <a:avLst/>
          </a:prstGeom>
          <a:noFill/>
          <a:ln w="12700">
            <a:solidFill>
              <a:srgbClr val="264879"/>
            </a:solidFill>
            <a:round/>
            <a:headEnd type="diamond"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6" name="Line 16">
            <a:extLst>
              <a:ext uri="{FF2B5EF4-FFF2-40B4-BE49-F238E27FC236}">
                <a16:creationId xmlns:a16="http://schemas.microsoft.com/office/drawing/2014/main" id="{40556E2F-7850-4191-9C74-FDF511C3EC67}"/>
              </a:ext>
            </a:extLst>
          </p:cNvPr>
          <p:cNvSpPr>
            <a:spLocks noChangeShapeType="1"/>
          </p:cNvSpPr>
          <p:nvPr/>
        </p:nvSpPr>
        <p:spPr bwMode="auto">
          <a:xfrm flipH="1" flipV="1">
            <a:off x="7155151" y="3709988"/>
            <a:ext cx="895350" cy="104775"/>
          </a:xfrm>
          <a:prstGeom prst="line">
            <a:avLst/>
          </a:prstGeom>
          <a:noFill/>
          <a:ln w="12700">
            <a:solidFill>
              <a:srgbClr val="264879"/>
            </a:solidFill>
            <a:round/>
            <a:headEnd type="diamond"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7" name="Text Box 17">
            <a:extLst>
              <a:ext uri="{FF2B5EF4-FFF2-40B4-BE49-F238E27FC236}">
                <a16:creationId xmlns:a16="http://schemas.microsoft.com/office/drawing/2014/main" id="{AF6D5EE8-B9BD-4A2A-AF0D-9CD58A26E875}"/>
              </a:ext>
            </a:extLst>
          </p:cNvPr>
          <p:cNvSpPr txBox="1">
            <a:spLocks noChangeArrowheads="1"/>
          </p:cNvSpPr>
          <p:nvPr/>
        </p:nvSpPr>
        <p:spPr bwMode="auto">
          <a:xfrm>
            <a:off x="1567150" y="5863164"/>
            <a:ext cx="5481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US" altLang="en-US" sz="1000" b="1" dirty="0" err="1">
                <a:solidFill>
                  <a:schemeClr val="accent5"/>
                </a:solidFill>
              </a:rPr>
              <a:t>Bagatell</a:t>
            </a:r>
            <a:r>
              <a:rPr lang="en-US" altLang="en-US" sz="1000" b="1" dirty="0">
                <a:solidFill>
                  <a:schemeClr val="accent5"/>
                </a:solidFill>
              </a:rPr>
              <a:t> CJ, </a:t>
            </a:r>
            <a:r>
              <a:rPr lang="en-US" altLang="en-US" sz="1000" b="1" dirty="0" err="1">
                <a:solidFill>
                  <a:schemeClr val="accent5"/>
                </a:solidFill>
              </a:rPr>
              <a:t>Bremner</a:t>
            </a:r>
            <a:r>
              <a:rPr lang="en-US" altLang="en-US" sz="1000" b="1" dirty="0">
                <a:solidFill>
                  <a:schemeClr val="accent5"/>
                </a:solidFill>
              </a:rPr>
              <a:t> WJ. </a:t>
            </a:r>
            <a:r>
              <a:rPr lang="en-US" altLang="en-US" sz="1000" i="1" dirty="0">
                <a:solidFill>
                  <a:schemeClr val="accent5"/>
                </a:solidFill>
              </a:rPr>
              <a:t>N </a:t>
            </a:r>
            <a:r>
              <a:rPr lang="en-US" altLang="en-US" sz="1000" i="1" dirty="0" err="1">
                <a:solidFill>
                  <a:schemeClr val="accent5"/>
                </a:solidFill>
              </a:rPr>
              <a:t>Eng</a:t>
            </a:r>
            <a:r>
              <a:rPr lang="en-US" altLang="en-US" sz="1000" i="1" dirty="0">
                <a:solidFill>
                  <a:schemeClr val="accent5"/>
                </a:solidFill>
              </a:rPr>
              <a:t> J Med 1996; </a:t>
            </a:r>
            <a:r>
              <a:rPr lang="en-US" altLang="en-US" sz="1000" b="1" i="1" dirty="0">
                <a:solidFill>
                  <a:schemeClr val="accent5"/>
                </a:solidFill>
              </a:rPr>
              <a:t>334</a:t>
            </a:r>
            <a:r>
              <a:rPr lang="en-US" altLang="en-US" sz="1000" i="1" dirty="0">
                <a:solidFill>
                  <a:schemeClr val="accent5"/>
                </a:solidFill>
              </a:rPr>
              <a:t>: </a:t>
            </a:r>
            <a:r>
              <a:rPr lang="en-US" altLang="en-US" sz="1000" dirty="0">
                <a:solidFill>
                  <a:schemeClr val="accent5"/>
                </a:solidFill>
              </a:rPr>
              <a:t>707-714.</a:t>
            </a:r>
            <a:endParaRPr lang="en-GB" altLang="en-US" sz="1000" dirty="0">
              <a:solidFill>
                <a:schemeClr val="accent5"/>
              </a:solidFill>
            </a:endParaRPr>
          </a:p>
          <a:p>
            <a:pPr eaLnBrk="0" hangingPunct="0"/>
            <a:r>
              <a:rPr lang="en-GB" altLang="en-US" sz="1000" b="1" dirty="0">
                <a:solidFill>
                  <a:schemeClr val="accent5"/>
                </a:solidFill>
              </a:rPr>
              <a:t>Griffin JE &amp; Wilson JD</a:t>
            </a:r>
            <a:r>
              <a:rPr lang="en-GB" altLang="en-US" sz="1000" dirty="0">
                <a:solidFill>
                  <a:schemeClr val="accent5"/>
                </a:solidFill>
              </a:rPr>
              <a:t>. </a:t>
            </a:r>
            <a:r>
              <a:rPr lang="en-GB" altLang="en-US" sz="1000" i="1" dirty="0">
                <a:solidFill>
                  <a:schemeClr val="accent5"/>
                </a:solidFill>
              </a:rPr>
              <a:t>In Williams Text book of Endocrinology. 2003:</a:t>
            </a:r>
            <a:r>
              <a:rPr lang="en-GB" altLang="en-US" sz="1000" dirty="0">
                <a:solidFill>
                  <a:schemeClr val="accent5"/>
                </a:solidFill>
              </a:rPr>
              <a:t> 709-753.</a:t>
            </a:r>
            <a:endParaRPr lang="en-US" altLang="en-US" sz="1000" dirty="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DDBB82DA-BC48-4A97-80DF-B5559438B2C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Anatomy &amp; Physiology Questions</a:t>
            </a:r>
            <a:endParaRPr lang="nl-NL" altLang="en-US" sz="3200" b="1" dirty="0">
              <a:solidFill>
                <a:schemeClr val="accent5"/>
              </a:solidFill>
            </a:endParaRPr>
          </a:p>
        </p:txBody>
      </p:sp>
      <p:sp>
        <p:nvSpPr>
          <p:cNvPr id="32773" name="Rectangle 5">
            <a:extLst>
              <a:ext uri="{FF2B5EF4-FFF2-40B4-BE49-F238E27FC236}">
                <a16:creationId xmlns:a16="http://schemas.microsoft.com/office/drawing/2014/main" id="{D4B51DF9-6B00-46D9-A3C8-A16612CD7BFB}"/>
              </a:ext>
            </a:extLst>
          </p:cNvPr>
          <p:cNvSpPr>
            <a:spLocks noGrp="1" noChangeArrowheads="1"/>
          </p:cNvSpPr>
          <p:nvPr>
            <p:ph type="body" idx="1"/>
          </p:nvPr>
        </p:nvSpPr>
        <p:spPr>
          <a:xfrm>
            <a:off x="787235" y="1750125"/>
            <a:ext cx="10617529" cy="3141025"/>
          </a:xfrm>
          <a:noFill/>
          <a:ln/>
        </p:spPr>
        <p:txBody>
          <a:bodyPr>
            <a:normAutofit lnSpcReduction="10000"/>
          </a:bodyPr>
          <a:lstStyle/>
          <a:p>
            <a:pPr>
              <a:lnSpc>
                <a:spcPct val="120000"/>
              </a:lnSpc>
              <a:buFontTx/>
              <a:buNone/>
            </a:pPr>
            <a:r>
              <a:rPr lang="en-US" altLang="en-US" sz="2200" dirty="0">
                <a:solidFill>
                  <a:schemeClr val="accent5"/>
                </a:solidFill>
              </a:rPr>
              <a:t>1. Testosterone is </a:t>
            </a:r>
            <a:r>
              <a:rPr lang="en-US" altLang="en-US" sz="2200" u="sng" dirty="0">
                <a:solidFill>
                  <a:schemeClr val="accent5"/>
                </a:solidFill>
              </a:rPr>
              <a:t>mainly</a:t>
            </a:r>
            <a:r>
              <a:rPr lang="en-US" altLang="en-US" sz="2200" dirty="0">
                <a:solidFill>
                  <a:schemeClr val="accent5"/>
                </a:solidFill>
              </a:rPr>
              <a:t> produced in:</a:t>
            </a:r>
          </a:p>
          <a:p>
            <a:pPr lvl="1">
              <a:lnSpc>
                <a:spcPct val="120000"/>
              </a:lnSpc>
            </a:pPr>
            <a:r>
              <a:rPr lang="en-US" altLang="en-US" sz="1800" dirty="0">
                <a:solidFill>
                  <a:schemeClr val="accent5"/>
                </a:solidFill>
              </a:rPr>
              <a:t>Ovary</a:t>
            </a:r>
          </a:p>
          <a:p>
            <a:pPr lvl="1">
              <a:lnSpc>
                <a:spcPct val="120000"/>
              </a:lnSpc>
            </a:pPr>
            <a:r>
              <a:rPr lang="en-US" altLang="en-US" sz="1800" dirty="0">
                <a:solidFill>
                  <a:schemeClr val="accent5"/>
                </a:solidFill>
              </a:rPr>
              <a:t>Leydig cells</a:t>
            </a:r>
          </a:p>
          <a:p>
            <a:pPr lvl="1">
              <a:lnSpc>
                <a:spcPct val="120000"/>
              </a:lnSpc>
            </a:pPr>
            <a:r>
              <a:rPr lang="en-US" altLang="en-US" sz="1800" dirty="0">
                <a:solidFill>
                  <a:schemeClr val="accent5"/>
                </a:solidFill>
              </a:rPr>
              <a:t>Sertoli cells</a:t>
            </a:r>
          </a:p>
          <a:p>
            <a:pPr lvl="1">
              <a:lnSpc>
                <a:spcPct val="120000"/>
              </a:lnSpc>
            </a:pPr>
            <a:r>
              <a:rPr lang="en-US" altLang="en-US" sz="1800" dirty="0">
                <a:solidFill>
                  <a:schemeClr val="accent5"/>
                </a:solidFill>
              </a:rPr>
              <a:t>Prostate</a:t>
            </a:r>
          </a:p>
          <a:p>
            <a:pPr lvl="1">
              <a:lnSpc>
                <a:spcPct val="120000"/>
              </a:lnSpc>
            </a:pPr>
            <a:r>
              <a:rPr lang="en-US" altLang="en-US" sz="1800" dirty="0">
                <a:solidFill>
                  <a:schemeClr val="accent5"/>
                </a:solidFill>
              </a:rPr>
              <a:t>Human brain</a:t>
            </a:r>
          </a:p>
          <a:p>
            <a:pPr lvl="1">
              <a:lnSpc>
                <a:spcPct val="120000"/>
              </a:lnSpc>
            </a:pPr>
            <a:endParaRPr lang="en-US" altLang="en-US" sz="1800" dirty="0">
              <a:solidFill>
                <a:schemeClr val="accent5"/>
              </a:solidFill>
            </a:endParaRPr>
          </a:p>
          <a:p>
            <a:pPr lvl="1">
              <a:buFontTx/>
              <a:buNone/>
            </a:pPr>
            <a:r>
              <a:rPr lang="en-US" altLang="en-US" dirty="0">
                <a:solidFill>
                  <a:schemeClr val="accent5"/>
                </a:solidFill>
              </a:rPr>
              <a:t>(choose 1 answer)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a:extLst>
              <a:ext uri="{FF2B5EF4-FFF2-40B4-BE49-F238E27FC236}">
                <a16:creationId xmlns:a16="http://schemas.microsoft.com/office/drawing/2014/main" id="{66CF2E13-62BE-4816-A77E-C0D4D0E6F5D8}"/>
              </a:ext>
            </a:extLst>
          </p:cNvPr>
          <p:cNvSpPr>
            <a:spLocks noGrp="1" noChangeArrowheads="1"/>
          </p:cNvSpPr>
          <p:nvPr>
            <p:ph type="body" idx="1"/>
          </p:nvPr>
        </p:nvSpPr>
        <p:spPr>
          <a:xfrm>
            <a:off x="810490" y="1729343"/>
            <a:ext cx="10293929" cy="3141025"/>
          </a:xfrm>
          <a:noFill/>
          <a:ln/>
        </p:spPr>
        <p:txBody>
          <a:bodyPr>
            <a:normAutofit fontScale="92500" lnSpcReduction="10000"/>
          </a:bodyPr>
          <a:lstStyle/>
          <a:p>
            <a:pPr>
              <a:lnSpc>
                <a:spcPct val="130000"/>
              </a:lnSpc>
              <a:buFontTx/>
              <a:buNone/>
            </a:pPr>
            <a:r>
              <a:rPr lang="en-US" altLang="en-US" sz="2200" dirty="0">
                <a:solidFill>
                  <a:schemeClr val="accent5"/>
                </a:solidFill>
              </a:rPr>
              <a:t>2. Spermatogenesis takes place in the:</a:t>
            </a:r>
          </a:p>
          <a:p>
            <a:pPr lvl="1">
              <a:lnSpc>
                <a:spcPct val="130000"/>
              </a:lnSpc>
            </a:pPr>
            <a:r>
              <a:rPr lang="en-US" altLang="en-US" sz="1800" dirty="0">
                <a:solidFill>
                  <a:schemeClr val="accent5"/>
                </a:solidFill>
              </a:rPr>
              <a:t>Ovary</a:t>
            </a:r>
          </a:p>
          <a:p>
            <a:pPr lvl="1">
              <a:lnSpc>
                <a:spcPct val="130000"/>
              </a:lnSpc>
            </a:pPr>
            <a:r>
              <a:rPr lang="en-US" altLang="en-US" sz="1800" dirty="0">
                <a:solidFill>
                  <a:schemeClr val="accent5"/>
                </a:solidFill>
              </a:rPr>
              <a:t>Leydig cells</a:t>
            </a:r>
          </a:p>
          <a:p>
            <a:pPr lvl="1">
              <a:lnSpc>
                <a:spcPct val="130000"/>
              </a:lnSpc>
            </a:pPr>
            <a:r>
              <a:rPr lang="en-US" altLang="en-US" sz="1800" dirty="0">
                <a:solidFill>
                  <a:schemeClr val="accent5"/>
                </a:solidFill>
              </a:rPr>
              <a:t>Uterus</a:t>
            </a:r>
          </a:p>
          <a:p>
            <a:pPr lvl="1">
              <a:lnSpc>
                <a:spcPct val="130000"/>
              </a:lnSpc>
            </a:pPr>
            <a:r>
              <a:rPr lang="en-US" altLang="en-US" sz="1800" dirty="0">
                <a:solidFill>
                  <a:schemeClr val="accent5"/>
                </a:solidFill>
              </a:rPr>
              <a:t>Seminiferous tubules</a:t>
            </a:r>
          </a:p>
          <a:p>
            <a:pPr lvl="1">
              <a:lnSpc>
                <a:spcPct val="130000"/>
              </a:lnSpc>
            </a:pPr>
            <a:r>
              <a:rPr lang="en-US" altLang="en-US" sz="1800" dirty="0">
                <a:solidFill>
                  <a:schemeClr val="accent5"/>
                </a:solidFill>
              </a:rPr>
              <a:t>Epididymis</a:t>
            </a:r>
          </a:p>
          <a:p>
            <a:pPr lvl="1">
              <a:lnSpc>
                <a:spcPct val="130000"/>
              </a:lnSpc>
              <a:buClr>
                <a:srgbClr val="CC0000"/>
              </a:buClr>
            </a:pPr>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0738D981-D758-4E2C-8B50-FDF82324CEF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0FD2F17-07A4-4023-904D-23135C31B3F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
        <p:nvSpPr>
          <p:cNvPr id="7" name="TextBox 6">
            <a:extLst>
              <a:ext uri="{FF2B5EF4-FFF2-40B4-BE49-F238E27FC236}">
                <a16:creationId xmlns:a16="http://schemas.microsoft.com/office/drawing/2014/main" id="{8CC18167-4C91-4E3F-BD72-338A76634D60}"/>
              </a:ext>
            </a:extLst>
          </p:cNvPr>
          <p:cNvSpPr txBox="1"/>
          <p:nvPr/>
        </p:nvSpPr>
        <p:spPr>
          <a:xfrm>
            <a:off x="937779" y="1720840"/>
            <a:ext cx="6094268" cy="3416320"/>
          </a:xfrm>
          <a:prstGeom prst="rect">
            <a:avLst/>
          </a:prstGeom>
          <a:noFill/>
        </p:spPr>
        <p:txBody>
          <a:bodyPr wrap="square">
            <a:spAutoFit/>
          </a:bodyPr>
          <a:lstStyle/>
          <a:p>
            <a:pPr>
              <a:lnSpc>
                <a:spcPct val="140000"/>
              </a:lnSpc>
              <a:buFontTx/>
              <a:buNone/>
            </a:pPr>
            <a:r>
              <a:rPr lang="en-US" altLang="en-US" sz="2000" dirty="0">
                <a:solidFill>
                  <a:schemeClr val="accent5"/>
                </a:solidFill>
              </a:rPr>
              <a:t>3. Hypothalamus secretes:</a:t>
            </a:r>
          </a:p>
          <a:p>
            <a:pPr marL="800100" lvl="1" indent="-342900">
              <a:lnSpc>
                <a:spcPct val="140000"/>
              </a:lnSpc>
              <a:buClr>
                <a:schemeClr val="tx1"/>
              </a:buClr>
              <a:buFont typeface="Wingdings" panose="05000000000000000000" pitchFamily="2" charset="2"/>
              <a:buChar char="§"/>
            </a:pPr>
            <a:r>
              <a:rPr lang="en-US" altLang="en-US" sz="2000" dirty="0">
                <a:solidFill>
                  <a:schemeClr val="accent5"/>
                </a:solidFill>
              </a:rPr>
              <a:t>FSH and LH </a:t>
            </a:r>
          </a:p>
          <a:p>
            <a:pPr marL="800100" lvl="1" indent="-342900">
              <a:lnSpc>
                <a:spcPct val="140000"/>
              </a:lnSpc>
              <a:buClr>
                <a:schemeClr val="tx1"/>
              </a:buClr>
              <a:buFont typeface="Wingdings" panose="05000000000000000000" pitchFamily="2" charset="2"/>
              <a:buChar char="§"/>
            </a:pPr>
            <a:r>
              <a:rPr lang="en-US" altLang="en-US" sz="2000" dirty="0">
                <a:solidFill>
                  <a:schemeClr val="accent5"/>
                </a:solidFill>
              </a:rPr>
              <a:t>Testosterone</a:t>
            </a:r>
          </a:p>
          <a:p>
            <a:pPr marL="800100" lvl="1" indent="-342900">
              <a:lnSpc>
                <a:spcPct val="140000"/>
              </a:lnSpc>
              <a:buClr>
                <a:schemeClr val="tx1"/>
              </a:buClr>
              <a:buFont typeface="Wingdings" panose="05000000000000000000" pitchFamily="2" charset="2"/>
              <a:buChar char="§"/>
            </a:pPr>
            <a:r>
              <a:rPr lang="en-US" altLang="en-US" sz="2000" dirty="0">
                <a:solidFill>
                  <a:schemeClr val="accent5"/>
                </a:solidFill>
              </a:rPr>
              <a:t>GnRH in pulses</a:t>
            </a:r>
          </a:p>
          <a:p>
            <a:pPr marL="800100" lvl="1" indent="-342900">
              <a:lnSpc>
                <a:spcPct val="140000"/>
              </a:lnSpc>
              <a:buClr>
                <a:schemeClr val="tx1"/>
              </a:buClr>
              <a:buFont typeface="Wingdings" panose="05000000000000000000" pitchFamily="2" charset="2"/>
              <a:buChar char="§"/>
            </a:pPr>
            <a:r>
              <a:rPr lang="en-US" altLang="en-US" sz="2000" dirty="0">
                <a:solidFill>
                  <a:schemeClr val="accent5"/>
                </a:solidFill>
              </a:rPr>
              <a:t>GnRH continuously</a:t>
            </a:r>
          </a:p>
          <a:p>
            <a:pPr marL="800100" lvl="1" indent="-342900">
              <a:lnSpc>
                <a:spcPct val="140000"/>
              </a:lnSpc>
              <a:buClr>
                <a:schemeClr val="tx1"/>
              </a:buClr>
              <a:buFont typeface="Wingdings" panose="05000000000000000000" pitchFamily="2" charset="2"/>
              <a:buChar char="§"/>
            </a:pPr>
            <a:r>
              <a:rPr lang="en-US" altLang="en-US" sz="2000" dirty="0">
                <a:solidFill>
                  <a:schemeClr val="accent5"/>
                </a:solidFill>
              </a:rPr>
              <a:t>Electrical pulses</a:t>
            </a:r>
          </a:p>
          <a:p>
            <a:pPr lvl="1">
              <a:lnSpc>
                <a:spcPct val="140000"/>
              </a:lnSpc>
            </a:pPr>
            <a:endParaRPr lang="en-US" altLang="en-US" sz="2000" dirty="0">
              <a:solidFill>
                <a:schemeClr val="accent5"/>
              </a:solidFill>
            </a:endParaRPr>
          </a:p>
          <a:p>
            <a:pPr lvl="1">
              <a:buFontTx/>
              <a:buNone/>
            </a:pPr>
            <a:r>
              <a:rPr lang="en-US" altLang="en-US" sz="2000" dirty="0">
                <a:solidFill>
                  <a:schemeClr val="accent5"/>
                </a:solidFill>
              </a:rPr>
              <a:t>(choose 1 answer)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D62A3CA4-DBB7-48E5-85FF-EF4357C79FE2}"/>
              </a:ext>
            </a:extLst>
          </p:cNvPr>
          <p:cNvSpPr>
            <a:spLocks noGrp="1" noChangeArrowheads="1"/>
          </p:cNvSpPr>
          <p:nvPr>
            <p:ph type="body" idx="1"/>
          </p:nvPr>
        </p:nvSpPr>
        <p:spPr>
          <a:xfrm>
            <a:off x="704107" y="1656607"/>
            <a:ext cx="10617529" cy="3141025"/>
          </a:xfrm>
          <a:noFill/>
          <a:ln/>
        </p:spPr>
        <p:txBody>
          <a:bodyPr>
            <a:noAutofit/>
          </a:bodyPr>
          <a:lstStyle/>
          <a:p>
            <a:pPr>
              <a:lnSpc>
                <a:spcPct val="150000"/>
              </a:lnSpc>
              <a:buFontTx/>
              <a:buNone/>
            </a:pPr>
            <a:r>
              <a:rPr lang="en-US" altLang="en-US" sz="2000" dirty="0">
                <a:solidFill>
                  <a:schemeClr val="accent5"/>
                </a:solidFill>
              </a:rPr>
              <a:t>4. </a:t>
            </a:r>
            <a:r>
              <a:rPr lang="en-GB" altLang="en-US" sz="2000" dirty="0">
                <a:solidFill>
                  <a:schemeClr val="accent5"/>
                </a:solidFill>
              </a:rPr>
              <a:t>What is the purpose of the scrotum?</a:t>
            </a:r>
            <a:r>
              <a:rPr lang="en-GB" altLang="en-US" dirty="0">
                <a:solidFill>
                  <a:schemeClr val="accent5"/>
                </a:solidFill>
              </a:rPr>
              <a:t>    </a:t>
            </a:r>
            <a:endParaRPr lang="en-US" altLang="en-US" dirty="0">
              <a:solidFill>
                <a:schemeClr val="accent5"/>
              </a:solidFill>
            </a:endParaRPr>
          </a:p>
          <a:p>
            <a:pPr lvl="1">
              <a:lnSpc>
                <a:spcPct val="150000"/>
              </a:lnSpc>
            </a:pPr>
            <a:r>
              <a:rPr lang="en-GB" altLang="en-US" sz="1800" dirty="0">
                <a:solidFill>
                  <a:schemeClr val="accent5"/>
                </a:solidFill>
              </a:rPr>
              <a:t>Secretes LH</a:t>
            </a:r>
          </a:p>
          <a:p>
            <a:pPr lvl="1">
              <a:lnSpc>
                <a:spcPct val="150000"/>
              </a:lnSpc>
            </a:pPr>
            <a:r>
              <a:rPr lang="en-GB" altLang="en-US" sz="1800" dirty="0">
                <a:solidFill>
                  <a:schemeClr val="accent5"/>
                </a:solidFill>
              </a:rPr>
              <a:t>Protects the testes </a:t>
            </a:r>
          </a:p>
          <a:p>
            <a:pPr lvl="1">
              <a:lnSpc>
                <a:spcPct val="150000"/>
              </a:lnSpc>
            </a:pPr>
            <a:r>
              <a:rPr lang="en-GB" altLang="en-US" sz="1800" dirty="0">
                <a:solidFill>
                  <a:schemeClr val="accent5"/>
                </a:solidFill>
              </a:rPr>
              <a:t>Maintains testicular temperature below body temperature</a:t>
            </a:r>
          </a:p>
          <a:p>
            <a:pPr lvl="1">
              <a:lnSpc>
                <a:spcPct val="150000"/>
              </a:lnSpc>
            </a:pPr>
            <a:r>
              <a:rPr lang="en-GB" altLang="en-US" sz="1800" dirty="0">
                <a:solidFill>
                  <a:schemeClr val="accent5"/>
                </a:solidFill>
              </a:rPr>
              <a:t>Keeps the testes at above body temperature</a:t>
            </a:r>
          </a:p>
          <a:p>
            <a:pPr lvl="1">
              <a:lnSpc>
                <a:spcPct val="150000"/>
              </a:lnSpc>
              <a:buFontTx/>
              <a:buChar char="•"/>
            </a:pPr>
            <a:endParaRPr lang="en-GB" altLang="en-US" sz="1800" dirty="0">
              <a:solidFill>
                <a:schemeClr val="accent5"/>
              </a:solidFill>
            </a:endParaRPr>
          </a:p>
          <a:p>
            <a:pPr lvl="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DAC56319-317B-490E-9141-D2A86CB7D58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5FD12CCD-CB3B-4055-9F66-3F8076B33670}"/>
              </a:ext>
            </a:extLst>
          </p:cNvPr>
          <p:cNvSpPr>
            <a:spLocks noGrp="1" noChangeArrowheads="1"/>
          </p:cNvSpPr>
          <p:nvPr>
            <p:ph type="body" idx="1"/>
          </p:nvPr>
        </p:nvSpPr>
        <p:spPr>
          <a:xfrm>
            <a:off x="521815" y="1858487"/>
            <a:ext cx="10617529" cy="3141025"/>
          </a:xfrm>
          <a:noFill/>
          <a:ln/>
        </p:spPr>
        <p:txBody>
          <a:bodyPr>
            <a:normAutofit fontScale="92500" lnSpcReduction="20000"/>
          </a:bodyPr>
          <a:lstStyle/>
          <a:p>
            <a:pPr marL="0" indent="0">
              <a:buNone/>
            </a:pPr>
            <a:r>
              <a:rPr lang="en-US" altLang="en-US" sz="2200" b="1" dirty="0">
                <a:solidFill>
                  <a:schemeClr val="accent5"/>
                </a:solidFill>
              </a:rPr>
              <a:t>5. What gives NEGATIVE FEEDBACK to the hypothalamus and pituitary gland?</a:t>
            </a:r>
            <a:r>
              <a:rPr lang="en-US" altLang="en-US" sz="2200" dirty="0">
                <a:solidFill>
                  <a:schemeClr val="accent5"/>
                </a:solidFill>
              </a:rPr>
              <a:t>  </a:t>
            </a:r>
          </a:p>
          <a:p>
            <a:pPr marL="609600" indent="-609600">
              <a:buNone/>
            </a:pPr>
            <a:r>
              <a:rPr lang="en-US" altLang="en-US" sz="2000" dirty="0">
                <a:solidFill>
                  <a:schemeClr val="accent5"/>
                </a:solidFill>
              </a:rPr>
              <a:t>                               </a:t>
            </a:r>
          </a:p>
          <a:p>
            <a:pPr lvl="1"/>
            <a:r>
              <a:rPr lang="en-US" altLang="en-US" sz="1800" dirty="0">
                <a:solidFill>
                  <a:schemeClr val="accent5"/>
                </a:solidFill>
              </a:rPr>
              <a:t>Both Testosterone and Inhibin</a:t>
            </a:r>
          </a:p>
          <a:p>
            <a:pPr lvl="1"/>
            <a:endParaRPr lang="en-US" altLang="en-US" sz="1800" dirty="0">
              <a:solidFill>
                <a:schemeClr val="accent5"/>
              </a:solidFill>
            </a:endParaRPr>
          </a:p>
          <a:p>
            <a:pPr lvl="1"/>
            <a:r>
              <a:rPr lang="en-US" altLang="en-US" sz="1800" dirty="0">
                <a:solidFill>
                  <a:schemeClr val="accent5"/>
                </a:solidFill>
              </a:rPr>
              <a:t>Inhibin but not Testosterone</a:t>
            </a:r>
          </a:p>
          <a:p>
            <a:pPr lvl="1"/>
            <a:endParaRPr lang="en-US" altLang="en-US" sz="1800" dirty="0">
              <a:solidFill>
                <a:schemeClr val="accent5"/>
              </a:solidFill>
            </a:endParaRPr>
          </a:p>
          <a:p>
            <a:pPr lvl="1"/>
            <a:r>
              <a:rPr lang="en-US" altLang="en-US" sz="1800" dirty="0">
                <a:solidFill>
                  <a:schemeClr val="accent5"/>
                </a:solidFill>
              </a:rPr>
              <a:t>Gonadotropin releasing hormone</a:t>
            </a:r>
          </a:p>
          <a:p>
            <a:pPr lvl="1"/>
            <a:endParaRPr lang="en-US" altLang="en-US" sz="1800" dirty="0">
              <a:solidFill>
                <a:schemeClr val="accent5"/>
              </a:solidFill>
            </a:endParaRPr>
          </a:p>
          <a:p>
            <a:pPr lvl="1"/>
            <a:r>
              <a:rPr lang="en-US" altLang="en-US" sz="1800" dirty="0">
                <a:solidFill>
                  <a:schemeClr val="accent5"/>
                </a:solidFill>
              </a:rPr>
              <a:t>Luteinizing hormone</a:t>
            </a:r>
          </a:p>
          <a:p>
            <a:pPr marL="957263" lvl="1" indent="-500063">
              <a:buClr>
                <a:srgbClr val="CC0000"/>
              </a:buClr>
              <a:buFontTx/>
              <a:buChar char="•"/>
            </a:pPr>
            <a:endParaRPr lang="en-US" altLang="en-US" dirty="0">
              <a:solidFill>
                <a:schemeClr val="accent5"/>
              </a:solidFill>
            </a:endParaRPr>
          </a:p>
          <a:p>
            <a:pPr marL="957263" lvl="1" indent="-500063">
              <a:buNone/>
            </a:pPr>
            <a:r>
              <a:rPr lang="en-US" altLang="en-US" dirty="0">
                <a:solidFill>
                  <a:schemeClr val="accent5"/>
                </a:solidFill>
              </a:rPr>
              <a:t>(choose 1 answer)</a:t>
            </a:r>
          </a:p>
        </p:txBody>
      </p:sp>
      <p:sp>
        <p:nvSpPr>
          <p:cNvPr id="4" name="Rectangle 4">
            <a:extLst>
              <a:ext uri="{FF2B5EF4-FFF2-40B4-BE49-F238E27FC236}">
                <a16:creationId xmlns:a16="http://schemas.microsoft.com/office/drawing/2014/main" id="{42394E82-CBC2-4FD1-85B1-4A8BFFFD27C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a:extLst>
              <a:ext uri="{FF2B5EF4-FFF2-40B4-BE49-F238E27FC236}">
                <a16:creationId xmlns:a16="http://schemas.microsoft.com/office/drawing/2014/main" id="{F75B89DD-C6ED-46EF-A7BC-9DC1E66EE32E}"/>
              </a:ext>
            </a:extLst>
          </p:cNvPr>
          <p:cNvSpPr>
            <a:spLocks noGrp="1" noChangeArrowheads="1"/>
          </p:cNvSpPr>
          <p:nvPr>
            <p:ph type="body" idx="1"/>
          </p:nvPr>
        </p:nvSpPr>
        <p:spPr>
          <a:xfrm>
            <a:off x="486890" y="1598714"/>
            <a:ext cx="10803578" cy="3887686"/>
          </a:xfrm>
          <a:noFill/>
          <a:ln/>
        </p:spPr>
        <p:txBody>
          <a:bodyPr>
            <a:normAutofit fontScale="92500" lnSpcReduction="10000"/>
          </a:bodyPr>
          <a:lstStyle/>
          <a:p>
            <a:pPr>
              <a:buFontTx/>
              <a:buNone/>
            </a:pPr>
            <a:r>
              <a:rPr lang="en-US" altLang="en-US" sz="1900" b="1" dirty="0">
                <a:solidFill>
                  <a:schemeClr val="accent5"/>
                </a:solidFill>
              </a:rPr>
              <a:t>6.</a:t>
            </a:r>
            <a:r>
              <a:rPr lang="en-US" altLang="en-US" sz="1900" dirty="0">
                <a:solidFill>
                  <a:schemeClr val="accent5"/>
                </a:solidFill>
              </a:rPr>
              <a:t> </a:t>
            </a:r>
            <a:r>
              <a:rPr lang="en-US" altLang="en-US" sz="1900" b="1" dirty="0">
                <a:solidFill>
                  <a:schemeClr val="accent5"/>
                </a:solidFill>
              </a:rPr>
              <a:t>Testosterone is mainly metabolized?</a:t>
            </a:r>
            <a:r>
              <a:rPr lang="en-US" altLang="en-US" sz="1900" dirty="0">
                <a:solidFill>
                  <a:schemeClr val="accent5"/>
                </a:solidFill>
              </a:rPr>
              <a:t>     </a:t>
            </a:r>
          </a:p>
          <a:p>
            <a:pPr>
              <a:buFontTx/>
              <a:buNone/>
            </a:pPr>
            <a:r>
              <a:rPr lang="en-US" altLang="en-US" sz="1800" dirty="0">
                <a:solidFill>
                  <a:schemeClr val="accent5"/>
                </a:solidFill>
              </a:rPr>
              <a:t>                            </a:t>
            </a:r>
          </a:p>
          <a:p>
            <a:pPr lvl="1"/>
            <a:r>
              <a:rPr lang="en-US" altLang="en-US" sz="1800" dirty="0">
                <a:solidFill>
                  <a:schemeClr val="accent5"/>
                </a:solidFill>
              </a:rPr>
              <a:t>In the kidneys</a:t>
            </a:r>
          </a:p>
          <a:p>
            <a:pPr marL="457200" lvl="1" indent="0">
              <a:buNone/>
            </a:pPr>
            <a:endParaRPr lang="en-US" altLang="en-US" sz="1800" dirty="0">
              <a:solidFill>
                <a:schemeClr val="accent5"/>
              </a:solidFill>
            </a:endParaRPr>
          </a:p>
          <a:p>
            <a:pPr lvl="1"/>
            <a:r>
              <a:rPr lang="en-US" altLang="en-US" sz="1800" dirty="0">
                <a:solidFill>
                  <a:schemeClr val="accent5"/>
                </a:solidFill>
              </a:rPr>
              <a:t>To estradiol &amp; </a:t>
            </a:r>
            <a:r>
              <a:rPr lang="en-US" altLang="en-US" sz="1800" dirty="0" err="1">
                <a:solidFill>
                  <a:schemeClr val="accent5"/>
                </a:solidFill>
              </a:rPr>
              <a:t>dydrogesterone</a:t>
            </a:r>
            <a:endParaRPr lang="en-US" altLang="en-US" sz="1800" dirty="0">
              <a:solidFill>
                <a:schemeClr val="accent5"/>
              </a:solidFill>
            </a:endParaRPr>
          </a:p>
          <a:p>
            <a:pPr marL="457200" lvl="1" indent="0">
              <a:buNone/>
            </a:pPr>
            <a:endParaRPr lang="en-US" altLang="en-US" sz="1800" dirty="0">
              <a:solidFill>
                <a:schemeClr val="accent5"/>
              </a:solidFill>
            </a:endParaRPr>
          </a:p>
          <a:p>
            <a:pPr lvl="1"/>
            <a:r>
              <a:rPr lang="en-US" altLang="en-US" sz="1800" dirty="0">
                <a:solidFill>
                  <a:schemeClr val="accent5"/>
                </a:solidFill>
              </a:rPr>
              <a:t>In the liver</a:t>
            </a:r>
          </a:p>
          <a:p>
            <a:pPr lvl="1"/>
            <a:endParaRPr lang="en-US" altLang="en-US" sz="1800" dirty="0">
              <a:solidFill>
                <a:schemeClr val="accent5"/>
              </a:solidFill>
            </a:endParaRPr>
          </a:p>
          <a:p>
            <a:pPr lvl="1"/>
            <a:r>
              <a:rPr lang="en-US" altLang="en-US" sz="1800" dirty="0">
                <a:solidFill>
                  <a:schemeClr val="accent5"/>
                </a:solidFill>
              </a:rPr>
              <a:t>To estradiol &amp; dihydrotestosterone</a:t>
            </a:r>
          </a:p>
          <a:p>
            <a:pPr lvl="1"/>
            <a:endParaRPr lang="en-US" altLang="en-US" sz="1800" dirty="0">
              <a:solidFill>
                <a:schemeClr val="accent5"/>
              </a:solidFill>
            </a:endParaRPr>
          </a:p>
          <a:p>
            <a:pPr lvl="1"/>
            <a:r>
              <a:rPr lang="en-US" altLang="en-US" sz="1800" dirty="0">
                <a:solidFill>
                  <a:schemeClr val="accent5"/>
                </a:solidFill>
              </a:rPr>
              <a:t>To cholesterol</a:t>
            </a:r>
          </a:p>
          <a:p>
            <a:pPr lvl="1"/>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2C7E1157-8DFD-4230-94E1-1C1968E8A66F}"/>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C9FBC25D-0858-45F4-BAD3-9F249E1FDAE9}"/>
              </a:ext>
            </a:extLst>
          </p:cNvPr>
          <p:cNvSpPr>
            <a:spLocks noGrp="1" noChangeArrowheads="1"/>
          </p:cNvSpPr>
          <p:nvPr>
            <p:ph type="body" idx="1"/>
          </p:nvPr>
        </p:nvSpPr>
        <p:spPr>
          <a:xfrm>
            <a:off x="626422" y="1858487"/>
            <a:ext cx="10617529" cy="3141025"/>
          </a:xfrm>
          <a:noFill/>
          <a:ln/>
        </p:spPr>
        <p:txBody>
          <a:bodyPr>
            <a:noAutofit/>
          </a:bodyPr>
          <a:lstStyle/>
          <a:p>
            <a:pPr>
              <a:buFontTx/>
              <a:buNone/>
            </a:pPr>
            <a:r>
              <a:rPr lang="en-US" altLang="en-US" sz="1800" b="1" dirty="0">
                <a:solidFill>
                  <a:schemeClr val="accent5"/>
                </a:solidFill>
              </a:rPr>
              <a:t>7. Testosterone is RESPONSIBLE for?</a:t>
            </a:r>
            <a:r>
              <a:rPr lang="en-US" altLang="en-US" sz="2000" dirty="0">
                <a:solidFill>
                  <a:schemeClr val="accent5"/>
                </a:solidFill>
              </a:rPr>
              <a:t>     </a:t>
            </a:r>
          </a:p>
          <a:p>
            <a:pPr>
              <a:buFontTx/>
              <a:buNone/>
            </a:pPr>
            <a:r>
              <a:rPr lang="en-US" altLang="en-US" sz="2000" dirty="0">
                <a:solidFill>
                  <a:schemeClr val="accent5"/>
                </a:solidFill>
              </a:rPr>
              <a:t>                            </a:t>
            </a:r>
          </a:p>
          <a:p>
            <a:pPr lvl="1"/>
            <a:r>
              <a:rPr lang="en-US" altLang="en-US" sz="1800" dirty="0">
                <a:solidFill>
                  <a:schemeClr val="accent5"/>
                </a:solidFill>
              </a:rPr>
              <a:t>Virilization</a:t>
            </a:r>
          </a:p>
          <a:p>
            <a:pPr lvl="1"/>
            <a:r>
              <a:rPr lang="en-US" altLang="en-US" sz="1800" dirty="0">
                <a:solidFill>
                  <a:schemeClr val="accent5"/>
                </a:solidFill>
              </a:rPr>
              <a:t>Sexual behavior</a:t>
            </a:r>
          </a:p>
          <a:p>
            <a:pPr lvl="1"/>
            <a:r>
              <a:rPr lang="en-US" altLang="en-US" sz="1800" dirty="0">
                <a:solidFill>
                  <a:schemeClr val="accent5"/>
                </a:solidFill>
              </a:rPr>
              <a:t>Muscle development</a:t>
            </a:r>
          </a:p>
          <a:p>
            <a:pPr lvl="1"/>
            <a:r>
              <a:rPr lang="en-US" altLang="en-US" sz="1800" dirty="0">
                <a:solidFill>
                  <a:schemeClr val="accent5"/>
                </a:solidFill>
              </a:rPr>
              <a:t>Higher voice</a:t>
            </a:r>
          </a:p>
          <a:p>
            <a:pPr lvl="1"/>
            <a:r>
              <a:rPr lang="en-US" altLang="en-US" sz="1800" dirty="0">
                <a:solidFill>
                  <a:schemeClr val="accent5"/>
                </a:solidFill>
              </a:rPr>
              <a:t>Acne</a:t>
            </a:r>
          </a:p>
          <a:p>
            <a:pPr lvl="1"/>
            <a:r>
              <a:rPr lang="en-US" altLang="en-US" sz="1800" dirty="0" err="1">
                <a:solidFill>
                  <a:schemeClr val="accent5"/>
                </a:solidFill>
              </a:rPr>
              <a:t>Auxillary</a:t>
            </a:r>
            <a:r>
              <a:rPr lang="en-US" altLang="en-US" sz="1800" dirty="0">
                <a:solidFill>
                  <a:schemeClr val="accent5"/>
                </a:solidFill>
              </a:rPr>
              <a:t> &amp; pubic hair growth </a:t>
            </a:r>
          </a:p>
          <a:p>
            <a:pPr lvl="1">
              <a:buFontTx/>
              <a:buNone/>
            </a:pPr>
            <a:endParaRPr lang="en-US" altLang="en-US" sz="1800" dirty="0">
              <a:solidFill>
                <a:schemeClr val="accent5"/>
              </a:solidFill>
            </a:endParaRPr>
          </a:p>
          <a:p>
            <a:pPr lvl="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2704939A-8672-4964-8CF5-833B10EAC9A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72C2C675-0E3D-4099-8FF8-E15A9CD304EF}"/>
              </a:ext>
            </a:extLst>
          </p:cNvPr>
          <p:cNvSpPr>
            <a:spLocks noGrp="1" noChangeArrowheads="1"/>
          </p:cNvSpPr>
          <p:nvPr>
            <p:ph type="title"/>
          </p:nvPr>
        </p:nvSpPr>
        <p:spPr>
          <a:xfrm>
            <a:off x="497281" y="327787"/>
            <a:ext cx="4531919" cy="732085"/>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Scrotum</a:t>
            </a:r>
            <a:endParaRPr lang="nl-NL" altLang="en-US" sz="3200" b="1" dirty="0">
              <a:solidFill>
                <a:schemeClr val="accent5"/>
              </a:solidFill>
            </a:endParaRPr>
          </a:p>
        </p:txBody>
      </p:sp>
      <p:grpSp>
        <p:nvGrpSpPr>
          <p:cNvPr id="11269" name="Group 5">
            <a:extLst>
              <a:ext uri="{FF2B5EF4-FFF2-40B4-BE49-F238E27FC236}">
                <a16:creationId xmlns:a16="http://schemas.microsoft.com/office/drawing/2014/main" id="{161BAE99-6D64-416D-A5A7-B2D89D1EAB04}"/>
              </a:ext>
            </a:extLst>
          </p:cNvPr>
          <p:cNvGrpSpPr>
            <a:grpSpLocks/>
          </p:cNvGrpSpPr>
          <p:nvPr/>
        </p:nvGrpSpPr>
        <p:grpSpPr bwMode="auto">
          <a:xfrm>
            <a:off x="5675746" y="947504"/>
            <a:ext cx="5629564" cy="4894264"/>
            <a:chOff x="3075" y="1253"/>
            <a:chExt cx="2788" cy="2143"/>
          </a:xfrm>
        </p:grpSpPr>
        <p:pic>
          <p:nvPicPr>
            <p:cNvPr id="11270" name="Picture 6">
              <a:extLst>
                <a:ext uri="{FF2B5EF4-FFF2-40B4-BE49-F238E27FC236}">
                  <a16:creationId xmlns:a16="http://schemas.microsoft.com/office/drawing/2014/main" id="{DD897A9F-6D66-467E-B311-8F5D2FF1116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075" y="1253"/>
              <a:ext cx="2788" cy="2143"/>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8F75FCE0-ADDC-4F8E-91D4-84A743519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38" t="12723" r="13904" b="11662"/>
            <a:stretch>
              <a:fillRect/>
            </a:stretch>
          </p:blipFill>
          <p:spPr bwMode="auto">
            <a:xfrm>
              <a:off x="3155" y="1393"/>
              <a:ext cx="2448" cy="1771"/>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a:extLst>
                <a:ext uri="{FF2B5EF4-FFF2-40B4-BE49-F238E27FC236}">
                  <a16:creationId xmlns:a16="http://schemas.microsoft.com/office/drawing/2014/main" id="{D52977E7-639C-49A4-AA89-F9C41D4A36D7}"/>
                </a:ext>
              </a:extLst>
            </p:cNvPr>
            <p:cNvSpPr txBox="1">
              <a:spLocks noChangeArrowheads="1"/>
            </p:cNvSpPr>
            <p:nvPr/>
          </p:nvSpPr>
          <p:spPr bwMode="auto">
            <a:xfrm>
              <a:off x="4578" y="2820"/>
              <a:ext cx="64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rPr>
                <a:t>Scrotum</a:t>
              </a:r>
            </a:p>
          </p:txBody>
        </p:sp>
        <p:sp>
          <p:nvSpPr>
            <p:cNvPr id="11273" name="Line 9">
              <a:extLst>
                <a:ext uri="{FF2B5EF4-FFF2-40B4-BE49-F238E27FC236}">
                  <a16:creationId xmlns:a16="http://schemas.microsoft.com/office/drawing/2014/main" id="{A172F291-0324-46DE-A59A-65FF9EA2E90C}"/>
                </a:ext>
              </a:extLst>
            </p:cNvPr>
            <p:cNvSpPr>
              <a:spLocks noChangeShapeType="1"/>
            </p:cNvSpPr>
            <p:nvPr/>
          </p:nvSpPr>
          <p:spPr bwMode="auto">
            <a:xfrm flipH="1">
              <a:off x="4153" y="2932"/>
              <a:ext cx="456" cy="13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274" name="Rectangle 10">
            <a:extLst>
              <a:ext uri="{FF2B5EF4-FFF2-40B4-BE49-F238E27FC236}">
                <a16:creationId xmlns:a16="http://schemas.microsoft.com/office/drawing/2014/main" id="{C031EEC2-F1BB-4A2D-AEB0-E66C869B6930}"/>
              </a:ext>
            </a:extLst>
          </p:cNvPr>
          <p:cNvSpPr>
            <a:spLocks noGrp="1" noChangeArrowheads="1"/>
          </p:cNvSpPr>
          <p:nvPr>
            <p:ph type="body" idx="1"/>
          </p:nvPr>
        </p:nvSpPr>
        <p:spPr>
          <a:xfrm>
            <a:off x="590550" y="1384533"/>
            <a:ext cx="5761038" cy="4525963"/>
          </a:xfrm>
          <a:noFill/>
          <a:ln/>
        </p:spPr>
        <p:txBody>
          <a:bodyPr/>
          <a:lstStyle/>
          <a:p>
            <a:pPr>
              <a:buFontTx/>
              <a:buNone/>
            </a:pPr>
            <a:r>
              <a:rPr lang="en-US" altLang="en-US" dirty="0">
                <a:latin typeface="Verdana" panose="020B0604030504040204" pitchFamily="34" charset="0"/>
              </a:rPr>
              <a:t>	</a:t>
            </a:r>
            <a:r>
              <a:rPr lang="en-US" altLang="en-US" sz="2200" b="1" dirty="0"/>
              <a:t>Sack of skin and smooth muscle</a:t>
            </a:r>
            <a:r>
              <a:rPr lang="en-US" altLang="en-US" b="1" dirty="0"/>
              <a:t> </a:t>
            </a:r>
          </a:p>
          <a:p>
            <a:pPr>
              <a:buFontTx/>
              <a:buNone/>
            </a:pPr>
            <a:r>
              <a:rPr lang="en-US" altLang="en-US" b="1" dirty="0"/>
              <a:t>	</a:t>
            </a:r>
          </a:p>
          <a:p>
            <a:pPr>
              <a:buFontTx/>
              <a:buNone/>
            </a:pPr>
            <a:r>
              <a:rPr lang="en-US" altLang="en-US" sz="2200" b="1" dirty="0"/>
              <a:t>	Purpose</a:t>
            </a:r>
          </a:p>
          <a:p>
            <a:pPr lvl="1">
              <a:buFontTx/>
              <a:buChar char="•"/>
            </a:pPr>
            <a:r>
              <a:rPr lang="en-US" altLang="en-US" dirty="0"/>
              <a:t>Protect testes</a:t>
            </a:r>
          </a:p>
          <a:p>
            <a:pPr lvl="1">
              <a:buFontTx/>
              <a:buChar char="•"/>
            </a:pPr>
            <a:r>
              <a:rPr lang="en-US" altLang="en-US" dirty="0"/>
              <a:t>Temperature regulation</a:t>
            </a:r>
          </a:p>
          <a:p>
            <a:pPr lvl="1"/>
            <a:endParaRPr lang="en-US" altLang="en-US" dirty="0">
              <a:latin typeface="Verdana" panose="020B0604030504040204" pitchFamily="34" charset="0"/>
            </a:endParaRPr>
          </a:p>
          <a:p>
            <a:endParaRPr lang="en-US" altLang="en-US" dirty="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5689DD36-7D74-47C0-AA49-AE8CBFD5CD45}"/>
              </a:ext>
            </a:extLst>
          </p:cNvPr>
          <p:cNvSpPr>
            <a:spLocks noGrp="1" noChangeArrowheads="1"/>
          </p:cNvSpPr>
          <p:nvPr>
            <p:ph type="body" idx="1"/>
          </p:nvPr>
        </p:nvSpPr>
        <p:spPr>
          <a:xfrm>
            <a:off x="521815" y="2061852"/>
            <a:ext cx="10617529" cy="3141025"/>
          </a:xfrm>
          <a:noFill/>
          <a:ln/>
        </p:spPr>
        <p:txBody>
          <a:bodyPr>
            <a:normAutofit/>
          </a:bodyPr>
          <a:lstStyle/>
          <a:p>
            <a:pPr>
              <a:buFontTx/>
              <a:buNone/>
            </a:pPr>
            <a:r>
              <a:rPr lang="en-US" altLang="en-US" sz="1800" dirty="0">
                <a:solidFill>
                  <a:schemeClr val="accent5"/>
                </a:solidFill>
              </a:rPr>
              <a:t>8. Which are the main cells that FSH stimulates?</a:t>
            </a:r>
            <a:r>
              <a:rPr lang="en-GB" altLang="en-US" sz="1800" dirty="0">
                <a:solidFill>
                  <a:schemeClr val="accent5"/>
                </a:solidFill>
              </a:rPr>
              <a:t>   </a:t>
            </a: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Leydig Cells</a:t>
            </a:r>
          </a:p>
          <a:p>
            <a:pPr lvl="1"/>
            <a:r>
              <a:rPr lang="en-GB" altLang="en-US" sz="1800" dirty="0">
                <a:solidFill>
                  <a:schemeClr val="accent5"/>
                </a:solidFill>
              </a:rPr>
              <a:t>Spermatozoa</a:t>
            </a:r>
          </a:p>
          <a:p>
            <a:pPr lvl="1"/>
            <a:r>
              <a:rPr lang="en-GB" altLang="en-US" sz="1800" dirty="0">
                <a:solidFill>
                  <a:schemeClr val="accent5"/>
                </a:solidFill>
              </a:rPr>
              <a:t>Sertoli cells</a:t>
            </a:r>
          </a:p>
          <a:p>
            <a:pPr lvl="1"/>
            <a:r>
              <a:rPr lang="en-GB" altLang="en-US" sz="1800" dirty="0">
                <a:solidFill>
                  <a:schemeClr val="accent5"/>
                </a:solidFill>
              </a:rPr>
              <a:t>Erythrocytes</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5" name="Rectangle 4">
            <a:extLst>
              <a:ext uri="{FF2B5EF4-FFF2-40B4-BE49-F238E27FC236}">
                <a16:creationId xmlns:a16="http://schemas.microsoft.com/office/drawing/2014/main" id="{B5589907-4E38-4DB2-9B96-679FC9C802D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647204" y="1858487"/>
            <a:ext cx="10617529" cy="3141025"/>
          </a:xfrm>
          <a:noFill/>
          <a:ln/>
        </p:spPr>
        <p:txBody>
          <a:bodyPr>
            <a:normAutofit/>
          </a:bodyPr>
          <a:lstStyle/>
          <a:p>
            <a:pPr>
              <a:buFontTx/>
              <a:buNone/>
            </a:pPr>
            <a:r>
              <a:rPr lang="en-US" altLang="en-US" sz="2000" dirty="0">
                <a:solidFill>
                  <a:schemeClr val="accent5"/>
                </a:solidFill>
              </a:rPr>
              <a:t>9. Which cells does LH stimulate?</a:t>
            </a:r>
            <a:r>
              <a:rPr lang="en-GB" altLang="en-US" sz="2000" dirty="0">
                <a:solidFill>
                  <a:schemeClr val="accent5"/>
                </a:solidFill>
              </a:rPr>
              <a:t>            </a:t>
            </a:r>
            <a:endParaRPr lang="en-GB" altLang="en-US" sz="1800" dirty="0">
              <a:solidFill>
                <a:schemeClr val="accent5"/>
              </a:solidFill>
            </a:endParaRP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Leydig Cells</a:t>
            </a:r>
          </a:p>
          <a:p>
            <a:pPr lvl="1"/>
            <a:r>
              <a:rPr lang="en-GB" altLang="en-US" sz="1800" dirty="0">
                <a:solidFill>
                  <a:schemeClr val="accent5"/>
                </a:solidFill>
              </a:rPr>
              <a:t>Spermatozoa</a:t>
            </a:r>
          </a:p>
          <a:p>
            <a:pPr lvl="1"/>
            <a:r>
              <a:rPr lang="en-GB" altLang="en-US" sz="1800" dirty="0">
                <a:solidFill>
                  <a:schemeClr val="accent5"/>
                </a:solidFill>
              </a:rPr>
              <a:t>Sertoli cells</a:t>
            </a:r>
          </a:p>
          <a:p>
            <a:pPr lvl="1"/>
            <a:r>
              <a:rPr lang="en-GB" altLang="en-US" sz="1800" dirty="0">
                <a:solidFill>
                  <a:schemeClr val="accent5"/>
                </a:solidFill>
              </a:rPr>
              <a:t>Erythrocytes</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4" name="Rectangle 4">
            <a:extLst>
              <a:ext uri="{FF2B5EF4-FFF2-40B4-BE49-F238E27FC236}">
                <a16:creationId xmlns:a16="http://schemas.microsoft.com/office/drawing/2014/main" id="{ED2540D4-4655-47D3-B339-B2106C5C2BB3}"/>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647204" y="1858487"/>
            <a:ext cx="10617529" cy="3141025"/>
          </a:xfrm>
          <a:noFill/>
          <a:ln/>
        </p:spPr>
        <p:txBody>
          <a:bodyPr>
            <a:normAutofit/>
          </a:bodyPr>
          <a:lstStyle/>
          <a:p>
            <a:pPr>
              <a:buFontTx/>
              <a:buNone/>
            </a:pPr>
            <a:r>
              <a:rPr lang="en-US" altLang="en-US" sz="2000" dirty="0">
                <a:solidFill>
                  <a:schemeClr val="accent5"/>
                </a:solidFill>
              </a:rPr>
              <a:t>10. Which enzyme converts testosterone to estradiol?</a:t>
            </a:r>
            <a:r>
              <a:rPr lang="en-GB" altLang="en-US" sz="2000" dirty="0">
                <a:solidFill>
                  <a:schemeClr val="accent5"/>
                </a:solidFill>
              </a:rPr>
              <a:t>            </a:t>
            </a:r>
            <a:endParaRPr lang="en-GB" altLang="en-US" sz="1800" dirty="0">
              <a:solidFill>
                <a:schemeClr val="accent5"/>
              </a:solidFill>
            </a:endParaRP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Lipase</a:t>
            </a:r>
          </a:p>
          <a:p>
            <a:pPr lvl="1"/>
            <a:r>
              <a:rPr lang="en-GB" altLang="en-US" sz="1800" dirty="0">
                <a:solidFill>
                  <a:schemeClr val="accent5"/>
                </a:solidFill>
              </a:rPr>
              <a:t>Aromatase</a:t>
            </a:r>
          </a:p>
          <a:p>
            <a:pPr lvl="1"/>
            <a:r>
              <a:rPr lang="en-GB" altLang="en-US" sz="1800" dirty="0">
                <a:solidFill>
                  <a:schemeClr val="accent5"/>
                </a:solidFill>
              </a:rPr>
              <a:t>5-alpha reductase</a:t>
            </a:r>
          </a:p>
          <a:p>
            <a:pPr lvl="1"/>
            <a:r>
              <a:rPr lang="en-GB" altLang="en-US" sz="1800" dirty="0">
                <a:solidFill>
                  <a:schemeClr val="accent5"/>
                </a:solidFill>
              </a:rPr>
              <a:t>Amylase</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4" name="Rectangle 4">
            <a:extLst>
              <a:ext uri="{FF2B5EF4-FFF2-40B4-BE49-F238E27FC236}">
                <a16:creationId xmlns:a16="http://schemas.microsoft.com/office/drawing/2014/main" id="{ED2540D4-4655-47D3-B339-B2106C5C2BB3}"/>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Questions</a:t>
            </a:r>
            <a:endParaRPr lang="nl-NL" altLang="en-US" sz="3200" b="1" dirty="0">
              <a:solidFill>
                <a:schemeClr val="accent5"/>
              </a:solidFill>
            </a:endParaRPr>
          </a:p>
        </p:txBody>
      </p:sp>
    </p:spTree>
    <p:extLst>
      <p:ext uri="{BB962C8B-B14F-4D97-AF65-F5344CB8AC3E}">
        <p14:creationId xmlns:p14="http://schemas.microsoft.com/office/powerpoint/2010/main" val="231597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A6981BAC-62FA-4AAC-9E77-E69274281694}"/>
              </a:ext>
            </a:extLst>
          </p:cNvPr>
          <p:cNvSpPr>
            <a:spLocks noGrp="1" noChangeArrowheads="1"/>
          </p:cNvSpPr>
          <p:nvPr>
            <p:ph type="body" idx="1"/>
          </p:nvPr>
        </p:nvSpPr>
        <p:spPr>
          <a:xfrm>
            <a:off x="486890" y="1259526"/>
            <a:ext cx="10834752" cy="4338948"/>
          </a:xfrm>
          <a:noFill/>
          <a:ln/>
        </p:spPr>
        <p:txBody>
          <a:bodyPr>
            <a:normAutofit fontScale="47500" lnSpcReduction="20000"/>
          </a:bodyPr>
          <a:lstStyle/>
          <a:p>
            <a:pPr>
              <a:lnSpc>
                <a:spcPct val="150000"/>
              </a:lnSpc>
              <a:buFontTx/>
              <a:buNone/>
            </a:pPr>
            <a:endParaRPr lang="en-US" altLang="en-US" sz="3300" dirty="0"/>
          </a:p>
          <a:p>
            <a:pPr lvl="1">
              <a:lnSpc>
                <a:spcPct val="150000"/>
              </a:lnSpc>
              <a:buClr>
                <a:srgbClr val="CC0000"/>
              </a:buClr>
              <a:buFontTx/>
              <a:buNone/>
            </a:pPr>
            <a:r>
              <a:rPr lang="en-US" altLang="en-US" sz="3300" b="1" dirty="0"/>
              <a:t>Q1: </a:t>
            </a:r>
            <a:r>
              <a:rPr lang="en-GB" altLang="en-US" sz="3300" b="1" dirty="0"/>
              <a:t> </a:t>
            </a:r>
            <a:r>
              <a:rPr lang="en-GB" altLang="en-US" sz="3300" dirty="0"/>
              <a:t>Leydig cells </a:t>
            </a:r>
          </a:p>
          <a:p>
            <a:pPr lvl="1">
              <a:lnSpc>
                <a:spcPct val="150000"/>
              </a:lnSpc>
              <a:buClr>
                <a:srgbClr val="CC0000"/>
              </a:buClr>
              <a:buFontTx/>
              <a:buNone/>
            </a:pPr>
            <a:r>
              <a:rPr lang="en-GB" altLang="en-US" sz="3300" b="1" dirty="0"/>
              <a:t>Q2:  </a:t>
            </a:r>
            <a:r>
              <a:rPr lang="en-GB" altLang="en-US" sz="3300" dirty="0"/>
              <a:t>Seminiferous tubules </a:t>
            </a:r>
          </a:p>
          <a:p>
            <a:pPr lvl="1">
              <a:lnSpc>
                <a:spcPct val="150000"/>
              </a:lnSpc>
              <a:buClr>
                <a:srgbClr val="CC0000"/>
              </a:buClr>
              <a:buFontTx/>
              <a:buNone/>
            </a:pPr>
            <a:r>
              <a:rPr lang="en-GB" altLang="en-US" sz="3300" b="1" dirty="0"/>
              <a:t>Q3:  </a:t>
            </a:r>
            <a:r>
              <a:rPr lang="en-GB" altLang="en-US" sz="3300" dirty="0"/>
              <a:t>GnRH in pulses</a:t>
            </a:r>
            <a:r>
              <a:rPr lang="en-GB" altLang="en-US" sz="3300" b="1" dirty="0"/>
              <a:t> </a:t>
            </a:r>
          </a:p>
          <a:p>
            <a:pPr lvl="1">
              <a:lnSpc>
                <a:spcPct val="150000"/>
              </a:lnSpc>
              <a:buClr>
                <a:srgbClr val="CC0000"/>
              </a:buClr>
              <a:buFontTx/>
              <a:buNone/>
            </a:pPr>
            <a:r>
              <a:rPr lang="en-GB" altLang="en-US" sz="3300" b="1" dirty="0"/>
              <a:t>Q4:  </a:t>
            </a:r>
            <a:r>
              <a:rPr lang="en-GB" altLang="en-US" sz="3300" dirty="0"/>
              <a:t>Protects the testes &amp; maintains them below body temperature</a:t>
            </a:r>
          </a:p>
          <a:p>
            <a:pPr lvl="1">
              <a:lnSpc>
                <a:spcPct val="150000"/>
              </a:lnSpc>
              <a:buClr>
                <a:srgbClr val="CC0000"/>
              </a:buClr>
              <a:buFontTx/>
              <a:buNone/>
            </a:pPr>
            <a:r>
              <a:rPr lang="en-GB" altLang="en-US" sz="3300" b="1" dirty="0"/>
              <a:t>Q5: </a:t>
            </a:r>
            <a:r>
              <a:rPr lang="en-GB" altLang="en-US" sz="3300" dirty="0"/>
              <a:t>Testosterone and inhibin </a:t>
            </a:r>
          </a:p>
          <a:p>
            <a:pPr lvl="1">
              <a:lnSpc>
                <a:spcPct val="150000"/>
              </a:lnSpc>
              <a:buClr>
                <a:srgbClr val="CC0000"/>
              </a:buClr>
              <a:buFontTx/>
              <a:buNone/>
            </a:pPr>
            <a:r>
              <a:rPr lang="en-GB" altLang="en-US" sz="3300" b="1" dirty="0"/>
              <a:t>Q6</a:t>
            </a:r>
            <a:r>
              <a:rPr lang="en-GB" altLang="en-US" sz="3300" dirty="0"/>
              <a:t>: In the liver </a:t>
            </a:r>
          </a:p>
          <a:p>
            <a:pPr lvl="1">
              <a:lnSpc>
                <a:spcPct val="150000"/>
              </a:lnSpc>
              <a:buClr>
                <a:srgbClr val="CC0000"/>
              </a:buClr>
              <a:buFontTx/>
              <a:buNone/>
            </a:pPr>
            <a:r>
              <a:rPr lang="en-GB" altLang="en-US" sz="3300" b="1" dirty="0"/>
              <a:t>Q7: </a:t>
            </a:r>
            <a:r>
              <a:rPr lang="en-GB" altLang="en-US" sz="3300" dirty="0"/>
              <a:t>Virilization, muscle development, acne, auxiliary and pubic hair growth, sexual behaviour</a:t>
            </a:r>
          </a:p>
          <a:p>
            <a:pPr lvl="1">
              <a:lnSpc>
                <a:spcPct val="150000"/>
              </a:lnSpc>
              <a:buClr>
                <a:srgbClr val="CC0000"/>
              </a:buClr>
              <a:buFontTx/>
              <a:buNone/>
            </a:pPr>
            <a:r>
              <a:rPr lang="en-GB" altLang="en-US" sz="3300" b="1" dirty="0"/>
              <a:t>Q8: </a:t>
            </a:r>
            <a:r>
              <a:rPr lang="en-GB" altLang="en-US" sz="3300" dirty="0"/>
              <a:t>Sertoli cells </a:t>
            </a:r>
          </a:p>
          <a:p>
            <a:pPr lvl="1">
              <a:lnSpc>
                <a:spcPct val="150000"/>
              </a:lnSpc>
              <a:buClr>
                <a:srgbClr val="CC0000"/>
              </a:buClr>
              <a:buFontTx/>
              <a:buNone/>
            </a:pPr>
            <a:r>
              <a:rPr lang="en-GB" altLang="en-US" sz="3300" b="1" dirty="0"/>
              <a:t>Q9</a:t>
            </a:r>
            <a:r>
              <a:rPr lang="en-GB" altLang="en-US" sz="3300" dirty="0"/>
              <a:t>: Leydig cells</a:t>
            </a:r>
          </a:p>
          <a:p>
            <a:pPr lvl="1">
              <a:lnSpc>
                <a:spcPct val="150000"/>
              </a:lnSpc>
              <a:buClr>
                <a:srgbClr val="CC0000"/>
              </a:buClr>
              <a:buFontTx/>
              <a:buNone/>
            </a:pPr>
            <a:r>
              <a:rPr lang="en-GB" altLang="en-US" sz="3300" b="1" dirty="0"/>
              <a:t>Q10: </a:t>
            </a:r>
            <a:r>
              <a:rPr lang="en-GB" altLang="en-US" sz="3300" dirty="0"/>
              <a:t>Aromatase</a:t>
            </a:r>
          </a:p>
          <a:p>
            <a:pPr lvl="1">
              <a:lnSpc>
                <a:spcPct val="150000"/>
              </a:lnSpc>
              <a:buClr>
                <a:srgbClr val="CC0000"/>
              </a:buClr>
              <a:buFontTx/>
              <a:buNone/>
            </a:pPr>
            <a:endParaRPr lang="en-GB" altLang="en-US" dirty="0"/>
          </a:p>
        </p:txBody>
      </p:sp>
      <p:sp>
        <p:nvSpPr>
          <p:cNvPr id="5" name="Rectangle 4">
            <a:extLst>
              <a:ext uri="{FF2B5EF4-FFF2-40B4-BE49-F238E27FC236}">
                <a16:creationId xmlns:a16="http://schemas.microsoft.com/office/drawing/2014/main" id="{81C7B639-4AA6-48A6-85D5-BD74E9E1F2A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Anatomy &amp; Physiology Answers</a:t>
            </a:r>
            <a:endParaRPr lang="nl-NL" altLang="en-US" sz="3200" b="1"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2541BB10-4609-43C6-81F5-180991741C58}"/>
              </a:ext>
            </a:extLst>
          </p:cNvPr>
          <p:cNvSpPr>
            <a:spLocks noGrp="1" noChangeArrowheads="1"/>
          </p:cNvSpPr>
          <p:nvPr>
            <p:ph type="title"/>
          </p:nvPr>
        </p:nvSpPr>
        <p:spPr>
          <a:xfrm>
            <a:off x="597746" y="203705"/>
            <a:ext cx="10652454" cy="73154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Testes</a:t>
            </a:r>
            <a:endParaRPr lang="nl-NL" altLang="en-US" sz="3200" b="1" dirty="0">
              <a:solidFill>
                <a:schemeClr val="accent5"/>
              </a:solidFill>
            </a:endParaRPr>
          </a:p>
        </p:txBody>
      </p:sp>
      <p:pic>
        <p:nvPicPr>
          <p:cNvPr id="13317" name="Picture 5">
            <a:extLst>
              <a:ext uri="{FF2B5EF4-FFF2-40B4-BE49-F238E27FC236}">
                <a16:creationId xmlns:a16="http://schemas.microsoft.com/office/drawing/2014/main" id="{E82CE1DE-DDD3-4F63-B253-A8E32122E26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840846" y="1533092"/>
            <a:ext cx="5468525" cy="3902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499BA120-37A1-444F-AB06-1A22ACB41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3" r="7594" b="8253"/>
          <a:stretch>
            <a:fillRect/>
          </a:stretch>
        </p:blipFill>
        <p:spPr bwMode="auto">
          <a:xfrm>
            <a:off x="6356783" y="1987117"/>
            <a:ext cx="2652712" cy="3063875"/>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A006FC9E-473B-4F26-864D-280BE494FCEE}"/>
              </a:ext>
            </a:extLst>
          </p:cNvPr>
          <p:cNvSpPr txBox="1">
            <a:spLocks noChangeArrowheads="1"/>
          </p:cNvSpPr>
          <p:nvPr/>
        </p:nvSpPr>
        <p:spPr bwMode="auto">
          <a:xfrm>
            <a:off x="9166659" y="4619191"/>
            <a:ext cx="1139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Scrotum</a:t>
            </a:r>
          </a:p>
        </p:txBody>
      </p:sp>
      <p:sp>
        <p:nvSpPr>
          <p:cNvPr id="13320" name="Line 8">
            <a:extLst>
              <a:ext uri="{FF2B5EF4-FFF2-40B4-BE49-F238E27FC236}">
                <a16:creationId xmlns:a16="http://schemas.microsoft.com/office/drawing/2014/main" id="{334FB442-7A1D-422E-8054-BBFD2445D5A9}"/>
              </a:ext>
            </a:extLst>
          </p:cNvPr>
          <p:cNvSpPr>
            <a:spLocks noChangeShapeType="1"/>
          </p:cNvSpPr>
          <p:nvPr/>
        </p:nvSpPr>
        <p:spPr bwMode="auto">
          <a:xfrm flipH="1" flipV="1">
            <a:off x="8212571" y="4758891"/>
            <a:ext cx="963613" cy="7778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1" name="Text Box 9">
            <a:extLst>
              <a:ext uri="{FF2B5EF4-FFF2-40B4-BE49-F238E27FC236}">
                <a16:creationId xmlns:a16="http://schemas.microsoft.com/office/drawing/2014/main" id="{DF01327A-9275-4379-8BF2-7805C0AE51C7}"/>
              </a:ext>
            </a:extLst>
          </p:cNvPr>
          <p:cNvSpPr txBox="1">
            <a:spLocks noChangeArrowheads="1"/>
          </p:cNvSpPr>
          <p:nvPr/>
        </p:nvSpPr>
        <p:spPr bwMode="auto">
          <a:xfrm>
            <a:off x="9661959" y="4082616"/>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Testis</a:t>
            </a:r>
          </a:p>
        </p:txBody>
      </p:sp>
      <p:sp>
        <p:nvSpPr>
          <p:cNvPr id="13322" name="Text Box 10">
            <a:extLst>
              <a:ext uri="{FF2B5EF4-FFF2-40B4-BE49-F238E27FC236}">
                <a16:creationId xmlns:a16="http://schemas.microsoft.com/office/drawing/2014/main" id="{11C979C2-F01D-4910-9E47-ED934409AE61}"/>
              </a:ext>
            </a:extLst>
          </p:cNvPr>
          <p:cNvSpPr txBox="1">
            <a:spLocks noChangeArrowheads="1"/>
          </p:cNvSpPr>
          <p:nvPr/>
        </p:nvSpPr>
        <p:spPr bwMode="auto">
          <a:xfrm>
            <a:off x="9153958" y="3292042"/>
            <a:ext cx="1758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Seminiferous </a:t>
            </a:r>
            <a:br>
              <a:rPr lang="en-GB" altLang="en-US" sz="1600" b="1">
                <a:solidFill>
                  <a:srgbClr val="264879"/>
                </a:solidFill>
                <a:latin typeface="Verdana" panose="020B0604030504040204" pitchFamily="34" charset="0"/>
              </a:rPr>
            </a:br>
            <a:r>
              <a:rPr lang="en-GB" altLang="en-US" sz="1600" b="1">
                <a:solidFill>
                  <a:srgbClr val="264879"/>
                </a:solidFill>
                <a:latin typeface="Verdana" panose="020B0604030504040204" pitchFamily="34" charset="0"/>
              </a:rPr>
              <a:t>tubules</a:t>
            </a:r>
          </a:p>
        </p:txBody>
      </p:sp>
      <p:sp>
        <p:nvSpPr>
          <p:cNvPr id="13323" name="Text Box 11">
            <a:extLst>
              <a:ext uri="{FF2B5EF4-FFF2-40B4-BE49-F238E27FC236}">
                <a16:creationId xmlns:a16="http://schemas.microsoft.com/office/drawing/2014/main" id="{2C321972-C1B2-41A5-8036-9DE1CE12EB03}"/>
              </a:ext>
            </a:extLst>
          </p:cNvPr>
          <p:cNvSpPr txBox="1">
            <a:spLocks noChangeArrowheads="1"/>
          </p:cNvSpPr>
          <p:nvPr/>
        </p:nvSpPr>
        <p:spPr bwMode="auto">
          <a:xfrm>
            <a:off x="9298421" y="2838016"/>
            <a:ext cx="1427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Epididymis</a:t>
            </a:r>
          </a:p>
        </p:txBody>
      </p:sp>
      <p:sp>
        <p:nvSpPr>
          <p:cNvPr id="13324" name="Text Box 12">
            <a:extLst>
              <a:ext uri="{FF2B5EF4-FFF2-40B4-BE49-F238E27FC236}">
                <a16:creationId xmlns:a16="http://schemas.microsoft.com/office/drawing/2014/main" id="{6A965C7A-F6B8-4EDB-AA5D-5FF497DB8F74}"/>
              </a:ext>
            </a:extLst>
          </p:cNvPr>
          <p:cNvSpPr txBox="1">
            <a:spLocks noChangeArrowheads="1"/>
          </p:cNvSpPr>
          <p:nvPr/>
        </p:nvSpPr>
        <p:spPr bwMode="auto">
          <a:xfrm>
            <a:off x="9082521" y="2331604"/>
            <a:ext cx="166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Vas deferens</a:t>
            </a:r>
          </a:p>
        </p:txBody>
      </p:sp>
      <p:sp>
        <p:nvSpPr>
          <p:cNvPr id="13325" name="Line 13">
            <a:extLst>
              <a:ext uri="{FF2B5EF4-FFF2-40B4-BE49-F238E27FC236}">
                <a16:creationId xmlns:a16="http://schemas.microsoft.com/office/drawing/2014/main" id="{AF3C31DD-3979-477D-8C97-179A8B3B3EF0}"/>
              </a:ext>
            </a:extLst>
          </p:cNvPr>
          <p:cNvSpPr>
            <a:spLocks noChangeShapeType="1"/>
          </p:cNvSpPr>
          <p:nvPr/>
        </p:nvSpPr>
        <p:spPr bwMode="auto">
          <a:xfrm flipH="1">
            <a:off x="8376083" y="3539691"/>
            <a:ext cx="819150" cy="25558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6" name="Line 14">
            <a:extLst>
              <a:ext uri="{FF2B5EF4-FFF2-40B4-BE49-F238E27FC236}">
                <a16:creationId xmlns:a16="http://schemas.microsoft.com/office/drawing/2014/main" id="{C88EB1B9-FFBC-4684-A6D4-2494006070F1}"/>
              </a:ext>
            </a:extLst>
          </p:cNvPr>
          <p:cNvSpPr>
            <a:spLocks noChangeShapeType="1"/>
          </p:cNvSpPr>
          <p:nvPr/>
        </p:nvSpPr>
        <p:spPr bwMode="auto">
          <a:xfrm flipH="1" flipV="1">
            <a:off x="8468589" y="4203267"/>
            <a:ext cx="1231469" cy="4127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Line 15">
            <a:extLst>
              <a:ext uri="{FF2B5EF4-FFF2-40B4-BE49-F238E27FC236}">
                <a16:creationId xmlns:a16="http://schemas.microsoft.com/office/drawing/2014/main" id="{0758FFD8-F324-47CD-8B1D-95D3D0F784DE}"/>
              </a:ext>
            </a:extLst>
          </p:cNvPr>
          <p:cNvSpPr>
            <a:spLocks noChangeShapeType="1"/>
          </p:cNvSpPr>
          <p:nvPr/>
        </p:nvSpPr>
        <p:spPr bwMode="auto">
          <a:xfrm flipH="1" flipV="1">
            <a:off x="7702983" y="3009467"/>
            <a:ext cx="1666875" cy="41276"/>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8" name="Line 16">
            <a:extLst>
              <a:ext uri="{FF2B5EF4-FFF2-40B4-BE49-F238E27FC236}">
                <a16:creationId xmlns:a16="http://schemas.microsoft.com/office/drawing/2014/main" id="{E00DCEA8-161D-49D3-A122-E9445CFEDFC2}"/>
              </a:ext>
            </a:extLst>
          </p:cNvPr>
          <p:cNvSpPr>
            <a:spLocks noChangeShapeType="1"/>
          </p:cNvSpPr>
          <p:nvPr/>
        </p:nvSpPr>
        <p:spPr bwMode="auto">
          <a:xfrm flipH="1">
            <a:off x="7153708" y="2561791"/>
            <a:ext cx="2005012" cy="247650"/>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9" name="Rectangle 17">
            <a:extLst>
              <a:ext uri="{FF2B5EF4-FFF2-40B4-BE49-F238E27FC236}">
                <a16:creationId xmlns:a16="http://schemas.microsoft.com/office/drawing/2014/main" id="{DE65EEF0-9DFB-4224-9B3B-C94AC76C518D}"/>
              </a:ext>
            </a:extLst>
          </p:cNvPr>
          <p:cNvSpPr>
            <a:spLocks noGrp="1" noChangeArrowheads="1"/>
          </p:cNvSpPr>
          <p:nvPr>
            <p:ph type="body" idx="1"/>
          </p:nvPr>
        </p:nvSpPr>
        <p:spPr>
          <a:xfrm>
            <a:off x="597746" y="1288617"/>
            <a:ext cx="5106573" cy="4525963"/>
          </a:xfrm>
          <a:noFill/>
          <a:ln/>
        </p:spPr>
        <p:txBody>
          <a:bodyPr/>
          <a:lstStyle/>
          <a:p>
            <a:pPr>
              <a:buFont typeface="Arial" panose="020B0604020202020204" pitchFamily="34" charset="0"/>
              <a:buChar char="•"/>
            </a:pPr>
            <a:r>
              <a:rPr lang="en-US" altLang="en-US" sz="2200" b="1" dirty="0"/>
              <a:t>Testis</a:t>
            </a:r>
          </a:p>
          <a:p>
            <a:pPr marL="865188" lvl="1" indent="-342900">
              <a:buFont typeface="Arial" panose="020B0604020202020204" pitchFamily="34" charset="0"/>
              <a:buChar char="•"/>
            </a:pPr>
            <a:r>
              <a:rPr lang="en-US" altLang="en-US" dirty="0"/>
              <a:t>Testes, testicles (plural)</a:t>
            </a:r>
          </a:p>
          <a:p>
            <a:pPr marL="865188" lvl="1" indent="-342900">
              <a:buFont typeface="Arial" panose="020B0604020202020204" pitchFamily="34" charset="0"/>
              <a:buChar char="•"/>
            </a:pPr>
            <a:r>
              <a:rPr lang="en-US" altLang="en-US" dirty="0"/>
              <a:t>On average 4 x 3 x 2.5 cm</a:t>
            </a:r>
          </a:p>
          <a:p>
            <a:pPr marL="865188" lvl="1" indent="-342900">
              <a:buFont typeface="Arial" panose="020B0604020202020204" pitchFamily="34" charset="0"/>
              <a:buChar char="•"/>
            </a:pPr>
            <a:endParaRPr lang="en-US" altLang="en-US" dirty="0"/>
          </a:p>
          <a:p>
            <a:pPr>
              <a:buFont typeface="Arial" panose="020B0604020202020204" pitchFamily="34" charset="0"/>
              <a:buChar char="•"/>
            </a:pPr>
            <a:r>
              <a:rPr lang="en-US" altLang="en-US" sz="2200" b="1" dirty="0"/>
              <a:t>Seminiferous tubules</a:t>
            </a:r>
            <a:r>
              <a:rPr lang="en-US" altLang="en-US" sz="2000" dirty="0"/>
              <a:t> </a:t>
            </a:r>
          </a:p>
          <a:p>
            <a:pPr marL="865188" lvl="1" indent="-342900">
              <a:buFont typeface="Arial" panose="020B0604020202020204" pitchFamily="34" charset="0"/>
              <a:buChar char="•"/>
            </a:pPr>
            <a:r>
              <a:rPr lang="en-US" altLang="en-US" dirty="0"/>
              <a:t>Production and transport of sperm</a:t>
            </a:r>
          </a:p>
          <a:p>
            <a:pPr marL="865188" lvl="1" indent="-342900">
              <a:buFont typeface="Arial" panose="020B0604020202020204" pitchFamily="34" charset="0"/>
              <a:buChar char="•"/>
            </a:pPr>
            <a:endParaRPr lang="en-US" altLang="en-US" dirty="0"/>
          </a:p>
          <a:p>
            <a:pPr>
              <a:buFont typeface="Arial" panose="020B0604020202020204" pitchFamily="34" charset="0"/>
              <a:buChar char="•"/>
            </a:pPr>
            <a:r>
              <a:rPr lang="en-US" altLang="en-US" sz="2200" b="1" dirty="0"/>
              <a:t>Leydig cells</a:t>
            </a:r>
          </a:p>
          <a:p>
            <a:pPr marL="865188" lvl="1" indent="-342900">
              <a:buFont typeface="Arial" panose="020B0604020202020204" pitchFamily="34" charset="0"/>
              <a:buChar char="•"/>
            </a:pPr>
            <a:r>
              <a:rPr lang="en-US" altLang="en-US" dirty="0"/>
              <a:t>Synthesis of androgens</a:t>
            </a:r>
          </a:p>
          <a:p>
            <a:pPr marL="522288" lvl="1" indent="0"/>
            <a:endParaRPr lang="en-US" altLang="en-US" dirty="0">
              <a:latin typeface="Verdana" panose="020B0604030504040204" pitchFamily="34" charset="0"/>
            </a:endParaRPr>
          </a:p>
        </p:txBody>
      </p:sp>
      <p:sp>
        <p:nvSpPr>
          <p:cNvPr id="13330" name="Text Box 18">
            <a:extLst>
              <a:ext uri="{FF2B5EF4-FFF2-40B4-BE49-F238E27FC236}">
                <a16:creationId xmlns:a16="http://schemas.microsoft.com/office/drawing/2014/main" id="{E711DBC7-B143-4051-AD4D-E0C43E959A29}"/>
              </a:ext>
            </a:extLst>
          </p:cNvPr>
          <p:cNvSpPr txBox="1">
            <a:spLocks noChangeArrowheads="1"/>
          </p:cNvSpPr>
          <p:nvPr/>
        </p:nvSpPr>
        <p:spPr bwMode="auto">
          <a:xfrm>
            <a:off x="2384859" y="5892665"/>
            <a:ext cx="6913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ctr" eaLnBrk="0" hangingPunct="0"/>
            <a:r>
              <a:rPr lang="en-GB" altLang="en-US" sz="1200" b="1" dirty="0">
                <a:solidFill>
                  <a:schemeClr val="accent5"/>
                </a:solidFill>
              </a:rPr>
              <a:t>Griffin JE &amp; Wilson JD</a:t>
            </a:r>
            <a:r>
              <a:rPr lang="en-GB" altLang="en-US" sz="1200" dirty="0">
                <a:solidFill>
                  <a:schemeClr val="accent5"/>
                </a:solidFill>
              </a:rPr>
              <a:t>. </a:t>
            </a:r>
            <a:r>
              <a:rPr lang="en-GB" altLang="en-US" sz="1200" i="1" dirty="0">
                <a:solidFill>
                  <a:schemeClr val="accent5"/>
                </a:solidFill>
              </a:rPr>
              <a:t>In Williams Text book of Endocrinology. 2003:</a:t>
            </a:r>
            <a:r>
              <a:rPr lang="en-GB" altLang="en-US" sz="1200" dirty="0">
                <a:solidFill>
                  <a:schemeClr val="accent5"/>
                </a:solidFill>
              </a:rPr>
              <a:t> 709-753.  </a:t>
            </a:r>
          </a:p>
          <a:p>
            <a:pPr algn="ctr" eaLnBrk="0" hangingPunct="0"/>
            <a:r>
              <a:rPr lang="de-DE" altLang="en-US" sz="1200" b="1" dirty="0">
                <a:solidFill>
                  <a:schemeClr val="accent5"/>
                </a:solidFill>
              </a:rPr>
              <a:t>Tanagho EA &amp; McAninch JW</a:t>
            </a:r>
            <a:r>
              <a:rPr lang="de-DE" altLang="en-US" sz="1200" dirty="0">
                <a:solidFill>
                  <a:schemeClr val="accent5"/>
                </a:solidFill>
              </a:rPr>
              <a:t>. </a:t>
            </a:r>
            <a:r>
              <a:rPr lang="de-DE" altLang="en-US" sz="1200" i="1" dirty="0">
                <a:solidFill>
                  <a:schemeClr val="accent5"/>
                </a:solidFill>
              </a:rPr>
              <a:t>In Smith‘s General Urology. 2003:</a:t>
            </a:r>
            <a:r>
              <a:rPr lang="de-DE" altLang="en-US" sz="1200" dirty="0">
                <a:solidFill>
                  <a:schemeClr val="accent5"/>
                </a:solidFill>
              </a:rPr>
              <a:t> 1-17, 678-693</a:t>
            </a:r>
            <a:r>
              <a:rPr lang="de-DE" altLang="en-US" sz="1100" dirty="0">
                <a:latin typeface="Verdana" panose="020B0604030504040204" pitchFamily="34" charset="0"/>
              </a:rPr>
              <a:t>.</a:t>
            </a:r>
            <a:endParaRPr lang="en-US" altLang="en-US" sz="1100" dirty="0">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8E69BADB-7FBF-4CE9-851C-937383E8CE19}"/>
              </a:ext>
            </a:extLst>
          </p:cNvPr>
          <p:cNvSpPr>
            <a:spLocks noGrp="1" noChangeArrowheads="1"/>
          </p:cNvSpPr>
          <p:nvPr>
            <p:ph type="title"/>
          </p:nvPr>
        </p:nvSpPr>
        <p:spPr>
          <a:xfrm>
            <a:off x="456923" y="243224"/>
            <a:ext cx="10652454" cy="1059026"/>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Testes</a:t>
            </a:r>
            <a:endParaRPr lang="nl-NL" altLang="en-US" sz="3200" b="1" dirty="0">
              <a:solidFill>
                <a:schemeClr val="accent5"/>
              </a:solidFill>
            </a:endParaRPr>
          </a:p>
        </p:txBody>
      </p:sp>
      <p:pic>
        <p:nvPicPr>
          <p:cNvPr id="14341" name="Picture 5">
            <a:extLst>
              <a:ext uri="{FF2B5EF4-FFF2-40B4-BE49-F238E27FC236}">
                <a16:creationId xmlns:a16="http://schemas.microsoft.com/office/drawing/2014/main" id="{CA9B0E4E-4995-48B4-8E9D-55E3E203F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2" y="1724525"/>
            <a:ext cx="3998912"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14342" name="Group 6">
            <a:extLst>
              <a:ext uri="{FF2B5EF4-FFF2-40B4-BE49-F238E27FC236}">
                <a16:creationId xmlns:a16="http://schemas.microsoft.com/office/drawing/2014/main" id="{D5378D2C-ED40-428B-A53D-9A7AEEB4080A}"/>
              </a:ext>
            </a:extLst>
          </p:cNvPr>
          <p:cNvGrpSpPr>
            <a:grpSpLocks/>
          </p:cNvGrpSpPr>
          <p:nvPr/>
        </p:nvGrpSpPr>
        <p:grpSpPr bwMode="auto">
          <a:xfrm>
            <a:off x="6096000" y="1302250"/>
            <a:ext cx="4267351" cy="3729025"/>
            <a:chOff x="3123" y="775"/>
            <a:chExt cx="2894" cy="2358"/>
          </a:xfrm>
        </p:grpSpPr>
        <p:sp>
          <p:nvSpPr>
            <p:cNvPr id="14343" name="Text Box 7">
              <a:extLst>
                <a:ext uri="{FF2B5EF4-FFF2-40B4-BE49-F238E27FC236}">
                  <a16:creationId xmlns:a16="http://schemas.microsoft.com/office/drawing/2014/main" id="{4CEF397B-6841-44EA-AD94-975B80DAAC63}"/>
                </a:ext>
              </a:extLst>
            </p:cNvPr>
            <p:cNvSpPr txBox="1">
              <a:spLocks noChangeArrowheads="1"/>
            </p:cNvSpPr>
            <p:nvPr/>
          </p:nvSpPr>
          <p:spPr bwMode="auto">
            <a:xfrm>
              <a:off x="4626" y="2938"/>
              <a:ext cx="139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dirty="0">
                  <a:solidFill>
                    <a:srgbClr val="264879"/>
                  </a:solidFill>
                </a:rPr>
                <a:t>Seminiferous tubules</a:t>
              </a:r>
            </a:p>
          </p:txBody>
        </p:sp>
        <p:sp>
          <p:nvSpPr>
            <p:cNvPr id="14344" name="Text Box 8">
              <a:extLst>
                <a:ext uri="{FF2B5EF4-FFF2-40B4-BE49-F238E27FC236}">
                  <a16:creationId xmlns:a16="http://schemas.microsoft.com/office/drawing/2014/main" id="{D74D556E-C034-40BD-926E-E2F2CB651C76}"/>
                </a:ext>
              </a:extLst>
            </p:cNvPr>
            <p:cNvSpPr txBox="1">
              <a:spLocks noChangeArrowheads="1"/>
            </p:cNvSpPr>
            <p:nvPr/>
          </p:nvSpPr>
          <p:spPr bwMode="auto">
            <a:xfrm>
              <a:off x="3123" y="775"/>
              <a:ext cx="1569"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a:spAutoFit/>
            </a:bodyPr>
            <a:lstStyle/>
            <a:p>
              <a:r>
                <a:rPr lang="en-GB" altLang="en-US" sz="1400" b="1" dirty="0">
                  <a:solidFill>
                    <a:srgbClr val="264879"/>
                  </a:solidFill>
                </a:rPr>
                <a:t>Interstitial (Leydig) Cells</a:t>
              </a:r>
            </a:p>
          </p:txBody>
        </p:sp>
        <p:grpSp>
          <p:nvGrpSpPr>
            <p:cNvPr id="14345" name="Group 9">
              <a:extLst>
                <a:ext uri="{FF2B5EF4-FFF2-40B4-BE49-F238E27FC236}">
                  <a16:creationId xmlns:a16="http://schemas.microsoft.com/office/drawing/2014/main" id="{18403226-9E35-4DBB-88F8-1B63C96FC9F7}"/>
                </a:ext>
              </a:extLst>
            </p:cNvPr>
            <p:cNvGrpSpPr>
              <a:grpSpLocks/>
            </p:cNvGrpSpPr>
            <p:nvPr/>
          </p:nvGrpSpPr>
          <p:grpSpPr bwMode="auto">
            <a:xfrm>
              <a:off x="3488" y="952"/>
              <a:ext cx="2169" cy="2024"/>
              <a:chOff x="3488" y="952"/>
              <a:chExt cx="2169" cy="2024"/>
            </a:xfrm>
          </p:grpSpPr>
          <p:grpSp>
            <p:nvGrpSpPr>
              <p:cNvPr id="14346" name="Group 10">
                <a:extLst>
                  <a:ext uri="{FF2B5EF4-FFF2-40B4-BE49-F238E27FC236}">
                    <a16:creationId xmlns:a16="http://schemas.microsoft.com/office/drawing/2014/main" id="{7C64F303-4610-4B4E-81A8-2511116E1BB7}"/>
                  </a:ext>
                </a:extLst>
              </p:cNvPr>
              <p:cNvGrpSpPr>
                <a:grpSpLocks/>
              </p:cNvGrpSpPr>
              <p:nvPr/>
            </p:nvGrpSpPr>
            <p:grpSpPr bwMode="auto">
              <a:xfrm>
                <a:off x="3488" y="952"/>
                <a:ext cx="303" cy="1548"/>
                <a:chOff x="3488" y="952"/>
                <a:chExt cx="303" cy="1548"/>
              </a:xfrm>
            </p:grpSpPr>
            <p:sp>
              <p:nvSpPr>
                <p:cNvPr id="14347" name="Line 11">
                  <a:extLst>
                    <a:ext uri="{FF2B5EF4-FFF2-40B4-BE49-F238E27FC236}">
                      <a16:creationId xmlns:a16="http://schemas.microsoft.com/office/drawing/2014/main" id="{82FE20B7-D362-4C3F-8260-72A56C7B22BE}"/>
                    </a:ext>
                  </a:extLst>
                </p:cNvPr>
                <p:cNvSpPr>
                  <a:spLocks noChangeShapeType="1"/>
                </p:cNvSpPr>
                <p:nvPr/>
              </p:nvSpPr>
              <p:spPr bwMode="auto">
                <a:xfrm>
                  <a:off x="3515" y="1094"/>
                  <a:ext cx="276" cy="1406"/>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8" name="Line 12">
                  <a:extLst>
                    <a:ext uri="{FF2B5EF4-FFF2-40B4-BE49-F238E27FC236}">
                      <a16:creationId xmlns:a16="http://schemas.microsoft.com/office/drawing/2014/main" id="{DC585607-A629-4799-819B-5113C651007B}"/>
                    </a:ext>
                  </a:extLst>
                </p:cNvPr>
                <p:cNvSpPr>
                  <a:spLocks noChangeShapeType="1"/>
                </p:cNvSpPr>
                <p:nvPr/>
              </p:nvSpPr>
              <p:spPr bwMode="auto">
                <a:xfrm flipH="1" flipV="1">
                  <a:off x="3488" y="952"/>
                  <a:ext cx="28" cy="14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49" name="Group 13">
                <a:extLst>
                  <a:ext uri="{FF2B5EF4-FFF2-40B4-BE49-F238E27FC236}">
                    <a16:creationId xmlns:a16="http://schemas.microsoft.com/office/drawing/2014/main" id="{7EBBF923-27FC-4A4E-94B1-CF529143CB7B}"/>
                  </a:ext>
                </a:extLst>
              </p:cNvPr>
              <p:cNvGrpSpPr>
                <a:grpSpLocks/>
              </p:cNvGrpSpPr>
              <p:nvPr/>
            </p:nvGrpSpPr>
            <p:grpSpPr bwMode="auto">
              <a:xfrm flipH="1">
                <a:off x="4043" y="960"/>
                <a:ext cx="193" cy="1304"/>
                <a:chOff x="3488" y="952"/>
                <a:chExt cx="303" cy="1548"/>
              </a:xfrm>
            </p:grpSpPr>
            <p:sp>
              <p:nvSpPr>
                <p:cNvPr id="14350" name="Line 14">
                  <a:extLst>
                    <a:ext uri="{FF2B5EF4-FFF2-40B4-BE49-F238E27FC236}">
                      <a16:creationId xmlns:a16="http://schemas.microsoft.com/office/drawing/2014/main" id="{4FD14B65-62DC-4C14-8A35-0B932139B34A}"/>
                    </a:ext>
                  </a:extLst>
                </p:cNvPr>
                <p:cNvSpPr>
                  <a:spLocks noChangeShapeType="1"/>
                </p:cNvSpPr>
                <p:nvPr/>
              </p:nvSpPr>
              <p:spPr bwMode="auto">
                <a:xfrm>
                  <a:off x="3515" y="1094"/>
                  <a:ext cx="276" cy="1406"/>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1" name="Line 15">
                  <a:extLst>
                    <a:ext uri="{FF2B5EF4-FFF2-40B4-BE49-F238E27FC236}">
                      <a16:creationId xmlns:a16="http://schemas.microsoft.com/office/drawing/2014/main" id="{0640745D-DBDD-4CB3-B873-97636FF47CCE}"/>
                    </a:ext>
                  </a:extLst>
                </p:cNvPr>
                <p:cNvSpPr>
                  <a:spLocks noChangeShapeType="1"/>
                </p:cNvSpPr>
                <p:nvPr/>
              </p:nvSpPr>
              <p:spPr bwMode="auto">
                <a:xfrm flipH="1" flipV="1">
                  <a:off x="3488" y="952"/>
                  <a:ext cx="28" cy="14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52" name="Group 16">
                <a:extLst>
                  <a:ext uri="{FF2B5EF4-FFF2-40B4-BE49-F238E27FC236}">
                    <a16:creationId xmlns:a16="http://schemas.microsoft.com/office/drawing/2014/main" id="{3F9CC732-9254-4F7F-B7DC-0036B0678C00}"/>
                  </a:ext>
                </a:extLst>
              </p:cNvPr>
              <p:cNvGrpSpPr>
                <a:grpSpLocks/>
              </p:cNvGrpSpPr>
              <p:nvPr/>
            </p:nvGrpSpPr>
            <p:grpSpPr bwMode="auto">
              <a:xfrm>
                <a:off x="4406" y="2500"/>
                <a:ext cx="710" cy="472"/>
                <a:chOff x="4406" y="2500"/>
                <a:chExt cx="710" cy="472"/>
              </a:xfrm>
            </p:grpSpPr>
            <p:sp>
              <p:nvSpPr>
                <p:cNvPr id="14353" name="Line 17">
                  <a:extLst>
                    <a:ext uri="{FF2B5EF4-FFF2-40B4-BE49-F238E27FC236}">
                      <a16:creationId xmlns:a16="http://schemas.microsoft.com/office/drawing/2014/main" id="{AEECC4F1-4D8F-4E3E-B418-0BFBC69D16E5}"/>
                    </a:ext>
                  </a:extLst>
                </p:cNvPr>
                <p:cNvSpPr>
                  <a:spLocks noChangeShapeType="1"/>
                </p:cNvSpPr>
                <p:nvPr/>
              </p:nvSpPr>
              <p:spPr bwMode="auto">
                <a:xfrm flipH="1" flipV="1">
                  <a:off x="4406" y="2500"/>
                  <a:ext cx="448" cy="294"/>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4" name="Line 18">
                  <a:extLst>
                    <a:ext uri="{FF2B5EF4-FFF2-40B4-BE49-F238E27FC236}">
                      <a16:creationId xmlns:a16="http://schemas.microsoft.com/office/drawing/2014/main" id="{3E8DE936-A812-4832-86EB-35763AB8B0AA}"/>
                    </a:ext>
                  </a:extLst>
                </p:cNvPr>
                <p:cNvSpPr>
                  <a:spLocks noChangeShapeType="1"/>
                </p:cNvSpPr>
                <p:nvPr/>
              </p:nvSpPr>
              <p:spPr bwMode="auto">
                <a:xfrm>
                  <a:off x="4830" y="2780"/>
                  <a:ext cx="286" cy="19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55" name="Group 19">
                <a:extLst>
                  <a:ext uri="{FF2B5EF4-FFF2-40B4-BE49-F238E27FC236}">
                    <a16:creationId xmlns:a16="http://schemas.microsoft.com/office/drawing/2014/main" id="{68653649-1353-4CAE-B8AD-3CCD2BDCB182}"/>
                  </a:ext>
                </a:extLst>
              </p:cNvPr>
              <p:cNvGrpSpPr>
                <a:grpSpLocks/>
              </p:cNvGrpSpPr>
              <p:nvPr/>
            </p:nvGrpSpPr>
            <p:grpSpPr bwMode="auto">
              <a:xfrm>
                <a:off x="5092" y="1294"/>
                <a:ext cx="228" cy="1682"/>
                <a:chOff x="5092" y="1294"/>
                <a:chExt cx="228" cy="1682"/>
              </a:xfrm>
            </p:grpSpPr>
            <p:sp>
              <p:nvSpPr>
                <p:cNvPr id="14356" name="Line 20">
                  <a:extLst>
                    <a:ext uri="{FF2B5EF4-FFF2-40B4-BE49-F238E27FC236}">
                      <a16:creationId xmlns:a16="http://schemas.microsoft.com/office/drawing/2014/main" id="{B6F6D34D-A28F-4104-9516-F7DC17E9F4F3}"/>
                    </a:ext>
                  </a:extLst>
                </p:cNvPr>
                <p:cNvSpPr>
                  <a:spLocks noChangeShapeType="1"/>
                </p:cNvSpPr>
                <p:nvPr/>
              </p:nvSpPr>
              <p:spPr bwMode="auto">
                <a:xfrm flipH="1" flipV="1">
                  <a:off x="5092" y="1294"/>
                  <a:ext cx="202" cy="1506"/>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7" name="Line 21">
                  <a:extLst>
                    <a:ext uri="{FF2B5EF4-FFF2-40B4-BE49-F238E27FC236}">
                      <a16:creationId xmlns:a16="http://schemas.microsoft.com/office/drawing/2014/main" id="{A59AD3CA-6C2D-43FD-A497-764AF688AD65}"/>
                    </a:ext>
                  </a:extLst>
                </p:cNvPr>
                <p:cNvSpPr>
                  <a:spLocks noChangeShapeType="1"/>
                </p:cNvSpPr>
                <p:nvPr/>
              </p:nvSpPr>
              <p:spPr bwMode="auto">
                <a:xfrm>
                  <a:off x="5292" y="2792"/>
                  <a:ext cx="28" cy="18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58" name="Group 22">
                <a:extLst>
                  <a:ext uri="{FF2B5EF4-FFF2-40B4-BE49-F238E27FC236}">
                    <a16:creationId xmlns:a16="http://schemas.microsoft.com/office/drawing/2014/main" id="{532E6085-C5CE-444F-A7A7-CA430EDEEC93}"/>
                  </a:ext>
                </a:extLst>
              </p:cNvPr>
              <p:cNvGrpSpPr>
                <a:grpSpLocks/>
              </p:cNvGrpSpPr>
              <p:nvPr/>
            </p:nvGrpSpPr>
            <p:grpSpPr bwMode="auto">
              <a:xfrm>
                <a:off x="5432" y="2123"/>
                <a:ext cx="225" cy="825"/>
                <a:chOff x="5432" y="2123"/>
                <a:chExt cx="225" cy="825"/>
              </a:xfrm>
            </p:grpSpPr>
            <p:sp>
              <p:nvSpPr>
                <p:cNvPr id="14359" name="Line 23">
                  <a:extLst>
                    <a:ext uri="{FF2B5EF4-FFF2-40B4-BE49-F238E27FC236}">
                      <a16:creationId xmlns:a16="http://schemas.microsoft.com/office/drawing/2014/main" id="{A5434F39-8B8B-4231-B237-0A2020F76144}"/>
                    </a:ext>
                  </a:extLst>
                </p:cNvPr>
                <p:cNvSpPr>
                  <a:spLocks noChangeShapeType="1"/>
                </p:cNvSpPr>
                <p:nvPr/>
              </p:nvSpPr>
              <p:spPr bwMode="auto">
                <a:xfrm flipV="1">
                  <a:off x="5480" y="2123"/>
                  <a:ext cx="177" cy="656"/>
                </a:xfrm>
                <a:prstGeom prst="line">
                  <a:avLst/>
                </a:prstGeom>
                <a:noFill/>
                <a:ln w="1905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60" name="Line 24">
                  <a:extLst>
                    <a:ext uri="{FF2B5EF4-FFF2-40B4-BE49-F238E27FC236}">
                      <a16:creationId xmlns:a16="http://schemas.microsoft.com/office/drawing/2014/main" id="{8523A1CF-696D-4CDF-89A2-8E3BA3697F5A}"/>
                    </a:ext>
                  </a:extLst>
                </p:cNvPr>
                <p:cNvSpPr>
                  <a:spLocks noChangeShapeType="1"/>
                </p:cNvSpPr>
                <p:nvPr/>
              </p:nvSpPr>
              <p:spPr bwMode="auto">
                <a:xfrm flipV="1">
                  <a:off x="5432" y="2784"/>
                  <a:ext cx="48" cy="16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14361" name="Text Box 25">
            <a:extLst>
              <a:ext uri="{FF2B5EF4-FFF2-40B4-BE49-F238E27FC236}">
                <a16:creationId xmlns:a16="http://schemas.microsoft.com/office/drawing/2014/main" id="{8E93B31D-E6A2-4E22-933D-3959E53BDF60}"/>
              </a:ext>
            </a:extLst>
          </p:cNvPr>
          <p:cNvSpPr txBox="1">
            <a:spLocks noChangeArrowheads="1"/>
          </p:cNvSpPr>
          <p:nvPr/>
        </p:nvSpPr>
        <p:spPr bwMode="auto">
          <a:xfrm rot="16200000">
            <a:off x="8896962" y="2922014"/>
            <a:ext cx="301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00" dirty="0">
                <a:solidFill>
                  <a:srgbClr val="264879"/>
                </a:solidFill>
                <a:latin typeface="Verdana" panose="020B0604030504040204" pitchFamily="34" charset="0"/>
              </a:rPr>
              <a:t>Photograph courtesy of Astrid &amp; </a:t>
            </a:r>
            <a:r>
              <a:rPr lang="en-GB" altLang="en-US" sz="800" dirty="0" err="1">
                <a:solidFill>
                  <a:srgbClr val="264879"/>
                </a:solidFill>
                <a:latin typeface="Verdana" panose="020B0604030504040204" pitchFamily="34" charset="0"/>
              </a:rPr>
              <a:t>Hanns</a:t>
            </a:r>
            <a:r>
              <a:rPr lang="en-GB" altLang="en-US" sz="800" dirty="0">
                <a:solidFill>
                  <a:srgbClr val="264879"/>
                </a:solidFill>
                <a:latin typeface="Verdana" panose="020B0604030504040204" pitchFamily="34" charset="0"/>
              </a:rPr>
              <a:t>-Frieder </a:t>
            </a:r>
            <a:r>
              <a:rPr lang="en-GB" altLang="en-US" sz="800" dirty="0" err="1">
                <a:solidFill>
                  <a:srgbClr val="264879"/>
                </a:solidFill>
                <a:latin typeface="Verdana" panose="020B0604030504040204" pitchFamily="34" charset="0"/>
              </a:rPr>
              <a:t>Michler</a:t>
            </a:r>
            <a:r>
              <a:rPr lang="en-GB" altLang="en-US" sz="800" dirty="0">
                <a:solidFill>
                  <a:srgbClr val="264879"/>
                </a:solidFill>
                <a:latin typeface="Verdana" panose="020B0604030504040204" pitchFamily="34" charset="0"/>
              </a:rPr>
              <a:t> </a:t>
            </a:r>
            <a:br>
              <a:rPr lang="en-GB" altLang="en-US" sz="800" dirty="0">
                <a:solidFill>
                  <a:srgbClr val="264879"/>
                </a:solidFill>
                <a:latin typeface="Verdana" panose="020B0604030504040204" pitchFamily="34" charset="0"/>
              </a:rPr>
            </a:br>
            <a:r>
              <a:rPr lang="en-GB" altLang="en-US" sz="800" dirty="0">
                <a:solidFill>
                  <a:srgbClr val="264879"/>
                </a:solidFill>
                <a:latin typeface="Verdana" panose="020B0604030504040204" pitchFamily="34" charset="0"/>
              </a:rPr>
              <a:t>Science Photo Library</a:t>
            </a:r>
          </a:p>
        </p:txBody>
      </p:sp>
      <p:sp>
        <p:nvSpPr>
          <p:cNvPr id="14362" name="Rectangle 26">
            <a:extLst>
              <a:ext uri="{FF2B5EF4-FFF2-40B4-BE49-F238E27FC236}">
                <a16:creationId xmlns:a16="http://schemas.microsoft.com/office/drawing/2014/main" id="{A9E681BA-722E-42E8-8BAE-7F1489057D0B}"/>
              </a:ext>
            </a:extLst>
          </p:cNvPr>
          <p:cNvSpPr>
            <a:spLocks noGrp="1" noChangeArrowheads="1"/>
          </p:cNvSpPr>
          <p:nvPr>
            <p:ph type="body" idx="1"/>
          </p:nvPr>
        </p:nvSpPr>
        <p:spPr>
          <a:xfrm>
            <a:off x="435068" y="1358258"/>
            <a:ext cx="5577165" cy="4525963"/>
          </a:xfrm>
          <a:noFill/>
          <a:ln/>
        </p:spPr>
        <p:txBody>
          <a:bodyPr/>
          <a:lstStyle/>
          <a:p>
            <a:pPr marL="0" indent="0">
              <a:buNone/>
            </a:pPr>
            <a:r>
              <a:rPr lang="en-US" altLang="en-US" sz="2200" dirty="0"/>
              <a:t>Interstitial or Leydig cells</a:t>
            </a:r>
          </a:p>
          <a:p>
            <a:pPr marL="0" indent="0">
              <a:buNone/>
            </a:pPr>
            <a:endParaRPr lang="en-US" altLang="en-US" sz="1600" dirty="0"/>
          </a:p>
          <a:p>
            <a:pPr marL="950913" lvl="1" indent="-342900"/>
            <a:r>
              <a:rPr lang="en-US" altLang="en-US" dirty="0"/>
              <a:t>Between the seminiferous tubules</a:t>
            </a:r>
          </a:p>
          <a:p>
            <a:pPr marL="950913" lvl="1" indent="-342900"/>
            <a:r>
              <a:rPr lang="en-US" altLang="en-US" dirty="0"/>
              <a:t>Part of endocrine system, having LH receptors</a:t>
            </a:r>
          </a:p>
          <a:p>
            <a:pPr marL="950913" lvl="1" indent="-342900"/>
            <a:r>
              <a:rPr lang="en-US" altLang="en-US" dirty="0"/>
              <a:t>Produce and secrete</a:t>
            </a:r>
            <a:r>
              <a:rPr lang="en-US" altLang="en-US" sz="2400" dirty="0"/>
              <a:t> </a:t>
            </a:r>
          </a:p>
          <a:p>
            <a:pPr marL="1301750" lvl="2" indent="-285750">
              <a:buFont typeface="Calibri" panose="020F0502020204030204" pitchFamily="34" charset="0"/>
              <a:buChar char="‐"/>
            </a:pPr>
            <a:r>
              <a:rPr lang="en-US" altLang="en-US" dirty="0"/>
              <a:t>testosterone </a:t>
            </a:r>
          </a:p>
          <a:p>
            <a:pPr marL="1301750" lvl="2" indent="-285750">
              <a:buFont typeface="Calibri" panose="020F0502020204030204" pitchFamily="34" charset="0"/>
              <a:buChar char="‐"/>
            </a:pPr>
            <a:r>
              <a:rPr lang="en-US" altLang="en-US" dirty="0"/>
              <a:t>testosterone precursors </a:t>
            </a:r>
            <a:br>
              <a:rPr lang="en-US" altLang="en-US" dirty="0"/>
            </a:br>
            <a:r>
              <a:rPr lang="en-US" altLang="en-US" dirty="0"/>
              <a:t>(i.e. androstenedione)</a:t>
            </a:r>
          </a:p>
          <a:p>
            <a:pPr marL="1301750" lvl="2" indent="-285750">
              <a:buFont typeface="Calibri" panose="020F0502020204030204" pitchFamily="34" charset="0"/>
              <a:buChar char="‐"/>
            </a:pPr>
            <a:r>
              <a:rPr lang="en-US" altLang="en-US" dirty="0"/>
              <a:t>estradiol</a:t>
            </a:r>
          </a:p>
        </p:txBody>
      </p:sp>
      <p:sp>
        <p:nvSpPr>
          <p:cNvPr id="14363" name="Text Box 27">
            <a:extLst>
              <a:ext uri="{FF2B5EF4-FFF2-40B4-BE49-F238E27FC236}">
                <a16:creationId xmlns:a16="http://schemas.microsoft.com/office/drawing/2014/main" id="{B450B4CE-5335-4726-A037-484D331FBECD}"/>
              </a:ext>
            </a:extLst>
          </p:cNvPr>
          <p:cNvSpPr txBox="1">
            <a:spLocks noChangeArrowheads="1"/>
          </p:cNvSpPr>
          <p:nvPr/>
        </p:nvSpPr>
        <p:spPr bwMode="auto">
          <a:xfrm>
            <a:off x="1636028" y="5877871"/>
            <a:ext cx="604996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dirty="0">
                <a:solidFill>
                  <a:schemeClr val="accent5"/>
                </a:solidFill>
              </a:rPr>
              <a:t>Griffin JE &amp; Wilson JD</a:t>
            </a:r>
            <a:r>
              <a:rPr lang="en-GB" altLang="en-US" sz="1100" dirty="0">
                <a:solidFill>
                  <a:schemeClr val="accent5"/>
                </a:solidFill>
              </a:rPr>
              <a:t>. </a:t>
            </a:r>
            <a:r>
              <a:rPr lang="en-GB" altLang="en-US" sz="1100" i="1" dirty="0">
                <a:solidFill>
                  <a:schemeClr val="accent5"/>
                </a:solidFill>
              </a:rPr>
              <a:t>In Williams Text book of Endocrinology. 2003:</a:t>
            </a:r>
            <a:r>
              <a:rPr lang="en-GB" altLang="en-US" sz="1100" dirty="0">
                <a:solidFill>
                  <a:schemeClr val="accent5"/>
                </a:solidFill>
              </a:rPr>
              <a:t> 709-753.  </a:t>
            </a:r>
          </a:p>
          <a:p>
            <a:pPr eaLnBrk="0" hangingPunct="0"/>
            <a:r>
              <a:rPr lang="de-DE" altLang="en-US" sz="1100" b="1" dirty="0">
                <a:solidFill>
                  <a:schemeClr val="accent5"/>
                </a:solidFill>
              </a:rPr>
              <a:t>Tanagho EA &amp; McAninch JW</a:t>
            </a:r>
            <a:r>
              <a:rPr lang="de-DE" altLang="en-US" sz="1100" dirty="0">
                <a:solidFill>
                  <a:schemeClr val="accent5"/>
                </a:solidFill>
              </a:rPr>
              <a:t>. </a:t>
            </a:r>
            <a:r>
              <a:rPr lang="de-DE" altLang="en-US" sz="1100" i="1" dirty="0">
                <a:solidFill>
                  <a:schemeClr val="accent5"/>
                </a:solidFill>
              </a:rPr>
              <a:t>In Smith‘s General Urology. 2003:</a:t>
            </a:r>
            <a:r>
              <a:rPr lang="de-DE" altLang="en-US" sz="1100" dirty="0">
                <a:solidFill>
                  <a:schemeClr val="accent5"/>
                </a:solidFill>
              </a:rPr>
              <a:t> 1-17, 678-793</a:t>
            </a:r>
            <a:r>
              <a:rPr lang="de-DE" altLang="en-US" sz="1100" dirty="0">
                <a:latin typeface="Verdana" panose="020B0604030504040204" pitchFamily="34" charset="0"/>
              </a:rPr>
              <a:t>.</a:t>
            </a:r>
            <a:endParaRPr lang="en-US" altLang="en-US" sz="1100" dirty="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extLst>
              <a:ext uri="{FF2B5EF4-FFF2-40B4-BE49-F238E27FC236}">
                <a16:creationId xmlns:a16="http://schemas.microsoft.com/office/drawing/2014/main" id="{0AB72F37-BDDF-42D6-83B2-829AE6F5CCC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6096000" y="1434163"/>
            <a:ext cx="4921250" cy="378301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E8322EBC-8D4E-43BA-A21D-01A86D56B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3" r="7594" b="8253"/>
          <a:stretch>
            <a:fillRect/>
          </a:stretch>
        </p:blipFill>
        <p:spPr bwMode="auto">
          <a:xfrm>
            <a:off x="6283903" y="1792144"/>
            <a:ext cx="2576513" cy="2976563"/>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a:extLst>
              <a:ext uri="{FF2B5EF4-FFF2-40B4-BE49-F238E27FC236}">
                <a16:creationId xmlns:a16="http://schemas.microsoft.com/office/drawing/2014/main" id="{D65FE29C-DCFE-4DE7-8678-E165D6A4EE39}"/>
              </a:ext>
            </a:extLst>
          </p:cNvPr>
          <p:cNvSpPr txBox="1">
            <a:spLocks noChangeArrowheads="1"/>
          </p:cNvSpPr>
          <p:nvPr/>
        </p:nvSpPr>
        <p:spPr bwMode="auto">
          <a:xfrm>
            <a:off x="9004878" y="4352781"/>
            <a:ext cx="1139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Scrotum</a:t>
            </a:r>
          </a:p>
        </p:txBody>
      </p:sp>
      <p:sp>
        <p:nvSpPr>
          <p:cNvPr id="16392" name="Line 8">
            <a:extLst>
              <a:ext uri="{FF2B5EF4-FFF2-40B4-BE49-F238E27FC236}">
                <a16:creationId xmlns:a16="http://schemas.microsoft.com/office/drawing/2014/main" id="{7DA1E07B-3181-44E6-8220-AF3714B78D75}"/>
              </a:ext>
            </a:extLst>
          </p:cNvPr>
          <p:cNvSpPr>
            <a:spLocks noChangeShapeType="1"/>
          </p:cNvSpPr>
          <p:nvPr/>
        </p:nvSpPr>
        <p:spPr bwMode="auto">
          <a:xfrm flipH="1" flipV="1">
            <a:off x="8087302" y="4478193"/>
            <a:ext cx="939800" cy="76200"/>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3" name="Text Box 9">
            <a:extLst>
              <a:ext uri="{FF2B5EF4-FFF2-40B4-BE49-F238E27FC236}">
                <a16:creationId xmlns:a16="http://schemas.microsoft.com/office/drawing/2014/main" id="{0547BC82-EE03-4FB7-8F7C-B8F82D2D2592}"/>
              </a:ext>
            </a:extLst>
          </p:cNvPr>
          <p:cNvSpPr txBox="1">
            <a:spLocks noChangeArrowheads="1"/>
          </p:cNvSpPr>
          <p:nvPr/>
        </p:nvSpPr>
        <p:spPr bwMode="auto">
          <a:xfrm>
            <a:off x="9528753" y="3754293"/>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Testis</a:t>
            </a:r>
          </a:p>
        </p:txBody>
      </p:sp>
      <p:sp>
        <p:nvSpPr>
          <p:cNvPr id="16394" name="Text Box 10">
            <a:extLst>
              <a:ext uri="{FF2B5EF4-FFF2-40B4-BE49-F238E27FC236}">
                <a16:creationId xmlns:a16="http://schemas.microsoft.com/office/drawing/2014/main" id="{A2B0E507-73C0-47FB-B0C2-F803874B7621}"/>
              </a:ext>
            </a:extLst>
          </p:cNvPr>
          <p:cNvSpPr txBox="1">
            <a:spLocks noChangeArrowheads="1"/>
          </p:cNvSpPr>
          <p:nvPr/>
        </p:nvSpPr>
        <p:spPr bwMode="auto">
          <a:xfrm>
            <a:off x="9004877" y="3035157"/>
            <a:ext cx="1758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Seminiferous </a:t>
            </a:r>
            <a:br>
              <a:rPr lang="en-GB" altLang="en-US" sz="1600" b="1">
                <a:solidFill>
                  <a:srgbClr val="264879"/>
                </a:solidFill>
                <a:latin typeface="Verdana" panose="020B0604030504040204" pitchFamily="34" charset="0"/>
              </a:rPr>
            </a:br>
            <a:r>
              <a:rPr lang="en-GB" altLang="en-US" sz="1600" b="1">
                <a:solidFill>
                  <a:srgbClr val="264879"/>
                </a:solidFill>
                <a:latin typeface="Verdana" panose="020B0604030504040204" pitchFamily="34" charset="0"/>
              </a:rPr>
              <a:t>tubules</a:t>
            </a:r>
          </a:p>
        </p:txBody>
      </p:sp>
      <p:sp>
        <p:nvSpPr>
          <p:cNvPr id="16395" name="Text Box 11">
            <a:extLst>
              <a:ext uri="{FF2B5EF4-FFF2-40B4-BE49-F238E27FC236}">
                <a16:creationId xmlns:a16="http://schemas.microsoft.com/office/drawing/2014/main" id="{7A851CEF-B589-461B-B651-C6B434D13955}"/>
              </a:ext>
            </a:extLst>
          </p:cNvPr>
          <p:cNvSpPr txBox="1">
            <a:spLocks noChangeArrowheads="1"/>
          </p:cNvSpPr>
          <p:nvPr/>
        </p:nvSpPr>
        <p:spPr bwMode="auto">
          <a:xfrm>
            <a:off x="9220778" y="2571606"/>
            <a:ext cx="1427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Epididymis</a:t>
            </a:r>
          </a:p>
        </p:txBody>
      </p:sp>
      <p:sp>
        <p:nvSpPr>
          <p:cNvPr id="16396" name="Text Box 12">
            <a:extLst>
              <a:ext uri="{FF2B5EF4-FFF2-40B4-BE49-F238E27FC236}">
                <a16:creationId xmlns:a16="http://schemas.microsoft.com/office/drawing/2014/main" id="{270FC8F9-F22E-4571-A75D-1CAAE8F5BC90}"/>
              </a:ext>
            </a:extLst>
          </p:cNvPr>
          <p:cNvSpPr txBox="1">
            <a:spLocks noChangeArrowheads="1"/>
          </p:cNvSpPr>
          <p:nvPr/>
        </p:nvSpPr>
        <p:spPr bwMode="auto">
          <a:xfrm>
            <a:off x="8996941" y="2082656"/>
            <a:ext cx="166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Vas deferens</a:t>
            </a:r>
          </a:p>
        </p:txBody>
      </p:sp>
      <p:sp>
        <p:nvSpPr>
          <p:cNvPr id="16397" name="Line 13">
            <a:extLst>
              <a:ext uri="{FF2B5EF4-FFF2-40B4-BE49-F238E27FC236}">
                <a16:creationId xmlns:a16="http://schemas.microsoft.com/office/drawing/2014/main" id="{2EA06219-BCC7-40BE-83E2-676B6454578C}"/>
              </a:ext>
            </a:extLst>
          </p:cNvPr>
          <p:cNvSpPr>
            <a:spLocks noChangeShapeType="1"/>
          </p:cNvSpPr>
          <p:nvPr/>
        </p:nvSpPr>
        <p:spPr bwMode="auto">
          <a:xfrm flipH="1">
            <a:off x="8249228" y="3266931"/>
            <a:ext cx="796925" cy="246062"/>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8" name="Line 14">
            <a:extLst>
              <a:ext uri="{FF2B5EF4-FFF2-40B4-BE49-F238E27FC236}">
                <a16:creationId xmlns:a16="http://schemas.microsoft.com/office/drawing/2014/main" id="{5AD64F9F-4D70-4761-A70F-F388E08028F1}"/>
              </a:ext>
            </a:extLst>
          </p:cNvPr>
          <p:cNvSpPr>
            <a:spLocks noChangeShapeType="1"/>
          </p:cNvSpPr>
          <p:nvPr/>
        </p:nvSpPr>
        <p:spPr bwMode="auto">
          <a:xfrm flipH="1">
            <a:off x="8249227" y="3965432"/>
            <a:ext cx="1301749" cy="8731"/>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9" name="Line 15">
            <a:extLst>
              <a:ext uri="{FF2B5EF4-FFF2-40B4-BE49-F238E27FC236}">
                <a16:creationId xmlns:a16="http://schemas.microsoft.com/office/drawing/2014/main" id="{DCD18755-7BF7-462E-BD3B-DF69C6CC9F6B}"/>
              </a:ext>
            </a:extLst>
          </p:cNvPr>
          <p:cNvSpPr>
            <a:spLocks noChangeShapeType="1"/>
          </p:cNvSpPr>
          <p:nvPr/>
        </p:nvSpPr>
        <p:spPr bwMode="auto">
          <a:xfrm flipH="1">
            <a:off x="7625341" y="2735117"/>
            <a:ext cx="1666874" cy="42069"/>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0" name="Line 16">
            <a:extLst>
              <a:ext uri="{FF2B5EF4-FFF2-40B4-BE49-F238E27FC236}">
                <a16:creationId xmlns:a16="http://schemas.microsoft.com/office/drawing/2014/main" id="{E66A1EE3-7A47-4058-9648-39300D7B899D}"/>
              </a:ext>
            </a:extLst>
          </p:cNvPr>
          <p:cNvSpPr>
            <a:spLocks noChangeShapeType="1"/>
          </p:cNvSpPr>
          <p:nvPr/>
        </p:nvSpPr>
        <p:spPr bwMode="auto">
          <a:xfrm flipH="1">
            <a:off x="7068128" y="2289032"/>
            <a:ext cx="1941513" cy="2381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1" name="Rectangle 17">
            <a:extLst>
              <a:ext uri="{FF2B5EF4-FFF2-40B4-BE49-F238E27FC236}">
                <a16:creationId xmlns:a16="http://schemas.microsoft.com/office/drawing/2014/main" id="{33099B73-F8B2-4814-A499-8F5D4AF82EEE}"/>
              </a:ext>
            </a:extLst>
          </p:cNvPr>
          <p:cNvSpPr>
            <a:spLocks noGrp="1" noChangeArrowheads="1"/>
          </p:cNvSpPr>
          <p:nvPr>
            <p:ph type="body" idx="1"/>
          </p:nvPr>
        </p:nvSpPr>
        <p:spPr>
          <a:xfrm>
            <a:off x="365977" y="1558961"/>
            <a:ext cx="5541690" cy="3533416"/>
          </a:xfrm>
          <a:noFill/>
          <a:ln/>
        </p:spPr>
        <p:txBody>
          <a:bodyPr/>
          <a:lstStyle/>
          <a:p>
            <a:pPr>
              <a:buFontTx/>
              <a:buNone/>
            </a:pPr>
            <a:r>
              <a:rPr lang="en-US" altLang="en-US" sz="2200" b="1" dirty="0"/>
              <a:t>Seminiferous tubules</a:t>
            </a:r>
          </a:p>
          <a:p>
            <a:pPr lvl="1"/>
            <a:r>
              <a:rPr lang="en-US" altLang="en-US" dirty="0"/>
              <a:t>Network of highly convoluted tubules</a:t>
            </a:r>
            <a:r>
              <a:rPr lang="en-US" altLang="en-US" sz="2400" dirty="0"/>
              <a:t> </a:t>
            </a:r>
          </a:p>
          <a:p>
            <a:pPr lvl="2">
              <a:buFont typeface="Calibri" panose="020F0502020204030204" pitchFamily="34" charset="0"/>
              <a:buChar char="‐"/>
            </a:pPr>
            <a:r>
              <a:rPr lang="en-US" altLang="en-US" dirty="0"/>
              <a:t>Sertoli cells (support, FSH receptors)</a:t>
            </a:r>
          </a:p>
          <a:p>
            <a:pPr lvl="2">
              <a:buFont typeface="Calibri" panose="020F0502020204030204" pitchFamily="34" charset="0"/>
              <a:buChar char="‐"/>
            </a:pPr>
            <a:r>
              <a:rPr lang="en-US" altLang="en-US" dirty="0"/>
              <a:t>Germ cells</a:t>
            </a:r>
            <a:r>
              <a:rPr lang="en-US" altLang="en-US" sz="2000" dirty="0"/>
              <a:t> </a:t>
            </a:r>
          </a:p>
          <a:p>
            <a:pPr lvl="1"/>
            <a:r>
              <a:rPr lang="en-US" altLang="en-US" dirty="0"/>
              <a:t>Functions</a:t>
            </a:r>
          </a:p>
          <a:p>
            <a:pPr lvl="2">
              <a:buFont typeface="Calibri" panose="020F0502020204030204" pitchFamily="34" charset="0"/>
              <a:buChar char="‐"/>
            </a:pPr>
            <a:r>
              <a:rPr lang="en-US" altLang="en-US" dirty="0"/>
              <a:t>Spermatogenesis</a:t>
            </a:r>
          </a:p>
          <a:p>
            <a:pPr lvl="2">
              <a:buFont typeface="Calibri" panose="020F0502020204030204" pitchFamily="34" charset="0"/>
              <a:buChar char="‐"/>
            </a:pPr>
            <a:r>
              <a:rPr lang="en-US" altLang="en-US" dirty="0"/>
              <a:t>Blood-testis barrier</a:t>
            </a:r>
          </a:p>
          <a:p>
            <a:pPr lvl="2">
              <a:buFont typeface="Calibri" panose="020F0502020204030204" pitchFamily="34" charset="0"/>
              <a:buChar char="‐"/>
            </a:pPr>
            <a:r>
              <a:rPr lang="en-US" altLang="en-US" dirty="0"/>
              <a:t>Produce &amp; secrete inhibin / activin</a:t>
            </a:r>
          </a:p>
        </p:txBody>
      </p:sp>
      <p:sp>
        <p:nvSpPr>
          <p:cNvPr id="16" name="Rectangle 4">
            <a:extLst>
              <a:ext uri="{FF2B5EF4-FFF2-40B4-BE49-F238E27FC236}">
                <a16:creationId xmlns:a16="http://schemas.microsoft.com/office/drawing/2014/main" id="{E5766036-29A1-469C-8871-DC047B1F123E}"/>
              </a:ext>
            </a:extLst>
          </p:cNvPr>
          <p:cNvSpPr txBox="1">
            <a:spLocks noChangeArrowheads="1"/>
          </p:cNvSpPr>
          <p:nvPr/>
        </p:nvSpPr>
        <p:spPr>
          <a:xfrm>
            <a:off x="554310" y="227949"/>
            <a:ext cx="10652454" cy="73154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Testes</a:t>
            </a:r>
            <a:endParaRPr lang="nl-NL" altLang="en-US" sz="3200" b="1" dirty="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1EC2A59A-AB67-40CF-985A-80D888D5B363}"/>
              </a:ext>
            </a:extLst>
          </p:cNvPr>
          <p:cNvSpPr>
            <a:spLocks noGrp="1" noChangeArrowheads="1"/>
          </p:cNvSpPr>
          <p:nvPr>
            <p:ph type="title"/>
          </p:nvPr>
        </p:nvSpPr>
        <p:spPr>
          <a:xfrm>
            <a:off x="393371" y="212911"/>
            <a:ext cx="10652454" cy="776825"/>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Epididymis</a:t>
            </a:r>
            <a:endParaRPr lang="nl-NL" altLang="en-US" sz="3200" b="1" dirty="0">
              <a:solidFill>
                <a:schemeClr val="accent5"/>
              </a:solidFill>
            </a:endParaRPr>
          </a:p>
        </p:txBody>
      </p:sp>
      <p:pic>
        <p:nvPicPr>
          <p:cNvPr id="18437" name="Picture 5">
            <a:extLst>
              <a:ext uri="{FF2B5EF4-FFF2-40B4-BE49-F238E27FC236}">
                <a16:creationId xmlns:a16="http://schemas.microsoft.com/office/drawing/2014/main" id="{C9318263-9B95-48D8-9117-1F935757F361}"/>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808663" y="1326285"/>
            <a:ext cx="5538499" cy="394811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0ECF71AF-448B-4FD9-9203-7928BBF92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486622"/>
            <a:ext cx="3192462" cy="3448050"/>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a:extLst>
              <a:ext uri="{FF2B5EF4-FFF2-40B4-BE49-F238E27FC236}">
                <a16:creationId xmlns:a16="http://schemas.microsoft.com/office/drawing/2014/main" id="{77F88FEA-4922-4B5C-9ECD-5705968028F1}"/>
              </a:ext>
            </a:extLst>
          </p:cNvPr>
          <p:cNvSpPr txBox="1">
            <a:spLocks noChangeArrowheads="1"/>
          </p:cNvSpPr>
          <p:nvPr/>
        </p:nvSpPr>
        <p:spPr bwMode="auto">
          <a:xfrm>
            <a:off x="9572626" y="4379047"/>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Testis</a:t>
            </a:r>
          </a:p>
        </p:txBody>
      </p:sp>
      <p:sp>
        <p:nvSpPr>
          <p:cNvPr id="18440" name="Text Box 8">
            <a:extLst>
              <a:ext uri="{FF2B5EF4-FFF2-40B4-BE49-F238E27FC236}">
                <a16:creationId xmlns:a16="http://schemas.microsoft.com/office/drawing/2014/main" id="{317D815C-F9DE-46EF-ADE1-DFB0BE12334D}"/>
              </a:ext>
            </a:extLst>
          </p:cNvPr>
          <p:cNvSpPr txBox="1">
            <a:spLocks noChangeArrowheads="1"/>
          </p:cNvSpPr>
          <p:nvPr/>
        </p:nvSpPr>
        <p:spPr bwMode="auto">
          <a:xfrm>
            <a:off x="9336088" y="3574184"/>
            <a:ext cx="15744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A5BEE3"/>
                </a:solidFill>
                <a:latin typeface="Verdana" panose="020B0604030504040204" pitchFamily="34" charset="0"/>
              </a:rPr>
              <a:t>Seminiferous </a:t>
            </a:r>
            <a:br>
              <a:rPr lang="en-GB" altLang="en-US" sz="1400" b="1">
                <a:solidFill>
                  <a:srgbClr val="A5BEE3"/>
                </a:solidFill>
                <a:latin typeface="Verdana" panose="020B0604030504040204" pitchFamily="34" charset="0"/>
              </a:rPr>
            </a:br>
            <a:r>
              <a:rPr lang="en-GB" altLang="en-US" sz="1400" b="1">
                <a:solidFill>
                  <a:srgbClr val="A5BEE3"/>
                </a:solidFill>
                <a:latin typeface="Verdana" panose="020B0604030504040204" pitchFamily="34" charset="0"/>
              </a:rPr>
              <a:t>tubules</a:t>
            </a:r>
          </a:p>
        </p:txBody>
      </p:sp>
      <p:sp>
        <p:nvSpPr>
          <p:cNvPr id="18441" name="Text Box 9">
            <a:extLst>
              <a:ext uri="{FF2B5EF4-FFF2-40B4-BE49-F238E27FC236}">
                <a16:creationId xmlns:a16="http://schemas.microsoft.com/office/drawing/2014/main" id="{647B7BCC-E0F3-48ED-B90A-F271247DB335}"/>
              </a:ext>
            </a:extLst>
          </p:cNvPr>
          <p:cNvSpPr txBox="1">
            <a:spLocks noChangeArrowheads="1"/>
          </p:cNvSpPr>
          <p:nvPr/>
        </p:nvSpPr>
        <p:spPr bwMode="auto">
          <a:xfrm>
            <a:off x="9436101" y="2712172"/>
            <a:ext cx="1427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A5BEE3"/>
                </a:solidFill>
                <a:latin typeface="Verdana" panose="020B0604030504040204" pitchFamily="34" charset="0"/>
              </a:rPr>
              <a:t>Epididymis</a:t>
            </a:r>
          </a:p>
        </p:txBody>
      </p:sp>
      <p:sp>
        <p:nvSpPr>
          <p:cNvPr id="18442" name="Text Box 10">
            <a:extLst>
              <a:ext uri="{FF2B5EF4-FFF2-40B4-BE49-F238E27FC236}">
                <a16:creationId xmlns:a16="http://schemas.microsoft.com/office/drawing/2014/main" id="{09B31D63-4FAF-4C50-85D3-32C8E3A6D7E3}"/>
              </a:ext>
            </a:extLst>
          </p:cNvPr>
          <p:cNvSpPr txBox="1">
            <a:spLocks noChangeArrowheads="1"/>
          </p:cNvSpPr>
          <p:nvPr/>
        </p:nvSpPr>
        <p:spPr bwMode="auto">
          <a:xfrm>
            <a:off x="9040814" y="1704109"/>
            <a:ext cx="166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Vas deferens</a:t>
            </a:r>
          </a:p>
        </p:txBody>
      </p:sp>
      <p:sp>
        <p:nvSpPr>
          <p:cNvPr id="18443" name="Line 11">
            <a:extLst>
              <a:ext uri="{FF2B5EF4-FFF2-40B4-BE49-F238E27FC236}">
                <a16:creationId xmlns:a16="http://schemas.microsoft.com/office/drawing/2014/main" id="{E8DCB165-EB2B-4ABA-8DDC-491E32C9553C}"/>
              </a:ext>
            </a:extLst>
          </p:cNvPr>
          <p:cNvSpPr>
            <a:spLocks noChangeShapeType="1"/>
          </p:cNvSpPr>
          <p:nvPr/>
        </p:nvSpPr>
        <p:spPr bwMode="auto">
          <a:xfrm flipH="1" flipV="1">
            <a:off x="8567738" y="3405910"/>
            <a:ext cx="857250" cy="392113"/>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4" name="Line 12">
            <a:extLst>
              <a:ext uri="{FF2B5EF4-FFF2-40B4-BE49-F238E27FC236}">
                <a16:creationId xmlns:a16="http://schemas.microsoft.com/office/drawing/2014/main" id="{3C91E364-B0B5-4AD7-90DF-5BE4564FCEE4}"/>
              </a:ext>
            </a:extLst>
          </p:cNvPr>
          <p:cNvSpPr>
            <a:spLocks noChangeShapeType="1"/>
          </p:cNvSpPr>
          <p:nvPr/>
        </p:nvSpPr>
        <p:spPr bwMode="auto">
          <a:xfrm flipH="1" flipV="1">
            <a:off x="8585200" y="4221884"/>
            <a:ext cx="1004888" cy="36353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5" name="Line 13">
            <a:extLst>
              <a:ext uri="{FF2B5EF4-FFF2-40B4-BE49-F238E27FC236}">
                <a16:creationId xmlns:a16="http://schemas.microsoft.com/office/drawing/2014/main" id="{C02C5095-DCE1-4120-B455-E97D6F428DF9}"/>
              </a:ext>
            </a:extLst>
          </p:cNvPr>
          <p:cNvSpPr>
            <a:spLocks noChangeShapeType="1"/>
          </p:cNvSpPr>
          <p:nvPr/>
        </p:nvSpPr>
        <p:spPr bwMode="auto">
          <a:xfrm flipH="1">
            <a:off x="7169150" y="2951885"/>
            <a:ext cx="2298700" cy="696913"/>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6" name="Line 14">
            <a:extLst>
              <a:ext uri="{FF2B5EF4-FFF2-40B4-BE49-F238E27FC236}">
                <a16:creationId xmlns:a16="http://schemas.microsoft.com/office/drawing/2014/main" id="{CB644A91-FAA3-4056-BC00-BE141394A245}"/>
              </a:ext>
            </a:extLst>
          </p:cNvPr>
          <p:cNvSpPr>
            <a:spLocks noChangeShapeType="1"/>
          </p:cNvSpPr>
          <p:nvPr/>
        </p:nvSpPr>
        <p:spPr bwMode="auto">
          <a:xfrm flipH="1">
            <a:off x="6638925" y="1959698"/>
            <a:ext cx="2408238" cy="1660525"/>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7" name="Rectangle 15">
            <a:extLst>
              <a:ext uri="{FF2B5EF4-FFF2-40B4-BE49-F238E27FC236}">
                <a16:creationId xmlns:a16="http://schemas.microsoft.com/office/drawing/2014/main" id="{D0846FF7-B27A-4684-BF28-C0C62AEE927F}"/>
              </a:ext>
            </a:extLst>
          </p:cNvPr>
          <p:cNvSpPr>
            <a:spLocks noGrp="1" noChangeArrowheads="1"/>
          </p:cNvSpPr>
          <p:nvPr>
            <p:ph type="body" idx="1"/>
          </p:nvPr>
        </p:nvSpPr>
        <p:spPr>
          <a:xfrm>
            <a:off x="270164" y="1959698"/>
            <a:ext cx="5538499" cy="2220914"/>
          </a:xfrm>
          <a:noFill/>
          <a:ln/>
        </p:spPr>
        <p:txBody>
          <a:bodyPr/>
          <a:lstStyle/>
          <a:p>
            <a:pPr>
              <a:buFontTx/>
              <a:buNone/>
            </a:pPr>
            <a:r>
              <a:rPr lang="en-US" altLang="en-US" sz="2200" dirty="0"/>
              <a:t>Purpose</a:t>
            </a:r>
          </a:p>
          <a:p>
            <a:pPr>
              <a:buFontTx/>
              <a:buNone/>
            </a:pPr>
            <a:endParaRPr lang="en-US" altLang="en-US" sz="2000" dirty="0"/>
          </a:p>
          <a:p>
            <a:pPr lvl="1"/>
            <a:r>
              <a:rPr lang="en-US" altLang="en-US" dirty="0"/>
              <a:t>Maturation of sperm</a:t>
            </a:r>
          </a:p>
          <a:p>
            <a:pPr lvl="1"/>
            <a:r>
              <a:rPr lang="en-US" altLang="en-US" dirty="0"/>
              <a:t>Storage of sperm</a:t>
            </a:r>
          </a:p>
          <a:p>
            <a:pPr lvl="1"/>
            <a:r>
              <a:rPr lang="en-US" altLang="en-US" dirty="0"/>
              <a:t>Transport of sperm to vas deferens</a:t>
            </a:r>
          </a:p>
        </p:txBody>
      </p:sp>
      <p:sp>
        <p:nvSpPr>
          <p:cNvPr id="18448" name="Text Box 16">
            <a:extLst>
              <a:ext uri="{FF2B5EF4-FFF2-40B4-BE49-F238E27FC236}">
                <a16:creationId xmlns:a16="http://schemas.microsoft.com/office/drawing/2014/main" id="{20982EA3-6D6C-4EA9-9DF7-1FB4DF041340}"/>
              </a:ext>
            </a:extLst>
          </p:cNvPr>
          <p:cNvSpPr txBox="1">
            <a:spLocks noChangeArrowheads="1"/>
          </p:cNvSpPr>
          <p:nvPr/>
        </p:nvSpPr>
        <p:spPr bwMode="auto">
          <a:xfrm>
            <a:off x="1631157" y="5845898"/>
            <a:ext cx="619283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GB" altLang="en-US" sz="1100" b="1" dirty="0">
                <a:solidFill>
                  <a:schemeClr val="accent5"/>
                </a:solidFill>
              </a:rPr>
              <a:t>Griffin JE &amp; Wilson JD</a:t>
            </a:r>
            <a:r>
              <a:rPr lang="en-GB" altLang="en-US" sz="1100" dirty="0">
                <a:solidFill>
                  <a:schemeClr val="accent5"/>
                </a:solidFill>
              </a:rPr>
              <a:t>. </a:t>
            </a:r>
            <a:r>
              <a:rPr lang="en-GB" altLang="en-US" sz="1100" i="1" dirty="0">
                <a:solidFill>
                  <a:schemeClr val="accent5"/>
                </a:solidFill>
              </a:rPr>
              <a:t>In Williams Text book of Endocrinology. 2003:</a:t>
            </a:r>
            <a:r>
              <a:rPr lang="en-GB" altLang="en-US" sz="1100" dirty="0">
                <a:solidFill>
                  <a:schemeClr val="accent5"/>
                </a:solidFill>
              </a:rPr>
              <a:t> 709-753.   </a:t>
            </a:r>
          </a:p>
          <a:p>
            <a:pPr eaLnBrk="0" hangingPunct="0"/>
            <a:r>
              <a:rPr lang="de-DE" altLang="en-US" sz="1100" b="1" dirty="0">
                <a:solidFill>
                  <a:schemeClr val="accent5"/>
                </a:solidFill>
              </a:rPr>
              <a:t>Tanagho EA &amp; McAninch JW</a:t>
            </a:r>
            <a:r>
              <a:rPr lang="de-DE" altLang="en-US" sz="1100" dirty="0">
                <a:solidFill>
                  <a:schemeClr val="accent5"/>
                </a:solidFill>
              </a:rPr>
              <a:t>. </a:t>
            </a:r>
            <a:r>
              <a:rPr lang="de-DE" altLang="en-US" sz="1100" i="1" dirty="0">
                <a:solidFill>
                  <a:schemeClr val="accent5"/>
                </a:solidFill>
              </a:rPr>
              <a:t>In Smith‘s General Urology. 2003:</a:t>
            </a:r>
            <a:r>
              <a:rPr lang="de-DE" altLang="en-US" sz="1100" dirty="0">
                <a:solidFill>
                  <a:schemeClr val="accent5"/>
                </a:solidFill>
              </a:rPr>
              <a:t> 1-17, 678-793.</a:t>
            </a:r>
            <a:endParaRPr lang="en-US" altLang="en-US" sz="1100" dirty="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DF8550AD-FED1-4A15-A1B7-452E874AD433}"/>
              </a:ext>
            </a:extLst>
          </p:cNvPr>
          <p:cNvSpPr>
            <a:spLocks noGrp="1" noChangeArrowheads="1"/>
          </p:cNvSpPr>
          <p:nvPr>
            <p:ph type="title"/>
          </p:nvPr>
        </p:nvSpPr>
        <p:spPr>
          <a:xfrm>
            <a:off x="577398" y="244474"/>
            <a:ext cx="10652454" cy="846675"/>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Prostate Gland</a:t>
            </a:r>
            <a:endParaRPr lang="nl-NL" altLang="en-US" sz="3200" b="1" dirty="0">
              <a:solidFill>
                <a:schemeClr val="accent5"/>
              </a:solidFill>
            </a:endParaRPr>
          </a:p>
        </p:txBody>
      </p:sp>
      <p:pic>
        <p:nvPicPr>
          <p:cNvPr id="20485" name="Picture 5">
            <a:extLst>
              <a:ext uri="{FF2B5EF4-FFF2-40B4-BE49-F238E27FC236}">
                <a16:creationId xmlns:a16="http://schemas.microsoft.com/office/drawing/2014/main" id="{FDF89787-3941-4C3B-8A48-B1AEB796168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903625" y="1334037"/>
            <a:ext cx="4994275" cy="39878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364344DA-852B-4B86-B9BD-E396ED22C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38" t="12723" r="13904" b="11662"/>
          <a:stretch>
            <a:fillRect/>
          </a:stretch>
        </p:blipFill>
        <p:spPr bwMode="auto">
          <a:xfrm>
            <a:off x="6100475" y="1675349"/>
            <a:ext cx="4554537" cy="329565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a:extLst>
              <a:ext uri="{FF2B5EF4-FFF2-40B4-BE49-F238E27FC236}">
                <a16:creationId xmlns:a16="http://schemas.microsoft.com/office/drawing/2014/main" id="{719B8A64-4162-42EA-BBB7-06D2A298D0C9}"/>
              </a:ext>
            </a:extLst>
          </p:cNvPr>
          <p:cNvSpPr txBox="1">
            <a:spLocks noChangeArrowheads="1"/>
          </p:cNvSpPr>
          <p:nvPr/>
        </p:nvSpPr>
        <p:spPr bwMode="auto">
          <a:xfrm>
            <a:off x="8883362" y="4334412"/>
            <a:ext cx="1857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264879"/>
                </a:solidFill>
                <a:latin typeface="Verdana" panose="020B0604030504040204" pitchFamily="34" charset="0"/>
              </a:rPr>
              <a:t>Prostate gland</a:t>
            </a:r>
          </a:p>
        </p:txBody>
      </p:sp>
      <p:sp>
        <p:nvSpPr>
          <p:cNvPr id="20488" name="Line 8">
            <a:extLst>
              <a:ext uri="{FF2B5EF4-FFF2-40B4-BE49-F238E27FC236}">
                <a16:creationId xmlns:a16="http://schemas.microsoft.com/office/drawing/2014/main" id="{8596E079-AB98-4456-9B40-709B98CF9416}"/>
              </a:ext>
            </a:extLst>
          </p:cNvPr>
          <p:cNvSpPr>
            <a:spLocks noChangeShapeType="1"/>
          </p:cNvSpPr>
          <p:nvPr/>
        </p:nvSpPr>
        <p:spPr bwMode="auto">
          <a:xfrm flipH="1" flipV="1">
            <a:off x="8665875" y="3094574"/>
            <a:ext cx="752475" cy="127793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9" name="Line 9">
            <a:extLst>
              <a:ext uri="{FF2B5EF4-FFF2-40B4-BE49-F238E27FC236}">
                <a16:creationId xmlns:a16="http://schemas.microsoft.com/office/drawing/2014/main" id="{44C2EE14-A1E5-4A88-B9C1-68F4CD1A8CD3}"/>
              </a:ext>
            </a:extLst>
          </p:cNvPr>
          <p:cNvSpPr>
            <a:spLocks noChangeShapeType="1"/>
          </p:cNvSpPr>
          <p:nvPr/>
        </p:nvSpPr>
        <p:spPr bwMode="auto">
          <a:xfrm flipH="1" flipV="1">
            <a:off x="8484899" y="3309031"/>
            <a:ext cx="949325" cy="107776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0" name="Rectangle 10">
            <a:extLst>
              <a:ext uri="{FF2B5EF4-FFF2-40B4-BE49-F238E27FC236}">
                <a16:creationId xmlns:a16="http://schemas.microsoft.com/office/drawing/2014/main" id="{3E7FC1AB-7D09-401F-919C-24B4823930A7}"/>
              </a:ext>
            </a:extLst>
          </p:cNvPr>
          <p:cNvSpPr>
            <a:spLocks noGrp="1" noChangeArrowheads="1"/>
          </p:cNvSpPr>
          <p:nvPr>
            <p:ph type="body" idx="1"/>
          </p:nvPr>
        </p:nvSpPr>
        <p:spPr>
          <a:xfrm>
            <a:off x="189727" y="1334037"/>
            <a:ext cx="5910748" cy="3804980"/>
          </a:xfrm>
          <a:noFill/>
          <a:ln/>
        </p:spPr>
        <p:txBody>
          <a:bodyPr/>
          <a:lstStyle/>
          <a:p>
            <a:pPr>
              <a:buFontTx/>
              <a:buNone/>
            </a:pPr>
            <a:endParaRPr lang="en-US" altLang="en-US" dirty="0">
              <a:latin typeface="Verdana" panose="020B0604030504040204" pitchFamily="34" charset="0"/>
            </a:endParaRPr>
          </a:p>
          <a:p>
            <a:pPr lvl="1">
              <a:lnSpc>
                <a:spcPct val="110000"/>
              </a:lnSpc>
            </a:pPr>
            <a:r>
              <a:rPr lang="en-US" altLang="en-US" dirty="0"/>
              <a:t>Fibromuscular and glandular organ</a:t>
            </a:r>
          </a:p>
          <a:p>
            <a:pPr lvl="1">
              <a:lnSpc>
                <a:spcPct val="110000"/>
              </a:lnSpc>
            </a:pPr>
            <a:r>
              <a:rPr lang="en-US" altLang="en-US" dirty="0"/>
              <a:t>Consists of 5 lobes</a:t>
            </a:r>
          </a:p>
          <a:p>
            <a:pPr lvl="2">
              <a:lnSpc>
                <a:spcPct val="110000"/>
              </a:lnSpc>
              <a:buFont typeface="Calibri" panose="020F0502020204030204" pitchFamily="34" charset="0"/>
              <a:buChar char="‐"/>
            </a:pPr>
            <a:r>
              <a:rPr lang="en-US" altLang="en-US" dirty="0"/>
              <a:t>anterior, posterior, median,                              right lateral, left lateral</a:t>
            </a:r>
          </a:p>
          <a:p>
            <a:pPr lvl="1">
              <a:lnSpc>
                <a:spcPct val="110000"/>
              </a:lnSpc>
            </a:pPr>
            <a:r>
              <a:rPr lang="en-US" altLang="en-US" dirty="0"/>
              <a:t>Contains</a:t>
            </a:r>
          </a:p>
          <a:p>
            <a:pPr lvl="2">
              <a:lnSpc>
                <a:spcPct val="110000"/>
              </a:lnSpc>
              <a:buFont typeface="Calibri" panose="020F0502020204030204" pitchFamily="34" charset="0"/>
              <a:buChar char="‐"/>
            </a:pPr>
            <a:r>
              <a:rPr lang="en-US" altLang="en-US" dirty="0"/>
              <a:t>Prostatic urethra</a:t>
            </a:r>
          </a:p>
          <a:p>
            <a:pPr lvl="2">
              <a:lnSpc>
                <a:spcPct val="110000"/>
              </a:lnSpc>
              <a:buFont typeface="Calibri" panose="020F0502020204030204" pitchFamily="34" charset="0"/>
              <a:buChar char="‐"/>
            </a:pPr>
            <a:r>
              <a:rPr lang="en-US" altLang="en-US" dirty="0"/>
              <a:t>Ejaculatory duct</a:t>
            </a:r>
          </a:p>
          <a:p>
            <a:pPr lvl="1">
              <a:lnSpc>
                <a:spcPct val="110000"/>
              </a:lnSpc>
            </a:pPr>
            <a:r>
              <a:rPr lang="en-US" altLang="en-US" dirty="0"/>
              <a:t>Normal weight is 20g</a:t>
            </a:r>
          </a:p>
          <a:p>
            <a:pPr lvl="1">
              <a:lnSpc>
                <a:spcPct val="85000"/>
              </a:lnSpc>
              <a:buFontTx/>
              <a:buChar char="•"/>
            </a:pPr>
            <a:endParaRPr lang="en-US" altLang="en-US" dirty="0">
              <a:latin typeface="Verdana" panose="020B0604030504040204" pitchFamily="34" charset="0"/>
            </a:endParaRPr>
          </a:p>
        </p:txBody>
      </p:sp>
      <p:sp>
        <p:nvSpPr>
          <p:cNvPr id="20491" name="Text Box 11">
            <a:extLst>
              <a:ext uri="{FF2B5EF4-FFF2-40B4-BE49-F238E27FC236}">
                <a16:creationId xmlns:a16="http://schemas.microsoft.com/office/drawing/2014/main" id="{E3445D2A-4256-4155-82DD-B1AFF5982D72}"/>
              </a:ext>
            </a:extLst>
          </p:cNvPr>
          <p:cNvSpPr txBox="1">
            <a:spLocks noChangeArrowheads="1"/>
          </p:cNvSpPr>
          <p:nvPr/>
        </p:nvSpPr>
        <p:spPr bwMode="auto">
          <a:xfrm>
            <a:off x="1528042" y="5965063"/>
            <a:ext cx="63230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de-DE" altLang="en-US" sz="1100" b="1" dirty="0">
                <a:solidFill>
                  <a:schemeClr val="accent5"/>
                </a:solidFill>
              </a:rPr>
              <a:t>Tanagho EA &amp; McAninch JW</a:t>
            </a:r>
            <a:r>
              <a:rPr lang="de-DE" altLang="en-US" sz="1100" dirty="0">
                <a:solidFill>
                  <a:schemeClr val="accent5"/>
                </a:solidFill>
              </a:rPr>
              <a:t>. </a:t>
            </a:r>
            <a:r>
              <a:rPr lang="de-DE" altLang="en-US" sz="1100" i="1" dirty="0">
                <a:solidFill>
                  <a:schemeClr val="accent5"/>
                </a:solidFill>
              </a:rPr>
              <a:t>In Smith‘s General Urology. 2003:</a:t>
            </a:r>
            <a:r>
              <a:rPr lang="de-DE" altLang="en-US" sz="1100" dirty="0">
                <a:solidFill>
                  <a:schemeClr val="accent5"/>
                </a:solidFill>
              </a:rPr>
              <a:t> 1-17, 367- 385</a:t>
            </a:r>
            <a:r>
              <a:rPr lang="de-DE" altLang="en-US" sz="1100" dirty="0">
                <a:latin typeface="Verdana" panose="020B0604030504040204" pitchFamily="34" charset="0"/>
              </a:rPr>
              <a:t>.</a:t>
            </a:r>
            <a:endParaRPr lang="en-US" altLang="en-US" sz="1100" dirty="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D81323C0-871E-45BF-A40F-B04950553832}"/>
              </a:ext>
            </a:extLst>
          </p:cNvPr>
          <p:cNvSpPr>
            <a:spLocks noGrp="1" noChangeArrowheads="1"/>
          </p:cNvSpPr>
          <p:nvPr>
            <p:ph type="title"/>
          </p:nvPr>
        </p:nvSpPr>
        <p:spPr>
          <a:xfrm>
            <a:off x="413039" y="235363"/>
            <a:ext cx="10652454" cy="719561"/>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Transporting System</a:t>
            </a:r>
            <a:endParaRPr lang="nl-NL" altLang="en-US" sz="3200" b="1" dirty="0">
              <a:solidFill>
                <a:schemeClr val="accent5"/>
              </a:solidFill>
            </a:endParaRPr>
          </a:p>
        </p:txBody>
      </p:sp>
      <p:pic>
        <p:nvPicPr>
          <p:cNvPr id="22533" name="Picture 5">
            <a:extLst>
              <a:ext uri="{FF2B5EF4-FFF2-40B4-BE49-F238E27FC236}">
                <a16:creationId xmlns:a16="http://schemas.microsoft.com/office/drawing/2014/main" id="{B1A53D94-A866-49ED-8C3E-B56E919049D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5739266" y="1197842"/>
            <a:ext cx="5682961" cy="40608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a:extLst>
              <a:ext uri="{FF2B5EF4-FFF2-40B4-BE49-F238E27FC236}">
                <a16:creationId xmlns:a16="http://schemas.microsoft.com/office/drawing/2014/main" id="{F63BE306-29D8-4A0A-9869-58C1C3E31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38" t="12723" r="13904" b="11662"/>
          <a:stretch>
            <a:fillRect/>
          </a:stretch>
        </p:blipFill>
        <p:spPr bwMode="auto">
          <a:xfrm>
            <a:off x="5883729" y="1786804"/>
            <a:ext cx="4257675" cy="3079750"/>
          </a:xfrm>
          <a:prstGeom prst="rect">
            <a:avLst/>
          </a:prstGeom>
          <a:noFill/>
          <a:extLst>
            <a:ext uri="{909E8E84-426E-40DD-AFC4-6F175D3DCCD1}">
              <a14:hiddenFill xmlns:a14="http://schemas.microsoft.com/office/drawing/2010/main">
                <a:solidFill>
                  <a:srgbClr val="FFFFFF"/>
                </a:solidFill>
              </a14:hiddenFill>
            </a:ext>
          </a:extLst>
        </p:spPr>
      </p:pic>
      <p:sp>
        <p:nvSpPr>
          <p:cNvPr id="22535" name="Text Box 7">
            <a:extLst>
              <a:ext uri="{FF2B5EF4-FFF2-40B4-BE49-F238E27FC236}">
                <a16:creationId xmlns:a16="http://schemas.microsoft.com/office/drawing/2014/main" id="{A81A7F00-2AA7-4681-901A-BBE78D4E797F}"/>
              </a:ext>
            </a:extLst>
          </p:cNvPr>
          <p:cNvSpPr txBox="1">
            <a:spLocks noChangeArrowheads="1"/>
          </p:cNvSpPr>
          <p:nvPr/>
        </p:nvSpPr>
        <p:spPr bwMode="auto">
          <a:xfrm>
            <a:off x="8907916" y="4080741"/>
            <a:ext cx="219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1">
                <a:solidFill>
                  <a:srgbClr val="264879"/>
                </a:solidFill>
                <a:latin typeface="Verdana" panose="020B0604030504040204" pitchFamily="34" charset="0"/>
              </a:rPr>
              <a:t>Vas deferens</a:t>
            </a:r>
          </a:p>
        </p:txBody>
      </p:sp>
      <p:sp>
        <p:nvSpPr>
          <p:cNvPr id="22536" name="Line 8">
            <a:extLst>
              <a:ext uri="{FF2B5EF4-FFF2-40B4-BE49-F238E27FC236}">
                <a16:creationId xmlns:a16="http://schemas.microsoft.com/office/drawing/2014/main" id="{72A8288A-4D82-441D-9CE8-37B98C7EC572}"/>
              </a:ext>
            </a:extLst>
          </p:cNvPr>
          <p:cNvSpPr>
            <a:spLocks noChangeShapeType="1"/>
          </p:cNvSpPr>
          <p:nvPr/>
        </p:nvSpPr>
        <p:spPr bwMode="auto">
          <a:xfrm flipH="1" flipV="1">
            <a:off x="7094990" y="2947120"/>
            <a:ext cx="1896503" cy="126119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7" name="Line 9">
            <a:extLst>
              <a:ext uri="{FF2B5EF4-FFF2-40B4-BE49-F238E27FC236}">
                <a16:creationId xmlns:a16="http://schemas.microsoft.com/office/drawing/2014/main" id="{1E79E376-DCD9-4BB7-B8B4-43088F6046C5}"/>
              </a:ext>
            </a:extLst>
          </p:cNvPr>
          <p:cNvSpPr>
            <a:spLocks noChangeShapeType="1"/>
          </p:cNvSpPr>
          <p:nvPr/>
        </p:nvSpPr>
        <p:spPr bwMode="auto">
          <a:xfrm flipH="1" flipV="1">
            <a:off x="7564582" y="3818804"/>
            <a:ext cx="1426910" cy="428623"/>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8" name="Text Box 10">
            <a:extLst>
              <a:ext uri="{FF2B5EF4-FFF2-40B4-BE49-F238E27FC236}">
                <a16:creationId xmlns:a16="http://schemas.microsoft.com/office/drawing/2014/main" id="{E07372EF-E784-4E25-AC8A-2D0A573CDC5D}"/>
              </a:ext>
            </a:extLst>
          </p:cNvPr>
          <p:cNvSpPr txBox="1">
            <a:spLocks noChangeArrowheads="1"/>
          </p:cNvSpPr>
          <p:nvPr/>
        </p:nvSpPr>
        <p:spPr bwMode="auto">
          <a:xfrm>
            <a:off x="8911616" y="4547465"/>
            <a:ext cx="106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latin typeface="Verdana" panose="020B0604030504040204" pitchFamily="34" charset="0"/>
              </a:rPr>
              <a:t>Urethra</a:t>
            </a:r>
          </a:p>
        </p:txBody>
      </p:sp>
      <p:sp>
        <p:nvSpPr>
          <p:cNvPr id="22539" name="Line 11">
            <a:extLst>
              <a:ext uri="{FF2B5EF4-FFF2-40B4-BE49-F238E27FC236}">
                <a16:creationId xmlns:a16="http://schemas.microsoft.com/office/drawing/2014/main" id="{AE3FE56E-7144-4771-8D9F-DA2728FD82B0}"/>
              </a:ext>
            </a:extLst>
          </p:cNvPr>
          <p:cNvSpPr>
            <a:spLocks noChangeShapeType="1"/>
          </p:cNvSpPr>
          <p:nvPr/>
        </p:nvSpPr>
        <p:spPr bwMode="auto">
          <a:xfrm flipH="1" flipV="1">
            <a:off x="6958219" y="3828868"/>
            <a:ext cx="1977802" cy="84559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0" name="Text Box 12">
            <a:extLst>
              <a:ext uri="{FF2B5EF4-FFF2-40B4-BE49-F238E27FC236}">
                <a16:creationId xmlns:a16="http://schemas.microsoft.com/office/drawing/2014/main" id="{41049372-AC2F-4B63-92B8-8E9BBABDA64F}"/>
              </a:ext>
            </a:extLst>
          </p:cNvPr>
          <p:cNvSpPr txBox="1">
            <a:spLocks noChangeArrowheads="1"/>
          </p:cNvSpPr>
          <p:nvPr/>
        </p:nvSpPr>
        <p:spPr bwMode="auto">
          <a:xfrm>
            <a:off x="9096343" y="3091728"/>
            <a:ext cx="204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latin typeface="Verdana" panose="020B0604030504040204" pitchFamily="34" charset="0"/>
              </a:rPr>
              <a:t>Ejaculatory duct</a:t>
            </a:r>
          </a:p>
        </p:txBody>
      </p:sp>
      <p:sp>
        <p:nvSpPr>
          <p:cNvPr id="22541" name="Line 13">
            <a:extLst>
              <a:ext uri="{FF2B5EF4-FFF2-40B4-BE49-F238E27FC236}">
                <a16:creationId xmlns:a16="http://schemas.microsoft.com/office/drawing/2014/main" id="{FDC36A79-0E63-4EE7-8377-55192503DF44}"/>
              </a:ext>
            </a:extLst>
          </p:cNvPr>
          <p:cNvSpPr>
            <a:spLocks noChangeShapeType="1"/>
          </p:cNvSpPr>
          <p:nvPr/>
        </p:nvSpPr>
        <p:spPr bwMode="auto">
          <a:xfrm flipH="1" flipV="1">
            <a:off x="8208818" y="3074267"/>
            <a:ext cx="919446" cy="215787"/>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Text Box 14">
            <a:extLst>
              <a:ext uri="{FF2B5EF4-FFF2-40B4-BE49-F238E27FC236}">
                <a16:creationId xmlns:a16="http://schemas.microsoft.com/office/drawing/2014/main" id="{3D4EA379-3BA3-48BD-B966-763BDD071514}"/>
              </a:ext>
            </a:extLst>
          </p:cNvPr>
          <p:cNvSpPr txBox="1">
            <a:spLocks noChangeArrowheads="1"/>
          </p:cNvSpPr>
          <p:nvPr/>
        </p:nvSpPr>
        <p:spPr bwMode="auto">
          <a:xfrm>
            <a:off x="8991495" y="3529087"/>
            <a:ext cx="2151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latin typeface="Verdana" panose="020B0604030504040204" pitchFamily="34" charset="0"/>
              </a:rPr>
              <a:t>Prostatic Urethra</a:t>
            </a:r>
          </a:p>
        </p:txBody>
      </p:sp>
      <p:sp>
        <p:nvSpPr>
          <p:cNvPr id="22543" name="Line 15">
            <a:extLst>
              <a:ext uri="{FF2B5EF4-FFF2-40B4-BE49-F238E27FC236}">
                <a16:creationId xmlns:a16="http://schemas.microsoft.com/office/drawing/2014/main" id="{5C30D7C3-EF60-48AA-8B4B-6A9BE122E2E9}"/>
              </a:ext>
            </a:extLst>
          </p:cNvPr>
          <p:cNvSpPr>
            <a:spLocks noChangeShapeType="1"/>
          </p:cNvSpPr>
          <p:nvPr/>
        </p:nvSpPr>
        <p:spPr bwMode="auto">
          <a:xfrm flipH="1" flipV="1">
            <a:off x="8001000" y="3398913"/>
            <a:ext cx="1060902" cy="288130"/>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16">
            <a:extLst>
              <a:ext uri="{FF2B5EF4-FFF2-40B4-BE49-F238E27FC236}">
                <a16:creationId xmlns:a16="http://schemas.microsoft.com/office/drawing/2014/main" id="{32EA95BF-685A-4D45-9D0A-9D341045EB6D}"/>
              </a:ext>
            </a:extLst>
          </p:cNvPr>
          <p:cNvSpPr txBox="1">
            <a:spLocks noChangeArrowheads="1"/>
          </p:cNvSpPr>
          <p:nvPr/>
        </p:nvSpPr>
        <p:spPr bwMode="auto">
          <a:xfrm>
            <a:off x="9198140" y="2232355"/>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solidFill>
                  <a:srgbClr val="264879"/>
                </a:solidFill>
                <a:latin typeface="Verdana" panose="020B0604030504040204" pitchFamily="34" charset="0"/>
              </a:rPr>
              <a:t>Seminal vesicle</a:t>
            </a:r>
          </a:p>
        </p:txBody>
      </p:sp>
      <p:sp>
        <p:nvSpPr>
          <p:cNvPr id="22545" name="Line 17">
            <a:extLst>
              <a:ext uri="{FF2B5EF4-FFF2-40B4-BE49-F238E27FC236}">
                <a16:creationId xmlns:a16="http://schemas.microsoft.com/office/drawing/2014/main" id="{C5873B21-87D7-4B75-BF9B-322236214324}"/>
              </a:ext>
            </a:extLst>
          </p:cNvPr>
          <p:cNvSpPr>
            <a:spLocks noChangeShapeType="1"/>
          </p:cNvSpPr>
          <p:nvPr/>
        </p:nvSpPr>
        <p:spPr bwMode="auto">
          <a:xfrm flipH="1">
            <a:off x="8538028" y="2399290"/>
            <a:ext cx="672017" cy="382878"/>
          </a:xfrm>
          <a:prstGeom prst="line">
            <a:avLst/>
          </a:prstGeom>
          <a:noFill/>
          <a:ln w="12700">
            <a:solidFill>
              <a:srgbClr val="264879"/>
            </a:solidFill>
            <a:round/>
            <a:headEnd/>
            <a:tailEnd type="diamond"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6" name="Rectangle 18">
            <a:extLst>
              <a:ext uri="{FF2B5EF4-FFF2-40B4-BE49-F238E27FC236}">
                <a16:creationId xmlns:a16="http://schemas.microsoft.com/office/drawing/2014/main" id="{62216827-3E6F-4ABC-A847-3D1FE6BF348A}"/>
              </a:ext>
            </a:extLst>
          </p:cNvPr>
          <p:cNvSpPr>
            <a:spLocks noGrp="1" noChangeArrowheads="1"/>
          </p:cNvSpPr>
          <p:nvPr>
            <p:ph type="body" idx="1"/>
          </p:nvPr>
        </p:nvSpPr>
        <p:spPr>
          <a:xfrm>
            <a:off x="469921" y="1267692"/>
            <a:ext cx="5056620" cy="4525963"/>
          </a:xfrm>
          <a:noFill/>
          <a:ln/>
        </p:spPr>
        <p:txBody>
          <a:bodyPr>
            <a:normAutofit/>
          </a:bodyPr>
          <a:lstStyle/>
          <a:p>
            <a:pPr>
              <a:lnSpc>
                <a:spcPct val="90000"/>
              </a:lnSpc>
            </a:pPr>
            <a:r>
              <a:rPr lang="en-US" altLang="en-US" dirty="0"/>
              <a:t>Vas Deferens</a:t>
            </a:r>
          </a:p>
          <a:p>
            <a:pPr lvl="1">
              <a:lnSpc>
                <a:spcPct val="90000"/>
              </a:lnSpc>
              <a:buFont typeface="Calibri" panose="020F0502020204030204" pitchFamily="34" charset="0"/>
              <a:buChar char="‐"/>
            </a:pPr>
            <a:r>
              <a:rPr lang="en-US" altLang="en-US" sz="1800" dirty="0"/>
              <a:t>From epididymis to ejaculatory duct</a:t>
            </a:r>
            <a:r>
              <a:rPr lang="en-US" altLang="en-US" sz="2400" dirty="0"/>
              <a:t> </a:t>
            </a:r>
          </a:p>
          <a:p>
            <a:pPr lvl="1">
              <a:lnSpc>
                <a:spcPct val="90000"/>
              </a:lnSpc>
            </a:pPr>
            <a:endParaRPr lang="en-US" altLang="en-US" sz="2400" dirty="0"/>
          </a:p>
          <a:p>
            <a:pPr>
              <a:lnSpc>
                <a:spcPct val="90000"/>
              </a:lnSpc>
            </a:pPr>
            <a:r>
              <a:rPr lang="en-US" altLang="en-US" dirty="0"/>
              <a:t>Ejaculatory Duct</a:t>
            </a:r>
          </a:p>
          <a:p>
            <a:pPr lvl="1">
              <a:lnSpc>
                <a:spcPct val="90000"/>
              </a:lnSpc>
              <a:buFont typeface="Calibri" panose="020F0502020204030204" pitchFamily="34" charset="0"/>
              <a:buChar char="‐"/>
            </a:pPr>
            <a:r>
              <a:rPr lang="en-US" altLang="en-US" sz="1800" dirty="0"/>
              <a:t>From the vas deferens and seminal vesicle to the urethra</a:t>
            </a:r>
          </a:p>
          <a:p>
            <a:pPr lvl="1">
              <a:lnSpc>
                <a:spcPct val="90000"/>
              </a:lnSpc>
            </a:pPr>
            <a:endParaRPr lang="en-US" altLang="en-US" dirty="0"/>
          </a:p>
          <a:p>
            <a:pPr>
              <a:lnSpc>
                <a:spcPct val="90000"/>
              </a:lnSpc>
            </a:pPr>
            <a:r>
              <a:rPr lang="en-US" altLang="en-US" dirty="0"/>
              <a:t>Urethra</a:t>
            </a:r>
          </a:p>
          <a:p>
            <a:pPr lvl="1">
              <a:lnSpc>
                <a:spcPct val="90000"/>
              </a:lnSpc>
              <a:buFont typeface="Calibri" panose="020F0502020204030204" pitchFamily="34" charset="0"/>
              <a:buChar char="‐"/>
            </a:pPr>
            <a:r>
              <a:rPr lang="en-US" altLang="en-US" sz="1800" dirty="0"/>
              <a:t>Transports sperm/ejaculate and urine to the outside through the penis</a:t>
            </a:r>
          </a:p>
        </p:txBody>
      </p:sp>
      <p:sp>
        <p:nvSpPr>
          <p:cNvPr id="22547" name="Text Box 19">
            <a:extLst>
              <a:ext uri="{FF2B5EF4-FFF2-40B4-BE49-F238E27FC236}">
                <a16:creationId xmlns:a16="http://schemas.microsoft.com/office/drawing/2014/main" id="{C048DCDB-5CD7-4815-9DE5-99AA36BAE691}"/>
              </a:ext>
            </a:extLst>
          </p:cNvPr>
          <p:cNvSpPr txBox="1">
            <a:spLocks noChangeArrowheads="1"/>
          </p:cNvSpPr>
          <p:nvPr/>
        </p:nvSpPr>
        <p:spPr bwMode="auto">
          <a:xfrm>
            <a:off x="1475097" y="597624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de-DE" altLang="en-US" sz="1100" b="1" dirty="0">
                <a:solidFill>
                  <a:schemeClr val="accent5"/>
                </a:solidFill>
              </a:rPr>
              <a:t>Tanagho EA &amp; McAninch JW</a:t>
            </a:r>
            <a:r>
              <a:rPr lang="de-DE" altLang="en-US" sz="1100" dirty="0">
                <a:solidFill>
                  <a:schemeClr val="accent5"/>
                </a:solidFill>
              </a:rPr>
              <a:t>. </a:t>
            </a:r>
            <a:r>
              <a:rPr lang="de-DE" altLang="en-US" sz="1100" i="1" dirty="0">
                <a:solidFill>
                  <a:schemeClr val="accent5"/>
                </a:solidFill>
              </a:rPr>
              <a:t>In Smith‘s General Urology. 2003:</a:t>
            </a:r>
            <a:r>
              <a:rPr lang="de-DE" altLang="en-US" sz="1100" dirty="0">
                <a:solidFill>
                  <a:schemeClr val="accent5"/>
                </a:solidFill>
              </a:rPr>
              <a:t> 1-17.</a:t>
            </a:r>
            <a:endParaRPr lang="en-US" altLang="en-US" sz="1100" dirty="0">
              <a:solidFill>
                <a:schemeClr val="accent5"/>
              </a:solidFill>
            </a:endParaRPr>
          </a:p>
        </p:txBody>
      </p:sp>
    </p:spTree>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D2833-E935-4693-9AD3-8DDA66DD6B19}"/>
</file>

<file path=customXml/itemProps2.xml><?xml version="1.0" encoding="utf-8"?>
<ds:datastoreItem xmlns:ds="http://schemas.openxmlformats.org/officeDocument/2006/customXml" ds:itemID="{5B9489C7-576E-4DEF-AF96-DE9573F0C795}"/>
</file>

<file path=customXml/itemProps3.xml><?xml version="1.0" encoding="utf-8"?>
<ds:datastoreItem xmlns:ds="http://schemas.openxmlformats.org/officeDocument/2006/customXml" ds:itemID="{F4B11E67-F7F0-4ACC-932F-8E0F4B20085F}"/>
</file>

<file path=docProps/app.xml><?xml version="1.0" encoding="utf-8"?>
<Properties xmlns="http://schemas.openxmlformats.org/officeDocument/2006/extended-properties" xmlns:vt="http://schemas.openxmlformats.org/officeDocument/2006/docPropsVTypes">
  <Template/>
  <TotalTime>698</TotalTime>
  <Words>4389</Words>
  <Application>Microsoft Office PowerPoint</Application>
  <PresentationFormat>Widescreen</PresentationFormat>
  <Paragraphs>548</Paragraphs>
  <Slides>33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Poppins Medium</vt:lpstr>
      <vt:lpstr>Verdana</vt:lpstr>
      <vt:lpstr>Poppins Light</vt:lpstr>
      <vt:lpstr>Arial</vt:lpstr>
      <vt:lpstr>Wingdings</vt:lpstr>
      <vt:lpstr>Office Theme</vt:lpstr>
      <vt:lpstr>Anatomy &amp; Physiology</vt:lpstr>
      <vt:lpstr>Male Reproductive System</vt:lpstr>
      <vt:lpstr>Scrotum</vt:lpstr>
      <vt:lpstr>Testes</vt:lpstr>
      <vt:lpstr>Testes</vt:lpstr>
      <vt:lpstr>PowerPoint Presentation</vt:lpstr>
      <vt:lpstr>Epididymis</vt:lpstr>
      <vt:lpstr>Prostate Gland</vt:lpstr>
      <vt:lpstr>Transporting System</vt:lpstr>
      <vt:lpstr>Endocrine System</vt:lpstr>
      <vt:lpstr>Hypothalamus</vt:lpstr>
      <vt:lpstr>Pituitary</vt:lpstr>
      <vt:lpstr>PowerPoint Presentation</vt:lpstr>
      <vt:lpstr>Role of Testosterone in Men’s Health</vt:lpstr>
      <vt:lpstr>Testosterone Physiology - Production</vt:lpstr>
      <vt:lpstr>Gonadotropins</vt:lpstr>
      <vt:lpstr>Testosterone</vt:lpstr>
      <vt:lpstr>Testosterone fractions in the blood</vt:lpstr>
      <vt:lpstr>Testosterone Circadian Rhythm in Men</vt:lpstr>
      <vt:lpstr>PowerPoint Presentation</vt:lpstr>
      <vt:lpstr>Primary Androgen Effects</vt:lpstr>
      <vt:lpstr>Other Androgen Effects</vt:lpstr>
      <vt:lpstr>Anatomy &amp; Physiology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63</cp:revision>
  <dcterms:created xsi:type="dcterms:W3CDTF">2020-12-03T13:24:11Z</dcterms:created>
  <dcterms:modified xsi:type="dcterms:W3CDTF">2021-03-14T11:10:36Z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